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9" r:id="rId3"/>
    <p:sldId id="336" r:id="rId4"/>
    <p:sldId id="344" r:id="rId5"/>
    <p:sldId id="350" r:id="rId6"/>
    <p:sldId id="309" r:id="rId7"/>
    <p:sldId id="310" r:id="rId8"/>
    <p:sldId id="311" r:id="rId9"/>
    <p:sldId id="365" r:id="rId10"/>
    <p:sldId id="312" r:id="rId11"/>
    <p:sldId id="366" r:id="rId12"/>
    <p:sldId id="367" r:id="rId13"/>
    <p:sldId id="368" r:id="rId14"/>
    <p:sldId id="313" r:id="rId15"/>
    <p:sldId id="314" r:id="rId16"/>
    <p:sldId id="369" r:id="rId17"/>
    <p:sldId id="370" r:id="rId18"/>
    <p:sldId id="315" r:id="rId19"/>
    <p:sldId id="316" r:id="rId20"/>
    <p:sldId id="317" r:id="rId21"/>
    <p:sldId id="371" r:id="rId22"/>
    <p:sldId id="372" r:id="rId23"/>
    <p:sldId id="373" r:id="rId24"/>
    <p:sldId id="320" r:id="rId25"/>
    <p:sldId id="374" r:id="rId26"/>
    <p:sldId id="321" r:id="rId27"/>
    <p:sldId id="322" r:id="rId28"/>
    <p:sldId id="319" r:id="rId29"/>
    <p:sldId id="323" r:id="rId30"/>
    <p:sldId id="324" r:id="rId31"/>
    <p:sldId id="325" r:id="rId32"/>
    <p:sldId id="326" r:id="rId33"/>
    <p:sldId id="328" r:id="rId34"/>
    <p:sldId id="349" r:id="rId35"/>
    <p:sldId id="329" r:id="rId36"/>
    <p:sldId id="330" r:id="rId37"/>
    <p:sldId id="331" r:id="rId38"/>
    <p:sldId id="332" r:id="rId39"/>
    <p:sldId id="334" r:id="rId40"/>
    <p:sldId id="333" r:id="rId41"/>
    <p:sldId id="335" r:id="rId42"/>
    <p:sldId id="338" r:id="rId43"/>
    <p:sldId id="339" r:id="rId44"/>
    <p:sldId id="340" r:id="rId45"/>
    <p:sldId id="342" r:id="rId46"/>
    <p:sldId id="343" r:id="rId47"/>
    <p:sldId id="341" r:id="rId48"/>
    <p:sldId id="345" r:id="rId49"/>
    <p:sldId id="306" r:id="rId50"/>
    <p:sldId id="348" r:id="rId51"/>
    <p:sldId id="327" r:id="rId52"/>
    <p:sldId id="277" r:id="rId53"/>
    <p:sldId id="302" r:id="rId54"/>
    <p:sldId id="289" r:id="rId55"/>
    <p:sldId id="279" r:id="rId56"/>
    <p:sldId id="287" r:id="rId57"/>
    <p:sldId id="280" r:id="rId58"/>
    <p:sldId id="281" r:id="rId59"/>
    <p:sldId id="282" r:id="rId60"/>
    <p:sldId id="283" r:id="rId61"/>
    <p:sldId id="284" r:id="rId62"/>
    <p:sldId id="285" r:id="rId63"/>
    <p:sldId id="286" r:id="rId64"/>
    <p:sldId id="288" r:id="rId65"/>
    <p:sldId id="292" r:id="rId66"/>
    <p:sldId id="351" r:id="rId67"/>
    <p:sldId id="295" r:id="rId68"/>
    <p:sldId id="296" r:id="rId69"/>
    <p:sldId id="297" r:id="rId70"/>
    <p:sldId id="299" r:id="rId71"/>
    <p:sldId id="298" r:id="rId72"/>
    <p:sldId id="293" r:id="rId73"/>
    <p:sldId id="294" r:id="rId74"/>
    <p:sldId id="291" r:id="rId75"/>
    <p:sldId id="290" r:id="rId76"/>
    <p:sldId id="274" r:id="rId77"/>
    <p:sldId id="256" r:id="rId78"/>
    <p:sldId id="257" r:id="rId79"/>
    <p:sldId id="259" r:id="rId80"/>
    <p:sldId id="260" r:id="rId81"/>
    <p:sldId id="258" r:id="rId82"/>
    <p:sldId id="267" r:id="rId83"/>
    <p:sldId id="261" r:id="rId84"/>
    <p:sldId id="262" r:id="rId85"/>
    <p:sldId id="263" r:id="rId86"/>
    <p:sldId id="264" r:id="rId87"/>
    <p:sldId id="265" r:id="rId88"/>
    <p:sldId id="266" r:id="rId89"/>
    <p:sldId id="268" r:id="rId90"/>
    <p:sldId id="270" r:id="rId91"/>
    <p:sldId id="307" r:id="rId92"/>
    <p:sldId id="308" r:id="rId93"/>
    <p:sldId id="347" r:id="rId94"/>
    <p:sldId id="352" r:id="rId95"/>
    <p:sldId id="353" r:id="rId96"/>
    <p:sldId id="346" r:id="rId97"/>
    <p:sldId id="356" r:id="rId98"/>
    <p:sldId id="355" r:id="rId99"/>
    <p:sldId id="337" r:id="rId100"/>
    <p:sldId id="362" r:id="rId101"/>
    <p:sldId id="354" r:id="rId102"/>
    <p:sldId id="360" r:id="rId103"/>
    <p:sldId id="361"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varScale="1">
        <p:scale>
          <a:sx n="70" d="100"/>
          <a:sy n="70" d="100"/>
        </p:scale>
        <p:origin x="7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96407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83693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06186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2110971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7C883-74E3-4B9D-9F30-DE485678C619}" type="datetimeFigureOut">
              <a:rPr lang="en-US" smtClean="0"/>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88622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7C883-74E3-4B9D-9F30-DE485678C619}"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89334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7C883-74E3-4B9D-9F30-DE485678C619}" type="datetimeFigureOut">
              <a:rPr lang="en-US" smtClean="0"/>
              <a:t>8/19/2015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33169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7C883-74E3-4B9D-9F30-DE485678C619}" type="datetimeFigureOut">
              <a:rPr lang="en-US" smtClean="0"/>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10154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7C883-74E3-4B9D-9F30-DE485678C619}" type="datetimeFigureOut">
              <a:rPr lang="en-US" smtClean="0"/>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417647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89559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2908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7C883-74E3-4B9D-9F30-DE485678C619}" type="datetimeFigureOut">
              <a:rPr lang="en-US" smtClean="0"/>
              <a:t>8/19/2015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3AB13-52B9-4FEE-ACA0-24FD4EEE72DF}" type="slidenum">
              <a:rPr lang="en-US" smtClean="0"/>
              <a:t>‹#›</a:t>
            </a:fld>
            <a:endParaRPr lang="en-US"/>
          </a:p>
        </p:txBody>
      </p:sp>
    </p:spTree>
    <p:extLst>
      <p:ext uri="{BB962C8B-B14F-4D97-AF65-F5344CB8AC3E}">
        <p14:creationId xmlns:p14="http://schemas.microsoft.com/office/powerpoint/2010/main" val="118147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google.com/document/d/1QrDFcIiPjSLDn3EL15IJygNPiHORgU1_OOAqWjiDU5Y/mobilebasic"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ildlyinaccurate.com/a-hackers-guide-to-git/"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google.com/url?q=http://en.wikipedia.org/wiki/Theory_X_and_theory_Y&amp;sa=D&amp;sntz=1&amp;usg=AFQjCNF0po_WnRl81Dy2swIj2zIvdQvSfQ"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haacked.com/archive/2014/07/28/github-flow-aliases/"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tom.preston-werner.com/2009/05/19/the-git-parable.html" TargetMode="External"/><Relationship Id="rId2" Type="http://schemas.openxmlformats.org/officeDocument/2006/relationships/hyperlink" Target="http://www-cs-students.stanford.edu/~blynn/gitmagic/" TargetMode="External"/><Relationship Id="rId1" Type="http://schemas.openxmlformats.org/officeDocument/2006/relationships/slideLayout" Target="../slideLayouts/slideLayout2.xml"/><Relationship Id="rId5" Type="http://schemas.openxmlformats.org/officeDocument/2006/relationships/hyperlink" Target="http://semver.org/" TargetMode="External"/><Relationship Id="rId4" Type="http://schemas.openxmlformats.org/officeDocument/2006/relationships/hyperlink" Target="https://www.youtube.com/watch?v=qyz3jkOBbQ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commit and code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062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Будем хранить код проекта, </a:t>
            </a:r>
            <a:r>
              <a:rPr lang="ru-RU" dirty="0" smtClean="0"/>
              <a:t>например, </a:t>
            </a:r>
            <a:r>
              <a:rPr lang="ru-RU" dirty="0" smtClean="0"/>
              <a:t>тут</a:t>
            </a:r>
            <a:endParaRPr lang="en-US" dirty="0"/>
          </a:p>
        </p:txBody>
      </p:sp>
      <p:sp>
        <p:nvSpPr>
          <p:cNvPr id="3" name="Content Placeholder 2"/>
          <p:cNvSpPr>
            <a:spLocks noGrp="1"/>
          </p:cNvSpPr>
          <p:nvPr>
            <p:ph idx="1"/>
          </p:nvPr>
        </p:nvSpPr>
        <p:spPr/>
        <p:txBody>
          <a:bodyPr>
            <a:normAutofit/>
          </a:bodyPr>
          <a:lstStyle/>
          <a:p>
            <a:pPr marL="0" indent="0">
              <a:buNone/>
            </a:pPr>
            <a:r>
              <a:rPr lang="ru-RU" b="1" dirty="0" smtClean="0"/>
              <a:t>С</a:t>
            </a:r>
            <a:r>
              <a:rPr lang="en-US" b="1" dirty="0" smtClean="0"/>
              <a:t>:\\dev\working</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21606013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en-US" dirty="0"/>
          </a:p>
        </p:txBody>
      </p:sp>
      <p:sp>
        <p:nvSpPr>
          <p:cNvPr id="3" name="Content Placeholder 2"/>
          <p:cNvSpPr>
            <a:spLocks noGrp="1"/>
          </p:cNvSpPr>
          <p:nvPr>
            <p:ph idx="1"/>
          </p:nvPr>
        </p:nvSpPr>
        <p:spPr/>
        <p:txBody>
          <a:bodyPr/>
          <a:lstStyle/>
          <a:p>
            <a:pPr marL="0" indent="0">
              <a:buNone/>
            </a:pPr>
            <a:r>
              <a:rPr lang="en-US" dirty="0" smtClean="0"/>
              <a:t>Big ball of mud</a:t>
            </a:r>
          </a:p>
          <a:p>
            <a:pPr marL="0" indent="0">
              <a:buNone/>
            </a:pPr>
            <a:r>
              <a:rPr lang="en-US" dirty="0"/>
              <a:t>http://www.laputan.org/mud/</a:t>
            </a:r>
          </a:p>
        </p:txBody>
      </p:sp>
    </p:spTree>
    <p:extLst>
      <p:ext uri="{BB962C8B-B14F-4D97-AF65-F5344CB8AC3E}">
        <p14:creationId xmlns:p14="http://schemas.microsoft.com/office/powerpoint/2010/main" val="37509412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Не гитом единым</a:t>
            </a:r>
          </a:p>
          <a:p>
            <a:endParaRPr lang="ru-RU" dirty="0"/>
          </a:p>
          <a:p>
            <a:r>
              <a:rPr lang="ru-RU" dirty="0" err="1" smtClean="0"/>
              <a:t>tfs</a:t>
            </a:r>
            <a:r>
              <a:rPr lang="ru-RU" dirty="0" smtClean="0"/>
              <a:t>,  </a:t>
            </a:r>
            <a:r>
              <a:rPr lang="ru-RU" dirty="0" err="1" smtClean="0"/>
              <a:t>commitы</a:t>
            </a:r>
            <a:r>
              <a:rPr lang="ru-RU" dirty="0" smtClean="0"/>
              <a:t> в несколько веток и </a:t>
            </a:r>
            <a:r>
              <a:rPr lang="ru-RU" dirty="0" err="1" smtClean="0"/>
              <a:t>тд</a:t>
            </a:r>
            <a:endParaRPr lang="ru-RU" dirty="0" smtClean="0"/>
          </a:p>
          <a:p>
            <a:r>
              <a:rPr lang="ru-RU" dirty="0" smtClean="0"/>
              <a:t>Разные подходы</a:t>
            </a:r>
          </a:p>
          <a:p>
            <a:r>
              <a:rPr lang="ru-RU" dirty="0" smtClean="0"/>
              <a:t>Кроме самых простых</a:t>
            </a:r>
            <a:endParaRPr lang="en-US" dirty="0"/>
          </a:p>
        </p:txBody>
      </p:sp>
    </p:spTree>
    <p:extLst>
      <p:ext uri="{BB962C8B-B14F-4D97-AF65-F5344CB8AC3E}">
        <p14:creationId xmlns:p14="http://schemas.microsoft.com/office/powerpoint/2010/main" val="1490701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782632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3443721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Ну совсем без версий плохо</a:t>
            </a:r>
            <a:endParaRPr lang="en-US" dirty="0"/>
          </a:p>
        </p:txBody>
      </p:sp>
      <p:sp>
        <p:nvSpPr>
          <p:cNvPr id="3" name="Content Placeholder 2"/>
          <p:cNvSpPr>
            <a:spLocks noGrp="1"/>
          </p:cNvSpPr>
          <p:nvPr>
            <p:ph idx="1"/>
          </p:nvPr>
        </p:nvSpPr>
        <p:spPr/>
        <p:txBody>
          <a:bodyPr/>
          <a:lstStyle/>
          <a:p>
            <a:pPr marL="0" indent="0">
              <a:buNone/>
            </a:pPr>
            <a:r>
              <a:rPr lang="ru-RU" dirty="0" smtClean="0"/>
              <a:t>И после завершения каждой </a:t>
            </a:r>
            <a:r>
              <a:rPr lang="ru-RU" dirty="0" err="1" smtClean="0"/>
              <a:t>фичи</a:t>
            </a:r>
            <a:r>
              <a:rPr lang="ru-RU" dirty="0" smtClean="0"/>
              <a:t> будем делать копию папки:</a:t>
            </a:r>
            <a:endParaRPr lang="en-US" dirty="0"/>
          </a:p>
        </p:txBody>
      </p:sp>
      <p:sp>
        <p:nvSpPr>
          <p:cNvPr id="4" name="Content Placeholder 2"/>
          <p:cNvSpPr txBox="1">
            <a:spLocks/>
          </p:cNvSpPr>
          <p:nvPr/>
        </p:nvSpPr>
        <p:spPr>
          <a:xfrm>
            <a:off x="838200" y="25066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b="1" dirty="0" smtClean="0"/>
              <a:t>С</a:t>
            </a:r>
            <a:r>
              <a:rPr lang="en-US" b="1" dirty="0" smtClean="0"/>
              <a:t>:\\dev\working</a:t>
            </a:r>
            <a:endParaRPr lang="ru-RU" b="1" dirty="0" smtClean="0"/>
          </a:p>
          <a:p>
            <a:pPr marL="0" indent="0">
              <a:buFont typeface="Arial" panose="020B0604020202020204" pitchFamily="34" charset="0"/>
              <a:buNone/>
            </a:pPr>
            <a:r>
              <a:rPr lang="ru-RU" b="1" dirty="0" smtClean="0"/>
              <a:t>Вот таким образом:</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solidFill>
                  <a:schemeClr val="accent4"/>
                </a:solidFill>
              </a:rPr>
              <a:t>archive</a:t>
            </a:r>
            <a:r>
              <a:rPr lang="en-US" b="1" dirty="0" smtClean="0"/>
              <a:t>\</a:t>
            </a:r>
            <a:r>
              <a:rPr lang="en-US" dirty="0" smtClean="0">
                <a:solidFill>
                  <a:srgbClr val="FF0000"/>
                </a:solidFill>
              </a:rPr>
              <a:t>snapshot-0</a:t>
            </a:r>
          </a:p>
          <a:p>
            <a:pPr marL="0" indent="0">
              <a:buFont typeface="Arial" panose="020B0604020202020204" pitchFamily="34" charset="0"/>
              <a:buNone/>
            </a:pPr>
            <a:endParaRPr lang="en-US" b="1"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0135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Ну совсем без версий плохо</a:t>
            </a:r>
            <a:endParaRPr lang="en-US" dirty="0"/>
          </a:p>
        </p:txBody>
      </p:sp>
      <p:sp>
        <p:nvSpPr>
          <p:cNvPr id="3" name="Content Placeholder 2"/>
          <p:cNvSpPr>
            <a:spLocks noGrp="1"/>
          </p:cNvSpPr>
          <p:nvPr>
            <p:ph idx="1"/>
          </p:nvPr>
        </p:nvSpPr>
        <p:spPr/>
        <p:txBody>
          <a:bodyPr/>
          <a:lstStyle/>
          <a:p>
            <a:pPr marL="0" indent="0">
              <a:buNone/>
            </a:pPr>
            <a:r>
              <a:rPr lang="ru-RU" dirty="0" smtClean="0"/>
              <a:t>И после завершения каждой </a:t>
            </a:r>
            <a:r>
              <a:rPr lang="ru-RU" dirty="0" err="1" smtClean="0"/>
              <a:t>фичи</a:t>
            </a:r>
            <a:r>
              <a:rPr lang="ru-RU" dirty="0" smtClean="0"/>
              <a:t> будем делать копию папки:</a:t>
            </a:r>
            <a:endParaRPr lang="en-US" dirty="0"/>
          </a:p>
        </p:txBody>
      </p:sp>
      <p:sp>
        <p:nvSpPr>
          <p:cNvPr id="4" name="Content Placeholder 2"/>
          <p:cNvSpPr txBox="1">
            <a:spLocks/>
          </p:cNvSpPr>
          <p:nvPr/>
        </p:nvSpPr>
        <p:spPr>
          <a:xfrm>
            <a:off x="838200" y="25066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b="1" dirty="0" smtClean="0"/>
              <a:t>С</a:t>
            </a:r>
            <a:r>
              <a:rPr lang="en-US" b="1" dirty="0" smtClean="0"/>
              <a:t>:\\dev\working</a:t>
            </a:r>
            <a:endParaRPr lang="ru-RU" b="1" dirty="0" smtClean="0"/>
          </a:p>
          <a:p>
            <a:pPr marL="0" indent="0">
              <a:buFont typeface="Arial" panose="020B0604020202020204" pitchFamily="34" charset="0"/>
              <a:buNone/>
            </a:pPr>
            <a:r>
              <a:rPr lang="ru-RU" b="1" dirty="0" smtClean="0"/>
              <a:t>Вот таким образом:</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solidFill>
                  <a:schemeClr val="accent4"/>
                </a:solidFill>
              </a:rPr>
              <a:t>archive</a:t>
            </a:r>
            <a:r>
              <a:rPr lang="en-US" b="1" dirty="0" smtClean="0"/>
              <a:t>\</a:t>
            </a:r>
            <a:r>
              <a:rPr lang="en-US" dirty="0" smtClean="0">
                <a:solidFill>
                  <a:srgbClr val="FF0000"/>
                </a:solidFill>
              </a:rPr>
              <a:t>snapshot-0</a:t>
            </a:r>
            <a:endParaRPr lang="ru-RU" dirty="0" smtClean="0">
              <a:solidFill>
                <a:srgbClr val="FF0000"/>
              </a:solidFill>
            </a:endParaRPr>
          </a:p>
          <a:p>
            <a:pPr marL="0" indent="0">
              <a:buNone/>
            </a:pPr>
            <a:r>
              <a:rPr lang="ru-RU" b="1" dirty="0"/>
              <a:t>И еще и еще</a:t>
            </a:r>
          </a:p>
          <a:p>
            <a:pPr marL="0" indent="0">
              <a:buNone/>
            </a:pPr>
            <a:r>
              <a:rPr lang="ru-RU" b="1" dirty="0"/>
              <a:t>С</a:t>
            </a:r>
            <a:r>
              <a:rPr lang="en-US" b="1" dirty="0"/>
              <a:t>:\\dev</a:t>
            </a:r>
            <a:r>
              <a:rPr lang="ru-RU" b="1" dirty="0"/>
              <a:t>\</a:t>
            </a:r>
            <a:r>
              <a:rPr lang="en-US" b="1" dirty="0"/>
              <a:t>archive\</a:t>
            </a:r>
            <a:r>
              <a:rPr lang="en-US" dirty="0"/>
              <a:t>snapshot-</a:t>
            </a:r>
            <a:r>
              <a:rPr lang="ru-RU" dirty="0"/>
              <a:t>1</a:t>
            </a:r>
            <a:endParaRPr lang="en-US" b="1" dirty="0"/>
          </a:p>
          <a:p>
            <a:pPr marL="0" indent="0">
              <a:buNone/>
            </a:pPr>
            <a:r>
              <a:rPr lang="ru-RU" b="1" dirty="0"/>
              <a:t>С</a:t>
            </a:r>
            <a:r>
              <a:rPr lang="en-US" b="1" dirty="0"/>
              <a:t>:\\dev</a:t>
            </a:r>
            <a:r>
              <a:rPr lang="ru-RU" b="1" dirty="0"/>
              <a:t>\</a:t>
            </a:r>
            <a:r>
              <a:rPr lang="en-US" b="1" dirty="0"/>
              <a:t>archive\</a:t>
            </a:r>
            <a:r>
              <a:rPr lang="en-US" dirty="0"/>
              <a:t>snapshot-</a:t>
            </a:r>
            <a:r>
              <a:rPr lang="ru-RU" dirty="0"/>
              <a:t>2</a:t>
            </a:r>
            <a:endParaRPr lang="en-US" b="1" dirty="0"/>
          </a:p>
          <a:p>
            <a:pPr marL="0" indent="0">
              <a:buNone/>
            </a:pPr>
            <a:r>
              <a:rPr lang="ru-RU" b="1" dirty="0"/>
              <a:t>С</a:t>
            </a:r>
            <a:r>
              <a:rPr lang="en-US" b="1" dirty="0"/>
              <a:t>:\\dev</a:t>
            </a:r>
            <a:r>
              <a:rPr lang="ru-RU" b="1" dirty="0"/>
              <a:t>\</a:t>
            </a:r>
            <a:r>
              <a:rPr lang="en-US" b="1" dirty="0"/>
              <a:t>archive\</a:t>
            </a:r>
            <a:r>
              <a:rPr lang="en-US" dirty="0"/>
              <a:t>snapshot-</a:t>
            </a:r>
            <a:r>
              <a:rPr lang="ru-RU" dirty="0"/>
              <a:t>3</a:t>
            </a:r>
            <a:endParaRPr lang="en-US" b="1" dirty="0"/>
          </a:p>
          <a:p>
            <a:pPr marL="0" indent="0">
              <a:buNone/>
            </a:pPr>
            <a:r>
              <a:rPr lang="ru-RU" b="1" dirty="0"/>
              <a:t>С</a:t>
            </a:r>
            <a:r>
              <a:rPr lang="en-US" b="1" dirty="0"/>
              <a:t>:\\dev</a:t>
            </a:r>
            <a:r>
              <a:rPr lang="ru-RU" b="1" dirty="0"/>
              <a:t>\</a:t>
            </a:r>
            <a:r>
              <a:rPr lang="en-US" b="1" dirty="0"/>
              <a:t>archive\</a:t>
            </a:r>
            <a:r>
              <a:rPr lang="en-US" dirty="0"/>
              <a:t>snapshot-</a:t>
            </a:r>
            <a:r>
              <a:rPr lang="ru-RU" dirty="0"/>
              <a:t>4</a:t>
            </a:r>
            <a:endParaRPr lang="en-US" b="1" dirty="0"/>
          </a:p>
          <a:p>
            <a:pPr marL="0" indent="0">
              <a:buFont typeface="Arial" panose="020B0604020202020204" pitchFamily="34" charset="0"/>
              <a:buNone/>
            </a:pPr>
            <a:endParaRPr lang="en-US" dirty="0" smtClean="0">
              <a:solidFill>
                <a:srgbClr val="FF0000"/>
              </a:solidFill>
            </a:endParaRPr>
          </a:p>
          <a:p>
            <a:pPr marL="0" indent="0">
              <a:buFont typeface="Arial" panose="020B0604020202020204" pitchFamily="34" charset="0"/>
              <a:buNone/>
            </a:pPr>
            <a:endParaRPr lang="en-US" b="1"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35364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 теперь пришло время изобрести </a:t>
            </a:r>
            <a:br>
              <a:rPr lang="ru-RU" dirty="0" smtClean="0"/>
            </a:br>
            <a:r>
              <a:rPr lang="en-US" dirty="0" smtClean="0"/>
              <a:t>commit message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225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 каждый </a:t>
            </a:r>
            <a:r>
              <a:rPr lang="en-US" dirty="0" smtClean="0"/>
              <a:t>snapshot </a:t>
            </a:r>
            <a:r>
              <a:rPr lang="ru-RU" dirty="0" smtClean="0"/>
              <a:t>архив будем </a:t>
            </a:r>
            <a:r>
              <a:rPr lang="ru-RU" dirty="0" smtClean="0"/>
              <a:t>добавлять</a:t>
            </a:r>
            <a:r>
              <a:rPr lang="ru-RU" dirty="0" smtClean="0"/>
              <a:t/>
            </a:r>
            <a:br>
              <a:rPr lang="ru-RU" dirty="0" smtClean="0"/>
            </a:br>
            <a:r>
              <a:rPr lang="en-US" dirty="0" smtClean="0"/>
              <a:t>message.txt</a:t>
            </a:r>
            <a:r>
              <a:rPr lang="ru-RU" dirty="0" smtClean="0"/>
              <a:t> вида:</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t>Я, Иванов Иван Иванович, </a:t>
            </a:r>
            <a:r>
              <a:rPr lang="ru-RU" dirty="0" smtClean="0"/>
              <a:t>прикрутил новую версию </a:t>
            </a:r>
            <a:r>
              <a:rPr lang="en-US" dirty="0" smtClean="0"/>
              <a:t>tau</a:t>
            </a:r>
            <a:r>
              <a:rPr lang="ru-RU" dirty="0" smtClean="0"/>
              <a:t>С</a:t>
            </a:r>
            <a:r>
              <a:rPr lang="en-US" dirty="0" smtClean="0"/>
              <a:t>harts</a:t>
            </a:r>
            <a:r>
              <a:rPr lang="ru-RU" dirty="0" smtClean="0"/>
              <a:t>.</a:t>
            </a:r>
            <a:endParaRPr lang="ru-RU" dirty="0" smtClean="0"/>
          </a:p>
          <a:p>
            <a:pPr marL="0" indent="0">
              <a:buNone/>
            </a:pPr>
            <a:endParaRPr lang="ru-RU" dirty="0" smtClean="0"/>
          </a:p>
          <a:p>
            <a:pPr marL="0" indent="0">
              <a:buNone/>
            </a:pPr>
            <a:r>
              <a:rPr lang="ru-RU" dirty="0" smtClean="0"/>
              <a:t>20 </a:t>
            </a:r>
            <a:r>
              <a:rPr lang="ru-RU" dirty="0" smtClean="0"/>
              <a:t>августа 2042</a:t>
            </a:r>
            <a:r>
              <a:rPr lang="en-US" dirty="0" smtClean="0"/>
              <a:t> - [digital signature]</a:t>
            </a:r>
          </a:p>
          <a:p>
            <a:pPr marL="0" indent="0">
              <a:buNone/>
            </a:pPr>
            <a:endParaRPr lang="en-US" dirty="0" smtClean="0"/>
          </a:p>
        </p:txBody>
      </p:sp>
    </p:spTree>
    <p:extLst>
      <p:ext uri="{BB962C8B-B14F-4D97-AF65-F5344CB8AC3E}">
        <p14:creationId xmlns:p14="http://schemas.microsoft.com/office/powerpoint/2010/main" val="4276946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структура </a:t>
            </a:r>
            <a:r>
              <a:rPr lang="ru-RU" dirty="0" smtClean="0"/>
              <a:t>папок </a:t>
            </a:r>
            <a:r>
              <a:rPr lang="ru-RU" dirty="0" smtClean="0"/>
              <a:t>выглядит </a:t>
            </a:r>
            <a:r>
              <a:rPr lang="ru-RU" dirty="0" smtClean="0"/>
              <a:t>так</a:t>
            </a:r>
            <a:endParaRPr lang="en-US" dirty="0"/>
          </a:p>
        </p:txBody>
      </p:sp>
      <p:sp>
        <p:nvSpPr>
          <p:cNvPr id="3" name="Content Placeholder 2"/>
          <p:cNvSpPr>
            <a:spLocks noGrp="1"/>
          </p:cNvSpPr>
          <p:nvPr>
            <p:ph idx="1"/>
          </p:nvPr>
        </p:nvSpPr>
        <p:spPr/>
        <p:txBody>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snapshot-0\message.txt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r>
              <a:rPr lang="en-US" dirty="0" smtClean="0"/>
              <a:t>\message.txt</a:t>
            </a:r>
            <a:endParaRPr lang="en-US" b="1" dirty="0" smtClean="0"/>
          </a:p>
          <a:p>
            <a:pPr marL="0" indent="0">
              <a:buNone/>
            </a:pPr>
            <a:r>
              <a:rPr lang="en-US" sz="3200" dirty="0" smtClean="0"/>
              <a:t>…..</a:t>
            </a:r>
            <a:endParaRPr lang="en-US" sz="3200" dirty="0"/>
          </a:p>
        </p:txBody>
      </p:sp>
    </p:spTree>
    <p:extLst>
      <p:ext uri="{BB962C8B-B14F-4D97-AF65-F5344CB8AC3E}">
        <p14:creationId xmlns:p14="http://schemas.microsoft.com/office/powerpoint/2010/main" val="263965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Прошла пара недель…</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4039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Первый релиз</a:t>
            </a:r>
            <a:r>
              <a:rPr lang="ru-RU"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3901909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Но мы </a:t>
            </a:r>
            <a:r>
              <a:rPr lang="ru-RU" dirty="0" err="1" smtClean="0"/>
              <a:t>девелопим</a:t>
            </a:r>
            <a:r>
              <a:rPr lang="ru-RU" dirty="0" smtClean="0"/>
              <a:t> дальше:</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chemeClr val="bg1">
                    <a:lumMod val="50000"/>
                  </a:schemeClr>
                </a:solidFill>
              </a:rPr>
              <a:t>…</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97</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98</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99</a:t>
            </a:r>
            <a:r>
              <a:rPr lang="en-US" dirty="0" smtClean="0">
                <a:solidFill>
                  <a:schemeClr val="bg1">
                    <a:lumMod val="50000"/>
                  </a:schemeClr>
                </a:solidFill>
              </a:rPr>
              <a:t> (aka release-1.0)</a:t>
            </a:r>
            <a:endParaRPr lang="ru-RU" dirty="0" smtClean="0">
              <a:solidFill>
                <a:schemeClr val="bg1">
                  <a:lumMod val="50000"/>
                </a:schemeClr>
              </a:solidFill>
            </a:endParaRPr>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4292348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Плохие новости:</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ru-RU" dirty="0" err="1" smtClean="0"/>
              <a:t>Критикал</a:t>
            </a:r>
            <a:r>
              <a:rPr lang="ru-RU" dirty="0" smtClean="0"/>
              <a:t> баг в </a:t>
            </a:r>
            <a:r>
              <a:rPr lang="ru-RU" dirty="0" err="1" smtClean="0"/>
              <a:t>продакшене</a:t>
            </a:r>
            <a:r>
              <a:rPr lang="en-US" dirty="0" smtClean="0"/>
              <a:t>”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988176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Часть первая: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59372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Поправили, но куда теперь сохранить </a:t>
            </a:r>
            <a:r>
              <a:rPr lang="en-US" dirty="0" smtClean="0"/>
              <a:t>fix</a:t>
            </a:r>
            <a:r>
              <a:rPr lang="en-US" dirty="0" smtClean="0"/>
              <a:t>?</a:t>
            </a:r>
            <a:endParaRPr lang="en-US" dirty="0"/>
          </a:p>
        </p:txBody>
      </p:sp>
      <p:sp>
        <p:nvSpPr>
          <p:cNvPr id="4" name="Content Placeholder 2"/>
          <p:cNvSpPr>
            <a:spLocks noGrp="1"/>
          </p:cNvSpPr>
          <p:nvPr>
            <p:ph idx="1"/>
          </p:nvPr>
        </p:nvSpPr>
        <p:spPr>
          <a:xfrm>
            <a:off x="705035" y="1690688"/>
            <a:ext cx="10515600" cy="4351338"/>
          </a:xfrm>
        </p:spPr>
        <p:txBody>
          <a:bodyPr>
            <a:normAutofit fontScale="92500" lnSpcReduction="20000"/>
          </a:bodyPr>
          <a:lstStyle/>
          <a:p>
            <a:pPr marL="0" indent="0">
              <a:buNone/>
            </a:pPr>
            <a:r>
              <a:rPr lang="en-US" b="1" dirty="0" smtClean="0">
                <a:solidFill>
                  <a:schemeClr val="bg1">
                    <a:lumMod val="50000"/>
                  </a:schemeClr>
                </a:solidFill>
              </a:rPr>
              <a:t>…</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97</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98</a:t>
            </a:r>
          </a:p>
          <a:p>
            <a:pPr marL="0" indent="0">
              <a:buNone/>
            </a:pPr>
            <a:r>
              <a:rPr lang="ru-RU" b="1" dirty="0" smtClean="0">
                <a:solidFill>
                  <a:schemeClr val="bg1">
                    <a:lumMod val="50000"/>
                  </a:schemeClr>
                </a:solidFill>
              </a:rPr>
              <a:t>С</a:t>
            </a:r>
            <a:r>
              <a:rPr lang="en-US" b="1" dirty="0" smtClean="0">
                <a:solidFill>
                  <a:schemeClr val="bg1">
                    <a:lumMod val="50000"/>
                  </a:schemeClr>
                </a:solidFill>
              </a:rPr>
              <a:t>:\\dev</a:t>
            </a:r>
            <a:r>
              <a:rPr lang="ru-RU" b="1" dirty="0" smtClean="0">
                <a:solidFill>
                  <a:schemeClr val="bg1">
                    <a:lumMod val="50000"/>
                  </a:schemeClr>
                </a:solidFill>
              </a:rPr>
              <a:t>\</a:t>
            </a:r>
            <a:r>
              <a:rPr lang="en-US" b="1" dirty="0" smtClean="0">
                <a:solidFill>
                  <a:schemeClr val="bg1">
                    <a:lumMod val="50000"/>
                  </a:schemeClr>
                </a:solidFill>
              </a:rPr>
              <a:t>archive\</a:t>
            </a:r>
            <a:r>
              <a:rPr lang="en-US" dirty="0" smtClean="0">
                <a:solidFill>
                  <a:schemeClr val="bg1">
                    <a:lumMod val="50000"/>
                  </a:schemeClr>
                </a:solidFill>
              </a:rPr>
              <a:t>snapshot-</a:t>
            </a:r>
            <a:r>
              <a:rPr lang="ru-RU" dirty="0" smtClean="0">
                <a:solidFill>
                  <a:schemeClr val="bg1">
                    <a:lumMod val="50000"/>
                  </a:schemeClr>
                </a:solidFill>
              </a:rPr>
              <a:t>99</a:t>
            </a:r>
            <a:r>
              <a:rPr lang="en-US" dirty="0" smtClean="0">
                <a:solidFill>
                  <a:schemeClr val="bg1">
                    <a:lumMod val="50000"/>
                  </a:schemeClr>
                </a:solidFill>
              </a:rPr>
              <a:t> (aka release-1.0)</a:t>
            </a:r>
            <a:endParaRPr lang="ru-RU" dirty="0" smtClean="0">
              <a:solidFill>
                <a:schemeClr val="bg1">
                  <a:lumMod val="50000"/>
                </a:schemeClr>
              </a:solidFill>
            </a:endParaRPr>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
        <p:nvSpPr>
          <p:cNvPr id="7" name="Right Arrow 6"/>
          <p:cNvSpPr/>
          <p:nvPr/>
        </p:nvSpPr>
        <p:spPr>
          <a:xfrm rot="12012655">
            <a:off x="5211193" y="3266983"/>
            <a:ext cx="1109709" cy="7013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251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Линейная организация не подходит </a:t>
            </a:r>
            <a:r>
              <a:rPr lang="ru-RU"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8501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Есть свежая идея!</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17" y="1432838"/>
            <a:ext cx="6976281" cy="4983058"/>
          </a:xfrm>
          <a:prstGeom prst="rect">
            <a:avLst/>
          </a:prstGeom>
        </p:spPr>
      </p:pic>
    </p:spTree>
    <p:extLst>
      <p:ext uri="{BB962C8B-B14F-4D97-AF65-F5344CB8AC3E}">
        <p14:creationId xmlns:p14="http://schemas.microsoft.com/office/powerpoint/2010/main" val="2707364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преобразовать список в дерево?</a:t>
            </a:r>
            <a:endParaRPr lang="en-US" dirty="0"/>
          </a:p>
        </p:txBody>
      </p:sp>
      <p:sp>
        <p:nvSpPr>
          <p:cNvPr id="4" name="Content Placeholder 2"/>
          <p:cNvSpPr>
            <a:spLocks noGrp="1"/>
          </p:cNvSpPr>
          <p:nvPr>
            <p:ph idx="1"/>
          </p:nvPr>
        </p:nvSpPr>
        <p:spPr>
          <a:xfrm>
            <a:off x="838200" y="1690688"/>
            <a:ext cx="10515600" cy="4351338"/>
          </a:xfrm>
        </p:spPr>
        <p:txBody>
          <a:bodyPr>
            <a:normAutofit fontScale="47500" lnSpcReduction="20000"/>
          </a:bodyPr>
          <a:lstStyle/>
          <a:p>
            <a:pPr marL="0" indent="0">
              <a:buNone/>
            </a:pP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snapshot-105 (aka release-1.0.1)</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6</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7</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8</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snapshot-109</a:t>
            </a:r>
            <a:r>
              <a:rPr lang="ru-RU" dirty="0" smtClean="0"/>
              <a:t> </a:t>
            </a:r>
            <a:r>
              <a:rPr lang="en-US" dirty="0" smtClean="0"/>
              <a:t>(aka release-1.0.2)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snapshot-111</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3648696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Добавим к каждому сообщению ссылку на родителя </a:t>
            </a:r>
            <a:endParaRPr lang="en-US" dirty="0"/>
          </a:p>
        </p:txBody>
      </p:sp>
      <p:sp>
        <p:nvSpPr>
          <p:cNvPr id="4" name="Content Placeholder 2"/>
          <p:cNvSpPr>
            <a:spLocks noGrp="1"/>
          </p:cNvSpPr>
          <p:nvPr>
            <p:ph idx="1"/>
          </p:nvPr>
        </p:nvSpPr>
        <p:spPr>
          <a:xfrm>
            <a:off x="838200" y="1825625"/>
            <a:ext cx="10515600" cy="4351338"/>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solidFill>
                  <a:schemeClr val="bg1">
                    <a:lumMod val="50000"/>
                  </a:schemeClr>
                </a:solidFill>
              </a:rPr>
              <a:t>Я, Иванов Иван Иванович, исправил </a:t>
            </a:r>
            <a:r>
              <a:rPr lang="ru-RU" dirty="0" err="1" smtClean="0">
                <a:solidFill>
                  <a:schemeClr val="bg1">
                    <a:lumMod val="50000"/>
                  </a:schemeClr>
                </a:solidFill>
              </a:rPr>
              <a:t>аццкий</a:t>
            </a:r>
            <a:r>
              <a:rPr lang="ru-RU" dirty="0" smtClean="0">
                <a:solidFill>
                  <a:schemeClr val="bg1">
                    <a:lumMod val="50000"/>
                  </a:schemeClr>
                </a:solidFill>
              </a:rPr>
              <a:t> баг в </a:t>
            </a:r>
            <a:r>
              <a:rPr lang="ru-RU" dirty="0" err="1" smtClean="0">
                <a:solidFill>
                  <a:schemeClr val="bg1">
                    <a:lumMod val="50000"/>
                  </a:schemeClr>
                </a:solidFill>
              </a:rPr>
              <a:t>продакшене</a:t>
            </a:r>
            <a:endParaRPr lang="ru-RU" dirty="0" smtClean="0">
              <a:solidFill>
                <a:schemeClr val="bg1">
                  <a:lumMod val="50000"/>
                </a:schemeClr>
              </a:solidFill>
            </a:endParaRPr>
          </a:p>
          <a:p>
            <a:pPr marL="0" indent="0">
              <a:buNone/>
            </a:pPr>
            <a:r>
              <a:rPr lang="ru-RU" dirty="0" smtClean="0">
                <a:solidFill>
                  <a:schemeClr val="bg1">
                    <a:lumMod val="50000"/>
                  </a:schemeClr>
                </a:solidFill>
              </a:rPr>
              <a:t>20 августа 2042</a:t>
            </a:r>
            <a:r>
              <a:rPr lang="en-US" dirty="0" smtClean="0">
                <a:solidFill>
                  <a:schemeClr val="bg1">
                    <a:lumMod val="50000"/>
                  </a:schemeClr>
                </a:solidFill>
              </a:rPr>
              <a:t> - [digital signature]</a:t>
            </a:r>
            <a:endParaRPr lang="ru-RU" dirty="0" smtClean="0">
              <a:solidFill>
                <a:schemeClr val="bg1">
                  <a:lumMod val="50000"/>
                </a:schemeClr>
              </a:solidFill>
            </a:endParaRPr>
          </a:p>
          <a:p>
            <a:pPr marL="0" indent="0">
              <a:buNone/>
            </a:pPr>
            <a:endParaRPr lang="ru-RU" dirty="0"/>
          </a:p>
          <a:p>
            <a:pPr marL="0" indent="0">
              <a:buNone/>
            </a:pPr>
            <a:r>
              <a:rPr lang="ru-RU" dirty="0" smtClean="0"/>
              <a:t>Предыдущий </a:t>
            </a:r>
            <a:r>
              <a:rPr lang="ru-RU" dirty="0" err="1" smtClean="0"/>
              <a:t>коммит</a:t>
            </a:r>
            <a:r>
              <a:rPr lang="ru-RU" dirty="0" smtClean="0"/>
              <a:t> </a:t>
            </a:r>
            <a:r>
              <a:rPr lang="en-US" dirty="0" smtClean="0"/>
              <a:t>- </a:t>
            </a:r>
            <a:r>
              <a:rPr lang="ru-RU" dirty="0" smtClean="0"/>
              <a:t>С</a:t>
            </a:r>
            <a:r>
              <a:rPr lang="en-US" dirty="0" smtClean="0"/>
              <a:t>:\\dev</a:t>
            </a:r>
            <a:r>
              <a:rPr lang="ru-RU" dirty="0" smtClean="0"/>
              <a:t>\</a:t>
            </a:r>
            <a:r>
              <a:rPr lang="en-US" dirty="0" smtClean="0"/>
              <a:t>archive\snapshot-</a:t>
            </a:r>
            <a:r>
              <a:rPr lang="ru-RU" dirty="0" smtClean="0"/>
              <a:t>99</a:t>
            </a:r>
            <a:r>
              <a:rPr lang="en-US" dirty="0" smtClean="0"/>
              <a:t> </a:t>
            </a:r>
          </a:p>
          <a:p>
            <a:pPr marL="0" indent="0">
              <a:buNone/>
            </a:pPr>
            <a:endParaRPr lang="en-US" dirty="0" smtClean="0"/>
          </a:p>
        </p:txBody>
      </p:sp>
    </p:spTree>
    <p:extLst>
      <p:ext uri="{BB962C8B-B14F-4D97-AF65-F5344CB8AC3E}">
        <p14:creationId xmlns:p14="http://schemas.microsoft.com/office/powerpoint/2010/main" val="2405107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Получилось такая логическая </a:t>
            </a:r>
            <a:r>
              <a:rPr lang="ru-RU" dirty="0" err="1" smtClean="0"/>
              <a:t>стуруктура</a:t>
            </a:r>
            <a:endParaRPr lang="en-US" dirty="0"/>
          </a:p>
        </p:txBody>
      </p:sp>
      <p:sp>
        <p:nvSpPr>
          <p:cNvPr id="5" name="Rectangle 4"/>
          <p:cNvSpPr/>
          <p:nvPr/>
        </p:nvSpPr>
        <p:spPr>
          <a:xfrm>
            <a:off x="8538014" y="1690688"/>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6" name="Rectangle 5"/>
          <p:cNvSpPr/>
          <p:nvPr/>
        </p:nvSpPr>
        <p:spPr>
          <a:xfrm>
            <a:off x="8538013" y="228477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7" name="Rectangle 6"/>
          <p:cNvSpPr/>
          <p:nvPr/>
        </p:nvSpPr>
        <p:spPr>
          <a:xfrm>
            <a:off x="6414246" y="384578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8" name="Rectangle 7"/>
          <p:cNvSpPr/>
          <p:nvPr/>
        </p:nvSpPr>
        <p:spPr>
          <a:xfrm>
            <a:off x="8538013" y="2942224"/>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9" name="Rectangle 8"/>
          <p:cNvSpPr/>
          <p:nvPr/>
        </p:nvSpPr>
        <p:spPr>
          <a:xfrm>
            <a:off x="8538013" y="3860226"/>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0" name="Rectangle 9"/>
          <p:cNvSpPr/>
          <p:nvPr/>
        </p:nvSpPr>
        <p:spPr>
          <a:xfrm>
            <a:off x="8538013" y="441810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1" name="Rectangle 10"/>
          <p:cNvSpPr/>
          <p:nvPr/>
        </p:nvSpPr>
        <p:spPr>
          <a:xfrm>
            <a:off x="8538013" y="4989346"/>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2" name="Rectangle 11"/>
          <p:cNvSpPr/>
          <p:nvPr/>
        </p:nvSpPr>
        <p:spPr>
          <a:xfrm>
            <a:off x="8538013" y="5560585"/>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13" name="Rectangle 12"/>
          <p:cNvSpPr/>
          <p:nvPr/>
        </p:nvSpPr>
        <p:spPr>
          <a:xfrm>
            <a:off x="6414246" y="441810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ight Arrow 16"/>
          <p:cNvSpPr/>
          <p:nvPr/>
        </p:nvSpPr>
        <p:spPr>
          <a:xfrm rot="5400000" flipH="1">
            <a:off x="9065180" y="3416580"/>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9013689" flipH="1">
            <a:off x="7908758" y="3402864"/>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838200" y="1825625"/>
            <a:ext cx="10515600" cy="4351338"/>
          </a:xfrm>
        </p:spPr>
        <p:txBody>
          <a:bodyPr>
            <a:normAutofit fontScale="47500" lnSpcReduction="20000"/>
          </a:bodyPr>
          <a:lstStyle/>
          <a:p>
            <a:pPr marL="0" indent="0">
              <a:buNone/>
            </a:pP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snapshot-105 (aka release-1.0.1)</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6</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7</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8</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snapshot-109</a:t>
            </a:r>
            <a:r>
              <a:rPr lang="ru-RU" dirty="0" smtClean="0"/>
              <a:t> </a:t>
            </a:r>
            <a:r>
              <a:rPr lang="en-US" dirty="0" smtClean="0"/>
              <a:t>(aka release-1.0.2)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snapshot-111</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3993131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Но как это обычно бывает появилась другая проблема – нет возможности определить последний </a:t>
            </a:r>
            <a:r>
              <a:rPr lang="ru-RU" dirty="0" err="1" smtClean="0"/>
              <a:t>коммит</a:t>
            </a:r>
            <a:r>
              <a:rPr lang="ru-RU" dirty="0" smtClean="0"/>
              <a:t> в ветке по номеру</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endParaRPr lang="ru-RU" dirty="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snapshot-105 </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6</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7</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8</a:t>
            </a:r>
            <a:endParaRPr lang="en-US" dirty="0" smtClean="0"/>
          </a:p>
          <a:p>
            <a:pPr marL="0" indent="0">
              <a:buNone/>
            </a:pPr>
            <a:r>
              <a:rPr lang="ru-RU" b="1" dirty="0" smtClean="0"/>
              <a:t>С</a:t>
            </a:r>
            <a:r>
              <a:rPr lang="en-US" b="1" dirty="0" smtClean="0"/>
              <a:t>:\\dev</a:t>
            </a:r>
            <a:r>
              <a:rPr lang="ru-RU" b="1" dirty="0" smtClean="0"/>
              <a:t>\</a:t>
            </a:r>
            <a:r>
              <a:rPr lang="en-US" b="1" smtClean="0"/>
              <a:t>archive\</a:t>
            </a:r>
            <a:r>
              <a:rPr lang="en-US" smtClean="0"/>
              <a:t>snapshot-109</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snapshot-110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snapshot-111</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2874999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Нам нужны ссылки на последние </a:t>
            </a:r>
            <a:r>
              <a:rPr lang="ru-RU" dirty="0" err="1" smtClean="0"/>
              <a:t>коммиты</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snapshot-0</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new-help-page</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39738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6009" y="791993"/>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4976008" y="1386082"/>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52241" y="2947094"/>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4976008" y="2043529"/>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4976008" y="2961531"/>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4976008" y="351941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4976008" y="4090651"/>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4" name="Rectangle 13"/>
          <p:cNvSpPr/>
          <p:nvPr/>
        </p:nvSpPr>
        <p:spPr>
          <a:xfrm>
            <a:off x="4976008" y="466189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15" name="Rectangle 14"/>
          <p:cNvSpPr/>
          <p:nvPr/>
        </p:nvSpPr>
        <p:spPr>
          <a:xfrm>
            <a:off x="2852241" y="351941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6" name="Rectangle 15"/>
          <p:cNvSpPr/>
          <p:nvPr/>
        </p:nvSpPr>
        <p:spPr>
          <a:xfrm>
            <a:off x="6942460" y="4661890"/>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17" name="Rectangle 16"/>
          <p:cNvSpPr/>
          <p:nvPr/>
        </p:nvSpPr>
        <p:spPr>
          <a:xfrm>
            <a:off x="1089200" y="3519412"/>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479931" y="3519412"/>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03175" y="2517885"/>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flipH="1">
            <a:off x="6544911" y="4692601"/>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46753" y="2504169"/>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323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94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dirty="0" smtClean="0"/>
              <a:t>Simple but powerful</a:t>
            </a:r>
            <a:endParaRPr lang="en-US" dirty="0"/>
          </a:p>
        </p:txBody>
      </p:sp>
    </p:spTree>
    <p:extLst>
      <p:ext uri="{BB962C8B-B14F-4D97-AF65-F5344CB8AC3E}">
        <p14:creationId xmlns:p14="http://schemas.microsoft.com/office/powerpoint/2010/main" val="3896078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Бранчи</a:t>
            </a:r>
            <a:r>
              <a:rPr lang="ru-RU" dirty="0" smtClean="0"/>
              <a:t> </a:t>
            </a:r>
            <a:r>
              <a:rPr lang="ru-RU" dirty="0" err="1" smtClean="0"/>
              <a:t>офигенная</a:t>
            </a:r>
            <a:r>
              <a:rPr lang="ru-RU" dirty="0" smtClean="0"/>
              <a:t> вещь!</a:t>
            </a:r>
            <a:endParaRPr lang="en-US" dirty="0"/>
          </a:p>
        </p:txBody>
      </p:sp>
      <p:sp>
        <p:nvSpPr>
          <p:cNvPr id="3" name="Content Placeholder 2"/>
          <p:cNvSpPr>
            <a:spLocks noGrp="1"/>
          </p:cNvSpPr>
          <p:nvPr>
            <p:ph idx="1"/>
          </p:nvPr>
        </p:nvSpPr>
        <p:spPr/>
        <p:txBody>
          <a:bodyPr/>
          <a:lstStyle/>
          <a:p>
            <a:pPr marL="0" indent="0">
              <a:buNone/>
            </a:pPr>
            <a:r>
              <a:rPr lang="ru-RU" dirty="0" smtClean="0"/>
              <a:t>Но указатели постоянно , меняются при новых </a:t>
            </a:r>
            <a:r>
              <a:rPr lang="ru-RU" dirty="0" err="1" smtClean="0"/>
              <a:t>коммитах</a:t>
            </a:r>
            <a:endParaRPr lang="ru-RU" dirty="0" smtClean="0"/>
          </a:p>
          <a:p>
            <a:pPr marL="0" indent="0">
              <a:buNone/>
            </a:pPr>
            <a:endParaRPr lang="ru-RU" dirty="0"/>
          </a:p>
          <a:p>
            <a:pPr marL="0" indent="0">
              <a:buNone/>
            </a:pPr>
            <a:r>
              <a:rPr lang="ru-RU" dirty="0" smtClean="0"/>
              <a:t>Давайте изобретем теги</a:t>
            </a:r>
            <a:endParaRPr lang="en-US" dirty="0"/>
          </a:p>
        </p:txBody>
      </p:sp>
    </p:spTree>
    <p:extLst>
      <p:ext uri="{BB962C8B-B14F-4D97-AF65-F5344CB8AC3E}">
        <p14:creationId xmlns:p14="http://schemas.microsoft.com/office/powerpoint/2010/main" val="406033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у нас есть теги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37348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86535"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505305"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15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a:t>
            </a:r>
            <a:r>
              <a:rPr lang="en-US" dirty="0"/>
              <a:t> </a:t>
            </a:r>
            <a:r>
              <a:rPr lang="en-US" b="1" dirty="0"/>
              <a:t>distributed version control system</a:t>
            </a:r>
            <a:endParaRPr lang="en-US" dirty="0"/>
          </a:p>
        </p:txBody>
      </p:sp>
      <p:sp>
        <p:nvSpPr>
          <p:cNvPr id="3" name="Content Placeholder 2"/>
          <p:cNvSpPr>
            <a:spLocks noGrp="1"/>
          </p:cNvSpPr>
          <p:nvPr>
            <p:ph idx="1"/>
          </p:nvPr>
        </p:nvSpPr>
        <p:spPr/>
        <p:txBody>
          <a:bodyPr/>
          <a:lstStyle/>
          <a:p>
            <a:pPr marL="0" indent="0">
              <a:buNone/>
            </a:pPr>
            <a:r>
              <a:rPr lang="ru-RU" dirty="0" smtClean="0"/>
              <a:t>Берем копируем все файлы и отправляем другому разработчику</a:t>
            </a:r>
            <a:r>
              <a:rPr lang="en-US" dirty="0" smtClean="0"/>
              <a:t>.</a:t>
            </a:r>
          </a:p>
          <a:p>
            <a:pPr marL="0" indent="0">
              <a:buNone/>
            </a:pPr>
            <a:endParaRPr lang="en-US" dirty="0"/>
          </a:p>
          <a:p>
            <a:pPr marL="0" indent="0">
              <a:buNone/>
            </a:pPr>
            <a:r>
              <a:rPr lang="ru-RU" dirty="0" smtClean="0"/>
              <a:t>Можно работать в разное время, </a:t>
            </a:r>
            <a:r>
              <a:rPr lang="ru-RU" dirty="0" err="1" smtClean="0"/>
              <a:t>оффлайн</a:t>
            </a:r>
            <a:r>
              <a:rPr lang="ru-RU" dirty="0" smtClean="0"/>
              <a:t>, быстро смотреть историю и </a:t>
            </a:r>
            <a:r>
              <a:rPr lang="ru-RU" dirty="0" err="1" smtClean="0"/>
              <a:t>тд</a:t>
            </a:r>
            <a:r>
              <a:rPr lang="ru-RU" dirty="0" smtClean="0"/>
              <a:t>. </a:t>
            </a:r>
            <a:endParaRPr lang="en-US" dirty="0"/>
          </a:p>
        </p:txBody>
      </p:sp>
    </p:spTree>
    <p:extLst>
      <p:ext uri="{BB962C8B-B14F-4D97-AF65-F5344CB8AC3E}">
        <p14:creationId xmlns:p14="http://schemas.microsoft.com/office/powerpoint/2010/main" val="333059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but </a:t>
            </a:r>
            <a:r>
              <a:rPr lang="en-US" dirty="0" smtClean="0"/>
              <a:t>centralized</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no </a:t>
            </a:r>
            <a:r>
              <a:rPr lang="en-US" dirty="0"/>
              <a:t>such thing as a central repo at a technical </a:t>
            </a:r>
            <a:r>
              <a:rPr lang="en-US" dirty="0" smtClean="0"/>
              <a:t>level</a:t>
            </a:r>
          </a:p>
          <a:p>
            <a:pPr marL="514350" indent="-514350">
              <a:buAutoNum type="arabicParenR"/>
            </a:pPr>
            <a:r>
              <a:rPr lang="en-US" dirty="0" smtClean="0"/>
              <a:t>But one repo is </a:t>
            </a:r>
            <a:r>
              <a:rPr lang="en-US" dirty="0"/>
              <a:t>only </a:t>
            </a:r>
            <a:r>
              <a:rPr lang="en-US" i="1" dirty="0"/>
              <a:t>considered</a:t>
            </a:r>
            <a:r>
              <a:rPr lang="en-US" dirty="0"/>
              <a:t> to be the central </a:t>
            </a:r>
            <a:r>
              <a:rPr lang="en-US" dirty="0" smtClean="0"/>
              <a:t>one (</a:t>
            </a:r>
            <a:r>
              <a:rPr lang="en-US" i="1" u="sng" dirty="0" smtClean="0"/>
              <a:t>origin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2765756"/>
            <a:ext cx="5520561" cy="4092243"/>
          </a:xfrm>
          <a:prstGeom prst="rect">
            <a:avLst/>
          </a:prstGeom>
        </p:spPr>
      </p:pic>
    </p:spTree>
    <p:extLst>
      <p:ext uri="{BB962C8B-B14F-4D97-AF65-F5344CB8AC3E}">
        <p14:creationId xmlns:p14="http://schemas.microsoft.com/office/powerpoint/2010/main" val="1087795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Новая проблема </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ru-RU" dirty="0" smtClean="0"/>
              <a:t>Единая нумерация и коллизия имен</a:t>
            </a:r>
            <a:endParaRPr lang="en-US" dirty="0"/>
          </a:p>
        </p:txBody>
      </p:sp>
      <p:sp>
        <p:nvSpPr>
          <p:cNvPr id="4" name="Content Placeholder 2"/>
          <p:cNvSpPr txBox="1">
            <a:spLocks/>
          </p:cNvSpPr>
          <p:nvPr/>
        </p:nvSpPr>
        <p:spPr>
          <a:xfrm>
            <a:off x="675968" y="22828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Font typeface="Arial" panose="020B0604020202020204" pitchFamily="34" charset="0"/>
              <a:buNone/>
            </a:pPr>
            <a:r>
              <a:rPr lang="en-US" dirty="0" smtClean="0"/>
              <a:t>…</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7734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Решение</a:t>
            </a:r>
            <a:endParaRPr lang="en-US" dirty="0"/>
          </a:p>
        </p:txBody>
      </p:sp>
      <p:sp>
        <p:nvSpPr>
          <p:cNvPr id="3" name="Content Placeholder 2"/>
          <p:cNvSpPr>
            <a:spLocks noGrp="1"/>
          </p:cNvSpPr>
          <p:nvPr>
            <p:ph idx="1"/>
          </p:nvPr>
        </p:nvSpPr>
        <p:spPr/>
        <p:txBody>
          <a:bodyPr/>
          <a:lstStyle/>
          <a:p>
            <a:pPr marL="0" indent="0">
              <a:buNone/>
            </a:pPr>
            <a:r>
              <a:rPr lang="ru-RU" dirty="0" smtClean="0"/>
              <a:t>Берем сообщение </a:t>
            </a:r>
            <a:r>
              <a:rPr lang="ru-RU" dirty="0" err="1" smtClean="0"/>
              <a:t>коммита</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endParaRPr lang="en-US" dirty="0"/>
          </a:p>
        </p:txBody>
      </p:sp>
      <p:sp>
        <p:nvSpPr>
          <p:cNvPr id="4" name="Content Placeholder 2"/>
          <p:cNvSpPr txBox="1">
            <a:spLocks/>
          </p:cNvSpPr>
          <p:nvPr/>
        </p:nvSpPr>
        <p:spPr>
          <a:xfrm>
            <a:off x="685800" y="2942105"/>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исправил </a:t>
            </a:r>
            <a:r>
              <a:rPr lang="ru-RU" dirty="0" err="1" smtClean="0"/>
              <a:t>аццкий</a:t>
            </a:r>
            <a:r>
              <a:rPr lang="ru-RU" dirty="0" smtClean="0"/>
              <a:t> баг в </a:t>
            </a:r>
            <a:r>
              <a:rPr lang="ru-RU" dirty="0" err="1" smtClean="0"/>
              <a:t>продакшене</a:t>
            </a:r>
            <a:endParaRPr lang="ru-RU" dirty="0" smtClean="0"/>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Мой предыдущий </a:t>
            </a:r>
            <a:r>
              <a:rPr lang="ru-RU" dirty="0" err="1" smtClean="0"/>
              <a:t>коммит</a:t>
            </a:r>
            <a:r>
              <a:rPr lang="ru-RU" dirty="0" smtClean="0"/>
              <a:t> </a:t>
            </a:r>
            <a:r>
              <a:rPr lang="en-US" dirty="0" smtClean="0"/>
              <a:t>- </a:t>
            </a: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87984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SHA1 hash algorithm</a:t>
            </a:r>
            <a:endParaRPr lang="en-US" dirty="0"/>
          </a:p>
        </p:txBody>
      </p:sp>
      <p:sp>
        <p:nvSpPr>
          <p:cNvPr id="3" name="Content Placeholder 2"/>
          <p:cNvSpPr>
            <a:spLocks noGrp="1"/>
          </p:cNvSpPr>
          <p:nvPr>
            <p:ph idx="1"/>
          </p:nvPr>
        </p:nvSpPr>
        <p:spPr/>
        <p:txBody>
          <a:bodyPr/>
          <a:lstStyle/>
          <a:p>
            <a:pPr marL="0" indent="0">
              <a:buNone/>
            </a:pPr>
            <a:r>
              <a:rPr lang="ru-RU" dirty="0" smtClean="0"/>
              <a:t>И используя </a:t>
            </a:r>
            <a:r>
              <a:rPr lang="en-US" dirty="0"/>
              <a:t> SHA1  </a:t>
            </a:r>
            <a:r>
              <a:rPr lang="ru-RU" dirty="0" smtClean="0"/>
              <a:t>получаем вот такую строку</a:t>
            </a:r>
            <a:endParaRPr lang="ru-RU" dirty="0"/>
          </a:p>
          <a:p>
            <a:pPr marL="0" indent="0">
              <a:buNone/>
            </a:pPr>
            <a:r>
              <a:rPr lang="en-US" dirty="0" smtClean="0"/>
              <a:t>8ba3441b6b89cad23387ee875f2ae55069291f4b</a:t>
            </a:r>
            <a:r>
              <a:rPr lang="ru-RU" dirty="0" smtClean="0"/>
              <a:t> </a:t>
            </a:r>
          </a:p>
          <a:p>
            <a:pPr marL="0" indent="0">
              <a:buNone/>
            </a:pPr>
            <a:endParaRPr lang="ru-RU" dirty="0"/>
          </a:p>
          <a:p>
            <a:pPr marL="0" indent="0">
              <a:buNone/>
            </a:pPr>
            <a:r>
              <a:rPr lang="ru-RU" dirty="0" smtClean="0"/>
              <a:t>Это и будет новым именем </a:t>
            </a:r>
            <a:endParaRPr lang="en-US" dirty="0"/>
          </a:p>
        </p:txBody>
      </p:sp>
    </p:spTree>
    <p:extLst>
      <p:ext uri="{BB962C8B-B14F-4D97-AF65-F5344CB8AC3E}">
        <p14:creationId xmlns:p14="http://schemas.microsoft.com/office/powerpoint/2010/main" val="968351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директория выглядит так</a:t>
            </a:r>
            <a:endParaRPr lang="en-US" dirty="0"/>
          </a:p>
        </p:txBody>
      </p:sp>
      <p:sp>
        <p:nvSpPr>
          <p:cNvPr id="5" name="Content Placeholder 2"/>
          <p:cNvSpPr>
            <a:spLocks noGrp="1"/>
          </p:cNvSpPr>
          <p:nvPr>
            <p:ph idx="1"/>
          </p:nvPr>
        </p:nvSpPr>
        <p:spPr>
          <a:xfrm>
            <a:off x="838200" y="1825625"/>
            <a:ext cx="10515600" cy="4351338"/>
          </a:xfrm>
        </p:spPr>
        <p:txBody>
          <a:bodyPr>
            <a:normAutofit fontScale="925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151781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9883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5aefd3c </a:t>
            </a:r>
            <a:endParaRPr lang="en-US" dirty="0"/>
          </a:p>
        </p:txBody>
      </p:sp>
      <p:sp>
        <p:nvSpPr>
          <p:cNvPr id="7" name="Rectangle 6"/>
          <p:cNvSpPr/>
          <p:nvPr/>
        </p:nvSpPr>
        <p:spPr>
          <a:xfrm>
            <a:off x="5003303" y="908410"/>
            <a:ext cx="100219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e742533</a:t>
            </a:r>
            <a:endParaRPr lang="en-US" dirty="0"/>
          </a:p>
        </p:txBody>
      </p:sp>
      <p:sp>
        <p:nvSpPr>
          <p:cNvPr id="8" name="Rectangle 7"/>
          <p:cNvSpPr/>
          <p:nvPr/>
        </p:nvSpPr>
        <p:spPr>
          <a:xfrm>
            <a:off x="3241257" y="2469422"/>
            <a:ext cx="106471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e690abb </a:t>
            </a:r>
            <a:endParaRPr lang="en-US" dirty="0"/>
          </a:p>
        </p:txBody>
      </p:sp>
      <p:sp>
        <p:nvSpPr>
          <p:cNvPr id="9" name="Rectangle 8"/>
          <p:cNvSpPr/>
          <p:nvPr/>
        </p:nvSpPr>
        <p:spPr>
          <a:xfrm>
            <a:off x="5003303" y="1565857"/>
            <a:ext cx="97815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7a6c97e</a:t>
            </a:r>
            <a:endParaRPr lang="en-US" dirty="0"/>
          </a:p>
        </p:txBody>
      </p:sp>
      <p:sp>
        <p:nvSpPr>
          <p:cNvPr id="11" name="Rectangle 10"/>
          <p:cNvSpPr/>
          <p:nvPr/>
        </p:nvSpPr>
        <p:spPr>
          <a:xfrm>
            <a:off x="5003303" y="2483859"/>
            <a:ext cx="9836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8ca90af </a:t>
            </a:r>
            <a:endParaRPr lang="en-US" dirty="0"/>
          </a:p>
        </p:txBody>
      </p:sp>
      <p:sp>
        <p:nvSpPr>
          <p:cNvPr id="12" name="Rectangle 11"/>
          <p:cNvSpPr/>
          <p:nvPr/>
        </p:nvSpPr>
        <p:spPr>
          <a:xfrm>
            <a:off x="5003303" y="3041740"/>
            <a:ext cx="10054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b843a0e</a:t>
            </a:r>
            <a:endParaRPr lang="en-US" dirty="0"/>
          </a:p>
        </p:txBody>
      </p:sp>
      <p:sp>
        <p:nvSpPr>
          <p:cNvPr id="13" name="Rectangle 12"/>
          <p:cNvSpPr/>
          <p:nvPr/>
        </p:nvSpPr>
        <p:spPr>
          <a:xfrm>
            <a:off x="5003303" y="3612979"/>
            <a:ext cx="99738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2a5e81e</a:t>
            </a:r>
            <a:endParaRPr lang="en-US" dirty="0"/>
          </a:p>
        </p:txBody>
      </p:sp>
      <p:sp>
        <p:nvSpPr>
          <p:cNvPr id="15" name="Rectangle 14"/>
          <p:cNvSpPr/>
          <p:nvPr/>
        </p:nvSpPr>
        <p:spPr>
          <a:xfrm>
            <a:off x="3241257" y="3041740"/>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fba1609 </a:t>
            </a:r>
            <a:endParaRPr lang="en-US" dirty="0"/>
          </a:p>
        </p:txBody>
      </p:sp>
      <p:sp>
        <p:nvSpPr>
          <p:cNvPr id="17" name="Rectangle 16"/>
          <p:cNvSpPr/>
          <p:nvPr/>
        </p:nvSpPr>
        <p:spPr>
          <a:xfrm>
            <a:off x="1457929"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877810"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41257" y="3612979"/>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df6215a </a:t>
            </a:r>
            <a:endParaRPr lang="en-US" dirty="0"/>
          </a:p>
        </p:txBody>
      </p:sp>
      <p:sp>
        <p:nvSpPr>
          <p:cNvPr id="21" name="Rectangle 20"/>
          <p:cNvSpPr/>
          <p:nvPr/>
        </p:nvSpPr>
        <p:spPr>
          <a:xfrm>
            <a:off x="3241257" y="4184218"/>
            <a:ext cx="94929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c211f7f </a:t>
            </a:r>
            <a:endParaRPr lang="en-US" dirty="0"/>
          </a:p>
        </p:txBody>
      </p:sp>
      <p:sp>
        <p:nvSpPr>
          <p:cNvPr id="24" name="Rectangle 23"/>
          <p:cNvSpPr/>
          <p:nvPr/>
        </p:nvSpPr>
        <p:spPr>
          <a:xfrm>
            <a:off x="5002680" y="4184218"/>
            <a:ext cx="100899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172af80 </a:t>
            </a:r>
            <a:endParaRPr lang="en-US" dirty="0"/>
          </a:p>
        </p:txBody>
      </p:sp>
      <p:sp>
        <p:nvSpPr>
          <p:cNvPr id="25" name="Rectangle 24"/>
          <p:cNvSpPr/>
          <p:nvPr/>
        </p:nvSpPr>
        <p:spPr>
          <a:xfrm>
            <a:off x="5002680" y="4742099"/>
            <a:ext cx="10631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5b38360 </a:t>
            </a:r>
            <a:endParaRPr lang="en-US" dirty="0"/>
          </a:p>
        </p:txBody>
      </p:sp>
      <p:sp>
        <p:nvSpPr>
          <p:cNvPr id="26" name="Rectangle 25"/>
          <p:cNvSpPr/>
          <p:nvPr/>
        </p:nvSpPr>
        <p:spPr>
          <a:xfrm>
            <a:off x="5002680" y="5313338"/>
            <a:ext cx="101822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7be20f0 </a:t>
            </a:r>
            <a:endParaRPr lang="en-US" dirty="0"/>
          </a:p>
        </p:txBody>
      </p:sp>
      <p:sp>
        <p:nvSpPr>
          <p:cNvPr id="27" name="Rectangle 26"/>
          <p:cNvSpPr/>
          <p:nvPr/>
        </p:nvSpPr>
        <p:spPr>
          <a:xfrm>
            <a:off x="5002680" y="5884577"/>
            <a:ext cx="10567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2521386 </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948256"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867026"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563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Сообщения </a:t>
            </a:r>
            <a:r>
              <a:rPr lang="en-US" dirty="0" err="1" smtClean="0"/>
              <a:t>Git</a:t>
            </a:r>
            <a:r>
              <a:rPr lang="en-US" dirty="0" smtClean="0"/>
              <a:t>’</a:t>
            </a:r>
            <a:r>
              <a:rPr lang="ru-RU" dirty="0" smtClean="0"/>
              <a:t>а</a:t>
            </a:r>
            <a:r>
              <a:rPr lang="en-US" dirty="0" smtClean="0"/>
              <a:t> </a:t>
            </a:r>
            <a:r>
              <a:rPr lang="ru-RU" dirty="0" smtClean="0"/>
              <a:t>могут испугать</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are in detached HEAD </a:t>
            </a:r>
            <a:r>
              <a:rPr lang="en-US" dirty="0" smtClean="0"/>
              <a:t>state</a:t>
            </a:r>
            <a:r>
              <a:rPr lang="ru-RU" dirty="0" smtClean="0"/>
              <a: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4951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Мержи</a:t>
            </a:r>
            <a:endParaRPr lang="en-US" dirty="0"/>
          </a:p>
        </p:txBody>
      </p:sp>
      <p:sp>
        <p:nvSpPr>
          <p:cNvPr id="4" name="Content Placeholder 2"/>
          <p:cNvSpPr txBox="1">
            <a:spLocks/>
          </p:cNvSpPr>
          <p:nvPr/>
        </p:nvSpPr>
        <p:spPr>
          <a:xfrm>
            <a:off x="597309" y="2509487"/>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a:t>
            </a:r>
            <a:r>
              <a:rPr lang="ru-RU" dirty="0" err="1" smtClean="0"/>
              <a:t>вмержил</a:t>
            </a:r>
            <a:r>
              <a:rPr lang="ru-RU" dirty="0" smtClean="0"/>
              <a:t> </a:t>
            </a:r>
            <a:r>
              <a:rPr lang="ru-RU" dirty="0" err="1" smtClean="0"/>
              <a:t>фичу</a:t>
            </a:r>
            <a:r>
              <a:rPr lang="ru-RU" dirty="0" smtClean="0"/>
              <a:t> разработанную Петровым А.В.</a:t>
            </a:r>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u="sng" dirty="0" smtClean="0"/>
              <a:t>предыдущие </a:t>
            </a:r>
            <a:r>
              <a:rPr lang="ru-RU" u="sng" dirty="0" err="1" smtClean="0"/>
              <a:t>коммиты</a:t>
            </a:r>
            <a:endParaRPr lang="ru-RU" u="sng" dirty="0"/>
          </a:p>
          <a:p>
            <a:pPr marL="0" indent="0">
              <a:buNone/>
            </a:pPr>
            <a:r>
              <a:rPr lang="en-US" dirty="0" smtClean="0"/>
              <a:t>8ba3441b6b89cad23387ee875f2ae55069291f4b</a:t>
            </a:r>
            <a:endParaRPr lang="ru-RU" dirty="0" smtClean="0"/>
          </a:p>
          <a:p>
            <a:pPr marL="0" indent="0">
              <a:buNone/>
            </a:pPr>
            <a:r>
              <a:rPr lang="en-US" dirty="0"/>
              <a:t>db9ecb5b5a6294a8733503ab57577db96ff2249e</a:t>
            </a:r>
          </a:p>
        </p:txBody>
      </p:sp>
      <p:sp>
        <p:nvSpPr>
          <p:cNvPr id="5" name="TextBox 4"/>
          <p:cNvSpPr txBox="1"/>
          <p:nvPr/>
        </p:nvSpPr>
        <p:spPr>
          <a:xfrm>
            <a:off x="545689" y="1864392"/>
            <a:ext cx="5263300" cy="369332"/>
          </a:xfrm>
          <a:prstGeom prst="rect">
            <a:avLst/>
          </a:prstGeom>
          <a:noFill/>
        </p:spPr>
        <p:txBody>
          <a:bodyPr wrap="none" rtlCol="0">
            <a:spAutoFit/>
          </a:bodyPr>
          <a:lstStyle/>
          <a:p>
            <a:r>
              <a:rPr lang="ru-RU" dirty="0" smtClean="0"/>
              <a:t>Придется создать отдельный </a:t>
            </a:r>
            <a:r>
              <a:rPr lang="ru-RU" dirty="0" err="1" smtClean="0"/>
              <a:t>снапшот</a:t>
            </a:r>
            <a:r>
              <a:rPr lang="ru-RU" dirty="0" smtClean="0"/>
              <a:t> и сообщение</a:t>
            </a:r>
            <a:endParaRPr lang="en-US" dirty="0"/>
          </a:p>
        </p:txBody>
      </p:sp>
    </p:spTree>
    <p:extLst>
      <p:ext uri="{BB962C8B-B14F-4D97-AF65-F5344CB8AC3E}">
        <p14:creationId xmlns:p14="http://schemas.microsoft.com/office/powerpoint/2010/main" val="11560550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История и её переписывание</a:t>
            </a:r>
            <a:r>
              <a:rPr lang="en-US" dirty="0" smtClean="0"/>
              <a:t> </a:t>
            </a:r>
            <a:r>
              <a:rPr lang="en-US" dirty="0" smtClean="0">
                <a:solidFill>
                  <a:srgbClr val="FF0000"/>
                </a:solidFill>
              </a:rPr>
              <a:t>TODODDODODO</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HEAD</a:t>
            </a:r>
          </a:p>
          <a:p>
            <a:pPr marL="0" indent="0">
              <a:buNone/>
            </a:pPr>
            <a:r>
              <a:rPr lang="en-US" dirty="0" smtClean="0"/>
              <a:t>HEAD ^^</a:t>
            </a:r>
          </a:p>
          <a:p>
            <a:pPr marL="0" indent="0">
              <a:buNone/>
            </a:pPr>
            <a:endParaRPr lang="en-US" dirty="0"/>
          </a:p>
          <a:p>
            <a:pPr marL="0" indent="0">
              <a:buNone/>
            </a:pPr>
            <a:r>
              <a:rPr lang="en-US" dirty="0" smtClean="0"/>
              <a:t>Detached snapshot and so on</a:t>
            </a:r>
            <a:endParaRPr lang="en-US" dirty="0"/>
          </a:p>
        </p:txBody>
      </p:sp>
    </p:spTree>
    <p:extLst>
      <p:ext uri="{BB962C8B-B14F-4D97-AF65-F5344CB8AC3E}">
        <p14:creationId xmlns:p14="http://schemas.microsoft.com/office/powerpoint/2010/main" val="1199531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еще</a:t>
            </a:r>
            <a:endParaRPr lang="en-US" dirty="0"/>
          </a:p>
        </p:txBody>
      </p:sp>
      <p:sp>
        <p:nvSpPr>
          <p:cNvPr id="3" name="Content Placeholder 2"/>
          <p:cNvSpPr>
            <a:spLocks noGrp="1"/>
          </p:cNvSpPr>
          <p:nvPr>
            <p:ph idx="1"/>
          </p:nvPr>
        </p:nvSpPr>
        <p:spPr/>
        <p:txBody>
          <a:bodyPr/>
          <a:lstStyle/>
          <a:p>
            <a:pPr marL="0" indent="0">
              <a:buNone/>
            </a:pPr>
            <a:r>
              <a:rPr lang="en-US" b="1" dirty="0"/>
              <a:t>Staging Area</a:t>
            </a:r>
          </a:p>
          <a:p>
            <a:pPr marL="0" indent="0">
              <a:buNone/>
            </a:pPr>
            <a:r>
              <a:rPr lang="en-US" b="1" dirty="0"/>
              <a:t>Diffs</a:t>
            </a:r>
          </a:p>
          <a:p>
            <a:pPr marL="0" indent="0">
              <a:buNone/>
            </a:pPr>
            <a:endParaRPr lang="en-US" dirty="0"/>
          </a:p>
        </p:txBody>
      </p:sp>
    </p:spTree>
    <p:extLst>
      <p:ext uri="{BB962C8B-B14F-4D97-AF65-F5344CB8AC3E}">
        <p14:creationId xmlns:p14="http://schemas.microsoft.com/office/powerpoint/2010/main" val="255488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Eliminating </a:t>
            </a:r>
            <a:r>
              <a:rPr lang="en-US" b="1" dirty="0" smtClean="0"/>
              <a:t>Duplication</a:t>
            </a:r>
            <a:endParaRPr lang="en-US" dirty="0"/>
          </a:p>
        </p:txBody>
      </p:sp>
      <p:sp>
        <p:nvSpPr>
          <p:cNvPr id="4" name="Content Placeholder 2"/>
          <p:cNvSpPr>
            <a:spLocks noGrp="1"/>
          </p:cNvSpPr>
          <p:nvPr>
            <p:ph idx="1"/>
          </p:nvPr>
        </p:nvSpPr>
        <p:spPr>
          <a:xfrm>
            <a:off x="838200" y="1825625"/>
            <a:ext cx="10515600" cy="4351338"/>
          </a:xfrm>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endParaRPr lang="ru-RU" b="1" dirty="0" smtClean="0"/>
          </a:p>
          <a:p>
            <a:pPr marL="0" indent="0">
              <a:buNone/>
            </a:pPr>
            <a:r>
              <a:rPr lang="ru-RU" b="1" dirty="0" smtClean="0">
                <a:solidFill>
                  <a:srgbClr val="FF0000"/>
                </a:solidFill>
              </a:rPr>
              <a:t>С</a:t>
            </a:r>
            <a:r>
              <a:rPr lang="en-US" b="1" dirty="0" smtClean="0">
                <a:solidFill>
                  <a:srgbClr val="FF0000"/>
                </a:solidFill>
              </a:rPr>
              <a:t>:\\dev\archive\objects\</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811265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 теперь для каждого файла в каждой </a:t>
            </a:r>
            <a:r>
              <a:rPr lang="en-US" dirty="0" smtClean="0"/>
              <a:t>snapshot </a:t>
            </a:r>
            <a:r>
              <a:rPr lang="ru-RU" dirty="0" smtClean="0"/>
              <a:t>директории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Step 1: Calculate the SHA1 of the contents. </a:t>
            </a:r>
            <a:endParaRPr lang="ru-RU" dirty="0" smtClean="0"/>
          </a:p>
          <a:p>
            <a:pPr marL="0" indent="0">
              <a:buNone/>
            </a:pPr>
            <a:r>
              <a:rPr lang="en-US" dirty="0" smtClean="0"/>
              <a:t>Step </a:t>
            </a:r>
            <a:r>
              <a:rPr lang="en-US" dirty="0"/>
              <a:t>2: Add an entry into the temp file that contains the word ‘blob’ (binary large object), the SHA1 from the first step, and the filename. Step 3: Copy the file to the objects directory and rename it to the SHA1 from step 1. Once finished with all the files, find the SHA1 of the temp file contents and use that to name the temp file, also placing it in the objects directory</a:t>
            </a:r>
            <a:r>
              <a:rPr lang="en-US" dirty="0" smtClean="0"/>
              <a:t>.</a:t>
            </a:r>
            <a:endParaRPr lang="ru-RU" dirty="0" smtClean="0"/>
          </a:p>
          <a:p>
            <a:pPr marL="0" indent="0">
              <a:buNone/>
            </a:pPr>
            <a:endParaRPr lang="ru-RU" dirty="0"/>
          </a:p>
          <a:p>
            <a:pPr marL="0" indent="0">
              <a:buNone/>
            </a:pPr>
            <a:r>
              <a:rPr lang="en-US" dirty="0"/>
              <a:t>If at any time the objects directory already contains a file with a given name, then you have already stored that file’s contents and there is no need to do so again.</a:t>
            </a:r>
          </a:p>
        </p:txBody>
      </p:sp>
    </p:spTree>
    <p:extLst>
      <p:ext uri="{BB962C8B-B14F-4D97-AF65-F5344CB8AC3E}">
        <p14:creationId xmlns:p14="http://schemas.microsoft.com/office/powerpoint/2010/main" val="470679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Compressing </a:t>
            </a:r>
            <a:r>
              <a:rPr lang="en-US" b="1" dirty="0" smtClean="0"/>
              <a:t>Blobs</a:t>
            </a:r>
            <a:endParaRPr lang="en-US" dirty="0"/>
          </a:p>
        </p:txBody>
      </p:sp>
      <p:sp>
        <p:nvSpPr>
          <p:cNvPr id="3" name="Content Placeholder 2"/>
          <p:cNvSpPr>
            <a:spLocks noGrp="1"/>
          </p:cNvSpPr>
          <p:nvPr>
            <p:ph idx="1"/>
          </p:nvPr>
        </p:nvSpPr>
        <p:spPr/>
        <p:txBody>
          <a:bodyPr/>
          <a:lstStyle/>
          <a:p>
            <a:r>
              <a:rPr lang="en-US" dirty="0"/>
              <a:t>Text can be very efficiently compressed using something like the LZW or DEFLATE compression algorithms. If you compress every blob before computing its SHA1 and saving it to disk you can reduce the total storage size of the project history by another very admirable quantity.</a:t>
            </a:r>
          </a:p>
        </p:txBody>
      </p:sp>
    </p:spTree>
    <p:extLst>
      <p:ext uri="{BB962C8B-B14F-4D97-AF65-F5344CB8AC3E}">
        <p14:creationId xmlns:p14="http://schemas.microsoft.com/office/powerpoint/2010/main" val="1747127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p>
        </p:txBody>
      </p:sp>
      <p:sp>
        <p:nvSpPr>
          <p:cNvPr id="4" name="Rectangle 1"/>
          <p:cNvSpPr>
            <a:spLocks noGrp="1" noChangeArrowheads="1"/>
          </p:cNvSpPr>
          <p:nvPr>
            <p:ph idx="1"/>
          </p:nvPr>
        </p:nvSpPr>
        <p:spPr bwMode="auto">
          <a:xfrm>
            <a:off x="616639" y="1971350"/>
            <a:ext cx="9278475" cy="1938992"/>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remember that it is almost impossible to lose work that has been committed.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Even when you delete a branch, all that’s really happened is that the pointer to that commit has been removed.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All of the snapshots are still in the objects directory, you just need to dig up the commit SHA. In these cases, look up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git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reflog</a:t>
            </a:r>
            <a:r>
              <a:rPr kumimoji="0" lang="en-US" altLang="en-US" sz="1800" b="0" i="0" u="none" strike="noStrike" cap="none" normalizeH="0" baseline="0" dirty="0" smtClean="0">
                <a:ln>
                  <a:noFill/>
                </a:ln>
                <a:solidFill>
                  <a:srgbClr val="000000"/>
                </a:solidFill>
                <a:effectLst/>
                <a:latin typeface="helvetica" panose="020B0604020202020204" pitchFamily="34" charset="0"/>
              </a:rPr>
              <a:t>. </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It contains a history of what each branch pointed to and in times of crisis, it will save the day.</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67686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смотрим реальную папку </a:t>
            </a:r>
            <a:r>
              <a:rPr lang="en-US" dirty="0" smtClean="0"/>
              <a:t>.</a:t>
            </a:r>
            <a:r>
              <a:rPr lang="en-US" dirty="0" err="1" smtClean="0"/>
              <a:t>git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8730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a:t>
            </a:r>
            <a:r>
              <a:rPr lang="ru-RU" dirty="0" smtClean="0"/>
              <a:t>по сути обычный </a:t>
            </a:r>
            <a:r>
              <a:rPr lang="ru-RU" dirty="0" err="1" smtClean="0"/>
              <a:t>коммит</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5120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3674823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08" y="0"/>
            <a:ext cx="12437616" cy="8275161"/>
          </a:xfrm>
          <a:prstGeom prst="rect">
            <a:avLst/>
          </a:prstGeom>
        </p:spPr>
      </p:pic>
      <p:sp>
        <p:nvSpPr>
          <p:cNvPr id="4" name="TextBox 3"/>
          <p:cNvSpPr txBox="1"/>
          <p:nvPr/>
        </p:nvSpPr>
        <p:spPr>
          <a:xfrm>
            <a:off x="409434" y="574276"/>
            <a:ext cx="3475631" cy="923330"/>
          </a:xfrm>
          <a:prstGeom prst="rect">
            <a:avLst/>
          </a:prstGeom>
          <a:noFill/>
        </p:spPr>
        <p:txBody>
          <a:bodyPr wrap="none" rtlCol="0">
            <a:spAutoFit/>
          </a:bodyPr>
          <a:lstStyle/>
          <a:p>
            <a:r>
              <a:rPr lang="ru-RU" sz="5400" dirty="0" smtClean="0">
                <a:solidFill>
                  <a:schemeClr val="bg1"/>
                </a:solidFill>
              </a:rPr>
              <a:t>Внезапно…</a:t>
            </a:r>
            <a:endParaRPr lang="en-US" sz="5400" dirty="0">
              <a:solidFill>
                <a:schemeClr val="bg1"/>
              </a:solidFill>
            </a:endParaRPr>
          </a:p>
        </p:txBody>
      </p:sp>
    </p:spTree>
    <p:extLst>
      <p:ext uri="{BB962C8B-B14F-4D97-AF65-F5344CB8AC3E}">
        <p14:creationId xmlns:p14="http://schemas.microsoft.com/office/powerpoint/2010/main" val="508247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1571625"/>
            <a:ext cx="6362700" cy="3714750"/>
          </a:xfrm>
          <a:prstGeom prst="rect">
            <a:avLst/>
          </a:prstGeom>
        </p:spPr>
      </p:pic>
    </p:spTree>
    <p:extLst>
      <p:ext uri="{BB962C8B-B14F-4D97-AF65-F5344CB8AC3E}">
        <p14:creationId xmlns:p14="http://schemas.microsoft.com/office/powerpoint/2010/main" val="973150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a:t>
            </a:r>
            <a:r>
              <a:rPr lang="ru-RU" dirty="0" err="1" smtClean="0"/>
              <a:t>линки</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4539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5783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951733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message</a:t>
            </a:r>
            <a:endParaRPr lang="en-US" dirty="0"/>
          </a:p>
        </p:txBody>
      </p:sp>
      <p:sp>
        <p:nvSpPr>
          <p:cNvPr id="3" name="Content Placeholder 2"/>
          <p:cNvSpPr>
            <a:spLocks noGrp="1"/>
          </p:cNvSpPr>
          <p:nvPr>
            <p:ph idx="1"/>
          </p:nvPr>
        </p:nvSpPr>
        <p:spPr/>
        <p:txBody>
          <a:bodyPr/>
          <a:lstStyle/>
          <a:p>
            <a:r>
              <a:rPr lang="en-US" dirty="0" smtClean="0"/>
              <a:t>AngularJS </a:t>
            </a:r>
            <a:r>
              <a:rPr lang="en-US" dirty="0" err="1" smtClean="0"/>
              <a:t>Git</a:t>
            </a:r>
            <a:r>
              <a:rPr lang="en-US" dirty="0" smtClean="0"/>
              <a:t> Commit Message Conventions</a:t>
            </a:r>
          </a:p>
          <a:p>
            <a:pPr marL="0" indent="0">
              <a:buNone/>
            </a:pPr>
            <a:r>
              <a:rPr lang="en-US" dirty="0" smtClean="0">
                <a:hlinkClick r:id="rId2"/>
              </a:rPr>
              <a:t>https://docs.google.com/document/d/1QrDFcIiPjSLDn3EL15IJygNPiHORgU1_OOAqWjiDU5Y/mobilebasic</a:t>
            </a:r>
            <a:endParaRPr lang="en-US" dirty="0" smtClean="0"/>
          </a:p>
          <a:p>
            <a:pPr marL="0" indent="0">
              <a:buNone/>
            </a:pPr>
            <a:endParaRPr lang="en-US" dirty="0"/>
          </a:p>
          <a:p>
            <a:pPr marL="0" indent="0">
              <a:buNone/>
            </a:pPr>
            <a:r>
              <a:rPr lang="en-US" dirty="0" smtClean="0"/>
              <a:t>emoji on commits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79284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3156003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2234073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2074637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2679593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405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А теперь</a:t>
            </a:r>
            <a:r>
              <a:rPr lang="en-US" dirty="0" smtClean="0"/>
              <a:t> </a:t>
            </a:r>
            <a:r>
              <a:rPr lang="ru-RU" dirty="0" smtClean="0"/>
              <a:t>будет притча</a:t>
            </a:r>
            <a:r>
              <a:rPr lang="en-US" dirty="0" smtClean="0"/>
              <a:t> o </a:t>
            </a:r>
            <a:r>
              <a:rPr lang="en-US" dirty="0" err="1" smtClean="0"/>
              <a:t>git</a:t>
            </a:r>
            <a:endParaRPr lang="en-US" dirty="0"/>
          </a:p>
        </p:txBody>
      </p:sp>
      <p:sp>
        <p:nvSpPr>
          <p:cNvPr id="3" name="Content Placeholder 2"/>
          <p:cNvSpPr>
            <a:spLocks noGrp="1"/>
          </p:cNvSpPr>
          <p:nvPr>
            <p:ph idx="1"/>
          </p:nvPr>
        </p:nvSpPr>
        <p:spPr>
          <a:xfrm>
            <a:off x="352048" y="6263005"/>
            <a:ext cx="10515600" cy="397104"/>
          </a:xfrm>
        </p:spPr>
        <p:txBody>
          <a:bodyPr>
            <a:normAutofit/>
          </a:bodyPr>
          <a:lstStyle/>
          <a:p>
            <a:pPr marL="0" indent="0">
              <a:buNone/>
            </a:pPr>
            <a:r>
              <a:rPr lang="ru-RU" sz="1400" dirty="0" smtClean="0"/>
              <a:t>По мотивам: </a:t>
            </a:r>
            <a:r>
              <a:rPr lang="en-US" sz="1400" dirty="0" smtClean="0"/>
              <a:t>http://tom.preston-werner.com/2009/05/19/the-git-parable.html</a:t>
            </a:r>
            <a:endParaRPr lang="en-US" sz="1400" dirty="0"/>
          </a:p>
        </p:txBody>
      </p:sp>
    </p:spTree>
    <p:extLst>
      <p:ext uri="{BB962C8B-B14F-4D97-AF65-F5344CB8AC3E}">
        <p14:creationId xmlns:p14="http://schemas.microsoft.com/office/powerpoint/2010/main" val="9602298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3868246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8038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24996969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509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949077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218973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428" y="0"/>
            <a:ext cx="16566428" cy="7040732"/>
          </a:xfrm>
          <a:prstGeom prst="rect">
            <a:avLst/>
          </a:prstGeom>
        </p:spPr>
      </p:pic>
      <p:sp>
        <p:nvSpPr>
          <p:cNvPr id="2" name="Title 1"/>
          <p:cNvSpPr>
            <a:spLocks noGrp="1"/>
          </p:cNvSpPr>
          <p:nvPr>
            <p:ph type="title"/>
          </p:nvPr>
        </p:nvSpPr>
        <p:spPr/>
        <p:txBody>
          <a:bodyPr>
            <a:normAutofit/>
          </a:bodyPr>
          <a:lstStyle/>
          <a:p>
            <a:r>
              <a:rPr lang="en-US" sz="4800" b="1" dirty="0" smtClean="0"/>
              <a:t>GitHub Team</a:t>
            </a:r>
            <a:endParaRPr lang="en-US" sz="4800" b="1" dirty="0"/>
          </a:p>
        </p:txBody>
      </p:sp>
    </p:spTree>
    <p:extLst>
      <p:ext uri="{BB962C8B-B14F-4D97-AF65-F5344CB8AC3E}">
        <p14:creationId xmlns:p14="http://schemas.microsoft.com/office/powerpoint/2010/main" val="38528723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3158444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9479463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169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Представьте мир без систем контроля версий</a:t>
            </a:r>
            <a:endParaRPr lang="en-US" dirty="0"/>
          </a:p>
        </p:txBody>
      </p:sp>
      <p:sp>
        <p:nvSpPr>
          <p:cNvPr id="3" name="Content Placeholder 2"/>
          <p:cNvSpPr>
            <a:spLocks noGrp="1"/>
          </p:cNvSpPr>
          <p:nvPr>
            <p:ph idx="1"/>
          </p:nvPr>
        </p:nvSpPr>
        <p:spPr/>
        <p:txBody>
          <a:bodyPr/>
          <a:lstStyle/>
          <a:p>
            <a:pPr marL="0" indent="0">
              <a:buNone/>
            </a:pPr>
            <a:r>
              <a:rPr lang="ru-RU" dirty="0" smtClean="0"/>
              <a:t>Унылое место</a:t>
            </a:r>
            <a:endParaRPr lang="en-US" dirty="0"/>
          </a:p>
        </p:txBody>
      </p:sp>
    </p:spTree>
    <p:extLst>
      <p:ext uri="{BB962C8B-B14F-4D97-AF65-F5344CB8AC3E}">
        <p14:creationId xmlns:p14="http://schemas.microsoft.com/office/powerpoint/2010/main" val="36678017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398214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79546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4116590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3510386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32179869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33650309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a:t>
            </a:r>
            <a:endParaRPr lang="en-US" dirty="0"/>
          </a:p>
        </p:txBody>
      </p:sp>
      <p:sp>
        <p:nvSpPr>
          <p:cNvPr id="3" name="Content Placeholder 2"/>
          <p:cNvSpPr>
            <a:spLocks noGrp="1"/>
          </p:cNvSpPr>
          <p:nvPr>
            <p:ph idx="1"/>
          </p:nvPr>
        </p:nvSpPr>
        <p:spPr/>
        <p:txBody>
          <a:bodyPr/>
          <a:lstStyle/>
          <a:p>
            <a:pPr marL="0" indent="0">
              <a:buNone/>
            </a:pPr>
            <a:r>
              <a:rPr lang="en-US" u="sng" dirty="0">
                <a:hlinkClick r:id="rId2"/>
              </a:rPr>
              <a:t>http://wildlyinaccurate.com/a-hackers-guide-to-git/</a:t>
            </a:r>
            <a:endParaRPr lang="en-US" dirty="0"/>
          </a:p>
          <a:p>
            <a:pPr marL="0" indent="0">
              <a:buNone/>
            </a:pPr>
            <a:endParaRPr lang="en-US" dirty="0"/>
          </a:p>
        </p:txBody>
      </p:sp>
    </p:spTree>
    <p:extLst>
      <p:ext uri="{BB962C8B-B14F-4D97-AF65-F5344CB8AC3E}">
        <p14:creationId xmlns:p14="http://schemas.microsoft.com/office/powerpoint/2010/main" val="18559572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9707536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1019288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385623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выглядел бы день обычного разработчика?</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66315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2665690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55674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2845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27965113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0151078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9605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3540075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4521534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290474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3682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Нет гита, нет проблем</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2679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20414907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6041103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8734804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23792059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611426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1595930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6569922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Alias</a:t>
            </a:r>
            <a:endParaRPr lang="en-US" dirty="0"/>
          </a:p>
        </p:txBody>
      </p:sp>
      <p:sp>
        <p:nvSpPr>
          <p:cNvPr id="3" name="Content Placeholder 2"/>
          <p:cNvSpPr>
            <a:spLocks noGrp="1"/>
          </p:cNvSpPr>
          <p:nvPr>
            <p:ph idx="1"/>
          </p:nvPr>
        </p:nvSpPr>
        <p:spPr>
          <a:xfrm>
            <a:off x="452284" y="5925677"/>
            <a:ext cx="10331245" cy="750427"/>
          </a:xfrm>
        </p:spPr>
        <p:txBody>
          <a:bodyPr/>
          <a:lstStyle/>
          <a:p>
            <a:pPr marL="0" indent="0">
              <a:buNone/>
            </a:pPr>
            <a:r>
              <a:rPr lang="en-US" dirty="0">
                <a:hlinkClick r:id="rId2"/>
              </a:rPr>
              <a:t>http://haacked.com/archive/2014/07/28/github-flow-aliases</a:t>
            </a:r>
            <a:r>
              <a:rPr lang="en-US" dirty="0" smtClean="0">
                <a:hlinkClick r:id="rId2"/>
              </a:rPr>
              <a:t>/</a:t>
            </a:r>
            <a:endParaRPr lang="en-US" dirty="0" smtClean="0"/>
          </a:p>
          <a:p>
            <a:pPr marL="0" indent="0">
              <a:buNone/>
            </a:pPr>
            <a:endParaRPr lang="en-US" dirty="0"/>
          </a:p>
        </p:txBody>
      </p:sp>
      <p:sp>
        <p:nvSpPr>
          <p:cNvPr id="4" name="Rectangle 3"/>
          <p:cNvSpPr/>
          <p:nvPr/>
        </p:nvSpPr>
        <p:spPr>
          <a:xfrm>
            <a:off x="604684" y="1512459"/>
            <a:ext cx="10982632"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t>[alias]</a:t>
            </a:r>
          </a:p>
          <a:p>
            <a:r>
              <a:rPr lang="en-US" dirty="0"/>
              <a:t>	s = status -s</a:t>
            </a:r>
          </a:p>
          <a:p>
            <a:r>
              <a:rPr lang="en-US" dirty="0"/>
              <a:t>	</a:t>
            </a:r>
            <a:r>
              <a:rPr lang="en-US" dirty="0" err="1"/>
              <a:t>lg</a:t>
            </a:r>
            <a:r>
              <a:rPr lang="en-US" dirty="0"/>
              <a:t> = log --</a:t>
            </a:r>
            <a:r>
              <a:rPr lang="en-US" dirty="0" err="1"/>
              <a:t>oneline</a:t>
            </a:r>
            <a:r>
              <a:rPr lang="en-US" dirty="0"/>
              <a:t> --decorate --all --graph</a:t>
            </a:r>
          </a:p>
          <a:p>
            <a:r>
              <a:rPr lang="en-US" dirty="0"/>
              <a:t>	co = checkout</a:t>
            </a:r>
          </a:p>
          <a:p>
            <a:r>
              <a:rPr lang="en-US" dirty="0"/>
              <a:t>	cob = checkout -b</a:t>
            </a:r>
          </a:p>
          <a:p>
            <a:r>
              <a:rPr lang="en-US" dirty="0"/>
              <a:t>	</a:t>
            </a:r>
            <a:r>
              <a:rPr lang="en-US" dirty="0" err="1"/>
              <a:t>ec</a:t>
            </a:r>
            <a:r>
              <a:rPr lang="en-US" dirty="0"/>
              <a:t> = </a:t>
            </a:r>
            <a:r>
              <a:rPr lang="en-US" dirty="0" err="1"/>
              <a:t>config</a:t>
            </a:r>
            <a:r>
              <a:rPr lang="en-US" dirty="0"/>
              <a:t> --global -e</a:t>
            </a:r>
          </a:p>
          <a:p>
            <a:r>
              <a:rPr lang="en-US" dirty="0"/>
              <a:t>	cm = !</a:t>
            </a:r>
            <a:r>
              <a:rPr lang="en-US" dirty="0" err="1"/>
              <a:t>git</a:t>
            </a:r>
            <a:r>
              <a:rPr lang="en-US" dirty="0"/>
              <a:t> add -A &amp;&amp; </a:t>
            </a:r>
            <a:r>
              <a:rPr lang="en-US" dirty="0" err="1"/>
              <a:t>git</a:t>
            </a:r>
            <a:r>
              <a:rPr lang="en-US" dirty="0"/>
              <a:t> commit -m</a:t>
            </a:r>
          </a:p>
          <a:p>
            <a:r>
              <a:rPr lang="en-US" dirty="0"/>
              <a:t>	up = !</a:t>
            </a:r>
            <a:r>
              <a:rPr lang="en-US" dirty="0" err="1"/>
              <a:t>git</a:t>
            </a:r>
            <a:r>
              <a:rPr lang="en-US" dirty="0"/>
              <a:t> pull --rebase --prune $@ &amp;&amp; </a:t>
            </a:r>
            <a:r>
              <a:rPr lang="en-US" dirty="0" err="1"/>
              <a:t>git</a:t>
            </a:r>
            <a:r>
              <a:rPr lang="en-US" dirty="0"/>
              <a:t> submodule update --</a:t>
            </a:r>
            <a:r>
              <a:rPr lang="en-US" dirty="0" err="1"/>
              <a:t>init</a:t>
            </a:r>
            <a:r>
              <a:rPr lang="en-US" dirty="0"/>
              <a:t> --recursive</a:t>
            </a:r>
          </a:p>
          <a:p>
            <a:r>
              <a:rPr lang="en-US" dirty="0"/>
              <a:t>	save = !</a:t>
            </a:r>
            <a:r>
              <a:rPr lang="en-US" dirty="0" err="1"/>
              <a:t>git</a:t>
            </a:r>
            <a:r>
              <a:rPr lang="en-US" dirty="0"/>
              <a:t> add -A &amp;&amp; </a:t>
            </a:r>
            <a:r>
              <a:rPr lang="en-US" dirty="0" err="1"/>
              <a:t>git</a:t>
            </a:r>
            <a:r>
              <a:rPr lang="en-US" dirty="0"/>
              <a:t> commit -m 'SAVEPOINT'</a:t>
            </a:r>
          </a:p>
          <a:p>
            <a:r>
              <a:rPr lang="en-US" dirty="0"/>
              <a:t>	</a:t>
            </a:r>
            <a:r>
              <a:rPr lang="en-US" dirty="0" err="1"/>
              <a:t>wip</a:t>
            </a:r>
            <a:r>
              <a:rPr lang="en-US" dirty="0"/>
              <a:t> = commit -am "WIP"</a:t>
            </a:r>
          </a:p>
          <a:p>
            <a:r>
              <a:rPr lang="en-US" dirty="0"/>
              <a:t>	undo = reset HEAD~1 --mixed</a:t>
            </a:r>
          </a:p>
          <a:p>
            <a:r>
              <a:rPr lang="en-US" dirty="0"/>
              <a:t>	amend = commit -a --amend</a:t>
            </a:r>
          </a:p>
          <a:p>
            <a:r>
              <a:rPr lang="en-US" dirty="0"/>
              <a:t>	wipe = !</a:t>
            </a:r>
            <a:r>
              <a:rPr lang="en-US" dirty="0" err="1"/>
              <a:t>git</a:t>
            </a:r>
            <a:r>
              <a:rPr lang="en-US" dirty="0"/>
              <a:t> add -A &amp;&amp; </a:t>
            </a:r>
            <a:r>
              <a:rPr lang="en-US" dirty="0" err="1"/>
              <a:t>git</a:t>
            </a:r>
            <a:r>
              <a:rPr lang="en-US" dirty="0"/>
              <a:t> commit -</a:t>
            </a:r>
            <a:r>
              <a:rPr lang="en-US" dirty="0" err="1"/>
              <a:t>qm</a:t>
            </a:r>
            <a:r>
              <a:rPr lang="en-US" dirty="0"/>
              <a:t> 'WIPE SAVEPOINT' &amp;&amp; </a:t>
            </a:r>
            <a:r>
              <a:rPr lang="en-US" dirty="0" err="1"/>
              <a:t>git</a:t>
            </a:r>
            <a:r>
              <a:rPr lang="en-US" dirty="0"/>
              <a:t> reset HEAD~1 </a:t>
            </a:r>
            <a:r>
              <a:rPr lang="en-US" dirty="0" smtClean="0"/>
              <a:t>–hard</a:t>
            </a:r>
          </a:p>
          <a:p>
            <a:r>
              <a:rPr lang="en-US" dirty="0"/>
              <a:t>	</a:t>
            </a:r>
            <a:r>
              <a:rPr lang="en-US" dirty="0" smtClean="0"/>
              <a:t>…..</a:t>
            </a:r>
            <a:endParaRPr lang="en-US" dirty="0"/>
          </a:p>
        </p:txBody>
      </p:sp>
    </p:spTree>
    <p:extLst>
      <p:ext uri="{BB962C8B-B14F-4D97-AF65-F5344CB8AC3E}">
        <p14:creationId xmlns:p14="http://schemas.microsoft.com/office/powerpoint/2010/main" val="33410149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379733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en-US" dirty="0"/>
          </a:p>
        </p:txBody>
      </p:sp>
      <p:sp>
        <p:nvSpPr>
          <p:cNvPr id="3" name="Content Placeholder 2"/>
          <p:cNvSpPr>
            <a:spLocks noGrp="1"/>
          </p:cNvSpPr>
          <p:nvPr>
            <p:ph idx="1"/>
          </p:nvPr>
        </p:nvSpPr>
        <p:spPr/>
        <p:txBody>
          <a:bodyPr/>
          <a:lstStyle/>
          <a:p>
            <a:pPr marL="0" indent="0">
              <a:buNone/>
            </a:pPr>
            <a:r>
              <a:rPr lang="en-US" dirty="0" err="1" smtClean="0"/>
              <a:t>Git</a:t>
            </a:r>
            <a:r>
              <a:rPr lang="en-US" dirty="0" smtClean="0"/>
              <a:t> Magic</a:t>
            </a:r>
          </a:p>
          <a:p>
            <a:pPr marL="0" indent="0">
              <a:buNone/>
            </a:pPr>
            <a:r>
              <a:rPr lang="en-US" dirty="0" smtClean="0">
                <a:hlinkClick r:id="rId2"/>
              </a:rPr>
              <a:t>http://www-cs-students.stanford.edu/~blynn/gitmagic/</a:t>
            </a:r>
            <a:endParaRPr lang="ru-RU" dirty="0" smtClean="0"/>
          </a:p>
          <a:p>
            <a:pPr marL="0" indent="0">
              <a:buNone/>
            </a:pPr>
            <a:r>
              <a:rPr lang="ru-RU" dirty="0" smtClean="0"/>
              <a:t>Притча</a:t>
            </a:r>
          </a:p>
          <a:p>
            <a:pPr marL="0" indent="0">
              <a:buNone/>
            </a:pPr>
            <a:r>
              <a:rPr lang="en-US" dirty="0" smtClean="0">
                <a:hlinkClick r:id="rId3"/>
              </a:rPr>
              <a:t>http://tom.preston-werner.com/2009/05/19/the-git-parable.html</a:t>
            </a:r>
            <a:endParaRPr lang="ru-RU" dirty="0" smtClean="0"/>
          </a:p>
          <a:p>
            <a:pPr marL="0" indent="0">
              <a:buNone/>
            </a:pPr>
            <a:r>
              <a:rPr lang="en-US" dirty="0" smtClean="0"/>
              <a:t>How GitHub Uses GitHub to Build GitHub</a:t>
            </a:r>
          </a:p>
          <a:p>
            <a:pPr marL="0" indent="0">
              <a:buNone/>
            </a:pPr>
            <a:r>
              <a:rPr lang="en-US" dirty="0" smtClean="0">
                <a:hlinkClick r:id="rId4"/>
              </a:rPr>
              <a:t>https://www.youtube.com/watch?v=qyz3jkOBbQY</a:t>
            </a:r>
            <a:endParaRPr lang="ru-RU" dirty="0" smtClean="0"/>
          </a:p>
          <a:p>
            <a:pPr marL="0" indent="0">
              <a:buNone/>
            </a:pPr>
            <a:r>
              <a:rPr lang="ru-RU" dirty="0" smtClean="0"/>
              <a:t>Всё о правильной </a:t>
            </a:r>
            <a:r>
              <a:rPr lang="ru-RU" dirty="0" err="1" smtClean="0"/>
              <a:t>номерации</a:t>
            </a:r>
            <a:r>
              <a:rPr lang="ru-RU" dirty="0" smtClean="0"/>
              <a:t> версий приложения</a:t>
            </a:r>
          </a:p>
          <a:p>
            <a:pPr marL="0" indent="0">
              <a:buNone/>
            </a:pPr>
            <a:r>
              <a:rPr lang="en-US" dirty="0" smtClean="0">
                <a:hlinkClick r:id="rId5"/>
              </a:rPr>
              <a:t>http://semver.org/</a:t>
            </a:r>
            <a:r>
              <a:rPr lang="ru-RU" dirty="0" smtClean="0"/>
              <a:t> </a:t>
            </a:r>
            <a:endParaRPr lang="en-US" dirty="0" smtClean="0"/>
          </a:p>
          <a:p>
            <a:pPr marL="0" indent="0">
              <a:buNone/>
            </a:pPr>
            <a:endParaRPr lang="ru-RU" dirty="0" smtClean="0"/>
          </a:p>
          <a:p>
            <a:pPr marL="0" indent="0">
              <a:buNone/>
            </a:pPr>
            <a:endParaRPr lang="ru-RU" dirty="0"/>
          </a:p>
          <a:p>
            <a:pPr marL="0" indent="0">
              <a:buNone/>
            </a:pPr>
            <a:endParaRPr lang="en-US" dirty="0"/>
          </a:p>
        </p:txBody>
      </p:sp>
    </p:spTree>
    <p:extLst>
      <p:ext uri="{BB962C8B-B14F-4D97-AF65-F5344CB8AC3E}">
        <p14:creationId xmlns:p14="http://schemas.microsoft.com/office/powerpoint/2010/main" val="1728935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11912</TotalTime>
  <Words>2672</Words>
  <Application>Microsoft Office PowerPoint</Application>
  <PresentationFormat>Widescreen</PresentationFormat>
  <Paragraphs>589</Paragraphs>
  <Slides>103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 Unicode MS</vt:lpstr>
      <vt:lpstr>Arial</vt:lpstr>
      <vt:lpstr>Calibri</vt:lpstr>
      <vt:lpstr>Calibri Light</vt:lpstr>
      <vt:lpstr>helvetica</vt:lpstr>
      <vt:lpstr>Inconsolata</vt:lpstr>
      <vt:lpstr>RobotoDraft</vt:lpstr>
      <vt:lpstr>Wingdings</vt:lpstr>
      <vt:lpstr>Office Theme</vt:lpstr>
      <vt:lpstr>Git, commit and code review</vt:lpstr>
      <vt:lpstr>Часть первая: Git</vt:lpstr>
      <vt:lpstr>Git</vt:lpstr>
      <vt:lpstr>Сообщения Git’а могут испугать:</vt:lpstr>
      <vt:lpstr>PowerPoint Presentation</vt:lpstr>
      <vt:lpstr>А теперь будет притча o git</vt:lpstr>
      <vt:lpstr>Представьте мир без систем контроля версий</vt:lpstr>
      <vt:lpstr>Как выглядел бы день обычного разработчика?</vt:lpstr>
      <vt:lpstr>Нет гита, нет проблем</vt:lpstr>
      <vt:lpstr>Будем хранить код проекта, например, тут</vt:lpstr>
      <vt:lpstr>Ну совсем без версий плохо</vt:lpstr>
      <vt:lpstr>Ну совсем без версий плохо</vt:lpstr>
      <vt:lpstr>А теперь пришло время изобрести  commit message</vt:lpstr>
      <vt:lpstr>В каждый snapshot архив будем добавлять message.txt вида:</vt:lpstr>
      <vt:lpstr>Теперь структура папок выглядит так</vt:lpstr>
      <vt:lpstr>Прошла пара недель…</vt:lpstr>
      <vt:lpstr>Первый релиз:</vt:lpstr>
      <vt:lpstr>Но мы девелопим дальше:</vt:lpstr>
      <vt:lpstr>Плохие новости:</vt:lpstr>
      <vt:lpstr>Поправили, но куда теперь сохранить fix?</vt:lpstr>
      <vt:lpstr>Линейная организация не подходит </vt:lpstr>
      <vt:lpstr>Есть свежая идея!</vt:lpstr>
      <vt:lpstr>Как преобразовать список в дерево?</vt:lpstr>
      <vt:lpstr>Добавим к каждому сообщению ссылку на родителя </vt:lpstr>
      <vt:lpstr>Получилось такая логическая стуруктура</vt:lpstr>
      <vt:lpstr>Но как это обычно бывает появилась другая проблема – нет возможности определить последний коммит в ветке по номеру</vt:lpstr>
      <vt:lpstr>Нам нужны ссылки на последние коммиты</vt:lpstr>
      <vt:lpstr>PowerPoint Presentation</vt:lpstr>
      <vt:lpstr>PowerPoint Presentation</vt:lpstr>
      <vt:lpstr>Бранчи офигенная вещь!</vt:lpstr>
      <vt:lpstr>Теперь у нас есть теги</vt:lpstr>
      <vt:lpstr>PowerPoint Presentation</vt:lpstr>
      <vt:lpstr>Git -  distributed version control system</vt:lpstr>
      <vt:lpstr>Decentralized but centralized</vt:lpstr>
      <vt:lpstr>Новая проблема </vt:lpstr>
      <vt:lpstr>Решение</vt:lpstr>
      <vt:lpstr>SHA1 hash algorithm</vt:lpstr>
      <vt:lpstr>Теперь директория выглядит так</vt:lpstr>
      <vt:lpstr>PowerPoint Presentation</vt:lpstr>
      <vt:lpstr>Мержи</vt:lpstr>
      <vt:lpstr>История и её переписывание TODODDODODO</vt:lpstr>
      <vt:lpstr>Что еще</vt:lpstr>
      <vt:lpstr>Eliminating Duplication</vt:lpstr>
      <vt:lpstr>А теперь для каждого файла в каждой snapshot директории</vt:lpstr>
      <vt:lpstr>Compressing Blobs</vt:lpstr>
      <vt:lpstr>Git </vt:lpstr>
      <vt:lpstr>Теперь смотрим реальную папку .git</vt:lpstr>
      <vt:lpstr>Stash – по сути обычный коммит</vt:lpstr>
      <vt:lpstr>Вставить картинку</vt:lpstr>
      <vt:lpstr>PowerPoint Presentation</vt:lpstr>
      <vt:lpstr>Полезные линки</vt:lpstr>
      <vt:lpstr>Git overview</vt:lpstr>
      <vt:lpstr>PowerPoint Presentation</vt:lpstr>
      <vt:lpstr>Commit message</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GitHub Team</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lpstr>Internals </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Git Alias</vt:lpstr>
      <vt:lpstr>Code review </vt:lpstr>
      <vt:lpstr>Полезные ссылки</vt:lpstr>
      <vt:lpstr>Полезные ссылки</vt:lpstr>
      <vt:lpstr>PowerPoint Presentation</vt:lpstr>
      <vt:lpstr>Код ревью?</vt:lpstr>
      <vt:lpstr>Картинка с виноватыми парнями</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148</cp:revision>
  <dcterms:created xsi:type="dcterms:W3CDTF">2015-08-10T13:00:06Z</dcterms:created>
  <dcterms:modified xsi:type="dcterms:W3CDTF">2015-08-18T21:34:36Z</dcterms:modified>
</cp:coreProperties>
</file>