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9"/>
  </p:notesMasterIdLst>
  <p:sldIdLst>
    <p:sldId id="442" r:id="rId2"/>
    <p:sldId id="517" r:id="rId3"/>
    <p:sldId id="516" r:id="rId4"/>
    <p:sldId id="519" r:id="rId5"/>
    <p:sldId id="518" r:id="rId6"/>
    <p:sldId id="508" r:id="rId7"/>
    <p:sldId id="509" r:id="rId8"/>
    <p:sldId id="510" r:id="rId9"/>
    <p:sldId id="511" r:id="rId10"/>
    <p:sldId id="512" r:id="rId11"/>
    <p:sldId id="449" r:id="rId12"/>
    <p:sldId id="514" r:id="rId13"/>
    <p:sldId id="450" r:id="rId14"/>
    <p:sldId id="523" r:id="rId15"/>
    <p:sldId id="454" r:id="rId16"/>
    <p:sldId id="453" r:id="rId17"/>
    <p:sldId id="455" r:id="rId18"/>
    <p:sldId id="456" r:id="rId19"/>
    <p:sldId id="457" r:id="rId20"/>
    <p:sldId id="515" r:id="rId21"/>
    <p:sldId id="465" r:id="rId22"/>
    <p:sldId id="463" r:id="rId23"/>
    <p:sldId id="464" r:id="rId24"/>
    <p:sldId id="458" r:id="rId25"/>
    <p:sldId id="466" r:id="rId26"/>
    <p:sldId id="462" r:id="rId27"/>
    <p:sldId id="484" r:id="rId28"/>
    <p:sldId id="485" r:id="rId29"/>
    <p:sldId id="497" r:id="rId30"/>
    <p:sldId id="522" r:id="rId31"/>
    <p:sldId id="520" r:id="rId32"/>
    <p:sldId id="486" r:id="rId33"/>
    <p:sldId id="461" r:id="rId34"/>
    <p:sldId id="507" r:id="rId35"/>
    <p:sldId id="513" r:id="rId36"/>
    <p:sldId id="521" r:id="rId37"/>
    <p:sldId id="305" r:id="rId38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85393" autoAdjust="0"/>
  </p:normalViewPr>
  <p:slideViewPr>
    <p:cSldViewPr>
      <p:cViewPr varScale="1">
        <p:scale>
          <a:sx n="83" d="100"/>
          <a:sy n="83" d="100"/>
        </p:scale>
        <p:origin x="11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23.09.2015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366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3035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599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971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1118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591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6491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0857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23.09.2015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23.09.2015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23.09.2015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23.09.2015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hyperlink" Target="http://kangax.github.io/compat-table/es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niuse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2;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2;</a:t>
            </a:r>
          </a:p>
          <a:p>
            <a:pPr marL="0" indent="0">
              <a:buNone/>
            </a:pPr>
            <a:r>
              <a:rPr lang="en-US" smtClean="0"/>
              <a:t>console.log(a + 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ES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a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630" y="1196752"/>
            <a:ext cx="633670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scope of a variable are the locations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it is accessible.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006699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foo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Ubuntu Mono"/>
              </a:rPr>
              <a:t>  </a:t>
            </a:r>
            <a:r>
              <a:rPr lang="en-US" altLang="en-US" sz="2000" b="1" dirty="0" err="1" smtClean="0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x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;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000" dirty="0" smtClean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Scope </a:t>
            </a:r>
            <a:r>
              <a:rPr lang="en-US" dirty="0"/>
              <a:t>- is a logical boundaries in which a variable (or </a:t>
            </a:r>
            <a:r>
              <a:rPr lang="en-US" dirty="0" smtClean="0"/>
              <a:t>expression</a:t>
            </a:r>
            <a:r>
              <a:rPr lang="en-US" dirty="0"/>
              <a:t>) has its meaning. 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example, a global variable, a local variable, </a:t>
            </a:r>
            <a:r>
              <a:rPr lang="en-US" dirty="0" err="1"/>
              <a:t>etc</a:t>
            </a:r>
            <a:r>
              <a:rPr lang="en-US" dirty="0"/>
              <a:t>, which generally reflects a logical range of a </a:t>
            </a:r>
            <a:r>
              <a:rPr lang="en-US" dirty="0" smtClean="0"/>
              <a:t>variable </a:t>
            </a:r>
            <a:r>
              <a:rPr lang="en-US" dirty="0"/>
              <a:t>lifetime.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4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can be nested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411657" y="2449488"/>
            <a:ext cx="365760" cy="100584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5713" y="2767662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scope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2627784" y="1844824"/>
            <a:ext cx="444322" cy="196531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4539" y="2642814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uter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“inner"</a:t>
            </a:r>
            <a:r>
              <a:rPr lang="en-US" b="1" dirty="0" smtClean="0"/>
              <a:t>; 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"inner"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903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"outer"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037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"global"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</a:t>
            </a:r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“don’t break the web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Which means:</a:t>
            </a:r>
          </a:p>
          <a:p>
            <a:r>
              <a:rPr lang="en-US" dirty="0"/>
              <a:t>No version like python 2 and 3</a:t>
            </a:r>
            <a:r>
              <a:rPr lang="en-US" dirty="0" smtClean="0"/>
              <a:t>.</a:t>
            </a:r>
          </a:p>
          <a:p>
            <a:r>
              <a:rPr lang="en-US" dirty="0"/>
              <a:t>No breaking </a:t>
            </a:r>
            <a:r>
              <a:rPr lang="en-US" dirty="0" smtClean="0"/>
              <a:t>changes</a:t>
            </a:r>
            <a:endParaRPr lang="en-US" dirty="0"/>
          </a:p>
          <a:p>
            <a:r>
              <a:rPr lang="en-US" dirty="0"/>
              <a:t>Fully </a:t>
            </a:r>
            <a:r>
              <a:rPr lang="en-US" dirty="0" smtClean="0"/>
              <a:t>backwards-compatibility.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6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8761" y="1268760"/>
            <a:ext cx="6000792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3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b="1" dirty="0"/>
              <a:t>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 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7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11</a:t>
            </a:r>
            <a:r>
              <a:rPr lang="en-US" b="1" dirty="0"/>
              <a:t>;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;</a:t>
            </a:r>
          </a:p>
          <a:p>
            <a:r>
              <a:rPr lang="en-US" b="1" dirty="0"/>
              <a:t>	};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();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"a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00B050"/>
                </a:solidFill>
              </a:rPr>
              <a:t>"; b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761" y="4394895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 =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(){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toString</a:t>
            </a:r>
            <a:r>
              <a:rPr lang="en-US" b="1" dirty="0"/>
              <a:t>());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51129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 </a:t>
            </a:r>
            <a:r>
              <a:rPr lang="en-US" i="1" dirty="0"/>
              <a:t>hoists</a:t>
            </a:r>
            <a:r>
              <a:rPr lang="en-US" dirty="0"/>
              <a:t> all variable declarations, it moves them to the beginning of their direct scopes. </a:t>
            </a:r>
          </a:p>
        </p:txBody>
      </p:sp>
    </p:spTree>
    <p:extLst>
      <p:ext uri="{BB962C8B-B14F-4D97-AF65-F5344CB8AC3E}">
        <p14:creationId xmlns:p14="http://schemas.microsoft.com/office/powerpoint/2010/main" val="36960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1990435"/>
            <a:ext cx="273630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("foo" and "bar" exist)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283774" y="1990435"/>
            <a:ext cx="338437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3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undefined</a:t>
            </a:r>
            <a:endParaRPr lang="en-US" sz="1350" dirty="0">
              <a:latin typeface="Courier New"/>
            </a:endParaRPr>
          </a:p>
        </p:txBody>
      </p:sp>
      <p:sp>
        <p:nvSpPr>
          <p:cNvPr id="3" name="Equal 2"/>
          <p:cNvSpPr/>
          <p:nvPr/>
        </p:nvSpPr>
        <p:spPr>
          <a:xfrm>
            <a:off x="4139952" y="2564904"/>
            <a:ext cx="1008112" cy="648072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755" y="1484785"/>
            <a:ext cx="6322263" cy="154657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063" y="3537012"/>
            <a:ext cx="6322263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</a:t>
            </a:r>
          </a:p>
          <a:p>
            <a:r>
              <a:rPr lang="en-US" sz="1350" b="1" dirty="0"/>
              <a:t>	</a:t>
            </a:r>
            <a:r>
              <a:rPr lang="en-US" sz="1350" b="1" u="sng" dirty="0" err="1">
                <a:solidFill>
                  <a:srgbClr val="0070C0"/>
                </a:solidFill>
              </a:rPr>
              <a:t>var</a:t>
            </a:r>
            <a:r>
              <a:rPr lang="en-US" sz="1350" b="1" u="sng" dirty="0">
                <a:solidFill>
                  <a:srgbClr val="0070C0"/>
                </a:solidFill>
              </a:rPr>
              <a:t> </a:t>
            </a:r>
            <a:r>
              <a:rPr lang="en-US" sz="1350" b="1" u="sng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u="sng" dirty="0"/>
              <a:t>;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6010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functions introduce new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 block scope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348880"/>
            <a:ext cx="321402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{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starts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0868" y="1700808"/>
            <a:ext cx="6322263" cy="279307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) {</a:t>
            </a:r>
          </a:p>
          <a:p>
            <a:r>
              <a:rPr lang="en-US" sz="1350" b="1" dirty="0"/>
              <a:t>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  // </a:t>
            </a:r>
            <a:r>
              <a:rPr lang="en-US" sz="1350" b="1" dirty="0" err="1"/>
              <a:t>i</a:t>
            </a:r>
            <a:r>
              <a:rPr lang="en-US" sz="1350" b="1" dirty="0"/>
              <a:t> is defined throughout function </a:t>
            </a:r>
          </a:p>
          <a:p>
            <a:r>
              <a:rPr lang="en-US" sz="1350" b="1" dirty="0"/>
              <a:t>        </a:t>
            </a:r>
            <a:r>
              <a:rPr lang="en-US" sz="1350" b="1" dirty="0">
                <a:solidFill>
                  <a:srgbClr val="0070C0"/>
                </a:solidFill>
              </a:rPr>
              <a:t>if</a:t>
            </a:r>
            <a:r>
              <a:rPr lang="en-US" sz="1350" b="1" dirty="0"/>
              <a:t> (</a:t>
            </a:r>
            <a:r>
              <a:rPr lang="en-US" sz="1350" b="1" dirty="0" err="1">
                <a:solidFill>
                  <a:srgbClr val="0070C0"/>
                </a:solidFill>
              </a:rPr>
              <a:t>typeof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 == "</a:t>
            </a:r>
            <a:r>
              <a:rPr lang="en-US" sz="1350" b="1" dirty="0">
                <a:solidFill>
                  <a:srgbClr val="00B050"/>
                </a:solidFill>
              </a:rPr>
              <a:t>object</a:t>
            </a:r>
            <a:r>
              <a:rPr lang="en-US" sz="1350" b="1" dirty="0"/>
              <a:t>") { </a:t>
            </a:r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// j is defined everywhere, not just block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>
                <a:solidFill>
                  <a:srgbClr val="0070C0"/>
                </a:solidFill>
              </a:rPr>
              <a:t>for(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=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 &lt; </a:t>
            </a:r>
            <a:r>
              <a:rPr lang="en-US" sz="1350" b="1" dirty="0">
                <a:solidFill>
                  <a:srgbClr val="00B050"/>
                </a:solidFill>
              </a:rPr>
              <a:t>10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++) {    // k is defined everywhere, not just loop </a:t>
            </a:r>
          </a:p>
          <a:p>
            <a:r>
              <a:rPr lang="en-US" sz="1350" b="1" dirty="0"/>
              <a:t>      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</a:t>
            </a:r>
          </a:p>
          <a:p>
            <a:r>
              <a:rPr lang="en-US" sz="1350" b="1" dirty="0"/>
              <a:t>                }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  // k is still defined: prints 10 </a:t>
            </a:r>
          </a:p>
          <a:p>
            <a:r>
              <a:rPr lang="en-US" sz="1350" b="1" dirty="0"/>
              <a:t>       } </a:t>
            </a:r>
          </a:p>
          <a:p>
            <a:r>
              <a:rPr lang="en-US" sz="1350" b="1" dirty="0"/>
              <a:t>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);    // j is defined, but may not be initialized </a:t>
            </a:r>
          </a:p>
          <a:p>
            <a:r>
              <a:rPr lang="en-US" sz="1350" b="1" dirty="0"/>
              <a:t>}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 block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9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603" y="1754814"/>
            <a:ext cx="6322263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1;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bar()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(!foo)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10;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}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alert(foo);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bar();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in global 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3658" y="1646802"/>
            <a:ext cx="4320480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DOCTYPE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Untitled Page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05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="script.js"&gt;&lt;/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a = 5;</a:t>
            </a: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b = 2;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sum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+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u="sng" dirty="0" err="1">
                <a:solidFill>
                  <a:prstClr val="black"/>
                </a:solidFill>
                <a:latin typeface="Consolas"/>
              </a:rPr>
              <a:t>mul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*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4018" y="1508302"/>
            <a:ext cx="999111" cy="300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Index.html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77934" y="2510899"/>
            <a:ext cx="3564396" cy="2327486"/>
            <a:chOff x="3779912" y="2204864"/>
            <a:chExt cx="4752528" cy="3103314"/>
          </a:xfrm>
        </p:grpSpPr>
        <p:grpSp>
          <p:nvGrpSpPr>
            <p:cNvPr id="12" name="Group 11"/>
            <p:cNvGrpSpPr/>
            <p:nvPr/>
          </p:nvGrpSpPr>
          <p:grpSpPr>
            <a:xfrm>
              <a:off x="3779912" y="2204864"/>
              <a:ext cx="4752528" cy="3103314"/>
              <a:chOff x="3779912" y="2204864"/>
              <a:chExt cx="4752528" cy="310331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032" y="4077072"/>
                <a:ext cx="3672408" cy="12311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350" u="sng" dirty="0" err="1">
                    <a:solidFill>
                      <a:srgbClr val="0000FF"/>
                    </a:solidFill>
                    <a:latin typeface="Consolas"/>
                  </a:rPr>
                  <a:t>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350" u="sng" dirty="0" err="1">
                    <a:solidFill>
                      <a:prstClr val="black"/>
                    </a:solidFill>
                    <a:latin typeface="Consolas"/>
                  </a:rPr>
                  <a:t>gloabalVar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= 5;</a:t>
                </a:r>
              </a:p>
              <a:p>
                <a:r>
                  <a:rPr lang="en-US" sz="1350" u="sng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square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(x) {</a:t>
                </a:r>
              </a:p>
              <a:p>
                <a:r>
                  <a:rPr lang="en-US" sz="1350" dirty="0">
                    <a:solidFill>
                      <a:srgbClr val="0000FF"/>
                    </a:solidFill>
                    <a:latin typeface="Consolas"/>
                  </a:rPr>
                  <a:t>	return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 x * x;</a:t>
                </a:r>
              </a:p>
              <a:p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}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3779912" y="2204864"/>
                <a:ext cx="1656184" cy="19442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380312" y="3779748"/>
              <a:ext cx="1008112" cy="4001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/>
                <a:t>script.js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9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Global namespace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3658" y="1646803"/>
            <a:ext cx="5670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ea typeface="ＭＳ Ｐゴシック" pitchFamily="34" charset="-128"/>
              </a:rPr>
              <a:t>Every variable is global unless it's in a function and is declared with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var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2456892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variable”;</a:t>
            </a:r>
            <a:endParaRPr lang="en-US" b="1" dirty="0"/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1271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 (WAT)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1141" y="1548526"/>
            <a:ext cx="7259211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</a:t>
            </a:r>
            <a:r>
              <a:rPr lang="en-US" b="1" dirty="0"/>
              <a:t>”;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is missed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b="1" dirty="0" err="1" smtClean="0"/>
              <a:t>.x</a:t>
            </a:r>
            <a:r>
              <a:rPr lang="en-US" b="1" dirty="0" smtClean="0"/>
              <a:t> === “global variable”;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window</a:t>
            </a:r>
            <a:r>
              <a:rPr lang="en-US" b="1" dirty="0" err="1" smtClean="0"/>
              <a:t>.x</a:t>
            </a:r>
            <a:r>
              <a:rPr lang="en-US" b="1" dirty="0" smtClean="0"/>
              <a:t> </a:t>
            </a:r>
            <a:r>
              <a:rPr lang="en-US" b="1" dirty="0"/>
              <a:t>===  “global variable</a:t>
            </a:r>
            <a:r>
              <a:rPr lang="en-US" b="1" dirty="0" smtClean="0"/>
              <a:t>”;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true for browsers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31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ECMAScript </a:t>
            </a:r>
            <a:r>
              <a:rPr lang="en-US" dirty="0" smtClean="0"/>
              <a:t>versions and our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ES3 (</a:t>
            </a:r>
            <a:r>
              <a:rPr lang="en-US" i="1" dirty="0" smtClean="0"/>
              <a:t>1999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strike="sngStrike" dirty="0" smtClean="0"/>
              <a:t>ES4</a:t>
            </a:r>
            <a:r>
              <a:rPr lang="en-US" i="1" strike="sngStrike" dirty="0"/>
              <a:t> </a:t>
            </a:r>
            <a:r>
              <a:rPr lang="en-US" i="1" strike="sngStrike" dirty="0" smtClean="0"/>
              <a:t>(2008)</a:t>
            </a:r>
            <a:br>
              <a:rPr lang="en-US" i="1" strike="sngStrike" dirty="0" smtClean="0"/>
            </a:br>
            <a:r>
              <a:rPr lang="en-US" i="1" dirty="0" smtClean="0"/>
              <a:t>ES5 or ES3.1 (2009)</a:t>
            </a:r>
          </a:p>
          <a:p>
            <a:pPr marL="0" indent="0">
              <a:buNone/>
            </a:pPr>
            <a:r>
              <a:rPr lang="en-US" i="1" dirty="0" smtClean="0"/>
              <a:t>ES6 (2015)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6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</a:t>
            </a:r>
            <a:r>
              <a:rPr lang="en-US" smtClean="0"/>
              <a:t>indow </a:t>
            </a:r>
            <a:r>
              <a:rPr lang="en-US" dirty="0" smtClean="0"/>
              <a:t>vs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916832"/>
            <a:ext cx="53460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glob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Ubuntu Mono"/>
              </a:rPr>
              <a:t>	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glob points to global object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typeof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6666"/>
                </a:solidFill>
                <a:effectLst/>
                <a:latin typeface="Ubuntu Mono"/>
              </a:rPr>
              <a:t>window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!==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'undefined'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6666"/>
                </a:solidFill>
                <a:effectLst/>
                <a:latin typeface="Ubuntu Mono"/>
              </a:rPr>
              <a:t>window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global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74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variables are </a:t>
            </a:r>
            <a:r>
              <a:rPr lang="en-US" b="1" dirty="0" smtClean="0"/>
              <a:t>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less </a:t>
            </a:r>
            <a:r>
              <a:rPr lang="en-US" dirty="0"/>
              <a:t>robust, behave less predictably, and are less 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Name clashes. Your </a:t>
            </a:r>
            <a:r>
              <a:rPr lang="en-US" dirty="0"/>
              <a:t>code, built-ins, analytics code, social media </a:t>
            </a:r>
            <a:r>
              <a:rPr lang="en-US" dirty="0" smtClean="0"/>
              <a:t>buttons use the same global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a typeface="ＭＳ Ｐゴシック" pitchFamily="34" charset="-128"/>
              </a:rPr>
              <a:t>Globals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652" y="1538791"/>
            <a:ext cx="5994666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srgbClr val="0000FF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sum(x, y) {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implied global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result = x + y;</a:t>
            </a:r>
          </a:p>
          <a:p>
            <a:pPr lvl="1"/>
            <a:r>
              <a:rPr lang="en-US" sz="13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 = b = 0;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a = b = 0; </a:t>
            </a:r>
            <a:r>
              <a:rPr lang="en-US" sz="1350" dirty="0">
                <a:solidFill>
                  <a:srgbClr val="006400"/>
                </a:solidFill>
                <a:latin typeface="Consolas"/>
              </a:rPr>
              <a:t>// both local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04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7754" y="1714488"/>
            <a:ext cx="40805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endParaRPr lang="en-US" sz="2100" b="1" dirty="0"/>
          </a:p>
          <a:p>
            <a:pPr lvl="1"/>
            <a:r>
              <a:rPr lang="en-US" sz="2100" b="1" dirty="0"/>
              <a:t>if (("a" in window) == false) {</a:t>
            </a:r>
          </a:p>
          <a:p>
            <a:pPr lvl="1"/>
            <a:r>
              <a:rPr lang="en-US" sz="2100" b="1" dirty="0"/>
              <a:t>    </a:t>
            </a:r>
            <a:r>
              <a:rPr lang="en-US" sz="2100" b="1" dirty="0" err="1"/>
              <a:t>var</a:t>
            </a:r>
            <a:r>
              <a:rPr lang="en-US" sz="2100" b="1" dirty="0"/>
              <a:t> a = 1; </a:t>
            </a:r>
          </a:p>
          <a:p>
            <a:pPr lvl="1"/>
            <a:r>
              <a:rPr lang="en-US" sz="2100" b="1" dirty="0"/>
              <a:t>}</a:t>
            </a:r>
          </a:p>
          <a:p>
            <a:pPr lvl="1"/>
            <a:r>
              <a:rPr lang="en-US" sz="2100" b="1" dirty="0"/>
              <a:t>alert(a);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0369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520" y="1556792"/>
            <a:ext cx="453650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Ubuntu Mono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f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) { …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if </a:t>
            </a:r>
            <a:r>
              <a:rPr lang="en-US" altLang="en-US" sz="2000" dirty="0" smtClean="0">
                <a:latin typeface="Ubuntu Mono"/>
              </a:rPr>
              <a:t>(“foo” in window) </a:t>
            </a:r>
            <a:r>
              <a:rPr lang="en-US" altLang="en-US" sz="2000" dirty="0">
                <a:latin typeface="Ubuntu Mono"/>
              </a:rPr>
              <a:t>{ … </a:t>
            </a:r>
            <a:r>
              <a:rPr lang="en-US" altLang="en-US" sz="2000" dirty="0" smtClean="0">
                <a:latin typeface="Ubuntu Mono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</a:t>
            </a:r>
            <a:r>
              <a:rPr lang="en-US" altLang="en-US" sz="2000" dirty="0" smtClean="0">
                <a:latin typeface="Ubuntu Mono"/>
              </a:rPr>
              <a:t>f (</a:t>
            </a:r>
            <a:r>
              <a:rPr lang="en-US" altLang="en-US" sz="2000" dirty="0" err="1" smtClean="0">
                <a:latin typeface="Ubuntu Mono"/>
              </a:rPr>
              <a:t>typeof</a:t>
            </a:r>
            <a:r>
              <a:rPr lang="en-US" altLang="en-US" sz="2000" dirty="0" smtClean="0">
                <a:latin typeface="Ubuntu Mono"/>
              </a:rPr>
              <a:t> “foo” !== “undefined”) { … }</a:t>
            </a: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4447" y="1607332"/>
            <a:ext cx="6375842" cy="17081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/>
              <a:t>if (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== </a:t>
            </a:r>
            <a:r>
              <a:rPr lang="en-US" sz="1500" b="1" dirty="0">
                <a:solidFill>
                  <a:srgbClr val="00B050"/>
                </a:solidFill>
              </a:rPr>
              <a:t>null</a:t>
            </a:r>
            <a:r>
              <a:rPr lang="en-US" sz="1500" b="1" dirty="0"/>
              <a:t>){</a:t>
            </a:r>
          </a:p>
          <a:p>
            <a:r>
              <a:rPr lang="en-US" sz="1500" b="1" dirty="0"/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 {}; 	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rgbClr val="0070C0"/>
                </a:solidFill>
              </a:rPr>
              <a:t>myFunction</a:t>
            </a:r>
            <a:r>
              <a:rPr lang="en-US" sz="1500" b="1" dirty="0">
                <a:solidFill>
                  <a:srgbClr val="0070C0"/>
                </a:solidFill>
              </a:rPr>
              <a:t> </a:t>
            </a:r>
            <a:r>
              <a:rPr lang="en-US" sz="1500" b="1" dirty="0"/>
              <a:t>= function(</a:t>
            </a:r>
            <a:r>
              <a:rPr lang="en-US" sz="1500" dirty="0"/>
              <a:t>/* </a:t>
            </a:r>
            <a:r>
              <a:rPr lang="en-US" sz="1500" dirty="0" err="1"/>
              <a:t>params</a:t>
            </a:r>
            <a:r>
              <a:rPr lang="en-US" sz="1500" dirty="0"/>
              <a:t>*/ </a:t>
            </a:r>
            <a:r>
              <a:rPr lang="en-US" sz="1500" b="1" dirty="0"/>
              <a:t>) {</a:t>
            </a:r>
          </a:p>
          <a:p>
            <a:r>
              <a:rPr lang="en-US" sz="1500" b="1" dirty="0"/>
              <a:t>	</a:t>
            </a:r>
            <a:r>
              <a:rPr lang="en-US" sz="1500" dirty="0"/>
              <a:t>/* code here */ </a:t>
            </a:r>
          </a:p>
          <a:p>
            <a:r>
              <a:rPr lang="en-US" sz="15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413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immediately invoked function </a:t>
            </a:r>
            <a:r>
              <a:rPr lang="en-US" dirty="0" smtClean="0"/>
              <a:t>expression</a:t>
            </a:r>
            <a:br>
              <a:rPr lang="en-US" dirty="0" smtClean="0"/>
            </a:br>
            <a:r>
              <a:rPr lang="en-US" dirty="0" smtClean="0"/>
              <a:t>in next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15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/>
              <a:t>by </a:t>
            </a:r>
            <a:r>
              <a:rPr lang="en-US" b="1" dirty="0"/>
              <a:t>Dr. Axel </a:t>
            </a:r>
            <a:r>
              <a:rPr lang="en-US" b="1" dirty="0" err="1"/>
              <a:t>Rauschmayer</a:t>
            </a:r>
            <a:r>
              <a:rPr lang="en-US" b="1" dirty="0" smtClean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4"/>
              </a:rPr>
              <a:t>http</a:t>
            </a:r>
            <a:r>
              <a:rPr lang="en-US" b="1" dirty="0">
                <a:hlinkClick r:id="rId4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</a:t>
            </a:r>
            <a:r>
              <a:rPr lang="en-US" b="1" dirty="0" smtClean="0">
                <a:hlinkClick r:id="rId5"/>
              </a:rPr>
              <a:t>://learn.j</a:t>
            </a:r>
            <a:r>
              <a:rPr lang="fr-FR" b="1" dirty="0" smtClean="0">
                <a:hlinkClick r:id="rId5"/>
              </a:rPr>
              <a:t>avascript.ru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574" y="225452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/>
              <a:t>ECMAScript </a:t>
            </a:r>
            <a:r>
              <a:rPr lang="en-US" dirty="0" smtClean="0"/>
              <a:t>Harmony</a:t>
            </a:r>
            <a:br>
              <a:rPr lang="en-US" dirty="0" smtClean="0"/>
            </a:br>
            <a:r>
              <a:rPr lang="en-US" dirty="0" err="1"/>
              <a:t>ECMAScript.next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ECMAScript 6 (or </a:t>
            </a:r>
            <a:r>
              <a:rPr lang="en-US" dirty="0"/>
              <a:t>ES6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> ECMAScript 2015</a:t>
            </a:r>
          </a:p>
        </p:txBody>
      </p:sp>
    </p:spTree>
    <p:extLst>
      <p:ext uri="{BB962C8B-B14F-4D97-AF65-F5344CB8AC3E}">
        <p14:creationId xmlns:p14="http://schemas.microsoft.com/office/powerpoint/2010/main" val="12009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http://kangax.github.io/compat-table/es5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http://kangax.github.io/compat-table/es6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http://caniuse.com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r>
              <a:rPr lang="en-US" smtClean="0"/>
              <a:t>of lecture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1255"/>
            <a:ext cx="4464496" cy="6696745"/>
          </a:xfrm>
        </p:spPr>
      </p:pic>
    </p:spTree>
    <p:extLst>
      <p:ext uri="{BB962C8B-B14F-4D97-AF65-F5344CB8AC3E}">
        <p14:creationId xmlns:p14="http://schemas.microsoft.com/office/powerpoint/2010/main" val="18705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325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26289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0688"/>
            <a:ext cx="5616624" cy="4958888"/>
          </a:xfrm>
        </p:spPr>
      </p:pic>
    </p:spTree>
    <p:extLst>
      <p:ext uri="{BB962C8B-B14F-4D97-AF65-F5344CB8AC3E}">
        <p14:creationId xmlns:p14="http://schemas.microsoft.com/office/powerpoint/2010/main" val="29666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11631</TotalTime>
  <Words>798</Words>
  <Application>Microsoft Office PowerPoint</Application>
  <PresentationFormat>On-screen Show (4:3)</PresentationFormat>
  <Paragraphs>284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ＭＳ Ｐゴシック</vt:lpstr>
      <vt:lpstr>Arial</vt:lpstr>
      <vt:lpstr>Calibri</vt:lpstr>
      <vt:lpstr>Consolas</vt:lpstr>
      <vt:lpstr>Courier New</vt:lpstr>
      <vt:lpstr>Ubuntu Mono</vt:lpstr>
      <vt:lpstr>Тема Office</vt:lpstr>
      <vt:lpstr>Lecture III</vt:lpstr>
      <vt:lpstr>ECMAScript Philosophy</vt:lpstr>
      <vt:lpstr>ECMAScript versions and our course</vt:lpstr>
      <vt:lpstr>ECMAScript Harmony ECMAScript.next ECMAScript 6 (or ES6)  ECMAScript 2015</vt:lpstr>
      <vt:lpstr>Current state</vt:lpstr>
      <vt:lpstr>Recap of lecture II</vt:lpstr>
      <vt:lpstr>PowerPoint Presentation</vt:lpstr>
      <vt:lpstr>PowerPoint Presentation</vt:lpstr>
      <vt:lpstr>PowerPoint Presentation</vt:lpstr>
      <vt:lpstr>Example</vt:lpstr>
      <vt:lpstr>PowerPoint Presentation</vt:lpstr>
      <vt:lpstr>ES 3</vt:lpstr>
      <vt:lpstr>The Scope of a Variable</vt:lpstr>
      <vt:lpstr>PowerPoint Presentation</vt:lpstr>
      <vt:lpstr>Scope can be nested </vt:lpstr>
      <vt:lpstr>Nested Scope</vt:lpstr>
      <vt:lpstr>Shadowing</vt:lpstr>
      <vt:lpstr>Shadowing</vt:lpstr>
      <vt:lpstr>Shadowing</vt:lpstr>
      <vt:lpstr>PowerPoint Presentation</vt:lpstr>
      <vt:lpstr>Hoisting</vt:lpstr>
      <vt:lpstr>Hoisting</vt:lpstr>
      <vt:lpstr>Hoisting</vt:lpstr>
      <vt:lpstr>Only functions introduce new scopes</vt:lpstr>
      <vt:lpstr>PowerPoint Presentation</vt:lpstr>
      <vt:lpstr>PowerPoint Presentation</vt:lpstr>
      <vt:lpstr>Code in global scope</vt:lpstr>
      <vt:lpstr>Global namespace</vt:lpstr>
      <vt:lpstr>Global object (WAT)</vt:lpstr>
      <vt:lpstr>window vs global</vt:lpstr>
      <vt:lpstr>Global variables are evil</vt:lpstr>
      <vt:lpstr>Globals</vt:lpstr>
      <vt:lpstr>PowerPoint Presentation</vt:lpstr>
      <vt:lpstr>Working with global</vt:lpstr>
      <vt:lpstr>Namespaces</vt:lpstr>
      <vt:lpstr>immediately invoked function expression in next lecture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857</cp:revision>
  <dcterms:created xsi:type="dcterms:W3CDTF">2009-11-07T10:35:59Z</dcterms:created>
  <dcterms:modified xsi:type="dcterms:W3CDTF">2015-09-23T11:37:01Z</dcterms:modified>
</cp:coreProperties>
</file>