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BE9D-C8B4-445C-A129-872EAE5F4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789598"/>
            <a:ext cx="11722099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Converting Python program </a:t>
            </a:r>
            <a:br>
              <a:rPr lang="en-US" sz="4400" cap="none" dirty="0"/>
            </a:br>
            <a:r>
              <a:rPr lang="en-US" sz="4400" cap="none" dirty="0"/>
              <a:t>to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45480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B6B0-A410-4623-B6E3-8713AB25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 1: Create Folder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13FD9-F9F1-4974-84FB-352DA796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7" y="2052637"/>
            <a:ext cx="855663" cy="855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32F66-2B99-41C7-A374-E769C860CF92}"/>
              </a:ext>
            </a:extLst>
          </p:cNvPr>
          <p:cNvSpPr txBox="1"/>
          <p:nvPr/>
        </p:nvSpPr>
        <p:spPr>
          <a:xfrm>
            <a:off x="1451579" y="2937906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Folder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E899B-C956-4B18-AAC2-BDC8ED3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2205177"/>
            <a:ext cx="855663" cy="855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ADECC2-F64D-4EBF-9C02-F3B0839B51A6}"/>
              </a:ext>
            </a:extLst>
          </p:cNvPr>
          <p:cNvSpPr txBox="1"/>
          <p:nvPr/>
        </p:nvSpPr>
        <p:spPr>
          <a:xfrm>
            <a:off x="3989689" y="306084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templates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89149-3444-4446-A990-CF8645C7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3488671"/>
            <a:ext cx="855663" cy="8556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0FFE4E-F613-40AD-AA1E-24D53777BD6C}"/>
              </a:ext>
            </a:extLst>
          </p:cNvPr>
          <p:cNvSpPr txBox="1"/>
          <p:nvPr/>
        </p:nvSpPr>
        <p:spPr>
          <a:xfrm>
            <a:off x="3989688" y="445062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B4ADB4-488E-4553-9BD3-BE6CF757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75" y="3674965"/>
            <a:ext cx="855663" cy="855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30668-801C-4B72-A0D1-EA45E8BA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09" y="4878459"/>
            <a:ext cx="855663" cy="8556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065EC-5A7C-4AC0-A5F4-7ABC55412CCC}"/>
              </a:ext>
            </a:extLst>
          </p:cNvPr>
          <p:cNvSpPr txBox="1"/>
          <p:nvPr/>
        </p:nvSpPr>
        <p:spPr>
          <a:xfrm>
            <a:off x="5668168" y="445062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D2813-D93B-44F0-9671-F720518D458C}"/>
              </a:ext>
            </a:extLst>
          </p:cNvPr>
          <p:cNvSpPr txBox="1"/>
          <p:nvPr/>
        </p:nvSpPr>
        <p:spPr>
          <a:xfrm>
            <a:off x="5725809" y="5734122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endParaRPr lang="en-US" sz="1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9582D9-BF2C-4AED-8FD5-28C5FCECA527}"/>
              </a:ext>
            </a:extLst>
          </p:cNvPr>
          <p:cNvGrpSpPr/>
          <p:nvPr/>
        </p:nvGrpSpPr>
        <p:grpSpPr>
          <a:xfrm>
            <a:off x="4864099" y="3916502"/>
            <a:ext cx="854567" cy="1697832"/>
            <a:chOff x="4864099" y="3916502"/>
            <a:chExt cx="854567" cy="169783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977ECD-B9B1-43E2-97A1-663FDEE69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099" y="3925011"/>
              <a:ext cx="571501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055BCC-7A11-41B5-B439-AF312654FB8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70" y="3916502"/>
              <a:ext cx="0" cy="16978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FC9CA30-4EA2-4B5D-81E0-70742F765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570" y="4112075"/>
              <a:ext cx="24069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5EE01B-BD2D-4CBD-802B-D2D2986CB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970" y="5585275"/>
              <a:ext cx="24069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FD9E61-7B2E-4DF4-8309-4AD0F1910526}"/>
              </a:ext>
            </a:extLst>
          </p:cNvPr>
          <p:cNvGrpSpPr/>
          <p:nvPr/>
        </p:nvGrpSpPr>
        <p:grpSpPr>
          <a:xfrm>
            <a:off x="2552700" y="2480468"/>
            <a:ext cx="1468437" cy="1672294"/>
            <a:chOff x="2552700" y="2480468"/>
            <a:chExt cx="1468437" cy="167229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1ACF4D-8B88-41E4-BDAB-4F38792907BB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2552700" y="2480468"/>
              <a:ext cx="673100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8BBCDE-F513-47D2-90B3-52ADE7A19E0B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70" y="2480468"/>
              <a:ext cx="0" cy="16722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58C7C6-BBED-49E2-B7BF-064921B79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068" y="2724359"/>
              <a:ext cx="804069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6467B2-072C-47E8-8A54-1F3A8F277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068" y="4152761"/>
              <a:ext cx="804069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90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B6B0-A410-4623-B6E3-8713AB25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 2: Create HTML form </a:t>
            </a:r>
            <a:r>
              <a:rPr lang="en-US" sz="2800" i="1" cap="none" dirty="0"/>
              <a:t>(save in “templates” folder)</a:t>
            </a:r>
            <a:endParaRPr lang="en-US" i="1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13FD9-F9F1-4974-84FB-352DA796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7" y="2052637"/>
            <a:ext cx="855663" cy="855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32F66-2B99-41C7-A374-E769C860CF92}"/>
              </a:ext>
            </a:extLst>
          </p:cNvPr>
          <p:cNvSpPr txBox="1"/>
          <p:nvPr/>
        </p:nvSpPr>
        <p:spPr>
          <a:xfrm>
            <a:off x="1451579" y="2937906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Folder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E899B-C956-4B18-AAC2-BDC8ED3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2205177"/>
            <a:ext cx="855663" cy="855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ADECC2-F64D-4EBF-9C02-F3B0839B51A6}"/>
              </a:ext>
            </a:extLst>
          </p:cNvPr>
          <p:cNvSpPr txBox="1"/>
          <p:nvPr/>
        </p:nvSpPr>
        <p:spPr>
          <a:xfrm>
            <a:off x="3989689" y="306084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templates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89149-3444-4446-A990-CF8645C7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3488671"/>
            <a:ext cx="855663" cy="8556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0FFE4E-F613-40AD-AA1E-24D53777BD6C}"/>
              </a:ext>
            </a:extLst>
          </p:cNvPr>
          <p:cNvSpPr txBox="1"/>
          <p:nvPr/>
        </p:nvSpPr>
        <p:spPr>
          <a:xfrm>
            <a:off x="3989688" y="445062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B4ADB4-488E-4553-9BD3-BE6CF757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75" y="3674965"/>
            <a:ext cx="855663" cy="855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30668-801C-4B72-A0D1-EA45E8BA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09" y="4878459"/>
            <a:ext cx="855663" cy="8556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065EC-5A7C-4AC0-A5F4-7ABC55412CCC}"/>
              </a:ext>
            </a:extLst>
          </p:cNvPr>
          <p:cNvSpPr txBox="1"/>
          <p:nvPr/>
        </p:nvSpPr>
        <p:spPr>
          <a:xfrm>
            <a:off x="5668168" y="445062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D2813-D93B-44F0-9671-F720518D458C}"/>
              </a:ext>
            </a:extLst>
          </p:cNvPr>
          <p:cNvSpPr txBox="1"/>
          <p:nvPr/>
        </p:nvSpPr>
        <p:spPr>
          <a:xfrm>
            <a:off x="5725809" y="5734122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977ECD-B9B1-43E2-97A1-663FDEE692A0}"/>
              </a:ext>
            </a:extLst>
          </p:cNvPr>
          <p:cNvCxnSpPr>
            <a:cxnSpLocks/>
          </p:cNvCxnSpPr>
          <p:nvPr/>
        </p:nvCxnSpPr>
        <p:spPr>
          <a:xfrm flipV="1">
            <a:off x="4864099" y="3925011"/>
            <a:ext cx="57150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055BCC-7A11-41B5-B439-AF312654FB8D}"/>
              </a:ext>
            </a:extLst>
          </p:cNvPr>
          <p:cNvCxnSpPr>
            <a:cxnSpLocks/>
          </p:cNvCxnSpPr>
          <p:nvPr/>
        </p:nvCxnSpPr>
        <p:spPr>
          <a:xfrm>
            <a:off x="5452570" y="3916502"/>
            <a:ext cx="0" cy="1697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C9CA30-4EA2-4B5D-81E0-70742F765472}"/>
              </a:ext>
            </a:extLst>
          </p:cNvPr>
          <p:cNvCxnSpPr>
            <a:cxnSpLocks/>
          </p:cNvCxnSpPr>
          <p:nvPr/>
        </p:nvCxnSpPr>
        <p:spPr>
          <a:xfrm flipV="1">
            <a:off x="5452570" y="4112075"/>
            <a:ext cx="24069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EE01B-BD2D-4CBD-802B-D2D2986CB3E4}"/>
              </a:ext>
            </a:extLst>
          </p:cNvPr>
          <p:cNvCxnSpPr>
            <a:cxnSpLocks/>
          </p:cNvCxnSpPr>
          <p:nvPr/>
        </p:nvCxnSpPr>
        <p:spPr>
          <a:xfrm flipV="1">
            <a:off x="5477970" y="5585275"/>
            <a:ext cx="24069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1ACF4D-8B88-41E4-BDAB-4F38792907B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52700" y="2480468"/>
            <a:ext cx="6731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BBCDE-F513-47D2-90B3-52ADE7A19E0B}"/>
              </a:ext>
            </a:extLst>
          </p:cNvPr>
          <p:cNvCxnSpPr>
            <a:cxnSpLocks/>
          </p:cNvCxnSpPr>
          <p:nvPr/>
        </p:nvCxnSpPr>
        <p:spPr>
          <a:xfrm>
            <a:off x="3204670" y="2480468"/>
            <a:ext cx="0" cy="1672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58C7C6-BBED-49E2-B7BF-064921B7928D}"/>
              </a:ext>
            </a:extLst>
          </p:cNvPr>
          <p:cNvCxnSpPr>
            <a:cxnSpLocks/>
          </p:cNvCxnSpPr>
          <p:nvPr/>
        </p:nvCxnSpPr>
        <p:spPr>
          <a:xfrm flipV="1">
            <a:off x="3217068" y="2724359"/>
            <a:ext cx="80406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6467B2-072C-47E8-8A54-1F3A8F277AEC}"/>
              </a:ext>
            </a:extLst>
          </p:cNvPr>
          <p:cNvCxnSpPr>
            <a:cxnSpLocks/>
          </p:cNvCxnSpPr>
          <p:nvPr/>
        </p:nvCxnSpPr>
        <p:spPr>
          <a:xfrm flipV="1">
            <a:off x="3217068" y="4152761"/>
            <a:ext cx="80406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FCEF10-CFF9-47DB-B18B-129A8A07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75" y="2226814"/>
            <a:ext cx="2616288" cy="8993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E73DDF-873B-4ED7-A0AA-2B2427187C0F}"/>
              </a:ext>
            </a:extLst>
          </p:cNvPr>
          <p:cNvCxnSpPr>
            <a:stCxn id="11" idx="3"/>
          </p:cNvCxnSpPr>
          <p:nvPr/>
        </p:nvCxnSpPr>
        <p:spPr>
          <a:xfrm flipV="1">
            <a:off x="4876800" y="2633008"/>
            <a:ext cx="427975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4D5E86-930C-4B40-9772-9881720B22A0}"/>
              </a:ext>
            </a:extLst>
          </p:cNvPr>
          <p:cNvSpPr/>
          <p:nvPr/>
        </p:nvSpPr>
        <p:spPr>
          <a:xfrm>
            <a:off x="3721100" y="2052638"/>
            <a:ext cx="4762495" cy="132446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B6B0-A410-4623-B6E3-8713AB25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 3: Create Virtual Environment</a:t>
            </a:r>
            <a:endParaRPr lang="en-US" i="1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13FD9-F9F1-4974-84FB-352DA796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37" y="1722437"/>
            <a:ext cx="855663" cy="855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32F66-2B99-41C7-A374-E769C860CF92}"/>
              </a:ext>
            </a:extLst>
          </p:cNvPr>
          <p:cNvSpPr txBox="1"/>
          <p:nvPr/>
        </p:nvSpPr>
        <p:spPr>
          <a:xfrm>
            <a:off x="1451579" y="2607706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Folder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E899B-C956-4B18-AAC2-BDC8ED3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1874977"/>
            <a:ext cx="855663" cy="855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ADECC2-F64D-4EBF-9C02-F3B0839B51A6}"/>
              </a:ext>
            </a:extLst>
          </p:cNvPr>
          <p:cNvSpPr txBox="1"/>
          <p:nvPr/>
        </p:nvSpPr>
        <p:spPr>
          <a:xfrm>
            <a:off x="3989689" y="273064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templates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89149-3444-4446-A990-CF8645C7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37" y="3158471"/>
            <a:ext cx="855663" cy="8556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0FFE4E-F613-40AD-AA1E-24D53777BD6C}"/>
              </a:ext>
            </a:extLst>
          </p:cNvPr>
          <p:cNvSpPr txBox="1"/>
          <p:nvPr/>
        </p:nvSpPr>
        <p:spPr>
          <a:xfrm>
            <a:off x="3989688" y="412042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B4ADB4-488E-4553-9BD3-BE6CF757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75" y="3344765"/>
            <a:ext cx="855663" cy="855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30668-801C-4B72-A0D1-EA45E8BA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09" y="4548259"/>
            <a:ext cx="855663" cy="8556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065EC-5A7C-4AC0-A5F4-7ABC55412CCC}"/>
              </a:ext>
            </a:extLst>
          </p:cNvPr>
          <p:cNvSpPr txBox="1"/>
          <p:nvPr/>
        </p:nvSpPr>
        <p:spPr>
          <a:xfrm>
            <a:off x="5668168" y="412042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D2813-D93B-44F0-9671-F720518D458C}"/>
              </a:ext>
            </a:extLst>
          </p:cNvPr>
          <p:cNvSpPr txBox="1"/>
          <p:nvPr/>
        </p:nvSpPr>
        <p:spPr>
          <a:xfrm>
            <a:off x="5725809" y="5403922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977ECD-B9B1-43E2-97A1-663FDEE692A0}"/>
              </a:ext>
            </a:extLst>
          </p:cNvPr>
          <p:cNvCxnSpPr>
            <a:cxnSpLocks/>
          </p:cNvCxnSpPr>
          <p:nvPr/>
        </p:nvCxnSpPr>
        <p:spPr>
          <a:xfrm flipV="1">
            <a:off x="4864099" y="3594811"/>
            <a:ext cx="57150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055BCC-7A11-41B5-B439-AF312654FB8D}"/>
              </a:ext>
            </a:extLst>
          </p:cNvPr>
          <p:cNvCxnSpPr>
            <a:cxnSpLocks/>
          </p:cNvCxnSpPr>
          <p:nvPr/>
        </p:nvCxnSpPr>
        <p:spPr>
          <a:xfrm>
            <a:off x="5452570" y="3586302"/>
            <a:ext cx="0" cy="1697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C9CA30-4EA2-4B5D-81E0-70742F765472}"/>
              </a:ext>
            </a:extLst>
          </p:cNvPr>
          <p:cNvCxnSpPr>
            <a:cxnSpLocks/>
          </p:cNvCxnSpPr>
          <p:nvPr/>
        </p:nvCxnSpPr>
        <p:spPr>
          <a:xfrm flipV="1">
            <a:off x="5452570" y="3781875"/>
            <a:ext cx="24069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EE01B-BD2D-4CBD-802B-D2D2986CB3E4}"/>
              </a:ext>
            </a:extLst>
          </p:cNvPr>
          <p:cNvCxnSpPr>
            <a:cxnSpLocks/>
          </p:cNvCxnSpPr>
          <p:nvPr/>
        </p:nvCxnSpPr>
        <p:spPr>
          <a:xfrm flipV="1">
            <a:off x="5477970" y="5255075"/>
            <a:ext cx="24069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1ACF4D-8B88-41E4-BDAB-4F38792907B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52700" y="2150268"/>
            <a:ext cx="6731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BBCDE-F513-47D2-90B3-52ADE7A19E0B}"/>
              </a:ext>
            </a:extLst>
          </p:cNvPr>
          <p:cNvCxnSpPr>
            <a:cxnSpLocks/>
          </p:cNvCxnSpPr>
          <p:nvPr/>
        </p:nvCxnSpPr>
        <p:spPr>
          <a:xfrm>
            <a:off x="3204670" y="2150268"/>
            <a:ext cx="0" cy="28562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58C7C6-BBED-49E2-B7BF-064921B7928D}"/>
              </a:ext>
            </a:extLst>
          </p:cNvPr>
          <p:cNvCxnSpPr>
            <a:cxnSpLocks/>
          </p:cNvCxnSpPr>
          <p:nvPr/>
        </p:nvCxnSpPr>
        <p:spPr>
          <a:xfrm flipV="1">
            <a:off x="3217068" y="2394159"/>
            <a:ext cx="80406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6467B2-072C-47E8-8A54-1F3A8F277AEC}"/>
              </a:ext>
            </a:extLst>
          </p:cNvPr>
          <p:cNvCxnSpPr>
            <a:cxnSpLocks/>
          </p:cNvCxnSpPr>
          <p:nvPr/>
        </p:nvCxnSpPr>
        <p:spPr>
          <a:xfrm flipV="1">
            <a:off x="3217068" y="3822561"/>
            <a:ext cx="80406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FCEF10-CFF9-47DB-B18B-129A8A07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75" y="1896614"/>
            <a:ext cx="2616288" cy="8993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E73DDF-873B-4ED7-A0AA-2B2427187C0F}"/>
              </a:ext>
            </a:extLst>
          </p:cNvPr>
          <p:cNvCxnSpPr>
            <a:stCxn id="11" idx="3"/>
          </p:cNvCxnSpPr>
          <p:nvPr/>
        </p:nvCxnSpPr>
        <p:spPr>
          <a:xfrm flipV="1">
            <a:off x="4876800" y="2302808"/>
            <a:ext cx="427975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29211A2-EFC0-4289-A506-017F2897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44" y="4527623"/>
            <a:ext cx="957751" cy="9577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AC5874-7C12-4B99-9D02-98386C3BED81}"/>
              </a:ext>
            </a:extLst>
          </p:cNvPr>
          <p:cNvSpPr txBox="1"/>
          <p:nvPr/>
        </p:nvSpPr>
        <p:spPr>
          <a:xfrm>
            <a:off x="3893947" y="549592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BE3A74-56A1-475A-8647-99A993B45005}"/>
              </a:ext>
            </a:extLst>
          </p:cNvPr>
          <p:cNvSpPr/>
          <p:nvPr/>
        </p:nvSpPr>
        <p:spPr>
          <a:xfrm>
            <a:off x="2956846" y="4539749"/>
            <a:ext cx="2347927" cy="13224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2BFA98-E3D3-41A3-8DDB-2EBA886250CE}"/>
              </a:ext>
            </a:extLst>
          </p:cNvPr>
          <p:cNvCxnSpPr>
            <a:cxnSpLocks/>
          </p:cNvCxnSpPr>
          <p:nvPr/>
        </p:nvCxnSpPr>
        <p:spPr>
          <a:xfrm flipV="1">
            <a:off x="3193366" y="5002892"/>
            <a:ext cx="80406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AACD08-B71E-4C70-AA06-1CBBB99D6C9F}"/>
              </a:ext>
            </a:extLst>
          </p:cNvPr>
          <p:cNvSpPr txBox="1"/>
          <p:nvPr/>
        </p:nvSpPr>
        <p:spPr>
          <a:xfrm>
            <a:off x="7449532" y="3429000"/>
            <a:ext cx="4742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Anaconda prompt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 project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virtualenv</a:t>
            </a:r>
            <a:r>
              <a:rPr lang="en-US" dirty="0"/>
              <a:t> or pip3 install </a:t>
            </a:r>
            <a:r>
              <a:rPr lang="en-US" dirty="0" err="1"/>
              <a:t>virtualenv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python -m </a:t>
            </a:r>
            <a:r>
              <a:rPr lang="en-US" dirty="0" err="1"/>
              <a:t>venv</a:t>
            </a:r>
            <a:r>
              <a:rPr lang="en-US" dirty="0"/>
              <a:t> env</a:t>
            </a:r>
            <a:r>
              <a:rPr lang="en-US" u="sng" dirty="0"/>
              <a:t> </a:t>
            </a:r>
            <a:r>
              <a:rPr lang="en-US" dirty="0"/>
              <a:t>(</a:t>
            </a:r>
            <a:r>
              <a:rPr lang="en-US" sz="1600" i="1" dirty="0"/>
              <a:t>new python versions</a:t>
            </a:r>
            <a:r>
              <a:rPr lang="en-US" dirty="0"/>
              <a:t>) or </a:t>
            </a:r>
            <a:r>
              <a:rPr lang="en-US" u="sng" dirty="0" err="1"/>
              <a:t>py</a:t>
            </a:r>
            <a:r>
              <a:rPr lang="en-US" u="sng" dirty="0"/>
              <a:t> –m </a:t>
            </a:r>
            <a:r>
              <a:rPr lang="en-US" u="sng" dirty="0" err="1"/>
              <a:t>venv</a:t>
            </a:r>
            <a:r>
              <a:rPr lang="en-US" u="sng" dirty="0"/>
              <a:t> env or python3 –m </a:t>
            </a:r>
            <a:r>
              <a:rPr lang="en-US" u="sng" dirty="0" err="1"/>
              <a:t>venv</a:t>
            </a:r>
            <a:r>
              <a:rPr lang="en-US" u="sng" dirty="0"/>
              <a:t> env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env\scripts\activate (for windows) or source </a:t>
            </a:r>
            <a:r>
              <a:rPr lang="en-US" dirty="0">
                <a:solidFill>
                  <a:srgbClr val="C00000"/>
                </a:solidFill>
              </a:rPr>
              <a:t>env</a:t>
            </a:r>
            <a:r>
              <a:rPr lang="en-US" dirty="0"/>
              <a:t>/bin/activate( for Mac)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pip3 install flask or pip install flask</a:t>
            </a:r>
          </a:p>
        </p:txBody>
      </p:sp>
    </p:spTree>
    <p:extLst>
      <p:ext uri="{BB962C8B-B14F-4D97-AF65-F5344CB8AC3E}">
        <p14:creationId xmlns:p14="http://schemas.microsoft.com/office/powerpoint/2010/main" val="54009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B6B0-A410-4623-B6E3-8713AB25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 4: Update HTML form</a:t>
            </a:r>
            <a:endParaRPr lang="en-US" i="1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543D3-15A7-4145-8AC7-598E668E4F0F}"/>
              </a:ext>
            </a:extLst>
          </p:cNvPr>
          <p:cNvSpPr txBox="1"/>
          <p:nvPr/>
        </p:nvSpPr>
        <p:spPr>
          <a:xfrm>
            <a:off x="1739900" y="2171700"/>
            <a:ext cx="7543800" cy="3073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Assign form method of “</a:t>
            </a:r>
            <a:r>
              <a:rPr lang="en-US" sz="2000" b="1" dirty="0">
                <a:latin typeface="Arial Narrow" panose="020B0606020202030204" pitchFamily="34" charset="0"/>
              </a:rPr>
              <a:t>POST</a:t>
            </a:r>
            <a:r>
              <a:rPr lang="en-US" sz="2000" dirty="0">
                <a:latin typeface="Arial Narrow" panose="020B0606020202030204" pitchFamily="34" charset="0"/>
              </a:rPr>
              <a:t>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Assign form </a:t>
            </a:r>
            <a:r>
              <a:rPr lang="en-US" sz="2000" b="1" dirty="0">
                <a:latin typeface="Arial Narrow" panose="020B0606020202030204" pitchFamily="34" charset="0"/>
              </a:rPr>
              <a:t>action</a:t>
            </a:r>
            <a:r>
              <a:rPr lang="en-US" sz="2000" dirty="0">
                <a:latin typeface="Arial Narrow" panose="020B0606020202030204" pitchFamily="34" charset="0"/>
              </a:rPr>
              <a:t> attribute , value = </a:t>
            </a:r>
            <a:r>
              <a:rPr lang="en-US" sz="2000" b="1" dirty="0">
                <a:latin typeface="Arial Narrow" panose="020B0606020202030204" pitchFamily="34" charset="0"/>
              </a:rPr>
              <a:t>“.”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Assign a name </a:t>
            </a:r>
            <a:r>
              <a:rPr lang="en-US" sz="2000" b="1" u="sng" dirty="0">
                <a:latin typeface="Arial Narrow" panose="020B0606020202030204" pitchFamily="34" charset="0"/>
              </a:rPr>
              <a:t>attribute</a:t>
            </a:r>
            <a:r>
              <a:rPr lang="en-US" sz="2000" dirty="0">
                <a:latin typeface="Arial Narrow" panose="020B0606020202030204" pitchFamily="34" charset="0"/>
              </a:rPr>
              <a:t> for ALL controls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Assign a name </a:t>
            </a:r>
            <a:r>
              <a:rPr lang="en-US" sz="2000" b="1" dirty="0">
                <a:latin typeface="Arial Narrow" panose="020B0606020202030204" pitchFamily="34" charset="0"/>
              </a:rPr>
              <a:t>attribute</a:t>
            </a:r>
            <a:r>
              <a:rPr lang="en-US" sz="2000" dirty="0">
                <a:latin typeface="Arial Narrow" panose="020B0606020202030204" pitchFamily="34" charset="0"/>
              </a:rPr>
              <a:t> for “</a:t>
            </a:r>
            <a:r>
              <a:rPr lang="en-US" sz="2000" b="1" u="sng" dirty="0">
                <a:latin typeface="Arial Narrow" panose="020B0606020202030204" pitchFamily="34" charset="0"/>
              </a:rPr>
              <a:t>submit</a:t>
            </a:r>
            <a:r>
              <a:rPr lang="en-US" sz="2000" dirty="0">
                <a:latin typeface="Arial Narrow" panose="020B0606020202030204" pitchFamily="34" charset="0"/>
              </a:rPr>
              <a:t>” button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For area where you want to display value, place </a:t>
            </a:r>
            <a:r>
              <a:rPr lang="en-US" sz="2000" b="1" dirty="0">
                <a:latin typeface="Arial Narrow" panose="020B0606020202030204" pitchFamily="34" charset="0"/>
              </a:rPr>
              <a:t>{</a:t>
            </a:r>
            <a:r>
              <a:rPr lang="en-US" b="1" i="1" dirty="0">
                <a:latin typeface="Arial Narrow" panose="020B0606020202030204" pitchFamily="34" charset="0"/>
              </a:rPr>
              <a:t>variable name here</a:t>
            </a:r>
            <a:r>
              <a:rPr lang="en-US" sz="2000" b="1" dirty="0">
                <a:latin typeface="Arial Narrow" panose="020B0606020202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6531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B6B0-A410-4623-B6E3-8713AB25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Step 5: Web </a:t>
            </a:r>
            <a:r>
              <a:rPr lang="en-US" cap="none" dirty="0" err="1"/>
              <a:t>Appliction</a:t>
            </a:r>
            <a:r>
              <a:rPr lang="en-US" cap="none" dirty="0"/>
              <a:t> </a:t>
            </a:r>
            <a:r>
              <a:rPr lang="en-US" sz="2400" i="1" cap="none" dirty="0"/>
              <a:t>(.</a:t>
            </a:r>
            <a:r>
              <a:rPr lang="en-US" sz="2400" i="1" cap="none" dirty="0" err="1"/>
              <a:t>py</a:t>
            </a:r>
            <a:r>
              <a:rPr lang="en-US" sz="2400" i="1" cap="none" dirty="0"/>
              <a:t> file)</a:t>
            </a:r>
            <a:endParaRPr lang="en-US" i="1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D0ECE-8663-4D92-ADA3-D0BA5F0A59BE}"/>
              </a:ext>
            </a:extLst>
          </p:cNvPr>
          <p:cNvSpPr txBox="1"/>
          <p:nvPr/>
        </p:nvSpPr>
        <p:spPr>
          <a:xfrm>
            <a:off x="1451579" y="2046069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Refer to recording: Save in folder structure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91AD56D-CC8D-46F7-B477-53D1D7A4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68" y="2046069"/>
            <a:ext cx="855663" cy="85566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4A488CB-F755-43A9-874F-B8442EC9ECD8}"/>
              </a:ext>
            </a:extLst>
          </p:cNvPr>
          <p:cNvSpPr txBox="1"/>
          <p:nvPr/>
        </p:nvSpPr>
        <p:spPr>
          <a:xfrm>
            <a:off x="5422710" y="2931338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Folder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F511A92-3623-4C58-9240-7AD4B32E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8" y="2198609"/>
            <a:ext cx="855663" cy="85566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A344A2D-6B3B-47CF-9CB6-248BE4A71604}"/>
              </a:ext>
            </a:extLst>
          </p:cNvPr>
          <p:cNvSpPr txBox="1"/>
          <p:nvPr/>
        </p:nvSpPr>
        <p:spPr>
          <a:xfrm>
            <a:off x="7960820" y="3054272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templates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94900F3-EA62-45F4-A4BB-C69E3785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8" y="3482103"/>
            <a:ext cx="855663" cy="85566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C4996DF-D344-4A4D-AB95-7F7420B8BCF9}"/>
              </a:ext>
            </a:extLst>
          </p:cNvPr>
          <p:cNvSpPr txBox="1"/>
          <p:nvPr/>
        </p:nvSpPr>
        <p:spPr>
          <a:xfrm>
            <a:off x="7960819" y="444406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static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DE5AD90-F576-4CAB-AE32-A1D4DDED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206" y="3668397"/>
            <a:ext cx="855663" cy="85566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24B4C32-8DBD-4A8C-A746-CBB35515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940" y="4871891"/>
            <a:ext cx="855663" cy="85566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7C4BE4-3737-476E-9231-896884C2FFFF}"/>
              </a:ext>
            </a:extLst>
          </p:cNvPr>
          <p:cNvSpPr txBox="1"/>
          <p:nvPr/>
        </p:nvSpPr>
        <p:spPr>
          <a:xfrm>
            <a:off x="9639299" y="4444060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2A02B5-FE7A-4163-ACD5-68075D5889C6}"/>
              </a:ext>
            </a:extLst>
          </p:cNvPr>
          <p:cNvSpPr txBox="1"/>
          <p:nvPr/>
        </p:nvSpPr>
        <p:spPr>
          <a:xfrm>
            <a:off x="9696940" y="5727554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</a:t>
            </a:r>
            <a:endParaRPr lang="en-US" sz="16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359700-4623-4740-826D-60F2329009CA}"/>
              </a:ext>
            </a:extLst>
          </p:cNvPr>
          <p:cNvGrpSpPr/>
          <p:nvPr/>
        </p:nvGrpSpPr>
        <p:grpSpPr>
          <a:xfrm>
            <a:off x="8835230" y="3909934"/>
            <a:ext cx="854567" cy="1697832"/>
            <a:chOff x="4864099" y="3916502"/>
            <a:chExt cx="854567" cy="169783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3CE910-B48B-4DCB-B5B3-09D6E9293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099" y="3925011"/>
              <a:ext cx="571501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06C7C9-87D4-4681-B004-752A80D2307D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70" y="3916502"/>
              <a:ext cx="0" cy="16978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16ADF7-B44B-4DE3-8EDF-0D233491C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570" y="4112075"/>
              <a:ext cx="24069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CDD2CDE-5026-4719-ABDA-CAB7C5EFB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970" y="5585275"/>
              <a:ext cx="24069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D9ECFF88-B5A9-4FFB-AEA1-1354ADBD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19" y="4790621"/>
            <a:ext cx="1048232" cy="672893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0A9EE37-AAF7-4644-95DF-FE47C3B884D9}"/>
              </a:ext>
            </a:extLst>
          </p:cNvPr>
          <p:cNvGrpSpPr/>
          <p:nvPr/>
        </p:nvGrpSpPr>
        <p:grpSpPr>
          <a:xfrm>
            <a:off x="7184231" y="1600200"/>
            <a:ext cx="816467" cy="3594100"/>
            <a:chOff x="3204670" y="1600200"/>
            <a:chExt cx="816467" cy="35941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EA8774E-8B6E-47FD-AFEA-F144146C7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4670" y="1600200"/>
              <a:ext cx="12398" cy="3594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25483B8-C4B7-4382-9F70-37713FC83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068" y="2724359"/>
              <a:ext cx="804069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74D55B-E8AE-435B-A8FE-130BF65D2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068" y="4152761"/>
              <a:ext cx="804069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BD3590-BBB6-4A6D-8EAE-72EEA9CCACF7}"/>
              </a:ext>
            </a:extLst>
          </p:cNvPr>
          <p:cNvCxnSpPr/>
          <p:nvPr/>
        </p:nvCxnSpPr>
        <p:spPr>
          <a:xfrm flipV="1">
            <a:off x="6471144" y="2473900"/>
            <a:ext cx="6731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07BC5B-9213-4FD4-94C4-B0CF2B247F65}"/>
              </a:ext>
            </a:extLst>
          </p:cNvPr>
          <p:cNvCxnSpPr/>
          <p:nvPr/>
        </p:nvCxnSpPr>
        <p:spPr>
          <a:xfrm flipV="1">
            <a:off x="7184231" y="5192836"/>
            <a:ext cx="67310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FB3839-7648-45F7-A13E-A1699319A8D6}"/>
              </a:ext>
            </a:extLst>
          </p:cNvPr>
          <p:cNvSpPr/>
          <p:nvPr/>
        </p:nvSpPr>
        <p:spPr>
          <a:xfrm>
            <a:off x="6095999" y="4387079"/>
            <a:ext cx="3112105" cy="11916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FD0E4FF-614C-4A42-9D11-13B967DF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00" y="1006541"/>
            <a:ext cx="957751" cy="95775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4B61D92-3535-4648-AC0F-5877EBE89D62}"/>
              </a:ext>
            </a:extLst>
          </p:cNvPr>
          <p:cNvSpPr txBox="1"/>
          <p:nvPr/>
        </p:nvSpPr>
        <p:spPr>
          <a:xfrm>
            <a:off x="7890176" y="1848396"/>
            <a:ext cx="1774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638C10D-9F3E-4E2C-B7F0-3A9D0104B950}"/>
              </a:ext>
            </a:extLst>
          </p:cNvPr>
          <p:cNvCxnSpPr>
            <a:cxnSpLocks/>
          </p:cNvCxnSpPr>
          <p:nvPr/>
        </p:nvCxnSpPr>
        <p:spPr>
          <a:xfrm>
            <a:off x="7184231" y="1585399"/>
            <a:ext cx="803569" cy="1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309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107</TotalTime>
  <Words>195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Gill Sans MT</vt:lpstr>
      <vt:lpstr>Gallery</vt:lpstr>
      <vt:lpstr>Converting Python program  to a Web Application</vt:lpstr>
      <vt:lpstr>Step 1: Create Folder Structure</vt:lpstr>
      <vt:lpstr>Step 2: Create HTML form (save in “templates” folder)</vt:lpstr>
      <vt:lpstr>Step 3: Create Virtual Environment</vt:lpstr>
      <vt:lpstr>Step 4: Update HTML form</vt:lpstr>
      <vt:lpstr>Step 5: Web Appliction (.py file)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Python program  to a Web Application</dc:title>
  <dc:creator>Hana Seidi</dc:creator>
  <cp:lastModifiedBy>Hana Seidi</cp:lastModifiedBy>
  <cp:revision>13</cp:revision>
  <dcterms:created xsi:type="dcterms:W3CDTF">2022-03-24T19:28:48Z</dcterms:created>
  <dcterms:modified xsi:type="dcterms:W3CDTF">2023-11-28T16:35:36Z</dcterms:modified>
</cp:coreProperties>
</file>