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3" r:id="rId3"/>
    <p:sldId id="258" r:id="rId4"/>
    <p:sldId id="262" r:id="rId5"/>
    <p:sldId id="264" r:id="rId6"/>
    <p:sldId id="259" r:id="rId7"/>
    <p:sldId id="267" r:id="rId8"/>
    <p:sldId id="268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EE989-B2D8-4837-98A3-8D490CC8851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28A81B-370D-469D-9493-18F36826221A}">
      <dgm:prSet phldrT="[文本]"/>
      <dgm:spPr/>
      <dgm:t>
        <a:bodyPr/>
        <a:lstStyle/>
        <a:p>
          <a:r>
            <a:rPr lang="en-US" altLang="zh-CN" dirty="0" err="1" smtClean="0"/>
            <a:t>getPose</a:t>
          </a:r>
          <a:endParaRPr lang="zh-CN" altLang="en-US" dirty="0"/>
        </a:p>
      </dgm:t>
    </dgm:pt>
    <dgm:pt modelId="{058FC599-3705-4A70-B88C-85680D2A2BD9}" type="parTrans" cxnId="{130F0D98-6D8A-4DFE-9E2C-ACE17D918C3E}">
      <dgm:prSet/>
      <dgm:spPr/>
      <dgm:t>
        <a:bodyPr/>
        <a:lstStyle/>
        <a:p>
          <a:endParaRPr lang="zh-CN" altLang="en-US"/>
        </a:p>
      </dgm:t>
    </dgm:pt>
    <dgm:pt modelId="{7D118EDF-C8F3-4309-A36C-8F5D10DB1F42}" type="sibTrans" cxnId="{130F0D98-6D8A-4DFE-9E2C-ACE17D918C3E}">
      <dgm:prSet/>
      <dgm:spPr/>
      <dgm:t>
        <a:bodyPr/>
        <a:lstStyle/>
        <a:p>
          <a:endParaRPr lang="zh-CN" altLang="en-US"/>
        </a:p>
      </dgm:t>
    </dgm:pt>
    <dgm:pt modelId="{9C406974-D152-45B7-9E2A-90DFC341D4BB}">
      <dgm:prSet phldrT="[文本]"/>
      <dgm:spPr/>
      <dgm:t>
        <a:bodyPr/>
        <a:lstStyle/>
        <a:p>
          <a:r>
            <a:rPr lang="en-US" altLang="en-US" dirty="0" smtClean="0"/>
            <a:t> </a:t>
          </a:r>
          <a:r>
            <a:rPr lang="en-US" altLang="zh-CN" dirty="0" err="1" smtClean="0"/>
            <a:t>Turtlebot</a:t>
          </a:r>
          <a:r>
            <a:rPr lang="en-US" altLang="zh-CN" dirty="0" smtClean="0"/>
            <a:t> die </a:t>
          </a:r>
          <a:r>
            <a:rPr lang="en-US" altLang="zh-CN" dirty="0" err="1" smtClean="0"/>
            <a:t>Rampe</a:t>
          </a:r>
          <a:r>
            <a:rPr lang="en-US" altLang="zh-CN" dirty="0" smtClean="0"/>
            <a:t> </a:t>
          </a:r>
          <a:r>
            <a:rPr lang="en-US" altLang="zh-CN" dirty="0" err="1" smtClean="0"/>
            <a:t>umfahren</a:t>
          </a:r>
          <a:endParaRPr lang="zh-CN" altLang="en-US" dirty="0"/>
        </a:p>
      </dgm:t>
    </dgm:pt>
    <dgm:pt modelId="{7EF6AF0E-5442-447A-B5DA-85C8864D9F0A}" type="parTrans" cxnId="{C2C5D2EA-10D5-4D44-A8C7-C1BDC95AF15E}">
      <dgm:prSet/>
      <dgm:spPr/>
      <dgm:t>
        <a:bodyPr/>
        <a:lstStyle/>
        <a:p>
          <a:endParaRPr lang="zh-CN" altLang="en-US"/>
        </a:p>
      </dgm:t>
    </dgm:pt>
    <dgm:pt modelId="{7EFA45B2-FFAB-41B8-875D-0B69B0A4B21D}" type="sibTrans" cxnId="{C2C5D2EA-10D5-4D44-A8C7-C1BDC95AF15E}">
      <dgm:prSet/>
      <dgm:spPr/>
      <dgm:t>
        <a:bodyPr/>
        <a:lstStyle/>
        <a:p>
          <a:endParaRPr lang="zh-CN" altLang="en-US"/>
        </a:p>
      </dgm:t>
    </dgm:pt>
    <dgm:pt modelId="{F27C6D5C-43F9-4AD0-A8B4-7EB0672D670B}">
      <dgm:prSet phldrT="[文本]"/>
      <dgm:spPr/>
      <dgm:t>
        <a:bodyPr/>
        <a:lstStyle/>
        <a:p>
          <a:r>
            <a:rPr lang="en-US" altLang="zh-CN" dirty="0" err="1" smtClean="0"/>
            <a:t>zwei</a:t>
          </a:r>
          <a:r>
            <a:rPr lang="en-US" altLang="zh-CN" dirty="0" smtClean="0"/>
            <a:t> </a:t>
          </a:r>
          <a:r>
            <a:rPr lang="en-US" altLang="zh-CN" dirty="0" err="1" smtClean="0"/>
            <a:t>Positionen</a:t>
          </a:r>
          <a:r>
            <a:rPr lang="en-US" altLang="zh-CN" dirty="0" smtClean="0"/>
            <a:t> </a:t>
          </a:r>
          <a:r>
            <a:rPr lang="en-US" altLang="zh-CN" dirty="0" err="1" smtClean="0"/>
            <a:t>mit</a:t>
          </a:r>
          <a:r>
            <a:rPr lang="en-US" altLang="zh-CN" dirty="0" smtClean="0"/>
            <a:t> 1,2 auf </a:t>
          </a:r>
          <a:r>
            <a:rPr lang="en-US" altLang="zh-CN" dirty="0" err="1" smtClean="0"/>
            <a:t>Tastatur</a:t>
          </a:r>
          <a:r>
            <a:rPr lang="en-US" altLang="zh-CN" dirty="0" smtClean="0"/>
            <a:t> </a:t>
          </a:r>
          <a:r>
            <a:rPr lang="en-US" altLang="zh-CN" dirty="0" err="1" smtClean="0"/>
            <a:t>bestimmen</a:t>
          </a:r>
          <a:endParaRPr lang="zh-CN" altLang="en-US" dirty="0"/>
        </a:p>
      </dgm:t>
    </dgm:pt>
    <dgm:pt modelId="{F54C6EAC-623F-42CB-90E9-7C9AF3518CE4}" type="parTrans" cxnId="{55A8FD15-7127-4D9C-877B-B0E4D6404AFE}">
      <dgm:prSet/>
      <dgm:spPr/>
      <dgm:t>
        <a:bodyPr/>
        <a:lstStyle/>
        <a:p>
          <a:endParaRPr lang="zh-CN" altLang="en-US"/>
        </a:p>
      </dgm:t>
    </dgm:pt>
    <dgm:pt modelId="{A164773D-BFE4-4CD5-B454-6FEDFDE673F6}" type="sibTrans" cxnId="{55A8FD15-7127-4D9C-877B-B0E4D6404AFE}">
      <dgm:prSet/>
      <dgm:spPr/>
      <dgm:t>
        <a:bodyPr/>
        <a:lstStyle/>
        <a:p>
          <a:endParaRPr lang="zh-CN" altLang="en-US"/>
        </a:p>
      </dgm:t>
    </dgm:pt>
    <dgm:pt modelId="{95E33785-E010-4907-B0B9-2CFFEF76C3AB}">
      <dgm:prSet phldrT="[文本]"/>
      <dgm:spPr/>
      <dgm:t>
        <a:bodyPr/>
        <a:lstStyle/>
        <a:p>
          <a:r>
            <a:rPr lang="en-US" altLang="zh-CN" dirty="0" smtClean="0"/>
            <a:t>Navigation</a:t>
          </a:r>
          <a:endParaRPr lang="zh-CN" altLang="en-US" dirty="0"/>
        </a:p>
      </dgm:t>
    </dgm:pt>
    <dgm:pt modelId="{E51C8FD0-37A1-4104-93AC-D29BC8E359F6}" type="parTrans" cxnId="{8D2435DC-0DC9-4AA5-8A97-BE13560E6996}">
      <dgm:prSet/>
      <dgm:spPr/>
      <dgm:t>
        <a:bodyPr/>
        <a:lstStyle/>
        <a:p>
          <a:endParaRPr lang="zh-CN" altLang="en-US"/>
        </a:p>
      </dgm:t>
    </dgm:pt>
    <dgm:pt modelId="{557E01FA-0FB2-41B0-88C7-99AB9D4FA61B}" type="sibTrans" cxnId="{8D2435DC-0DC9-4AA5-8A97-BE13560E6996}">
      <dgm:prSet/>
      <dgm:spPr/>
      <dgm:t>
        <a:bodyPr/>
        <a:lstStyle/>
        <a:p>
          <a:endParaRPr lang="zh-CN" altLang="en-US"/>
        </a:p>
      </dgm:t>
    </dgm:pt>
    <dgm:pt modelId="{E1E0906F-92F6-4023-9F7F-00B9A3535E59}">
      <dgm:prSet phldrT="[文本]"/>
      <dgm:spPr/>
      <dgm:t>
        <a:bodyPr/>
        <a:lstStyle/>
        <a:p>
          <a:r>
            <a:rPr lang="en-US" altLang="zh-CN" dirty="0" err="1" smtClean="0"/>
            <a:t>Ausführen</a:t>
          </a:r>
          <a:r>
            <a:rPr lang="en-US" altLang="zh-CN" dirty="0" smtClean="0"/>
            <a:t> der </a:t>
          </a:r>
          <a:r>
            <a:rPr lang="en-US" altLang="zh-CN" dirty="0" err="1" smtClean="0"/>
            <a:t>Navigationsaktion</a:t>
          </a:r>
          <a:endParaRPr lang="zh-CN" altLang="en-US" dirty="0"/>
        </a:p>
      </dgm:t>
    </dgm:pt>
    <dgm:pt modelId="{5D0A8DED-3968-4614-BB27-4B56C13C6DE0}" type="parTrans" cxnId="{0790700D-BB26-4466-9352-99C8763F310D}">
      <dgm:prSet/>
      <dgm:spPr/>
      <dgm:t>
        <a:bodyPr/>
        <a:lstStyle/>
        <a:p>
          <a:endParaRPr lang="zh-CN" altLang="en-US"/>
        </a:p>
      </dgm:t>
    </dgm:pt>
    <dgm:pt modelId="{46A0A257-815D-49B6-B377-D1319816A8B9}" type="sibTrans" cxnId="{0790700D-BB26-4466-9352-99C8763F310D}">
      <dgm:prSet/>
      <dgm:spPr/>
      <dgm:t>
        <a:bodyPr/>
        <a:lstStyle/>
        <a:p>
          <a:endParaRPr lang="zh-CN" altLang="en-US"/>
        </a:p>
      </dgm:t>
    </dgm:pt>
    <dgm:pt modelId="{34F16884-94DE-4AE6-8650-EF20E9C42D3F}">
      <dgm:prSet phldrT="[文本]"/>
      <dgm:spPr/>
      <dgm:t>
        <a:bodyPr/>
        <a:lstStyle/>
        <a:p>
          <a:r>
            <a:rPr lang="en-US" altLang="en-US" dirty="0" smtClean="0"/>
            <a:t>deliver_server.py</a:t>
          </a:r>
          <a:endParaRPr lang="zh-CN" altLang="en-US" dirty="0"/>
        </a:p>
      </dgm:t>
    </dgm:pt>
    <dgm:pt modelId="{B2A772F8-CF50-42FE-860A-F48E38AF5E54}" type="parTrans" cxnId="{DC79F3DA-2AC1-4049-A1D1-992C3CF22415}">
      <dgm:prSet/>
      <dgm:spPr/>
      <dgm:t>
        <a:bodyPr/>
        <a:lstStyle/>
        <a:p>
          <a:endParaRPr lang="zh-CN" altLang="en-US"/>
        </a:p>
      </dgm:t>
    </dgm:pt>
    <dgm:pt modelId="{70393CBC-7B1E-4320-B9BF-C141C37ABF3E}" type="sibTrans" cxnId="{DC79F3DA-2AC1-4049-A1D1-992C3CF22415}">
      <dgm:prSet/>
      <dgm:spPr/>
      <dgm:t>
        <a:bodyPr/>
        <a:lstStyle/>
        <a:p>
          <a:endParaRPr lang="zh-CN" altLang="en-US"/>
        </a:p>
      </dgm:t>
    </dgm:pt>
    <dgm:pt modelId="{1E5FDB9B-5096-4834-88A5-05DFBB61EF0E}">
      <dgm:prSet phldrT="[文本]"/>
      <dgm:spPr/>
      <dgm:t>
        <a:bodyPr/>
        <a:lstStyle/>
        <a:p>
          <a:r>
            <a:rPr lang="en-US" altLang="en-US" dirty="0" err="1" smtClean="0"/>
            <a:t>navigate_deliver.launch</a:t>
          </a:r>
          <a:endParaRPr lang="zh-CN" altLang="en-US" dirty="0"/>
        </a:p>
      </dgm:t>
    </dgm:pt>
    <dgm:pt modelId="{F50386EE-EB52-41B3-90E2-1747D66A4697}" type="parTrans" cxnId="{F27712C8-0624-4FCE-B2FB-9E25FB0FC6ED}">
      <dgm:prSet/>
      <dgm:spPr/>
      <dgm:t>
        <a:bodyPr/>
        <a:lstStyle/>
        <a:p>
          <a:endParaRPr lang="zh-CN" altLang="en-US"/>
        </a:p>
      </dgm:t>
    </dgm:pt>
    <dgm:pt modelId="{B8DE70D1-00E8-4345-A468-660CDCEBAC5D}" type="sibTrans" cxnId="{F27712C8-0624-4FCE-B2FB-9E25FB0FC6ED}">
      <dgm:prSet/>
      <dgm:spPr/>
      <dgm:t>
        <a:bodyPr/>
        <a:lstStyle/>
        <a:p>
          <a:endParaRPr lang="zh-CN" altLang="en-US"/>
        </a:p>
      </dgm:t>
    </dgm:pt>
    <dgm:pt modelId="{F1780A98-B956-4A02-BA30-AD828049ED1C}" type="pres">
      <dgm:prSet presAssocID="{3A0EE989-B2D8-4837-98A3-8D490CC885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9F9F17-D547-4AB0-8A8C-BBF09A4523D8}" type="pres">
      <dgm:prSet presAssocID="{D528A81B-370D-469D-9493-18F36826221A}" presName="composite" presStyleCnt="0"/>
      <dgm:spPr/>
    </dgm:pt>
    <dgm:pt modelId="{E2543BBF-BBFB-4C80-92D1-05AF3B7C8658}" type="pres">
      <dgm:prSet presAssocID="{D528A81B-370D-469D-9493-18F36826221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7B26F-7BE4-4272-96B4-351B606A9AFE}" type="pres">
      <dgm:prSet presAssocID="{D528A81B-370D-469D-9493-18F36826221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7868D-FBD4-4DBC-9A3F-067904A15638}" type="pres">
      <dgm:prSet presAssocID="{7D118EDF-C8F3-4309-A36C-8F5D10DB1F42}" presName="sp" presStyleCnt="0"/>
      <dgm:spPr/>
    </dgm:pt>
    <dgm:pt modelId="{BEB048BA-B6E5-4939-A54D-28DE65707B70}" type="pres">
      <dgm:prSet presAssocID="{95E33785-E010-4907-B0B9-2CFFEF76C3AB}" presName="composite" presStyleCnt="0"/>
      <dgm:spPr/>
    </dgm:pt>
    <dgm:pt modelId="{1926063A-A160-4DF7-9F85-C610585CBCA0}" type="pres">
      <dgm:prSet presAssocID="{95E33785-E010-4907-B0B9-2CFFEF76C3A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E4F9F-DFBA-4EAA-B9EC-454B5A19417B}" type="pres">
      <dgm:prSet presAssocID="{95E33785-E010-4907-B0B9-2CFFEF76C3AB}" presName="descendantText" presStyleLbl="alignAcc1" presStyleIdx="1" presStyleCnt="2" custLinFactNeighborX="0" custLinFactNeighborY="-19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F36124-9E05-4901-9BD3-67E1AE8B6A4F}" type="presOf" srcId="{95E33785-E010-4907-B0B9-2CFFEF76C3AB}" destId="{1926063A-A160-4DF7-9F85-C610585CBCA0}" srcOrd="0" destOrd="0" presId="urn:microsoft.com/office/officeart/2005/8/layout/chevron2"/>
    <dgm:cxn modelId="{8CF921C0-AB4F-4349-89F2-EE42228CC11E}" type="presOf" srcId="{34F16884-94DE-4AE6-8650-EF20E9C42D3F}" destId="{20FE4F9F-DFBA-4EAA-B9EC-454B5A19417B}" srcOrd="0" destOrd="2" presId="urn:microsoft.com/office/officeart/2005/8/layout/chevron2"/>
    <dgm:cxn modelId="{6C8AC0E2-A96C-434D-B26C-27F38456448B}" type="presOf" srcId="{D528A81B-370D-469D-9493-18F36826221A}" destId="{E2543BBF-BBFB-4C80-92D1-05AF3B7C8658}" srcOrd="0" destOrd="0" presId="urn:microsoft.com/office/officeart/2005/8/layout/chevron2"/>
    <dgm:cxn modelId="{DC79F3DA-2AC1-4049-A1D1-992C3CF22415}" srcId="{95E33785-E010-4907-B0B9-2CFFEF76C3AB}" destId="{34F16884-94DE-4AE6-8650-EF20E9C42D3F}" srcOrd="2" destOrd="0" parTransId="{B2A772F8-CF50-42FE-860A-F48E38AF5E54}" sibTransId="{70393CBC-7B1E-4320-B9BF-C141C37ABF3E}"/>
    <dgm:cxn modelId="{0790700D-BB26-4466-9352-99C8763F310D}" srcId="{95E33785-E010-4907-B0B9-2CFFEF76C3AB}" destId="{E1E0906F-92F6-4023-9F7F-00B9A3535E59}" srcOrd="0" destOrd="0" parTransId="{5D0A8DED-3968-4614-BB27-4B56C13C6DE0}" sibTransId="{46A0A257-815D-49B6-B377-D1319816A8B9}"/>
    <dgm:cxn modelId="{931DBA1E-1495-49B7-8CEB-CD60470E1E8A}" type="presOf" srcId="{E1E0906F-92F6-4023-9F7F-00B9A3535E59}" destId="{20FE4F9F-DFBA-4EAA-B9EC-454B5A19417B}" srcOrd="0" destOrd="0" presId="urn:microsoft.com/office/officeart/2005/8/layout/chevron2"/>
    <dgm:cxn modelId="{55A8FD15-7127-4D9C-877B-B0E4D6404AFE}" srcId="{D528A81B-370D-469D-9493-18F36826221A}" destId="{F27C6D5C-43F9-4AD0-A8B4-7EB0672D670B}" srcOrd="1" destOrd="0" parTransId="{F54C6EAC-623F-42CB-90E9-7C9AF3518CE4}" sibTransId="{A164773D-BFE4-4CD5-B454-6FEDFDE673F6}"/>
    <dgm:cxn modelId="{3EFD1295-5A95-4873-8667-1B5719F901DE}" type="presOf" srcId="{F27C6D5C-43F9-4AD0-A8B4-7EB0672D670B}" destId="{64D7B26F-7BE4-4272-96B4-351B606A9AFE}" srcOrd="0" destOrd="1" presId="urn:microsoft.com/office/officeart/2005/8/layout/chevron2"/>
    <dgm:cxn modelId="{A97EC747-B573-4313-B853-E214CEF7173F}" type="presOf" srcId="{3A0EE989-B2D8-4837-98A3-8D490CC88513}" destId="{F1780A98-B956-4A02-BA30-AD828049ED1C}" srcOrd="0" destOrd="0" presId="urn:microsoft.com/office/officeart/2005/8/layout/chevron2"/>
    <dgm:cxn modelId="{8D2435DC-0DC9-4AA5-8A97-BE13560E6996}" srcId="{3A0EE989-B2D8-4837-98A3-8D490CC88513}" destId="{95E33785-E010-4907-B0B9-2CFFEF76C3AB}" srcOrd="1" destOrd="0" parTransId="{E51C8FD0-37A1-4104-93AC-D29BC8E359F6}" sibTransId="{557E01FA-0FB2-41B0-88C7-99AB9D4FA61B}"/>
    <dgm:cxn modelId="{130F0D98-6D8A-4DFE-9E2C-ACE17D918C3E}" srcId="{3A0EE989-B2D8-4837-98A3-8D490CC88513}" destId="{D528A81B-370D-469D-9493-18F36826221A}" srcOrd="0" destOrd="0" parTransId="{058FC599-3705-4A70-B88C-85680D2A2BD9}" sibTransId="{7D118EDF-C8F3-4309-A36C-8F5D10DB1F42}"/>
    <dgm:cxn modelId="{F27712C8-0624-4FCE-B2FB-9E25FB0FC6ED}" srcId="{95E33785-E010-4907-B0B9-2CFFEF76C3AB}" destId="{1E5FDB9B-5096-4834-88A5-05DFBB61EF0E}" srcOrd="1" destOrd="0" parTransId="{F50386EE-EB52-41B3-90E2-1747D66A4697}" sibTransId="{B8DE70D1-00E8-4345-A468-660CDCEBAC5D}"/>
    <dgm:cxn modelId="{C4772AE1-AF21-4307-A0DE-7784366B6B1D}" type="presOf" srcId="{1E5FDB9B-5096-4834-88A5-05DFBB61EF0E}" destId="{20FE4F9F-DFBA-4EAA-B9EC-454B5A19417B}" srcOrd="0" destOrd="1" presId="urn:microsoft.com/office/officeart/2005/8/layout/chevron2"/>
    <dgm:cxn modelId="{C2C5D2EA-10D5-4D44-A8C7-C1BDC95AF15E}" srcId="{D528A81B-370D-469D-9493-18F36826221A}" destId="{9C406974-D152-45B7-9E2A-90DFC341D4BB}" srcOrd="0" destOrd="0" parTransId="{7EF6AF0E-5442-447A-B5DA-85C8864D9F0A}" sibTransId="{7EFA45B2-FFAB-41B8-875D-0B69B0A4B21D}"/>
    <dgm:cxn modelId="{88D18B35-5BA3-407E-B738-045A01FCCAFF}" type="presOf" srcId="{9C406974-D152-45B7-9E2A-90DFC341D4BB}" destId="{64D7B26F-7BE4-4272-96B4-351B606A9AFE}" srcOrd="0" destOrd="0" presId="urn:microsoft.com/office/officeart/2005/8/layout/chevron2"/>
    <dgm:cxn modelId="{39405852-AA75-44D0-A0BD-9CFCCFBADE9A}" type="presParOf" srcId="{F1780A98-B956-4A02-BA30-AD828049ED1C}" destId="{BC9F9F17-D547-4AB0-8A8C-BBF09A4523D8}" srcOrd="0" destOrd="0" presId="urn:microsoft.com/office/officeart/2005/8/layout/chevron2"/>
    <dgm:cxn modelId="{C61C1C5E-07D4-4BB2-90F1-42C4EC654041}" type="presParOf" srcId="{BC9F9F17-D547-4AB0-8A8C-BBF09A4523D8}" destId="{E2543BBF-BBFB-4C80-92D1-05AF3B7C8658}" srcOrd="0" destOrd="0" presId="urn:microsoft.com/office/officeart/2005/8/layout/chevron2"/>
    <dgm:cxn modelId="{459EE5A9-2305-4434-9D1B-5EAE21761ECB}" type="presParOf" srcId="{BC9F9F17-D547-4AB0-8A8C-BBF09A4523D8}" destId="{64D7B26F-7BE4-4272-96B4-351B606A9AFE}" srcOrd="1" destOrd="0" presId="urn:microsoft.com/office/officeart/2005/8/layout/chevron2"/>
    <dgm:cxn modelId="{F572BBC6-7538-4346-91FB-A412C767146A}" type="presParOf" srcId="{F1780A98-B956-4A02-BA30-AD828049ED1C}" destId="{C547868D-FBD4-4DBC-9A3F-067904A15638}" srcOrd="1" destOrd="0" presId="urn:microsoft.com/office/officeart/2005/8/layout/chevron2"/>
    <dgm:cxn modelId="{C789EBE4-F1A3-4976-BED3-3368E09958DF}" type="presParOf" srcId="{F1780A98-B956-4A02-BA30-AD828049ED1C}" destId="{BEB048BA-B6E5-4939-A54D-28DE65707B70}" srcOrd="2" destOrd="0" presId="urn:microsoft.com/office/officeart/2005/8/layout/chevron2"/>
    <dgm:cxn modelId="{00B100B6-8CF1-4D64-9C82-2E0F83B8EA8F}" type="presParOf" srcId="{BEB048BA-B6E5-4939-A54D-28DE65707B70}" destId="{1926063A-A160-4DF7-9F85-C610585CBCA0}" srcOrd="0" destOrd="0" presId="urn:microsoft.com/office/officeart/2005/8/layout/chevron2"/>
    <dgm:cxn modelId="{0DB8C91D-7FCC-439F-B273-F78B56F43CC4}" type="presParOf" srcId="{BEB048BA-B6E5-4939-A54D-28DE65707B70}" destId="{20FE4F9F-DFBA-4EAA-B9EC-454B5A1941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43BBF-BBFB-4C80-92D1-05AF3B7C8658}">
      <dsp:nvSpPr>
        <dsp:cNvPr id="0" name=""/>
        <dsp:cNvSpPr/>
      </dsp:nvSpPr>
      <dsp:spPr>
        <a:xfrm rot="5400000">
          <a:off x="-221523" y="222410"/>
          <a:ext cx="1476823" cy="1033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getPose</a:t>
          </a:r>
          <a:endParaRPr lang="zh-CN" altLang="en-US" sz="1600" kern="1200" dirty="0"/>
        </a:p>
      </dsp:txBody>
      <dsp:txXfrm rot="-5400000">
        <a:off x="1" y="517774"/>
        <a:ext cx="1033776" cy="443047"/>
      </dsp:txXfrm>
    </dsp:sp>
    <dsp:sp modelId="{64D7B26F-7BE4-4272-96B4-351B606A9AFE}">
      <dsp:nvSpPr>
        <dsp:cNvPr id="0" name=""/>
        <dsp:cNvSpPr/>
      </dsp:nvSpPr>
      <dsp:spPr>
        <a:xfrm rot="5400000">
          <a:off x="3604709" y="-2570045"/>
          <a:ext cx="959935" cy="6101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900" kern="1200" dirty="0" smtClean="0"/>
            <a:t> </a:t>
          </a:r>
          <a:r>
            <a:rPr lang="en-US" altLang="zh-CN" sz="1900" kern="1200" dirty="0" err="1" smtClean="0"/>
            <a:t>Turtlebot</a:t>
          </a:r>
          <a:r>
            <a:rPr lang="en-US" altLang="zh-CN" sz="1900" kern="1200" dirty="0" smtClean="0"/>
            <a:t> die </a:t>
          </a:r>
          <a:r>
            <a:rPr lang="en-US" altLang="zh-CN" sz="1900" kern="1200" dirty="0" err="1" smtClean="0"/>
            <a:t>Rampe</a:t>
          </a:r>
          <a:r>
            <a:rPr lang="en-US" altLang="zh-CN" sz="1900" kern="1200" dirty="0" smtClean="0"/>
            <a:t> </a:t>
          </a:r>
          <a:r>
            <a:rPr lang="en-US" altLang="zh-CN" sz="1900" kern="1200" dirty="0" err="1" smtClean="0"/>
            <a:t>umfahren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zwei</a:t>
          </a:r>
          <a:r>
            <a:rPr lang="en-US" altLang="zh-CN" sz="1900" kern="1200" dirty="0" smtClean="0"/>
            <a:t> </a:t>
          </a:r>
          <a:r>
            <a:rPr lang="en-US" altLang="zh-CN" sz="1900" kern="1200" dirty="0" err="1" smtClean="0"/>
            <a:t>Positionen</a:t>
          </a:r>
          <a:r>
            <a:rPr lang="en-US" altLang="zh-CN" sz="1900" kern="1200" dirty="0" smtClean="0"/>
            <a:t> </a:t>
          </a:r>
          <a:r>
            <a:rPr lang="en-US" altLang="zh-CN" sz="1900" kern="1200" dirty="0" err="1" smtClean="0"/>
            <a:t>mit</a:t>
          </a:r>
          <a:r>
            <a:rPr lang="en-US" altLang="zh-CN" sz="1900" kern="1200" dirty="0" smtClean="0"/>
            <a:t> 1,2 auf </a:t>
          </a:r>
          <a:r>
            <a:rPr lang="en-US" altLang="zh-CN" sz="1900" kern="1200" dirty="0" err="1" smtClean="0"/>
            <a:t>Tastatur</a:t>
          </a:r>
          <a:r>
            <a:rPr lang="en-US" altLang="zh-CN" sz="1900" kern="1200" dirty="0" smtClean="0"/>
            <a:t> </a:t>
          </a:r>
          <a:r>
            <a:rPr lang="en-US" altLang="zh-CN" sz="1900" kern="1200" dirty="0" err="1" smtClean="0"/>
            <a:t>bestimmen</a:t>
          </a:r>
          <a:endParaRPr lang="zh-CN" altLang="en-US" sz="1900" kern="1200" dirty="0"/>
        </a:p>
      </dsp:txBody>
      <dsp:txXfrm rot="-5400000">
        <a:off x="1033776" y="47748"/>
        <a:ext cx="6054941" cy="866215"/>
      </dsp:txXfrm>
    </dsp:sp>
    <dsp:sp modelId="{1926063A-A160-4DF7-9F85-C610585CBCA0}">
      <dsp:nvSpPr>
        <dsp:cNvPr id="0" name=""/>
        <dsp:cNvSpPr/>
      </dsp:nvSpPr>
      <dsp:spPr>
        <a:xfrm rot="5400000">
          <a:off x="-221523" y="1401576"/>
          <a:ext cx="1476823" cy="1033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Navigation</a:t>
          </a:r>
          <a:endParaRPr lang="zh-CN" altLang="en-US" sz="1600" kern="1200" dirty="0"/>
        </a:p>
      </dsp:txBody>
      <dsp:txXfrm rot="-5400000">
        <a:off x="1" y="1696940"/>
        <a:ext cx="1033776" cy="443047"/>
      </dsp:txXfrm>
    </dsp:sp>
    <dsp:sp modelId="{20FE4F9F-DFBA-4EAA-B9EC-454B5A19417B}">
      <dsp:nvSpPr>
        <dsp:cNvPr id="0" name=""/>
        <dsp:cNvSpPr/>
      </dsp:nvSpPr>
      <dsp:spPr>
        <a:xfrm rot="5400000">
          <a:off x="3604709" y="-1409262"/>
          <a:ext cx="959935" cy="6101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Ausführen</a:t>
          </a:r>
          <a:r>
            <a:rPr lang="en-US" altLang="zh-CN" sz="1900" kern="1200" dirty="0" smtClean="0"/>
            <a:t> der </a:t>
          </a:r>
          <a:r>
            <a:rPr lang="en-US" altLang="zh-CN" sz="1900" kern="1200" dirty="0" err="1" smtClean="0"/>
            <a:t>Navigationsaktion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900" kern="1200" dirty="0" err="1" smtClean="0"/>
            <a:t>navigate_deliver.launch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900" kern="1200" dirty="0" smtClean="0"/>
            <a:t>deliver_server.py</a:t>
          </a:r>
          <a:endParaRPr lang="zh-CN" altLang="en-US" sz="1900" kern="1200" dirty="0"/>
        </a:p>
      </dsp:txBody>
      <dsp:txXfrm rot="-5400000">
        <a:off x="1033776" y="1208531"/>
        <a:ext cx="6054941" cy="866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D71F-2197-49D2-A68D-3A47A77FDE6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BFB47-241F-48F3-A352-36C7968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BFB47-241F-48F3-A352-36C79688C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571744"/>
            <a:ext cx="7072362" cy="92869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571876"/>
            <a:ext cx="7058052" cy="20669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3275856" y="4509120"/>
            <a:ext cx="1440160" cy="432048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Textfeld 7"/>
          <p:cNvSpPr txBox="1"/>
          <p:nvPr userDrawn="1"/>
        </p:nvSpPr>
        <p:spPr>
          <a:xfrm rot="16200000">
            <a:off x="7422434" y="3239109"/>
            <a:ext cx="28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807F84"/>
                </a:solidFill>
                <a:latin typeface="+mj-lt"/>
              </a:rPr>
              <a:t>FZI FORSCHUNGSZENTRUM</a:t>
            </a:r>
            <a:endParaRPr lang="de-DE" sz="1400" dirty="0">
              <a:solidFill>
                <a:srgbClr val="807F84"/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 rot="16200000">
            <a:off x="8340569" y="252197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+mj-lt"/>
              </a:rPr>
              <a:t>INFORMATIK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92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03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371624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087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81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rgbClr val="007749"/>
              </a:buClr>
              <a:buFont typeface="Wingdings" pitchFamily="2" charset="2"/>
              <a:buChar char="§"/>
              <a:defRPr/>
            </a:lvl3pPr>
            <a:lvl4pPr>
              <a:buClr>
                <a:srgbClr val="007749"/>
              </a:buClr>
              <a:buFont typeface="Arial" pitchFamily="34" charset="0"/>
              <a:buChar char="•"/>
              <a:defRPr/>
            </a:lvl4pPr>
            <a:lvl5pPr marL="2058988" indent="-230188">
              <a:buClr>
                <a:srgbClr val="007749"/>
              </a:buClr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48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+mn-lt"/>
              </a:defRPr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292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808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127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01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865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4497412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1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968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200px-Fzi_logo.svg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271080" y="128062"/>
            <a:ext cx="490029" cy="8208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8" y="214290"/>
            <a:ext cx="7704856" cy="91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285860"/>
            <a:ext cx="818676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3068" y="6500836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24.10.17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47694" y="6500836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6694" y="6500836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F6C2005-42B3-470D-9F19-B948B1B31A0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 rot="16200000">
            <a:off x="6115608" y="3829608"/>
            <a:ext cx="5805264" cy="251520"/>
          </a:xfrm>
          <a:prstGeom prst="rect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912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774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749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749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749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749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749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14348" y="1268760"/>
            <a:ext cx="7072362" cy="1080120"/>
          </a:xfrm>
        </p:spPr>
        <p:txBody>
          <a:bodyPr>
            <a:normAutofit/>
          </a:bodyPr>
          <a:lstStyle/>
          <a:p>
            <a:r>
              <a:rPr lang="en-US" noProof="0" dirty="0" err="1" smtClean="0"/>
              <a:t>Projektpraktikum</a:t>
            </a:r>
            <a:r>
              <a:rPr lang="en-US" noProof="0" dirty="0" smtClean="0"/>
              <a:t> Mobile </a:t>
            </a:r>
            <a:r>
              <a:rPr lang="en-US" noProof="0" dirty="0" err="1" smtClean="0"/>
              <a:t>Roboter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2200" dirty="0" err="1"/>
              <a:t>Wintersemester</a:t>
            </a:r>
            <a:r>
              <a:rPr lang="en-US" sz="2200" dirty="0"/>
              <a:t> 2017/18</a:t>
            </a:r>
            <a:endParaRPr lang="en-US" noProof="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714348" y="3914514"/>
            <a:ext cx="7314036" cy="2665436"/>
          </a:xfrm>
        </p:spPr>
        <p:txBody>
          <a:bodyPr/>
          <a:lstStyle/>
          <a:p>
            <a:pPr>
              <a:tabLst>
                <a:tab pos="900000" algn="l"/>
              </a:tabLst>
            </a:pPr>
            <a:r>
              <a:rPr lang="en-US" noProof="0" dirty="0" smtClean="0"/>
              <a:t>	</a:t>
            </a:r>
            <a:r>
              <a:rPr lang="en-US" noProof="0" dirty="0" err="1" smtClean="0"/>
              <a:t>Karlsruher</a:t>
            </a:r>
            <a:r>
              <a:rPr lang="en-US" noProof="0" dirty="0" smtClean="0"/>
              <a:t> </a:t>
            </a:r>
            <a:r>
              <a:rPr lang="en-US" noProof="0" dirty="0" err="1" smtClean="0"/>
              <a:t>Institut</a:t>
            </a:r>
            <a:r>
              <a:rPr lang="en-US" noProof="0" dirty="0" smtClean="0"/>
              <a:t> </a:t>
            </a:r>
            <a:r>
              <a:rPr lang="en-US" noProof="0" dirty="0" err="1" smtClean="0"/>
              <a:t>für</a:t>
            </a:r>
            <a:r>
              <a:rPr lang="en-US" noProof="0" dirty="0" smtClean="0"/>
              <a:t> </a:t>
            </a:r>
            <a:r>
              <a:rPr lang="en-US" noProof="0" dirty="0" err="1" smtClean="0"/>
              <a:t>Technologie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sz="1800" dirty="0" err="1"/>
              <a:t>Institut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</a:t>
            </a:r>
            <a:r>
              <a:rPr lang="en-US" sz="1800" dirty="0" err="1"/>
              <a:t>Anthropomatik</a:t>
            </a:r>
            <a:r>
              <a:rPr lang="en-US" sz="1800" dirty="0"/>
              <a:t> und </a:t>
            </a:r>
            <a:r>
              <a:rPr lang="en-US" sz="1800" dirty="0" err="1"/>
              <a:t>Robotik</a:t>
            </a:r>
            <a:endParaRPr lang="en-US" sz="1800" dirty="0"/>
          </a:p>
          <a:p>
            <a:pPr>
              <a:tabLst>
                <a:tab pos="900000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Lehrstuhl</a:t>
            </a:r>
            <a:r>
              <a:rPr lang="en-US" sz="1800" dirty="0"/>
              <a:t> Prof. Dr.-</a:t>
            </a:r>
            <a:r>
              <a:rPr lang="en-US" sz="1800" dirty="0" err="1"/>
              <a:t>Ing</a:t>
            </a:r>
            <a:r>
              <a:rPr lang="en-US" sz="1800" dirty="0"/>
              <a:t>. R. </a:t>
            </a:r>
            <a:r>
              <a:rPr lang="en-US" sz="1800" dirty="0" err="1"/>
              <a:t>Dillmann</a:t>
            </a:r>
            <a:r>
              <a:rPr lang="en-US" sz="1800" dirty="0"/>
              <a:t/>
            </a:r>
            <a:br>
              <a:rPr lang="en-US" sz="1800" dirty="0"/>
            </a:br>
            <a:endParaRPr lang="en-US" noProof="0" dirty="0" smtClean="0"/>
          </a:p>
          <a:p>
            <a:pPr>
              <a:tabLst>
                <a:tab pos="540000" algn="l"/>
              </a:tabLst>
            </a:pPr>
            <a:r>
              <a:rPr lang="en-US" noProof="0" dirty="0" smtClean="0"/>
              <a:t>		FZI </a:t>
            </a:r>
            <a:r>
              <a:rPr lang="en-US" noProof="0" dirty="0" err="1" smtClean="0"/>
              <a:t>Forschungszentrum</a:t>
            </a:r>
            <a:r>
              <a:rPr lang="en-US" noProof="0" dirty="0" smtClean="0"/>
              <a:t> </a:t>
            </a:r>
            <a:r>
              <a:rPr lang="en-US" noProof="0" dirty="0" err="1" smtClean="0"/>
              <a:t>Informatik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		</a:t>
            </a:r>
            <a:r>
              <a:rPr lang="en-US" sz="1800" dirty="0" err="1"/>
              <a:t>Abteilung</a:t>
            </a:r>
            <a:r>
              <a:rPr lang="en-US" sz="1800" dirty="0"/>
              <a:t> </a:t>
            </a:r>
            <a:r>
              <a:rPr lang="en-US" sz="1800" dirty="0" err="1"/>
              <a:t>Interaktive</a:t>
            </a:r>
            <a:r>
              <a:rPr lang="en-US" sz="1800" dirty="0"/>
              <a:t> Diagnose- und </a:t>
            </a:r>
            <a:r>
              <a:rPr lang="en-US" sz="1800" dirty="0" err="1"/>
              <a:t>Servicesysteme</a:t>
            </a:r>
            <a:endParaRPr lang="en-US" sz="1800" dirty="0"/>
          </a:p>
          <a:p>
            <a:pPr>
              <a:tabLst>
                <a:tab pos="540000" algn="l"/>
              </a:tabLst>
            </a:pPr>
            <a:r>
              <a:rPr lang="en-US" sz="1800" dirty="0"/>
              <a:t>		Christian </a:t>
            </a:r>
            <a:r>
              <a:rPr lang="en-US" sz="1800" dirty="0" err="1"/>
              <a:t>Jülg</a:t>
            </a:r>
            <a:r>
              <a:rPr lang="en-US" sz="1800" dirty="0"/>
              <a:t>, </a:t>
            </a:r>
            <a:r>
              <a:rPr lang="en-US" sz="1800" dirty="0" err="1"/>
              <a:t>Sören</a:t>
            </a:r>
            <a:r>
              <a:rPr lang="en-US" sz="1800" dirty="0"/>
              <a:t> Langhorst, Pascal Becker</a:t>
            </a:r>
            <a:endParaRPr lang="en-US" noProof="0" dirty="0"/>
          </a:p>
        </p:txBody>
      </p:sp>
      <p:pic>
        <p:nvPicPr>
          <p:cNvPr id="9" name="Grafik 8" descr="KI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109" y="4029041"/>
            <a:ext cx="720000" cy="360000"/>
          </a:xfrm>
          <a:prstGeom prst="rect">
            <a:avLst/>
          </a:prstGeom>
        </p:spPr>
      </p:pic>
      <p:pic>
        <p:nvPicPr>
          <p:cNvPr id="10" name="Picture 2" descr="\\fzi.de\Data\Medien\DTP-Intern\a_Folienpräsentationen\Folien 2008\a_FZI_LOGO-2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10" y="5328208"/>
            <a:ext cx="308903" cy="540000"/>
          </a:xfrm>
          <a:prstGeom prst="rect">
            <a:avLst/>
          </a:prstGeom>
          <a:noFill/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714348" y="2662712"/>
            <a:ext cx="707236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774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3200" dirty="0" err="1" smtClean="0"/>
              <a:t>Gruppe</a:t>
            </a:r>
            <a:r>
              <a:rPr lang="en-US" altLang="zh-CN" sz="3200" dirty="0" smtClean="0"/>
              <a:t>-B</a:t>
            </a:r>
            <a:r>
              <a:rPr lang="en-US" altLang="zh-CN" sz="2400" dirty="0" smtClean="0"/>
              <a:t>   </a:t>
            </a:r>
            <a:r>
              <a:rPr lang="en-US" sz="2400" dirty="0" smtClean="0"/>
              <a:t>Wang</a:t>
            </a:r>
            <a:r>
              <a:rPr lang="en-US" sz="2400" dirty="0"/>
              <a:t> </a:t>
            </a:r>
            <a:r>
              <a:rPr lang="en-US" sz="2400" dirty="0" err="1" smtClean="0"/>
              <a:t>Xingbo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Monka</a:t>
            </a:r>
            <a:r>
              <a:rPr lang="en-US" sz="2400" dirty="0"/>
              <a:t> </a:t>
            </a:r>
            <a:r>
              <a:rPr lang="en-US" sz="2400" dirty="0" smtClean="0"/>
              <a:t>Sebastian</a:t>
            </a:r>
          </a:p>
          <a:p>
            <a:r>
              <a:rPr lang="en-US" sz="2400" dirty="0" smtClean="0"/>
              <a:t>                        Cao</a:t>
            </a:r>
            <a:r>
              <a:rPr lang="en-US" sz="2400" dirty="0"/>
              <a:t> </a:t>
            </a:r>
            <a:r>
              <a:rPr lang="en-US" sz="2400" dirty="0" err="1" smtClean="0"/>
              <a:t>Xinwei</a:t>
            </a:r>
            <a:r>
              <a:rPr lang="en-US" sz="2400" dirty="0"/>
              <a:t> </a:t>
            </a:r>
            <a:r>
              <a:rPr lang="en-US" sz="2400" dirty="0" smtClean="0"/>
              <a:t>, He</a:t>
            </a:r>
            <a:r>
              <a:rPr lang="en-US" sz="2400" dirty="0"/>
              <a:t> </a:t>
            </a:r>
            <a:r>
              <a:rPr lang="en-US" sz="2400" dirty="0" err="1"/>
              <a:t>Jingyu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5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RL: Position Bestimmung durch Markierung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2082" r="3" b="14907"/>
          <a:stretch/>
        </p:blipFill>
        <p:spPr>
          <a:xfrm>
            <a:off x="1184869" y="1362769"/>
            <a:ext cx="4775683" cy="2025286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文本框 7"/>
          <p:cNvSpPr txBox="1"/>
          <p:nvPr/>
        </p:nvSpPr>
        <p:spPr>
          <a:xfrm>
            <a:off x="618836" y="4387272"/>
            <a:ext cx="771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Verwenden Deep Q Network um relative Distanz und Winkel zur </a:t>
            </a:r>
          </a:p>
          <a:p>
            <a:r>
              <a:rPr lang="de-DE" dirty="0" smtClean="0"/>
              <a:t>Markierung zu bestimmen. Das Network definiert einen Zug von Aktionen,</a:t>
            </a:r>
          </a:p>
          <a:p>
            <a:r>
              <a:rPr lang="de-DE" dirty="0"/>
              <a:t>d</a:t>
            </a:r>
            <a:r>
              <a:rPr lang="de-DE" dirty="0" smtClean="0"/>
              <a:t>amit robot die richtige Position </a:t>
            </a:r>
            <a:r>
              <a:rPr lang="de-DE" smtClean="0"/>
              <a:t>erreichen kann.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7187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329" y="2800623"/>
            <a:ext cx="6264944" cy="2362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de-DE" dirty="0" smtClean="0"/>
              <a:t>für Ihre Aufmerksamkeit!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52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Aufgabestellung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TextBox 67"/>
          <p:cNvSpPr txBox="1"/>
          <p:nvPr/>
        </p:nvSpPr>
        <p:spPr>
          <a:xfrm>
            <a:off x="1988615" y="2196069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Einarbeitung von Turtlebot und Ros.</a:t>
            </a:r>
            <a:endParaRPr lang="en-US" dirty="0"/>
          </a:p>
        </p:txBody>
      </p:sp>
      <p:sp>
        <p:nvSpPr>
          <p:cNvPr id="12" name="TextBox 68"/>
          <p:cNvSpPr txBox="1"/>
          <p:nvPr/>
        </p:nvSpPr>
        <p:spPr>
          <a:xfrm>
            <a:off x="3785869" y="3955041"/>
            <a:ext cx="459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Erfassen der Umgebung per Laserscanner.</a:t>
            </a:r>
          </a:p>
        </p:txBody>
      </p:sp>
      <p:sp>
        <p:nvSpPr>
          <p:cNvPr id="13" name="TextBox 69"/>
          <p:cNvSpPr txBox="1"/>
          <p:nvPr/>
        </p:nvSpPr>
        <p:spPr>
          <a:xfrm>
            <a:off x="4531728" y="4962409"/>
            <a:ext cx="462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Transport der Tasse von Tisch 1 zu Tisch 2.</a:t>
            </a:r>
            <a:endParaRPr lang="en-US" dirty="0"/>
          </a:p>
        </p:txBody>
      </p:sp>
      <p:sp>
        <p:nvSpPr>
          <p:cNvPr id="14" name="TextBox 70"/>
          <p:cNvSpPr txBox="1"/>
          <p:nvPr/>
        </p:nvSpPr>
        <p:spPr>
          <a:xfrm>
            <a:off x="2924721" y="305875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Verfahren der mobilen Plattform ohne Kollisionen.</a:t>
            </a:r>
          </a:p>
        </p:txBody>
      </p:sp>
      <p:sp>
        <p:nvSpPr>
          <p:cNvPr id="15" name="椭圆 14"/>
          <p:cNvSpPr/>
          <p:nvPr/>
        </p:nvSpPr>
        <p:spPr>
          <a:xfrm>
            <a:off x="815199" y="2037237"/>
            <a:ext cx="936015" cy="9360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28354" y="2940713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2607513" y="3830320"/>
            <a:ext cx="936015" cy="9360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532098" y="4733797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140584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 animBg="1"/>
          <p:bldP spid="1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516" y="77013"/>
            <a:ext cx="7704856" cy="917596"/>
          </a:xfrm>
        </p:spPr>
        <p:txBody>
          <a:bodyPr/>
          <a:lstStyle/>
          <a:p>
            <a:r>
              <a:rPr lang="en-US" dirty="0" err="1" smtClean="0"/>
              <a:t>Projektvorgehen</a:t>
            </a:r>
            <a:r>
              <a:rPr lang="en-US" dirty="0" smtClean="0"/>
              <a:t> und </a:t>
            </a:r>
            <a:r>
              <a:rPr lang="en-US" dirty="0" err="1" smtClean="0"/>
              <a:t>Meilestein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983063" y="2533817"/>
            <a:ext cx="52813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93756" y="1981778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713253" y="1990067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2"/>
          <p:cNvSpPr/>
          <p:nvPr/>
        </p:nvSpPr>
        <p:spPr>
          <a:xfrm>
            <a:off x="1271338" y="1981778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090836" y="2004355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37"/>
          <p:cNvSpPr txBox="1"/>
          <p:nvPr/>
        </p:nvSpPr>
        <p:spPr>
          <a:xfrm>
            <a:off x="1257241" y="3371060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Turtlebot</a:t>
            </a:r>
            <a:r>
              <a:rPr lang="en-US" altLang="zh-CN" sz="1600" b="1" dirty="0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 </a:t>
            </a:r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Fahrt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2818188" y="37885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Kartographierung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19" name="TextBox 39"/>
          <p:cNvSpPr txBox="1"/>
          <p:nvPr/>
        </p:nvSpPr>
        <p:spPr>
          <a:xfrm>
            <a:off x="4318888" y="3371060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Kollisionsvermeidung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20" name="TextBox 40"/>
          <p:cNvSpPr txBox="1"/>
          <p:nvPr/>
        </p:nvSpPr>
        <p:spPr>
          <a:xfrm>
            <a:off x="5622908" y="3785831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Kommunikationenschnittstelle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6183" y="4331425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2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solidFill>
                    <a:schemeClr val="tx1"/>
                  </a:solidFill>
                </a:rPr>
                <a:t>Nov.17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84282" y="4325205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圆角矩形 2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solidFill>
                    <a:schemeClr val="tx1"/>
                  </a:solidFill>
                </a:rPr>
                <a:t>Dez.17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69977" y="4305957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solidFill>
                    <a:schemeClr val="tx1"/>
                  </a:solidFill>
                </a:rPr>
                <a:t>Jan.18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66851" y="4280350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Jan.18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628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Hardwareaufbau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24" y="685257"/>
            <a:ext cx="1424940" cy="224028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096" y="2925537"/>
            <a:ext cx="2334345" cy="1781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0" y="3245287"/>
            <a:ext cx="2377094" cy="1142147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rot="2379931">
            <a:off x="2598156" y="2087418"/>
            <a:ext cx="637309" cy="1366982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下箭头 10"/>
          <p:cNvSpPr/>
          <p:nvPr/>
        </p:nvSpPr>
        <p:spPr>
          <a:xfrm rot="18794222">
            <a:off x="5660593" y="2135079"/>
            <a:ext cx="637309" cy="1366982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29073" y="3038627"/>
            <a:ext cx="223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Turtlebot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22628" y="4708196"/>
            <a:ext cx="328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Kinekt</a:t>
            </a:r>
            <a:endParaRPr lang="en-US" dirty="0" smtClean="0"/>
          </a:p>
          <a:p>
            <a:r>
              <a:rPr lang="en-US" dirty="0" err="1" smtClean="0"/>
              <a:t>Makierungerkennen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durch</a:t>
            </a:r>
            <a:r>
              <a:rPr lang="en-US" dirty="0" smtClean="0"/>
              <a:t> Reinforcement-learning 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02498" y="4825213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Rplidar</a:t>
            </a:r>
            <a:endParaRPr lang="en-US" dirty="0" smtClean="0"/>
          </a:p>
          <a:p>
            <a:r>
              <a:rPr lang="en-US" dirty="0" err="1" smtClean="0"/>
              <a:t>Karte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r>
              <a:rPr lang="en-US" dirty="0" smtClean="0"/>
              <a:t>und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40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und Navigation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784159"/>
            <a:ext cx="8186738" cy="407549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5</a:t>
            </a:fld>
            <a:endParaRPr lang="de-DE"/>
          </a:p>
        </p:txBody>
      </p:sp>
      <p:cxnSp>
        <p:nvCxnSpPr>
          <p:cNvPr id="9" name="直接连接符 8"/>
          <p:cNvCxnSpPr/>
          <p:nvPr/>
        </p:nvCxnSpPr>
        <p:spPr>
          <a:xfrm>
            <a:off x="4959927" y="1524000"/>
            <a:ext cx="1568235" cy="18657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21694" y="781488"/>
            <a:ext cx="117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Turtlebot</a:t>
            </a:r>
            <a:r>
              <a:rPr lang="en-US" dirty="0" smtClean="0"/>
              <a:t> Position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05891" y="10584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3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04057" y="10584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1</a:t>
            </a:r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392218" y="1524000"/>
            <a:ext cx="219652" cy="22979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528162" y="1524000"/>
            <a:ext cx="207096" cy="12653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3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der </a:t>
            </a:r>
            <a:r>
              <a:rPr lang="en-US" dirty="0" err="1" smtClean="0"/>
              <a:t>Algorithmus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26470" y="1755187"/>
            <a:ext cx="2412192" cy="701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8662" y="1755187"/>
            <a:ext cx="2437224" cy="7573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620817" y="2157430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71401" y="2075410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837483" y="1054008"/>
            <a:ext cx="1402358" cy="1402358"/>
            <a:chOff x="3851771" y="1163107"/>
            <a:chExt cx="1402358" cy="1402358"/>
          </a:xfrm>
        </p:grpSpPr>
        <p:grpSp>
          <p:nvGrpSpPr>
            <p:cNvPr id="20" name="组合 19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112" y="760412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76"/>
            <p:cNvSpPr txBox="1"/>
            <p:nvPr/>
          </p:nvSpPr>
          <p:spPr>
            <a:xfrm>
              <a:off x="4099140" y="17103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spc="300" dirty="0">
                <a:solidFill>
                  <a:srgbClr val="C00000"/>
                </a:solidFill>
                <a:ea typeface="方正兰亭细黑_GBK" pitchFamily="2" charset="-122"/>
              </a:endParaRPr>
            </a:p>
          </p:txBody>
        </p:sp>
      </p:grpSp>
      <p:sp>
        <p:nvSpPr>
          <p:cNvPr id="24" name="TextBox 82"/>
          <p:cNvSpPr txBox="1"/>
          <p:nvPr/>
        </p:nvSpPr>
        <p:spPr>
          <a:xfrm>
            <a:off x="5843294" y="3062076"/>
            <a:ext cx="249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方正兰亭细黑_GBK_M" pitchFamily="2" charset="2"/>
                <a:cs typeface="方正兰亭细黑_GBK_M" pitchFamily="2" charset="2"/>
              </a:rPr>
              <a:t>Googlecartographer</a:t>
            </a:r>
            <a:endParaRPr lang="en-US" altLang="zh-CN" sz="2000" dirty="0" smtClean="0"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5" name="TextBox 83"/>
          <p:cNvSpPr txBox="1"/>
          <p:nvPr/>
        </p:nvSpPr>
        <p:spPr>
          <a:xfrm>
            <a:off x="3255324" y="2512499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ea typeface="方正兰亭细黑_GBK_M" pitchFamily="2" charset="2"/>
                <a:cs typeface="方正兰亭细黑_GBK_M" pitchFamily="2" charset="2"/>
              </a:rPr>
              <a:t>Selbstlokalisierung</a:t>
            </a:r>
            <a:endParaRPr lang="en-US" altLang="zh-CN" sz="2000" b="1" dirty="0" smtClean="0"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en-US" altLang="zh-CN" sz="2000" b="1" dirty="0" err="1" smtClean="0">
                <a:ea typeface="方正兰亭细黑_GBK_M" pitchFamily="2" charset="2"/>
                <a:cs typeface="方正兰亭细黑_GBK_M" pitchFamily="2" charset="2"/>
              </a:rPr>
              <a:t>aus</a:t>
            </a:r>
            <a:r>
              <a:rPr lang="en-US" altLang="zh-CN" sz="2000" b="1" dirty="0" smtClean="0">
                <a:ea typeface="方正兰亭细黑_GBK_M" pitchFamily="2" charset="2"/>
                <a:cs typeface="方正兰亭细黑_GBK_M" pitchFamily="2" charset="2"/>
              </a:rPr>
              <a:t> </a:t>
            </a:r>
            <a:r>
              <a:rPr lang="en-US" altLang="zh-CN" sz="2000" b="1" dirty="0" err="1" smtClean="0">
                <a:ea typeface="方正兰亭细黑_GBK_M" pitchFamily="2" charset="2"/>
                <a:cs typeface="方正兰亭细黑_GBK_M" pitchFamily="2" charset="2"/>
              </a:rPr>
              <a:t>Ros-paket</a:t>
            </a:r>
            <a:endParaRPr lang="en-US" altLang="zh-CN" sz="2000" b="1" dirty="0" smtClean="0"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6" name="TextBox 85"/>
          <p:cNvSpPr txBox="1"/>
          <p:nvPr/>
        </p:nvSpPr>
        <p:spPr>
          <a:xfrm>
            <a:off x="1232822" y="3062076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ea typeface="方正兰亭细黑_GBK_M" pitchFamily="2" charset="2"/>
                <a:cs typeface="方正兰亭细黑_GBK_M" pitchFamily="2" charset="2"/>
              </a:rPr>
              <a:t>Gmapping</a:t>
            </a:r>
            <a:endParaRPr lang="en-US" altLang="zh-CN" sz="2000" dirty="0" smtClean="0"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1699491" y="3694545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下箭头 28"/>
          <p:cNvSpPr/>
          <p:nvPr/>
        </p:nvSpPr>
        <p:spPr>
          <a:xfrm rot="1479319">
            <a:off x="5829196" y="3634958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32822" y="444039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Particle</a:t>
            </a:r>
            <a:r>
              <a:rPr lang="en-US" altLang="zh-CN" dirty="0" smtClean="0"/>
              <a:t>-</a:t>
            </a:r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2" name="下箭头 31"/>
          <p:cNvSpPr/>
          <p:nvPr/>
        </p:nvSpPr>
        <p:spPr>
          <a:xfrm>
            <a:off x="1699490" y="4909021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06457" y="56395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SLAM</a:t>
            </a:r>
            <a:endParaRPr lang="en-US" dirty="0"/>
          </a:p>
        </p:txBody>
      </p:sp>
      <p:sp>
        <p:nvSpPr>
          <p:cNvPr id="34" name="下箭头 33"/>
          <p:cNvSpPr/>
          <p:nvPr/>
        </p:nvSpPr>
        <p:spPr>
          <a:xfrm rot="19933683">
            <a:off x="7475367" y="3637608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87036" y="4386556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</a:t>
            </a:r>
            <a:r>
              <a:rPr lang="en-US" dirty="0" err="1" smtClean="0"/>
              <a:t>okaler</a:t>
            </a:r>
            <a:r>
              <a:rPr lang="en-US" dirty="0" smtClean="0"/>
              <a:t> SLAM</a:t>
            </a:r>
          </a:p>
          <a:p>
            <a:pPr algn="ctr"/>
            <a:r>
              <a:rPr lang="en-US" dirty="0" smtClean="0"/>
              <a:t>(Frontend)</a:t>
            </a:r>
            <a:endParaRPr 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795021" y="438858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Globales</a:t>
            </a:r>
            <a:r>
              <a:rPr lang="en-US" dirty="0" smtClean="0"/>
              <a:t> SLAM</a:t>
            </a:r>
          </a:p>
          <a:p>
            <a:pPr algn="ctr"/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16587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24" grpId="0"/>
          <p:bldP spid="25" grpId="0"/>
          <p:bldP spid="2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Vergleich</a:t>
            </a:r>
            <a:r>
              <a:rPr lang="en-US" altLang="zh-CN" dirty="0" smtClean="0"/>
              <a:t> der ROS </a:t>
            </a:r>
            <a:r>
              <a:rPr lang="en-US" altLang="zh-CN" dirty="0" err="1" smtClean="0"/>
              <a:t>Topic,Service,Action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7" name="组合 6"/>
          <p:cNvGrpSpPr/>
          <p:nvPr/>
        </p:nvGrpSpPr>
        <p:grpSpPr>
          <a:xfrm>
            <a:off x="685364" y="5357349"/>
            <a:ext cx="8144581" cy="1750563"/>
            <a:chOff x="1360811" y="1860420"/>
            <a:chExt cx="3280562" cy="1750563"/>
          </a:xfrm>
        </p:grpSpPr>
        <p:grpSp>
          <p:nvGrpSpPr>
            <p:cNvPr id="8" name="组合 7"/>
            <p:cNvGrpSpPr/>
            <p:nvPr/>
          </p:nvGrpSpPr>
          <p:grpSpPr>
            <a:xfrm>
              <a:off x="1360811" y="1860420"/>
              <a:ext cx="3280452" cy="1224902"/>
              <a:chOff x="4098394" y="1286668"/>
              <a:chExt cx="7315045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圆角矩形 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098394" y="1330004"/>
                <a:ext cx="7315045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TextBox 41"/>
            <p:cNvSpPr txBox="1"/>
            <p:nvPr/>
          </p:nvSpPr>
          <p:spPr>
            <a:xfrm>
              <a:off x="1507784" y="2164433"/>
              <a:ext cx="313358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Action sollte für alles verwendet werden, was den Roboter bewegt oder länger läuft</a:t>
              </a:r>
              <a:r>
                <a:rPr lang="de-DE" sz="1600" dirty="0" smtClean="0"/>
                <a:t>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Die kann vorweggenommen werden.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Die kann den </a:t>
              </a:r>
              <a:r>
                <a:rPr lang="de-DE" sz="1600" dirty="0"/>
                <a:t>Status für Ewigkeit eines Ziels </a:t>
              </a:r>
              <a:r>
                <a:rPr lang="de-DE" sz="1600" dirty="0" smtClean="0"/>
                <a:t>beibehalten.</a:t>
              </a:r>
              <a:endParaRPr lang="en-US" sz="1600" dirty="0"/>
            </a:p>
            <a:p>
              <a:r>
                <a:rPr lang="de-DE" sz="1600" dirty="0"/>
                <a:t/>
              </a:r>
              <a:br>
                <a:rPr lang="de-DE" sz="1600" dirty="0"/>
              </a:br>
              <a:r>
                <a:rPr lang="de-DE" sz="1200" dirty="0"/>
                <a:t/>
              </a:r>
              <a:br>
                <a:rPr lang="de-DE" sz="1200" dirty="0"/>
              </a:br>
              <a:endParaRPr lang="en-US" sz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7985" y="1769377"/>
            <a:ext cx="8122953" cy="1224902"/>
            <a:chOff x="1453035" y="1860420"/>
            <a:chExt cx="2095376" cy="1224902"/>
          </a:xfrm>
        </p:grpSpPr>
        <p:grpSp>
          <p:nvGrpSpPr>
            <p:cNvPr id="16" name="组合 15"/>
            <p:cNvGrpSpPr/>
            <p:nvPr/>
          </p:nvGrpSpPr>
          <p:grpSpPr>
            <a:xfrm>
              <a:off x="1453035" y="1860420"/>
              <a:ext cx="2095376" cy="1224902"/>
              <a:chOff x="4304043" y="1286668"/>
              <a:chExt cx="4672459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圆角矩形 1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4351930" y="1330004"/>
                <a:ext cx="46245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TextBox 41"/>
            <p:cNvSpPr txBox="1"/>
            <p:nvPr/>
          </p:nvSpPr>
          <p:spPr>
            <a:xfrm>
              <a:off x="1507784" y="2164433"/>
              <a:ext cx="19914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Topic sollte für kontinuierliche </a:t>
              </a:r>
              <a:r>
                <a:rPr lang="de-DE" sz="1600" dirty="0" smtClean="0"/>
                <a:t>Datenströme</a:t>
              </a:r>
            </a:p>
            <a:p>
              <a:r>
                <a:rPr lang="de-DE" sz="1600" dirty="0" smtClean="0"/>
                <a:t> </a:t>
              </a:r>
              <a:r>
                <a:rPr lang="de-DE" sz="1600" dirty="0"/>
                <a:t>(Sensordaten, Roboterzustand, ...) verwendet werden.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7305" y="1001156"/>
            <a:ext cx="1118835" cy="1118835"/>
            <a:chOff x="893618" y="1120015"/>
            <a:chExt cx="1118835" cy="1118835"/>
          </a:xfrm>
        </p:grpSpPr>
        <p:sp>
          <p:nvSpPr>
            <p:cNvPr id="21" name="椭圆 20"/>
            <p:cNvSpPr/>
            <p:nvPr/>
          </p:nvSpPr>
          <p:spPr>
            <a:xfrm>
              <a:off x="893618" y="1120015"/>
              <a:ext cx="1118835" cy="11188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1006028" y="1433437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Topic</a:t>
              </a:r>
              <a:endParaRPr lang="zh-CN" altLang="en-US" sz="20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5057" y="3609294"/>
            <a:ext cx="8467511" cy="1224902"/>
            <a:chOff x="1453035" y="1860420"/>
            <a:chExt cx="2206290" cy="1224902"/>
          </a:xfrm>
        </p:grpSpPr>
        <p:grpSp>
          <p:nvGrpSpPr>
            <p:cNvPr id="24" name="组合 23"/>
            <p:cNvGrpSpPr/>
            <p:nvPr/>
          </p:nvGrpSpPr>
          <p:grpSpPr>
            <a:xfrm>
              <a:off x="1453035" y="1860420"/>
              <a:ext cx="2122076" cy="1224902"/>
              <a:chOff x="4304043" y="1286668"/>
              <a:chExt cx="473199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圆角矩形 2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316452" y="1330004"/>
                <a:ext cx="4719588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41"/>
            <p:cNvSpPr txBox="1"/>
            <p:nvPr/>
          </p:nvSpPr>
          <p:spPr>
            <a:xfrm>
              <a:off x="1480701" y="2164433"/>
              <a:ext cx="2178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Service sollte für entfernte Prozeduraufrufe verwendet </a:t>
              </a:r>
              <a:r>
                <a:rPr lang="de-DE" sz="1600" dirty="0" smtClean="0"/>
                <a:t>werden,die </a:t>
              </a:r>
              <a:r>
                <a:rPr lang="de-DE" sz="1600" dirty="0"/>
                <a:t>schnell enden, </a:t>
              </a:r>
              <a:r>
                <a:rPr lang="de-DE" sz="1600" dirty="0" smtClean="0"/>
                <a:t>zB. </a:t>
              </a:r>
            </a:p>
            <a:p>
              <a:r>
                <a:rPr lang="de-DE" sz="1600" dirty="0" smtClean="0"/>
                <a:t>um </a:t>
              </a:r>
              <a:r>
                <a:rPr lang="de-DE" sz="1600" dirty="0"/>
                <a:t>den Status eines Knotens abzufragen oder eine schnelle Berechnung durchzuführen.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7210" y="2793543"/>
            <a:ext cx="1144391" cy="1118835"/>
            <a:chOff x="893618" y="1120015"/>
            <a:chExt cx="1144391" cy="1118835"/>
          </a:xfrm>
        </p:grpSpPr>
        <p:sp>
          <p:nvSpPr>
            <p:cNvPr id="29" name="椭圆 28"/>
            <p:cNvSpPr/>
            <p:nvPr/>
          </p:nvSpPr>
          <p:spPr>
            <a:xfrm>
              <a:off x="893618" y="1120015"/>
              <a:ext cx="1118835" cy="11188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37"/>
            <p:cNvSpPr txBox="1"/>
            <p:nvPr/>
          </p:nvSpPr>
          <p:spPr>
            <a:xfrm>
              <a:off x="910777" y="1425850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Service</a:t>
              </a:r>
              <a:endParaRPr lang="zh-CN" altLang="en-US" sz="20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3106" y="4631985"/>
            <a:ext cx="1222968" cy="1118835"/>
            <a:chOff x="893618" y="1120015"/>
            <a:chExt cx="1222968" cy="1118835"/>
          </a:xfrm>
        </p:grpSpPr>
        <p:sp>
          <p:nvSpPr>
            <p:cNvPr id="13" name="椭圆 12"/>
            <p:cNvSpPr/>
            <p:nvPr/>
          </p:nvSpPr>
          <p:spPr>
            <a:xfrm>
              <a:off x="893618" y="1120015"/>
              <a:ext cx="1118835" cy="11188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7"/>
            <p:cNvSpPr txBox="1"/>
            <p:nvPr/>
          </p:nvSpPr>
          <p:spPr>
            <a:xfrm>
              <a:off x="939248" y="1498531"/>
              <a:ext cx="1177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Action</a:t>
              </a:r>
              <a:endParaRPr lang="zh-CN" altLang="en-US" sz="20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736745"/>
      </p:ext>
    </p:extLst>
  </p:cSld>
  <p:clrMapOvr>
    <a:masterClrMapping/>
  </p:clrMapOvr>
  <p:transition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8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8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068" y="241999"/>
            <a:ext cx="7704856" cy="917596"/>
          </a:xfrm>
        </p:spPr>
        <p:txBody>
          <a:bodyPr/>
          <a:lstStyle/>
          <a:p>
            <a:r>
              <a:rPr lang="en-US" dirty="0" err="1" smtClean="0"/>
              <a:t>Ausführen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298090721"/>
              </p:ext>
            </p:extLst>
          </p:nvPr>
        </p:nvGraphicFramePr>
        <p:xfrm>
          <a:off x="902346" y="1295401"/>
          <a:ext cx="7135578" cy="2657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矩形 19"/>
          <p:cNvSpPr/>
          <p:nvPr/>
        </p:nvSpPr>
        <p:spPr>
          <a:xfrm>
            <a:off x="2100715" y="3953164"/>
            <a:ext cx="1940930" cy="2473781"/>
          </a:xfrm>
          <a:prstGeom prst="rect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811021" y="4313382"/>
            <a:ext cx="1006763" cy="157018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5726458" y="3953163"/>
            <a:ext cx="1940930" cy="2473781"/>
          </a:xfrm>
          <a:prstGeom prst="rect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圆角矩形 22"/>
          <p:cNvSpPr/>
          <p:nvPr/>
        </p:nvSpPr>
        <p:spPr>
          <a:xfrm>
            <a:off x="5962074" y="4313382"/>
            <a:ext cx="1006763" cy="157018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26836" y="48490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Cleint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903004" y="491380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54289" y="59254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RemotePC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55326" y="5932262"/>
            <a:ext cx="108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Turtlebot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650194" y="4738255"/>
            <a:ext cx="250513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50194" y="5551053"/>
            <a:ext cx="2505132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650194" y="5000861"/>
            <a:ext cx="250513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3623320" y="5268563"/>
            <a:ext cx="2505132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28090" y="447248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Goal</a:t>
            </a:r>
            <a:endParaRPr 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536157" y="4726062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Cancel</a:t>
            </a:r>
            <a:endParaRPr 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536157" y="497851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feedback</a:t>
            </a:r>
            <a:endParaRPr 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31086" y="5264587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status</a:t>
            </a:r>
            <a:endParaRPr 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18014" y="4929086"/>
            <a:ext cx="173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/>
              <a:t>deliver_server.py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449611" y="5221852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smtClean="0"/>
              <a:t>State-manager-machine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0834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 animBg="1"/>
      <p:bldP spid="23" grpId="0" animBg="1"/>
      <p:bldP spid="24" grpId="0"/>
      <p:bldP spid="25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文本框 7"/>
          <p:cNvSpPr txBox="1"/>
          <p:nvPr/>
        </p:nvSpPr>
        <p:spPr>
          <a:xfrm>
            <a:off x="333068" y="3990109"/>
            <a:ext cx="67292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Turtlebot </a:t>
            </a:r>
            <a:r>
              <a:rPr lang="de-DE" dirty="0"/>
              <a:t>orientiert sich/entwirft Karte und fährt zu Roboter </a:t>
            </a:r>
            <a:r>
              <a:rPr lang="de-DE" dirty="0" smtClean="0"/>
              <a:t>A.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/>
              <a:t>Roboter A führt Bewegung </a:t>
            </a:r>
            <a:r>
              <a:rPr lang="de-DE" dirty="0" smtClean="0"/>
              <a:t>aus.</a:t>
            </a:r>
          </a:p>
          <a:p>
            <a:pPr marL="342900" indent="-342900">
              <a:buFontTx/>
              <a:buAutoNum type="arabicPeriod"/>
            </a:pP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/>
              <a:t>Turtlebot fährt zu Roboter </a:t>
            </a:r>
            <a:r>
              <a:rPr lang="de-DE" dirty="0" smtClean="0"/>
              <a:t>C.</a:t>
            </a:r>
          </a:p>
          <a:p>
            <a:pPr marL="342900" indent="-342900">
              <a:buFontTx/>
              <a:buAutoNum type="arabicPeriod"/>
            </a:pP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/>
              <a:t>Roboter C führt Bewegung </a:t>
            </a:r>
            <a:r>
              <a:rPr lang="de-DE" dirty="0" smtClean="0"/>
              <a:t>aus.</a:t>
            </a:r>
            <a:endParaRPr lang="de-DE" dirty="0"/>
          </a:p>
          <a:p>
            <a:pPr marL="342900" indent="-342900">
              <a:buFontTx/>
              <a:buAutoNum type="arabicPeriod"/>
            </a:pPr>
            <a:endParaRPr lang="de-DE" dirty="0"/>
          </a:p>
          <a:p>
            <a:pPr marL="342900" indent="-342900">
              <a:buFontTx/>
              <a:buAutoNum type="arabicPeriod"/>
            </a:pPr>
            <a:endParaRPr lang="de-DE" dirty="0" smtClean="0"/>
          </a:p>
          <a:p>
            <a:pPr marL="342900" indent="-342900">
              <a:buFontTx/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41" y="1853921"/>
            <a:ext cx="1217353" cy="1761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8" y="1853921"/>
            <a:ext cx="1146579" cy="1761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1" y="1853921"/>
            <a:ext cx="1056270" cy="15516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58" y="4961112"/>
            <a:ext cx="1137684" cy="1474314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23528" y="214290"/>
            <a:ext cx="7704856" cy="917596"/>
          </a:xfrm>
        </p:spPr>
        <p:txBody>
          <a:bodyPr/>
          <a:lstStyle/>
          <a:p>
            <a:r>
              <a:rPr lang="en-US" dirty="0" err="1" smtClean="0"/>
              <a:t>Ablauf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86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7649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52 0.44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ZI-Folienmaster_07-2010">
  <a:themeElements>
    <a:clrScheme name="FZI2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7749"/>
      </a:accent1>
      <a:accent2>
        <a:srgbClr val="C20831"/>
      </a:accent2>
      <a:accent3>
        <a:srgbClr val="0064A3"/>
      </a:accent3>
      <a:accent4>
        <a:srgbClr val="E8AD00"/>
      </a:accent4>
      <a:accent5>
        <a:srgbClr val="00869A"/>
      </a:accent5>
      <a:accent6>
        <a:srgbClr val="8BB31D"/>
      </a:accent6>
      <a:hlink>
        <a:srgbClr val="0000FF"/>
      </a:hlink>
      <a:folHlink>
        <a:srgbClr val="8B1F61"/>
      </a:folHlink>
    </a:clrScheme>
    <a:fontScheme name="Benutzerdefiniert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74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328</Words>
  <Application>Microsoft Office PowerPoint</Application>
  <PresentationFormat>全屏显示(4:3)</PresentationFormat>
  <Paragraphs>121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方正兰亭细黑_GBK</vt:lpstr>
      <vt:lpstr>等线</vt:lpstr>
      <vt:lpstr>Arial</vt:lpstr>
      <vt:lpstr>Arial Narrow</vt:lpstr>
      <vt:lpstr>Calibri</vt:lpstr>
      <vt:lpstr>Symbol</vt:lpstr>
      <vt:lpstr>Watford DB</vt:lpstr>
      <vt:lpstr>Wingdings</vt:lpstr>
      <vt:lpstr>方正兰亭细黑_GBK_M</vt:lpstr>
      <vt:lpstr>造字工房劲黑（非商用）常规体</vt:lpstr>
      <vt:lpstr>FZI-Folienmaster_07-2010</vt:lpstr>
      <vt:lpstr>Projektpraktikum Mobile Roboter Wintersemester 2017/18</vt:lpstr>
      <vt:lpstr>Aufgabestellung</vt:lpstr>
      <vt:lpstr>Projektvorgehen und Meilestein</vt:lpstr>
      <vt:lpstr>Hardwareaufbau</vt:lpstr>
      <vt:lpstr>Slam und Navigation</vt:lpstr>
      <vt:lpstr>Vergleich der Algorithmus</vt:lpstr>
      <vt:lpstr>Vergleich der ROS Topic,Service,Action</vt:lpstr>
      <vt:lpstr>Ausführen</vt:lpstr>
      <vt:lpstr>Ablauf</vt:lpstr>
      <vt:lpstr>RL: Position Bestimmung durch Markierung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Projektpraktikum Mobile Roboter Wintersemester 2017/18</dc:title>
  <dc:creator>ALIENWARE</dc:creator>
  <cp:lastModifiedBy>ALIENWARE</cp:lastModifiedBy>
  <cp:revision>30</cp:revision>
  <dcterms:created xsi:type="dcterms:W3CDTF">2018-01-28T08:24:49Z</dcterms:created>
  <dcterms:modified xsi:type="dcterms:W3CDTF">2018-01-30T21:49:00Z</dcterms:modified>
</cp:coreProperties>
</file>