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4348" y="2571744"/>
            <a:ext cx="7072362" cy="92869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14348" y="3571876"/>
            <a:ext cx="7058052" cy="20669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24.10.17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3275856" y="4509120"/>
            <a:ext cx="1440160" cy="432048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Textfeld 7"/>
          <p:cNvSpPr txBox="1"/>
          <p:nvPr userDrawn="1"/>
        </p:nvSpPr>
        <p:spPr>
          <a:xfrm rot="16200000">
            <a:off x="7422434" y="3239109"/>
            <a:ext cx="2808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807F84"/>
                </a:solidFill>
                <a:latin typeface="+mj-lt"/>
              </a:rPr>
              <a:t>FZI FORSCHUNGSZENTRUM</a:t>
            </a:r>
            <a:endParaRPr lang="de-DE" sz="1400" dirty="0">
              <a:solidFill>
                <a:srgbClr val="807F84"/>
              </a:solidFill>
              <a:latin typeface="+mj-lt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 rot="16200000">
            <a:off x="8340569" y="252197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  <a:latin typeface="+mj-lt"/>
              </a:rPr>
              <a:t>INFORMATIK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3925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24.10.17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503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371624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24.10.17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087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24.10.17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7818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Clr>
                <a:srgbClr val="007749"/>
              </a:buClr>
              <a:buFont typeface="Wingdings" pitchFamily="2" charset="2"/>
              <a:buChar char="§"/>
              <a:defRPr/>
            </a:lvl3pPr>
            <a:lvl4pPr>
              <a:buClr>
                <a:srgbClr val="007749"/>
              </a:buClr>
              <a:buFont typeface="Arial" pitchFamily="34" charset="0"/>
              <a:buChar char="•"/>
              <a:defRPr/>
            </a:lvl4pPr>
            <a:lvl5pPr marL="2058988" indent="-230188">
              <a:buClr>
                <a:srgbClr val="007749"/>
              </a:buClr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24.10.17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483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+mn-lt"/>
              </a:defRPr>
            </a:lvl1pPr>
          </a:lstStyle>
          <a:p>
            <a:r>
              <a:rPr lang="de-DE" dirty="0" smtClean="0"/>
              <a:t>24.10.17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FZI Forschungszentrum Informatik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4292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24.10.17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8081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24.10.17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127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24.10.17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017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24.10.17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865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4497412" cy="58531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24.10.17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13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24.10.17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968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200px-Fzi_logo.svg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271080" y="128062"/>
            <a:ext cx="490029" cy="8208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8" y="214290"/>
            <a:ext cx="7704856" cy="917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</a:t>
            </a:r>
            <a:br>
              <a:rPr lang="de-DE" dirty="0" smtClean="0"/>
            </a:br>
            <a:r>
              <a:rPr lang="de-DE" dirty="0" smtClean="0"/>
              <a:t>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1285860"/>
            <a:ext cx="8186766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3068" y="6500836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07F8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24.10.17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947694" y="6500836"/>
            <a:ext cx="2895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07F8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© FZI Forschungszentrum Informatik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76694" y="6500836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07F8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F6C2005-42B3-470D-9F19-B948B1B31A0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>
          <a:xfrm rot="16200000">
            <a:off x="6115608" y="3829608"/>
            <a:ext cx="5805264" cy="251520"/>
          </a:xfrm>
          <a:prstGeom prst="rect">
            <a:avLst/>
          </a:prstGeom>
          <a:solidFill>
            <a:srgbClr val="007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9126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7749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749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749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749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749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749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714348" y="1268760"/>
            <a:ext cx="7072362" cy="1080120"/>
          </a:xfrm>
        </p:spPr>
        <p:txBody>
          <a:bodyPr>
            <a:normAutofit/>
          </a:bodyPr>
          <a:lstStyle/>
          <a:p>
            <a:r>
              <a:rPr lang="en-US" noProof="0" dirty="0" err="1" smtClean="0"/>
              <a:t>Projektpraktikum</a:t>
            </a:r>
            <a:r>
              <a:rPr lang="en-US" noProof="0" dirty="0" smtClean="0"/>
              <a:t> Mobile </a:t>
            </a:r>
            <a:r>
              <a:rPr lang="en-US" noProof="0" dirty="0" err="1" smtClean="0"/>
              <a:t>Roboter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sz="2200" dirty="0" err="1"/>
              <a:t>Wintersemester</a:t>
            </a:r>
            <a:r>
              <a:rPr lang="en-US" sz="2200" dirty="0"/>
              <a:t> 2017/18</a:t>
            </a:r>
            <a:endParaRPr lang="en-US" noProof="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714348" y="3914514"/>
            <a:ext cx="7314036" cy="2665436"/>
          </a:xfrm>
        </p:spPr>
        <p:txBody>
          <a:bodyPr/>
          <a:lstStyle/>
          <a:p>
            <a:pPr>
              <a:tabLst>
                <a:tab pos="900000" algn="l"/>
              </a:tabLst>
            </a:pPr>
            <a:r>
              <a:rPr lang="en-US" noProof="0" dirty="0" smtClean="0"/>
              <a:t>	</a:t>
            </a:r>
            <a:r>
              <a:rPr lang="en-US" noProof="0" dirty="0" err="1" smtClean="0"/>
              <a:t>Karlsruher</a:t>
            </a:r>
            <a:r>
              <a:rPr lang="en-US" noProof="0" dirty="0" smtClean="0"/>
              <a:t> </a:t>
            </a:r>
            <a:r>
              <a:rPr lang="en-US" noProof="0" dirty="0" err="1" smtClean="0"/>
              <a:t>Institut</a:t>
            </a:r>
            <a:r>
              <a:rPr lang="en-US" noProof="0" dirty="0" smtClean="0"/>
              <a:t> </a:t>
            </a:r>
            <a:r>
              <a:rPr lang="en-US" noProof="0" dirty="0" err="1" smtClean="0"/>
              <a:t>für</a:t>
            </a:r>
            <a:r>
              <a:rPr lang="en-US" noProof="0" dirty="0" smtClean="0"/>
              <a:t> </a:t>
            </a:r>
            <a:r>
              <a:rPr lang="en-US" noProof="0" dirty="0" err="1" smtClean="0"/>
              <a:t>Technologie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	</a:t>
            </a:r>
            <a:r>
              <a:rPr lang="en-US" sz="1800" dirty="0" err="1"/>
              <a:t>Institut</a:t>
            </a:r>
            <a:r>
              <a:rPr lang="en-US" sz="1800" dirty="0"/>
              <a:t> </a:t>
            </a:r>
            <a:r>
              <a:rPr lang="en-US" sz="1800" dirty="0" err="1"/>
              <a:t>für</a:t>
            </a:r>
            <a:r>
              <a:rPr lang="en-US" sz="1800" dirty="0"/>
              <a:t> </a:t>
            </a:r>
            <a:r>
              <a:rPr lang="en-US" sz="1800" dirty="0" err="1"/>
              <a:t>Anthropomatik</a:t>
            </a:r>
            <a:r>
              <a:rPr lang="en-US" sz="1800" dirty="0"/>
              <a:t> und </a:t>
            </a:r>
            <a:r>
              <a:rPr lang="en-US" sz="1800" dirty="0" err="1"/>
              <a:t>Robotik</a:t>
            </a:r>
            <a:endParaRPr lang="en-US" sz="1800" dirty="0"/>
          </a:p>
          <a:p>
            <a:pPr>
              <a:tabLst>
                <a:tab pos="900000" algn="l"/>
              </a:tabLst>
            </a:pPr>
            <a:r>
              <a:rPr lang="en-US" sz="1800" dirty="0"/>
              <a:t>	</a:t>
            </a:r>
            <a:r>
              <a:rPr lang="en-US" sz="1800" dirty="0" err="1"/>
              <a:t>Lehrstuhl</a:t>
            </a:r>
            <a:r>
              <a:rPr lang="en-US" sz="1800" dirty="0"/>
              <a:t> Prof. Dr.-</a:t>
            </a:r>
            <a:r>
              <a:rPr lang="en-US" sz="1800" dirty="0" err="1"/>
              <a:t>Ing</a:t>
            </a:r>
            <a:r>
              <a:rPr lang="en-US" sz="1800" dirty="0"/>
              <a:t>. R. </a:t>
            </a:r>
            <a:r>
              <a:rPr lang="en-US" sz="1800" dirty="0" err="1"/>
              <a:t>Dillmann</a:t>
            </a:r>
            <a:r>
              <a:rPr lang="en-US" sz="1800" dirty="0"/>
              <a:t/>
            </a:r>
            <a:br>
              <a:rPr lang="en-US" sz="1800" dirty="0"/>
            </a:br>
            <a:endParaRPr lang="en-US" noProof="0" dirty="0" smtClean="0"/>
          </a:p>
          <a:p>
            <a:pPr>
              <a:tabLst>
                <a:tab pos="540000" algn="l"/>
              </a:tabLst>
            </a:pPr>
            <a:r>
              <a:rPr lang="en-US" noProof="0" dirty="0" smtClean="0"/>
              <a:t>		FZI </a:t>
            </a:r>
            <a:r>
              <a:rPr lang="en-US" noProof="0" dirty="0" err="1" smtClean="0"/>
              <a:t>Forschungszentrum</a:t>
            </a:r>
            <a:r>
              <a:rPr lang="en-US" noProof="0" dirty="0" smtClean="0"/>
              <a:t> </a:t>
            </a:r>
            <a:r>
              <a:rPr lang="en-US" noProof="0" dirty="0" err="1" smtClean="0"/>
              <a:t>Informatik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		</a:t>
            </a:r>
            <a:r>
              <a:rPr lang="en-US" sz="1800" dirty="0" err="1"/>
              <a:t>Abteilung</a:t>
            </a:r>
            <a:r>
              <a:rPr lang="en-US" sz="1800" dirty="0"/>
              <a:t> </a:t>
            </a:r>
            <a:r>
              <a:rPr lang="en-US" sz="1800" dirty="0" err="1"/>
              <a:t>Interaktive</a:t>
            </a:r>
            <a:r>
              <a:rPr lang="en-US" sz="1800" dirty="0"/>
              <a:t> Diagnose- und </a:t>
            </a:r>
            <a:r>
              <a:rPr lang="en-US" sz="1800" dirty="0" err="1"/>
              <a:t>Servicesysteme</a:t>
            </a:r>
            <a:endParaRPr lang="en-US" sz="1800" dirty="0"/>
          </a:p>
          <a:p>
            <a:pPr>
              <a:tabLst>
                <a:tab pos="540000" algn="l"/>
              </a:tabLst>
            </a:pPr>
            <a:r>
              <a:rPr lang="en-US" sz="1800" dirty="0"/>
              <a:t>		Christian </a:t>
            </a:r>
            <a:r>
              <a:rPr lang="en-US" sz="1800" dirty="0" err="1"/>
              <a:t>Jülg</a:t>
            </a:r>
            <a:r>
              <a:rPr lang="en-US" sz="1800" dirty="0"/>
              <a:t>, </a:t>
            </a:r>
            <a:r>
              <a:rPr lang="en-US" sz="1800" dirty="0" err="1"/>
              <a:t>Sören</a:t>
            </a:r>
            <a:r>
              <a:rPr lang="en-US" sz="1800" dirty="0"/>
              <a:t> Langhorst, Pascal Becker</a:t>
            </a:r>
            <a:endParaRPr lang="en-US" noProof="0" dirty="0"/>
          </a:p>
        </p:txBody>
      </p:sp>
      <p:pic>
        <p:nvPicPr>
          <p:cNvPr id="9" name="Grafik 8" descr="KIT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109" y="4029041"/>
            <a:ext cx="720000" cy="360000"/>
          </a:xfrm>
          <a:prstGeom prst="rect">
            <a:avLst/>
          </a:prstGeom>
        </p:spPr>
      </p:pic>
      <p:pic>
        <p:nvPicPr>
          <p:cNvPr id="10" name="Picture 2" descr="\\fzi.de\Data\Medien\DTP-Intern\a_Folienpräsentationen\Folien 2008\a_FZI_LOGO-20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10" y="5328208"/>
            <a:ext cx="308903" cy="540000"/>
          </a:xfrm>
          <a:prstGeom prst="rect">
            <a:avLst/>
          </a:prstGeom>
          <a:noFill/>
        </p:spPr>
      </p:pic>
      <p:sp>
        <p:nvSpPr>
          <p:cNvPr id="6" name="Titel 3"/>
          <p:cNvSpPr txBox="1">
            <a:spLocks/>
          </p:cNvSpPr>
          <p:nvPr/>
        </p:nvSpPr>
        <p:spPr>
          <a:xfrm>
            <a:off x="714348" y="2662712"/>
            <a:ext cx="707236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774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sz="3200" dirty="0" err="1" smtClean="0"/>
              <a:t>Gruppe</a:t>
            </a:r>
            <a:r>
              <a:rPr lang="en-US" altLang="zh-CN" sz="3200" dirty="0" smtClean="0"/>
              <a:t>-B</a:t>
            </a:r>
            <a:r>
              <a:rPr lang="en-US" altLang="zh-CN" sz="2400" dirty="0" smtClean="0"/>
              <a:t>   </a:t>
            </a:r>
            <a:r>
              <a:rPr lang="en-US" sz="2400" dirty="0" smtClean="0"/>
              <a:t>Wang</a:t>
            </a:r>
            <a:r>
              <a:rPr lang="en-US" sz="2400" dirty="0"/>
              <a:t> </a:t>
            </a:r>
            <a:r>
              <a:rPr lang="en-US" sz="2400" dirty="0" err="1" smtClean="0"/>
              <a:t>Xingbo</a:t>
            </a:r>
            <a:r>
              <a:rPr lang="en-US" sz="2400" dirty="0"/>
              <a:t> </a:t>
            </a:r>
            <a:r>
              <a:rPr lang="en-US" sz="2400" dirty="0" smtClean="0"/>
              <a:t>, </a:t>
            </a:r>
            <a:r>
              <a:rPr lang="en-US" sz="2400" dirty="0" err="1" smtClean="0"/>
              <a:t>Monka</a:t>
            </a:r>
            <a:r>
              <a:rPr lang="en-US" sz="2400" dirty="0"/>
              <a:t> </a:t>
            </a:r>
            <a:r>
              <a:rPr lang="en-US" sz="2400" dirty="0" smtClean="0"/>
              <a:t>Sebastian</a:t>
            </a:r>
          </a:p>
          <a:p>
            <a:r>
              <a:rPr lang="en-US" sz="2400" dirty="0" smtClean="0"/>
              <a:t>                        Cao</a:t>
            </a:r>
            <a:r>
              <a:rPr lang="en-US" sz="2400" dirty="0"/>
              <a:t> </a:t>
            </a:r>
            <a:r>
              <a:rPr lang="en-US" sz="2400" dirty="0" err="1" smtClean="0"/>
              <a:t>Xinwei</a:t>
            </a:r>
            <a:r>
              <a:rPr lang="en-US" sz="2400" dirty="0"/>
              <a:t> </a:t>
            </a:r>
            <a:r>
              <a:rPr lang="en-US" sz="2400" dirty="0" smtClean="0"/>
              <a:t>, He</a:t>
            </a:r>
            <a:r>
              <a:rPr lang="en-US" sz="2400" dirty="0"/>
              <a:t> </a:t>
            </a:r>
            <a:r>
              <a:rPr lang="en-US" sz="2400" dirty="0" err="1"/>
              <a:t>Jingyu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56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1516" y="77013"/>
            <a:ext cx="7704856" cy="917596"/>
          </a:xfrm>
        </p:spPr>
        <p:txBody>
          <a:bodyPr/>
          <a:lstStyle/>
          <a:p>
            <a:r>
              <a:rPr lang="en-US" dirty="0" err="1" smtClean="0"/>
              <a:t>Projektvorgehen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24.10.17</a:t>
            </a:r>
            <a:endParaRPr lang="de-DE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2</a:t>
            </a:fld>
            <a:endParaRPr lang="de-DE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983063" y="2533817"/>
            <a:ext cx="528131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893756" y="1981778"/>
            <a:ext cx="1118835" cy="111883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713253" y="1990067"/>
            <a:ext cx="1102257" cy="11022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椭圆 12"/>
          <p:cNvSpPr/>
          <p:nvPr/>
        </p:nvSpPr>
        <p:spPr>
          <a:xfrm>
            <a:off x="1271338" y="1981778"/>
            <a:ext cx="1118835" cy="111883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090836" y="2004355"/>
            <a:ext cx="1102257" cy="11022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TextBox 37"/>
          <p:cNvSpPr txBox="1"/>
          <p:nvPr/>
        </p:nvSpPr>
        <p:spPr>
          <a:xfrm>
            <a:off x="1257241" y="3371060"/>
            <a:ext cx="1747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latin typeface="方正兰亭细黑_GBK" pitchFamily="2" charset="-122"/>
                <a:ea typeface="方正兰亭细黑_GBK" pitchFamily="2" charset="-122"/>
                <a:cs typeface="方正兰亭细黑_GBK_M" pitchFamily="2" charset="2"/>
              </a:rPr>
              <a:t>Turtlebot</a:t>
            </a:r>
            <a:r>
              <a:rPr lang="en-US" altLang="zh-CN" sz="1600" b="1" dirty="0" smtClean="0">
                <a:latin typeface="方正兰亭细黑_GBK" pitchFamily="2" charset="-122"/>
                <a:ea typeface="方正兰亭细黑_GBK" pitchFamily="2" charset="-122"/>
                <a:cs typeface="方正兰亭细黑_GBK_M" pitchFamily="2" charset="2"/>
              </a:rPr>
              <a:t> </a:t>
            </a:r>
            <a:r>
              <a:rPr lang="en-US" altLang="zh-CN" sz="1600" b="1" dirty="0" err="1" smtClean="0">
                <a:latin typeface="方正兰亭细黑_GBK" pitchFamily="2" charset="-122"/>
                <a:ea typeface="方正兰亭细黑_GBK" pitchFamily="2" charset="-122"/>
                <a:cs typeface="方正兰亭细黑_GBK_M" pitchFamily="2" charset="2"/>
              </a:rPr>
              <a:t>Fahrt</a:t>
            </a:r>
            <a:endParaRPr lang="en-US" altLang="zh-CN" sz="1600" b="1" dirty="0" smtClean="0">
              <a:latin typeface="方正兰亭细黑_GBK" pitchFamily="2" charset="-122"/>
              <a:ea typeface="方正兰亭细黑_GBK" pitchFamily="2" charset="-122"/>
              <a:cs typeface="方正兰亭细黑_GBK_M" pitchFamily="2" charset="2"/>
            </a:endParaRPr>
          </a:p>
        </p:txBody>
      </p:sp>
      <p:sp>
        <p:nvSpPr>
          <p:cNvPr id="18" name="TextBox 38"/>
          <p:cNvSpPr txBox="1"/>
          <p:nvPr/>
        </p:nvSpPr>
        <p:spPr>
          <a:xfrm>
            <a:off x="2818188" y="3788502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latin typeface="方正兰亭细黑_GBK" pitchFamily="2" charset="-122"/>
                <a:ea typeface="方正兰亭细黑_GBK" pitchFamily="2" charset="-122"/>
                <a:cs typeface="方正兰亭细黑_GBK_M" pitchFamily="2" charset="2"/>
              </a:rPr>
              <a:t>Kartographierung</a:t>
            </a:r>
            <a:endParaRPr lang="en-US" altLang="zh-CN" sz="1600" b="1" dirty="0" smtClean="0">
              <a:latin typeface="方正兰亭细黑_GBK" pitchFamily="2" charset="-122"/>
              <a:ea typeface="方正兰亭细黑_GBK" pitchFamily="2" charset="-122"/>
              <a:cs typeface="方正兰亭细黑_GBK_M" pitchFamily="2" charset="2"/>
            </a:endParaRPr>
          </a:p>
        </p:txBody>
      </p:sp>
      <p:sp>
        <p:nvSpPr>
          <p:cNvPr id="19" name="TextBox 39"/>
          <p:cNvSpPr txBox="1"/>
          <p:nvPr/>
        </p:nvSpPr>
        <p:spPr>
          <a:xfrm>
            <a:off x="4318888" y="3371060"/>
            <a:ext cx="2268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latin typeface="方正兰亭细黑_GBK" pitchFamily="2" charset="-122"/>
                <a:ea typeface="方正兰亭细黑_GBK" pitchFamily="2" charset="-122"/>
                <a:cs typeface="方正兰亭细黑_GBK_M" pitchFamily="2" charset="2"/>
              </a:rPr>
              <a:t>Kollisionsvermeidung</a:t>
            </a:r>
            <a:endParaRPr lang="en-US" altLang="zh-CN" sz="1600" b="1" dirty="0" smtClean="0">
              <a:latin typeface="方正兰亭细黑_GBK" pitchFamily="2" charset="-122"/>
              <a:ea typeface="方正兰亭细黑_GBK" pitchFamily="2" charset="-122"/>
              <a:cs typeface="方正兰亭细黑_GBK_M" pitchFamily="2" charset="2"/>
            </a:endParaRPr>
          </a:p>
        </p:txBody>
      </p:sp>
      <p:sp>
        <p:nvSpPr>
          <p:cNvPr id="20" name="TextBox 40"/>
          <p:cNvSpPr txBox="1"/>
          <p:nvPr/>
        </p:nvSpPr>
        <p:spPr>
          <a:xfrm>
            <a:off x="5622908" y="3785831"/>
            <a:ext cx="3102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latin typeface="方正兰亭细黑_GBK" pitchFamily="2" charset="-122"/>
                <a:ea typeface="方正兰亭细黑_GBK" pitchFamily="2" charset="-122"/>
                <a:cs typeface="方正兰亭细黑_GBK_M" pitchFamily="2" charset="2"/>
              </a:rPr>
              <a:t>Kommunikationenschnittstelle</a:t>
            </a:r>
            <a:endParaRPr lang="en-US" altLang="zh-CN" sz="1600" b="1" dirty="0" smtClean="0">
              <a:latin typeface="方正兰亭细黑_GBK" pitchFamily="2" charset="-122"/>
              <a:ea typeface="方正兰亭细黑_GBK" pitchFamily="2" charset="-122"/>
              <a:cs typeface="方正兰亭细黑_GBK_M" pitchFamily="2" charset="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96183" y="4331425"/>
            <a:ext cx="1721136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2" name="圆角矩形 2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b="1" dirty="0" smtClean="0">
                  <a:solidFill>
                    <a:schemeClr val="tx1"/>
                  </a:solidFill>
                </a:rPr>
                <a:t>Nov.17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784282" y="4325205"/>
            <a:ext cx="1721136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圆角矩形 2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b="1" dirty="0" smtClean="0">
                  <a:solidFill>
                    <a:schemeClr val="tx1"/>
                  </a:solidFill>
                </a:rPr>
                <a:t>Dez.17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69977" y="4305957"/>
            <a:ext cx="1721136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b="1" dirty="0" smtClean="0">
                  <a:solidFill>
                    <a:schemeClr val="tx1"/>
                  </a:solidFill>
                </a:rPr>
                <a:t>Jan.18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466851" y="4280350"/>
            <a:ext cx="1721136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1" name="圆角矩形 3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18.Jan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6283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Turtlebot-Framwork</a:t>
            </a:r>
            <a:endParaRPr 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7" y="1285875"/>
            <a:ext cx="7245804" cy="5072063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24.10.17</a:t>
            </a:r>
            <a:endParaRPr lang="de-DE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98225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der </a:t>
            </a:r>
            <a:r>
              <a:rPr lang="en-US" dirty="0" err="1" smtClean="0"/>
              <a:t>Algorithmus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24.10.17</a:t>
            </a:r>
            <a:endParaRPr lang="de-DE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FZI Forschungszentrum Informatik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005-42B3-470D-9F19-B948B1B31A0D}" type="slidenum">
              <a:rPr lang="de-DE" smtClean="0"/>
              <a:pPr/>
              <a:t>4</a:t>
            </a:fld>
            <a:endParaRPr lang="de-DE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26470" y="1755187"/>
            <a:ext cx="2412192" cy="7011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38662" y="1755187"/>
            <a:ext cx="2437224" cy="7573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620817" y="2157430"/>
            <a:ext cx="710139" cy="71013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771401" y="2075410"/>
            <a:ext cx="710139" cy="71013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837483" y="1054008"/>
            <a:ext cx="1402358" cy="1402358"/>
            <a:chOff x="3851771" y="1163107"/>
            <a:chExt cx="1402358" cy="1402358"/>
          </a:xfrm>
        </p:grpSpPr>
        <p:grpSp>
          <p:nvGrpSpPr>
            <p:cNvPr id="20" name="组合 19"/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2" name="同心圆 2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392112" y="760412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TextBox 76"/>
            <p:cNvSpPr txBox="1"/>
            <p:nvPr/>
          </p:nvSpPr>
          <p:spPr>
            <a:xfrm>
              <a:off x="4099140" y="1710398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400" spc="300" dirty="0">
                <a:solidFill>
                  <a:srgbClr val="C00000"/>
                </a:solidFill>
                <a:ea typeface="方正兰亭细黑_GBK" pitchFamily="2" charset="-122"/>
              </a:endParaRPr>
            </a:p>
          </p:txBody>
        </p:sp>
      </p:grpSp>
      <p:sp>
        <p:nvSpPr>
          <p:cNvPr id="24" name="TextBox 82"/>
          <p:cNvSpPr txBox="1"/>
          <p:nvPr/>
        </p:nvSpPr>
        <p:spPr>
          <a:xfrm>
            <a:off x="5843294" y="3062076"/>
            <a:ext cx="2490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ea typeface="方正兰亭细黑_GBK_M" pitchFamily="2" charset="2"/>
                <a:cs typeface="方正兰亭细黑_GBK_M" pitchFamily="2" charset="2"/>
              </a:rPr>
              <a:t>Googlecartographer</a:t>
            </a:r>
            <a:endParaRPr lang="en-US" altLang="zh-CN" sz="2000" dirty="0" smtClean="0"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25" name="TextBox 83"/>
          <p:cNvSpPr txBox="1"/>
          <p:nvPr/>
        </p:nvSpPr>
        <p:spPr>
          <a:xfrm>
            <a:off x="3255324" y="2512499"/>
            <a:ext cx="2534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ea typeface="方正兰亭细黑_GBK_M" pitchFamily="2" charset="2"/>
                <a:cs typeface="方正兰亭细黑_GBK_M" pitchFamily="2" charset="2"/>
              </a:rPr>
              <a:t>Selbstlokalisierung</a:t>
            </a:r>
            <a:endParaRPr lang="en-US" altLang="zh-CN" sz="2000" b="1" dirty="0" smtClean="0"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en-US" altLang="zh-CN" sz="2000" b="1" dirty="0" err="1" smtClean="0">
                <a:ea typeface="方正兰亭细黑_GBK_M" pitchFamily="2" charset="2"/>
                <a:cs typeface="方正兰亭细黑_GBK_M" pitchFamily="2" charset="2"/>
              </a:rPr>
              <a:t>aus</a:t>
            </a:r>
            <a:r>
              <a:rPr lang="en-US" altLang="zh-CN" sz="2000" b="1" dirty="0" smtClean="0">
                <a:ea typeface="方正兰亭细黑_GBK_M" pitchFamily="2" charset="2"/>
                <a:cs typeface="方正兰亭细黑_GBK_M" pitchFamily="2" charset="2"/>
              </a:rPr>
              <a:t> </a:t>
            </a:r>
            <a:r>
              <a:rPr lang="en-US" altLang="zh-CN" sz="2000" b="1" dirty="0" err="1" smtClean="0">
                <a:ea typeface="方正兰亭细黑_GBK_M" pitchFamily="2" charset="2"/>
                <a:cs typeface="方正兰亭细黑_GBK_M" pitchFamily="2" charset="2"/>
              </a:rPr>
              <a:t>Ros-paket</a:t>
            </a:r>
            <a:endParaRPr lang="en-US" altLang="zh-CN" sz="2000" b="1" dirty="0" smtClean="0"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26" name="TextBox 85"/>
          <p:cNvSpPr txBox="1"/>
          <p:nvPr/>
        </p:nvSpPr>
        <p:spPr>
          <a:xfrm>
            <a:off x="1232822" y="3062076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ea typeface="方正兰亭细黑_GBK_M" pitchFamily="2" charset="2"/>
                <a:cs typeface="方正兰亭细黑_GBK_M" pitchFamily="2" charset="2"/>
              </a:rPr>
              <a:t>Gmapping</a:t>
            </a:r>
            <a:endParaRPr lang="en-US" altLang="zh-CN" sz="2000" dirty="0" smtClean="0"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1699491" y="3694545"/>
            <a:ext cx="426979" cy="646546"/>
          </a:xfrm>
          <a:prstGeom prst="downArrow">
            <a:avLst/>
          </a:prstGeom>
          <a:solidFill>
            <a:srgbClr val="007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下箭头 28"/>
          <p:cNvSpPr/>
          <p:nvPr/>
        </p:nvSpPr>
        <p:spPr>
          <a:xfrm rot="1479319">
            <a:off x="5829196" y="3634958"/>
            <a:ext cx="426979" cy="646546"/>
          </a:xfrm>
          <a:prstGeom prst="downArrow">
            <a:avLst/>
          </a:prstGeom>
          <a:solidFill>
            <a:srgbClr val="007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1232822" y="444039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Particle</a:t>
            </a:r>
            <a:r>
              <a:rPr lang="en-US" altLang="zh-CN" dirty="0" smtClean="0"/>
              <a:t>-</a:t>
            </a:r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32" name="下箭头 31"/>
          <p:cNvSpPr/>
          <p:nvPr/>
        </p:nvSpPr>
        <p:spPr>
          <a:xfrm>
            <a:off x="1699490" y="4909021"/>
            <a:ext cx="426979" cy="646546"/>
          </a:xfrm>
          <a:prstGeom prst="downArrow">
            <a:avLst/>
          </a:prstGeom>
          <a:solidFill>
            <a:srgbClr val="007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本框 32"/>
          <p:cNvSpPr txBox="1"/>
          <p:nvPr/>
        </p:nvSpPr>
        <p:spPr>
          <a:xfrm>
            <a:off x="1506457" y="563953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SLAM</a:t>
            </a:r>
            <a:endParaRPr lang="en-US" dirty="0"/>
          </a:p>
        </p:txBody>
      </p:sp>
      <p:sp>
        <p:nvSpPr>
          <p:cNvPr id="34" name="下箭头 33"/>
          <p:cNvSpPr/>
          <p:nvPr/>
        </p:nvSpPr>
        <p:spPr>
          <a:xfrm rot="19933683">
            <a:off x="7475367" y="3637608"/>
            <a:ext cx="426979" cy="646546"/>
          </a:xfrm>
          <a:prstGeom prst="downArrow">
            <a:avLst/>
          </a:prstGeom>
          <a:solidFill>
            <a:srgbClr val="007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本框 34"/>
          <p:cNvSpPr txBox="1"/>
          <p:nvPr/>
        </p:nvSpPr>
        <p:spPr>
          <a:xfrm>
            <a:off x="4987036" y="4386556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/>
              <a:t>L</a:t>
            </a:r>
            <a:r>
              <a:rPr lang="en-US" dirty="0" err="1" smtClean="0"/>
              <a:t>okaler</a:t>
            </a:r>
            <a:r>
              <a:rPr lang="en-US" dirty="0" smtClean="0"/>
              <a:t> SLAM</a:t>
            </a:r>
          </a:p>
          <a:p>
            <a:pPr algn="ctr"/>
            <a:r>
              <a:rPr lang="en-US" dirty="0" smtClean="0"/>
              <a:t>(Frontend)</a:t>
            </a:r>
            <a:endParaRPr 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795021" y="4388581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Globales</a:t>
            </a:r>
            <a:r>
              <a:rPr lang="en-US" dirty="0" smtClean="0"/>
              <a:t> SLAM</a:t>
            </a:r>
          </a:p>
          <a:p>
            <a:pPr algn="ctr"/>
            <a:r>
              <a:rPr lang="en-US" dirty="0" smtClean="0"/>
              <a:t>(Backend)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16587"/>
      </p:ext>
    </p:extLst>
  </p:cSld>
  <p:clrMapOvr>
    <a:masterClrMapping/>
  </p:clrMapOvr>
  <p:transition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8" grpId="0" animBg="1"/>
          <p:bldP spid="24" grpId="0"/>
          <p:bldP spid="25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8" grpId="0" animBg="1"/>
          <p:bldP spid="24" grpId="0"/>
          <p:bldP spid="25" grpId="0"/>
          <p:bldP spid="26" grpId="0"/>
        </p:bldLst>
      </p:timing>
    </mc:Fallback>
  </mc:AlternateContent>
</p:sld>
</file>

<file path=ppt/theme/theme1.xml><?xml version="1.0" encoding="utf-8"?>
<a:theme xmlns:a="http://schemas.openxmlformats.org/drawingml/2006/main" name="FZI-Folienmaster_07-2010">
  <a:themeElements>
    <a:clrScheme name="FZI2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7749"/>
      </a:accent1>
      <a:accent2>
        <a:srgbClr val="C20831"/>
      </a:accent2>
      <a:accent3>
        <a:srgbClr val="0064A3"/>
      </a:accent3>
      <a:accent4>
        <a:srgbClr val="E8AD00"/>
      </a:accent4>
      <a:accent5>
        <a:srgbClr val="00869A"/>
      </a:accent5>
      <a:accent6>
        <a:srgbClr val="8BB31D"/>
      </a:accent6>
      <a:hlink>
        <a:srgbClr val="0000FF"/>
      </a:hlink>
      <a:folHlink>
        <a:srgbClr val="8B1F61"/>
      </a:folHlink>
    </a:clrScheme>
    <a:fontScheme name="Benutzerdefiniert 1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74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56</Words>
  <Application>Microsoft Office PowerPoint</Application>
  <PresentationFormat>全屏显示(4:3)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方正兰亭细黑_GBK</vt:lpstr>
      <vt:lpstr>Arial</vt:lpstr>
      <vt:lpstr>Arial Narrow</vt:lpstr>
      <vt:lpstr>Symbol</vt:lpstr>
      <vt:lpstr>Wingdings</vt:lpstr>
      <vt:lpstr>方正兰亭细黑_GBK_M</vt:lpstr>
      <vt:lpstr>FZI-Folienmaster_07-2010</vt:lpstr>
      <vt:lpstr>Projektpraktikum Mobile Roboter Wintersemester 2017/18</vt:lpstr>
      <vt:lpstr>Projektvorgehen</vt:lpstr>
      <vt:lpstr>Turtlebot-Framwork</vt:lpstr>
      <vt:lpstr>Vergleich der Algorithmus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Projektpraktikum Mobile Roboter Wintersemester 2017/18</dc:title>
  <dc:creator>ALIENWARE</dc:creator>
  <cp:lastModifiedBy>ALIENWARE</cp:lastModifiedBy>
  <cp:revision>9</cp:revision>
  <dcterms:created xsi:type="dcterms:W3CDTF">2018-01-28T08:24:49Z</dcterms:created>
  <dcterms:modified xsi:type="dcterms:W3CDTF">2018-01-29T15:51:48Z</dcterms:modified>
</cp:coreProperties>
</file>