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7" r:id="rId2"/>
    <p:sldId id="258" r:id="rId3"/>
    <p:sldId id="287" r:id="rId4"/>
    <p:sldId id="259" r:id="rId5"/>
    <p:sldId id="288" r:id="rId6"/>
    <p:sldId id="261" r:id="rId7"/>
    <p:sldId id="289" r:id="rId8"/>
    <p:sldId id="290" r:id="rId9"/>
    <p:sldId id="291" r:id="rId10"/>
    <p:sldId id="282" r:id="rId11"/>
    <p:sldId id="292" r:id="rId12"/>
    <p:sldId id="293" r:id="rId13"/>
    <p:sldId id="294" r:id="rId14"/>
    <p:sldId id="295" r:id="rId15"/>
    <p:sldId id="296" r:id="rId16"/>
    <p:sldId id="297" r:id="rId17"/>
    <p:sldId id="298" r:id="rId18"/>
    <p:sldId id="299" r:id="rId19"/>
    <p:sldId id="286" r:id="rId20"/>
    <p:sldId id="301" r:id="rId21"/>
    <p:sldId id="302" r:id="rId22"/>
    <p:sldId id="303" r:id="rId23"/>
    <p:sldId id="304" r:id="rId24"/>
    <p:sldId id="305" r:id="rId25"/>
    <p:sldId id="300" r:id="rId26"/>
    <p:sldId id="306" r:id="rId27"/>
    <p:sldId id="262" r:id="rId28"/>
    <p:sldId id="283" r:id="rId29"/>
    <p:sldId id="284" r:id="rId30"/>
    <p:sldId id="285"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FF0000"/>
    <a:srgbClr val="3333FF"/>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p:scale>
          <a:sx n="59" d="100"/>
          <a:sy n="59" d="100"/>
        </p:scale>
        <p:origin x="-798" y="6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fld id="{45785C17-B4DD-42C6-AACC-FFF20ECC4BFC}" type="datetime1">
              <a:rPr lang="en-US"/>
              <a:pPr>
                <a:defRPr/>
              </a:pPr>
              <a:t>6/11/2013</a:t>
            </a:fld>
            <a:endParaRPr lang="en-US"/>
          </a:p>
        </p:txBody>
      </p:sp>
      <p:sp>
        <p:nvSpPr>
          <p:cNvPr id="102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B1000E38-5FC2-431F-B76E-62D5EACD329F}" type="slidenum">
              <a:rPr lang="en-US"/>
              <a:pPr>
                <a:defRPr/>
              </a:pPr>
              <a:t>‹#›</a:t>
            </a:fld>
            <a:endParaRPr lang="en-US"/>
          </a:p>
        </p:txBody>
      </p:sp>
    </p:spTree>
    <p:extLst>
      <p:ext uri="{BB962C8B-B14F-4D97-AF65-F5344CB8AC3E}">
        <p14:creationId xmlns:p14="http://schemas.microsoft.com/office/powerpoint/2010/main" val="37002131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fld id="{33E37BAC-5A9F-44DF-82BA-EA3D07CDBBA6}" type="datetime1">
              <a:rPr lang="en-US"/>
              <a:pPr>
                <a:defRPr/>
              </a:pPr>
              <a:t>6/11/2013</a:t>
            </a:fld>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EF8AF285-05D2-4490-B4A3-C659F1964654}" type="slidenum">
              <a:rPr lang="en-US"/>
              <a:pPr>
                <a:defRPr/>
              </a:pPr>
              <a:t>‹#›</a:t>
            </a:fld>
            <a:endParaRPr lang="en-US"/>
          </a:p>
        </p:txBody>
      </p:sp>
    </p:spTree>
    <p:extLst>
      <p:ext uri="{BB962C8B-B14F-4D97-AF65-F5344CB8AC3E}">
        <p14:creationId xmlns:p14="http://schemas.microsoft.com/office/powerpoint/2010/main" val="3091512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30CEB23-E858-4CB1-AABE-EB3CA1649A0E}" type="slidenum">
              <a:rPr lang="en-US"/>
              <a:pPr>
                <a:defRPr/>
              </a:pPr>
              <a:t>‹#›</a:t>
            </a:fld>
            <a:endParaRPr lang="en-US"/>
          </a:p>
        </p:txBody>
      </p:sp>
    </p:spTree>
    <p:extLst>
      <p:ext uri="{BB962C8B-B14F-4D97-AF65-F5344CB8AC3E}">
        <p14:creationId xmlns:p14="http://schemas.microsoft.com/office/powerpoint/2010/main" val="304397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3E1F1A-5D19-4975-B3AB-532589EC189C}" type="slidenum">
              <a:rPr lang="en-US"/>
              <a:pPr>
                <a:defRPr/>
              </a:pPr>
              <a:t>‹#›</a:t>
            </a:fld>
            <a:endParaRPr lang="en-US"/>
          </a:p>
        </p:txBody>
      </p:sp>
    </p:spTree>
    <p:extLst>
      <p:ext uri="{BB962C8B-B14F-4D97-AF65-F5344CB8AC3E}">
        <p14:creationId xmlns:p14="http://schemas.microsoft.com/office/powerpoint/2010/main" val="147741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F2E1196-7F6C-4AE2-A36A-26DD1218C7EB}" type="slidenum">
              <a:rPr lang="en-US"/>
              <a:pPr>
                <a:defRPr/>
              </a:pPr>
              <a:t>‹#›</a:t>
            </a:fld>
            <a:endParaRPr lang="en-US"/>
          </a:p>
        </p:txBody>
      </p:sp>
    </p:spTree>
    <p:extLst>
      <p:ext uri="{BB962C8B-B14F-4D97-AF65-F5344CB8AC3E}">
        <p14:creationId xmlns:p14="http://schemas.microsoft.com/office/powerpoint/2010/main" val="4113305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DB65CD-F14B-4985-88F1-A9DF7FC340E0}" type="slidenum">
              <a:rPr lang="en-US"/>
              <a:pPr>
                <a:defRPr/>
              </a:pPr>
              <a:t>‹#›</a:t>
            </a:fld>
            <a:endParaRPr lang="en-US"/>
          </a:p>
        </p:txBody>
      </p:sp>
    </p:spTree>
    <p:extLst>
      <p:ext uri="{BB962C8B-B14F-4D97-AF65-F5344CB8AC3E}">
        <p14:creationId xmlns:p14="http://schemas.microsoft.com/office/powerpoint/2010/main" val="347782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D357A5-886C-4F5B-AA10-F2832104B519}" type="slidenum">
              <a:rPr lang="en-US"/>
              <a:pPr>
                <a:defRPr/>
              </a:pPr>
              <a:t>‹#›</a:t>
            </a:fld>
            <a:endParaRPr lang="en-US"/>
          </a:p>
        </p:txBody>
      </p:sp>
    </p:spTree>
    <p:extLst>
      <p:ext uri="{BB962C8B-B14F-4D97-AF65-F5344CB8AC3E}">
        <p14:creationId xmlns:p14="http://schemas.microsoft.com/office/powerpoint/2010/main" val="43565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A01596B-F656-49D1-9C8D-DBAF9364FF3F}" type="slidenum">
              <a:rPr lang="en-US"/>
              <a:pPr>
                <a:defRPr/>
              </a:pPr>
              <a:t>‹#›</a:t>
            </a:fld>
            <a:endParaRPr lang="en-US"/>
          </a:p>
        </p:txBody>
      </p:sp>
    </p:spTree>
    <p:extLst>
      <p:ext uri="{BB962C8B-B14F-4D97-AF65-F5344CB8AC3E}">
        <p14:creationId xmlns:p14="http://schemas.microsoft.com/office/powerpoint/2010/main" val="521131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7D9B1B7-912C-453C-95E9-324F2779D559}" type="slidenum">
              <a:rPr lang="en-US"/>
              <a:pPr>
                <a:defRPr/>
              </a:pPr>
              <a:t>‹#›</a:t>
            </a:fld>
            <a:endParaRPr lang="en-US"/>
          </a:p>
        </p:txBody>
      </p:sp>
    </p:spTree>
    <p:extLst>
      <p:ext uri="{BB962C8B-B14F-4D97-AF65-F5344CB8AC3E}">
        <p14:creationId xmlns:p14="http://schemas.microsoft.com/office/powerpoint/2010/main" val="189728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EDE1C76-ADC1-4808-BE3C-2B27333623E6}" type="slidenum">
              <a:rPr lang="en-US"/>
              <a:pPr>
                <a:defRPr/>
              </a:pPr>
              <a:t>‹#›</a:t>
            </a:fld>
            <a:endParaRPr lang="en-US"/>
          </a:p>
        </p:txBody>
      </p:sp>
    </p:spTree>
    <p:extLst>
      <p:ext uri="{BB962C8B-B14F-4D97-AF65-F5344CB8AC3E}">
        <p14:creationId xmlns:p14="http://schemas.microsoft.com/office/powerpoint/2010/main" val="408010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872402C-FD73-4306-A1A8-9B4AA55A9E9B}" type="slidenum">
              <a:rPr lang="en-US"/>
              <a:pPr>
                <a:defRPr/>
              </a:pPr>
              <a:t>‹#›</a:t>
            </a:fld>
            <a:endParaRPr lang="en-US"/>
          </a:p>
        </p:txBody>
      </p:sp>
    </p:spTree>
    <p:extLst>
      <p:ext uri="{BB962C8B-B14F-4D97-AF65-F5344CB8AC3E}">
        <p14:creationId xmlns:p14="http://schemas.microsoft.com/office/powerpoint/2010/main" val="4887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277F58F-158C-4ABC-97A6-8E05C581E81F}" type="slidenum">
              <a:rPr lang="en-US"/>
              <a:pPr>
                <a:defRPr/>
              </a:pPr>
              <a:t>‹#›</a:t>
            </a:fld>
            <a:endParaRPr lang="en-US"/>
          </a:p>
        </p:txBody>
      </p:sp>
    </p:spTree>
    <p:extLst>
      <p:ext uri="{BB962C8B-B14F-4D97-AF65-F5344CB8AC3E}">
        <p14:creationId xmlns:p14="http://schemas.microsoft.com/office/powerpoint/2010/main" val="174105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A958CC7-E247-4FBA-849E-3807F0FC7F0C}" type="slidenum">
              <a:rPr lang="en-US"/>
              <a:pPr>
                <a:defRPr/>
              </a:pPr>
              <a:t>‹#›</a:t>
            </a:fld>
            <a:endParaRPr lang="en-US"/>
          </a:p>
        </p:txBody>
      </p:sp>
    </p:spTree>
    <p:extLst>
      <p:ext uri="{BB962C8B-B14F-4D97-AF65-F5344CB8AC3E}">
        <p14:creationId xmlns:p14="http://schemas.microsoft.com/office/powerpoint/2010/main" val="352670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E7141E30-7535-4599-9F5D-2D985C77219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www.vnexpress.com.vn/"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9F6F797-F029-47BF-8AE2-3B287BE7AF59}" type="slidenum">
              <a:rPr lang="en-US" smtClean="0"/>
              <a:pPr eaLnBrk="1" hangingPunct="1"/>
              <a:t>1</a:t>
            </a:fld>
            <a:endParaRPr lang="en-US" smtClean="0"/>
          </a:p>
        </p:txBody>
      </p:sp>
      <p:sp>
        <p:nvSpPr>
          <p:cNvPr id="2051" name="Rectangle 6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052" name="Rectangle 66"/>
          <p:cNvSpPr>
            <a:spLocks noChangeArrowheads="1"/>
          </p:cNvSpPr>
          <p:nvPr/>
        </p:nvSpPr>
        <p:spPr bwMode="auto">
          <a:xfrm>
            <a:off x="1752600" y="0"/>
            <a:ext cx="5562600"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900" b="1">
                <a:solidFill>
                  <a:schemeClr val="bg1"/>
                </a:solidFill>
              </a:rPr>
              <a:t>TRƯỜNG ĐẠI HỌC ĐÀ LẠT</a:t>
            </a:r>
          </a:p>
          <a:p>
            <a:pPr algn="ctr"/>
            <a:r>
              <a:rPr lang="en-US" sz="1900" b="1">
                <a:solidFill>
                  <a:schemeClr val="bg1"/>
                </a:solidFill>
              </a:rPr>
              <a:t>KHOA CÔNG NGHỆ THÔNG TIN</a:t>
            </a:r>
          </a:p>
        </p:txBody>
      </p:sp>
      <p:sp>
        <p:nvSpPr>
          <p:cNvPr id="2053" name="Text Box 70"/>
          <p:cNvSpPr txBox="1">
            <a:spLocks noChangeArrowheads="1"/>
          </p:cNvSpPr>
          <p:nvPr/>
        </p:nvSpPr>
        <p:spPr bwMode="auto">
          <a:xfrm>
            <a:off x="152400" y="1447800"/>
            <a:ext cx="8747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a:solidFill>
                  <a:srgbClr val="FF0000"/>
                </a:solidFill>
              </a:rPr>
              <a:t>BÁO CÁO ĐỀ TÀI PHÁT TRIỂN WEB VỚI ASP.NET</a:t>
            </a:r>
          </a:p>
        </p:txBody>
      </p:sp>
      <p:sp>
        <p:nvSpPr>
          <p:cNvPr id="2054" name="Text Box 71"/>
          <p:cNvSpPr txBox="1">
            <a:spLocks noChangeArrowheads="1"/>
          </p:cNvSpPr>
          <p:nvPr/>
        </p:nvSpPr>
        <p:spPr bwMode="auto">
          <a:xfrm>
            <a:off x="609600" y="23622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800" b="1">
                <a:solidFill>
                  <a:srgbClr val="3333FF"/>
                </a:solidFill>
              </a:rPr>
              <a:t>XÂY DỰNG WEBSITE  KINH DOANH </a:t>
            </a:r>
          </a:p>
          <a:p>
            <a:pPr algn="ctr" eaLnBrk="1" hangingPunct="1"/>
            <a:r>
              <a:rPr lang="en-US" sz="2800" b="1">
                <a:solidFill>
                  <a:srgbClr val="3333FF"/>
                </a:solidFill>
              </a:rPr>
              <a:t>QUẦN ÁO</a:t>
            </a:r>
          </a:p>
        </p:txBody>
      </p:sp>
      <p:sp>
        <p:nvSpPr>
          <p:cNvPr id="2055" name="Text Box 72"/>
          <p:cNvSpPr txBox="1">
            <a:spLocks noChangeArrowheads="1"/>
          </p:cNvSpPr>
          <p:nvPr/>
        </p:nvSpPr>
        <p:spPr bwMode="auto">
          <a:xfrm>
            <a:off x="3886200" y="4752975"/>
            <a:ext cx="5029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dirty="0">
                <a:solidFill>
                  <a:srgbClr val="0000CC"/>
                </a:solidFill>
              </a:rPr>
              <a:t>Ngô Xuân Thế	</a:t>
            </a:r>
            <a:r>
              <a:rPr lang="en-US" b="1" dirty="0" smtClean="0">
                <a:solidFill>
                  <a:srgbClr val="0000CC"/>
                </a:solidFill>
              </a:rPr>
              <a:t>	0812645</a:t>
            </a:r>
            <a:endParaRPr lang="en-US" b="1" dirty="0">
              <a:solidFill>
                <a:srgbClr val="0000CC"/>
              </a:solidFill>
            </a:endParaRPr>
          </a:p>
          <a:p>
            <a:pPr eaLnBrk="1" hangingPunct="1"/>
            <a:r>
              <a:rPr lang="en-US" b="1" dirty="0">
                <a:solidFill>
                  <a:srgbClr val="0000CC"/>
                </a:solidFill>
              </a:rPr>
              <a:t>Ngô Xuân Tú	</a:t>
            </a:r>
            <a:r>
              <a:rPr lang="en-US" b="1" dirty="0" smtClean="0">
                <a:solidFill>
                  <a:srgbClr val="0000CC"/>
                </a:solidFill>
              </a:rPr>
              <a:t>	0812670</a:t>
            </a:r>
          </a:p>
          <a:p>
            <a:pPr eaLnBrk="1" hangingPunct="1"/>
            <a:r>
              <a:rPr lang="vi-VN" b="1" dirty="0">
                <a:solidFill>
                  <a:srgbClr val="0000CC"/>
                </a:solidFill>
              </a:rPr>
              <a:t>Đào Thanh </a:t>
            </a:r>
            <a:r>
              <a:rPr lang="vi-VN" b="1" dirty="0" smtClean="0">
                <a:solidFill>
                  <a:srgbClr val="0000CC"/>
                </a:solidFill>
              </a:rPr>
              <a:t>Hương</a:t>
            </a:r>
            <a:r>
              <a:rPr lang="en-US" b="1" dirty="0">
                <a:solidFill>
                  <a:srgbClr val="0000CC"/>
                </a:solidFill>
              </a:rPr>
              <a:t>	0812579</a:t>
            </a:r>
            <a:endParaRPr lang="en-US" b="1" dirty="0">
              <a:solidFill>
                <a:srgbClr val="0000CC"/>
              </a:solidFill>
            </a:endParaRPr>
          </a:p>
          <a:p>
            <a:pPr eaLnBrk="1" hangingPunct="1"/>
            <a:endParaRPr lang="en-US" b="1" dirty="0">
              <a:solidFill>
                <a:srgbClr val="0000CC"/>
              </a:solidFill>
            </a:endParaRPr>
          </a:p>
        </p:txBody>
      </p:sp>
      <p:pic>
        <p:nvPicPr>
          <p:cNvPr id="2056" name="Picture 17" descr="E:\HK 1 NĂM 4\slid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86200"/>
            <a:ext cx="3429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3513" y="119063"/>
            <a:ext cx="2384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62950" y="0"/>
            <a:ext cx="7842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667000" y="3491345"/>
            <a:ext cx="3377848" cy="523220"/>
          </a:xfrm>
          <a:prstGeom prst="rect">
            <a:avLst/>
          </a:prstGeom>
          <a:effectLst>
            <a:innerShdw blurRad="63500" dist="50800" dir="5400000">
              <a:prstClr val="black">
                <a:alpha val="50000"/>
              </a:prstClr>
            </a:innerShdw>
          </a:effectLst>
        </p:spPr>
        <p:txBody>
          <a:bodyPr wrap="none">
            <a:spAutoFit/>
          </a:bodyPr>
          <a:lstStyle/>
          <a:p>
            <a:pPr>
              <a:defRPr/>
            </a:pPr>
            <a:r>
              <a:rPr lang="en-US" sz="2800" b="1" dirty="0">
                <a:solidFill>
                  <a:srgbClr val="3333FF"/>
                </a:solidFill>
                <a:effectLst>
                  <a:outerShdw blurRad="38100" dist="38100" dir="2700000" algn="tl">
                    <a:srgbClr val="000000">
                      <a:alpha val="43137"/>
                    </a:srgbClr>
                  </a:outerShdw>
                </a:effectLst>
              </a:rPr>
              <a:t>GVHD:</a:t>
            </a:r>
            <a:r>
              <a:rPr lang="vi-VN" sz="2800" b="1" dirty="0">
                <a:solidFill>
                  <a:srgbClr val="3333FF"/>
                </a:solidFill>
                <a:effectLst>
                  <a:outerShdw blurRad="38100" dist="38100" dir="2700000" algn="tl">
                    <a:srgbClr val="000000">
                      <a:alpha val="43137"/>
                    </a:srgbClr>
                  </a:outerShdw>
                </a:effectLst>
              </a:rPr>
              <a:t>Lê Văn Linh</a:t>
            </a:r>
            <a:endParaRPr lang="en-US" sz="2800" b="1" dirty="0">
              <a:solidFill>
                <a:srgbClr val="3333FF"/>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5"/>
          <p:cNvSpPr>
            <a:spLocks noGrp="1"/>
          </p:cNvSpPr>
          <p:nvPr>
            <p:ph sz="quarter" idx="4"/>
          </p:nvPr>
        </p:nvSpPr>
        <p:spPr>
          <a:xfrm>
            <a:off x="4645025" y="1600200"/>
            <a:ext cx="4041775" cy="4525963"/>
          </a:xfrm>
        </p:spPr>
        <p:txBody>
          <a:bodyPr/>
          <a:lstStyle/>
          <a:p>
            <a:r>
              <a:rPr lang="en-US" sz="2000" smtClean="0"/>
              <a:t>Id:mã danh mục (khóa chính) </a:t>
            </a:r>
          </a:p>
          <a:p>
            <a:r>
              <a:rPr lang="en-US" sz="2000" smtClean="0"/>
              <a:t>Parentid: Mã id danh mục cha</a:t>
            </a:r>
          </a:p>
          <a:p>
            <a:r>
              <a:rPr lang="en-US" sz="2000" smtClean="0"/>
              <a:t>Names: Tên danh mục</a:t>
            </a:r>
          </a:p>
          <a:p>
            <a:r>
              <a:rPr lang="en-US" sz="2000" smtClean="0"/>
              <a:t>No: thứ tự sắp xếp</a:t>
            </a:r>
          </a:p>
          <a:p>
            <a:r>
              <a:rPr lang="en-US" sz="2000" smtClean="0"/>
              <a:t>Active:trạng thái kích hoạt</a:t>
            </a:r>
          </a:p>
        </p:txBody>
      </p:sp>
      <p:sp>
        <p:nvSpPr>
          <p:cNvPr id="11267"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2335B96-4CF0-45A2-B9E4-994354A2D81E}" type="slidenum">
              <a:rPr lang="en-US" smtClean="0"/>
              <a:pPr eaLnBrk="1" hangingPunct="1"/>
              <a:t>10</a:t>
            </a:fld>
            <a:endParaRPr lang="en-US" smtClean="0"/>
          </a:p>
        </p:txBody>
      </p:sp>
      <p:sp>
        <p:nvSpPr>
          <p:cNvPr id="11268"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11269"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THIẾT KẾ CƠ SỞ DỮ LIỆU</a:t>
            </a:r>
          </a:p>
        </p:txBody>
      </p:sp>
      <p:pic>
        <p:nvPicPr>
          <p:cNvPr id="1127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2057400"/>
            <a:ext cx="4171950" cy="1752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271" name="TextBox 6"/>
          <p:cNvSpPr txBox="1">
            <a:spLocks noChangeArrowheads="1"/>
          </p:cNvSpPr>
          <p:nvPr/>
        </p:nvSpPr>
        <p:spPr bwMode="auto">
          <a:xfrm>
            <a:off x="279400" y="1143000"/>
            <a:ext cx="4178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Bảng Danh Mục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5"/>
          <p:cNvSpPr>
            <a:spLocks noGrp="1"/>
          </p:cNvSpPr>
          <p:nvPr>
            <p:ph sz="quarter" idx="4"/>
          </p:nvPr>
        </p:nvSpPr>
        <p:spPr>
          <a:xfrm>
            <a:off x="4645025" y="1600200"/>
            <a:ext cx="4041775" cy="4525963"/>
          </a:xfrm>
        </p:spPr>
        <p:txBody>
          <a:bodyPr/>
          <a:lstStyle/>
          <a:p>
            <a:r>
              <a:rPr lang="en-US" sz="2000" smtClean="0"/>
              <a:t>Id:mã sản phẩm (khóa chính) </a:t>
            </a:r>
          </a:p>
          <a:p>
            <a:r>
              <a:rPr lang="en-US" sz="2000" smtClean="0"/>
              <a:t>Id_category: Mã id danh mục </a:t>
            </a:r>
          </a:p>
          <a:p>
            <a:r>
              <a:rPr lang="en-US" sz="2000" smtClean="0"/>
              <a:t>Name: Tên sản phẩm</a:t>
            </a:r>
          </a:p>
          <a:p>
            <a:r>
              <a:rPr lang="en-US" sz="2000" smtClean="0"/>
              <a:t>Mota : Mô tả sản phẩm</a:t>
            </a:r>
          </a:p>
          <a:p>
            <a:r>
              <a:rPr lang="en-US" sz="2000" smtClean="0"/>
              <a:t>Chitiet: Chi tiết sản phẩm</a:t>
            </a:r>
          </a:p>
          <a:p>
            <a:r>
              <a:rPr lang="en-US" sz="2000" smtClean="0"/>
              <a:t>Gia: Giá</a:t>
            </a:r>
          </a:p>
          <a:p>
            <a:r>
              <a:rPr lang="en-US" sz="2000" smtClean="0"/>
              <a:t>Giacu: Giá củ</a:t>
            </a:r>
          </a:p>
          <a:p>
            <a:r>
              <a:rPr lang="en-US" sz="2000" smtClean="0"/>
              <a:t>Image: đường dẩn hình ảnh</a:t>
            </a:r>
          </a:p>
          <a:p>
            <a:r>
              <a:rPr lang="en-US" sz="2000" smtClean="0"/>
              <a:t>New,khuyenmai,hot: Trạng thái sản phẩm</a:t>
            </a:r>
          </a:p>
          <a:p>
            <a:r>
              <a:rPr lang="en-US" sz="2000" smtClean="0"/>
              <a:t>Ngaydang:Ngày đăng</a:t>
            </a:r>
          </a:p>
          <a:p>
            <a:r>
              <a:rPr lang="en-US" sz="2000" smtClean="0"/>
              <a:t>Active:trạng thái hiển thị</a:t>
            </a:r>
          </a:p>
        </p:txBody>
      </p:sp>
      <p:sp>
        <p:nvSpPr>
          <p:cNvPr id="12291"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0488479-9EA8-4AE9-B3F3-F53CB95A3E3B}" type="slidenum">
              <a:rPr lang="en-US" smtClean="0"/>
              <a:pPr eaLnBrk="1" hangingPunct="1"/>
              <a:t>11</a:t>
            </a:fld>
            <a:endParaRPr lang="en-US" smtClean="0"/>
          </a:p>
        </p:txBody>
      </p:sp>
      <p:sp>
        <p:nvSpPr>
          <p:cNvPr id="12292"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12293"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THIẾT KẾ CƠ SỞ DỮ LIỆU</a:t>
            </a:r>
          </a:p>
        </p:txBody>
      </p:sp>
      <p:sp>
        <p:nvSpPr>
          <p:cNvPr id="12294" name="TextBox 6"/>
          <p:cNvSpPr txBox="1">
            <a:spLocks noChangeArrowheads="1"/>
          </p:cNvSpPr>
          <p:nvPr/>
        </p:nvSpPr>
        <p:spPr bwMode="auto">
          <a:xfrm>
            <a:off x="279400" y="1143000"/>
            <a:ext cx="4178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Bảng Sản phẩm</a:t>
            </a:r>
          </a:p>
        </p:txBody>
      </p:sp>
      <p:pic>
        <p:nvPicPr>
          <p:cNvPr id="122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1752600"/>
            <a:ext cx="4064000" cy="381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5"/>
          <p:cNvSpPr>
            <a:spLocks noGrp="1"/>
          </p:cNvSpPr>
          <p:nvPr>
            <p:ph sz="quarter" idx="4"/>
          </p:nvPr>
        </p:nvSpPr>
        <p:spPr>
          <a:xfrm>
            <a:off x="4645025" y="1600200"/>
            <a:ext cx="4041775" cy="4525963"/>
          </a:xfrm>
        </p:spPr>
        <p:txBody>
          <a:bodyPr/>
          <a:lstStyle/>
          <a:p>
            <a:r>
              <a:rPr lang="en-US" sz="2000" smtClean="0"/>
              <a:t>Id:mã tin tức(khóa chính) </a:t>
            </a:r>
          </a:p>
          <a:p>
            <a:r>
              <a:rPr lang="en-US" sz="2000" smtClean="0"/>
              <a:t>HinhDaiDien: Hình đại diện</a:t>
            </a:r>
          </a:p>
          <a:p>
            <a:r>
              <a:rPr lang="en-US" sz="2000" smtClean="0"/>
              <a:t>TieuDe: Tiêu đề tin tức</a:t>
            </a:r>
          </a:p>
          <a:p>
            <a:r>
              <a:rPr lang="en-US" sz="2000" smtClean="0"/>
              <a:t>TomTat: tóm tắt nội dung</a:t>
            </a:r>
          </a:p>
          <a:p>
            <a:r>
              <a:rPr lang="en-US" sz="2000" smtClean="0"/>
              <a:t>NoiDung: Nội dung tin tức</a:t>
            </a:r>
          </a:p>
          <a:p>
            <a:r>
              <a:rPr lang="en-US" sz="2000" smtClean="0"/>
              <a:t>NgayDang:Ngày đăng</a:t>
            </a:r>
          </a:p>
          <a:p>
            <a:r>
              <a:rPr lang="en-US" sz="2000" smtClean="0"/>
              <a:t>TrangThai: Trạng thái hiển thị </a:t>
            </a:r>
          </a:p>
        </p:txBody>
      </p:sp>
      <p:sp>
        <p:nvSpPr>
          <p:cNvPr id="13315"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E4CC874-24A0-4D37-9F58-9B97713F03D0}" type="slidenum">
              <a:rPr lang="en-US" smtClean="0"/>
              <a:pPr eaLnBrk="1" hangingPunct="1"/>
              <a:t>12</a:t>
            </a:fld>
            <a:endParaRPr lang="en-US" smtClean="0"/>
          </a:p>
        </p:txBody>
      </p:sp>
      <p:sp>
        <p:nvSpPr>
          <p:cNvPr id="13316"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13317"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THIẾT KẾ CƠ SỞ DỮ LIỆU</a:t>
            </a:r>
          </a:p>
        </p:txBody>
      </p:sp>
      <p:sp>
        <p:nvSpPr>
          <p:cNvPr id="13318" name="TextBox 6"/>
          <p:cNvSpPr txBox="1">
            <a:spLocks noChangeArrowheads="1"/>
          </p:cNvSpPr>
          <p:nvPr/>
        </p:nvSpPr>
        <p:spPr bwMode="auto">
          <a:xfrm>
            <a:off x="279400" y="1143000"/>
            <a:ext cx="4178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Bảng Tin Tức</a:t>
            </a:r>
          </a:p>
        </p:txBody>
      </p:sp>
      <p:pic>
        <p:nvPicPr>
          <p:cNvPr id="133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25" y="1905000"/>
            <a:ext cx="4270375" cy="2238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5"/>
          <p:cNvSpPr>
            <a:spLocks noGrp="1"/>
          </p:cNvSpPr>
          <p:nvPr>
            <p:ph sz="quarter" idx="4"/>
          </p:nvPr>
        </p:nvSpPr>
        <p:spPr>
          <a:xfrm>
            <a:off x="4645025" y="1600200"/>
            <a:ext cx="4041775" cy="4525963"/>
          </a:xfrm>
        </p:spPr>
        <p:txBody>
          <a:bodyPr/>
          <a:lstStyle/>
          <a:p>
            <a:r>
              <a:rPr lang="en-US" sz="2000" smtClean="0"/>
              <a:t>Id:mã người dùng (khóa chính) </a:t>
            </a:r>
          </a:p>
          <a:p>
            <a:r>
              <a:rPr lang="en-US" sz="2000" smtClean="0"/>
              <a:t>UserName : Tên đăng nhập</a:t>
            </a:r>
          </a:p>
          <a:p>
            <a:r>
              <a:rPr lang="en-US" sz="2000" smtClean="0"/>
              <a:t>Email : Email của người dùng</a:t>
            </a:r>
          </a:p>
          <a:p>
            <a:r>
              <a:rPr lang="en-US" sz="2000" smtClean="0"/>
              <a:t>Password: Mật khẩu </a:t>
            </a:r>
          </a:p>
          <a:p>
            <a:r>
              <a:rPr lang="en-US" sz="2000" smtClean="0"/>
              <a:t>fullName: Họ Tên người dùng</a:t>
            </a:r>
          </a:p>
          <a:p>
            <a:r>
              <a:rPr lang="en-US" sz="2000" smtClean="0"/>
              <a:t>Birdthday:Ngày sinh</a:t>
            </a:r>
          </a:p>
          <a:p>
            <a:r>
              <a:rPr lang="en-US" sz="2000" smtClean="0"/>
              <a:t>phone: số điện thoại</a:t>
            </a:r>
          </a:p>
          <a:p>
            <a:r>
              <a:rPr lang="en-US" sz="2000" smtClean="0"/>
              <a:t>RoleCode:Mã phân quền</a:t>
            </a:r>
          </a:p>
          <a:p>
            <a:r>
              <a:rPr lang="en-US" sz="2000" smtClean="0"/>
              <a:t>Status:Trang thái kích hoạt</a:t>
            </a:r>
          </a:p>
        </p:txBody>
      </p:sp>
      <p:sp>
        <p:nvSpPr>
          <p:cNvPr id="14339"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C7A360B-CEFA-4903-9091-FB37AD934043}" type="slidenum">
              <a:rPr lang="en-US" smtClean="0"/>
              <a:pPr eaLnBrk="1" hangingPunct="1"/>
              <a:t>13</a:t>
            </a:fld>
            <a:endParaRPr lang="en-US" smtClean="0"/>
          </a:p>
        </p:txBody>
      </p:sp>
      <p:sp>
        <p:nvSpPr>
          <p:cNvPr id="14340"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14341"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THIẾT KẾ CƠ SỞ DỮ LIỆU</a:t>
            </a:r>
          </a:p>
        </p:txBody>
      </p:sp>
      <p:sp>
        <p:nvSpPr>
          <p:cNvPr id="14342" name="TextBox 6"/>
          <p:cNvSpPr txBox="1">
            <a:spLocks noChangeArrowheads="1"/>
          </p:cNvSpPr>
          <p:nvPr/>
        </p:nvSpPr>
        <p:spPr bwMode="auto">
          <a:xfrm>
            <a:off x="279400" y="1143000"/>
            <a:ext cx="4178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Bảng Người dùng</a:t>
            </a:r>
          </a:p>
        </p:txBody>
      </p:sp>
      <p:pic>
        <p:nvPicPr>
          <p:cNvPr id="143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1752600"/>
            <a:ext cx="4178300" cy="30353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5"/>
          <p:cNvSpPr>
            <a:spLocks noGrp="1"/>
          </p:cNvSpPr>
          <p:nvPr>
            <p:ph sz="quarter" idx="4"/>
          </p:nvPr>
        </p:nvSpPr>
        <p:spPr>
          <a:xfrm>
            <a:off x="4645025" y="1600200"/>
            <a:ext cx="4041775" cy="4525963"/>
          </a:xfrm>
        </p:spPr>
        <p:txBody>
          <a:bodyPr/>
          <a:lstStyle/>
          <a:p>
            <a:r>
              <a:rPr lang="en-US" sz="2000" smtClean="0"/>
              <a:t>Id:mã liên hệ(khóa chính) </a:t>
            </a:r>
          </a:p>
          <a:p>
            <a:r>
              <a:rPr lang="en-US" sz="2000" smtClean="0"/>
              <a:t>HoTen: Tên khách liên hệ</a:t>
            </a:r>
          </a:p>
          <a:p>
            <a:r>
              <a:rPr lang="en-US" sz="2000" smtClean="0"/>
              <a:t>Email : Email khách liên hệ</a:t>
            </a:r>
          </a:p>
          <a:p>
            <a:r>
              <a:rPr lang="en-US" sz="2000" smtClean="0"/>
              <a:t>Phone: Số điện thoại của khách liên hệ</a:t>
            </a:r>
          </a:p>
          <a:p>
            <a:r>
              <a:rPr lang="en-US" sz="2000" smtClean="0"/>
              <a:t>NoiDung: Nội dung liên hệ</a:t>
            </a:r>
          </a:p>
          <a:p>
            <a:r>
              <a:rPr lang="en-US" sz="2000" smtClean="0"/>
              <a:t>TrangThai:Trang thái đã xem hay chưa</a:t>
            </a:r>
          </a:p>
        </p:txBody>
      </p:sp>
      <p:sp>
        <p:nvSpPr>
          <p:cNvPr id="15363"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3F924C8-F525-4C26-B06A-6F1893DA06DC}" type="slidenum">
              <a:rPr lang="en-US" smtClean="0"/>
              <a:pPr eaLnBrk="1" hangingPunct="1"/>
              <a:t>14</a:t>
            </a:fld>
            <a:endParaRPr lang="en-US" smtClean="0"/>
          </a:p>
        </p:txBody>
      </p:sp>
      <p:sp>
        <p:nvSpPr>
          <p:cNvPr id="15364"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15365"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THIẾT KẾ CƠ SỞ DỮ LIỆU</a:t>
            </a:r>
          </a:p>
        </p:txBody>
      </p:sp>
      <p:sp>
        <p:nvSpPr>
          <p:cNvPr id="15366" name="TextBox 6"/>
          <p:cNvSpPr txBox="1">
            <a:spLocks noChangeArrowheads="1"/>
          </p:cNvSpPr>
          <p:nvPr/>
        </p:nvSpPr>
        <p:spPr bwMode="auto">
          <a:xfrm>
            <a:off x="279400" y="1143000"/>
            <a:ext cx="4178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Bảng Liên Hệ</a:t>
            </a:r>
          </a:p>
        </p:txBody>
      </p:sp>
      <p:pic>
        <p:nvPicPr>
          <p:cNvPr id="153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50" y="1905000"/>
            <a:ext cx="4076700" cy="20875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5"/>
          <p:cNvSpPr>
            <a:spLocks noGrp="1"/>
          </p:cNvSpPr>
          <p:nvPr>
            <p:ph sz="quarter" idx="4"/>
          </p:nvPr>
        </p:nvSpPr>
        <p:spPr>
          <a:xfrm>
            <a:off x="4645025" y="1600200"/>
            <a:ext cx="4041775" cy="4525963"/>
          </a:xfrm>
        </p:spPr>
        <p:txBody>
          <a:bodyPr/>
          <a:lstStyle/>
          <a:p>
            <a:r>
              <a:rPr lang="en-US" sz="2000" smtClean="0"/>
              <a:t>Id:mã đặt hàng(khóa chính) </a:t>
            </a:r>
          </a:p>
          <a:p>
            <a:r>
              <a:rPr lang="en-US" sz="2000" smtClean="0"/>
              <a:t>TenKhachHang: Tên khách hàng</a:t>
            </a:r>
          </a:p>
          <a:p>
            <a:r>
              <a:rPr lang="en-US" sz="2000" smtClean="0"/>
              <a:t>DiaChi: địa chỉ khách hàng</a:t>
            </a:r>
          </a:p>
          <a:p>
            <a:r>
              <a:rPr lang="en-US" sz="2000" smtClean="0"/>
              <a:t>Phone: Số điện thoại của khách hàng</a:t>
            </a:r>
          </a:p>
          <a:p>
            <a:r>
              <a:rPr lang="en-US" sz="2000" smtClean="0"/>
              <a:t>GhiChu: Nội dung ghi chú</a:t>
            </a:r>
          </a:p>
          <a:p>
            <a:r>
              <a:rPr lang="en-US" sz="2000" smtClean="0"/>
              <a:t>TongTien:Tổng tiền đơn hàng</a:t>
            </a:r>
          </a:p>
          <a:p>
            <a:r>
              <a:rPr lang="en-US" sz="2000" smtClean="0"/>
              <a:t>Status:Trạng thái xử lý</a:t>
            </a:r>
          </a:p>
        </p:txBody>
      </p:sp>
      <p:sp>
        <p:nvSpPr>
          <p:cNvPr id="16387"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502F893-F6D7-42B5-8198-BC44D80AC8DB}" type="slidenum">
              <a:rPr lang="en-US" smtClean="0"/>
              <a:pPr eaLnBrk="1" hangingPunct="1"/>
              <a:t>15</a:t>
            </a:fld>
            <a:endParaRPr lang="en-US" smtClean="0"/>
          </a:p>
        </p:txBody>
      </p:sp>
      <p:sp>
        <p:nvSpPr>
          <p:cNvPr id="16388"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16389"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THIẾT KẾ CƠ SỞ DỮ LIỆU</a:t>
            </a:r>
          </a:p>
        </p:txBody>
      </p:sp>
      <p:sp>
        <p:nvSpPr>
          <p:cNvPr id="16390" name="TextBox 6"/>
          <p:cNvSpPr txBox="1">
            <a:spLocks noChangeArrowheads="1"/>
          </p:cNvSpPr>
          <p:nvPr/>
        </p:nvSpPr>
        <p:spPr bwMode="auto">
          <a:xfrm>
            <a:off x="279400" y="1143000"/>
            <a:ext cx="4178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Bảng Đặt Hàng</a:t>
            </a:r>
          </a:p>
        </p:txBody>
      </p:sp>
      <p:pic>
        <p:nvPicPr>
          <p:cNvPr id="163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98625"/>
            <a:ext cx="4152900" cy="2492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5"/>
          <p:cNvSpPr>
            <a:spLocks noGrp="1"/>
          </p:cNvSpPr>
          <p:nvPr>
            <p:ph sz="quarter" idx="4"/>
          </p:nvPr>
        </p:nvSpPr>
        <p:spPr>
          <a:xfrm>
            <a:off x="4645025" y="1600200"/>
            <a:ext cx="4041775" cy="4525963"/>
          </a:xfrm>
        </p:spPr>
        <p:txBody>
          <a:bodyPr/>
          <a:lstStyle/>
          <a:p>
            <a:r>
              <a:rPr lang="en-US" sz="2000" smtClean="0"/>
              <a:t>OderId:mã đặt hàng(khóa chính) </a:t>
            </a:r>
          </a:p>
          <a:p>
            <a:r>
              <a:rPr lang="en-US" sz="2000" smtClean="0"/>
              <a:t>ProductsId:Mã Sản Phẩm (khóa chính)</a:t>
            </a:r>
          </a:p>
          <a:p>
            <a:r>
              <a:rPr lang="en-US" sz="2000" smtClean="0"/>
              <a:t>SoLuong: Số lượng sản phẩm </a:t>
            </a:r>
          </a:p>
        </p:txBody>
      </p:sp>
      <p:sp>
        <p:nvSpPr>
          <p:cNvPr id="17411"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B71AC28-B199-4A64-90F1-EEFAEC1629E9}" type="slidenum">
              <a:rPr lang="en-US" smtClean="0"/>
              <a:pPr eaLnBrk="1" hangingPunct="1"/>
              <a:t>16</a:t>
            </a:fld>
            <a:endParaRPr lang="en-US" smtClean="0"/>
          </a:p>
        </p:txBody>
      </p:sp>
      <p:sp>
        <p:nvSpPr>
          <p:cNvPr id="17412"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17413"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THIẾT KẾ CƠ SỞ DỮ LIỆU</a:t>
            </a:r>
          </a:p>
        </p:txBody>
      </p:sp>
      <p:sp>
        <p:nvSpPr>
          <p:cNvPr id="17414" name="TextBox 6"/>
          <p:cNvSpPr txBox="1">
            <a:spLocks noChangeArrowheads="1"/>
          </p:cNvSpPr>
          <p:nvPr/>
        </p:nvSpPr>
        <p:spPr bwMode="auto">
          <a:xfrm>
            <a:off x="279400" y="1143000"/>
            <a:ext cx="4178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Bảng Chi Tiết Đặt Hàng</a:t>
            </a:r>
          </a:p>
        </p:txBody>
      </p:sp>
      <p:pic>
        <p:nvPicPr>
          <p:cNvPr id="174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1828800"/>
            <a:ext cx="4178300" cy="1447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19C9007-E7FA-47E3-93CB-70D61B717EA0}" type="slidenum">
              <a:rPr lang="en-US" smtClean="0"/>
              <a:pPr eaLnBrk="1" hangingPunct="1"/>
              <a:t>17</a:t>
            </a:fld>
            <a:endParaRPr lang="en-US" smtClean="0"/>
          </a:p>
        </p:txBody>
      </p:sp>
      <p:sp>
        <p:nvSpPr>
          <p:cNvPr id="18435"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18436"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THIẾT KẾ CƠ SỞ DỮ LIỆU</a:t>
            </a:r>
          </a:p>
        </p:txBody>
      </p:sp>
      <p:sp>
        <p:nvSpPr>
          <p:cNvPr id="18437" name="TextBox 6"/>
          <p:cNvSpPr txBox="1">
            <a:spLocks noChangeArrowheads="1"/>
          </p:cNvSpPr>
          <p:nvPr/>
        </p:nvSpPr>
        <p:spPr bwMode="auto">
          <a:xfrm>
            <a:off x="279400" y="1143000"/>
            <a:ext cx="4178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Sơ đồ tổng quan</a:t>
            </a:r>
          </a:p>
        </p:txBody>
      </p:sp>
      <p:sp>
        <p:nvSpPr>
          <p:cNvPr id="18438" name="Content Placeholder 1"/>
          <p:cNvSpPr>
            <a:spLocks noGrp="1"/>
          </p:cNvSpPr>
          <p:nvPr>
            <p:ph sz="quarter" idx="4"/>
          </p:nvPr>
        </p:nvSpPr>
        <p:spPr>
          <a:xfrm>
            <a:off x="609600" y="1828800"/>
            <a:ext cx="8077200" cy="4648200"/>
          </a:xfrm>
        </p:spPr>
        <p:txBody>
          <a:bodyPr/>
          <a:lstStyle/>
          <a:p>
            <a:endParaRPr lang="en-US" smtClean="0"/>
          </a:p>
        </p:txBody>
      </p:sp>
      <p:pic>
        <p:nvPicPr>
          <p:cNvPr id="18439" name="Picture 2"/>
          <p:cNvPicPr>
            <a:picLocks noChangeAspect="1" noChangeArrowheads="1"/>
          </p:cNvPicPr>
          <p:nvPr/>
        </p:nvPicPr>
        <p:blipFill>
          <a:blip r:embed="rId2">
            <a:extLst>
              <a:ext uri="{28A0092B-C50C-407E-A947-70E740481C1C}">
                <a14:useLocalDpi xmlns:a14="http://schemas.microsoft.com/office/drawing/2010/main" val="0"/>
              </a:ext>
            </a:extLst>
          </a:blip>
          <a:srcRect l="7303" t="7178"/>
          <a:stretch>
            <a:fillRect/>
          </a:stretch>
        </p:blipFill>
        <p:spPr bwMode="auto">
          <a:xfrm>
            <a:off x="1176338" y="1781175"/>
            <a:ext cx="5605462" cy="4543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6C02D2F-1146-45E3-84B7-3D8A7F403558}" type="slidenum">
              <a:rPr lang="en-US" smtClean="0"/>
              <a:pPr eaLnBrk="1" hangingPunct="1"/>
              <a:t>18</a:t>
            </a:fld>
            <a:endParaRPr lang="en-US" smtClean="0"/>
          </a:p>
        </p:txBody>
      </p:sp>
      <p:sp>
        <p:nvSpPr>
          <p:cNvPr id="19459" name="AutoShape 7"/>
          <p:cNvSpPr>
            <a:spLocks noChangeArrowheads="1"/>
          </p:cNvSpPr>
          <p:nvPr/>
        </p:nvSpPr>
        <p:spPr bwMode="gray">
          <a:xfrm>
            <a:off x="1682750" y="2263775"/>
            <a:ext cx="755650" cy="654050"/>
          </a:xfrm>
          <a:prstGeom prst="hexagon">
            <a:avLst>
              <a:gd name="adj" fmla="val 28910"/>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0" name="AutoShape 8"/>
          <p:cNvSpPr>
            <a:spLocks noChangeArrowheads="1"/>
          </p:cNvSpPr>
          <p:nvPr/>
        </p:nvSpPr>
        <p:spPr bwMode="gray">
          <a:xfrm>
            <a:off x="1676400" y="2252663"/>
            <a:ext cx="755650" cy="654050"/>
          </a:xfrm>
          <a:prstGeom prst="hexagon">
            <a:avLst>
              <a:gd name="adj" fmla="val 28910"/>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 name="AutoShape 9"/>
          <p:cNvSpPr>
            <a:spLocks noChangeArrowheads="1"/>
          </p:cNvSpPr>
          <p:nvPr/>
        </p:nvSpPr>
        <p:spPr bwMode="gray">
          <a:xfrm>
            <a:off x="1720850" y="2292350"/>
            <a:ext cx="663575" cy="574675"/>
          </a:xfrm>
          <a:prstGeom prst="hexagon">
            <a:avLst>
              <a:gd name="adj" fmla="val 28894"/>
              <a:gd name="vf" fmla="val 115470"/>
            </a:avLst>
          </a:prstGeom>
          <a:gradFill rotWithShape="1">
            <a:gsLst>
              <a:gs pos="0">
                <a:srgbClr val="164C3D"/>
              </a:gs>
              <a:gs pos="100000">
                <a:srgbClr val="30A483"/>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462" name="Group 15"/>
          <p:cNvGrpSpPr>
            <a:grpSpLocks/>
          </p:cNvGrpSpPr>
          <p:nvPr/>
        </p:nvGrpSpPr>
        <p:grpSpPr bwMode="auto">
          <a:xfrm>
            <a:off x="1676400" y="3144838"/>
            <a:ext cx="762000" cy="665162"/>
            <a:chOff x="1110" y="2656"/>
            <a:chExt cx="1549" cy="1351"/>
          </a:xfrm>
        </p:grpSpPr>
        <p:sp>
          <p:nvSpPr>
            <p:cNvPr id="19480" name="AutoShape 1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AutoShape 1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AutoShape 18"/>
            <p:cNvSpPr>
              <a:spLocks noChangeArrowheads="1"/>
            </p:cNvSpPr>
            <p:nvPr/>
          </p:nvSpPr>
          <p:spPr bwMode="gray">
            <a:xfrm>
              <a:off x="1200" y="2736"/>
              <a:ext cx="1350" cy="1168"/>
            </a:xfrm>
            <a:prstGeom prst="hexagon">
              <a:avLst>
                <a:gd name="adj" fmla="val 28896"/>
                <a:gd name="vf" fmla="val 115470"/>
              </a:avLst>
            </a:prstGeom>
            <a:gradFill rotWithShape="1">
              <a:gsLst>
                <a:gs pos="0">
                  <a:srgbClr val="093C55"/>
                </a:gs>
                <a:gs pos="100000">
                  <a:srgbClr val="1481B8"/>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463" name="Group 3"/>
          <p:cNvGrpSpPr>
            <a:grpSpLocks/>
          </p:cNvGrpSpPr>
          <p:nvPr/>
        </p:nvGrpSpPr>
        <p:grpSpPr bwMode="auto">
          <a:xfrm>
            <a:off x="1873250" y="3200400"/>
            <a:ext cx="5594350" cy="533400"/>
            <a:chOff x="1873250" y="3200400"/>
            <a:chExt cx="5594350" cy="533400"/>
          </a:xfrm>
        </p:grpSpPr>
        <p:sp>
          <p:nvSpPr>
            <p:cNvPr id="19477" name="Text Box 23"/>
            <p:cNvSpPr txBox="1">
              <a:spLocks noChangeArrowheads="1"/>
            </p:cNvSpPr>
            <p:nvPr/>
          </p:nvSpPr>
          <p:spPr bwMode="auto">
            <a:xfrm>
              <a:off x="2514600" y="3200400"/>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b="1">
                  <a:solidFill>
                    <a:srgbClr val="FF0000"/>
                  </a:solidFill>
                </a:rPr>
                <a:t>XÂY DỰNG WEBSITE</a:t>
              </a:r>
            </a:p>
          </p:txBody>
        </p:sp>
        <p:sp>
          <p:nvSpPr>
            <p:cNvPr id="19478" name="Text Box 24"/>
            <p:cNvSpPr txBox="1">
              <a:spLocks noChangeArrowheads="1"/>
            </p:cNvSpPr>
            <p:nvPr/>
          </p:nvSpPr>
          <p:spPr bwMode="gray">
            <a:xfrm>
              <a:off x="1873250" y="3243262"/>
              <a:ext cx="354013" cy="457200"/>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400" b="1">
                  <a:solidFill>
                    <a:srgbClr val="FFFFFF"/>
                  </a:solidFill>
                </a:rPr>
                <a:t>2</a:t>
              </a:r>
            </a:p>
          </p:txBody>
        </p:sp>
        <p:sp>
          <p:nvSpPr>
            <p:cNvPr id="19479" name="Line 31"/>
            <p:cNvSpPr>
              <a:spLocks noChangeShapeType="1"/>
            </p:cNvSpPr>
            <p:nvPr/>
          </p:nvSpPr>
          <p:spPr bwMode="auto">
            <a:xfrm flipV="1">
              <a:off x="2286000" y="3700462"/>
              <a:ext cx="5181600" cy="33338"/>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464" name="Group 4"/>
          <p:cNvGrpSpPr>
            <a:grpSpLocks/>
          </p:cNvGrpSpPr>
          <p:nvPr/>
        </p:nvGrpSpPr>
        <p:grpSpPr bwMode="auto">
          <a:xfrm>
            <a:off x="1676400" y="4059238"/>
            <a:ext cx="5791200" cy="665162"/>
            <a:chOff x="1676400" y="4059237"/>
            <a:chExt cx="5791200" cy="665163"/>
          </a:xfrm>
        </p:grpSpPr>
        <p:grpSp>
          <p:nvGrpSpPr>
            <p:cNvPr id="19470" name="Group 19"/>
            <p:cNvGrpSpPr>
              <a:grpSpLocks/>
            </p:cNvGrpSpPr>
            <p:nvPr/>
          </p:nvGrpSpPr>
          <p:grpSpPr bwMode="auto">
            <a:xfrm>
              <a:off x="1676400" y="4059237"/>
              <a:ext cx="762000" cy="665163"/>
              <a:chOff x="3174" y="2656"/>
              <a:chExt cx="1549" cy="1351"/>
            </a:xfrm>
          </p:grpSpPr>
          <p:sp>
            <p:nvSpPr>
              <p:cNvPr id="19474" name="AutoShape 2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5" name="AutoShape 2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6" name="AutoShape 22"/>
              <p:cNvSpPr>
                <a:spLocks noChangeArrowheads="1"/>
              </p:cNvSpPr>
              <p:nvPr/>
            </p:nvSpPr>
            <p:spPr bwMode="gray">
              <a:xfrm>
                <a:off x="3264" y="2736"/>
                <a:ext cx="1350" cy="1168"/>
              </a:xfrm>
              <a:prstGeom prst="hexagon">
                <a:avLst>
                  <a:gd name="adj" fmla="val 28896"/>
                  <a:gd name="vf" fmla="val 115470"/>
                </a:avLst>
              </a:prstGeom>
              <a:gradFill rotWithShape="1">
                <a:gsLst>
                  <a:gs pos="0">
                    <a:srgbClr val="164C3D"/>
                  </a:gs>
                  <a:gs pos="100000">
                    <a:srgbClr val="30A483"/>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471" name="Text Box 25"/>
            <p:cNvSpPr txBox="1">
              <a:spLocks noChangeArrowheads="1"/>
            </p:cNvSpPr>
            <p:nvPr/>
          </p:nvSpPr>
          <p:spPr bwMode="auto">
            <a:xfrm>
              <a:off x="2514600" y="4114800"/>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b="1">
                  <a:solidFill>
                    <a:srgbClr val="003399"/>
                  </a:solidFill>
                </a:rPr>
                <a:t>KẾT LUẬN VÀ HƯỚNG PHÁT TRIỂN</a:t>
              </a:r>
            </a:p>
          </p:txBody>
        </p:sp>
        <p:sp>
          <p:nvSpPr>
            <p:cNvPr id="19472" name="Text Box 26"/>
            <p:cNvSpPr txBox="1">
              <a:spLocks noChangeArrowheads="1"/>
            </p:cNvSpPr>
            <p:nvPr/>
          </p:nvSpPr>
          <p:spPr bwMode="gray">
            <a:xfrm>
              <a:off x="1873250" y="4157662"/>
              <a:ext cx="354013" cy="457200"/>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400" b="1">
                  <a:solidFill>
                    <a:srgbClr val="FFFFFF"/>
                  </a:solidFill>
                </a:rPr>
                <a:t>3</a:t>
              </a:r>
            </a:p>
          </p:txBody>
        </p:sp>
        <p:sp>
          <p:nvSpPr>
            <p:cNvPr id="19473" name="Line 33"/>
            <p:cNvSpPr>
              <a:spLocks noChangeShapeType="1"/>
            </p:cNvSpPr>
            <p:nvPr/>
          </p:nvSpPr>
          <p:spPr bwMode="auto">
            <a:xfrm flipV="1">
              <a:off x="2286000" y="4614862"/>
              <a:ext cx="5181600" cy="33338"/>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465" name="Rectangle 34"/>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19466" name="Rectangle 38"/>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NỘI DUNG TRÌNH BÀY</a:t>
            </a:r>
          </a:p>
        </p:txBody>
      </p:sp>
      <p:sp>
        <p:nvSpPr>
          <p:cNvPr id="19467" name="Line 12"/>
          <p:cNvSpPr>
            <a:spLocks noChangeShapeType="1"/>
          </p:cNvSpPr>
          <p:nvPr/>
        </p:nvSpPr>
        <p:spPr bwMode="auto">
          <a:xfrm flipV="1">
            <a:off x="2286000" y="2819400"/>
            <a:ext cx="5181600" cy="33338"/>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8" name="Text Box 13"/>
          <p:cNvSpPr txBox="1">
            <a:spLocks noChangeArrowheads="1"/>
          </p:cNvSpPr>
          <p:nvPr/>
        </p:nvSpPr>
        <p:spPr bwMode="auto">
          <a:xfrm>
            <a:off x="2514600" y="2352675"/>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b="1">
                <a:solidFill>
                  <a:srgbClr val="3333FF"/>
                </a:solidFill>
              </a:rPr>
              <a:t>PHÂN TÍCH THIẾT KẾ HỆ THỐNG</a:t>
            </a:r>
          </a:p>
        </p:txBody>
      </p:sp>
      <p:sp>
        <p:nvSpPr>
          <p:cNvPr id="19469" name="Text Box 14"/>
          <p:cNvSpPr txBox="1">
            <a:spLocks noChangeArrowheads="1"/>
          </p:cNvSpPr>
          <p:nvPr/>
        </p:nvSpPr>
        <p:spPr bwMode="gray">
          <a:xfrm>
            <a:off x="1871663" y="2349500"/>
            <a:ext cx="357187" cy="4603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400" b="1">
                <a:solidFill>
                  <a:srgbClr val="FFFFFF"/>
                </a:solidFill>
              </a:rPr>
              <a:t>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406A993-E497-4118-93F7-F414A7AAB6DF}" type="slidenum">
              <a:rPr lang="en-US" smtClean="0"/>
              <a:pPr eaLnBrk="1" hangingPunct="1"/>
              <a:t>19</a:t>
            </a:fld>
            <a:endParaRPr lang="en-US" smtClean="0"/>
          </a:p>
        </p:txBody>
      </p:sp>
      <p:sp>
        <p:nvSpPr>
          <p:cNvPr id="20483"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0484"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vi-VN" sz="2400" b="1">
                <a:solidFill>
                  <a:schemeClr val="bg1"/>
                </a:solidFill>
              </a:rPr>
              <a:t>Các thành phần cơ bản của website</a:t>
            </a:r>
          </a:p>
        </p:txBody>
      </p:sp>
      <p:sp>
        <p:nvSpPr>
          <p:cNvPr id="20485" name="Text Box 6"/>
          <p:cNvSpPr txBox="1">
            <a:spLocks noChangeArrowheads="1"/>
          </p:cNvSpPr>
          <p:nvPr/>
        </p:nvSpPr>
        <p:spPr bwMode="auto">
          <a:xfrm>
            <a:off x="762000" y="976313"/>
            <a:ext cx="6324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t>Phần header</a:t>
            </a:r>
          </a:p>
        </p:txBody>
      </p:sp>
      <p:pic>
        <p:nvPicPr>
          <p:cNvPr id="2048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1800225"/>
            <a:ext cx="8734425" cy="1739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ular Callout 2"/>
          <p:cNvSpPr/>
          <p:nvPr/>
        </p:nvSpPr>
        <p:spPr bwMode="auto">
          <a:xfrm>
            <a:off x="762000" y="3962400"/>
            <a:ext cx="1752600" cy="685800"/>
          </a:xfrm>
          <a:prstGeom prst="wedgeRectCallout">
            <a:avLst>
              <a:gd name="adj1" fmla="val -13825"/>
              <a:gd name="adj2" fmla="val -239541"/>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n-US" dirty="0">
                <a:solidFill>
                  <a:schemeClr val="accent2"/>
                </a:solidFill>
              </a:rPr>
              <a:t>Logo</a:t>
            </a:r>
          </a:p>
        </p:txBody>
      </p:sp>
      <p:sp>
        <p:nvSpPr>
          <p:cNvPr id="13" name="Rectangular Callout 12"/>
          <p:cNvSpPr/>
          <p:nvPr/>
        </p:nvSpPr>
        <p:spPr bwMode="auto">
          <a:xfrm>
            <a:off x="2705100" y="4495800"/>
            <a:ext cx="1752600" cy="685800"/>
          </a:xfrm>
          <a:prstGeom prst="wedgeRectCallout">
            <a:avLst>
              <a:gd name="adj1" fmla="val -13825"/>
              <a:gd name="adj2" fmla="val -213567"/>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n-US" dirty="0">
                <a:solidFill>
                  <a:schemeClr val="accent2"/>
                </a:solidFill>
              </a:rPr>
              <a:t>Menu Top</a:t>
            </a:r>
          </a:p>
        </p:txBody>
      </p:sp>
      <p:sp>
        <p:nvSpPr>
          <p:cNvPr id="14" name="Rectangular Callout 13"/>
          <p:cNvSpPr/>
          <p:nvPr/>
        </p:nvSpPr>
        <p:spPr bwMode="auto">
          <a:xfrm>
            <a:off x="5181600" y="4332288"/>
            <a:ext cx="1752600" cy="685800"/>
          </a:xfrm>
          <a:prstGeom prst="wedgeRectCallout">
            <a:avLst>
              <a:gd name="adj1" fmla="val -13825"/>
              <a:gd name="adj2" fmla="val -239541"/>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n-US" dirty="0">
                <a:solidFill>
                  <a:schemeClr val="accent2"/>
                </a:solidFill>
              </a:rPr>
              <a:t>Tìm kiếm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4F45F5A-7F07-4C63-A7C5-D79594423771}" type="slidenum">
              <a:rPr lang="en-US" smtClean="0"/>
              <a:pPr eaLnBrk="1" hangingPunct="1"/>
              <a:t>2</a:t>
            </a:fld>
            <a:endParaRPr lang="en-US" smtClean="0"/>
          </a:p>
        </p:txBody>
      </p:sp>
      <p:sp>
        <p:nvSpPr>
          <p:cNvPr id="3075" name="AutoShape 7"/>
          <p:cNvSpPr>
            <a:spLocks noChangeArrowheads="1"/>
          </p:cNvSpPr>
          <p:nvPr/>
        </p:nvSpPr>
        <p:spPr bwMode="gray">
          <a:xfrm>
            <a:off x="1682750" y="2263775"/>
            <a:ext cx="755650" cy="654050"/>
          </a:xfrm>
          <a:prstGeom prst="hexagon">
            <a:avLst>
              <a:gd name="adj" fmla="val 28910"/>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 name="AutoShape 8"/>
          <p:cNvSpPr>
            <a:spLocks noChangeArrowheads="1"/>
          </p:cNvSpPr>
          <p:nvPr/>
        </p:nvSpPr>
        <p:spPr bwMode="gray">
          <a:xfrm>
            <a:off x="1676400" y="2252663"/>
            <a:ext cx="755650" cy="654050"/>
          </a:xfrm>
          <a:prstGeom prst="hexagon">
            <a:avLst>
              <a:gd name="adj" fmla="val 28910"/>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 name="AutoShape 9"/>
          <p:cNvSpPr>
            <a:spLocks noChangeArrowheads="1"/>
          </p:cNvSpPr>
          <p:nvPr/>
        </p:nvSpPr>
        <p:spPr bwMode="gray">
          <a:xfrm>
            <a:off x="1720850" y="2292350"/>
            <a:ext cx="663575" cy="574675"/>
          </a:xfrm>
          <a:prstGeom prst="hexagon">
            <a:avLst>
              <a:gd name="adj" fmla="val 28894"/>
              <a:gd name="vf" fmla="val 115470"/>
            </a:avLst>
          </a:prstGeom>
          <a:gradFill rotWithShape="1">
            <a:gsLst>
              <a:gs pos="0">
                <a:srgbClr val="164C3D"/>
              </a:gs>
              <a:gs pos="100000">
                <a:srgbClr val="30A483"/>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78" name="Group 15"/>
          <p:cNvGrpSpPr>
            <a:grpSpLocks/>
          </p:cNvGrpSpPr>
          <p:nvPr/>
        </p:nvGrpSpPr>
        <p:grpSpPr bwMode="auto">
          <a:xfrm>
            <a:off x="1676400" y="3144838"/>
            <a:ext cx="762000" cy="665162"/>
            <a:chOff x="1110" y="2656"/>
            <a:chExt cx="1549" cy="1351"/>
          </a:xfrm>
        </p:grpSpPr>
        <p:sp>
          <p:nvSpPr>
            <p:cNvPr id="3096" name="AutoShape 1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7" name="AutoShape 1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8" name="AutoShape 18"/>
            <p:cNvSpPr>
              <a:spLocks noChangeArrowheads="1"/>
            </p:cNvSpPr>
            <p:nvPr/>
          </p:nvSpPr>
          <p:spPr bwMode="gray">
            <a:xfrm>
              <a:off x="1200" y="2736"/>
              <a:ext cx="1350" cy="1168"/>
            </a:xfrm>
            <a:prstGeom prst="hexagon">
              <a:avLst>
                <a:gd name="adj" fmla="val 28896"/>
                <a:gd name="vf" fmla="val 115470"/>
              </a:avLst>
            </a:prstGeom>
            <a:gradFill rotWithShape="1">
              <a:gsLst>
                <a:gs pos="0">
                  <a:srgbClr val="093C55"/>
                </a:gs>
                <a:gs pos="100000">
                  <a:srgbClr val="1481B8"/>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79" name="Group 3"/>
          <p:cNvGrpSpPr>
            <a:grpSpLocks/>
          </p:cNvGrpSpPr>
          <p:nvPr/>
        </p:nvGrpSpPr>
        <p:grpSpPr bwMode="auto">
          <a:xfrm>
            <a:off x="1873250" y="3200400"/>
            <a:ext cx="5594350" cy="533400"/>
            <a:chOff x="1873250" y="3200400"/>
            <a:chExt cx="5594350" cy="533400"/>
          </a:xfrm>
        </p:grpSpPr>
        <p:sp>
          <p:nvSpPr>
            <p:cNvPr id="3093" name="Text Box 23"/>
            <p:cNvSpPr txBox="1">
              <a:spLocks noChangeArrowheads="1"/>
            </p:cNvSpPr>
            <p:nvPr/>
          </p:nvSpPr>
          <p:spPr bwMode="auto">
            <a:xfrm>
              <a:off x="2514600" y="3200400"/>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b="1">
                  <a:solidFill>
                    <a:srgbClr val="003399"/>
                  </a:solidFill>
                </a:rPr>
                <a:t>XÂY DỰNG WEBSITE</a:t>
              </a:r>
            </a:p>
          </p:txBody>
        </p:sp>
        <p:sp>
          <p:nvSpPr>
            <p:cNvPr id="3094" name="Text Box 24"/>
            <p:cNvSpPr txBox="1">
              <a:spLocks noChangeArrowheads="1"/>
            </p:cNvSpPr>
            <p:nvPr/>
          </p:nvSpPr>
          <p:spPr bwMode="gray">
            <a:xfrm>
              <a:off x="1873250" y="3243262"/>
              <a:ext cx="354013" cy="457200"/>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400" b="1">
                  <a:solidFill>
                    <a:srgbClr val="FFFFFF"/>
                  </a:solidFill>
                </a:rPr>
                <a:t>2</a:t>
              </a:r>
            </a:p>
          </p:txBody>
        </p:sp>
        <p:sp>
          <p:nvSpPr>
            <p:cNvPr id="3095" name="Line 31"/>
            <p:cNvSpPr>
              <a:spLocks noChangeShapeType="1"/>
            </p:cNvSpPr>
            <p:nvPr/>
          </p:nvSpPr>
          <p:spPr bwMode="auto">
            <a:xfrm flipV="1">
              <a:off x="2286000" y="3700462"/>
              <a:ext cx="5181600" cy="33338"/>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80" name="Group 4"/>
          <p:cNvGrpSpPr>
            <a:grpSpLocks/>
          </p:cNvGrpSpPr>
          <p:nvPr/>
        </p:nvGrpSpPr>
        <p:grpSpPr bwMode="auto">
          <a:xfrm>
            <a:off x="1676400" y="4059238"/>
            <a:ext cx="5791200" cy="665162"/>
            <a:chOff x="1676400" y="4059237"/>
            <a:chExt cx="5791200" cy="665163"/>
          </a:xfrm>
        </p:grpSpPr>
        <p:grpSp>
          <p:nvGrpSpPr>
            <p:cNvPr id="3086" name="Group 19"/>
            <p:cNvGrpSpPr>
              <a:grpSpLocks/>
            </p:cNvGrpSpPr>
            <p:nvPr/>
          </p:nvGrpSpPr>
          <p:grpSpPr bwMode="auto">
            <a:xfrm>
              <a:off x="1676400" y="4059237"/>
              <a:ext cx="762000" cy="665163"/>
              <a:chOff x="3174" y="2656"/>
              <a:chExt cx="1549" cy="1351"/>
            </a:xfrm>
          </p:grpSpPr>
          <p:sp>
            <p:nvSpPr>
              <p:cNvPr id="3090" name="AutoShape 2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AutoShape 2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AutoShape 22"/>
              <p:cNvSpPr>
                <a:spLocks noChangeArrowheads="1"/>
              </p:cNvSpPr>
              <p:nvPr/>
            </p:nvSpPr>
            <p:spPr bwMode="gray">
              <a:xfrm>
                <a:off x="3264" y="2736"/>
                <a:ext cx="1350" cy="1168"/>
              </a:xfrm>
              <a:prstGeom prst="hexagon">
                <a:avLst>
                  <a:gd name="adj" fmla="val 28896"/>
                  <a:gd name="vf" fmla="val 115470"/>
                </a:avLst>
              </a:prstGeom>
              <a:gradFill rotWithShape="1">
                <a:gsLst>
                  <a:gs pos="0">
                    <a:srgbClr val="164C3D"/>
                  </a:gs>
                  <a:gs pos="100000">
                    <a:srgbClr val="30A483"/>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87" name="Text Box 25"/>
            <p:cNvSpPr txBox="1">
              <a:spLocks noChangeArrowheads="1"/>
            </p:cNvSpPr>
            <p:nvPr/>
          </p:nvSpPr>
          <p:spPr bwMode="auto">
            <a:xfrm>
              <a:off x="2514600" y="4114800"/>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b="1">
                  <a:solidFill>
                    <a:srgbClr val="003399"/>
                  </a:solidFill>
                </a:rPr>
                <a:t>KẾT LUẬN VÀ HƯỚNG PHÁT TRIỂN</a:t>
              </a:r>
            </a:p>
          </p:txBody>
        </p:sp>
        <p:sp>
          <p:nvSpPr>
            <p:cNvPr id="3088" name="Text Box 26"/>
            <p:cNvSpPr txBox="1">
              <a:spLocks noChangeArrowheads="1"/>
            </p:cNvSpPr>
            <p:nvPr/>
          </p:nvSpPr>
          <p:spPr bwMode="gray">
            <a:xfrm>
              <a:off x="1873250" y="4157662"/>
              <a:ext cx="354013" cy="457200"/>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400" b="1">
                  <a:solidFill>
                    <a:srgbClr val="FFFFFF"/>
                  </a:solidFill>
                </a:rPr>
                <a:t>3</a:t>
              </a:r>
            </a:p>
          </p:txBody>
        </p:sp>
        <p:sp>
          <p:nvSpPr>
            <p:cNvPr id="3089" name="Line 33"/>
            <p:cNvSpPr>
              <a:spLocks noChangeShapeType="1"/>
            </p:cNvSpPr>
            <p:nvPr/>
          </p:nvSpPr>
          <p:spPr bwMode="auto">
            <a:xfrm flipV="1">
              <a:off x="2286000" y="4614862"/>
              <a:ext cx="5181600" cy="33338"/>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81" name="Rectangle 34"/>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3082" name="Rectangle 38"/>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NỘI DUNG TRÌNH BÀY</a:t>
            </a:r>
          </a:p>
        </p:txBody>
      </p:sp>
      <p:sp>
        <p:nvSpPr>
          <p:cNvPr id="3083" name="Line 12"/>
          <p:cNvSpPr>
            <a:spLocks noChangeShapeType="1"/>
          </p:cNvSpPr>
          <p:nvPr/>
        </p:nvSpPr>
        <p:spPr bwMode="auto">
          <a:xfrm flipV="1">
            <a:off x="2286000" y="2819400"/>
            <a:ext cx="5181600" cy="33338"/>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4" name="Text Box 13"/>
          <p:cNvSpPr txBox="1">
            <a:spLocks noChangeArrowheads="1"/>
          </p:cNvSpPr>
          <p:nvPr/>
        </p:nvSpPr>
        <p:spPr bwMode="auto">
          <a:xfrm>
            <a:off x="2514600" y="2352675"/>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b="1">
                <a:solidFill>
                  <a:srgbClr val="003399"/>
                </a:solidFill>
              </a:rPr>
              <a:t>PHÂN TÍCH THIẾT KẾ HỆ THỐNG</a:t>
            </a:r>
          </a:p>
        </p:txBody>
      </p:sp>
      <p:sp>
        <p:nvSpPr>
          <p:cNvPr id="3085" name="Text Box 14"/>
          <p:cNvSpPr txBox="1">
            <a:spLocks noChangeArrowheads="1"/>
          </p:cNvSpPr>
          <p:nvPr/>
        </p:nvSpPr>
        <p:spPr bwMode="gray">
          <a:xfrm>
            <a:off x="1871663" y="2349500"/>
            <a:ext cx="357187" cy="4603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400" b="1">
                <a:solidFill>
                  <a:srgbClr val="FFFFFF"/>
                </a:solidFill>
              </a:rPr>
              <a:t>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CABA9D3-E3FE-4C5C-B8DB-FD029C7246B5}" type="slidenum">
              <a:rPr lang="en-US" smtClean="0"/>
              <a:pPr eaLnBrk="1" hangingPunct="1"/>
              <a:t>20</a:t>
            </a:fld>
            <a:endParaRPr lang="en-US" smtClean="0"/>
          </a:p>
        </p:txBody>
      </p:sp>
      <p:sp>
        <p:nvSpPr>
          <p:cNvPr id="21507"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1508"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vi-VN" sz="2400" b="1">
                <a:solidFill>
                  <a:schemeClr val="bg1"/>
                </a:solidFill>
              </a:rPr>
              <a:t>Các thành phần cơ bản của website</a:t>
            </a:r>
          </a:p>
        </p:txBody>
      </p:sp>
      <p:sp>
        <p:nvSpPr>
          <p:cNvPr id="21509" name="Text Box 6"/>
          <p:cNvSpPr txBox="1">
            <a:spLocks noChangeArrowheads="1"/>
          </p:cNvSpPr>
          <p:nvPr/>
        </p:nvSpPr>
        <p:spPr bwMode="auto">
          <a:xfrm>
            <a:off x="762000" y="976313"/>
            <a:ext cx="6324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t>Phần header</a:t>
            </a: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22438"/>
            <a:ext cx="8839200" cy="2781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ular Callout 2"/>
          <p:cNvSpPr/>
          <p:nvPr/>
        </p:nvSpPr>
        <p:spPr bwMode="auto">
          <a:xfrm>
            <a:off x="1066800" y="5114925"/>
            <a:ext cx="1752600" cy="685800"/>
          </a:xfrm>
          <a:prstGeom prst="wedgeRectCallout">
            <a:avLst>
              <a:gd name="adj1" fmla="val 86457"/>
              <a:gd name="adj2" fmla="val -163351"/>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n-US" dirty="0">
                <a:solidFill>
                  <a:schemeClr val="accent2"/>
                </a:solidFill>
              </a:rPr>
              <a:t>Slider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5B253E6-3FC7-4A19-8960-A3939B33E9E7}" type="slidenum">
              <a:rPr lang="en-US" smtClean="0"/>
              <a:pPr eaLnBrk="1" hangingPunct="1"/>
              <a:t>21</a:t>
            </a:fld>
            <a:endParaRPr lang="en-US" smtClean="0"/>
          </a:p>
        </p:txBody>
      </p:sp>
      <p:sp>
        <p:nvSpPr>
          <p:cNvPr id="22531"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2532"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vi-VN" sz="2400" b="1">
                <a:solidFill>
                  <a:schemeClr val="bg1"/>
                </a:solidFill>
              </a:rPr>
              <a:t>Các thành phần cơ bản của website</a:t>
            </a:r>
          </a:p>
        </p:txBody>
      </p:sp>
      <p:sp>
        <p:nvSpPr>
          <p:cNvPr id="22533" name="Text Box 6"/>
          <p:cNvSpPr txBox="1">
            <a:spLocks noChangeArrowheads="1"/>
          </p:cNvSpPr>
          <p:nvPr/>
        </p:nvSpPr>
        <p:spPr bwMode="auto">
          <a:xfrm>
            <a:off x="762000" y="976313"/>
            <a:ext cx="6324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t>Phần Menu Trái</a:t>
            </a:r>
          </a:p>
        </p:txBody>
      </p:sp>
      <p:pic>
        <p:nvPicPr>
          <p:cNvPr id="225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88" y="1438275"/>
            <a:ext cx="1576387" cy="51911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ular Callout 2"/>
          <p:cNvSpPr/>
          <p:nvPr/>
        </p:nvSpPr>
        <p:spPr bwMode="auto">
          <a:xfrm>
            <a:off x="3048000" y="1981200"/>
            <a:ext cx="1828800" cy="685800"/>
          </a:xfrm>
          <a:prstGeom prst="wedgeRectCallout">
            <a:avLst>
              <a:gd name="adj1" fmla="val -139178"/>
              <a:gd name="adj2" fmla="val -88892"/>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n-US" dirty="0">
                <a:solidFill>
                  <a:schemeClr val="accent2"/>
                </a:solidFill>
              </a:rPr>
              <a:t>Danh Mục Cha</a:t>
            </a:r>
          </a:p>
        </p:txBody>
      </p:sp>
      <p:sp>
        <p:nvSpPr>
          <p:cNvPr id="16" name="Rectangular Callout 15"/>
          <p:cNvSpPr/>
          <p:nvPr/>
        </p:nvSpPr>
        <p:spPr bwMode="auto">
          <a:xfrm>
            <a:off x="3048000" y="2895600"/>
            <a:ext cx="1828800" cy="685800"/>
          </a:xfrm>
          <a:prstGeom prst="wedgeRectCallout">
            <a:avLst>
              <a:gd name="adj1" fmla="val -114108"/>
              <a:gd name="adj2" fmla="val -69844"/>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n-US" dirty="0">
                <a:solidFill>
                  <a:schemeClr val="accent2"/>
                </a:solidFill>
              </a:rPr>
              <a:t>Danh Mục Con</a:t>
            </a:r>
          </a:p>
        </p:txBody>
      </p:sp>
      <p:sp>
        <p:nvSpPr>
          <p:cNvPr id="17" name="Rectangular Callout 16"/>
          <p:cNvSpPr/>
          <p:nvPr/>
        </p:nvSpPr>
        <p:spPr bwMode="auto">
          <a:xfrm>
            <a:off x="3048000" y="3690938"/>
            <a:ext cx="1828800" cy="685800"/>
          </a:xfrm>
          <a:prstGeom prst="wedgeRectCallout">
            <a:avLst>
              <a:gd name="adj1" fmla="val -160183"/>
              <a:gd name="adj2" fmla="val 255697"/>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n-US" sz="1700" dirty="0">
                <a:solidFill>
                  <a:schemeClr val="accent2"/>
                </a:solidFill>
              </a:rPr>
              <a:t>Thống kê Truy cấp</a:t>
            </a:r>
          </a:p>
        </p:txBody>
      </p:sp>
      <p:pic>
        <p:nvPicPr>
          <p:cNvPr id="2254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066800"/>
            <a:ext cx="1847850" cy="5562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ular Callout 18"/>
          <p:cNvSpPr/>
          <p:nvPr/>
        </p:nvSpPr>
        <p:spPr bwMode="auto">
          <a:xfrm>
            <a:off x="5029200" y="1981200"/>
            <a:ext cx="1752600" cy="685800"/>
          </a:xfrm>
          <a:prstGeom prst="wedgeRectCallout">
            <a:avLst>
              <a:gd name="adj1" fmla="val 81999"/>
              <a:gd name="adj2" fmla="val -112132"/>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n-US" dirty="0" smtClean="0">
                <a:solidFill>
                  <a:schemeClr val="accent2"/>
                </a:solidFill>
              </a:rPr>
              <a:t>Giá vàng</a:t>
            </a:r>
            <a:endParaRPr lang="en-US" dirty="0">
              <a:solidFill>
                <a:schemeClr val="accent2"/>
              </a:solidFill>
            </a:endParaRPr>
          </a:p>
        </p:txBody>
      </p:sp>
      <p:sp>
        <p:nvSpPr>
          <p:cNvPr id="20" name="Rectangular Callout 19"/>
          <p:cNvSpPr/>
          <p:nvPr/>
        </p:nvSpPr>
        <p:spPr bwMode="auto">
          <a:xfrm>
            <a:off x="5029200" y="2895600"/>
            <a:ext cx="1822450" cy="685800"/>
          </a:xfrm>
          <a:prstGeom prst="wedgeRectCallout">
            <a:avLst>
              <a:gd name="adj1" fmla="val 75963"/>
              <a:gd name="adj2" fmla="val -23608"/>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n-US" dirty="0" err="1" smtClean="0">
                <a:solidFill>
                  <a:schemeClr val="accent2"/>
                </a:solidFill>
              </a:rPr>
              <a:t>Tỷ</a:t>
            </a:r>
            <a:r>
              <a:rPr lang="en-US" dirty="0" smtClean="0">
                <a:solidFill>
                  <a:schemeClr val="accent2"/>
                </a:solidFill>
              </a:rPr>
              <a:t> giá</a:t>
            </a:r>
            <a:endParaRPr lang="en-US" dirty="0">
              <a:solidFill>
                <a:schemeClr val="accent2"/>
              </a:solidFill>
            </a:endParaRPr>
          </a:p>
        </p:txBody>
      </p:sp>
      <p:sp>
        <p:nvSpPr>
          <p:cNvPr id="14" name="Rectangular Callout 13"/>
          <p:cNvSpPr/>
          <p:nvPr/>
        </p:nvSpPr>
        <p:spPr bwMode="auto">
          <a:xfrm>
            <a:off x="4997116" y="3743826"/>
            <a:ext cx="1822450" cy="685800"/>
          </a:xfrm>
          <a:prstGeom prst="wedgeRectCallout">
            <a:avLst>
              <a:gd name="adj1" fmla="val 86526"/>
              <a:gd name="adj2" fmla="val 175222"/>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n-US" dirty="0">
                <a:solidFill>
                  <a:schemeClr val="accent2"/>
                </a:solidFill>
              </a:rPr>
              <a:t>Hổ trợ Trực tuyến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7080A9B-4F32-449D-8AB4-97A235FF6943}" type="slidenum">
              <a:rPr lang="en-US" smtClean="0"/>
              <a:pPr eaLnBrk="1" hangingPunct="1"/>
              <a:t>22</a:t>
            </a:fld>
            <a:endParaRPr lang="en-US" smtClean="0"/>
          </a:p>
        </p:txBody>
      </p:sp>
      <p:sp>
        <p:nvSpPr>
          <p:cNvPr id="23555"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3556"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vi-VN" sz="2400" b="1">
                <a:solidFill>
                  <a:schemeClr val="bg1"/>
                </a:solidFill>
              </a:rPr>
              <a:t>Các thành phần cơ bản của website</a:t>
            </a:r>
          </a:p>
        </p:txBody>
      </p:sp>
      <p:sp>
        <p:nvSpPr>
          <p:cNvPr id="23557" name="Text Box 6"/>
          <p:cNvSpPr txBox="1">
            <a:spLocks noChangeArrowheads="1"/>
          </p:cNvSpPr>
          <p:nvPr/>
        </p:nvSpPr>
        <p:spPr bwMode="auto">
          <a:xfrm>
            <a:off x="762000" y="976313"/>
            <a:ext cx="6324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t>Phần footer</a:t>
            </a:r>
          </a:p>
        </p:txBody>
      </p:sp>
      <p:pic>
        <p:nvPicPr>
          <p:cNvPr id="235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2014538"/>
            <a:ext cx="7046913" cy="1047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ular Callout 2"/>
          <p:cNvSpPr/>
          <p:nvPr/>
        </p:nvSpPr>
        <p:spPr bwMode="auto">
          <a:xfrm>
            <a:off x="1714500" y="4267200"/>
            <a:ext cx="1752600" cy="685800"/>
          </a:xfrm>
          <a:prstGeom prst="wedgeRectCallout">
            <a:avLst>
              <a:gd name="adj1" fmla="val 32928"/>
              <a:gd name="adj2" fmla="val -336511"/>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defRPr/>
            </a:pPr>
            <a:r>
              <a:rPr lang="en-US" dirty="0">
                <a:solidFill>
                  <a:schemeClr val="accent2"/>
                </a:solidFill>
              </a:rPr>
              <a:t>menu</a:t>
            </a:r>
          </a:p>
        </p:txBody>
      </p:sp>
      <p:sp>
        <p:nvSpPr>
          <p:cNvPr id="19" name="Rectangular Callout 18"/>
          <p:cNvSpPr/>
          <p:nvPr/>
        </p:nvSpPr>
        <p:spPr bwMode="auto">
          <a:xfrm>
            <a:off x="4191000" y="4267200"/>
            <a:ext cx="1752600" cy="685800"/>
          </a:xfrm>
          <a:prstGeom prst="wedgeRectCallout">
            <a:avLst>
              <a:gd name="adj1" fmla="val 43769"/>
              <a:gd name="adj2" fmla="val -277637"/>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defRPr/>
            </a:pPr>
            <a:r>
              <a:rPr lang="en-US" dirty="0">
                <a:solidFill>
                  <a:schemeClr val="accent2"/>
                </a:solidFill>
              </a:rPr>
              <a:t>Thông tin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4692330-3DD8-4FCF-95A1-B502178EA584}" type="slidenum">
              <a:rPr lang="en-US" smtClean="0"/>
              <a:pPr eaLnBrk="1" hangingPunct="1"/>
              <a:t>23</a:t>
            </a:fld>
            <a:endParaRPr lang="en-US" smtClean="0"/>
          </a:p>
        </p:txBody>
      </p:sp>
      <p:sp>
        <p:nvSpPr>
          <p:cNvPr id="24579"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4580" name="Rectangle 4"/>
          <p:cNvSpPr>
            <a:spLocks noChangeArrowheads="1"/>
          </p:cNvSpPr>
          <p:nvPr/>
        </p:nvSpPr>
        <p:spPr bwMode="auto">
          <a:xfrm>
            <a:off x="1485900" y="152400"/>
            <a:ext cx="6172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vi-VN" sz="2400" b="1">
                <a:solidFill>
                  <a:schemeClr val="bg1"/>
                </a:solidFill>
              </a:rPr>
              <a:t>Các thành phần cơ bản của</a:t>
            </a:r>
            <a:r>
              <a:rPr lang="en-US" sz="2400" b="1">
                <a:solidFill>
                  <a:schemeClr val="bg1"/>
                </a:solidFill>
              </a:rPr>
              <a:t> trang admin</a:t>
            </a:r>
            <a:endParaRPr lang="vi-VN" sz="2400" b="1">
              <a:solidFill>
                <a:schemeClr val="bg1"/>
              </a:solidFill>
            </a:endParaRPr>
          </a:p>
        </p:txBody>
      </p:sp>
      <p:pic>
        <p:nvPicPr>
          <p:cNvPr id="245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1100"/>
            <a:ext cx="8686800" cy="3397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ular Callout 18"/>
          <p:cNvSpPr/>
          <p:nvPr/>
        </p:nvSpPr>
        <p:spPr bwMode="auto">
          <a:xfrm>
            <a:off x="4876800" y="4930775"/>
            <a:ext cx="1981200" cy="685800"/>
          </a:xfrm>
          <a:prstGeom prst="wedgeRectCallout">
            <a:avLst>
              <a:gd name="adj1" fmla="val 39573"/>
              <a:gd name="adj2" fmla="val -282832"/>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n-US" dirty="0">
                <a:solidFill>
                  <a:schemeClr val="accent2"/>
                </a:solidFill>
              </a:rPr>
              <a:t>Menu chức năng</a:t>
            </a:r>
          </a:p>
        </p:txBody>
      </p:sp>
      <p:sp>
        <p:nvSpPr>
          <p:cNvPr id="3" name="Rectangular Callout 2"/>
          <p:cNvSpPr/>
          <p:nvPr/>
        </p:nvSpPr>
        <p:spPr bwMode="auto">
          <a:xfrm>
            <a:off x="1143000" y="5105400"/>
            <a:ext cx="1905000" cy="685800"/>
          </a:xfrm>
          <a:prstGeom prst="wedgeRectCallout">
            <a:avLst>
              <a:gd name="adj1" fmla="val -54481"/>
              <a:gd name="adj2" fmla="val -322658"/>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n-US" dirty="0">
                <a:solidFill>
                  <a:schemeClr val="accent2"/>
                </a:solidFill>
              </a:rPr>
              <a:t>Menu điều hướng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DCB511D-4124-4B31-A760-8671218F40C9}" type="slidenum">
              <a:rPr lang="en-US" smtClean="0"/>
              <a:pPr eaLnBrk="1" hangingPunct="1"/>
              <a:t>24</a:t>
            </a:fld>
            <a:endParaRPr lang="en-US" smtClean="0"/>
          </a:p>
        </p:txBody>
      </p:sp>
      <p:sp>
        <p:nvSpPr>
          <p:cNvPr id="25603"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5604" name="Rectangle 4"/>
          <p:cNvSpPr>
            <a:spLocks noChangeArrowheads="1"/>
          </p:cNvSpPr>
          <p:nvPr/>
        </p:nvSpPr>
        <p:spPr bwMode="auto">
          <a:xfrm>
            <a:off x="1485900" y="152400"/>
            <a:ext cx="6172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Chi Tiết </a:t>
            </a:r>
            <a:endParaRPr lang="vi-VN" sz="2400" b="1">
              <a:solidFill>
                <a:schemeClr val="bg1"/>
              </a:solidFill>
            </a:endParaRPr>
          </a:p>
        </p:txBody>
      </p:sp>
      <p:sp>
        <p:nvSpPr>
          <p:cNvPr id="25605" name="TextBox 1"/>
          <p:cNvSpPr txBox="1">
            <a:spLocks noChangeArrowheads="1"/>
          </p:cNvSpPr>
          <p:nvPr/>
        </p:nvSpPr>
        <p:spPr bwMode="auto">
          <a:xfrm>
            <a:off x="990600" y="1676400"/>
            <a:ext cx="5257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4000"/>
              <a:t>demo</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0E84935-41D6-464A-9E39-6338D669A1A9}" type="slidenum">
              <a:rPr lang="en-US" smtClean="0"/>
              <a:pPr eaLnBrk="1" hangingPunct="1"/>
              <a:t>25</a:t>
            </a:fld>
            <a:endParaRPr lang="en-US" smtClean="0"/>
          </a:p>
        </p:txBody>
      </p:sp>
      <p:sp>
        <p:nvSpPr>
          <p:cNvPr id="26627"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6628"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XÂY DỰNG WEBSITE</a:t>
            </a:r>
          </a:p>
        </p:txBody>
      </p:sp>
      <p:sp>
        <p:nvSpPr>
          <p:cNvPr id="26629" name="Text Box 6"/>
          <p:cNvSpPr txBox="1">
            <a:spLocks noChangeArrowheads="1"/>
          </p:cNvSpPr>
          <p:nvPr/>
        </p:nvSpPr>
        <p:spPr bwMode="auto">
          <a:xfrm>
            <a:off x="762000" y="976313"/>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t>MÔ HÌNH WEBSITE 3 LỚP (LAYER)</a:t>
            </a:r>
          </a:p>
        </p:txBody>
      </p:sp>
      <p:pic>
        <p:nvPicPr>
          <p:cNvPr id="26630" name="Picture 10" descr="MoHinh3lop"/>
          <p:cNvPicPr>
            <a:picLocks noChangeAspect="1" noChangeArrowheads="1"/>
          </p:cNvPicPr>
          <p:nvPr/>
        </p:nvPicPr>
        <p:blipFill>
          <a:blip r:embed="rId2">
            <a:extLst>
              <a:ext uri="{28A0092B-C50C-407E-A947-70E740481C1C}">
                <a14:useLocalDpi xmlns:a14="http://schemas.microsoft.com/office/drawing/2010/main" val="0"/>
              </a:ext>
            </a:extLst>
          </a:blip>
          <a:srcRect l="14355" r="13043"/>
          <a:stretch>
            <a:fillRect/>
          </a:stretch>
        </p:blipFill>
        <p:spPr bwMode="auto">
          <a:xfrm>
            <a:off x="2149475" y="1752600"/>
            <a:ext cx="5089525" cy="4343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1828800" y="2743200"/>
            <a:ext cx="5638800" cy="2057400"/>
          </a:xfrm>
          <a:prstGeom prst="rect">
            <a:avLst/>
          </a:prstGeom>
          <a:noFill/>
          <a:ln>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defRPr/>
            </a:pPr>
            <a:endParaRPr lang="en-US">
              <a:solidFill>
                <a:schemeClr val="accent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BFF22EC-C877-4F75-ADD9-7FDDCA3CFD72}" type="slidenum">
              <a:rPr lang="en-US" smtClean="0"/>
              <a:pPr eaLnBrk="1" hangingPunct="1"/>
              <a:t>26</a:t>
            </a:fld>
            <a:endParaRPr lang="en-US" smtClean="0"/>
          </a:p>
        </p:txBody>
      </p:sp>
      <p:sp>
        <p:nvSpPr>
          <p:cNvPr id="27651" name="AutoShape 7"/>
          <p:cNvSpPr>
            <a:spLocks noChangeArrowheads="1"/>
          </p:cNvSpPr>
          <p:nvPr/>
        </p:nvSpPr>
        <p:spPr bwMode="gray">
          <a:xfrm>
            <a:off x="1682750" y="2263775"/>
            <a:ext cx="755650" cy="654050"/>
          </a:xfrm>
          <a:prstGeom prst="hexagon">
            <a:avLst>
              <a:gd name="adj" fmla="val 28910"/>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2" name="AutoShape 8"/>
          <p:cNvSpPr>
            <a:spLocks noChangeArrowheads="1"/>
          </p:cNvSpPr>
          <p:nvPr/>
        </p:nvSpPr>
        <p:spPr bwMode="gray">
          <a:xfrm>
            <a:off x="1676400" y="2252663"/>
            <a:ext cx="755650" cy="654050"/>
          </a:xfrm>
          <a:prstGeom prst="hexagon">
            <a:avLst>
              <a:gd name="adj" fmla="val 28910"/>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AutoShape 9"/>
          <p:cNvSpPr>
            <a:spLocks noChangeArrowheads="1"/>
          </p:cNvSpPr>
          <p:nvPr/>
        </p:nvSpPr>
        <p:spPr bwMode="gray">
          <a:xfrm>
            <a:off x="1720850" y="2292350"/>
            <a:ext cx="663575" cy="574675"/>
          </a:xfrm>
          <a:prstGeom prst="hexagon">
            <a:avLst>
              <a:gd name="adj" fmla="val 28894"/>
              <a:gd name="vf" fmla="val 115470"/>
            </a:avLst>
          </a:prstGeom>
          <a:gradFill rotWithShape="1">
            <a:gsLst>
              <a:gs pos="0">
                <a:srgbClr val="164C3D"/>
              </a:gs>
              <a:gs pos="100000">
                <a:srgbClr val="30A483"/>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54" name="Group 15"/>
          <p:cNvGrpSpPr>
            <a:grpSpLocks/>
          </p:cNvGrpSpPr>
          <p:nvPr/>
        </p:nvGrpSpPr>
        <p:grpSpPr bwMode="auto">
          <a:xfrm>
            <a:off x="1676400" y="3144838"/>
            <a:ext cx="762000" cy="665162"/>
            <a:chOff x="1110" y="2656"/>
            <a:chExt cx="1549" cy="1351"/>
          </a:xfrm>
        </p:grpSpPr>
        <p:sp>
          <p:nvSpPr>
            <p:cNvPr id="27672" name="AutoShape 1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3" name="AutoShape 1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4" name="AutoShape 18"/>
            <p:cNvSpPr>
              <a:spLocks noChangeArrowheads="1"/>
            </p:cNvSpPr>
            <p:nvPr/>
          </p:nvSpPr>
          <p:spPr bwMode="gray">
            <a:xfrm>
              <a:off x="1200" y="2736"/>
              <a:ext cx="1350" cy="1168"/>
            </a:xfrm>
            <a:prstGeom prst="hexagon">
              <a:avLst>
                <a:gd name="adj" fmla="val 28896"/>
                <a:gd name="vf" fmla="val 115470"/>
              </a:avLst>
            </a:prstGeom>
            <a:gradFill rotWithShape="1">
              <a:gsLst>
                <a:gs pos="0">
                  <a:srgbClr val="093C55"/>
                </a:gs>
                <a:gs pos="100000">
                  <a:srgbClr val="1481B8"/>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55" name="Group 3"/>
          <p:cNvGrpSpPr>
            <a:grpSpLocks/>
          </p:cNvGrpSpPr>
          <p:nvPr/>
        </p:nvGrpSpPr>
        <p:grpSpPr bwMode="auto">
          <a:xfrm>
            <a:off x="1873250" y="3200400"/>
            <a:ext cx="5594350" cy="533400"/>
            <a:chOff x="1873250" y="3200400"/>
            <a:chExt cx="5594350" cy="533400"/>
          </a:xfrm>
        </p:grpSpPr>
        <p:sp>
          <p:nvSpPr>
            <p:cNvPr id="27669" name="Text Box 23"/>
            <p:cNvSpPr txBox="1">
              <a:spLocks noChangeArrowheads="1"/>
            </p:cNvSpPr>
            <p:nvPr/>
          </p:nvSpPr>
          <p:spPr bwMode="auto">
            <a:xfrm>
              <a:off x="2514600" y="3200400"/>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b="1">
                  <a:solidFill>
                    <a:srgbClr val="0066CC"/>
                  </a:solidFill>
                </a:rPr>
                <a:t>XÂY DỰNG WEBSITE</a:t>
              </a:r>
            </a:p>
          </p:txBody>
        </p:sp>
        <p:sp>
          <p:nvSpPr>
            <p:cNvPr id="27670" name="Text Box 24"/>
            <p:cNvSpPr txBox="1">
              <a:spLocks noChangeArrowheads="1"/>
            </p:cNvSpPr>
            <p:nvPr/>
          </p:nvSpPr>
          <p:spPr bwMode="gray">
            <a:xfrm>
              <a:off x="1873250" y="3243262"/>
              <a:ext cx="354013" cy="457200"/>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400" b="1">
                  <a:solidFill>
                    <a:srgbClr val="FFFFFF"/>
                  </a:solidFill>
                </a:rPr>
                <a:t>2</a:t>
              </a:r>
            </a:p>
          </p:txBody>
        </p:sp>
        <p:sp>
          <p:nvSpPr>
            <p:cNvPr id="27671" name="Line 31"/>
            <p:cNvSpPr>
              <a:spLocks noChangeShapeType="1"/>
            </p:cNvSpPr>
            <p:nvPr/>
          </p:nvSpPr>
          <p:spPr bwMode="auto">
            <a:xfrm flipV="1">
              <a:off x="2286000" y="3700462"/>
              <a:ext cx="5181600" cy="33338"/>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56" name="Group 4"/>
          <p:cNvGrpSpPr>
            <a:grpSpLocks/>
          </p:cNvGrpSpPr>
          <p:nvPr/>
        </p:nvGrpSpPr>
        <p:grpSpPr bwMode="auto">
          <a:xfrm>
            <a:off x="1676400" y="4059238"/>
            <a:ext cx="5791200" cy="665162"/>
            <a:chOff x="1676400" y="4059237"/>
            <a:chExt cx="5791200" cy="665163"/>
          </a:xfrm>
        </p:grpSpPr>
        <p:grpSp>
          <p:nvGrpSpPr>
            <p:cNvPr id="27662" name="Group 19"/>
            <p:cNvGrpSpPr>
              <a:grpSpLocks/>
            </p:cNvGrpSpPr>
            <p:nvPr/>
          </p:nvGrpSpPr>
          <p:grpSpPr bwMode="auto">
            <a:xfrm>
              <a:off x="1676400" y="4059237"/>
              <a:ext cx="762000" cy="665163"/>
              <a:chOff x="3174" y="2656"/>
              <a:chExt cx="1549" cy="1351"/>
            </a:xfrm>
          </p:grpSpPr>
          <p:sp>
            <p:nvSpPr>
              <p:cNvPr id="27666" name="AutoShape 2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7" name="AutoShape 2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8" name="AutoShape 22"/>
              <p:cNvSpPr>
                <a:spLocks noChangeArrowheads="1"/>
              </p:cNvSpPr>
              <p:nvPr/>
            </p:nvSpPr>
            <p:spPr bwMode="gray">
              <a:xfrm>
                <a:off x="3264" y="2736"/>
                <a:ext cx="1350" cy="1168"/>
              </a:xfrm>
              <a:prstGeom prst="hexagon">
                <a:avLst>
                  <a:gd name="adj" fmla="val 28896"/>
                  <a:gd name="vf" fmla="val 115470"/>
                </a:avLst>
              </a:prstGeom>
              <a:gradFill rotWithShape="1">
                <a:gsLst>
                  <a:gs pos="0">
                    <a:srgbClr val="164C3D"/>
                  </a:gs>
                  <a:gs pos="100000">
                    <a:srgbClr val="30A483"/>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63" name="Text Box 25"/>
            <p:cNvSpPr txBox="1">
              <a:spLocks noChangeArrowheads="1"/>
            </p:cNvSpPr>
            <p:nvPr/>
          </p:nvSpPr>
          <p:spPr bwMode="auto">
            <a:xfrm>
              <a:off x="2514600" y="4114800"/>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b="1">
                  <a:solidFill>
                    <a:srgbClr val="FF0000"/>
                  </a:solidFill>
                </a:rPr>
                <a:t>KẾT LUẬN VÀ HƯỚNG PHÁT TRIỂN</a:t>
              </a:r>
            </a:p>
          </p:txBody>
        </p:sp>
        <p:sp>
          <p:nvSpPr>
            <p:cNvPr id="27664" name="Text Box 26"/>
            <p:cNvSpPr txBox="1">
              <a:spLocks noChangeArrowheads="1"/>
            </p:cNvSpPr>
            <p:nvPr/>
          </p:nvSpPr>
          <p:spPr bwMode="gray">
            <a:xfrm>
              <a:off x="1873250" y="4157662"/>
              <a:ext cx="354013" cy="457200"/>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400" b="1">
                  <a:solidFill>
                    <a:srgbClr val="FFFFFF"/>
                  </a:solidFill>
                </a:rPr>
                <a:t>3</a:t>
              </a:r>
            </a:p>
          </p:txBody>
        </p:sp>
        <p:sp>
          <p:nvSpPr>
            <p:cNvPr id="27665" name="Line 33"/>
            <p:cNvSpPr>
              <a:spLocks noChangeShapeType="1"/>
            </p:cNvSpPr>
            <p:nvPr/>
          </p:nvSpPr>
          <p:spPr bwMode="auto">
            <a:xfrm flipV="1">
              <a:off x="2286000" y="4614862"/>
              <a:ext cx="5181600" cy="33338"/>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57" name="Rectangle 34"/>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7658" name="Rectangle 38"/>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NỘI DUNG TRÌNH BÀY</a:t>
            </a:r>
          </a:p>
        </p:txBody>
      </p:sp>
      <p:sp>
        <p:nvSpPr>
          <p:cNvPr id="27659" name="Line 12"/>
          <p:cNvSpPr>
            <a:spLocks noChangeShapeType="1"/>
          </p:cNvSpPr>
          <p:nvPr/>
        </p:nvSpPr>
        <p:spPr bwMode="auto">
          <a:xfrm flipV="1">
            <a:off x="2286000" y="2819400"/>
            <a:ext cx="5181600" cy="33338"/>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 name="Text Box 13"/>
          <p:cNvSpPr txBox="1">
            <a:spLocks noChangeArrowheads="1"/>
          </p:cNvSpPr>
          <p:nvPr/>
        </p:nvSpPr>
        <p:spPr bwMode="auto">
          <a:xfrm>
            <a:off x="2514600" y="2352675"/>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b="1">
                <a:solidFill>
                  <a:srgbClr val="0066CC"/>
                </a:solidFill>
              </a:rPr>
              <a:t>PHÂN TÍCH THIẾT KẾ HỆ THỐNG</a:t>
            </a:r>
          </a:p>
        </p:txBody>
      </p:sp>
      <p:sp>
        <p:nvSpPr>
          <p:cNvPr id="27661" name="Text Box 14"/>
          <p:cNvSpPr txBox="1">
            <a:spLocks noChangeArrowheads="1"/>
          </p:cNvSpPr>
          <p:nvPr/>
        </p:nvSpPr>
        <p:spPr bwMode="gray">
          <a:xfrm>
            <a:off x="1871663" y="2349500"/>
            <a:ext cx="357187" cy="4603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400" b="1">
                <a:solidFill>
                  <a:srgbClr val="FFFFFF"/>
                </a:solidFill>
              </a:rPr>
              <a:t>1</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40A9B4-BE6B-4FFF-BBE3-D45630143756}" type="slidenum">
              <a:rPr lang="en-US" smtClean="0"/>
              <a:pPr eaLnBrk="1" hangingPunct="1"/>
              <a:t>27</a:t>
            </a:fld>
            <a:endParaRPr lang="en-US" smtClean="0"/>
          </a:p>
        </p:txBody>
      </p:sp>
      <p:sp>
        <p:nvSpPr>
          <p:cNvPr id="28675"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8676" name="Rectangle 4"/>
          <p:cNvSpPr>
            <a:spLocks noChangeArrowheads="1"/>
          </p:cNvSpPr>
          <p:nvPr/>
        </p:nvSpPr>
        <p:spPr bwMode="auto">
          <a:xfrm>
            <a:off x="1676400" y="1524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KẾT LUẬN VÀ HƯỚNG PHÁT TRIỂN</a:t>
            </a:r>
          </a:p>
        </p:txBody>
      </p:sp>
      <p:sp>
        <p:nvSpPr>
          <p:cNvPr id="28677" name="Text Box 6"/>
          <p:cNvSpPr txBox="1">
            <a:spLocks noChangeArrowheads="1"/>
          </p:cNvSpPr>
          <p:nvPr/>
        </p:nvSpPr>
        <p:spPr bwMode="auto">
          <a:xfrm>
            <a:off x="609600" y="1155700"/>
            <a:ext cx="6324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buFont typeface="Wingdings" pitchFamily="2" charset="2"/>
              <a:buChar char="v"/>
            </a:pPr>
            <a:r>
              <a:rPr lang="en-US" sz="2400" b="1"/>
              <a:t> KẾT QUẢ ĐẠT ĐƯỢC</a:t>
            </a:r>
          </a:p>
          <a:p>
            <a:pPr eaLnBrk="1" hangingPunct="1">
              <a:spcBef>
                <a:spcPct val="50000"/>
              </a:spcBef>
              <a:buFont typeface="Wingdings" pitchFamily="2" charset="2"/>
              <a:buNone/>
            </a:pPr>
            <a:r>
              <a:rPr lang="en-US" sz="2400" b="1"/>
              <a:t>    + Đối với khách hàng</a:t>
            </a:r>
          </a:p>
        </p:txBody>
      </p:sp>
      <p:sp>
        <p:nvSpPr>
          <p:cNvPr id="28678" name="Text Box 7"/>
          <p:cNvSpPr txBox="1">
            <a:spLocks noChangeArrowheads="1"/>
          </p:cNvSpPr>
          <p:nvPr/>
        </p:nvSpPr>
        <p:spPr bwMode="auto">
          <a:xfrm>
            <a:off x="1143000" y="2346325"/>
            <a:ext cx="7848600" cy="317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1" eaLnBrk="1" hangingPunct="1">
              <a:buFont typeface="Wingdings" pitchFamily="2" charset="2"/>
              <a:buChar char="ü"/>
            </a:pPr>
            <a:r>
              <a:rPr lang="en-US" sz="2000"/>
              <a:t>  Tìm kiếm, xem sản phẩm</a:t>
            </a:r>
          </a:p>
          <a:p>
            <a:pPr lvl="1" eaLnBrk="1" hangingPunct="1">
              <a:buFont typeface="Wingdings" pitchFamily="2" charset="2"/>
              <a:buNone/>
            </a:pPr>
            <a:endParaRPr lang="en-US" sz="2000"/>
          </a:p>
          <a:p>
            <a:pPr lvl="1" eaLnBrk="1" hangingPunct="1">
              <a:buFont typeface="Wingdings" pitchFamily="2" charset="2"/>
              <a:buChar char="ü"/>
            </a:pPr>
            <a:r>
              <a:rPr lang="en-US" sz="2000"/>
              <a:t>  Tạo giỏ hàng, tạo và gửi đơn đặt hàng</a:t>
            </a:r>
          </a:p>
          <a:p>
            <a:pPr lvl="1" eaLnBrk="1" hangingPunct="1">
              <a:buFont typeface="Wingdings" pitchFamily="2" charset="2"/>
              <a:buNone/>
            </a:pPr>
            <a:endParaRPr lang="en-US" sz="2000"/>
          </a:p>
          <a:p>
            <a:pPr lvl="1" eaLnBrk="1" hangingPunct="1">
              <a:buFont typeface="Wingdings" pitchFamily="2" charset="2"/>
              <a:buChar char="ü"/>
            </a:pPr>
            <a:r>
              <a:rPr lang="en-US" sz="2000"/>
              <a:t>  Có thể thanh toán trực tiếp qua nganluong.vn</a:t>
            </a:r>
          </a:p>
          <a:p>
            <a:pPr lvl="1" eaLnBrk="1" hangingPunct="1">
              <a:buFont typeface="Wingdings" pitchFamily="2" charset="2"/>
              <a:buNone/>
            </a:pPr>
            <a:endParaRPr lang="en-US" sz="2000"/>
          </a:p>
          <a:p>
            <a:pPr lvl="1" eaLnBrk="1" hangingPunct="1">
              <a:buFont typeface="Wingdings" pitchFamily="2" charset="2"/>
              <a:buChar char="ü"/>
            </a:pPr>
            <a:r>
              <a:rPr lang="en-US" sz="2000"/>
              <a:t>  Đăng ký thành viên</a:t>
            </a:r>
          </a:p>
          <a:p>
            <a:pPr lvl="1" eaLnBrk="1" hangingPunct="1">
              <a:buFont typeface="Wingdings" pitchFamily="2" charset="2"/>
              <a:buNone/>
            </a:pPr>
            <a:endParaRPr lang="en-US" sz="2000"/>
          </a:p>
          <a:p>
            <a:pPr eaLnBrk="1" hangingPunct="1">
              <a:buFont typeface="Wingdings" pitchFamily="2" charset="2"/>
              <a:buChar char="ü"/>
            </a:pPr>
            <a:r>
              <a:rPr lang="en-US" sz="2000"/>
              <a:t>  Xem các thông tin tỷ giá ngoại tệ, thông tin thời tiết. Các dữ liệu này được trích từ trang Web </a:t>
            </a:r>
            <a:r>
              <a:rPr lang="en-US" sz="2000">
                <a:hlinkClick r:id="rId2"/>
              </a:rPr>
              <a:t>www.vnexpress.com.vn</a:t>
            </a:r>
            <a:r>
              <a:rPr lang="en-US" sz="200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1679D74-5BB0-418E-9344-559B75959073}" type="slidenum">
              <a:rPr lang="en-US" smtClean="0"/>
              <a:pPr eaLnBrk="1" hangingPunct="1"/>
              <a:t>28</a:t>
            </a:fld>
            <a:endParaRPr lang="en-US" smtClean="0"/>
          </a:p>
        </p:txBody>
      </p:sp>
      <p:sp>
        <p:nvSpPr>
          <p:cNvPr id="29699"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29700" name="Rectangle 4"/>
          <p:cNvSpPr>
            <a:spLocks noChangeArrowheads="1"/>
          </p:cNvSpPr>
          <p:nvPr/>
        </p:nvSpPr>
        <p:spPr bwMode="auto">
          <a:xfrm>
            <a:off x="1676400" y="152400"/>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a:solidFill>
                  <a:schemeClr val="bg1"/>
                </a:solidFill>
              </a:rPr>
              <a:t>KẾT LUẬN VÀ HƯỚNG PHÁT TRIỂN</a:t>
            </a:r>
          </a:p>
        </p:txBody>
      </p:sp>
      <p:sp>
        <p:nvSpPr>
          <p:cNvPr id="29701" name="Text Box 6"/>
          <p:cNvSpPr txBox="1">
            <a:spLocks noChangeArrowheads="1"/>
          </p:cNvSpPr>
          <p:nvPr/>
        </p:nvSpPr>
        <p:spPr bwMode="auto">
          <a:xfrm>
            <a:off x="609600" y="1155700"/>
            <a:ext cx="47244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buFont typeface="Wingdings" pitchFamily="2" charset="2"/>
              <a:buChar char="v"/>
            </a:pPr>
            <a:r>
              <a:rPr lang="en-US" sz="2400" b="1"/>
              <a:t> KẾT QUẢ ĐẠT ĐƯỢC</a:t>
            </a:r>
          </a:p>
          <a:p>
            <a:pPr eaLnBrk="1" hangingPunct="1">
              <a:spcBef>
                <a:spcPct val="50000"/>
              </a:spcBef>
              <a:buFont typeface="Wingdings" pitchFamily="2" charset="2"/>
              <a:buNone/>
            </a:pPr>
            <a:r>
              <a:rPr lang="en-US" sz="2400" b="1"/>
              <a:t>    + Đối với quản trị</a:t>
            </a:r>
          </a:p>
        </p:txBody>
      </p:sp>
      <p:sp>
        <p:nvSpPr>
          <p:cNvPr id="29702" name="Text Box 7"/>
          <p:cNvSpPr txBox="1">
            <a:spLocks noChangeArrowheads="1"/>
          </p:cNvSpPr>
          <p:nvPr/>
        </p:nvSpPr>
        <p:spPr bwMode="auto">
          <a:xfrm>
            <a:off x="1143000" y="2346325"/>
            <a:ext cx="76962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1" eaLnBrk="1" hangingPunct="1">
              <a:buFont typeface="Wingdings" pitchFamily="2" charset="2"/>
              <a:buChar char="ü"/>
            </a:pPr>
            <a:r>
              <a:rPr lang="en-US" sz="2000"/>
              <a:t>  Xây dựng các module cho admin như: Quản lý sản phẩm, đơn hàng, xem liên hệ khách hàng, quản lý tin tức.</a:t>
            </a:r>
          </a:p>
          <a:p>
            <a:pPr lvl="1" eaLnBrk="1" hangingPunct="1">
              <a:buFont typeface="Wingdings" pitchFamily="2" charset="2"/>
              <a:buNone/>
            </a:pPr>
            <a:endParaRPr lang="en-US" sz="2000"/>
          </a:p>
          <a:p>
            <a:pPr lvl="1" eaLnBrk="1" hangingPunct="1">
              <a:buFont typeface="Wingdings" pitchFamily="2" charset="2"/>
              <a:buChar char="ü"/>
            </a:pPr>
            <a:r>
              <a:rPr lang="en-US" sz="2000"/>
              <a:t>  Hệ thống hỗ trợ nhà quản trị trong việc chỉnh sửa, đăng thêm sản phẩm, cập nhật danh mục sản phẩm, xem thông tin liên hệ, đơn hàng của khách hàng một cách dễ dàng.</a:t>
            </a:r>
          </a:p>
          <a:p>
            <a:pPr lvl="1" eaLnBrk="1" hangingPunct="1">
              <a:buFont typeface="Wingdings" pitchFamily="2" charset="2"/>
              <a:buNone/>
            </a:pPr>
            <a:endParaRPr lang="en-US" sz="2000"/>
          </a:p>
          <a:p>
            <a:pPr lvl="1" eaLnBrk="1" hangingPunct="1">
              <a:buFont typeface="Wingdings" pitchFamily="2" charset="2"/>
              <a:buChar char="ü"/>
            </a:pPr>
            <a:r>
              <a:rPr lang="en-US" sz="2000"/>
              <a:t>  Qua Website, doanh nghiệp có thể tiếp cận với lượng lớn khách hàng  giúp giảm chi phí cho doanh nghiệp bằng việc quản lý người dùng.</a:t>
            </a:r>
          </a:p>
          <a:p>
            <a:pPr lvl="1" eaLnBrk="1" hangingPunct="1">
              <a:buFont typeface="Wingdings" pitchFamily="2" charset="2"/>
              <a:buNone/>
            </a:pPr>
            <a:endParaRPr lang="en-US" sz="2000"/>
          </a:p>
          <a:p>
            <a:pPr lvl="1" eaLnBrk="1" hangingPunct="1">
              <a:buFont typeface="Wingdings" pitchFamily="2" charset="2"/>
              <a:buChar char="ü"/>
            </a:pPr>
            <a:r>
              <a:rPr lang="en-US" sz="2000"/>
              <a:t>  Doanh nghiệp cũng có thể tìm hiểu, đánh giá các sản phẩm của công ty thông qua các đơn hàng.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5424CBD-4122-4AA9-9320-4AC428ACC61C}" type="slidenum">
              <a:rPr lang="en-US" smtClean="0"/>
              <a:pPr eaLnBrk="1" hangingPunct="1"/>
              <a:t>29</a:t>
            </a:fld>
            <a:endParaRPr lang="en-US" smtClean="0"/>
          </a:p>
        </p:txBody>
      </p:sp>
      <p:sp>
        <p:nvSpPr>
          <p:cNvPr id="30723"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30724" name="Rectangle 4"/>
          <p:cNvSpPr>
            <a:spLocks noChangeArrowheads="1"/>
          </p:cNvSpPr>
          <p:nvPr/>
        </p:nvSpPr>
        <p:spPr bwMode="auto">
          <a:xfrm>
            <a:off x="1676400" y="152400"/>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KẾT LUẬN VÀ HƯỚNG PHÁT TRIỂN</a:t>
            </a:r>
          </a:p>
        </p:txBody>
      </p:sp>
      <p:sp>
        <p:nvSpPr>
          <p:cNvPr id="30725" name="Text Box 6"/>
          <p:cNvSpPr txBox="1">
            <a:spLocks noChangeArrowheads="1"/>
          </p:cNvSpPr>
          <p:nvPr/>
        </p:nvSpPr>
        <p:spPr bwMode="auto">
          <a:xfrm>
            <a:off x="609600" y="11557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buFont typeface="Wingdings" pitchFamily="2" charset="2"/>
              <a:buChar char="v"/>
            </a:pPr>
            <a:r>
              <a:rPr lang="en-US" sz="2400" b="1"/>
              <a:t> HƯỚNG PHÁT TRIỂN</a:t>
            </a:r>
          </a:p>
        </p:txBody>
      </p:sp>
      <p:sp>
        <p:nvSpPr>
          <p:cNvPr id="30726" name="Text Box 7"/>
          <p:cNvSpPr txBox="1">
            <a:spLocks noChangeArrowheads="1"/>
          </p:cNvSpPr>
          <p:nvPr/>
        </p:nvSpPr>
        <p:spPr bwMode="auto">
          <a:xfrm>
            <a:off x="1143000" y="2057400"/>
            <a:ext cx="7696200"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1" eaLnBrk="1" hangingPunct="1">
              <a:buFont typeface="Wingdings" pitchFamily="2" charset="2"/>
              <a:buChar char="ü"/>
            </a:pPr>
            <a:r>
              <a:rPr lang="en-US" sz="2000"/>
              <a:t>  Xây dựng thêm nhiều tiêu chí tìm kiếm.</a:t>
            </a:r>
          </a:p>
          <a:p>
            <a:pPr lvl="1" eaLnBrk="1" hangingPunct="1">
              <a:buFont typeface="Wingdings" pitchFamily="2" charset="2"/>
              <a:buNone/>
            </a:pPr>
            <a:endParaRPr lang="en-US" sz="2000"/>
          </a:p>
          <a:p>
            <a:pPr lvl="1" eaLnBrk="1" hangingPunct="1">
              <a:buFont typeface="Wingdings" pitchFamily="2" charset="2"/>
              <a:buChar char="ü"/>
            </a:pPr>
            <a:r>
              <a:rPr lang="en-US" sz="2000"/>
              <a:t>  Thêm các chức năng hỗ trợ ngôn ngữ, đơn vị tiền tệ.</a:t>
            </a:r>
          </a:p>
          <a:p>
            <a:pPr lvl="1" eaLnBrk="1" hangingPunct="1">
              <a:buFont typeface="Wingdings" pitchFamily="2" charset="2"/>
              <a:buNone/>
            </a:pPr>
            <a:endParaRPr lang="en-US" sz="2000"/>
          </a:p>
          <a:p>
            <a:pPr lvl="1" eaLnBrk="1" hangingPunct="1">
              <a:buFont typeface="Wingdings" pitchFamily="2" charset="2"/>
              <a:buChar char="ü"/>
            </a:pPr>
            <a:r>
              <a:rPr lang="en-US" sz="2000"/>
              <a:t>  Xây dựng giao diện đẹp hơn với các công cụ điều hướng hợp lý, thân thiện với người sử dụng.</a:t>
            </a:r>
          </a:p>
          <a:p>
            <a:pPr lvl="1" eaLnBrk="1" hangingPunct="1">
              <a:buFont typeface="Wingdings" pitchFamily="2" charset="2"/>
              <a:buChar char="ü"/>
            </a:pPr>
            <a:endParaRPr lang="en-US" sz="2000"/>
          </a:p>
          <a:p>
            <a:pPr lvl="1" eaLnBrk="1" hangingPunct="1">
              <a:buFont typeface="Wingdings" pitchFamily="2" charset="2"/>
              <a:buChar char="ü"/>
            </a:pPr>
            <a:r>
              <a:rPr lang="en-US" sz="2000"/>
              <a:t>  Về phía quản trị: xây dựng thêm chức năng tùy biến cao hơn.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2E8E5DE-EDA9-4A95-9E6C-EA6312C8777C}" type="slidenum">
              <a:rPr lang="en-US" smtClean="0"/>
              <a:pPr eaLnBrk="1" hangingPunct="1"/>
              <a:t>3</a:t>
            </a:fld>
            <a:endParaRPr lang="en-US" smtClean="0"/>
          </a:p>
        </p:txBody>
      </p:sp>
      <p:sp>
        <p:nvSpPr>
          <p:cNvPr id="4099" name="AutoShape 7"/>
          <p:cNvSpPr>
            <a:spLocks noChangeArrowheads="1"/>
          </p:cNvSpPr>
          <p:nvPr/>
        </p:nvSpPr>
        <p:spPr bwMode="gray">
          <a:xfrm>
            <a:off x="1682750" y="2263775"/>
            <a:ext cx="755650" cy="654050"/>
          </a:xfrm>
          <a:prstGeom prst="hexagon">
            <a:avLst>
              <a:gd name="adj" fmla="val 28910"/>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 name="AutoShape 8"/>
          <p:cNvSpPr>
            <a:spLocks noChangeArrowheads="1"/>
          </p:cNvSpPr>
          <p:nvPr/>
        </p:nvSpPr>
        <p:spPr bwMode="gray">
          <a:xfrm>
            <a:off x="1676400" y="2252663"/>
            <a:ext cx="755650" cy="654050"/>
          </a:xfrm>
          <a:prstGeom prst="hexagon">
            <a:avLst>
              <a:gd name="adj" fmla="val 28910"/>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 name="AutoShape 9"/>
          <p:cNvSpPr>
            <a:spLocks noChangeArrowheads="1"/>
          </p:cNvSpPr>
          <p:nvPr/>
        </p:nvSpPr>
        <p:spPr bwMode="gray">
          <a:xfrm>
            <a:off x="1720850" y="2292350"/>
            <a:ext cx="663575" cy="574675"/>
          </a:xfrm>
          <a:prstGeom prst="hexagon">
            <a:avLst>
              <a:gd name="adj" fmla="val 28894"/>
              <a:gd name="vf" fmla="val 115470"/>
            </a:avLst>
          </a:prstGeom>
          <a:gradFill rotWithShape="1">
            <a:gsLst>
              <a:gs pos="0">
                <a:srgbClr val="164C3D"/>
              </a:gs>
              <a:gs pos="100000">
                <a:srgbClr val="30A483"/>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02" name="Group 15"/>
          <p:cNvGrpSpPr>
            <a:grpSpLocks/>
          </p:cNvGrpSpPr>
          <p:nvPr/>
        </p:nvGrpSpPr>
        <p:grpSpPr bwMode="auto">
          <a:xfrm>
            <a:off x="1676400" y="3144838"/>
            <a:ext cx="762000" cy="665162"/>
            <a:chOff x="1110" y="2656"/>
            <a:chExt cx="1549" cy="1351"/>
          </a:xfrm>
        </p:grpSpPr>
        <p:sp>
          <p:nvSpPr>
            <p:cNvPr id="4120" name="AutoShape 1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1" name="AutoShape 1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2" name="AutoShape 18"/>
            <p:cNvSpPr>
              <a:spLocks noChangeArrowheads="1"/>
            </p:cNvSpPr>
            <p:nvPr/>
          </p:nvSpPr>
          <p:spPr bwMode="gray">
            <a:xfrm>
              <a:off x="1200" y="2736"/>
              <a:ext cx="1350" cy="1168"/>
            </a:xfrm>
            <a:prstGeom prst="hexagon">
              <a:avLst>
                <a:gd name="adj" fmla="val 28896"/>
                <a:gd name="vf" fmla="val 115470"/>
              </a:avLst>
            </a:prstGeom>
            <a:gradFill rotWithShape="1">
              <a:gsLst>
                <a:gs pos="0">
                  <a:srgbClr val="093C55"/>
                </a:gs>
                <a:gs pos="100000">
                  <a:srgbClr val="1481B8"/>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03" name="Group 3"/>
          <p:cNvGrpSpPr>
            <a:grpSpLocks/>
          </p:cNvGrpSpPr>
          <p:nvPr/>
        </p:nvGrpSpPr>
        <p:grpSpPr bwMode="auto">
          <a:xfrm>
            <a:off x="1873250" y="3200400"/>
            <a:ext cx="5594350" cy="533400"/>
            <a:chOff x="1873250" y="3200400"/>
            <a:chExt cx="5594350" cy="533400"/>
          </a:xfrm>
        </p:grpSpPr>
        <p:sp>
          <p:nvSpPr>
            <p:cNvPr id="4117" name="Text Box 23"/>
            <p:cNvSpPr txBox="1">
              <a:spLocks noChangeArrowheads="1"/>
            </p:cNvSpPr>
            <p:nvPr/>
          </p:nvSpPr>
          <p:spPr bwMode="auto">
            <a:xfrm>
              <a:off x="2514600" y="3200400"/>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b="1">
                  <a:solidFill>
                    <a:srgbClr val="003399"/>
                  </a:solidFill>
                </a:rPr>
                <a:t>XÂY DỰNG WEBSITE</a:t>
              </a:r>
            </a:p>
          </p:txBody>
        </p:sp>
        <p:sp>
          <p:nvSpPr>
            <p:cNvPr id="4118" name="Text Box 24"/>
            <p:cNvSpPr txBox="1">
              <a:spLocks noChangeArrowheads="1"/>
            </p:cNvSpPr>
            <p:nvPr/>
          </p:nvSpPr>
          <p:spPr bwMode="gray">
            <a:xfrm>
              <a:off x="1873250" y="3243262"/>
              <a:ext cx="354013" cy="457200"/>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400" b="1">
                  <a:solidFill>
                    <a:srgbClr val="FFFFFF"/>
                  </a:solidFill>
                </a:rPr>
                <a:t>2</a:t>
              </a:r>
            </a:p>
          </p:txBody>
        </p:sp>
        <p:sp>
          <p:nvSpPr>
            <p:cNvPr id="4119" name="Line 31"/>
            <p:cNvSpPr>
              <a:spLocks noChangeShapeType="1"/>
            </p:cNvSpPr>
            <p:nvPr/>
          </p:nvSpPr>
          <p:spPr bwMode="auto">
            <a:xfrm flipV="1">
              <a:off x="2286000" y="3700462"/>
              <a:ext cx="5181600" cy="33338"/>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04" name="Group 4"/>
          <p:cNvGrpSpPr>
            <a:grpSpLocks/>
          </p:cNvGrpSpPr>
          <p:nvPr/>
        </p:nvGrpSpPr>
        <p:grpSpPr bwMode="auto">
          <a:xfrm>
            <a:off x="1676400" y="4059238"/>
            <a:ext cx="5791200" cy="665162"/>
            <a:chOff x="1676400" y="4059237"/>
            <a:chExt cx="5791200" cy="665163"/>
          </a:xfrm>
        </p:grpSpPr>
        <p:grpSp>
          <p:nvGrpSpPr>
            <p:cNvPr id="4110" name="Group 19"/>
            <p:cNvGrpSpPr>
              <a:grpSpLocks/>
            </p:cNvGrpSpPr>
            <p:nvPr/>
          </p:nvGrpSpPr>
          <p:grpSpPr bwMode="auto">
            <a:xfrm>
              <a:off x="1676400" y="4059237"/>
              <a:ext cx="762000" cy="665163"/>
              <a:chOff x="3174" y="2656"/>
              <a:chExt cx="1549" cy="1351"/>
            </a:xfrm>
          </p:grpSpPr>
          <p:sp>
            <p:nvSpPr>
              <p:cNvPr id="4114" name="AutoShape 2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5" name="AutoShape 2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 name="AutoShape 22"/>
              <p:cNvSpPr>
                <a:spLocks noChangeArrowheads="1"/>
              </p:cNvSpPr>
              <p:nvPr/>
            </p:nvSpPr>
            <p:spPr bwMode="gray">
              <a:xfrm>
                <a:off x="3264" y="2736"/>
                <a:ext cx="1350" cy="1168"/>
              </a:xfrm>
              <a:prstGeom prst="hexagon">
                <a:avLst>
                  <a:gd name="adj" fmla="val 28896"/>
                  <a:gd name="vf" fmla="val 115470"/>
                </a:avLst>
              </a:prstGeom>
              <a:gradFill rotWithShape="1">
                <a:gsLst>
                  <a:gs pos="0">
                    <a:srgbClr val="164C3D"/>
                  </a:gs>
                  <a:gs pos="100000">
                    <a:srgbClr val="30A483"/>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11" name="Text Box 25"/>
            <p:cNvSpPr txBox="1">
              <a:spLocks noChangeArrowheads="1"/>
            </p:cNvSpPr>
            <p:nvPr/>
          </p:nvSpPr>
          <p:spPr bwMode="auto">
            <a:xfrm>
              <a:off x="2514600" y="4114800"/>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b="1">
                  <a:solidFill>
                    <a:srgbClr val="003399"/>
                  </a:solidFill>
                </a:rPr>
                <a:t>KẾT LUẬN VÀ HƯỚNG PHÁT TRIỂN</a:t>
              </a:r>
            </a:p>
          </p:txBody>
        </p:sp>
        <p:sp>
          <p:nvSpPr>
            <p:cNvPr id="4112" name="Text Box 26"/>
            <p:cNvSpPr txBox="1">
              <a:spLocks noChangeArrowheads="1"/>
            </p:cNvSpPr>
            <p:nvPr/>
          </p:nvSpPr>
          <p:spPr bwMode="gray">
            <a:xfrm>
              <a:off x="1873250" y="4157662"/>
              <a:ext cx="354013" cy="457200"/>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400" b="1">
                  <a:solidFill>
                    <a:srgbClr val="FFFFFF"/>
                  </a:solidFill>
                </a:rPr>
                <a:t>3</a:t>
              </a:r>
            </a:p>
          </p:txBody>
        </p:sp>
        <p:sp>
          <p:nvSpPr>
            <p:cNvPr id="4113" name="Line 33"/>
            <p:cNvSpPr>
              <a:spLocks noChangeShapeType="1"/>
            </p:cNvSpPr>
            <p:nvPr/>
          </p:nvSpPr>
          <p:spPr bwMode="auto">
            <a:xfrm flipV="1">
              <a:off x="2286000" y="4614862"/>
              <a:ext cx="5181600" cy="33338"/>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05" name="Rectangle 34"/>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4106" name="Rectangle 38"/>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NỘI DUNG TRÌNH BÀY</a:t>
            </a:r>
          </a:p>
        </p:txBody>
      </p:sp>
      <p:sp>
        <p:nvSpPr>
          <p:cNvPr id="4107" name="Line 12"/>
          <p:cNvSpPr>
            <a:spLocks noChangeShapeType="1"/>
          </p:cNvSpPr>
          <p:nvPr/>
        </p:nvSpPr>
        <p:spPr bwMode="auto">
          <a:xfrm flipV="1">
            <a:off x="2286000" y="2819400"/>
            <a:ext cx="5181600" cy="33338"/>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Text Box 13"/>
          <p:cNvSpPr txBox="1">
            <a:spLocks noChangeArrowheads="1"/>
          </p:cNvSpPr>
          <p:nvPr/>
        </p:nvSpPr>
        <p:spPr bwMode="auto">
          <a:xfrm>
            <a:off x="2514600" y="2352675"/>
            <a:ext cx="4953000" cy="3968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b="1">
                <a:solidFill>
                  <a:srgbClr val="FF0000"/>
                </a:solidFill>
              </a:rPr>
              <a:t>PHÂN TÍCH THIẾT KẾ HỆ THỐNG</a:t>
            </a:r>
          </a:p>
        </p:txBody>
      </p:sp>
      <p:sp>
        <p:nvSpPr>
          <p:cNvPr id="4109" name="Text Box 14"/>
          <p:cNvSpPr txBox="1">
            <a:spLocks noChangeArrowheads="1"/>
          </p:cNvSpPr>
          <p:nvPr/>
        </p:nvSpPr>
        <p:spPr bwMode="gray">
          <a:xfrm>
            <a:off x="1871663" y="2349500"/>
            <a:ext cx="357187" cy="460375"/>
          </a:xfrm>
          <a:prstGeom prst="rect">
            <a:avLst/>
          </a:prstGeom>
          <a:noFill/>
          <a:ln>
            <a:noFill/>
          </a:ln>
          <a:effectLst/>
          <a:extLst>
            <a:ext uri="{909E8E84-426E-40DD-AFC4-6F175D3DCCD1}">
              <a14:hiddenFill xmlns:a14="http://schemas.microsoft.com/office/drawing/2010/main">
                <a:solidFill>
                  <a:srgbClr val="30A483"/>
                </a:solidFill>
              </a14:hiddenFill>
            </a:ext>
            <a:ext uri="{91240B29-F687-4F45-9708-019B960494DF}">
              <a14:hiddenLine xmlns:a14="http://schemas.microsoft.com/office/drawing/2010/main" w="9525" algn="ctr">
                <a:solidFill>
                  <a:srgbClr val="1F52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400" b="1">
                <a:solidFill>
                  <a:srgbClr val="FFFFFF"/>
                </a:solidFill>
              </a:rPr>
              <a:t>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2C64796-A308-40F2-AB87-3F8C36AD6F4D}" type="slidenum">
              <a:rPr lang="en-US" smtClean="0"/>
              <a:pPr eaLnBrk="1" hangingPunct="1"/>
              <a:t>30</a:t>
            </a:fld>
            <a:endParaRPr lang="en-US" smtClean="0"/>
          </a:p>
        </p:txBody>
      </p:sp>
      <p:sp>
        <p:nvSpPr>
          <p:cNvPr id="31747"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pic>
        <p:nvPicPr>
          <p:cNvPr id="31748" name="Picture 12" descr="pic (3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57150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 Box 13"/>
          <p:cNvSpPr txBox="1">
            <a:spLocks noChangeArrowheads="1"/>
          </p:cNvSpPr>
          <p:nvPr/>
        </p:nvSpPr>
        <p:spPr bwMode="auto">
          <a:xfrm>
            <a:off x="914400" y="2360613"/>
            <a:ext cx="7239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solidFill>
                  <a:schemeClr val="accent2"/>
                </a:solidFill>
              </a:rPr>
              <a:t>Nhóm em xin chân thành cảm ơn Quý Thầy, Cô cùng các bạn đã chú ý lắng nghe.</a:t>
            </a:r>
          </a:p>
          <a:p>
            <a:pPr eaLnBrk="1" hangingPunct="1"/>
            <a:r>
              <a:rPr lang="en-US" sz="2800">
                <a:solidFill>
                  <a:schemeClr val="accent2"/>
                </a:solidFill>
              </a:rPr>
              <a:t>                                  Kính chúc sức khỏe!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C46A880-1442-46F1-AEA1-FEFDFFC39D1F}" type="slidenum">
              <a:rPr lang="en-US" smtClean="0"/>
              <a:pPr eaLnBrk="1" hangingPunct="1"/>
              <a:t>4</a:t>
            </a:fld>
            <a:endParaRPr lang="en-US" smtClean="0"/>
          </a:p>
        </p:txBody>
      </p:sp>
      <p:sp>
        <p:nvSpPr>
          <p:cNvPr id="5123" name="Rectangle 30"/>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5124" name="Rectangle 32"/>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1. PHÂN TÍCH THIẾT KẾ HỆ THỐNG</a:t>
            </a:r>
          </a:p>
        </p:txBody>
      </p:sp>
      <p:sp>
        <p:nvSpPr>
          <p:cNvPr id="5184" name="AutoShape 64"/>
          <p:cNvSpPr>
            <a:spLocks noChangeArrowheads="1"/>
          </p:cNvSpPr>
          <p:nvPr/>
        </p:nvSpPr>
        <p:spPr bwMode="ltGray">
          <a:xfrm rot="5400000">
            <a:off x="-3059906" y="1664493"/>
            <a:ext cx="6019800" cy="4367213"/>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en-US"/>
          </a:p>
        </p:txBody>
      </p:sp>
      <p:sp>
        <p:nvSpPr>
          <p:cNvPr id="5185" name="AutoShape 65"/>
          <p:cNvSpPr>
            <a:spLocks noChangeArrowheads="1"/>
          </p:cNvSpPr>
          <p:nvPr/>
        </p:nvSpPr>
        <p:spPr bwMode="ltGray">
          <a:xfrm rot="5400000" flipH="1">
            <a:off x="-2529681" y="2112169"/>
            <a:ext cx="5030787" cy="35972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p>
        </p:txBody>
      </p:sp>
      <p:sp>
        <p:nvSpPr>
          <p:cNvPr id="5127" name="AutoShape 66"/>
          <p:cNvSpPr>
            <a:spLocks noChangeArrowheads="1"/>
          </p:cNvSpPr>
          <p:nvPr/>
        </p:nvSpPr>
        <p:spPr bwMode="gray">
          <a:xfrm>
            <a:off x="2206625" y="4076700"/>
            <a:ext cx="60579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000" b="1">
                <a:solidFill>
                  <a:schemeClr val="accent2"/>
                </a:solidFill>
              </a:rPr>
              <a:t>1.2. THIẾT KẾ CƠ SỞ DỮ LIỆU</a:t>
            </a:r>
          </a:p>
        </p:txBody>
      </p:sp>
      <p:sp>
        <p:nvSpPr>
          <p:cNvPr id="5128" name="AutoShape 69"/>
          <p:cNvSpPr>
            <a:spLocks noChangeArrowheads="1"/>
          </p:cNvSpPr>
          <p:nvPr/>
        </p:nvSpPr>
        <p:spPr bwMode="gray">
          <a:xfrm>
            <a:off x="2217738" y="2933700"/>
            <a:ext cx="60579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000" b="1">
                <a:solidFill>
                  <a:schemeClr val="accent2"/>
                </a:solidFill>
              </a:rPr>
              <a:t>1.1. XÁC ĐỊNH </a:t>
            </a:r>
            <a:r>
              <a:rPr lang="en-US" sz="2000" b="1">
                <a:solidFill>
                  <a:srgbClr val="3333FF"/>
                </a:solidFill>
              </a:rPr>
              <a:t>YÊU</a:t>
            </a:r>
            <a:r>
              <a:rPr lang="en-US" sz="2000" b="1">
                <a:solidFill>
                  <a:schemeClr val="accent2"/>
                </a:solidFill>
              </a:rPr>
              <a:t> CẦU</a:t>
            </a:r>
          </a:p>
        </p:txBody>
      </p:sp>
      <p:grpSp>
        <p:nvGrpSpPr>
          <p:cNvPr id="5129" name="Group 85"/>
          <p:cNvGrpSpPr>
            <a:grpSpLocks/>
          </p:cNvGrpSpPr>
          <p:nvPr/>
        </p:nvGrpSpPr>
        <p:grpSpPr bwMode="auto">
          <a:xfrm>
            <a:off x="1828800" y="2997200"/>
            <a:ext cx="420688" cy="381000"/>
            <a:chOff x="2078" y="1680"/>
            <a:chExt cx="1615" cy="1615"/>
          </a:xfrm>
        </p:grpSpPr>
        <p:sp>
          <p:nvSpPr>
            <p:cNvPr id="5137" name="Oval 8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5138" name="Oval 8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5208" name="Oval 88"/>
            <p:cNvSpPr>
              <a:spLocks noChangeArrowheads="1"/>
            </p:cNvSpPr>
            <p:nvPr/>
          </p:nvSpPr>
          <p:spPr bwMode="gray">
            <a:xfrm>
              <a:off x="2255"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en-US"/>
            </a:p>
          </p:txBody>
        </p:sp>
        <p:sp>
          <p:nvSpPr>
            <p:cNvPr id="5140" name="Oval 8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5210" name="Oval 9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en-US"/>
            </a:p>
          </p:txBody>
        </p:sp>
        <p:sp>
          <p:nvSpPr>
            <p:cNvPr id="5142" name="Oval 9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5130" name="Group 92"/>
          <p:cNvGrpSpPr>
            <a:grpSpLocks/>
          </p:cNvGrpSpPr>
          <p:nvPr/>
        </p:nvGrpSpPr>
        <p:grpSpPr bwMode="auto">
          <a:xfrm>
            <a:off x="1809750" y="4140200"/>
            <a:ext cx="420688" cy="381000"/>
            <a:chOff x="2078" y="1680"/>
            <a:chExt cx="1615" cy="1615"/>
          </a:xfrm>
        </p:grpSpPr>
        <p:sp>
          <p:nvSpPr>
            <p:cNvPr id="5131" name="Oval 9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5132" name="Oval 9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5215" name="Oval 95"/>
            <p:cNvSpPr>
              <a:spLocks noChangeArrowheads="1"/>
            </p:cNvSpPr>
            <p:nvPr/>
          </p:nvSpPr>
          <p:spPr bwMode="gray">
            <a:xfrm>
              <a:off x="2255"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en-US"/>
            </a:p>
          </p:txBody>
        </p:sp>
        <p:sp>
          <p:nvSpPr>
            <p:cNvPr id="5134" name="Oval 9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5217" name="Oval 9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en-US"/>
            </a:p>
          </p:txBody>
        </p:sp>
        <p:sp>
          <p:nvSpPr>
            <p:cNvPr id="5136" name="Oval 9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B0F2611-017A-4A1F-A14F-85B098732676}" type="slidenum">
              <a:rPr lang="en-US" smtClean="0"/>
              <a:pPr eaLnBrk="1" hangingPunct="1"/>
              <a:t>5</a:t>
            </a:fld>
            <a:endParaRPr lang="en-US" smtClean="0"/>
          </a:p>
        </p:txBody>
      </p:sp>
      <p:sp>
        <p:nvSpPr>
          <p:cNvPr id="6147" name="Rectangle 30"/>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6148" name="Rectangle 32"/>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1. PHÂN TÍCH THIẾT KẾ HỆ THỐNG</a:t>
            </a:r>
          </a:p>
        </p:txBody>
      </p:sp>
      <p:sp>
        <p:nvSpPr>
          <p:cNvPr id="5184" name="AutoShape 64"/>
          <p:cNvSpPr>
            <a:spLocks noChangeArrowheads="1"/>
          </p:cNvSpPr>
          <p:nvPr/>
        </p:nvSpPr>
        <p:spPr bwMode="ltGray">
          <a:xfrm rot="5400000">
            <a:off x="-3059906" y="1664493"/>
            <a:ext cx="6019800" cy="4367213"/>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en-US"/>
          </a:p>
        </p:txBody>
      </p:sp>
      <p:sp>
        <p:nvSpPr>
          <p:cNvPr id="5185" name="AutoShape 65"/>
          <p:cNvSpPr>
            <a:spLocks noChangeArrowheads="1"/>
          </p:cNvSpPr>
          <p:nvPr/>
        </p:nvSpPr>
        <p:spPr bwMode="ltGray">
          <a:xfrm rot="5400000" flipH="1">
            <a:off x="-2529681" y="2112169"/>
            <a:ext cx="5030787" cy="35972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p>
        </p:txBody>
      </p:sp>
      <p:sp>
        <p:nvSpPr>
          <p:cNvPr id="6151" name="AutoShape 66"/>
          <p:cNvSpPr>
            <a:spLocks noChangeArrowheads="1"/>
          </p:cNvSpPr>
          <p:nvPr/>
        </p:nvSpPr>
        <p:spPr bwMode="gray">
          <a:xfrm>
            <a:off x="2206625" y="4076700"/>
            <a:ext cx="60579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000" b="1">
                <a:solidFill>
                  <a:schemeClr val="accent2"/>
                </a:solidFill>
              </a:rPr>
              <a:t>1.2. THIẾT KẾ CƠ SỞ DỮ LIỆU</a:t>
            </a:r>
          </a:p>
        </p:txBody>
      </p:sp>
      <p:sp>
        <p:nvSpPr>
          <p:cNvPr id="6152" name="AutoShape 69"/>
          <p:cNvSpPr>
            <a:spLocks noChangeArrowheads="1"/>
          </p:cNvSpPr>
          <p:nvPr/>
        </p:nvSpPr>
        <p:spPr bwMode="gray">
          <a:xfrm>
            <a:off x="2217738" y="2933700"/>
            <a:ext cx="60579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000" b="1">
                <a:solidFill>
                  <a:srgbClr val="FF0000"/>
                </a:solidFill>
              </a:rPr>
              <a:t>1.1. XÁC ĐỊNH YÊU CẦU</a:t>
            </a:r>
          </a:p>
        </p:txBody>
      </p:sp>
      <p:grpSp>
        <p:nvGrpSpPr>
          <p:cNvPr id="6153" name="Group 85"/>
          <p:cNvGrpSpPr>
            <a:grpSpLocks/>
          </p:cNvGrpSpPr>
          <p:nvPr/>
        </p:nvGrpSpPr>
        <p:grpSpPr bwMode="auto">
          <a:xfrm>
            <a:off x="1828800" y="2997200"/>
            <a:ext cx="420688" cy="381000"/>
            <a:chOff x="2078" y="1680"/>
            <a:chExt cx="1615" cy="1615"/>
          </a:xfrm>
        </p:grpSpPr>
        <p:sp>
          <p:nvSpPr>
            <p:cNvPr id="6161" name="Oval 8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162" name="Oval 8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5208" name="Oval 88"/>
            <p:cNvSpPr>
              <a:spLocks noChangeArrowheads="1"/>
            </p:cNvSpPr>
            <p:nvPr/>
          </p:nvSpPr>
          <p:spPr bwMode="gray">
            <a:xfrm>
              <a:off x="2255"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en-US"/>
            </a:p>
          </p:txBody>
        </p:sp>
        <p:sp>
          <p:nvSpPr>
            <p:cNvPr id="6164" name="Oval 8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5210" name="Oval 9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en-US"/>
            </a:p>
          </p:txBody>
        </p:sp>
        <p:sp>
          <p:nvSpPr>
            <p:cNvPr id="6166" name="Oval 9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6154" name="Group 92"/>
          <p:cNvGrpSpPr>
            <a:grpSpLocks/>
          </p:cNvGrpSpPr>
          <p:nvPr/>
        </p:nvGrpSpPr>
        <p:grpSpPr bwMode="auto">
          <a:xfrm>
            <a:off x="1809750" y="4140200"/>
            <a:ext cx="420688" cy="381000"/>
            <a:chOff x="2078" y="1680"/>
            <a:chExt cx="1615" cy="1615"/>
          </a:xfrm>
        </p:grpSpPr>
        <p:sp>
          <p:nvSpPr>
            <p:cNvPr id="6155" name="Oval 9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156" name="Oval 9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5215" name="Oval 95"/>
            <p:cNvSpPr>
              <a:spLocks noChangeArrowheads="1"/>
            </p:cNvSpPr>
            <p:nvPr/>
          </p:nvSpPr>
          <p:spPr bwMode="gray">
            <a:xfrm>
              <a:off x="2255"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en-US"/>
            </a:p>
          </p:txBody>
        </p:sp>
        <p:sp>
          <p:nvSpPr>
            <p:cNvPr id="6158" name="Oval 9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5217" name="Oval 9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en-US"/>
            </a:p>
          </p:txBody>
        </p:sp>
        <p:sp>
          <p:nvSpPr>
            <p:cNvPr id="6160" name="Oval 9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D7BDFE1-B3DF-4145-97B4-AA174B5C34F6}" type="slidenum">
              <a:rPr lang="en-US" smtClean="0"/>
              <a:pPr eaLnBrk="1" hangingPunct="1"/>
              <a:t>6</a:t>
            </a:fld>
            <a:endParaRPr lang="en-US" smtClean="0"/>
          </a:p>
        </p:txBody>
      </p:sp>
      <p:sp>
        <p:nvSpPr>
          <p:cNvPr id="7171"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7172"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XÁC ĐỊNH YÊU CẦU</a:t>
            </a:r>
          </a:p>
        </p:txBody>
      </p:sp>
      <p:sp>
        <p:nvSpPr>
          <p:cNvPr id="7173" name="Text Box 10"/>
          <p:cNvSpPr txBox="1">
            <a:spLocks noChangeArrowheads="1"/>
          </p:cNvSpPr>
          <p:nvPr/>
        </p:nvSpPr>
        <p:spPr bwMode="auto">
          <a:xfrm>
            <a:off x="152400" y="13716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buFont typeface="Wingdings" pitchFamily="2" charset="2"/>
              <a:buNone/>
            </a:pPr>
            <a:r>
              <a:rPr lang="en-US" sz="2400" b="1"/>
              <a:t>Đối với khách hàng</a:t>
            </a:r>
          </a:p>
        </p:txBody>
      </p:sp>
      <p:sp>
        <p:nvSpPr>
          <p:cNvPr id="7174" name="Text Box 13"/>
          <p:cNvSpPr txBox="1">
            <a:spLocks noChangeArrowheads="1"/>
          </p:cNvSpPr>
          <p:nvPr/>
        </p:nvSpPr>
        <p:spPr bwMode="auto">
          <a:xfrm>
            <a:off x="1143000" y="2057400"/>
            <a:ext cx="74676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Wingdings" pitchFamily="2" charset="2"/>
              <a:buChar char="q"/>
            </a:pPr>
            <a:r>
              <a:rPr lang="en-US" sz="2000"/>
              <a:t>Hiển thị 10 sản phẩm mới nhất</a:t>
            </a:r>
          </a:p>
          <a:p>
            <a:pPr eaLnBrk="1" hangingPunct="1">
              <a:buFont typeface="Wingdings" pitchFamily="2" charset="2"/>
              <a:buChar char="q"/>
            </a:pPr>
            <a:r>
              <a:rPr lang="en-US" sz="2000"/>
              <a:t>Hiển thị 10 sản phẩm hot nhất</a:t>
            </a:r>
          </a:p>
          <a:p>
            <a:pPr eaLnBrk="1" hangingPunct="1">
              <a:buFont typeface="Wingdings" pitchFamily="2" charset="2"/>
              <a:buChar char="q"/>
            </a:pPr>
            <a:r>
              <a:rPr lang="en-US" sz="2000"/>
              <a:t>Hiển thị sản phẩm theo danh mục con</a:t>
            </a:r>
          </a:p>
          <a:p>
            <a:pPr eaLnBrk="1" hangingPunct="1">
              <a:buFont typeface="Wingdings" pitchFamily="2" charset="2"/>
              <a:buChar char="q"/>
            </a:pPr>
            <a:r>
              <a:rPr lang="en-US" sz="2000"/>
              <a:t>Hiển thị tất cả sản phẩm theo danh mục cha</a:t>
            </a:r>
          </a:p>
          <a:p>
            <a:pPr eaLnBrk="1" hangingPunct="1">
              <a:buFont typeface="Wingdings" pitchFamily="2" charset="2"/>
              <a:buChar char="q"/>
            </a:pPr>
            <a:r>
              <a:rPr lang="en-US" sz="2000"/>
              <a:t>Hiển thị tình trạng đơn hàng </a:t>
            </a:r>
          </a:p>
          <a:p>
            <a:pPr eaLnBrk="1" hangingPunct="1">
              <a:buFont typeface="Wingdings" pitchFamily="2" charset="2"/>
              <a:buChar char="q"/>
            </a:pPr>
            <a:r>
              <a:rPr lang="en-US" sz="2000"/>
              <a:t>Hiển thị số lượng truy cập</a:t>
            </a:r>
          </a:p>
          <a:p>
            <a:pPr eaLnBrk="1" hangingPunct="1">
              <a:buFont typeface="Wingdings" pitchFamily="2" charset="2"/>
              <a:buChar char="q"/>
            </a:pPr>
            <a:r>
              <a:rPr lang="en-US" sz="2000"/>
              <a:t>Gửi thông tin liên hệ</a:t>
            </a:r>
          </a:p>
          <a:p>
            <a:pPr eaLnBrk="1" hangingPunct="1">
              <a:buFont typeface="Wingdings" pitchFamily="2" charset="2"/>
              <a:buChar char="q"/>
            </a:pPr>
            <a:r>
              <a:rPr lang="en-US" sz="2000"/>
              <a:t>Đăng ký thành viên</a:t>
            </a:r>
          </a:p>
          <a:p>
            <a:pPr eaLnBrk="1" hangingPunct="1">
              <a:buFont typeface="Wingdings" pitchFamily="2" charset="2"/>
              <a:buChar char="q"/>
            </a:pPr>
            <a:r>
              <a:rPr lang="en-US" sz="2000"/>
              <a:t>Đăng nhập hệ thống</a:t>
            </a:r>
          </a:p>
          <a:p>
            <a:pPr eaLnBrk="1" hangingPunct="1">
              <a:buFont typeface="Wingdings" pitchFamily="2" charset="2"/>
              <a:buChar char="q"/>
            </a:pPr>
            <a:r>
              <a:rPr lang="en-US" sz="2000"/>
              <a:t>Bình luận về sản phẩm</a:t>
            </a:r>
          </a:p>
          <a:p>
            <a:pPr eaLnBrk="1" hangingPunct="1">
              <a:buFont typeface="Wingdings" pitchFamily="2" charset="2"/>
              <a:buChar char="q"/>
            </a:pPr>
            <a:r>
              <a:rPr lang="en-US" sz="2000"/>
              <a:t>Tạo, sửa, xóa giỏ hàng </a:t>
            </a:r>
          </a:p>
          <a:p>
            <a:pPr eaLnBrk="1" hangingPunct="1">
              <a:buFont typeface="Wingdings" pitchFamily="2" charset="2"/>
              <a:buChar char="q"/>
            </a:pPr>
            <a:r>
              <a:rPr lang="en-US" sz="2000"/>
              <a:t>Tạo và gửi đơn đặt hàng </a:t>
            </a:r>
          </a:p>
          <a:p>
            <a:pPr eaLnBrk="1" hangingPunct="1">
              <a:buFont typeface="Wingdings" pitchFamily="2" charset="2"/>
              <a:buChar char="q"/>
            </a:pPr>
            <a:r>
              <a:rPr lang="en-US" sz="2000"/>
              <a:t>Tìm kiếm sản phẩm</a:t>
            </a:r>
          </a:p>
          <a:p>
            <a:pPr eaLnBrk="1" hangingPunct="1">
              <a:buFont typeface="Wingdings" pitchFamily="2" charset="2"/>
              <a:buChar char="q"/>
            </a:pPr>
            <a:r>
              <a:rPr lang="en-US" sz="2000"/>
              <a:t>…</a:t>
            </a:r>
          </a:p>
        </p:txBody>
      </p:sp>
      <p:sp>
        <p:nvSpPr>
          <p:cNvPr id="7175" name="Line 16"/>
          <p:cNvSpPr>
            <a:spLocks noChangeShapeType="1"/>
          </p:cNvSpPr>
          <p:nvPr/>
        </p:nvSpPr>
        <p:spPr bwMode="auto">
          <a:xfrm>
            <a:off x="228600" y="1828800"/>
            <a:ext cx="845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3AD73CE-5355-4684-AE5F-BC5D17977DE4}" type="slidenum">
              <a:rPr lang="en-US" smtClean="0"/>
              <a:pPr eaLnBrk="1" hangingPunct="1"/>
              <a:t>7</a:t>
            </a:fld>
            <a:endParaRPr lang="en-US" smtClean="0"/>
          </a:p>
        </p:txBody>
      </p:sp>
      <p:sp>
        <p:nvSpPr>
          <p:cNvPr id="8195"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8196"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XÁC ĐỊNH YÊU CẦU</a:t>
            </a:r>
          </a:p>
        </p:txBody>
      </p:sp>
      <p:sp>
        <p:nvSpPr>
          <p:cNvPr id="8197" name="Text Box 10"/>
          <p:cNvSpPr txBox="1">
            <a:spLocks noChangeArrowheads="1"/>
          </p:cNvSpPr>
          <p:nvPr/>
        </p:nvSpPr>
        <p:spPr bwMode="auto">
          <a:xfrm>
            <a:off x="152400" y="13716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buFont typeface="Wingdings" pitchFamily="2" charset="2"/>
              <a:buNone/>
            </a:pPr>
            <a:r>
              <a:rPr lang="en-US" sz="2400" b="1"/>
              <a:t>Đối với nhà quản trị</a:t>
            </a:r>
          </a:p>
        </p:txBody>
      </p:sp>
      <p:sp>
        <p:nvSpPr>
          <p:cNvPr id="8198" name="Text Box 13"/>
          <p:cNvSpPr txBox="1">
            <a:spLocks noChangeArrowheads="1"/>
          </p:cNvSpPr>
          <p:nvPr/>
        </p:nvSpPr>
        <p:spPr bwMode="auto">
          <a:xfrm>
            <a:off x="1143000" y="2057400"/>
            <a:ext cx="7467600" cy="255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Wingdings" pitchFamily="2" charset="2"/>
              <a:buChar char="q"/>
            </a:pPr>
            <a:r>
              <a:rPr lang="en-US" sz="2000"/>
              <a:t>Đăng nhập quản trị</a:t>
            </a:r>
          </a:p>
          <a:p>
            <a:pPr eaLnBrk="1" hangingPunct="1">
              <a:buFont typeface="Wingdings" pitchFamily="2" charset="2"/>
              <a:buChar char="q"/>
            </a:pPr>
            <a:r>
              <a:rPr lang="en-US" sz="2000"/>
              <a:t>Quản lý người dùng</a:t>
            </a:r>
          </a:p>
          <a:p>
            <a:pPr eaLnBrk="1" hangingPunct="1">
              <a:buFont typeface="Wingdings" pitchFamily="2" charset="2"/>
              <a:buChar char="q"/>
            </a:pPr>
            <a:r>
              <a:rPr lang="en-US" sz="2000"/>
              <a:t>Quản lý danh mục</a:t>
            </a:r>
          </a:p>
          <a:p>
            <a:pPr eaLnBrk="1" hangingPunct="1">
              <a:buFont typeface="Wingdings" pitchFamily="2" charset="2"/>
              <a:buChar char="q"/>
            </a:pPr>
            <a:r>
              <a:rPr lang="en-US" sz="2000"/>
              <a:t>Quản lý sản phẩm</a:t>
            </a:r>
          </a:p>
          <a:p>
            <a:pPr eaLnBrk="1" hangingPunct="1">
              <a:buFont typeface="Wingdings" pitchFamily="2" charset="2"/>
              <a:buChar char="q"/>
            </a:pPr>
            <a:r>
              <a:rPr lang="en-US" sz="2000"/>
              <a:t>Quản lý đơn đặt hàng</a:t>
            </a:r>
          </a:p>
          <a:p>
            <a:pPr eaLnBrk="1" hangingPunct="1">
              <a:buFont typeface="Wingdings" pitchFamily="2" charset="2"/>
              <a:buChar char="q"/>
            </a:pPr>
            <a:r>
              <a:rPr lang="en-US" sz="2000"/>
              <a:t>Quản lý tin tức</a:t>
            </a:r>
          </a:p>
          <a:p>
            <a:pPr eaLnBrk="1" hangingPunct="1">
              <a:buFont typeface="Wingdings" pitchFamily="2" charset="2"/>
              <a:buChar char="q"/>
            </a:pPr>
            <a:r>
              <a:rPr lang="en-US" sz="2000"/>
              <a:t>Quản lý liên hệ</a:t>
            </a:r>
          </a:p>
          <a:p>
            <a:pPr eaLnBrk="1" hangingPunct="1">
              <a:buFont typeface="Wingdings" pitchFamily="2" charset="2"/>
              <a:buChar char="q"/>
            </a:pPr>
            <a:r>
              <a:rPr lang="en-US" sz="2000"/>
              <a:t>Quản lý tổng quan</a:t>
            </a:r>
          </a:p>
        </p:txBody>
      </p:sp>
      <p:sp>
        <p:nvSpPr>
          <p:cNvPr id="8199" name="Line 16"/>
          <p:cNvSpPr>
            <a:spLocks noChangeShapeType="1"/>
          </p:cNvSpPr>
          <p:nvPr/>
        </p:nvSpPr>
        <p:spPr bwMode="auto">
          <a:xfrm>
            <a:off x="228600" y="1828800"/>
            <a:ext cx="845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850271E-5442-47A4-8266-E65D1A66EE19}" type="slidenum">
              <a:rPr lang="en-US" smtClean="0"/>
              <a:pPr eaLnBrk="1" hangingPunct="1"/>
              <a:t>8</a:t>
            </a:fld>
            <a:endParaRPr lang="en-US" smtClean="0"/>
          </a:p>
        </p:txBody>
      </p:sp>
      <p:sp>
        <p:nvSpPr>
          <p:cNvPr id="9219" name="Rectangle 2"/>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9220" name="Rectangle 4"/>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 XÁC ĐỊNH YÊU CẦU</a:t>
            </a:r>
          </a:p>
        </p:txBody>
      </p:sp>
      <p:sp>
        <p:nvSpPr>
          <p:cNvPr id="9221" name="Text Box 10"/>
          <p:cNvSpPr txBox="1">
            <a:spLocks noChangeArrowheads="1"/>
          </p:cNvSpPr>
          <p:nvPr/>
        </p:nvSpPr>
        <p:spPr bwMode="auto">
          <a:xfrm>
            <a:off x="152400" y="13716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buFont typeface="Wingdings" pitchFamily="2" charset="2"/>
              <a:buNone/>
            </a:pPr>
            <a:r>
              <a:rPr lang="en-US" sz="2400" b="1"/>
              <a:t>Ngoài ra</a:t>
            </a:r>
          </a:p>
        </p:txBody>
      </p:sp>
      <p:sp>
        <p:nvSpPr>
          <p:cNvPr id="9222" name="Text Box 13"/>
          <p:cNvSpPr txBox="1">
            <a:spLocks noChangeArrowheads="1"/>
          </p:cNvSpPr>
          <p:nvPr/>
        </p:nvSpPr>
        <p:spPr bwMode="auto">
          <a:xfrm>
            <a:off x="1143000" y="2057400"/>
            <a:ext cx="74676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Wingdings" pitchFamily="2" charset="2"/>
              <a:buChar char="q"/>
            </a:pPr>
            <a:r>
              <a:rPr lang="en-US" sz="2000"/>
              <a:t>Web sắp xếp, bố cục một cách hợp lý</a:t>
            </a:r>
          </a:p>
          <a:p>
            <a:pPr eaLnBrk="1" hangingPunct="1">
              <a:buFont typeface="Wingdings" pitchFamily="2" charset="2"/>
              <a:buChar char="q"/>
            </a:pPr>
            <a:r>
              <a:rPr lang="en-US" sz="2000"/>
              <a:t>Dể sử dụng đối với khách hàng và người quản trị</a:t>
            </a:r>
          </a:p>
          <a:p>
            <a:pPr eaLnBrk="1" hangingPunct="1">
              <a:buFont typeface="Wingdings" pitchFamily="2" charset="2"/>
              <a:buChar char="q"/>
            </a:pPr>
            <a:r>
              <a:rPr lang="en-US" sz="2000"/>
              <a:t>Tính bảo mật</a:t>
            </a:r>
          </a:p>
          <a:p>
            <a:pPr eaLnBrk="1" hangingPunct="1">
              <a:buFont typeface="Wingdings" pitchFamily="2" charset="2"/>
              <a:buChar char="q"/>
            </a:pPr>
            <a:endParaRPr lang="en-US" sz="2000"/>
          </a:p>
        </p:txBody>
      </p:sp>
      <p:sp>
        <p:nvSpPr>
          <p:cNvPr id="9223" name="Line 16"/>
          <p:cNvSpPr>
            <a:spLocks noChangeShapeType="1"/>
          </p:cNvSpPr>
          <p:nvPr/>
        </p:nvSpPr>
        <p:spPr bwMode="auto">
          <a:xfrm>
            <a:off x="228600" y="1828800"/>
            <a:ext cx="845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38E2EE0-BD3F-4DE4-8EE7-9CC162138E31}" type="slidenum">
              <a:rPr lang="en-US" smtClean="0"/>
              <a:pPr eaLnBrk="1" hangingPunct="1"/>
              <a:t>9</a:t>
            </a:fld>
            <a:endParaRPr lang="en-US" smtClean="0"/>
          </a:p>
        </p:txBody>
      </p:sp>
      <p:sp>
        <p:nvSpPr>
          <p:cNvPr id="10243" name="Rectangle 30"/>
          <p:cNvSpPr>
            <a:spLocks noChangeArrowheads="1"/>
          </p:cNvSpPr>
          <p:nvPr/>
        </p:nvSpPr>
        <p:spPr bwMode="auto">
          <a:xfrm>
            <a:off x="0" y="0"/>
            <a:ext cx="9144000" cy="7620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sp>
        <p:nvSpPr>
          <p:cNvPr id="10244" name="Rectangle 32"/>
          <p:cNvSpPr>
            <a:spLocks noChangeArrowheads="1"/>
          </p:cNvSpPr>
          <p:nvPr/>
        </p:nvSpPr>
        <p:spPr bwMode="auto">
          <a:xfrm>
            <a:off x="1676400" y="15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a:solidFill>
                  <a:schemeClr val="bg1"/>
                </a:solidFill>
              </a:rPr>
              <a:t>1. PHÂN TÍCH THIẾT KẾ HỆ THỐNG</a:t>
            </a:r>
          </a:p>
        </p:txBody>
      </p:sp>
      <p:sp>
        <p:nvSpPr>
          <p:cNvPr id="5184" name="AutoShape 64"/>
          <p:cNvSpPr>
            <a:spLocks noChangeArrowheads="1"/>
          </p:cNvSpPr>
          <p:nvPr/>
        </p:nvSpPr>
        <p:spPr bwMode="ltGray">
          <a:xfrm rot="5400000">
            <a:off x="-3059906" y="1664493"/>
            <a:ext cx="6019800" cy="4367213"/>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en-US"/>
          </a:p>
        </p:txBody>
      </p:sp>
      <p:sp>
        <p:nvSpPr>
          <p:cNvPr id="5185" name="AutoShape 65"/>
          <p:cNvSpPr>
            <a:spLocks noChangeArrowheads="1"/>
          </p:cNvSpPr>
          <p:nvPr/>
        </p:nvSpPr>
        <p:spPr bwMode="ltGray">
          <a:xfrm rot="5400000" flipH="1">
            <a:off x="-2529681" y="2112169"/>
            <a:ext cx="5030787" cy="35972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p>
        </p:txBody>
      </p:sp>
      <p:sp>
        <p:nvSpPr>
          <p:cNvPr id="10247" name="AutoShape 66"/>
          <p:cNvSpPr>
            <a:spLocks noChangeArrowheads="1"/>
          </p:cNvSpPr>
          <p:nvPr/>
        </p:nvSpPr>
        <p:spPr bwMode="gray">
          <a:xfrm>
            <a:off x="2206625" y="4076700"/>
            <a:ext cx="60579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000" b="1">
                <a:solidFill>
                  <a:srgbClr val="FF0000"/>
                </a:solidFill>
              </a:rPr>
              <a:t>1.2. THIẾT KẾ CƠ SỞ DỮ LIỆU</a:t>
            </a:r>
          </a:p>
        </p:txBody>
      </p:sp>
      <p:sp>
        <p:nvSpPr>
          <p:cNvPr id="10248" name="AutoShape 69"/>
          <p:cNvSpPr>
            <a:spLocks noChangeArrowheads="1"/>
          </p:cNvSpPr>
          <p:nvPr/>
        </p:nvSpPr>
        <p:spPr bwMode="gray">
          <a:xfrm>
            <a:off x="2217738" y="2933700"/>
            <a:ext cx="60579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000" b="1">
                <a:solidFill>
                  <a:srgbClr val="0066CC"/>
                </a:solidFill>
              </a:rPr>
              <a:t>1.1. XÁC ĐỊNH YÊU CẦU</a:t>
            </a:r>
          </a:p>
        </p:txBody>
      </p:sp>
      <p:grpSp>
        <p:nvGrpSpPr>
          <p:cNvPr id="10249" name="Group 85"/>
          <p:cNvGrpSpPr>
            <a:grpSpLocks/>
          </p:cNvGrpSpPr>
          <p:nvPr/>
        </p:nvGrpSpPr>
        <p:grpSpPr bwMode="auto">
          <a:xfrm>
            <a:off x="1828800" y="2997200"/>
            <a:ext cx="420688" cy="381000"/>
            <a:chOff x="2078" y="1680"/>
            <a:chExt cx="1615" cy="1615"/>
          </a:xfrm>
        </p:grpSpPr>
        <p:sp>
          <p:nvSpPr>
            <p:cNvPr id="10257" name="Oval 8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0258" name="Oval 8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5208" name="Oval 88"/>
            <p:cNvSpPr>
              <a:spLocks noChangeArrowheads="1"/>
            </p:cNvSpPr>
            <p:nvPr/>
          </p:nvSpPr>
          <p:spPr bwMode="gray">
            <a:xfrm>
              <a:off x="2255"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en-US"/>
            </a:p>
          </p:txBody>
        </p:sp>
        <p:sp>
          <p:nvSpPr>
            <p:cNvPr id="10260" name="Oval 8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5210" name="Oval 9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en-US"/>
            </a:p>
          </p:txBody>
        </p:sp>
        <p:sp>
          <p:nvSpPr>
            <p:cNvPr id="10262" name="Oval 9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10250" name="Group 92"/>
          <p:cNvGrpSpPr>
            <a:grpSpLocks/>
          </p:cNvGrpSpPr>
          <p:nvPr/>
        </p:nvGrpSpPr>
        <p:grpSpPr bwMode="auto">
          <a:xfrm>
            <a:off x="1809750" y="4140200"/>
            <a:ext cx="420688" cy="381000"/>
            <a:chOff x="2078" y="1680"/>
            <a:chExt cx="1615" cy="1615"/>
          </a:xfrm>
        </p:grpSpPr>
        <p:sp>
          <p:nvSpPr>
            <p:cNvPr id="10251" name="Oval 9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0252" name="Oval 9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5215" name="Oval 95"/>
            <p:cNvSpPr>
              <a:spLocks noChangeArrowheads="1"/>
            </p:cNvSpPr>
            <p:nvPr/>
          </p:nvSpPr>
          <p:spPr bwMode="gray">
            <a:xfrm>
              <a:off x="2255"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en-US"/>
            </a:p>
          </p:txBody>
        </p:sp>
        <p:sp>
          <p:nvSpPr>
            <p:cNvPr id="10254" name="Oval 9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5217" name="Oval 9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en-US"/>
            </a:p>
          </p:txBody>
        </p:sp>
        <p:sp>
          <p:nvSpPr>
            <p:cNvPr id="10256" name="Oval 9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wrap="none" anchor="ctr"/>
      <a:lstStyle>
        <a:defPPr algn="ctr">
          <a:defRPr>
            <a:solidFill>
              <a:schemeClr val="accent2"/>
            </a:solidFill>
          </a:defRPr>
        </a:defPPr>
      </a:lst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917</TotalTime>
  <Words>1124</Words>
  <Application>Microsoft Office PowerPoint</Application>
  <PresentationFormat>On-screen Show (4:3)</PresentationFormat>
  <Paragraphs>231</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ngothe</dc:creator>
  <cp:lastModifiedBy>bienphongvnn</cp:lastModifiedBy>
  <cp:revision>104</cp:revision>
  <dcterms:created xsi:type="dcterms:W3CDTF">2011-07-04T12:17:29Z</dcterms:created>
  <dcterms:modified xsi:type="dcterms:W3CDTF">2013-06-11T06:38:39Z</dcterms:modified>
</cp:coreProperties>
</file>