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62"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F6333-2CF5-4FC2-A4F1-6D3A65F4A42A}">
          <p14:sldIdLst>
            <p14:sldId id="257"/>
          </p14:sldIdLst>
        </p14:section>
        <p14:section name="Untitled Section" id="{744EC0C6-AFA5-495D-B86D-9528BD085F28}">
          <p14:sldIdLst>
            <p14:sldId id="262"/>
            <p14:sldId id="258"/>
            <p14:sldId id="259"/>
          </p14:sldIdLst>
        </p14:section>
        <p14:section name="Untitled Section" id="{F0B3795E-D665-4475-B538-5015A491B54C}">
          <p14:sldIdLst>
            <p14:sldId id="260"/>
            <p14:sldId id="261"/>
            <p14:sldId id="263"/>
            <p14:sldId id="264"/>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m Kumar" initials="PK" lastIdx="1" clrIdx="0">
    <p:extLst>
      <p:ext uri="{19B8F6BF-5375-455C-9EA6-DF929625EA0E}">
        <p15:presenceInfo xmlns:p15="http://schemas.microsoft.com/office/powerpoint/2012/main" userId="cebf6ed630f15e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cebf6ed630f15eb6" providerId="LiveId" clId="{9D254B5C-15D6-426B-A591-6AFAA3EB8D1E}"/>
    <pc:docChg chg="modSld">
      <pc:chgData name="Prem Kumar" userId="cebf6ed630f15eb6" providerId="LiveId" clId="{9D254B5C-15D6-426B-A591-6AFAA3EB8D1E}" dt="2024-11-25T07:43:01.124" v="8" actId="1076"/>
      <pc:docMkLst>
        <pc:docMk/>
      </pc:docMkLst>
      <pc:sldChg chg="modSp mod">
        <pc:chgData name="Prem Kumar" userId="cebf6ed630f15eb6" providerId="LiveId" clId="{9D254B5C-15D6-426B-A591-6AFAA3EB8D1E}" dt="2024-11-25T07:41:52.142" v="2" actId="20577"/>
        <pc:sldMkLst>
          <pc:docMk/>
          <pc:sldMk cId="1706399085" sldId="262"/>
        </pc:sldMkLst>
        <pc:spChg chg="mod">
          <ac:chgData name="Prem Kumar" userId="cebf6ed630f15eb6" providerId="LiveId" clId="{9D254B5C-15D6-426B-A591-6AFAA3EB8D1E}" dt="2024-11-25T07:41:52.142" v="2" actId="20577"/>
          <ac:spMkLst>
            <pc:docMk/>
            <pc:sldMk cId="1706399085" sldId="262"/>
            <ac:spMk id="4" creationId="{D05696EF-B19F-60A8-1744-CE955EF42347}"/>
          </ac:spMkLst>
        </pc:spChg>
      </pc:sldChg>
      <pc:sldChg chg="modSp mod">
        <pc:chgData name="Prem Kumar" userId="cebf6ed630f15eb6" providerId="LiveId" clId="{9D254B5C-15D6-426B-A591-6AFAA3EB8D1E}" dt="2024-11-25T07:43:01.124" v="8" actId="1076"/>
        <pc:sldMkLst>
          <pc:docMk/>
          <pc:sldMk cId="3123904372" sldId="265"/>
        </pc:sldMkLst>
        <pc:spChg chg="mod">
          <ac:chgData name="Prem Kumar" userId="cebf6ed630f15eb6" providerId="LiveId" clId="{9D254B5C-15D6-426B-A591-6AFAA3EB8D1E}" dt="2024-11-25T07:43:01.124" v="8" actId="1076"/>
          <ac:spMkLst>
            <pc:docMk/>
            <pc:sldMk cId="3123904372" sldId="265"/>
            <ac:spMk id="6" creationId="{86CD6070-DFD1-38F1-ED16-F72D1A772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2" name="TextShape 1"/>
          <p:cNvSpPr txBox="1"/>
          <p:nvPr/>
        </p:nvSpPr>
        <p:spPr>
          <a:xfrm>
            <a:off x="862727" y="5012811"/>
            <a:ext cx="4510552" cy="954355"/>
          </a:xfrm>
          <a:prstGeom prst="rect">
            <a:avLst/>
          </a:prstGeom>
          <a:noFill/>
          <a:ln>
            <a:noFill/>
          </a:ln>
        </p:spPr>
        <p:txBody>
          <a:bodyPr lIns="0" tIns="0" rIns="0" bIns="0">
            <a:normAutofit fontScale="47500" lnSpcReduction="20000"/>
          </a:bodyPr>
          <a:lstStyle/>
          <a:p>
            <a:pPr>
              <a:lnSpc>
                <a:spcPct val="120000"/>
              </a:lnSpc>
            </a:pPr>
            <a:r>
              <a:rPr lang="en-US" sz="5100" b="1" strike="noStrike" spc="-202" dirty="0">
                <a:solidFill>
                  <a:srgbClr val="FFFFFF"/>
                </a:solidFill>
                <a:latin typeface="Arial"/>
              </a:rPr>
              <a:t>Tutorial Presentation for Feedback</a:t>
            </a:r>
            <a:br>
              <a:rPr lang="en-IN" dirty="0"/>
            </a:br>
            <a:endParaRPr lang="en-US" sz="2200" b="0" strike="noStrike" spc="-1" dirty="0">
              <a:solidFill>
                <a:srgbClr val="203232"/>
              </a:solidFill>
              <a:latin typeface="Arial"/>
            </a:endParaRPr>
          </a:p>
        </p:txBody>
      </p:sp>
      <p:sp>
        <p:nvSpPr>
          <p:cNvPr id="93" name="TextShape 2"/>
          <p:cNvSpPr txBox="1"/>
          <p:nvPr/>
        </p:nvSpPr>
        <p:spPr>
          <a:xfrm>
            <a:off x="954000" y="1890000"/>
            <a:ext cx="10030680" cy="359640"/>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Name:   A 287                                                           Name of Student Presenting:</a:t>
            </a:r>
            <a:endParaRPr lang="en-US" sz="2000" b="0" strike="noStrike" spc="-1" dirty="0">
              <a:latin typeface="Arial"/>
            </a:endParaRPr>
          </a:p>
        </p:txBody>
      </p:sp>
      <p:sp>
        <p:nvSpPr>
          <p:cNvPr id="94"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b="0" strike="noStrike" spc="-1" dirty="0">
                <a:solidFill>
                  <a:srgbClr val="FFFFFF"/>
                </a:solidFill>
                <a:latin typeface="Arial"/>
              </a:rPr>
              <a:t>7COM1079-2022  Student Group No: A</a:t>
            </a:r>
            <a:r>
              <a:rPr lang="en-GB" spc="-1" dirty="0">
                <a:solidFill>
                  <a:srgbClr val="FFFFFF"/>
                </a:solidFill>
                <a:latin typeface="Arial"/>
              </a:rPr>
              <a:t>287</a:t>
            </a:r>
            <a:r>
              <a:rPr lang="en-GB" b="0" strike="noStrike" spc="-1" dirty="0">
                <a:solidFill>
                  <a:srgbClr val="FFFFFF"/>
                </a:solidFill>
                <a:latin typeface="Arial"/>
              </a:rPr>
              <a:t>                  </a:t>
            </a:r>
          </a:p>
          <a:p>
            <a:pPr>
              <a:lnSpc>
                <a:spcPct val="100000"/>
              </a:lnSpc>
            </a:pPr>
            <a:r>
              <a:rPr lang="en-GB" spc="-1" dirty="0">
                <a:solidFill>
                  <a:srgbClr val="FFFFFF"/>
                </a:solidFill>
                <a:latin typeface="Arial"/>
              </a:rPr>
              <a:t>  </a:t>
            </a:r>
            <a:r>
              <a:rPr lang="en-GB" b="0" strike="noStrike" spc="-1" dirty="0">
                <a:solidFill>
                  <a:srgbClr val="FFFFFF"/>
                </a:solidFill>
                <a:latin typeface="Arial"/>
              </a:rPr>
              <a:t>                                                                     Names of Student Attendees </a:t>
            </a:r>
            <a:r>
              <a:rPr lang="en-GB" spc="-1" dirty="0">
                <a:solidFill>
                  <a:srgbClr val="FFFFFF"/>
                </a:solidFill>
                <a:latin typeface="Arial"/>
              </a:rPr>
              <a:t> </a:t>
            </a:r>
            <a:r>
              <a:rPr lang="en-GB" b="0" strike="noStrike" spc="-1" dirty="0">
                <a:solidFill>
                  <a:srgbClr val="FFFFFF"/>
                </a:solidFill>
                <a:latin typeface="Arial"/>
              </a:rPr>
              <a:t>:</a:t>
            </a:r>
            <a:r>
              <a:rPr lang="en-GB" spc="-1" dirty="0">
                <a:solidFill>
                  <a:srgbClr val="FFFFFF"/>
                </a:solidFill>
                <a:latin typeface="Arial"/>
              </a:rPr>
              <a:t> </a:t>
            </a:r>
            <a:r>
              <a:rPr lang="en-GB" spc="-1" dirty="0" err="1">
                <a:solidFill>
                  <a:srgbClr val="FFFFFF"/>
                </a:solidFill>
                <a:latin typeface="Arial"/>
              </a:rPr>
              <a:t>Taqi</a:t>
            </a:r>
            <a:r>
              <a:rPr lang="en-GB" spc="-1" dirty="0">
                <a:solidFill>
                  <a:srgbClr val="FFFFFF"/>
                </a:solidFill>
                <a:latin typeface="Arial"/>
              </a:rPr>
              <a:t> Hassan</a:t>
            </a:r>
          </a:p>
          <a:p>
            <a:pPr>
              <a:lnSpc>
                <a:spcPct val="100000"/>
              </a:lnSpc>
            </a:pPr>
            <a:r>
              <a:rPr lang="en-GB" b="0" strike="noStrike" spc="-1" dirty="0">
                <a:solidFill>
                  <a:srgbClr val="FFFFFF"/>
                </a:solidFill>
                <a:latin typeface="Arial"/>
              </a:rPr>
              <a:t>                                                                     </a:t>
            </a:r>
            <a:r>
              <a:rPr lang="en-GB" spc="-1" dirty="0">
                <a:solidFill>
                  <a:srgbClr val="FFFFFF"/>
                </a:solidFill>
                <a:latin typeface="Arial"/>
              </a:rPr>
              <a:t>                                                   </a:t>
            </a:r>
            <a:r>
              <a:rPr lang="en-GB" spc="-1" dirty="0" err="1">
                <a:solidFill>
                  <a:srgbClr val="FFFFFF"/>
                </a:solidFill>
                <a:latin typeface="Arial"/>
              </a:rPr>
              <a:t>Ravichandrareddy</a:t>
            </a:r>
            <a:r>
              <a:rPr lang="en-GB" spc="-1" dirty="0">
                <a:solidFill>
                  <a:srgbClr val="FFFFFF"/>
                </a:solidFill>
                <a:latin typeface="Arial"/>
              </a:rPr>
              <a:t> </a:t>
            </a:r>
            <a:r>
              <a:rPr lang="en-GB" spc="-1" dirty="0" err="1">
                <a:solidFill>
                  <a:srgbClr val="FFFFFF"/>
                </a:solidFill>
                <a:latin typeface="Arial"/>
              </a:rPr>
              <a:t>chitti</a:t>
            </a:r>
            <a:endParaRPr lang="en-GB" spc="-1" dirty="0">
              <a:solidFill>
                <a:srgbClr val="FFFFFF"/>
              </a:solidFill>
              <a:latin typeface="Arial"/>
            </a:endParaRPr>
          </a:p>
          <a:p>
            <a:pPr>
              <a:lnSpc>
                <a:spcPct val="100000"/>
              </a:lnSpc>
            </a:pPr>
            <a:r>
              <a:rPr lang="en-GB" b="0" strike="noStrike" spc="-1" dirty="0">
                <a:solidFill>
                  <a:srgbClr val="FFFFFF"/>
                </a:solidFill>
                <a:latin typeface="Arial"/>
              </a:rPr>
              <a:t>                                                                                                                        Talal Nasir</a:t>
            </a:r>
          </a:p>
          <a:p>
            <a:pPr>
              <a:lnSpc>
                <a:spcPct val="100000"/>
              </a:lnSpc>
            </a:pPr>
            <a:r>
              <a:rPr lang="en-GB" spc="-1" dirty="0">
                <a:solidFill>
                  <a:srgbClr val="FFFFFF"/>
                </a:solidFill>
                <a:latin typeface="Arial"/>
              </a:rPr>
              <a:t>                                                                                                                        Michael Agyemang</a:t>
            </a:r>
            <a:r>
              <a:rPr lang="en-GB" b="0" strike="noStrike" spc="-1" dirty="0">
                <a:solidFill>
                  <a:srgbClr val="FFFFFF"/>
                </a:solidFill>
                <a:latin typeface="Arial"/>
              </a:rPr>
              <a:t> </a:t>
            </a:r>
            <a:endParaRPr lang="en-US" b="0" strike="noStrike" spc="-1" dirty="0">
              <a:latin typeface="Times New Roman"/>
            </a:endParaRPr>
          </a:p>
        </p:txBody>
      </p:sp>
      <p:sp>
        <p:nvSpPr>
          <p:cNvPr id="2" name="TextBox 1">
            <a:extLst>
              <a:ext uri="{FF2B5EF4-FFF2-40B4-BE49-F238E27FC236}">
                <a16:creationId xmlns:a16="http://schemas.microsoft.com/office/drawing/2014/main" id="{E3A6A3E1-46C7-BF58-1C89-3F57B4E5B26C}"/>
              </a:ext>
            </a:extLst>
          </p:cNvPr>
          <p:cNvSpPr txBox="1"/>
          <p:nvPr/>
        </p:nvSpPr>
        <p:spPr>
          <a:xfrm>
            <a:off x="1093509" y="2516957"/>
            <a:ext cx="10030680" cy="1569660"/>
          </a:xfrm>
          <a:prstGeom prst="rect">
            <a:avLst/>
          </a:prstGeom>
          <a:noFill/>
        </p:spPr>
        <p:txBody>
          <a:bodyPr wrap="square" rtlCol="0">
            <a:spAutoFit/>
          </a:bodyPr>
          <a:lstStyle/>
          <a:p>
            <a:r>
              <a:rPr lang="en-US" sz="3200" b="1" strike="noStrike" spc="-202" dirty="0">
                <a:solidFill>
                  <a:srgbClr val="FFFFFF"/>
                </a:solidFill>
                <a:latin typeface="Arial"/>
              </a:rPr>
              <a:t>R Q –  </a:t>
            </a:r>
            <a:r>
              <a:rPr lang="en-GB" sz="3200" b="1" strike="noStrike" spc="-202" dirty="0">
                <a:solidFill>
                  <a:srgbClr val="FFFFFF"/>
                </a:solidFill>
                <a:latin typeface="Arial"/>
              </a:rPr>
              <a:t>Does the type of alcohol (beer, wine, or spirits) consumed have a stronger correlation with happiness levels?</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B8863F-EBC1-76DA-DADA-8E3F56D18368}"/>
              </a:ext>
            </a:extLst>
          </p:cNvPr>
          <p:cNvSpPr>
            <a:spLocks noGrp="1"/>
          </p:cNvSpPr>
          <p:nvPr>
            <p:ph type="subTitle"/>
          </p:nvPr>
        </p:nvSpPr>
        <p:spPr>
          <a:xfrm>
            <a:off x="960120" y="304800"/>
            <a:ext cx="11688900" cy="1402080"/>
          </a:xfrm>
        </p:spPr>
        <p:txBody>
          <a:bodyPr/>
          <a:lstStyle/>
          <a:p>
            <a:pPr>
              <a:lnSpc>
                <a:spcPct val="100000"/>
              </a:lnSpc>
            </a:pPr>
            <a:r>
              <a:rPr lang="en-GB" sz="1400" b="0" strike="noStrike" spc="-1" dirty="0">
                <a:solidFill>
                  <a:srgbClr val="B3B9B9"/>
                </a:solidFill>
                <a:latin typeface="Arial"/>
              </a:rPr>
              <a:t>7COM1079-2022  Student Group No:  A 287                  Names of Student Group Attendees: </a:t>
            </a:r>
            <a:r>
              <a:rPr lang="en-GB" sz="1400" b="0" strike="noStrike" spc="-1" dirty="0" err="1">
                <a:solidFill>
                  <a:srgbClr val="B3B9B9"/>
                </a:solidFill>
                <a:latin typeface="Arial"/>
              </a:rPr>
              <a:t>Taqi</a:t>
            </a:r>
            <a:r>
              <a:rPr lang="en-GB" sz="1400" b="0" strike="noStrike" spc="-1" dirty="0">
                <a:solidFill>
                  <a:srgbClr val="B3B9B9"/>
                </a:solidFill>
                <a:latin typeface="Arial"/>
              </a:rPr>
              <a:t> Hassan</a:t>
            </a:r>
          </a:p>
          <a:p>
            <a:pPr>
              <a:lnSpc>
                <a:spcPct val="100000"/>
              </a:lnSpc>
            </a:pPr>
            <a:r>
              <a:rPr lang="en-GB" sz="1400" spc="-1" dirty="0">
                <a:solidFill>
                  <a:srgbClr val="B3B9B9"/>
                </a:solidFill>
                <a:latin typeface="Arial"/>
              </a:rPr>
              <a:t>                                                                                                                                                     </a:t>
            </a:r>
            <a:r>
              <a:rPr lang="en-GB" sz="1400" spc="-1" dirty="0" err="1">
                <a:solidFill>
                  <a:srgbClr val="B3B9B9"/>
                </a:solidFill>
                <a:latin typeface="Arial"/>
              </a:rPr>
              <a:t>Ravichandrareddy</a:t>
            </a:r>
            <a:r>
              <a:rPr lang="en-GB" sz="1400" spc="-1" dirty="0">
                <a:solidFill>
                  <a:srgbClr val="B3B9B9"/>
                </a:solidFill>
                <a:latin typeface="Arial"/>
              </a:rPr>
              <a:t> </a:t>
            </a:r>
            <a:r>
              <a:rPr lang="en-GB" sz="1400" spc="-1" dirty="0" err="1">
                <a:solidFill>
                  <a:srgbClr val="B3B9B9"/>
                </a:solidFill>
                <a:latin typeface="Arial"/>
              </a:rPr>
              <a:t>chitti</a:t>
            </a:r>
            <a:endParaRPr lang="en-GB" sz="1400" spc="-1" dirty="0">
              <a:solidFill>
                <a:srgbClr val="B3B9B9"/>
              </a:solidFill>
              <a:latin typeface="Arial"/>
            </a:endParaRPr>
          </a:p>
          <a:p>
            <a:pPr>
              <a:lnSpc>
                <a:spcPct val="100000"/>
              </a:lnSpc>
            </a:pPr>
            <a:r>
              <a:rPr lang="en-GB" sz="1400" b="0" strike="noStrike" spc="-1" dirty="0">
                <a:solidFill>
                  <a:srgbClr val="B3B9B9"/>
                </a:solidFill>
                <a:latin typeface="Arial"/>
              </a:rPr>
              <a:t>                                                                                                                                                     Talal Nasir</a:t>
            </a:r>
          </a:p>
          <a:p>
            <a:pPr>
              <a:lnSpc>
                <a:spcPct val="100000"/>
              </a:lnSpc>
            </a:pPr>
            <a:r>
              <a:rPr lang="en-GB" sz="1400" spc="-1" dirty="0">
                <a:solidFill>
                  <a:srgbClr val="B3B9B9"/>
                </a:solidFill>
                <a:latin typeface="Arial"/>
              </a:rPr>
              <a:t>                                                                                                                                                      Michael Agyemang</a:t>
            </a:r>
            <a:r>
              <a:rPr lang="en-GB" sz="1400" b="0" strike="noStrike" spc="-1" dirty="0">
                <a:solidFill>
                  <a:srgbClr val="B3B9B9"/>
                </a:solidFill>
                <a:latin typeface="Arial"/>
              </a:rPr>
              <a:t>   </a:t>
            </a:r>
            <a:r>
              <a:rPr lang="en-GB" sz="1400" b="1" strike="noStrike" spc="-1" dirty="0">
                <a:latin typeface="Arial"/>
              </a:rPr>
              <a:t>     </a:t>
            </a:r>
          </a:p>
          <a:p>
            <a:pPr marL="0" indent="0">
              <a:buNone/>
            </a:pPr>
            <a:endParaRPr lang="en-IN" sz="1400" dirty="0"/>
          </a:p>
        </p:txBody>
      </p:sp>
      <p:sp>
        <p:nvSpPr>
          <p:cNvPr id="4" name="Rectangle 1">
            <a:extLst>
              <a:ext uri="{FF2B5EF4-FFF2-40B4-BE49-F238E27FC236}">
                <a16:creationId xmlns:a16="http://schemas.microsoft.com/office/drawing/2014/main" id="{D05696EF-B19F-60A8-1744-CE955EF42347}"/>
              </a:ext>
            </a:extLst>
          </p:cNvPr>
          <p:cNvSpPr>
            <a:spLocks noGrp="1" noChangeArrowheads="1"/>
          </p:cNvSpPr>
          <p:nvPr>
            <p:ph type="title"/>
          </p:nvPr>
        </p:nvSpPr>
        <p:spPr bwMode="auto">
          <a:xfrm>
            <a:off x="762000" y="1019443"/>
            <a:ext cx="112928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lang="en-US" altLang="en-US" sz="2000" b="1" dirty="0">
                <a:latin typeface="Arial (body)"/>
              </a:rPr>
            </a:br>
            <a:r>
              <a:rPr lang="en-US" altLang="en-US" sz="2000" b="1" dirty="0">
                <a:latin typeface="Arial (body)"/>
              </a:rPr>
              <a:t>INTRODUCTION</a:t>
            </a:r>
            <a:br>
              <a:rPr lang="en-US" altLang="en-US" sz="2000" b="1" dirty="0">
                <a:latin typeface="Arial (body)"/>
              </a:rPr>
            </a:br>
            <a:br>
              <a:rPr lang="en-US" altLang="en-US" sz="2000" b="1" dirty="0">
                <a:latin typeface="Arial (body)"/>
              </a:rPr>
            </a:br>
            <a:r>
              <a:rPr kumimoji="0" lang="en-US" altLang="en-US" sz="2000" b="1" i="0" u="none" strike="noStrike" cap="none" normalizeH="0" baseline="0" dirty="0">
                <a:ln>
                  <a:noFill/>
                </a:ln>
                <a:solidFill>
                  <a:schemeClr val="tx1"/>
                </a:solidFill>
                <a:effectLst/>
                <a:latin typeface="Arial (body)"/>
              </a:rPr>
              <a:t>Background: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body)"/>
              </a:rPr>
              <a:t>The dataset explores the relationship between happiness levels and alcohol consumption (beer, wine, and spirits) across various countries. It includes additional socio-economic indicators such as GDP per capita and Human Development Index (HDI), providing context for understanding the factors influencing happiness globally.</a:t>
            </a:r>
            <a:endParaRPr kumimoji="0" lang="en-US" altLang="en-US" sz="2000" b="1" i="0" u="none" strike="noStrike" cap="none" normalizeH="0" baseline="0" dirty="0">
              <a:ln>
                <a:noFill/>
              </a:ln>
              <a:solidFill>
                <a:schemeClr val="tx1"/>
              </a:solidFill>
              <a:effectLst/>
              <a:latin typeface="Arial (body)"/>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body)"/>
              </a:rPr>
              <a:t>Purpose: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body)"/>
              </a:rPr>
              <a:t>The purpose of this dataset is to analyze whether the type and amount of alcohol consumption are correlated with happiness levels. This can provide insights into lifestyle factors that contribute to happiness, helping researchers and policymakers understand broader patterns of well-being and cultural behavior.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639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965160" y="1054799"/>
            <a:ext cx="10261680" cy="1072989"/>
          </a:xfrm>
          <a:prstGeom prst="rect">
            <a:avLst/>
          </a:prstGeom>
          <a:noFill/>
          <a:ln>
            <a:noFill/>
          </a:ln>
        </p:spPr>
        <p:txBody>
          <a:bodyPr lIns="0" tIns="0" rIns="0" bIns="0">
            <a:noAutofit/>
          </a:bodyPr>
          <a:lstStyle/>
          <a:p>
            <a:pPr>
              <a:lnSpc>
                <a:spcPts val="2880"/>
              </a:lnSpc>
              <a:spcAft>
                <a:spcPts val="992"/>
              </a:spcAft>
              <a:tabLst>
                <a:tab pos="0" algn="l"/>
              </a:tabLst>
            </a:pPr>
            <a:r>
              <a:rPr lang="en-US" sz="3600" b="1" strike="noStrike" spc="-100" dirty="0">
                <a:solidFill>
                  <a:srgbClr val="203232"/>
                </a:solidFill>
                <a:latin typeface="Arial"/>
              </a:rPr>
              <a:t>Dataset URL</a:t>
            </a:r>
            <a:r>
              <a:rPr lang="en-US" sz="1600" b="1" strike="noStrike" spc="-100" dirty="0">
                <a:solidFill>
                  <a:srgbClr val="FF0000"/>
                </a:solidFill>
                <a:latin typeface="Arial"/>
              </a:rPr>
              <a:t>:  https://www.kaggle.com/datasets/marcospessotto/happiness-and-alcohol-consumption?resource=download </a:t>
            </a:r>
            <a:r>
              <a:rPr lang="en-US" sz="2400" b="1" strike="noStrike" spc="-100" dirty="0">
                <a:solidFill>
                  <a:srgbClr val="FF0000"/>
                </a:solidFill>
                <a:latin typeface="Arial"/>
              </a:rPr>
              <a:t>and DS254)</a:t>
            </a:r>
            <a:endParaRPr lang="en-US" sz="2400" b="0" strike="noStrike" spc="-1" dirty="0">
              <a:latin typeface="Arial"/>
            </a:endParaRPr>
          </a:p>
        </p:txBody>
      </p:sp>
      <p:sp>
        <p:nvSpPr>
          <p:cNvPr id="96" name="TextShape 2"/>
          <p:cNvSpPr txBox="1"/>
          <p:nvPr/>
        </p:nvSpPr>
        <p:spPr>
          <a:xfrm>
            <a:off x="965159" y="192505"/>
            <a:ext cx="9879303" cy="862293"/>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7COM1079-2022  Student Group No:  A 287                  Names of Student Group Attendees: </a:t>
            </a:r>
            <a:r>
              <a:rPr lang="en-GB" sz="1500" b="0" strike="noStrike" spc="-1" dirty="0" err="1">
                <a:solidFill>
                  <a:srgbClr val="B3B9B9"/>
                </a:solidFill>
                <a:latin typeface="Arial"/>
              </a:rPr>
              <a:t>Taqi</a:t>
            </a:r>
            <a:r>
              <a:rPr lang="en-GB" sz="1500" b="0" strike="noStrike" spc="-1" dirty="0">
                <a:solidFill>
                  <a:srgbClr val="B3B9B9"/>
                </a:solidFill>
                <a:latin typeface="Arial"/>
              </a:rPr>
              <a:t> Hassan</a:t>
            </a:r>
          </a:p>
          <a:p>
            <a:pPr>
              <a:lnSpc>
                <a:spcPct val="100000"/>
              </a:lnSpc>
            </a:pPr>
            <a:r>
              <a:rPr lang="en-GB" sz="1500" spc="-1" dirty="0">
                <a:solidFill>
                  <a:srgbClr val="B3B9B9"/>
                </a:solidFill>
                <a:latin typeface="Arial"/>
              </a:rPr>
              <a:t>                                                                                                                                                     </a:t>
            </a:r>
            <a:r>
              <a:rPr lang="en-GB" sz="1500" spc="-1" dirty="0" err="1">
                <a:solidFill>
                  <a:srgbClr val="B3B9B9"/>
                </a:solidFill>
                <a:latin typeface="Arial"/>
              </a:rPr>
              <a:t>Ravichandrareddy</a:t>
            </a:r>
            <a:r>
              <a:rPr lang="en-GB" sz="1500" spc="-1" dirty="0">
                <a:solidFill>
                  <a:srgbClr val="B3B9B9"/>
                </a:solidFill>
                <a:latin typeface="Arial"/>
              </a:rPr>
              <a:t> </a:t>
            </a:r>
            <a:r>
              <a:rPr lang="en-GB" sz="1500" spc="-1" dirty="0" err="1">
                <a:solidFill>
                  <a:srgbClr val="B3B9B9"/>
                </a:solidFill>
                <a:latin typeface="Arial"/>
              </a:rPr>
              <a:t>chitti</a:t>
            </a:r>
            <a:endParaRPr lang="en-GB" sz="1500" spc="-1" dirty="0">
              <a:solidFill>
                <a:srgbClr val="B3B9B9"/>
              </a:solidFill>
              <a:latin typeface="Arial"/>
            </a:endParaRPr>
          </a:p>
          <a:p>
            <a:pPr>
              <a:lnSpc>
                <a:spcPct val="100000"/>
              </a:lnSpc>
            </a:pPr>
            <a:r>
              <a:rPr lang="en-GB" sz="1500" b="0" strike="noStrike" spc="-1" dirty="0">
                <a:solidFill>
                  <a:srgbClr val="B3B9B9"/>
                </a:solidFill>
                <a:latin typeface="Arial"/>
              </a:rPr>
              <a:t>                                                                                                                                                     Talal Nasir</a:t>
            </a:r>
          </a:p>
          <a:p>
            <a:pPr>
              <a:lnSpc>
                <a:spcPct val="100000"/>
              </a:lnSpc>
            </a:pPr>
            <a:r>
              <a:rPr lang="en-GB" sz="1500" spc="-1" dirty="0">
                <a:solidFill>
                  <a:srgbClr val="B3B9B9"/>
                </a:solidFill>
                <a:latin typeface="Arial"/>
              </a:rPr>
              <a:t>                                                                                                                                                      Michael Agyemang</a:t>
            </a:r>
            <a:r>
              <a:rPr lang="en-GB" sz="1500" b="0" strike="noStrike" spc="-1" dirty="0">
                <a:solidFill>
                  <a:srgbClr val="B3B9B9"/>
                </a:solidFill>
                <a:latin typeface="Arial"/>
              </a:rPr>
              <a:t>         </a:t>
            </a:r>
            <a:endParaRPr lang="en-US" sz="1500" b="0" strike="noStrike" spc="-1" dirty="0">
              <a:latin typeface="Times New Roman"/>
            </a:endParaRPr>
          </a:p>
        </p:txBody>
      </p:sp>
      <p:sp>
        <p:nvSpPr>
          <p:cNvPr id="98" name="TextShape 4"/>
          <p:cNvSpPr txBox="1"/>
          <p:nvPr/>
        </p:nvSpPr>
        <p:spPr>
          <a:xfrm>
            <a:off x="182078" y="1860885"/>
            <a:ext cx="7491663" cy="3942316"/>
          </a:xfrm>
          <a:prstGeom prst="rect">
            <a:avLst/>
          </a:prstGeom>
          <a:noFill/>
          <a:ln>
            <a:noFill/>
          </a:ln>
        </p:spPr>
        <p:txBody>
          <a:bodyPr lIns="0" tIns="0" rIns="0" bIns="0">
            <a:noAutofit/>
          </a:bodyPr>
          <a:lstStyle/>
          <a:p>
            <a:pPr>
              <a:lnSpc>
                <a:spcPct val="100000"/>
              </a:lnSpc>
            </a:pPr>
            <a:r>
              <a:rPr lang="en-US" sz="2400" b="0" strike="noStrike" spc="-202" dirty="0">
                <a:solidFill>
                  <a:srgbClr val="203232"/>
                </a:solidFill>
                <a:latin typeface="Calibri"/>
              </a:rPr>
              <a:t>This dataset is interesting to us because </a:t>
            </a:r>
            <a:r>
              <a:rPr lang="en-US" sz="2400" b="0" strike="noStrike" spc="-202" dirty="0">
                <a:latin typeface="Calibri"/>
              </a:rPr>
              <a:t>:</a:t>
            </a:r>
            <a:r>
              <a:rPr lang="en-GB" dirty="0"/>
              <a:t> This dataset is interesting to us because it allows us to explore the relationship between alcohol consumption (beer, wine, and spirits) and happiness levels across different countries and regions.</a:t>
            </a:r>
            <a:br>
              <a:rPr dirty="0"/>
            </a:br>
            <a:endParaRPr lang="en-GB" dirty="0"/>
          </a:p>
          <a:p>
            <a:pPr>
              <a:lnSpc>
                <a:spcPct val="100000"/>
              </a:lnSpc>
            </a:pPr>
            <a:r>
              <a:rPr lang="en-GB" sz="2400" b="1" dirty="0" err="1"/>
              <a:t>No.of</a:t>
            </a:r>
            <a:r>
              <a:rPr lang="en-GB" sz="2400" b="1" dirty="0"/>
              <a:t> Rows and Columns: </a:t>
            </a:r>
            <a:r>
              <a:rPr lang="en-GB" sz="2400" dirty="0"/>
              <a:t>122 and 9</a:t>
            </a:r>
          </a:p>
          <a:p>
            <a:pPr>
              <a:lnSpc>
                <a:spcPct val="100000"/>
              </a:lnSpc>
            </a:pPr>
            <a:br>
              <a:rPr dirty="0"/>
            </a:br>
            <a:r>
              <a:rPr lang="en-US" sz="2800" b="1" strike="noStrike" spc="-202" dirty="0">
                <a:latin typeface="Calibri"/>
              </a:rPr>
              <a:t>Independent variable </a:t>
            </a:r>
            <a:r>
              <a:rPr lang="en-US" sz="2400" b="1" strike="noStrike" spc="-202" dirty="0">
                <a:latin typeface="Calibri"/>
              </a:rPr>
              <a:t>:  </a:t>
            </a:r>
            <a:r>
              <a:rPr lang="en-IN" sz="2400" dirty="0" err="1"/>
              <a:t>Beer_PerCapita</a:t>
            </a:r>
            <a:r>
              <a:rPr lang="en-IN" sz="2400" dirty="0"/>
              <a:t> , </a:t>
            </a:r>
            <a:r>
              <a:rPr lang="en-IN" sz="2400" dirty="0" err="1"/>
              <a:t>Wine_PerCapita</a:t>
            </a:r>
            <a:r>
              <a:rPr lang="en-IN" sz="2400" dirty="0"/>
              <a:t> and </a:t>
            </a:r>
            <a:r>
              <a:rPr lang="en-IN" sz="2400" dirty="0" err="1"/>
              <a:t>Spirit_PerCapita</a:t>
            </a:r>
            <a:r>
              <a:rPr lang="en-US" sz="2400" spc="-202" dirty="0">
                <a:solidFill>
                  <a:srgbClr val="203232"/>
                </a:solidFill>
                <a:latin typeface="Calibri"/>
              </a:rPr>
              <a:t> (Interval Data)</a:t>
            </a:r>
            <a:br>
              <a:rPr sz="2400" dirty="0"/>
            </a:br>
            <a:br>
              <a:rPr dirty="0"/>
            </a:br>
            <a:r>
              <a:rPr lang="en-US" sz="2800" b="1" strike="noStrike" spc="-202" dirty="0">
                <a:latin typeface="Calibri"/>
              </a:rPr>
              <a:t>Dependent variable </a:t>
            </a:r>
            <a:r>
              <a:rPr lang="en-US" sz="2400" b="1" strike="noStrike" spc="-202" dirty="0">
                <a:latin typeface="Calibri"/>
              </a:rPr>
              <a:t>: </a:t>
            </a:r>
            <a:r>
              <a:rPr lang="en-IN" sz="2400" dirty="0" err="1"/>
              <a:t>Happiness_Score</a:t>
            </a:r>
            <a:r>
              <a:rPr lang="en-US" sz="2400" b="0" strike="noStrike" spc="-202" dirty="0">
                <a:solidFill>
                  <a:srgbClr val="203232"/>
                </a:solidFill>
                <a:latin typeface="Calibri"/>
              </a:rPr>
              <a:t>: (Interval Data)</a:t>
            </a:r>
            <a:endParaRPr lang="en-US" sz="2400" b="0" strike="noStrike" spc="-1" dirty="0">
              <a:solidFill>
                <a:srgbClr val="203232"/>
              </a:solidFill>
              <a:latin typeface="Arial"/>
            </a:endParaRPr>
          </a:p>
        </p:txBody>
      </p:sp>
      <p:pic>
        <p:nvPicPr>
          <p:cNvPr id="3" name="Picture 2">
            <a:extLst>
              <a:ext uri="{FF2B5EF4-FFF2-40B4-BE49-F238E27FC236}">
                <a16:creationId xmlns:a16="http://schemas.microsoft.com/office/drawing/2014/main" id="{242F1944-993F-DC80-CD41-8F71C0D35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20" y="2253197"/>
            <a:ext cx="4897745" cy="4356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65160" y="1697100"/>
            <a:ext cx="9489480" cy="1249440"/>
          </a:xfrm>
          <a:prstGeom prst="rect">
            <a:avLst/>
          </a:prstGeom>
          <a:noFill/>
          <a:ln>
            <a:noFill/>
          </a:ln>
        </p:spPr>
        <p:txBody>
          <a:bodyPr lIns="0" tIns="0" rIns="0" bIns="0">
            <a:noAutofit/>
          </a:bodyPr>
          <a:lstStyle/>
          <a:p>
            <a:pPr>
              <a:lnSpc>
                <a:spcPts val="2880"/>
              </a:lnSpc>
              <a:tabLst>
                <a:tab pos="0" algn="l"/>
              </a:tabLst>
            </a:pPr>
            <a:r>
              <a:rPr lang="en-GB" sz="3600" dirty="0"/>
              <a:t>Our Research Question </a:t>
            </a:r>
            <a:r>
              <a:rPr lang="en-GB" sz="2400" dirty="0" err="1"/>
              <a:t>is:Does</a:t>
            </a:r>
            <a:r>
              <a:rPr lang="en-GB" sz="2400" dirty="0"/>
              <a:t> the alcohol (Beer , Wine and  Spirit) Consumed have a stronger corelation with happiness Levels?</a:t>
            </a:r>
            <a:endParaRPr lang="en-US" sz="2400" b="0" strike="noStrike" spc="-1" dirty="0">
              <a:latin typeface="Arial"/>
            </a:endParaRPr>
          </a:p>
        </p:txBody>
      </p:sp>
      <p:sp>
        <p:nvSpPr>
          <p:cNvPr id="101" name="TextShape 2"/>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PRE 7COM1079-2022  Student Group No:  </a:t>
            </a:r>
            <a:r>
              <a:rPr lang="en-GB" sz="1500" spc="-1" dirty="0">
                <a:solidFill>
                  <a:srgbClr val="B3B9B9"/>
                </a:solidFill>
                <a:latin typeface="Arial"/>
              </a:rPr>
              <a:t>A 287</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775920" y="2596020"/>
            <a:ext cx="10640160" cy="2677680"/>
          </a:xfrm>
          <a:prstGeom prst="rect">
            <a:avLst/>
          </a:prstGeom>
          <a:noFill/>
          <a:ln>
            <a:noFill/>
          </a:ln>
        </p:spPr>
        <p:txBody>
          <a:bodyPr lIns="0" tIns="0" rIns="0" bIns="0">
            <a:noAutofit/>
          </a:bodyPr>
          <a:lstStyle/>
          <a:p>
            <a:pPr>
              <a:lnSpc>
                <a:spcPct val="100000"/>
              </a:lnSpc>
            </a:pPr>
            <a:br>
              <a:rPr dirty="0"/>
            </a:br>
            <a:br>
              <a:rPr dirty="0"/>
            </a:br>
            <a:r>
              <a:rPr lang="en-IE" sz="2800" b="1" strike="noStrike" spc="-202" dirty="0">
                <a:solidFill>
                  <a:srgbClr val="203232"/>
                </a:solidFill>
                <a:latin typeface="Calibri"/>
                <a:ea typeface="Calibri"/>
              </a:rPr>
              <a:t>Template </a:t>
            </a:r>
            <a:r>
              <a:rPr lang="en-IE" sz="2800" b="1" strike="noStrike" spc="-202" baseline="30000" dirty="0">
                <a:solidFill>
                  <a:srgbClr val="203232"/>
                </a:solidFill>
                <a:latin typeface="Calibri"/>
                <a:ea typeface="Calibri"/>
              </a:rPr>
              <a:t>1</a:t>
            </a:r>
            <a:r>
              <a:rPr lang="en-IE" sz="2800" b="1" strike="noStrike" spc="-202" dirty="0">
                <a:solidFill>
                  <a:srgbClr val="203232"/>
                </a:solidFill>
                <a:latin typeface="Calibri"/>
                <a:ea typeface="Calibri"/>
              </a:rPr>
              <a:t>: </a:t>
            </a:r>
            <a:r>
              <a:rPr lang="en-IE" sz="2800" b="0" strike="noStrike" spc="-202" dirty="0">
                <a:solidFill>
                  <a:srgbClr val="203232"/>
                </a:solidFill>
                <a:latin typeface="Calibri"/>
                <a:ea typeface="Calibri"/>
              </a:rPr>
              <a:t>Interval/Ordinal vs Interval/Ordinal: “Is there a correlation between [</a:t>
            </a:r>
            <a:r>
              <a:rPr lang="en-IE" sz="2800" b="0" strike="noStrike" spc="-202" dirty="0" err="1">
                <a:solidFill>
                  <a:srgbClr val="FF0000"/>
                </a:solidFill>
                <a:latin typeface="Calibri"/>
                <a:ea typeface="Calibri"/>
              </a:rPr>
              <a:t>Happiness_Score</a:t>
            </a:r>
            <a:r>
              <a:rPr lang="en-IE" sz="2800" b="0" strike="noStrike" spc="-202" dirty="0">
                <a:solidFill>
                  <a:srgbClr val="203232"/>
                </a:solidFill>
                <a:latin typeface="Calibri"/>
                <a:ea typeface="Calibri"/>
              </a:rPr>
              <a:t>]</a:t>
            </a:r>
            <a:r>
              <a:rPr lang="en-IE" sz="2800" b="0" strike="noStrike" spc="-202" dirty="0">
                <a:solidFill>
                  <a:srgbClr val="0070C0"/>
                </a:solidFill>
                <a:latin typeface="Calibri"/>
                <a:ea typeface="Calibri"/>
              </a:rPr>
              <a:t>[dependent interval  variable] </a:t>
            </a:r>
            <a:r>
              <a:rPr lang="en-IE" sz="2800" b="0" strike="noStrike" spc="-202" dirty="0">
                <a:solidFill>
                  <a:srgbClr val="203232"/>
                </a:solidFill>
                <a:latin typeface="Calibri"/>
                <a:ea typeface="Calibri"/>
              </a:rPr>
              <a:t>and </a:t>
            </a:r>
            <a:r>
              <a:rPr lang="en-IN" sz="2800" dirty="0" err="1">
                <a:solidFill>
                  <a:srgbClr val="FF0000"/>
                </a:solidFill>
              </a:rPr>
              <a:t>Beer_PerCapita</a:t>
            </a:r>
            <a:r>
              <a:rPr lang="en-IN" sz="2800" dirty="0">
                <a:solidFill>
                  <a:srgbClr val="FF0000"/>
                </a:solidFill>
              </a:rPr>
              <a:t>, </a:t>
            </a:r>
            <a:r>
              <a:rPr lang="en-IN" sz="2800" dirty="0" err="1">
                <a:solidFill>
                  <a:srgbClr val="FF0000"/>
                </a:solidFill>
              </a:rPr>
              <a:t>Spirit_PerCapita</a:t>
            </a:r>
            <a:r>
              <a:rPr lang="en-IN" sz="2800" dirty="0">
                <a:solidFill>
                  <a:srgbClr val="FF0000"/>
                </a:solidFill>
              </a:rPr>
              <a:t>, </a:t>
            </a:r>
            <a:r>
              <a:rPr lang="en-IN" sz="2800" dirty="0" err="1">
                <a:solidFill>
                  <a:srgbClr val="FF0000"/>
                </a:solidFill>
              </a:rPr>
              <a:t>Wine_PerCapita</a:t>
            </a:r>
            <a:r>
              <a:rPr lang="en-IE" sz="2800" b="0" strike="noStrike" spc="-202" dirty="0">
                <a:solidFill>
                  <a:srgbClr val="FF0000"/>
                </a:solidFill>
                <a:latin typeface="Calibri"/>
                <a:ea typeface="Calibri"/>
              </a:rPr>
              <a:t> </a:t>
            </a:r>
            <a:r>
              <a:rPr lang="en-IE" sz="2800" b="0" strike="noStrike" spc="-202" dirty="0">
                <a:solidFill>
                  <a:srgbClr val="0070C0"/>
                </a:solidFill>
                <a:latin typeface="Calibri"/>
                <a:ea typeface="Calibri"/>
              </a:rPr>
              <a:t>[independent interval  variable]”</a:t>
            </a:r>
            <a:r>
              <a:rPr lang="en-IE" sz="2800" b="0" strike="noStrike" spc="-202" dirty="0">
                <a:solidFill>
                  <a:srgbClr val="203232"/>
                </a:solidFill>
                <a:latin typeface="Calibri"/>
                <a:ea typeface="Calibri"/>
              </a:rPr>
              <a:t>.</a:t>
            </a:r>
            <a:br>
              <a:rPr dirty="0"/>
            </a:br>
            <a:br>
              <a:rPr dirty="0"/>
            </a:br>
            <a:endParaRPr lang="en-US" sz="2400" b="0" strike="noStrike" spc="-1" dirty="0">
              <a:solidFill>
                <a:srgbClr val="203232"/>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2"/>
          <p:cNvSpPr txBox="1"/>
          <p:nvPr/>
        </p:nvSpPr>
        <p:spPr>
          <a:xfrm>
            <a:off x="11269440" y="284400"/>
            <a:ext cx="558000" cy="22104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4</a:t>
            </a:r>
            <a:endParaRPr lang="en-US" sz="1500" b="0" strike="noStrike" spc="-1">
              <a:latin typeface="Times New Roman"/>
            </a:endParaRPr>
          </a:p>
        </p:txBody>
      </p:sp>
      <p:sp>
        <p:nvSpPr>
          <p:cNvPr id="107" name="TextShape 3"/>
          <p:cNvSpPr txBox="1"/>
          <p:nvPr/>
        </p:nvSpPr>
        <p:spPr>
          <a:xfrm>
            <a:off x="364560" y="284400"/>
            <a:ext cx="11183880" cy="5125800"/>
          </a:xfrm>
          <a:prstGeom prst="rect">
            <a:avLst/>
          </a:prstGeom>
          <a:noFill/>
          <a:ln>
            <a:solidFill>
              <a:srgbClr val="9C5FB5"/>
            </a:solidFill>
          </a:ln>
        </p:spPr>
        <p:txBody>
          <a:bodyPr lIns="0" tIns="0" rIns="0" bIns="0">
            <a:normAutofit fontScale="99000" lnSpcReduction="10000"/>
          </a:bodyPr>
          <a:lstStyle/>
          <a:p>
            <a:r>
              <a:rPr lang="en-GB" b="0" strike="noStrike" spc="-1" dirty="0">
                <a:solidFill>
                  <a:srgbClr val="B3B9B9"/>
                </a:solidFill>
                <a:latin typeface="Arial"/>
              </a:rPr>
              <a:t>7COM1079-2022  Student Group No:  A 287</a:t>
            </a:r>
          </a:p>
          <a:p>
            <a:r>
              <a:rPr lang="en-GB" sz="2000" b="0" strike="noStrike" spc="-1" dirty="0">
                <a:solidFill>
                  <a:srgbClr val="B3B9B9"/>
                </a:solidFill>
                <a:latin typeface="Arial"/>
              </a:rPr>
              <a:t> </a:t>
            </a:r>
          </a:p>
          <a:p>
            <a:r>
              <a:rPr lang="en-IN" sz="2000" b="1" dirty="0"/>
              <a:t>Null Hypothesis (H₀):</a:t>
            </a:r>
          </a:p>
          <a:p>
            <a:pPr>
              <a:buFont typeface="Arial" panose="020B0604020202020204" pitchFamily="34" charset="0"/>
              <a:buChar char="•"/>
            </a:pPr>
            <a:r>
              <a:rPr lang="en-IN" sz="2000" dirty="0"/>
              <a:t>There is </a:t>
            </a:r>
            <a:r>
              <a:rPr lang="en-IN" sz="2000" b="1" dirty="0"/>
              <a:t>no significant correlation</a:t>
            </a:r>
            <a:r>
              <a:rPr lang="en-IN" sz="2000" dirty="0"/>
              <a:t> between alcohol consumption (beer, wine, or spirits) and happiness scores.</a:t>
            </a:r>
          </a:p>
          <a:p>
            <a:r>
              <a:rPr lang="en-IN" sz="2000" b="1" dirty="0"/>
              <a:t>Mathematically:</a:t>
            </a:r>
            <a:endParaRPr lang="en-IN" sz="2000" dirty="0"/>
          </a:p>
          <a:p>
            <a:pPr>
              <a:buFont typeface="Arial" panose="020B0604020202020204" pitchFamily="34" charset="0"/>
              <a:buChar char="•"/>
            </a:pPr>
            <a:r>
              <a:rPr lang="en-IN" sz="2000" b="1" dirty="0"/>
              <a:t>H₀ (Beer):</a:t>
            </a:r>
            <a:r>
              <a:rPr lang="en-IN" sz="2000" dirty="0"/>
              <a:t> </a:t>
            </a:r>
            <a:r>
              <a:rPr lang="el-GR" sz="2000" dirty="0"/>
              <a:t>ρ</a:t>
            </a:r>
            <a:r>
              <a:rPr lang="en-IN" sz="2000" dirty="0"/>
              <a:t>Beer=0</a:t>
            </a:r>
          </a:p>
          <a:p>
            <a:pPr>
              <a:buFont typeface="Arial" panose="020B0604020202020204" pitchFamily="34" charset="0"/>
              <a:buChar char="•"/>
            </a:pPr>
            <a:r>
              <a:rPr lang="en-IN" sz="2000" b="1" dirty="0"/>
              <a:t>H₀ (Wine):</a:t>
            </a:r>
            <a:r>
              <a:rPr lang="en-IN" sz="2000" dirty="0"/>
              <a:t> </a:t>
            </a:r>
            <a:r>
              <a:rPr lang="el-GR" sz="2000" dirty="0"/>
              <a:t>ρ</a:t>
            </a:r>
            <a:r>
              <a:rPr lang="en-IN" sz="2000" dirty="0"/>
              <a:t>Wine=0</a:t>
            </a:r>
          </a:p>
          <a:p>
            <a:pPr>
              <a:buFont typeface="Arial" panose="020B0604020202020204" pitchFamily="34" charset="0"/>
              <a:buChar char="•"/>
            </a:pPr>
            <a:r>
              <a:rPr lang="en-IN" sz="2000" b="1" dirty="0"/>
              <a:t>H₀ (Spirits):</a:t>
            </a:r>
            <a:r>
              <a:rPr lang="en-IN" sz="2000" dirty="0"/>
              <a:t> </a:t>
            </a:r>
            <a:r>
              <a:rPr lang="el-GR" sz="2000" dirty="0"/>
              <a:t>ρ</a:t>
            </a:r>
            <a:r>
              <a:rPr lang="en-IN" sz="2000" dirty="0"/>
              <a:t>Spirits=0</a:t>
            </a:r>
          </a:p>
          <a:p>
            <a:pPr>
              <a:buFont typeface="Arial" panose="020B0604020202020204" pitchFamily="34" charset="0"/>
              <a:buChar char="•"/>
            </a:pPr>
            <a:endParaRPr lang="en-IN" sz="2000" dirty="0"/>
          </a:p>
          <a:p>
            <a:r>
              <a:rPr lang="en-IN" sz="2000" b="1" dirty="0"/>
              <a:t>Alternative Hypothesis (H₁):</a:t>
            </a:r>
          </a:p>
          <a:p>
            <a:pPr>
              <a:buFont typeface="Arial" panose="020B0604020202020204" pitchFamily="34" charset="0"/>
              <a:buChar char="•"/>
            </a:pPr>
            <a:r>
              <a:rPr lang="en-IN" sz="2000" dirty="0"/>
              <a:t>There is </a:t>
            </a:r>
            <a:r>
              <a:rPr lang="en-IN" sz="2000" b="1" dirty="0"/>
              <a:t>a significant correlation</a:t>
            </a:r>
            <a:r>
              <a:rPr lang="en-IN" sz="2000" dirty="0"/>
              <a:t> between alcohol consumption (beer, wine, or spirits) and happiness scores.</a:t>
            </a:r>
          </a:p>
          <a:p>
            <a:r>
              <a:rPr lang="en-IN" sz="2000" b="1" dirty="0"/>
              <a:t>Mathematically:</a:t>
            </a:r>
            <a:endParaRPr lang="en-IN" sz="2000" dirty="0"/>
          </a:p>
          <a:p>
            <a:pPr>
              <a:buFont typeface="Arial" panose="020B0604020202020204" pitchFamily="34" charset="0"/>
              <a:buChar char="•"/>
            </a:pPr>
            <a:r>
              <a:rPr lang="en-IN" sz="2000" b="1" dirty="0"/>
              <a:t>H₁ (Beer):</a:t>
            </a:r>
            <a:r>
              <a:rPr lang="en-IN" sz="2000" dirty="0"/>
              <a:t> </a:t>
            </a:r>
            <a:r>
              <a:rPr lang="el-GR" sz="2000" dirty="0"/>
              <a:t>ρ</a:t>
            </a:r>
            <a:r>
              <a:rPr lang="en-IN" sz="2000" dirty="0"/>
              <a:t>Beer≠0</a:t>
            </a:r>
          </a:p>
          <a:p>
            <a:pPr>
              <a:buFont typeface="Arial" panose="020B0604020202020204" pitchFamily="34" charset="0"/>
              <a:buChar char="•"/>
            </a:pPr>
            <a:r>
              <a:rPr lang="en-IN" sz="2000" b="1" dirty="0"/>
              <a:t>H₁ (Wine):</a:t>
            </a:r>
            <a:r>
              <a:rPr lang="en-IN" sz="2000" dirty="0"/>
              <a:t> </a:t>
            </a:r>
            <a:r>
              <a:rPr lang="el-GR" sz="2000" dirty="0"/>
              <a:t>ρ</a:t>
            </a:r>
            <a:r>
              <a:rPr lang="en-IN" sz="2000" dirty="0"/>
              <a:t>Wine≠0</a:t>
            </a:r>
          </a:p>
          <a:p>
            <a:pPr>
              <a:buFont typeface="Arial" panose="020B0604020202020204" pitchFamily="34" charset="0"/>
              <a:buChar char="•"/>
            </a:pPr>
            <a:r>
              <a:rPr lang="en-IN" sz="2000" b="1" dirty="0"/>
              <a:t>H₁ (Spirits):</a:t>
            </a:r>
            <a:r>
              <a:rPr lang="en-IN" sz="2000" dirty="0"/>
              <a:t> </a:t>
            </a:r>
            <a:r>
              <a:rPr lang="el-GR" sz="2000" dirty="0"/>
              <a:t>ρ</a:t>
            </a:r>
            <a:r>
              <a:rPr lang="en-IN" sz="2000" dirty="0"/>
              <a:t>Spirits≠0</a:t>
            </a:r>
          </a:p>
          <a:p>
            <a:pPr>
              <a:buFont typeface="Arial" panose="020B0604020202020204" pitchFamily="34" charset="0"/>
              <a:buChar char="•"/>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611FDE-EC58-51AB-0574-A709ACEADD8A}"/>
              </a:ext>
            </a:extLst>
          </p:cNvPr>
          <p:cNvSpPr txBox="1"/>
          <p:nvPr/>
        </p:nvSpPr>
        <p:spPr>
          <a:xfrm>
            <a:off x="558708" y="70217"/>
            <a:ext cx="11074584" cy="830997"/>
          </a:xfrm>
          <a:prstGeom prst="rect">
            <a:avLst/>
          </a:prstGeom>
          <a:noFill/>
        </p:spPr>
        <p:txBody>
          <a:bodyPr wrap="square" rtlCol="0">
            <a:spAutoFit/>
          </a:bodyPr>
          <a:lstStyle/>
          <a:p>
            <a:r>
              <a:rPr lang="en-GB" sz="2400" b="1" dirty="0"/>
              <a:t> </a:t>
            </a:r>
            <a:r>
              <a:rPr lang="en-GB" sz="1400" b="0" strike="noStrike" spc="-1" dirty="0">
                <a:solidFill>
                  <a:srgbClr val="B3B9B9"/>
                </a:solidFill>
                <a:latin typeface="Arial"/>
              </a:rPr>
              <a:t>7COM1079-2022  Student Group No:  A 287</a:t>
            </a:r>
            <a:r>
              <a:rPr lang="en-GB" sz="2400" b="1" dirty="0"/>
              <a:t>             </a:t>
            </a:r>
          </a:p>
          <a:p>
            <a:r>
              <a:rPr lang="en-GB" sz="2400" b="1" dirty="0"/>
              <a:t>                                               </a:t>
            </a:r>
            <a:endParaRPr lang="en-IN" sz="2400" b="1" dirty="0"/>
          </a:p>
        </p:txBody>
      </p:sp>
      <p:sp>
        <p:nvSpPr>
          <p:cNvPr id="8" name="TextBox 7">
            <a:extLst>
              <a:ext uri="{FF2B5EF4-FFF2-40B4-BE49-F238E27FC236}">
                <a16:creationId xmlns:a16="http://schemas.microsoft.com/office/drawing/2014/main" id="{63ED6B34-0576-BD04-6761-53735799C774}"/>
              </a:ext>
            </a:extLst>
          </p:cNvPr>
          <p:cNvSpPr txBox="1"/>
          <p:nvPr/>
        </p:nvSpPr>
        <p:spPr>
          <a:xfrm>
            <a:off x="1579788" y="670381"/>
            <a:ext cx="10927080" cy="584775"/>
          </a:xfrm>
          <a:prstGeom prst="rect">
            <a:avLst/>
          </a:prstGeom>
          <a:noFill/>
        </p:spPr>
        <p:txBody>
          <a:bodyPr wrap="square" rtlCol="0">
            <a:spAutoFit/>
          </a:bodyPr>
          <a:lstStyle/>
          <a:p>
            <a:r>
              <a:rPr lang="en-GB" sz="3200" b="1" dirty="0"/>
              <a:t>Histogram –Distribution of </a:t>
            </a:r>
            <a:r>
              <a:rPr lang="en-GB" sz="3200" b="1" dirty="0" err="1"/>
              <a:t>Happiness_score</a:t>
            </a:r>
            <a:endParaRPr lang="en-IN" sz="3200" b="1" dirty="0"/>
          </a:p>
        </p:txBody>
      </p:sp>
      <p:pic>
        <p:nvPicPr>
          <p:cNvPr id="12" name="Picture 11">
            <a:extLst>
              <a:ext uri="{FF2B5EF4-FFF2-40B4-BE49-F238E27FC236}">
                <a16:creationId xmlns:a16="http://schemas.microsoft.com/office/drawing/2014/main" id="{53BAF3D7-D77C-0B0D-E25B-191AE2ECB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1721948"/>
            <a:ext cx="6446879" cy="4465671"/>
          </a:xfrm>
          <a:prstGeom prst="rect">
            <a:avLst/>
          </a:prstGeom>
        </p:spPr>
      </p:pic>
      <p:sp>
        <p:nvSpPr>
          <p:cNvPr id="14" name="TextBox 13">
            <a:extLst>
              <a:ext uri="{FF2B5EF4-FFF2-40B4-BE49-F238E27FC236}">
                <a16:creationId xmlns:a16="http://schemas.microsoft.com/office/drawing/2014/main" id="{269D94E1-A7F6-5D50-A159-D12B225B255B}"/>
              </a:ext>
            </a:extLst>
          </p:cNvPr>
          <p:cNvSpPr txBox="1"/>
          <p:nvPr/>
        </p:nvSpPr>
        <p:spPr>
          <a:xfrm>
            <a:off x="121920" y="1501378"/>
            <a:ext cx="4673508" cy="4247317"/>
          </a:xfrm>
          <a:prstGeom prst="rect">
            <a:avLst/>
          </a:prstGeom>
          <a:noFill/>
        </p:spPr>
        <p:txBody>
          <a:bodyPr wrap="square" rtlCol="0">
            <a:spAutoFit/>
          </a:bodyPr>
          <a:lstStyle/>
          <a:p>
            <a:r>
              <a:rPr lang="en-GB" dirty="0"/>
              <a:t>The histogram illustrates the distribution of </a:t>
            </a:r>
            <a:r>
              <a:rPr lang="en-GB" b="1" dirty="0"/>
              <a:t>Happiness Scores</a:t>
            </a:r>
            <a:r>
              <a:rPr lang="en-GB" dirty="0"/>
              <a:t> in the dataset. It shows:</a:t>
            </a:r>
          </a:p>
          <a:p>
            <a:endParaRPr lang="en-GB" dirty="0"/>
          </a:p>
          <a:p>
            <a:pPr>
              <a:buFont typeface="+mj-lt"/>
              <a:buAutoNum type="arabicPeriod"/>
            </a:pPr>
            <a:r>
              <a:rPr lang="en-GB" b="1" dirty="0"/>
              <a:t>Range of Scores:</a:t>
            </a:r>
            <a:r>
              <a:rPr lang="en-GB" dirty="0"/>
              <a:t> Happiness scores primarily fall between </a:t>
            </a:r>
            <a:r>
              <a:rPr lang="en-GB" b="1" dirty="0"/>
              <a:t>3 and 8</a:t>
            </a:r>
            <a:r>
              <a:rPr lang="en-GB" dirty="0"/>
              <a:t>.</a:t>
            </a:r>
          </a:p>
          <a:p>
            <a:pPr>
              <a:buFont typeface="+mj-lt"/>
              <a:buAutoNum type="arabicPeriod"/>
            </a:pPr>
            <a:endParaRPr lang="en-GB" dirty="0"/>
          </a:p>
          <a:p>
            <a:pPr>
              <a:buFont typeface="+mj-lt"/>
              <a:buAutoNum type="arabicPeriod"/>
            </a:pPr>
            <a:r>
              <a:rPr lang="en-GB" b="1" dirty="0"/>
              <a:t>Frequency:</a:t>
            </a:r>
            <a:r>
              <a:rPr lang="en-GB" dirty="0"/>
              <a:t> The most frequent scores are concentrated around </a:t>
            </a:r>
            <a:r>
              <a:rPr lang="en-GB" b="1" dirty="0"/>
              <a:t>4 to 6</a:t>
            </a:r>
            <a:r>
              <a:rPr lang="en-GB" dirty="0"/>
              <a:t>, indicating that most countries in the dataset have moderate happiness levels.</a:t>
            </a:r>
          </a:p>
          <a:p>
            <a:pPr>
              <a:buFont typeface="+mj-lt"/>
              <a:buAutoNum type="arabicPeriod"/>
            </a:pPr>
            <a:endParaRPr lang="en-GB" dirty="0"/>
          </a:p>
          <a:p>
            <a:pPr>
              <a:buFont typeface="+mj-lt"/>
              <a:buAutoNum type="arabicPeriod"/>
            </a:pPr>
            <a:r>
              <a:rPr lang="en-GB" b="1" dirty="0"/>
              <a:t>Skewness:</a:t>
            </a:r>
            <a:r>
              <a:rPr lang="en-GB" dirty="0"/>
              <a:t> The distribution appears fairly balanced, with no extreme skewness observed.</a:t>
            </a:r>
          </a:p>
          <a:p>
            <a:endParaRPr lang="en-IN" dirty="0"/>
          </a:p>
        </p:txBody>
      </p:sp>
    </p:spTree>
    <p:extLst>
      <p:ext uri="{BB962C8B-B14F-4D97-AF65-F5344CB8AC3E}">
        <p14:creationId xmlns:p14="http://schemas.microsoft.com/office/powerpoint/2010/main" val="18479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5C26-BE1D-541C-5B8A-B3AB015CFE0F}"/>
              </a:ext>
            </a:extLst>
          </p:cNvPr>
          <p:cNvSpPr>
            <a:spLocks noGrp="1"/>
          </p:cNvSpPr>
          <p:nvPr>
            <p:ph type="title"/>
          </p:nvPr>
        </p:nvSpPr>
        <p:spPr>
          <a:xfrm>
            <a:off x="304439" y="731521"/>
            <a:ext cx="5166721" cy="5562600"/>
          </a:xfrm>
        </p:spPr>
        <p:txBody>
          <a:bodyPr/>
          <a:lstStyle/>
          <a:p>
            <a:r>
              <a:rPr lang="en-GB" sz="2400" dirty="0"/>
              <a:t>The scatter plot shows the relationship between </a:t>
            </a:r>
            <a:r>
              <a:rPr lang="en-GB" sz="2400" b="1" dirty="0"/>
              <a:t>Beer Consumption per Capita</a:t>
            </a:r>
            <a:r>
              <a:rPr lang="en-GB" sz="2400" dirty="0"/>
              <a:t> and </a:t>
            </a:r>
            <a:r>
              <a:rPr lang="en-GB" sz="2400" b="1" dirty="0"/>
              <a:t>Happiness Scores</a:t>
            </a:r>
            <a:r>
              <a:rPr lang="en-GB" sz="2400" dirty="0"/>
              <a:t>:</a:t>
            </a:r>
            <a:br>
              <a:rPr lang="en-GB" sz="2400" dirty="0"/>
            </a:br>
            <a:br>
              <a:rPr lang="en-GB" sz="2400" dirty="0"/>
            </a:br>
            <a:r>
              <a:rPr lang="en-GB" sz="2400" b="1" dirty="0"/>
              <a:t>Observation:</a:t>
            </a:r>
            <a:r>
              <a:rPr lang="en-GB" sz="2400" dirty="0"/>
              <a:t> The points are scattered without a clear linear pattern, suggesting that there might not be a strong correlation between beer consumption and happiness scores.</a:t>
            </a:r>
            <a:br>
              <a:rPr lang="en-GB" sz="2400" dirty="0"/>
            </a:br>
            <a:endParaRPr lang="en-IN" sz="2400" dirty="0"/>
          </a:p>
        </p:txBody>
      </p:sp>
      <p:sp>
        <p:nvSpPr>
          <p:cNvPr id="3" name="Subtitle 2">
            <a:extLst>
              <a:ext uri="{FF2B5EF4-FFF2-40B4-BE49-F238E27FC236}">
                <a16:creationId xmlns:a16="http://schemas.microsoft.com/office/drawing/2014/main" id="{67C57940-9005-67A8-CA1E-C9181BB14CA6}"/>
              </a:ext>
            </a:extLst>
          </p:cNvPr>
          <p:cNvSpPr>
            <a:spLocks noGrp="1"/>
          </p:cNvSpPr>
          <p:nvPr>
            <p:ph type="subTitle"/>
          </p:nvPr>
        </p:nvSpPr>
        <p:spPr>
          <a:xfrm rot="10800000" flipV="1">
            <a:off x="609480" y="167640"/>
            <a:ext cx="10972440" cy="563880"/>
          </a:xfrm>
        </p:spPr>
        <p:txBody>
          <a:bodyPr/>
          <a:lstStyle/>
          <a:p>
            <a:pPr marL="0" indent="0">
              <a:buNone/>
            </a:pPr>
            <a:r>
              <a:rPr lang="en-GB" sz="1800" b="0" strike="noStrike" spc="-1" dirty="0">
                <a:solidFill>
                  <a:srgbClr val="B3B9B9"/>
                </a:solidFill>
                <a:latin typeface="Arial"/>
              </a:rPr>
              <a:t>7COM1079-2022  Student Group No:  A 287</a:t>
            </a:r>
            <a:endParaRPr lang="en-IN" sz="1800" dirty="0"/>
          </a:p>
        </p:txBody>
      </p:sp>
      <p:pic>
        <p:nvPicPr>
          <p:cNvPr id="9" name="Picture 8">
            <a:extLst>
              <a:ext uri="{FF2B5EF4-FFF2-40B4-BE49-F238E27FC236}">
                <a16:creationId xmlns:a16="http://schemas.microsoft.com/office/drawing/2014/main" id="{410721E3-DDB9-E1A6-C77F-E3A47DC61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392" y="2004060"/>
            <a:ext cx="6631169" cy="3230880"/>
          </a:xfrm>
          <a:prstGeom prst="rect">
            <a:avLst/>
          </a:prstGeom>
        </p:spPr>
      </p:pic>
      <p:sp>
        <p:nvSpPr>
          <p:cNvPr id="11" name="TextBox 10">
            <a:extLst>
              <a:ext uri="{FF2B5EF4-FFF2-40B4-BE49-F238E27FC236}">
                <a16:creationId xmlns:a16="http://schemas.microsoft.com/office/drawing/2014/main" id="{D0DE9527-BC8C-4A26-8D6B-982247E6D9DA}"/>
              </a:ext>
            </a:extLst>
          </p:cNvPr>
          <p:cNvSpPr txBox="1"/>
          <p:nvPr/>
        </p:nvSpPr>
        <p:spPr>
          <a:xfrm>
            <a:off x="5560831" y="1603950"/>
            <a:ext cx="6631169" cy="400110"/>
          </a:xfrm>
          <a:prstGeom prst="rect">
            <a:avLst/>
          </a:prstGeom>
          <a:noFill/>
        </p:spPr>
        <p:txBody>
          <a:bodyPr wrap="square" rtlCol="0">
            <a:spAutoFit/>
          </a:bodyPr>
          <a:lstStyle/>
          <a:p>
            <a:r>
              <a:rPr lang="en-GB" sz="2000" b="1" dirty="0"/>
              <a:t>Alcohol Beer Consumption Vs Happiness Scores</a:t>
            </a:r>
            <a:endParaRPr lang="en-IN" sz="2000" b="1" dirty="0"/>
          </a:p>
        </p:txBody>
      </p:sp>
      <p:sp>
        <p:nvSpPr>
          <p:cNvPr id="12" name="TextBox 11">
            <a:extLst>
              <a:ext uri="{FF2B5EF4-FFF2-40B4-BE49-F238E27FC236}">
                <a16:creationId xmlns:a16="http://schemas.microsoft.com/office/drawing/2014/main" id="{C92A46DF-ED48-E06C-EA6E-620FAA939CAC}"/>
              </a:ext>
            </a:extLst>
          </p:cNvPr>
          <p:cNvSpPr txBox="1"/>
          <p:nvPr/>
        </p:nvSpPr>
        <p:spPr>
          <a:xfrm>
            <a:off x="6964680" y="5440681"/>
            <a:ext cx="4069080" cy="461665"/>
          </a:xfrm>
          <a:prstGeom prst="rect">
            <a:avLst/>
          </a:prstGeom>
          <a:noFill/>
        </p:spPr>
        <p:txBody>
          <a:bodyPr wrap="square" rtlCol="0">
            <a:spAutoFit/>
          </a:bodyPr>
          <a:lstStyle/>
          <a:p>
            <a:r>
              <a:rPr lang="en-GB" sz="2400" b="1" dirty="0"/>
              <a:t>Happiness score</a:t>
            </a:r>
            <a:endParaRPr lang="en-IN" sz="2400" b="1" dirty="0"/>
          </a:p>
        </p:txBody>
      </p:sp>
    </p:spTree>
    <p:extLst>
      <p:ext uri="{BB962C8B-B14F-4D97-AF65-F5344CB8AC3E}">
        <p14:creationId xmlns:p14="http://schemas.microsoft.com/office/powerpoint/2010/main" val="341369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03AA-8661-6245-AD67-8F4A5B2590C2}"/>
              </a:ext>
            </a:extLst>
          </p:cNvPr>
          <p:cNvSpPr>
            <a:spLocks noGrp="1"/>
          </p:cNvSpPr>
          <p:nvPr>
            <p:ph type="title"/>
          </p:nvPr>
        </p:nvSpPr>
        <p:spPr>
          <a:xfrm>
            <a:off x="180600" y="853441"/>
            <a:ext cx="6403915" cy="4663440"/>
          </a:xfrm>
        </p:spPr>
        <p:txBody>
          <a:bodyPr/>
          <a:lstStyle/>
          <a:p>
            <a:r>
              <a:rPr lang="en-GB" sz="3200" dirty="0"/>
              <a:t>Statistical Analysis</a:t>
            </a:r>
            <a:br>
              <a:rPr lang="en-GB" dirty="0"/>
            </a:br>
            <a:br>
              <a:rPr lang="en-GB" dirty="0"/>
            </a:br>
            <a:r>
              <a:rPr lang="en-GB" sz="2000" b="1" dirty="0"/>
              <a:t>correlation Test Results:</a:t>
            </a:r>
            <a:br>
              <a:rPr lang="en-GB" sz="2000" b="1" dirty="0"/>
            </a:br>
            <a:br>
              <a:rPr lang="en-GB" sz="1800" dirty="0"/>
            </a:br>
            <a:r>
              <a:rPr lang="en-GB" sz="2000" b="1" dirty="0"/>
              <a:t>Correlation Coefficient (r):</a:t>
            </a:r>
            <a:r>
              <a:rPr lang="en-GB" sz="2400" dirty="0"/>
              <a:t>0.4933</a:t>
            </a:r>
            <a:br>
              <a:rPr lang="en-GB" sz="1800" dirty="0"/>
            </a:br>
            <a:br>
              <a:rPr lang="en-GB" sz="1800" dirty="0"/>
            </a:br>
            <a:r>
              <a:rPr lang="en-GB" sz="2000" b="1" dirty="0"/>
              <a:t>P-value: </a:t>
            </a:r>
            <a:r>
              <a:rPr lang="en-GB" sz="2000" dirty="0"/>
              <a:t>&lt; 7.752e—09</a:t>
            </a:r>
            <a:br>
              <a:rPr lang="en-GB" sz="1800" dirty="0"/>
            </a:br>
            <a:br>
              <a:rPr lang="en-GB" sz="1800" dirty="0"/>
            </a:br>
            <a:r>
              <a:rPr lang="en-GB" sz="2000" b="1" dirty="0" err="1"/>
              <a:t>Interpretation:</a:t>
            </a:r>
            <a:r>
              <a:rPr lang="en-GB" sz="2000" dirty="0" err="1"/>
              <a:t>The</a:t>
            </a:r>
            <a:r>
              <a:rPr lang="en-GB" sz="2000" dirty="0"/>
              <a:t> correlation analysis indicates that beer and wine consumption have a moderate positive correlation with happiness scores, while spirits consumption shows a weak, non-significant correlation</a:t>
            </a:r>
            <a:endParaRPr lang="en-IN" sz="2000" dirty="0"/>
          </a:p>
        </p:txBody>
      </p:sp>
      <p:sp>
        <p:nvSpPr>
          <p:cNvPr id="3" name="Subtitle 2">
            <a:extLst>
              <a:ext uri="{FF2B5EF4-FFF2-40B4-BE49-F238E27FC236}">
                <a16:creationId xmlns:a16="http://schemas.microsoft.com/office/drawing/2014/main" id="{89010175-5CF9-E3D1-2FC4-A45A5E85C5C1}"/>
              </a:ext>
            </a:extLst>
          </p:cNvPr>
          <p:cNvSpPr>
            <a:spLocks noGrp="1"/>
          </p:cNvSpPr>
          <p:nvPr>
            <p:ph type="subTitle"/>
          </p:nvPr>
        </p:nvSpPr>
        <p:spPr>
          <a:xfrm rot="10800000" flipV="1">
            <a:off x="609780" y="152401"/>
            <a:ext cx="10972440" cy="441960"/>
          </a:xfrm>
        </p:spPr>
        <p:txBody>
          <a:bodyPr/>
          <a:lstStyle/>
          <a:p>
            <a:r>
              <a:rPr lang="en-GB" sz="2000" b="0" strike="noStrike" spc="-1" dirty="0">
                <a:solidFill>
                  <a:srgbClr val="B3B9B9"/>
                </a:solidFill>
                <a:latin typeface="Arial"/>
              </a:rPr>
              <a:t>7COM1079-2022  Student Group No:  A 287</a:t>
            </a:r>
            <a:endParaRPr lang="en-IN" sz="2000" dirty="0"/>
          </a:p>
        </p:txBody>
      </p:sp>
      <p:pic>
        <p:nvPicPr>
          <p:cNvPr id="7" name="Picture 6">
            <a:extLst>
              <a:ext uri="{FF2B5EF4-FFF2-40B4-BE49-F238E27FC236}">
                <a16:creationId xmlns:a16="http://schemas.microsoft.com/office/drawing/2014/main" id="{6DA3100C-7DAF-9E35-7704-7970D9FE6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915" y="335280"/>
            <a:ext cx="5788085" cy="6187440"/>
          </a:xfrm>
          <a:prstGeom prst="rect">
            <a:avLst/>
          </a:prstGeom>
        </p:spPr>
      </p:pic>
    </p:spTree>
    <p:extLst>
      <p:ext uri="{BB962C8B-B14F-4D97-AF65-F5344CB8AC3E}">
        <p14:creationId xmlns:p14="http://schemas.microsoft.com/office/powerpoint/2010/main" val="297829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AE1A-3DD1-5598-E5A0-B81209910FCC}"/>
              </a:ext>
            </a:extLst>
          </p:cNvPr>
          <p:cNvSpPr>
            <a:spLocks noGrp="1"/>
          </p:cNvSpPr>
          <p:nvPr>
            <p:ph type="title"/>
          </p:nvPr>
        </p:nvSpPr>
        <p:spPr>
          <a:xfrm>
            <a:off x="539880" y="152400"/>
            <a:ext cx="10030680" cy="517920"/>
          </a:xfrm>
        </p:spPr>
        <p:txBody>
          <a:bodyPr/>
          <a:lstStyle/>
          <a:p>
            <a:r>
              <a:rPr lang="en-GB" sz="1800" b="0" strike="noStrike" spc="-1" dirty="0">
                <a:solidFill>
                  <a:srgbClr val="B3B9B9"/>
                </a:solidFill>
                <a:latin typeface="Arial"/>
              </a:rPr>
              <a:t>7COM1079-2022  Student Group No:  A 287</a:t>
            </a:r>
            <a:endParaRPr lang="en-IN" dirty="0"/>
          </a:p>
        </p:txBody>
      </p:sp>
      <p:sp>
        <p:nvSpPr>
          <p:cNvPr id="6" name="Rectangle 1">
            <a:extLst>
              <a:ext uri="{FF2B5EF4-FFF2-40B4-BE49-F238E27FC236}">
                <a16:creationId xmlns:a16="http://schemas.microsoft.com/office/drawing/2014/main" id="{86CD6070-DFD1-38F1-ED16-F72D1A77287C}"/>
              </a:ext>
            </a:extLst>
          </p:cNvPr>
          <p:cNvSpPr>
            <a:spLocks noGrp="1" noChangeArrowheads="1"/>
          </p:cNvSpPr>
          <p:nvPr>
            <p:ph type="subTitle"/>
          </p:nvPr>
        </p:nvSpPr>
        <p:spPr bwMode="auto">
          <a:xfrm>
            <a:off x="734280" y="670320"/>
            <a:ext cx="983628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Summary:</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Beer and wine consumption show moderate positive correlations with happiness scores, while spirits consumption has a weak and insignificant correlation, suggesting varying impacts of alcohol types on happiness.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Implications:</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findings imply that alcohol consumption may influence happiness, but further research is required to understand the complex factors beyond alcohol consumption that affect well-being.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90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3653</TotalTime>
  <Words>981</Words>
  <Application>Microsoft Office PowerPoint</Application>
  <PresentationFormat>Widescreen</PresentationFormat>
  <Paragraphs>71</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(body)</vt:lpstr>
      <vt:lpstr>Calibri</vt:lpstr>
      <vt:lpstr>Symbol</vt:lpstr>
      <vt:lpstr>Times New Roman</vt:lpstr>
      <vt:lpstr>Wingdings</vt:lpstr>
      <vt:lpstr>Office Theme</vt:lpstr>
      <vt:lpstr>PowerPoint Presentation</vt:lpstr>
      <vt:lpstr> INTRODUCTION  Background: The dataset explores the relationship between happiness levels and alcohol consumption (beer, wine, and spirits) across various countries. It includes additional socio-economic indicators such as GDP per capita and Human Development Index (HDI), providing context for understanding the factors influencing happiness globally. Purpose: The purpose of this dataset is to analyze whether the type and amount of alcohol consumption are correlated with happiness levels. This can provide insights into lifestyle factors that contribute to happiness, helping researchers and policymakers understand broader patterns of well-being and cultural behavior. </vt:lpstr>
      <vt:lpstr>PowerPoint Presentation</vt:lpstr>
      <vt:lpstr>PowerPoint Presentation</vt:lpstr>
      <vt:lpstr>PowerPoint Presentation</vt:lpstr>
      <vt:lpstr>PowerPoint Presentation</vt:lpstr>
      <vt:lpstr>The scatter plot shows the relationship between Beer Consumption per Capita and Happiness Scores:  Observation: The points are scattered without a clear linear pattern, suggesting that there might not be a strong correlation between beer consumption and happiness scores. </vt:lpstr>
      <vt:lpstr>Statistical Analysis  correlation Test Results:  Correlation Coefficient (r):0.4933  P-value: &lt; 7.752e—09  Interpretation:The correlation analysis indicates that beer and wine consumption have a moderate positive correlation with happiness scores, while spirits consumption shows a weak, non-significant correlation</vt:lpstr>
      <vt:lpstr>7COM1079-2022  Student Group No:  A 287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Prem Kumar</cp:lastModifiedBy>
  <cp:revision>152</cp:revision>
  <dcterms:created xsi:type="dcterms:W3CDTF">2019-10-01T08:37:56Z</dcterms:created>
  <dcterms:modified xsi:type="dcterms:W3CDTF">2024-11-25T08:14:34Z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