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12"/>
  </p:notesMasterIdLst>
  <p:sldIdLst>
    <p:sldId id="353" r:id="rId5"/>
    <p:sldId id="282" r:id="rId6"/>
    <p:sldId id="354" r:id="rId7"/>
    <p:sldId id="342" r:id="rId8"/>
    <p:sldId id="352" r:id="rId9"/>
    <p:sldId id="350" r:id="rId10"/>
    <p:sldId id="3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4"/>
  </p:normalViewPr>
  <p:slideViewPr>
    <p:cSldViewPr snapToGrid="0">
      <p:cViewPr varScale="1">
        <p:scale>
          <a:sx n="105" d="100"/>
          <a:sy n="105" d="100"/>
        </p:scale>
        <p:origin x="120" y="504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402C2-41B9-7243-86C1-C8C6FC907120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9098-A5DD-8745-9BDA-7818ECA22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1" name="Freeform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>
            <a:noAutofit/>
          </a:bodyPr>
          <a:lstStyle>
            <a:lvl1pPr>
              <a:defRPr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2400" b="0">
                <a:solidFill>
                  <a:schemeClr val="bg1"/>
                </a:solidFill>
                <a:latin typeface="+mn-lt"/>
              </a:defRPr>
            </a:lvl2pPr>
            <a:lvl3pPr>
              <a:defRPr sz="2400" b="0">
                <a:solidFill>
                  <a:schemeClr val="bg1"/>
                </a:solidFill>
                <a:latin typeface="+mn-lt"/>
              </a:defRPr>
            </a:lvl3pPr>
            <a:lvl4pPr>
              <a:defRPr sz="2400" b="0">
                <a:solidFill>
                  <a:schemeClr val="bg1"/>
                </a:solidFill>
                <a:latin typeface="+mn-lt"/>
              </a:defRPr>
            </a:lvl4pPr>
            <a:lvl5pPr>
              <a:defRPr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lev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" name="Freeform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11" name="Graphic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Upda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Text Placeholder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>
            <a:noAutofit/>
          </a:bodyPr>
          <a:lstStyle>
            <a:lvl1pPr>
              <a:defRPr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2400" b="0">
                <a:solidFill>
                  <a:schemeClr val="bg1"/>
                </a:solidFill>
                <a:latin typeface="+mn-lt"/>
              </a:defRPr>
            </a:lvl2pPr>
            <a:lvl3pPr>
              <a:defRPr sz="2400" b="0">
                <a:solidFill>
                  <a:schemeClr val="bg1"/>
                </a:solidFill>
                <a:latin typeface="+mn-lt"/>
              </a:defRPr>
            </a:lvl3pPr>
            <a:lvl4pPr>
              <a:defRPr sz="2400" b="0">
                <a:solidFill>
                  <a:schemeClr val="bg1"/>
                </a:solidFill>
                <a:latin typeface="+mn-lt"/>
              </a:defRPr>
            </a:lvl4pPr>
            <a:lvl5pPr>
              <a:defRPr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anchor="ctr">
            <a:noAutofit/>
          </a:bodyPr>
          <a:lstStyle>
            <a:lvl1pPr>
              <a:lnSpc>
                <a:spcPct val="85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>
            <a:normAutofit/>
          </a:bodyPr>
          <a:lstStyle>
            <a:lvl1pPr>
              <a:lnSpc>
                <a:spcPct val="85000"/>
              </a:lnSpc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anchor="b">
            <a:noAutofit/>
          </a:bodyPr>
          <a:lstStyle>
            <a:lvl1pPr>
              <a:lnSpc>
                <a:spcPct val="85000"/>
              </a:lnSpc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anchor="b">
            <a:normAutofit/>
          </a:bodyPr>
          <a:lstStyle>
            <a:lvl1pPr>
              <a:lnSpc>
                <a:spcPct val="85000"/>
              </a:lnSpc>
              <a:defRPr sz="14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anchor="ctr">
            <a:noAutofit/>
          </a:bodyPr>
          <a:lstStyle>
            <a:lvl1pPr>
              <a:lnSpc>
                <a:spcPct val="85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r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ef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iversari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  <a:lvl2pPr>
              <a:defRPr lang="en-US" sz="2400" smtClean="0">
                <a:solidFill>
                  <a:schemeClr val="bg1"/>
                </a:solidFill>
              </a:defRPr>
            </a:lvl2pPr>
            <a:lvl3pPr>
              <a:defRPr lang="en-US" sz="2400" smtClean="0">
                <a:solidFill>
                  <a:schemeClr val="bg1"/>
                </a:solidFill>
              </a:defRPr>
            </a:lvl3pPr>
            <a:lvl4pPr>
              <a:defRPr lang="en-US" sz="2400" smtClean="0">
                <a:solidFill>
                  <a:schemeClr val="bg1"/>
                </a:solidFill>
              </a:defRPr>
            </a:lvl4pPr>
            <a:lvl5pPr>
              <a:defRPr lang="en-US" sz="2400">
                <a:solidFill>
                  <a:schemeClr val="bg1"/>
                </a:solidFill>
              </a:defRPr>
            </a:lvl5pPr>
          </a:lstStyle>
          <a:p>
            <a:pPr marL="347472" lvl="0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7472" lvl="1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7472" lvl="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7472" lvl="3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7472" lvl="4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anchor="t">
            <a:noAutofit/>
          </a:bodyPr>
          <a:lstStyle>
            <a:lvl1pPr>
              <a:lnSpc>
                <a:spcPct val="85000"/>
              </a:lnSpc>
              <a:defRPr sz="3800" cap="none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400" b="0" i="0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au/microsoft-teams/log-i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878E-3DD4-4F09-829E-ECD54B8B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080" y="676656"/>
            <a:ext cx="4526280" cy="5495544"/>
          </a:xfrm>
        </p:spPr>
        <p:txBody>
          <a:bodyPr/>
          <a:lstStyle/>
          <a:p>
            <a:r>
              <a:rPr lang="en-US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Microsoft 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734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81">
            <a:extLst>
              <a:ext uri="{FF2B5EF4-FFF2-40B4-BE49-F238E27FC236}">
                <a16:creationId xmlns:a16="http://schemas.microsoft.com/office/drawing/2014/main" id="{91E7600D-1CEB-F756-74AF-DD421111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5052656" cy="685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Communication</a:t>
            </a:r>
            <a:endParaRPr lang="en-US" sz="3800" spc="3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7C7FE773-98D3-5403-91D0-3847C36ADE51}"/>
              </a:ext>
            </a:extLst>
          </p:cNvPr>
          <p:cNvSpPr txBox="1">
            <a:spLocks/>
          </p:cNvSpPr>
          <p:nvPr/>
        </p:nvSpPr>
        <p:spPr>
          <a:xfrm>
            <a:off x="0" y="5749741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709E25D0-4889-C2DA-5A11-A99E16BF0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Microsoft teams is the main method of general communication at DDHS. 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0" dirty="0">
                <a:latin typeface="Avenir Next LT Pro" panose="020B0504020202020204" pitchFamily="34" charset="77"/>
              </a:rPr>
              <a:t>This is the same between primary and secondary school. 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spc="0" dirty="0">
              <a:solidFill>
                <a:schemeClr val="bg1"/>
              </a:solidFill>
              <a:effectLst/>
              <a:latin typeface="Avenir Next LT Pro" panose="020B0504020202020204" pitchFamily="34" charset="77"/>
            </a:endParaRPr>
          </a:p>
          <a:p>
            <a:endParaRPr lang="en-US" dirty="0"/>
          </a:p>
        </p:txBody>
      </p:sp>
      <p:pic>
        <p:nvPicPr>
          <p:cNvPr id="52" name="Camera 51" descr="Cameo object">
            <a:extLst>
              <a:ext uri="{FF2B5EF4-FFF2-40B4-BE49-F238E27FC236}">
                <a16:creationId xmlns:a16="http://schemas.microsoft.com/office/drawing/2014/main" id="{AF7F4654-BD20-0B2D-2DD1-6CEB6F8547C6}"/>
              </a:ext>
            </a:extLst>
          </p:cNvPr>
          <p:cNvPicPr>
            <a:picLocks/>
            <a:extLst>
              <a:ext uri="{51228E76-BA90-4043-B771-695A4F85340A}">
                <alf:liveFeedProps xmlns=""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27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3AF5-CDB4-4A77-B3C6-1329E3FD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Posterama" panose="020B0504020200020000" pitchFamily="34" charset="0"/>
                <a:cs typeface="Posterama" panose="020B0504020200020000" pitchFamily="34" charset="0"/>
              </a:rPr>
              <a:t>About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D8E76-E0BF-44EA-BF01-9549D2D77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BAC1F-D901-4368-AA4A-0215CDE945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Microsoft Teams is a department software, which can be accessed on your desktop computer.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You can use the web browser or download the app on your computer.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It can also be downloaded as an app on your mobile phone.  There is no obligation to have it on your phone.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It must be used as a form of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 In | Microsoft Teams</a:t>
            </a:r>
            <a:endParaRPr lang="en-AU" sz="2400" dirty="0">
              <a:solidFill>
                <a:schemeClr val="tx1"/>
              </a:solidFill>
            </a:endParaRPr>
          </a:p>
          <a:p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ADCF19-60C3-4FFD-BFAF-C4293E51587E}"/>
              </a:ext>
            </a:extLst>
          </p:cNvPr>
          <p:cNvCxnSpPr/>
          <p:nvPr/>
        </p:nvCxnSpPr>
        <p:spPr>
          <a:xfrm flipV="1">
            <a:off x="3913632" y="2724912"/>
            <a:ext cx="3986784" cy="3026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535125-3DE9-4CCC-A3B2-4CE0AB8C6C08}"/>
              </a:ext>
            </a:extLst>
          </p:cNvPr>
          <p:cNvSpPr txBox="1"/>
          <p:nvPr/>
        </p:nvSpPr>
        <p:spPr>
          <a:xfrm>
            <a:off x="7900416" y="2536460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link works!</a:t>
            </a:r>
          </a:p>
        </p:txBody>
      </p:sp>
    </p:spTree>
    <p:extLst>
      <p:ext uri="{BB962C8B-B14F-4D97-AF65-F5344CB8AC3E}">
        <p14:creationId xmlns:p14="http://schemas.microsoft.com/office/powerpoint/2010/main" val="85466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7D0A-994C-90DB-7BAF-3AABEBA2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F1CAF-67BF-D186-5B86-140B7E412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4420" y="3108439"/>
            <a:ext cx="3712464" cy="4114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class has their own PLC group.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DE4C-298C-13F5-3E1B-1F39D1623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4" name="Camera 53" descr="Cameo object">
            <a:extLst>
              <a:ext uri="{FF2B5EF4-FFF2-40B4-BE49-F238E27FC236}">
                <a16:creationId xmlns:a16="http://schemas.microsoft.com/office/drawing/2014/main" id="{4A7C249F-90D8-D058-31C3-41BC59FACD18}"/>
              </a:ext>
            </a:extLst>
          </p:cNvPr>
          <p:cNvPicPr>
            <a:picLocks/>
            <a:extLst>
              <a:ext uri="{51228E76-BA90-4043-B771-695A4F85340A}">
                <alf:liveFeedProps xmlns=""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9329DE3-14C9-499D-A9B6-9E68F296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77" y="4015831"/>
            <a:ext cx="10127530" cy="1892635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35341C05-F722-4AC3-92E4-944F10397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480" y="2109825"/>
            <a:ext cx="1897729" cy="1701412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DB5D2715-98F2-4646-8760-21A6D025D31B}"/>
              </a:ext>
            </a:extLst>
          </p:cNvPr>
          <p:cNvSpPr txBox="1">
            <a:spLocks/>
          </p:cNvSpPr>
          <p:nvPr/>
        </p:nvSpPr>
        <p:spPr>
          <a:xfrm>
            <a:off x="9497351" y="2842169"/>
            <a:ext cx="1837613" cy="586831"/>
          </a:xfrm>
          <a:prstGeom prst="rect">
            <a:avLst/>
          </a:prstGeom>
          <a:noFill/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694944" indent="-347472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And we have a High School all staff room. 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CD7C9A5-A732-402E-8E02-BCA9B200D7FE}"/>
              </a:ext>
            </a:extLst>
          </p:cNvPr>
          <p:cNvSpPr/>
          <p:nvPr/>
        </p:nvSpPr>
        <p:spPr>
          <a:xfrm>
            <a:off x="9889900" y="3424345"/>
            <a:ext cx="675457" cy="521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438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25D0-D0FA-4ED7-8A58-086099D2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5EAA8-129A-46CE-AF90-51453129B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" name="Picture Placeholder 19" descr="A screenshot of a chat&#10;&#10;Description automatically generated">
            <a:extLst>
              <a:ext uri="{FF2B5EF4-FFF2-40B4-BE49-F238E27FC236}">
                <a16:creationId xmlns:a16="http://schemas.microsoft.com/office/drawing/2014/main" id="{2AF4D018-FA9E-4BFC-92BE-E07A877507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853" b="2853"/>
          <a:stretch>
            <a:fillRect/>
          </a:stretch>
        </p:blipFill>
        <p:spPr/>
      </p:pic>
      <p:pic>
        <p:nvPicPr>
          <p:cNvPr id="22" name="Picture Placeholder 21" descr="A screenshot of a computer&#10;&#10;Description automatically generated">
            <a:extLst>
              <a:ext uri="{FF2B5EF4-FFF2-40B4-BE49-F238E27FC236}">
                <a16:creationId xmlns:a16="http://schemas.microsoft.com/office/drawing/2014/main" id="{C6A9A2BE-651D-4941-9F4E-6FC7E3DB083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8730" r="8730"/>
          <a:stretch>
            <a:fillRect/>
          </a:stretch>
        </p:blipFill>
        <p:spPr/>
      </p:pic>
      <p:pic>
        <p:nvPicPr>
          <p:cNvPr id="24" name="Picture Placeholder 2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62B28-B59C-4FFB-BA7E-E3CE62384B7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15881" r="15881"/>
          <a:stretch>
            <a:fillRect/>
          </a:stretch>
        </p:blipFill>
        <p:spPr/>
      </p:pic>
      <p:pic>
        <p:nvPicPr>
          <p:cNvPr id="18" name="Picture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BB7D179-CDAD-4905-973E-F3474689D4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29833" r="29833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CDFFD3-C99B-45E0-86FC-5EB12F58D6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/>
              <a:t>Step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ED2CAC-A7F8-4A83-8BB5-DA9E2C6B2C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Step 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3CD68E-7D35-4C19-8357-283B625059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AU" dirty="0"/>
              <a:t>Step 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80DA19-DD17-4A78-811D-2CD0087FED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AU" dirty="0"/>
              <a:t>Step 4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CB0056B-AEE9-4706-A211-2846C8A824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AU" dirty="0"/>
              <a:t>Go to the allocated ‘TEAM’</a:t>
            </a:r>
          </a:p>
          <a:p>
            <a:endParaRPr lang="en-A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DD0AD0-C550-4FA8-9ECB-D82899068E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AU" dirty="0"/>
              <a:t>Click on the … next to General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8D9A532-197B-4376-8B7C-08098144B2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AU" dirty="0"/>
              <a:t>Channel notifications </a:t>
            </a:r>
          </a:p>
          <a:p>
            <a:endParaRPr lang="en-A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0A8F66C-9280-4B7B-B77C-B76FCDBFEF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AU" dirty="0"/>
              <a:t>All Activity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973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8F15B-C16F-4C32-A993-D0D32B997B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2" name="Picture Placeholder 21" descr="A green tick on a black background&#10;&#10;Description automatically generated">
            <a:extLst>
              <a:ext uri="{FF2B5EF4-FFF2-40B4-BE49-F238E27FC236}">
                <a16:creationId xmlns:a16="http://schemas.microsoft.com/office/drawing/2014/main" id="{36204AFA-1AA5-484B-9113-390184D548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8750" r="8750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9B7721-328E-4084-8FC3-EAAAB90B1F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When a student has left class.</a:t>
            </a:r>
            <a:endParaRPr lang="en-US" sz="140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endParaRPr lang="en-AU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33AD350-D529-4A48-A008-7E5B0F6D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20040"/>
            <a:ext cx="5855204" cy="6181344"/>
          </a:xfrm>
        </p:spPr>
        <p:txBody>
          <a:bodyPr/>
          <a:lstStyle/>
          <a:p>
            <a:r>
              <a:rPr lang="en-US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When to use Microsoft teams</a:t>
            </a:r>
            <a:br>
              <a:rPr lang="en-US" sz="38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4FCC5D-8C8A-4449-91A5-2F62F2C04F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238" y="5815013"/>
            <a:ext cx="2314575" cy="22066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When student services or a deputy is required to assist with a budd</a:t>
            </a:r>
            <a:r>
              <a:rPr lang="en-US" sz="1200" dirty="0">
                <a:latin typeface="Avenir Next LT Pro" panose="020B0504020202020204" pitchFamily="34" charset="77"/>
                <a:cs typeface="Posterama" panose="020B0504020200020000" pitchFamily="34" charset="0"/>
              </a:rPr>
              <a:t>y class</a:t>
            </a:r>
            <a:r>
              <a:rPr lang="en-US" dirty="0">
                <a:latin typeface="Avenir Next LT Pro" panose="020B0504020202020204" pitchFamily="34" charset="77"/>
                <a:cs typeface="Posterama" panose="020B0504020200020000" pitchFamily="34" charset="0"/>
              </a:rPr>
              <a:t>. </a:t>
            </a:r>
            <a:endParaRPr lang="en-US" sz="180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7C84A22-332A-440D-B065-9682492B08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126041"/>
            <a:ext cx="2312988" cy="22066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When staff need to be aware of a situation that may impact a student in the day. E.G. lack of sleep.  </a:t>
            </a:r>
            <a:endParaRPr lang="en-US" sz="120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endParaRPr lang="en-US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0240E14-FCEA-4E8E-A35C-6BF7F8876378}"/>
              </a:ext>
            </a:extLst>
          </p:cNvPr>
          <p:cNvSpPr txBox="1">
            <a:spLocks noGrp="1"/>
          </p:cNvSpPr>
          <p:nvPr>
            <p:ph type="body" sz="quarter" idx="20"/>
          </p:nvPr>
        </p:nvSpPr>
        <p:spPr>
          <a:xfrm>
            <a:off x="3136900" y="5815013"/>
            <a:ext cx="2312988" cy="220662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800" b="1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spc="200" dirty="0">
                <a:latin typeface="Avenir Next LT Pro" panose="020B0504020202020204" pitchFamily="34" charset="77"/>
                <a:ea typeface="Source Sans Pro" panose="020B0503030403020204" pitchFamily="34" charset="0"/>
                <a:cs typeface="Posterama" panose="020B0504020200020000" pitchFamily="34" charset="0"/>
              </a:rPr>
              <a:t>Office staff may notify if students need a direct message e.g. regarding lunch or the bus.</a:t>
            </a:r>
          </a:p>
          <a:p>
            <a:endParaRPr lang="en-AU" dirty="0"/>
          </a:p>
        </p:txBody>
      </p:sp>
      <p:pic>
        <p:nvPicPr>
          <p:cNvPr id="23" name="Picture Placeholder 21">
            <a:extLst>
              <a:ext uri="{FF2B5EF4-FFF2-40B4-BE49-F238E27FC236}">
                <a16:creationId xmlns:a16="http://schemas.microsoft.com/office/drawing/2014/main" id="{B53058FB-58F2-4855-82E2-05BA58CFA6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707" r="8707"/>
          <a:stretch>
            <a:fillRect/>
          </a:stretch>
        </p:blipFill>
        <p:spPr>
          <a:xfrm>
            <a:off x="3538538" y="1609725"/>
            <a:ext cx="1509712" cy="1508125"/>
          </a:xfrm>
        </p:spPr>
      </p:pic>
      <p:pic>
        <p:nvPicPr>
          <p:cNvPr id="24" name="Picture Placeholder 21">
            <a:extLst>
              <a:ext uri="{FF2B5EF4-FFF2-40B4-BE49-F238E27FC236}">
                <a16:creationId xmlns:a16="http://schemas.microsoft.com/office/drawing/2014/main" id="{F65EB45E-FB9F-49C2-8D1F-FE6E4C774B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8750" r="8750"/>
          <a:stretch>
            <a:fillRect/>
          </a:stretch>
        </p:blipFill>
        <p:spPr>
          <a:xfrm>
            <a:off x="1033463" y="4078288"/>
            <a:ext cx="1508125" cy="1508125"/>
          </a:xfrm>
        </p:spPr>
      </p:pic>
      <p:pic>
        <p:nvPicPr>
          <p:cNvPr id="25" name="Picture Placeholder 21">
            <a:extLst>
              <a:ext uri="{FF2B5EF4-FFF2-40B4-BE49-F238E27FC236}">
                <a16:creationId xmlns:a16="http://schemas.microsoft.com/office/drawing/2014/main" id="{1358FCE4-FAA4-4537-900E-61DB95A9EDC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8707" r="8707"/>
          <a:stretch>
            <a:fillRect/>
          </a:stretch>
        </p:blipFill>
        <p:spPr>
          <a:xfrm>
            <a:off x="3538538" y="4078288"/>
            <a:ext cx="1509712" cy="1508125"/>
          </a:xfrm>
        </p:spPr>
      </p:pic>
    </p:spTree>
    <p:extLst>
      <p:ext uri="{BB962C8B-B14F-4D97-AF65-F5344CB8AC3E}">
        <p14:creationId xmlns:p14="http://schemas.microsoft.com/office/powerpoint/2010/main" val="1044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1062C6-0B7A-42F4-AB13-18B4BB6C0F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8932" y="2928002"/>
            <a:ext cx="4014216" cy="5122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A member of student services or a deputy will react to your message to ensure it </a:t>
            </a:r>
            <a:r>
              <a:rPr lang="en-US" dirty="0"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has been accounted for. </a:t>
            </a:r>
            <a:endParaRPr lang="en-US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580FE4-72DB-491E-8CA0-9F49008E09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9477" y="3873334"/>
            <a:ext cx="4014216" cy="7225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Anything on a class post of Microsoft teams must become a SIS entry. </a:t>
            </a:r>
            <a:endParaRPr lang="en-US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E0622E-992B-4D10-B4E9-CF6D77B38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F647D-AD9C-429C-A39B-13A8ED4D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32" y="502762"/>
            <a:ext cx="8892540" cy="1463198"/>
          </a:xfrm>
        </p:spPr>
        <p:txBody>
          <a:bodyPr/>
          <a:lstStyle/>
          <a:p>
            <a:r>
              <a:rPr lang="en-US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General Information</a:t>
            </a:r>
            <a:br>
              <a:rPr lang="en-US" sz="38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D3EDAEE-41E9-4A41-B04C-2BF354D661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6653" y="1750856"/>
            <a:ext cx="4087749" cy="594423"/>
          </a:xfrm>
        </p:spPr>
        <p:txBody>
          <a:bodyPr/>
          <a:lstStyle/>
          <a:p>
            <a: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Do not use Microsoft teams in an emergency – this needs to be a phone call. </a:t>
            </a:r>
            <a:endParaRPr lang="en-US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390E96D-54DF-49A5-B346-BC3802A9E6A6}"/>
              </a:ext>
            </a:extLst>
          </p:cNvPr>
          <p:cNvSpPr txBox="1">
            <a:spLocks/>
          </p:cNvSpPr>
          <p:nvPr/>
        </p:nvSpPr>
        <p:spPr>
          <a:xfrm>
            <a:off x="379477" y="4667679"/>
            <a:ext cx="4014216" cy="722598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As they are set up as PLC’s we can store files and other information in the year group. </a:t>
            </a:r>
            <a:endParaRPr lang="en-AU" dirty="0"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endParaRPr lang="en-AU" dirty="0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36CDA439-6D92-4B47-BB69-DCF39553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202" y="3714698"/>
            <a:ext cx="6676454" cy="222071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E7B7F87-5BF3-4CF4-9C9E-42C78845E349}"/>
              </a:ext>
            </a:extLst>
          </p:cNvPr>
          <p:cNvSpPr/>
          <p:nvPr/>
        </p:nvSpPr>
        <p:spPr>
          <a:xfrm>
            <a:off x="7589520" y="3621024"/>
            <a:ext cx="722376" cy="68580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141D66E-8570-4791-8D79-B1DFFBDA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202" y="1438396"/>
            <a:ext cx="5791200" cy="213579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4E81574-F656-4CBE-BF64-542EDFC06012}"/>
              </a:ext>
            </a:extLst>
          </p:cNvPr>
          <p:cNvSpPr/>
          <p:nvPr/>
        </p:nvSpPr>
        <p:spPr>
          <a:xfrm>
            <a:off x="7150608" y="1373835"/>
            <a:ext cx="600456" cy="61554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7766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l-Hands_Cameo_New_Cameo_Win32_SD_v13" id="{6C96F873-1676-45B4-A7C3-F4B81B53B1A8}" vid="{CCC02037-A941-4852-B46B-9B500AF27D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BC6554D-0E5B-421C-8B3F-9A578650CC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{ADE96C60-BB97-4865-8D92-4E91A1C7DC11}tf22790323_win32</Template>
  <TotalTime>528</TotalTime>
  <Words>301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Courier New</vt:lpstr>
      <vt:lpstr>Posterama</vt:lpstr>
      <vt:lpstr>Custom</vt:lpstr>
      <vt:lpstr>Microsoft teams</vt:lpstr>
      <vt:lpstr>Communication</vt:lpstr>
      <vt:lpstr>About</vt:lpstr>
      <vt:lpstr>How to use</vt:lpstr>
      <vt:lpstr>Notifications</vt:lpstr>
      <vt:lpstr>When to use Microsoft teams </vt:lpstr>
      <vt:lpstr>General Information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</dc:title>
  <dc:creator>TOVEY Kaitlyn [Derby District High School]</dc:creator>
  <cp:lastModifiedBy>TOVEY Kaitlyn [Derby District High School]</cp:lastModifiedBy>
  <cp:revision>2</cp:revision>
  <dcterms:created xsi:type="dcterms:W3CDTF">2023-07-20T06:25:55Z</dcterms:created>
  <dcterms:modified xsi:type="dcterms:W3CDTF">2023-07-31T06:58:13Z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