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2"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EE886C-05D4-4D69-9D19-C98A35CA01DB}" type="datetimeFigureOut">
              <a:rPr lang="en-US" smtClean="0"/>
              <a:t>4/18/2023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221840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E886C-05D4-4D69-9D19-C98A35CA01D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1253597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E886C-05D4-4D69-9D19-C98A35CA01D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319716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E886C-05D4-4D69-9D19-C98A35CA01D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0A354-B303-45D5-A233-6CA0C875861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7934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E886C-05D4-4D69-9D19-C98A35CA01D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1021856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EE886C-05D4-4D69-9D19-C98A35CA01DB}"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1427518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EE886C-05D4-4D69-9D19-C98A35CA01DB}"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948704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E886C-05D4-4D69-9D19-C98A35CA01D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3879299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E886C-05D4-4D69-9D19-C98A35CA01D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250761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E886C-05D4-4D69-9D19-C98A35CA01D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144631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E886C-05D4-4D69-9D19-C98A35CA01D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365199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EE886C-05D4-4D69-9D19-C98A35CA01D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14155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EE886C-05D4-4D69-9D19-C98A35CA01DB}"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356444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EE886C-05D4-4D69-9D19-C98A35CA01DB}"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318426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E886C-05D4-4D69-9D19-C98A35CA01DB}"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162213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E886C-05D4-4D69-9D19-C98A35CA01D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179613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E886C-05D4-4D69-9D19-C98A35CA01D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0A354-B303-45D5-A233-6CA0C8758619}" type="slidenum">
              <a:rPr lang="en-US" smtClean="0"/>
              <a:t>‹#›</a:t>
            </a:fld>
            <a:endParaRPr lang="en-US"/>
          </a:p>
        </p:txBody>
      </p:sp>
    </p:spTree>
    <p:extLst>
      <p:ext uri="{BB962C8B-B14F-4D97-AF65-F5344CB8AC3E}">
        <p14:creationId xmlns:p14="http://schemas.microsoft.com/office/powerpoint/2010/main" val="371756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EE886C-05D4-4D69-9D19-C98A35CA01DB}" type="datetimeFigureOut">
              <a:rPr lang="en-US" smtClean="0"/>
              <a:t>4/18/2023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E0A354-B303-45D5-A233-6CA0C8758619}" type="slidenum">
              <a:rPr lang="en-US" smtClean="0"/>
              <a:t>‹#›</a:t>
            </a:fld>
            <a:endParaRPr lang="en-US"/>
          </a:p>
        </p:txBody>
      </p:sp>
    </p:spTree>
    <p:extLst>
      <p:ext uri="{BB962C8B-B14F-4D97-AF65-F5344CB8AC3E}">
        <p14:creationId xmlns:p14="http://schemas.microsoft.com/office/powerpoint/2010/main" val="41353712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DC89-79A6-1CC6-5B77-11BE919387BB}"/>
              </a:ext>
            </a:extLst>
          </p:cNvPr>
          <p:cNvSpPr>
            <a:spLocks noGrp="1"/>
          </p:cNvSpPr>
          <p:nvPr>
            <p:ph type="ctrTitle"/>
          </p:nvPr>
        </p:nvSpPr>
        <p:spPr/>
        <p:txBody>
          <a:bodyPr/>
          <a:lstStyle/>
          <a:p>
            <a:r>
              <a:rPr lang="en-US" b="1" dirty="0">
                <a:solidFill>
                  <a:schemeClr val="bg1"/>
                </a:solidFill>
              </a:rPr>
              <a:t>Introduction to Express.js</a:t>
            </a:r>
          </a:p>
        </p:txBody>
      </p:sp>
    </p:spTree>
    <p:extLst>
      <p:ext uri="{BB962C8B-B14F-4D97-AF65-F5344CB8AC3E}">
        <p14:creationId xmlns:p14="http://schemas.microsoft.com/office/powerpoint/2010/main" val="1836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E8E7-1193-1FAC-7E9E-593AD89AA6C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B9E23B-BA6F-F0A2-E771-B9BFC672E397}"/>
              </a:ext>
            </a:extLst>
          </p:cNvPr>
          <p:cNvSpPr>
            <a:spLocks noGrp="1"/>
          </p:cNvSpPr>
          <p:nvPr>
            <p:ph idx="1"/>
          </p:nvPr>
        </p:nvSpPr>
        <p:spPr/>
        <p:txBody>
          <a:bodyPr/>
          <a:lstStyle/>
          <a:p>
            <a:pPr algn="l">
              <a:buFont typeface="Arial" panose="020B0604020202020204" pitchFamily="34" charset="0"/>
              <a:buChar char="•"/>
            </a:pPr>
            <a:r>
              <a:rPr lang="en-US" b="0" i="0" dirty="0">
                <a:solidFill>
                  <a:schemeClr val="bg1"/>
                </a:solidFill>
                <a:effectLst/>
                <a:latin typeface="Söhne"/>
              </a:rPr>
              <a:t>Express.js is a powerful web framework for Node.js that simplifies the process of building server-side applications.</a:t>
            </a:r>
          </a:p>
          <a:p>
            <a:pPr algn="l">
              <a:buFont typeface="Arial" panose="020B0604020202020204" pitchFamily="34" charset="0"/>
              <a:buChar char="•"/>
            </a:pPr>
            <a:r>
              <a:rPr lang="en-US" b="0" i="0" dirty="0">
                <a:solidFill>
                  <a:schemeClr val="bg1"/>
                </a:solidFill>
                <a:effectLst/>
                <a:latin typeface="Söhne"/>
              </a:rPr>
              <a:t>It provides a set of features such as routing, middleware, error handling, and static file serving that make it easy to build robust and scalable web applications.</a:t>
            </a:r>
          </a:p>
          <a:p>
            <a:pPr algn="l">
              <a:buFont typeface="Arial" panose="020B0604020202020204" pitchFamily="34" charset="0"/>
              <a:buChar char="•"/>
            </a:pPr>
            <a:r>
              <a:rPr lang="en-US" b="0" i="0" dirty="0">
                <a:solidFill>
                  <a:schemeClr val="bg1"/>
                </a:solidFill>
                <a:effectLst/>
                <a:latin typeface="Söhne"/>
              </a:rPr>
              <a:t>Express.js integrates well with other Node.js modules and libraries, making it a popular choice among developers for building web applications.</a:t>
            </a:r>
          </a:p>
          <a:p>
            <a:pPr marL="0" indent="0">
              <a:buNone/>
            </a:pPr>
            <a:endParaRPr lang="en-US" dirty="0">
              <a:solidFill>
                <a:schemeClr val="bg1"/>
              </a:solidFill>
            </a:endParaRPr>
          </a:p>
        </p:txBody>
      </p:sp>
    </p:spTree>
    <p:extLst>
      <p:ext uri="{BB962C8B-B14F-4D97-AF65-F5344CB8AC3E}">
        <p14:creationId xmlns:p14="http://schemas.microsoft.com/office/powerpoint/2010/main" val="34651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88E0-BB02-9ADF-CE00-B49546F6E715}"/>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EDDB6BBC-51C1-1B9D-27FB-65ADAE2D923D}"/>
              </a:ext>
            </a:extLst>
          </p:cNvPr>
          <p:cNvSpPr>
            <a:spLocks noGrp="1"/>
          </p:cNvSpPr>
          <p:nvPr>
            <p:ph idx="1"/>
          </p:nvPr>
        </p:nvSpPr>
        <p:spPr/>
        <p:txBody>
          <a:bodyPr>
            <a:normAutofit fontScale="92500" lnSpcReduction="10000"/>
          </a:bodyPr>
          <a:lstStyle/>
          <a:p>
            <a:pPr marL="457200" indent="-457200">
              <a:buFont typeface="+mj-lt"/>
              <a:buAutoNum type="arabicPeriod"/>
            </a:pPr>
            <a:r>
              <a:rPr lang="en-US" b="1" i="0" dirty="0">
                <a:solidFill>
                  <a:schemeClr val="bg1"/>
                </a:solidFill>
                <a:effectLst/>
                <a:latin typeface="Söhne"/>
              </a:rPr>
              <a:t>What is Express.js</a:t>
            </a:r>
          </a:p>
          <a:p>
            <a:pPr marL="457200" indent="-457200">
              <a:buFont typeface="+mj-lt"/>
              <a:buAutoNum type="arabicPeriod"/>
            </a:pPr>
            <a:r>
              <a:rPr lang="en-US" b="1" i="0" dirty="0">
                <a:solidFill>
                  <a:schemeClr val="bg1"/>
                </a:solidFill>
                <a:effectLst/>
                <a:latin typeface="Söhne"/>
              </a:rPr>
              <a:t>Setting up an Express.js application</a:t>
            </a:r>
            <a:endParaRPr lang="en-US" b="1" dirty="0">
              <a:solidFill>
                <a:schemeClr val="bg1"/>
              </a:solidFill>
              <a:latin typeface="Söhne"/>
            </a:endParaRPr>
          </a:p>
          <a:p>
            <a:pPr marL="457200" indent="-457200">
              <a:buFont typeface="+mj-lt"/>
              <a:buAutoNum type="arabicPeriod"/>
            </a:pPr>
            <a:r>
              <a:rPr lang="en-US" b="1" i="0" dirty="0">
                <a:solidFill>
                  <a:schemeClr val="bg1"/>
                </a:solidFill>
                <a:effectLst/>
                <a:latin typeface="Söhne"/>
              </a:rPr>
              <a:t>Understanding routing in Express.js</a:t>
            </a:r>
          </a:p>
          <a:p>
            <a:pPr marL="457200" indent="-457200">
              <a:buFont typeface="+mj-lt"/>
              <a:buAutoNum type="arabicPeriod"/>
            </a:pPr>
            <a:r>
              <a:rPr lang="en-US" b="1" i="0" dirty="0">
                <a:solidFill>
                  <a:schemeClr val="bg1"/>
                </a:solidFill>
                <a:effectLst/>
                <a:latin typeface="Söhne"/>
              </a:rPr>
              <a:t>Handling HTTP requests and responses using Express.js</a:t>
            </a:r>
          </a:p>
          <a:p>
            <a:pPr marL="457200" indent="-457200">
              <a:buFont typeface="+mj-lt"/>
              <a:buAutoNum type="arabicPeriod"/>
            </a:pPr>
            <a:r>
              <a:rPr lang="en-US" b="1" dirty="0">
                <a:solidFill>
                  <a:schemeClr val="bg1"/>
                </a:solidFill>
                <a:latin typeface="Söhne"/>
              </a:rPr>
              <a:t>Serving static files</a:t>
            </a:r>
          </a:p>
          <a:p>
            <a:pPr marL="457200" indent="-457200">
              <a:buFont typeface="+mj-lt"/>
              <a:buAutoNum type="arabicPeriod"/>
            </a:pPr>
            <a:r>
              <a:rPr lang="en-US" b="1" i="0" dirty="0">
                <a:solidFill>
                  <a:schemeClr val="bg1"/>
                </a:solidFill>
                <a:effectLst/>
                <a:latin typeface="Söhne"/>
              </a:rPr>
              <a:t>Understanding middleware in Express.js</a:t>
            </a:r>
          </a:p>
          <a:p>
            <a:pPr marL="457200" indent="-457200">
              <a:buFont typeface="+mj-lt"/>
              <a:buAutoNum type="arabicPeriod"/>
            </a:pPr>
            <a:r>
              <a:rPr lang="en-US" b="1" dirty="0">
                <a:solidFill>
                  <a:schemeClr val="bg1"/>
                </a:solidFill>
                <a:latin typeface="Söhne"/>
              </a:rPr>
              <a:t>Conclusion</a:t>
            </a:r>
            <a:endParaRPr lang="en-US" b="1" dirty="0">
              <a:solidFill>
                <a:schemeClr val="bg1"/>
              </a:solidFill>
            </a:endParaRPr>
          </a:p>
        </p:txBody>
      </p:sp>
    </p:spTree>
    <p:extLst>
      <p:ext uri="{BB962C8B-B14F-4D97-AF65-F5344CB8AC3E}">
        <p14:creationId xmlns:p14="http://schemas.microsoft.com/office/powerpoint/2010/main" val="82567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31A3-D03B-5F53-DE0B-16E76432BC26}"/>
              </a:ext>
            </a:extLst>
          </p:cNvPr>
          <p:cNvSpPr>
            <a:spLocks noGrp="1"/>
          </p:cNvSpPr>
          <p:nvPr>
            <p:ph type="title"/>
          </p:nvPr>
        </p:nvSpPr>
        <p:spPr/>
        <p:txBody>
          <a:bodyPr/>
          <a:lstStyle/>
          <a:p>
            <a:r>
              <a:rPr lang="en-US" b="1" i="0" dirty="0">
                <a:solidFill>
                  <a:schemeClr val="bg1"/>
                </a:solidFill>
                <a:effectLst/>
                <a:latin typeface="Söhne"/>
              </a:rPr>
              <a:t>What is Express.js</a:t>
            </a:r>
            <a:endParaRPr lang="en-US" dirty="0"/>
          </a:p>
        </p:txBody>
      </p:sp>
      <p:sp>
        <p:nvSpPr>
          <p:cNvPr id="3" name="Content Placeholder 2">
            <a:extLst>
              <a:ext uri="{FF2B5EF4-FFF2-40B4-BE49-F238E27FC236}">
                <a16:creationId xmlns:a16="http://schemas.microsoft.com/office/drawing/2014/main" id="{15F7695A-E791-7B80-5068-E3B9FD02528F}"/>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chemeClr val="bg1"/>
                </a:solidFill>
                <a:effectLst/>
                <a:latin typeface="Söhne"/>
              </a:rPr>
              <a:t>Express.js is a web framework for Node.js that simplifies the process of building server-side applications.</a:t>
            </a:r>
          </a:p>
          <a:p>
            <a:pPr algn="l">
              <a:buFont typeface="Arial" panose="020B0604020202020204" pitchFamily="34" charset="0"/>
              <a:buChar char="•"/>
            </a:pPr>
            <a:r>
              <a:rPr lang="en-US" b="0" i="0" dirty="0">
                <a:solidFill>
                  <a:schemeClr val="bg1"/>
                </a:solidFill>
                <a:effectLst/>
                <a:latin typeface="Söhne"/>
              </a:rPr>
              <a:t>It provides a set of HTTP utility methods and middleware for handling requests, responses, routing, and more.</a:t>
            </a:r>
          </a:p>
          <a:p>
            <a:pPr algn="l">
              <a:buFont typeface="Arial" panose="020B0604020202020204" pitchFamily="34" charset="0"/>
              <a:buChar char="•"/>
            </a:pPr>
            <a:r>
              <a:rPr lang="en-US" b="0" i="0" dirty="0">
                <a:solidFill>
                  <a:schemeClr val="bg1"/>
                </a:solidFill>
                <a:effectLst/>
                <a:latin typeface="Söhne"/>
              </a:rPr>
              <a:t>Express.js follows the middleware architecture, where each middleware function can handle a specific task in the request-response cycle.</a:t>
            </a:r>
          </a:p>
          <a:p>
            <a:pPr algn="l">
              <a:buFont typeface="Arial" panose="020B0604020202020204" pitchFamily="34" charset="0"/>
              <a:buChar char="•"/>
            </a:pPr>
            <a:r>
              <a:rPr lang="en-US" b="0" i="0" dirty="0">
                <a:solidFill>
                  <a:schemeClr val="bg1"/>
                </a:solidFill>
                <a:effectLst/>
                <a:latin typeface="Söhne"/>
              </a:rPr>
              <a:t>It allows developers to create routes, handle HTTP methods (GET, POST, PUT, DELETE, etc.), and implement middleware functions for various purposes.</a:t>
            </a:r>
          </a:p>
          <a:p>
            <a:pPr algn="l">
              <a:buFont typeface="Arial" panose="020B0604020202020204" pitchFamily="34" charset="0"/>
              <a:buChar char="•"/>
            </a:pPr>
            <a:r>
              <a:rPr lang="en-US" b="0" i="0" dirty="0">
                <a:solidFill>
                  <a:schemeClr val="bg1"/>
                </a:solidFill>
                <a:effectLst/>
                <a:latin typeface="Söhne"/>
              </a:rPr>
              <a:t>Express.js also integrates with other popular Node.js modules and libraries, making it a powerful tool for building web applications.</a:t>
            </a:r>
          </a:p>
          <a:p>
            <a:pPr marL="0" indent="0">
              <a:buNone/>
            </a:pPr>
            <a:endParaRPr lang="en-US" dirty="0">
              <a:solidFill>
                <a:schemeClr val="bg1"/>
              </a:solidFill>
            </a:endParaRPr>
          </a:p>
        </p:txBody>
      </p:sp>
    </p:spTree>
    <p:extLst>
      <p:ext uri="{BB962C8B-B14F-4D97-AF65-F5344CB8AC3E}">
        <p14:creationId xmlns:p14="http://schemas.microsoft.com/office/powerpoint/2010/main" val="227931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FC11-2ABB-3588-F66E-4CCCD94307F6}"/>
              </a:ext>
            </a:extLst>
          </p:cNvPr>
          <p:cNvSpPr>
            <a:spLocks noGrp="1"/>
          </p:cNvSpPr>
          <p:nvPr>
            <p:ph type="title"/>
          </p:nvPr>
        </p:nvSpPr>
        <p:spPr>
          <a:xfrm>
            <a:off x="1141412" y="256568"/>
            <a:ext cx="9905998" cy="1057882"/>
          </a:xfrm>
        </p:spPr>
        <p:txBody>
          <a:bodyPr/>
          <a:lstStyle/>
          <a:p>
            <a:r>
              <a:rPr lang="en-US" b="0" i="0" dirty="0">
                <a:solidFill>
                  <a:srgbClr val="D1D5DB"/>
                </a:solidFill>
                <a:effectLst/>
                <a:latin typeface="Söhne"/>
              </a:rPr>
              <a:t>Setting Up Express.js</a:t>
            </a:r>
            <a:endParaRPr lang="en-US" dirty="0"/>
          </a:p>
        </p:txBody>
      </p:sp>
      <p:sp>
        <p:nvSpPr>
          <p:cNvPr id="3" name="Content Placeholder 2">
            <a:extLst>
              <a:ext uri="{FF2B5EF4-FFF2-40B4-BE49-F238E27FC236}">
                <a16:creationId xmlns:a16="http://schemas.microsoft.com/office/drawing/2014/main" id="{BCFB1B7A-B20E-6B8E-A19D-0AC8F86B2EDA}"/>
              </a:ext>
            </a:extLst>
          </p:cNvPr>
          <p:cNvSpPr>
            <a:spLocks noGrp="1"/>
          </p:cNvSpPr>
          <p:nvPr>
            <p:ph idx="1"/>
          </p:nvPr>
        </p:nvSpPr>
        <p:spPr>
          <a:xfrm>
            <a:off x="1141411" y="1411286"/>
            <a:ext cx="9905999" cy="4951413"/>
          </a:xfrm>
        </p:spPr>
        <p:txBody>
          <a:bodyPr>
            <a:normAutofit lnSpcReduction="10000"/>
          </a:bodyPr>
          <a:lstStyle/>
          <a:p>
            <a:r>
              <a:rPr lang="en-US" b="0" i="0" dirty="0">
                <a:solidFill>
                  <a:schemeClr val="bg1"/>
                </a:solidFill>
                <a:effectLst/>
                <a:latin typeface="Söhne"/>
              </a:rPr>
              <a:t>To use Express.js, you first need to install it in your Node.js project using </a:t>
            </a:r>
            <a:r>
              <a:rPr lang="en-US" b="0" i="0" dirty="0" err="1">
                <a:solidFill>
                  <a:schemeClr val="bg1"/>
                </a:solidFill>
                <a:effectLst/>
                <a:latin typeface="Söhne"/>
              </a:rPr>
              <a:t>npm</a:t>
            </a:r>
            <a:r>
              <a:rPr lang="en-US" b="0" i="0" dirty="0">
                <a:solidFill>
                  <a:schemeClr val="bg1"/>
                </a:solidFill>
                <a:effectLst/>
                <a:latin typeface="Söhne"/>
              </a:rPr>
              <a:t> (Node Package Manager). Open your terminal and run the following command</a:t>
            </a:r>
            <a:r>
              <a:rPr lang="en-US" b="0" i="0" dirty="0">
                <a:solidFill>
                  <a:srgbClr val="D1D5DB"/>
                </a:solidFill>
                <a:effectLst/>
                <a:latin typeface="Söhne"/>
              </a:rPr>
              <a:t>:</a:t>
            </a:r>
          </a:p>
          <a:p>
            <a:pPr marL="0" indent="0">
              <a:buNone/>
            </a:pPr>
            <a:r>
              <a:rPr lang="en-US" dirty="0">
                <a:solidFill>
                  <a:srgbClr val="D1D5DB"/>
                </a:solidFill>
                <a:latin typeface="Söhne"/>
              </a:rPr>
              <a:t>   </a:t>
            </a:r>
            <a:r>
              <a:rPr lang="en-US" b="0" i="0" dirty="0">
                <a:solidFill>
                  <a:srgbClr val="D1D5DB"/>
                </a:solidFill>
                <a:effectLst/>
                <a:latin typeface="Söhne"/>
              </a:rPr>
              <a:t> </a:t>
            </a:r>
            <a:r>
              <a:rPr lang="en-US" b="0" i="0" dirty="0" err="1">
                <a:solidFill>
                  <a:srgbClr val="D1D5DB"/>
                </a:solidFill>
                <a:effectLst/>
                <a:highlight>
                  <a:srgbClr val="FF0000"/>
                </a:highlight>
                <a:latin typeface="Söhne"/>
              </a:rPr>
              <a:t>npm</a:t>
            </a:r>
            <a:r>
              <a:rPr lang="en-US" b="0" i="0" dirty="0">
                <a:solidFill>
                  <a:srgbClr val="D1D5DB"/>
                </a:solidFill>
                <a:effectLst/>
                <a:highlight>
                  <a:srgbClr val="FF0000"/>
                </a:highlight>
                <a:latin typeface="Söhne"/>
              </a:rPr>
              <a:t> install express</a:t>
            </a:r>
          </a:p>
          <a:p>
            <a:r>
              <a:rPr lang="en-US" b="0" i="0" dirty="0">
                <a:solidFill>
                  <a:schemeClr val="bg1"/>
                </a:solidFill>
                <a:effectLst/>
                <a:latin typeface="Söhne"/>
              </a:rPr>
              <a:t>Once installed, you can require Express.js in your Node.js application and create an instance of the Express application as follows</a:t>
            </a:r>
            <a:r>
              <a:rPr lang="en-US" b="0" i="0" dirty="0">
                <a:solidFill>
                  <a:srgbClr val="D1D5DB"/>
                </a:solidFill>
                <a:effectLst/>
                <a:latin typeface="Söhne"/>
              </a:rPr>
              <a:t>:</a:t>
            </a:r>
          </a:p>
          <a:p>
            <a:pPr marL="0" indent="0">
              <a:lnSpc>
                <a:spcPct val="100000"/>
              </a:lnSpc>
              <a:buNone/>
            </a:pPr>
            <a:r>
              <a:rPr lang="en-US" dirty="0">
                <a:solidFill>
                  <a:srgbClr val="D1D5DB"/>
                </a:solidFill>
                <a:highlight>
                  <a:srgbClr val="FF0000"/>
                </a:highlight>
                <a:latin typeface="Söhne"/>
              </a:rPr>
              <a:t>   const express = require('express’);</a:t>
            </a:r>
          </a:p>
          <a:p>
            <a:pPr marL="0" indent="0">
              <a:lnSpc>
                <a:spcPct val="100000"/>
              </a:lnSpc>
              <a:buNone/>
            </a:pPr>
            <a:r>
              <a:rPr lang="en-US" dirty="0">
                <a:solidFill>
                  <a:srgbClr val="D1D5DB"/>
                </a:solidFill>
                <a:highlight>
                  <a:srgbClr val="FF0000"/>
                </a:highlight>
                <a:latin typeface="Söhne"/>
              </a:rPr>
              <a:t>   const app = express();</a:t>
            </a:r>
          </a:p>
          <a:p>
            <a:pPr>
              <a:lnSpc>
                <a:spcPct val="150000"/>
              </a:lnSpc>
            </a:pPr>
            <a:r>
              <a:rPr lang="en-US" dirty="0">
                <a:solidFill>
                  <a:schemeClr val="bg1"/>
                </a:solidFill>
              </a:rPr>
              <a:t>The </a:t>
            </a:r>
            <a:r>
              <a:rPr lang="en-US" dirty="0">
                <a:solidFill>
                  <a:schemeClr val="bg1"/>
                </a:solidFill>
                <a:highlight>
                  <a:srgbClr val="FF0000"/>
                </a:highlight>
              </a:rPr>
              <a:t>app</a:t>
            </a:r>
            <a:r>
              <a:rPr lang="en-US" dirty="0">
                <a:solidFill>
                  <a:schemeClr val="bg1"/>
                </a:solidFill>
              </a:rPr>
              <a:t> variable represent the express application and you can use it to configure routes, middleware and other settings</a:t>
            </a:r>
          </a:p>
        </p:txBody>
      </p:sp>
    </p:spTree>
    <p:extLst>
      <p:ext uri="{BB962C8B-B14F-4D97-AF65-F5344CB8AC3E}">
        <p14:creationId xmlns:p14="http://schemas.microsoft.com/office/powerpoint/2010/main" val="97189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7"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99" name="Rectangle 52">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0" name="Group 54">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6" name="Group 55">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8"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0"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5"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1" name="Group 5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8"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96"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3378B98-7DF7-E520-8815-D030AF2B26AE}"/>
              </a:ext>
            </a:extLst>
          </p:cNvPr>
          <p:cNvSpPr>
            <a:spLocks noGrp="1"/>
          </p:cNvSpPr>
          <p:nvPr>
            <p:ph type="title"/>
          </p:nvPr>
        </p:nvSpPr>
        <p:spPr>
          <a:xfrm>
            <a:off x="6596393" y="776778"/>
            <a:ext cx="4747088" cy="1478570"/>
          </a:xfrm>
        </p:spPr>
        <p:txBody>
          <a:bodyPr vert="horz" lIns="91440" tIns="45720" rIns="91440" bIns="45720" rtlCol="0" anchor="ctr">
            <a:normAutofit/>
          </a:bodyPr>
          <a:lstStyle/>
          <a:p>
            <a:r>
              <a:rPr lang="en-US" dirty="0">
                <a:solidFill>
                  <a:srgbClr val="FFFFFF"/>
                </a:solidFill>
              </a:rPr>
              <a:t>Continuation of setting up express </a:t>
            </a:r>
          </a:p>
        </p:txBody>
      </p:sp>
      <p:sp useBgFill="1">
        <p:nvSpPr>
          <p:cNvPr id="98"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6682BCDF-D49A-80AB-2549-04BDB5CB4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2654571"/>
            <a:ext cx="4635583" cy="1552920"/>
          </a:xfrm>
          <a:prstGeom prst="rect">
            <a:avLst/>
          </a:prstGeom>
        </p:spPr>
      </p:pic>
      <p:sp>
        <p:nvSpPr>
          <p:cNvPr id="3" name="TextBox 2">
            <a:extLst>
              <a:ext uri="{FF2B5EF4-FFF2-40B4-BE49-F238E27FC236}">
                <a16:creationId xmlns:a16="http://schemas.microsoft.com/office/drawing/2014/main" id="{63CEBF5F-9692-613A-89E9-8DC12BD03D58}"/>
              </a:ext>
            </a:extLst>
          </p:cNvPr>
          <p:cNvSpPr txBox="1"/>
          <p:nvPr/>
        </p:nvSpPr>
        <p:spPr>
          <a:xfrm>
            <a:off x="6596393" y="2623848"/>
            <a:ext cx="4747087" cy="2806701"/>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dirty="0"/>
              <a:t>To run your express app, you will use the listen method provided by express in the app variable created. It listens on a port and also execute a call back function or logs a message to the console. Below is a wider representation of the code</a:t>
            </a:r>
          </a:p>
        </p:txBody>
      </p:sp>
    </p:spTree>
    <p:extLst>
      <p:ext uri="{BB962C8B-B14F-4D97-AF65-F5344CB8AC3E}">
        <p14:creationId xmlns:p14="http://schemas.microsoft.com/office/powerpoint/2010/main" val="8443839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4" name="Group 63">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6"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3"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6"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4"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31461E-D27D-D8E8-8C08-BE7523328DA2}"/>
              </a:ext>
            </a:extLst>
          </p:cNvPr>
          <p:cNvSpPr>
            <a:spLocks noGrp="1"/>
          </p:cNvSpPr>
          <p:nvPr>
            <p:ph type="title"/>
          </p:nvPr>
        </p:nvSpPr>
        <p:spPr>
          <a:xfrm>
            <a:off x="6569957" y="618518"/>
            <a:ext cx="4747088" cy="1478570"/>
          </a:xfrm>
        </p:spPr>
        <p:txBody>
          <a:bodyPr>
            <a:normAutofit/>
          </a:bodyPr>
          <a:lstStyle/>
          <a:p>
            <a:r>
              <a:rPr lang="en-US" b="1" i="0">
                <a:solidFill>
                  <a:srgbClr val="FFFFFF"/>
                </a:solidFill>
                <a:effectLst/>
                <a:latin typeface="Söhne"/>
              </a:rPr>
              <a:t>Understanding routing in Express.js</a:t>
            </a:r>
            <a:endParaRPr lang="en-US">
              <a:solidFill>
                <a:srgbClr val="FFFFFF"/>
              </a:solidFill>
            </a:endParaRPr>
          </a:p>
        </p:txBody>
      </p:sp>
      <p:sp useBgFill="1">
        <p:nvSpPr>
          <p:cNvPr id="106"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screen&#10;&#10;Description automatically generated with low confidence">
            <a:extLst>
              <a:ext uri="{FF2B5EF4-FFF2-40B4-BE49-F238E27FC236}">
                <a16:creationId xmlns:a16="http://schemas.microsoft.com/office/drawing/2014/main" id="{138CFF5F-6BFC-8997-2A8F-CB6E30D94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656" y="1611313"/>
            <a:ext cx="4635583" cy="1478011"/>
          </a:xfrm>
          <a:prstGeom prst="rect">
            <a:avLst/>
          </a:prstGeom>
        </p:spPr>
      </p:pic>
      <p:sp>
        <p:nvSpPr>
          <p:cNvPr id="3" name="Content Placeholder 2">
            <a:extLst>
              <a:ext uri="{FF2B5EF4-FFF2-40B4-BE49-F238E27FC236}">
                <a16:creationId xmlns:a16="http://schemas.microsoft.com/office/drawing/2014/main" id="{AD2AA715-47D2-8E5F-DD80-929FAF5D450C}"/>
              </a:ext>
            </a:extLst>
          </p:cNvPr>
          <p:cNvSpPr>
            <a:spLocks noGrp="1"/>
          </p:cNvSpPr>
          <p:nvPr>
            <p:ph idx="1"/>
          </p:nvPr>
        </p:nvSpPr>
        <p:spPr>
          <a:xfrm>
            <a:off x="6569957" y="2249487"/>
            <a:ext cx="4747087" cy="3541714"/>
          </a:xfrm>
        </p:spPr>
        <p:txBody>
          <a:bodyPr>
            <a:normAutofit/>
          </a:bodyPr>
          <a:lstStyle/>
          <a:p>
            <a:pPr>
              <a:lnSpc>
                <a:spcPct val="110000"/>
              </a:lnSpc>
            </a:pPr>
            <a:r>
              <a:rPr lang="en-US" b="0" i="0">
                <a:solidFill>
                  <a:srgbClr val="FFFFFF"/>
                </a:solidFill>
                <a:effectLst/>
                <a:latin typeface="Söhne"/>
              </a:rPr>
              <a:t>Routes define how the application responds to different URLs and HTTP methods. You can create routes in Express.js using the app object and specifying the URL pattern, HTTP method, and callback function that handles the request.</a:t>
            </a:r>
            <a:endParaRPr lang="en-US">
              <a:solidFill>
                <a:srgbClr val="FFFFFF"/>
              </a:solidFill>
            </a:endParaRPr>
          </a:p>
        </p:txBody>
      </p:sp>
      <p:sp>
        <p:nvSpPr>
          <p:cNvPr id="7" name="TextBox 6">
            <a:extLst>
              <a:ext uri="{FF2B5EF4-FFF2-40B4-BE49-F238E27FC236}">
                <a16:creationId xmlns:a16="http://schemas.microsoft.com/office/drawing/2014/main" id="{A9C7A194-C74F-C290-F470-79B1679E9FDC}"/>
              </a:ext>
            </a:extLst>
          </p:cNvPr>
          <p:cNvSpPr txBox="1"/>
          <p:nvPr/>
        </p:nvSpPr>
        <p:spPr>
          <a:xfrm flipH="1">
            <a:off x="1216468" y="3370331"/>
            <a:ext cx="4610015" cy="2126480"/>
          </a:xfrm>
          <a:prstGeom prst="rect">
            <a:avLst/>
          </a:prstGeom>
          <a:noFill/>
        </p:spPr>
        <p:txBody>
          <a:bodyPr wrap="square" rtlCol="0">
            <a:spAutoFit/>
          </a:bodyPr>
          <a:lstStyle/>
          <a:p>
            <a:pPr>
              <a:lnSpc>
                <a:spcPct val="150000"/>
              </a:lnSpc>
            </a:pPr>
            <a:r>
              <a:rPr lang="en-US" b="0" i="0" dirty="0">
                <a:effectLst/>
                <a:latin typeface="Söhne"/>
              </a:rPr>
              <a:t>In the above example, we define a route for the root URL ("/") and the HTTP GET method. The callback function takes two parameters: </a:t>
            </a:r>
            <a:r>
              <a:rPr lang="en-US" b="0" i="0" dirty="0">
                <a:effectLst/>
                <a:highlight>
                  <a:srgbClr val="FF0000"/>
                </a:highlight>
                <a:latin typeface="Söhne"/>
              </a:rPr>
              <a:t>req</a:t>
            </a:r>
            <a:r>
              <a:rPr lang="en-US" b="0" i="0" dirty="0">
                <a:effectLst/>
                <a:latin typeface="Söhne"/>
              </a:rPr>
              <a:t> (request) and </a:t>
            </a:r>
            <a:r>
              <a:rPr lang="en-US" b="0" i="0" dirty="0">
                <a:effectLst/>
                <a:highlight>
                  <a:srgbClr val="FF0000"/>
                </a:highlight>
                <a:latin typeface="Söhne"/>
              </a:rPr>
              <a:t>res</a:t>
            </a:r>
            <a:r>
              <a:rPr lang="en-US" b="0" i="0" dirty="0">
                <a:effectLst/>
                <a:latin typeface="Söhne"/>
              </a:rPr>
              <a:t> (response). The </a:t>
            </a:r>
            <a:r>
              <a:rPr lang="en-US" b="0" i="0" dirty="0">
                <a:effectLst/>
                <a:highlight>
                  <a:srgbClr val="FF0000"/>
                </a:highlight>
                <a:latin typeface="Söhne"/>
              </a:rPr>
              <a:t>res</a:t>
            </a:r>
            <a:r>
              <a:rPr lang="en-US" b="0" i="0" dirty="0">
                <a:effectLst/>
                <a:latin typeface="Söhne"/>
              </a:rPr>
              <a:t> object is used to send the response to the client</a:t>
            </a:r>
            <a:endParaRPr lang="en-US" dirty="0"/>
          </a:p>
        </p:txBody>
      </p:sp>
    </p:spTree>
    <p:extLst>
      <p:ext uri="{BB962C8B-B14F-4D97-AF65-F5344CB8AC3E}">
        <p14:creationId xmlns:p14="http://schemas.microsoft.com/office/powerpoint/2010/main" val="73821919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5DD3-FF98-82AA-F30B-9F5ED00F9CF6}"/>
              </a:ext>
            </a:extLst>
          </p:cNvPr>
          <p:cNvSpPr>
            <a:spLocks noGrp="1"/>
          </p:cNvSpPr>
          <p:nvPr>
            <p:ph type="title"/>
          </p:nvPr>
        </p:nvSpPr>
        <p:spPr>
          <a:xfrm>
            <a:off x="5128643" y="618518"/>
            <a:ext cx="6188402" cy="1478570"/>
          </a:xfrm>
        </p:spPr>
        <p:txBody>
          <a:bodyPr>
            <a:normAutofit/>
          </a:bodyPr>
          <a:lstStyle/>
          <a:p>
            <a:r>
              <a:rPr lang="en-US" sz="3300" b="1" i="0">
                <a:effectLst/>
                <a:latin typeface="Söhne"/>
              </a:rPr>
              <a:t>Handling HTTP requests and responses using Express.js</a:t>
            </a:r>
            <a:endParaRPr lang="en-US" sz="3300" b="1"/>
          </a:p>
        </p:txBody>
      </p:sp>
      <p:sp>
        <p:nvSpPr>
          <p:cNvPr id="14"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6ECEEE49-B9C8-149C-138E-65990795D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776" y="1452639"/>
            <a:ext cx="3437059" cy="1288897"/>
          </a:xfrm>
          <a:prstGeom prst="rect">
            <a:avLst/>
          </a:prstGeom>
        </p:spPr>
      </p:pic>
      <p:sp>
        <p:nvSpPr>
          <p:cNvPr id="8" name="Rectangle: Diagonal Corners Rounded 7">
            <a:extLst>
              <a:ext uri="{FF2B5EF4-FFF2-40B4-BE49-F238E27FC236}">
                <a16:creationId xmlns:a16="http://schemas.microsoft.com/office/drawing/2014/main" id="{D8DFC0FD-7179-06C6-B30C-9D026E445C18}"/>
              </a:ext>
            </a:extLst>
          </p:cNvPr>
          <p:cNvSpPr/>
          <p:nvPr/>
        </p:nvSpPr>
        <p:spPr>
          <a:xfrm>
            <a:off x="5128643" y="2097088"/>
            <a:ext cx="6053581" cy="3836352"/>
          </a:xfrm>
          <a:prstGeom prst="round2Diag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52090742-C35F-29FF-6E7F-5751C22EE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764" y="2295588"/>
            <a:ext cx="5177338" cy="1359049"/>
          </a:xfrm>
          <a:prstGeom prst="rect">
            <a:avLst/>
          </a:prstGeom>
        </p:spPr>
      </p:pic>
      <p:sp>
        <p:nvSpPr>
          <p:cNvPr id="9" name="TextBox 8">
            <a:extLst>
              <a:ext uri="{FF2B5EF4-FFF2-40B4-BE49-F238E27FC236}">
                <a16:creationId xmlns:a16="http://schemas.microsoft.com/office/drawing/2014/main" id="{A70365F8-4170-8ED6-2193-CB43A09C2D12}"/>
              </a:ext>
            </a:extLst>
          </p:cNvPr>
          <p:cNvSpPr txBox="1"/>
          <p:nvPr/>
        </p:nvSpPr>
        <p:spPr>
          <a:xfrm flipH="1">
            <a:off x="5566764" y="3702262"/>
            <a:ext cx="5177338" cy="2126480"/>
          </a:xfrm>
          <a:prstGeom prst="rect">
            <a:avLst/>
          </a:prstGeom>
          <a:noFill/>
        </p:spPr>
        <p:txBody>
          <a:bodyPr wrap="square" rtlCol="0">
            <a:spAutoFit/>
          </a:bodyPr>
          <a:lstStyle/>
          <a:p>
            <a:pPr>
              <a:lnSpc>
                <a:spcPct val="150000"/>
              </a:lnSpc>
            </a:pPr>
            <a:r>
              <a:rPr lang="en-US" b="0" i="0" dirty="0">
                <a:solidFill>
                  <a:schemeClr val="bg1"/>
                </a:solidFill>
                <a:effectLst/>
                <a:latin typeface="Söhne"/>
              </a:rPr>
              <a:t>In the above example, we define a route with a URL pattern "/hello/:name", where </a:t>
            </a:r>
            <a:r>
              <a:rPr lang="en-US" b="0" i="0" dirty="0">
                <a:solidFill>
                  <a:schemeClr val="bg1"/>
                </a:solidFill>
                <a:effectLst/>
                <a:highlight>
                  <a:srgbClr val="FF0000"/>
                </a:highlight>
                <a:latin typeface="Söhne"/>
              </a:rPr>
              <a:t>:name</a:t>
            </a:r>
            <a:r>
              <a:rPr lang="en-US" b="0" i="0" dirty="0">
                <a:solidFill>
                  <a:schemeClr val="bg1"/>
                </a:solidFill>
                <a:effectLst/>
                <a:latin typeface="Söhne"/>
              </a:rPr>
              <a:t> is a route parameter that can capture a value from the URL. The </a:t>
            </a:r>
            <a:r>
              <a:rPr lang="en-US" b="0" i="0" dirty="0" err="1">
                <a:solidFill>
                  <a:schemeClr val="bg1"/>
                </a:solidFill>
                <a:effectLst/>
                <a:highlight>
                  <a:srgbClr val="FF0000"/>
                </a:highlight>
                <a:latin typeface="Söhne"/>
              </a:rPr>
              <a:t>req.params</a:t>
            </a:r>
            <a:r>
              <a:rPr lang="en-US" b="0" i="0" dirty="0">
                <a:solidFill>
                  <a:schemeClr val="bg1"/>
                </a:solidFill>
                <a:effectLst/>
                <a:latin typeface="Söhne"/>
              </a:rPr>
              <a:t> object is used to access the captured parameter value.</a:t>
            </a:r>
            <a:endParaRPr lang="en-US" dirty="0">
              <a:solidFill>
                <a:schemeClr val="bg1"/>
              </a:solidFill>
            </a:endParaRPr>
          </a:p>
        </p:txBody>
      </p:sp>
      <p:sp>
        <p:nvSpPr>
          <p:cNvPr id="10" name="TextBox 9">
            <a:extLst>
              <a:ext uri="{FF2B5EF4-FFF2-40B4-BE49-F238E27FC236}">
                <a16:creationId xmlns:a16="http://schemas.microsoft.com/office/drawing/2014/main" id="{01294100-B8A6-3AAC-4EE1-74A7D415F84C}"/>
              </a:ext>
            </a:extLst>
          </p:cNvPr>
          <p:cNvSpPr txBox="1"/>
          <p:nvPr/>
        </p:nvSpPr>
        <p:spPr>
          <a:xfrm>
            <a:off x="1009776" y="2863383"/>
            <a:ext cx="3450937" cy="2541978"/>
          </a:xfrm>
          <a:prstGeom prst="rect">
            <a:avLst/>
          </a:prstGeom>
          <a:noFill/>
        </p:spPr>
        <p:txBody>
          <a:bodyPr wrap="square" rtlCol="0">
            <a:spAutoFit/>
          </a:bodyPr>
          <a:lstStyle/>
          <a:p>
            <a:pPr>
              <a:lnSpc>
                <a:spcPct val="150000"/>
              </a:lnSpc>
            </a:pPr>
            <a:r>
              <a:rPr lang="en-US" b="0" i="0" dirty="0">
                <a:solidFill>
                  <a:schemeClr val="bg1"/>
                </a:solidFill>
                <a:effectLst/>
                <a:latin typeface="Söhne"/>
              </a:rPr>
              <a:t>In the above example, we define a route for the HTTP POST method and use the </a:t>
            </a:r>
            <a:r>
              <a:rPr lang="en-US" b="0" i="0" dirty="0" err="1">
                <a:solidFill>
                  <a:schemeClr val="bg1"/>
                </a:solidFill>
                <a:effectLst/>
                <a:highlight>
                  <a:srgbClr val="FF0000"/>
                </a:highlight>
                <a:latin typeface="Söhne"/>
              </a:rPr>
              <a:t>req.body</a:t>
            </a:r>
            <a:r>
              <a:rPr lang="en-US" b="0" i="0" dirty="0">
                <a:solidFill>
                  <a:schemeClr val="bg1"/>
                </a:solidFill>
                <a:effectLst/>
                <a:latin typeface="Söhne"/>
              </a:rPr>
              <a:t> property to access the request body. This is commonly used for handling form submissions or API requests.</a:t>
            </a:r>
            <a:endParaRPr lang="en-US" dirty="0">
              <a:solidFill>
                <a:schemeClr val="bg1"/>
              </a:solidFill>
            </a:endParaRPr>
          </a:p>
        </p:txBody>
      </p:sp>
    </p:spTree>
    <p:extLst>
      <p:ext uri="{BB962C8B-B14F-4D97-AF65-F5344CB8AC3E}">
        <p14:creationId xmlns:p14="http://schemas.microsoft.com/office/powerpoint/2010/main" val="192139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EE30-876D-6169-DC1A-0B90B903CB33}"/>
              </a:ext>
            </a:extLst>
          </p:cNvPr>
          <p:cNvSpPr>
            <a:spLocks noGrp="1"/>
          </p:cNvSpPr>
          <p:nvPr>
            <p:ph type="title"/>
          </p:nvPr>
        </p:nvSpPr>
        <p:spPr/>
        <p:txBody>
          <a:bodyPr/>
          <a:lstStyle/>
          <a:p>
            <a:r>
              <a:rPr lang="en-US" b="0" i="0" dirty="0">
                <a:effectLst/>
                <a:latin typeface="Söhne"/>
              </a:rPr>
              <a:t>Serving Static Files:</a:t>
            </a:r>
            <a:endParaRPr lang="en-US" dirty="0"/>
          </a:p>
        </p:txBody>
      </p:sp>
      <p:sp>
        <p:nvSpPr>
          <p:cNvPr id="3" name="Content Placeholder 2">
            <a:extLst>
              <a:ext uri="{FF2B5EF4-FFF2-40B4-BE49-F238E27FC236}">
                <a16:creationId xmlns:a16="http://schemas.microsoft.com/office/drawing/2014/main" id="{AA31A57B-3BF5-120B-45B2-E69D21E404B9}"/>
              </a:ext>
            </a:extLst>
          </p:cNvPr>
          <p:cNvSpPr>
            <a:spLocks noGrp="1"/>
          </p:cNvSpPr>
          <p:nvPr>
            <p:ph idx="1"/>
          </p:nvPr>
        </p:nvSpPr>
        <p:spPr/>
        <p:txBody>
          <a:bodyPr>
            <a:normAutofit fontScale="92500"/>
          </a:bodyPr>
          <a:lstStyle/>
          <a:p>
            <a:r>
              <a:rPr lang="en-US" b="0" i="0" dirty="0">
                <a:solidFill>
                  <a:schemeClr val="bg1"/>
                </a:solidFill>
                <a:effectLst/>
                <a:latin typeface="Söhne"/>
              </a:rPr>
              <a:t>Express.js allows you to serve static files, such as HTML, CSS, images, and JavaScript, from a directory using the</a:t>
            </a:r>
            <a:r>
              <a:rPr lang="en-US" b="0" i="0" dirty="0">
                <a:solidFill>
                  <a:srgbClr val="D1D5DB"/>
                </a:solidFill>
                <a:effectLst/>
                <a:latin typeface="Söhne"/>
              </a:rPr>
              <a:t> </a:t>
            </a:r>
            <a:r>
              <a:rPr lang="en-US" b="1" i="0" dirty="0" err="1">
                <a:solidFill>
                  <a:srgbClr val="FFFFFF"/>
                </a:solidFill>
                <a:effectLst/>
                <a:highlight>
                  <a:srgbClr val="FF0000"/>
                </a:highlight>
                <a:latin typeface="Söhne Mono"/>
              </a:rPr>
              <a:t>express.static</a:t>
            </a:r>
            <a:r>
              <a:rPr lang="en-US" b="1" i="0" dirty="0">
                <a:solidFill>
                  <a:srgbClr val="FFFFFF"/>
                </a:solidFill>
                <a:effectLst/>
                <a:highlight>
                  <a:srgbClr val="FF0000"/>
                </a:highlight>
                <a:latin typeface="Söhne Mono"/>
              </a:rPr>
              <a:t>() </a:t>
            </a:r>
            <a:r>
              <a:rPr lang="en-US" i="0" dirty="0">
                <a:solidFill>
                  <a:schemeClr val="bg1"/>
                </a:solidFill>
                <a:effectLst/>
                <a:latin typeface="Söhne Mono"/>
              </a:rPr>
              <a:t>middleware</a:t>
            </a:r>
          </a:p>
          <a:p>
            <a:pPr marL="0" indent="0">
              <a:buNone/>
            </a:pPr>
            <a:r>
              <a:rPr lang="en-US" b="1" dirty="0">
                <a:solidFill>
                  <a:srgbClr val="FFFFFF"/>
                </a:solidFill>
                <a:latin typeface="Söhne Mono"/>
              </a:rPr>
              <a:t>  	</a:t>
            </a:r>
            <a:r>
              <a:rPr lang="en-US" b="1" dirty="0" err="1">
                <a:solidFill>
                  <a:srgbClr val="FFFFFF"/>
                </a:solidFill>
                <a:highlight>
                  <a:srgbClr val="FF0000"/>
                </a:highlight>
                <a:latin typeface="Söhne Mono"/>
              </a:rPr>
              <a:t>app.use</a:t>
            </a:r>
            <a:r>
              <a:rPr lang="en-US" b="1" dirty="0">
                <a:solidFill>
                  <a:srgbClr val="FFFFFF"/>
                </a:solidFill>
                <a:highlight>
                  <a:srgbClr val="FF0000"/>
                </a:highlight>
                <a:latin typeface="Söhne Mono"/>
              </a:rPr>
              <a:t>(</a:t>
            </a:r>
            <a:r>
              <a:rPr lang="en-US" b="1" dirty="0" err="1">
                <a:solidFill>
                  <a:srgbClr val="FFFFFF"/>
                </a:solidFill>
                <a:highlight>
                  <a:srgbClr val="FF0000"/>
                </a:highlight>
                <a:latin typeface="Söhne Mono"/>
              </a:rPr>
              <a:t>express.static</a:t>
            </a:r>
            <a:r>
              <a:rPr lang="en-US" b="1" dirty="0">
                <a:solidFill>
                  <a:srgbClr val="FFFFFF"/>
                </a:solidFill>
                <a:highlight>
                  <a:srgbClr val="FF0000"/>
                </a:highlight>
                <a:latin typeface="Söhne Mono"/>
              </a:rPr>
              <a:t>('public'));</a:t>
            </a:r>
          </a:p>
          <a:p>
            <a:r>
              <a:rPr lang="en-US" b="0" i="0" dirty="0">
                <a:solidFill>
                  <a:schemeClr val="bg1"/>
                </a:solidFill>
                <a:effectLst/>
                <a:latin typeface="Söhne"/>
              </a:rPr>
              <a:t>In the above example, we configure the Express app to serve static files from the "public" directory. This means that any file located in the "public" directory will be directly accessible from the browser using the URL path.</a:t>
            </a:r>
          </a:p>
          <a:p>
            <a:r>
              <a:rPr lang="en-US" dirty="0">
                <a:solidFill>
                  <a:schemeClr val="bg1"/>
                </a:solidFill>
                <a:latin typeface="Söhne"/>
              </a:rPr>
              <a:t>If you need to serve the about page, you type </a:t>
            </a:r>
            <a:r>
              <a:rPr lang="en-US" dirty="0">
                <a:solidFill>
                  <a:schemeClr val="bg1"/>
                </a:solidFill>
                <a:highlight>
                  <a:srgbClr val="FFFF00"/>
                </a:highlight>
                <a:latin typeface="Söhne"/>
              </a:rPr>
              <a:t>http://localhost:4000/about.html</a:t>
            </a:r>
            <a:endParaRPr lang="en-US" dirty="0">
              <a:solidFill>
                <a:schemeClr val="bg1"/>
              </a:solidFill>
              <a:highlight>
                <a:srgbClr val="FFFF00"/>
              </a:highlight>
            </a:endParaRPr>
          </a:p>
        </p:txBody>
      </p:sp>
    </p:spTree>
    <p:extLst>
      <p:ext uri="{BB962C8B-B14F-4D97-AF65-F5344CB8AC3E}">
        <p14:creationId xmlns:p14="http://schemas.microsoft.com/office/powerpoint/2010/main" val="58113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Rectangle 112">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7" name="Group 114">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16" name="Group 115">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8"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9"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0"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5"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9" name="Group 116">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18"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6"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24906C-EC14-BFD5-F96D-779DE0123302}"/>
              </a:ext>
            </a:extLst>
          </p:cNvPr>
          <p:cNvSpPr>
            <a:spLocks noGrp="1"/>
          </p:cNvSpPr>
          <p:nvPr>
            <p:ph type="title"/>
          </p:nvPr>
        </p:nvSpPr>
        <p:spPr>
          <a:xfrm>
            <a:off x="1879154" y="168025"/>
            <a:ext cx="8442428" cy="472007"/>
          </a:xfrm>
        </p:spPr>
        <p:txBody>
          <a:bodyPr anchor="b">
            <a:normAutofit fontScale="90000"/>
          </a:bodyPr>
          <a:lstStyle/>
          <a:p>
            <a:pPr algn="ctr"/>
            <a:r>
              <a:rPr lang="en-US" sz="2800" b="1" i="0" dirty="0">
                <a:solidFill>
                  <a:schemeClr val="bg1"/>
                </a:solidFill>
                <a:effectLst/>
                <a:latin typeface="Söhne"/>
              </a:rPr>
              <a:t>Understanding middleware in Express.js</a:t>
            </a:r>
            <a:endParaRPr lang="en-US" sz="4000" dirty="0">
              <a:solidFill>
                <a:srgbClr val="FFFFFF"/>
              </a:solidFill>
            </a:endParaRPr>
          </a:p>
        </p:txBody>
      </p:sp>
      <p:sp useBgFill="1">
        <p:nvSpPr>
          <p:cNvPr id="158"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AF44A6D4-0BC3-4143-C36F-0E3BAF314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26" y="1088545"/>
            <a:ext cx="6112382" cy="2017085"/>
          </a:xfrm>
          <a:prstGeom prst="rect">
            <a:avLst/>
          </a:prstGeom>
        </p:spPr>
      </p:pic>
      <p:sp>
        <p:nvSpPr>
          <p:cNvPr id="3" name="Content Placeholder 2">
            <a:extLst>
              <a:ext uri="{FF2B5EF4-FFF2-40B4-BE49-F238E27FC236}">
                <a16:creationId xmlns:a16="http://schemas.microsoft.com/office/drawing/2014/main" id="{90E1A1BB-B75D-7EAE-379C-0280B402EAEC}"/>
              </a:ext>
            </a:extLst>
          </p:cNvPr>
          <p:cNvSpPr>
            <a:spLocks noGrp="1"/>
          </p:cNvSpPr>
          <p:nvPr>
            <p:ph idx="1"/>
          </p:nvPr>
        </p:nvSpPr>
        <p:spPr>
          <a:xfrm>
            <a:off x="7694721" y="1661454"/>
            <a:ext cx="3988489" cy="3369995"/>
          </a:xfrm>
        </p:spPr>
        <p:txBody>
          <a:bodyPr>
            <a:normAutofit/>
          </a:bodyPr>
          <a:lstStyle/>
          <a:p>
            <a:pPr>
              <a:lnSpc>
                <a:spcPct val="150000"/>
              </a:lnSpc>
            </a:pPr>
            <a:r>
              <a:rPr lang="en-US" sz="1800" b="0" i="0" dirty="0">
                <a:effectLst/>
                <a:latin typeface="Söhne"/>
              </a:rPr>
              <a:t>Middleware functions are functions that can handle tasks in the request-response cycle before the final response is sent to the client. They can perform operations such as authentication, logging, data validation, and more.</a:t>
            </a:r>
            <a:endParaRPr lang="en-US" sz="1800" dirty="0"/>
          </a:p>
        </p:txBody>
      </p:sp>
      <p:sp>
        <p:nvSpPr>
          <p:cNvPr id="52" name="TextBox 51">
            <a:extLst>
              <a:ext uri="{FF2B5EF4-FFF2-40B4-BE49-F238E27FC236}">
                <a16:creationId xmlns:a16="http://schemas.microsoft.com/office/drawing/2014/main" id="{9F640F85-C03F-855F-59E3-0B18FAFABA54}"/>
              </a:ext>
            </a:extLst>
          </p:cNvPr>
          <p:cNvSpPr txBox="1"/>
          <p:nvPr/>
        </p:nvSpPr>
        <p:spPr>
          <a:xfrm>
            <a:off x="1092644" y="3173392"/>
            <a:ext cx="6161277" cy="3416320"/>
          </a:xfrm>
          <a:prstGeom prst="rect">
            <a:avLst/>
          </a:prstGeom>
          <a:noFill/>
        </p:spPr>
        <p:txBody>
          <a:bodyPr wrap="square" rtlCol="0">
            <a:spAutoFit/>
          </a:bodyPr>
          <a:lstStyle/>
          <a:p>
            <a:r>
              <a:rPr lang="en-US" b="0" dirty="0">
                <a:effectLst/>
                <a:latin typeface="Consolas" panose="020B0609020204030204" pitchFamily="49" charset="0"/>
              </a:rPr>
              <a:t>In the above example, we define a custom middleware function </a:t>
            </a:r>
            <a:r>
              <a:rPr lang="en-US" b="0" dirty="0" err="1">
                <a:effectLst/>
                <a:highlight>
                  <a:srgbClr val="FF0000"/>
                </a:highlight>
                <a:latin typeface="Consolas" panose="020B0609020204030204" pitchFamily="49" charset="0"/>
              </a:rPr>
              <a:t>myMiddleware</a:t>
            </a:r>
            <a:r>
              <a:rPr lang="en-US" dirty="0">
                <a:latin typeface="Consolas" panose="020B0609020204030204" pitchFamily="49" charset="0"/>
              </a:rPr>
              <a:t> </a:t>
            </a:r>
            <a:r>
              <a:rPr lang="en-US" b="0" dirty="0">
                <a:effectLst/>
                <a:latin typeface="Consolas" panose="020B0609020204030204" pitchFamily="49" charset="0"/>
              </a:rPr>
              <a:t>that logs a message to the console. We then use </a:t>
            </a:r>
            <a:r>
              <a:rPr lang="en-US" b="0" dirty="0" err="1">
                <a:effectLst/>
                <a:highlight>
                  <a:srgbClr val="FF0000"/>
                </a:highlight>
                <a:latin typeface="Consolas" panose="020B0609020204030204" pitchFamily="49" charset="0"/>
              </a:rPr>
              <a:t>app.use</a:t>
            </a:r>
            <a:r>
              <a:rPr lang="en-US" b="0" dirty="0">
                <a:effectLst/>
                <a:highlight>
                  <a:srgbClr val="FF0000"/>
                </a:highlight>
                <a:latin typeface="Consolas" panose="020B0609020204030204" pitchFamily="49" charset="0"/>
              </a:rPr>
              <a:t>()</a:t>
            </a:r>
            <a:r>
              <a:rPr lang="en-US" b="0" dirty="0">
                <a:effectLst/>
                <a:latin typeface="Consolas" panose="020B0609020204030204" pitchFamily="49" charset="0"/>
              </a:rPr>
              <a:t> to register this middleware function, which will be executed for every incoming request before reaching the route handler for the root URL ("/"). The </a:t>
            </a:r>
            <a:r>
              <a:rPr lang="en-US" b="0" dirty="0">
                <a:effectLst/>
                <a:highlight>
                  <a:srgbClr val="FF0000"/>
                </a:highlight>
                <a:latin typeface="Consolas" panose="020B0609020204030204" pitchFamily="49" charset="0"/>
              </a:rPr>
              <a:t>next()</a:t>
            </a:r>
            <a:r>
              <a:rPr lang="en-US" b="0" dirty="0">
                <a:effectLst/>
                <a:latin typeface="Consolas" panose="020B0609020204030204" pitchFamily="49" charset="0"/>
              </a:rPr>
              <a:t> function is called to pass control to the next middleware or route handler in the chain.</a:t>
            </a:r>
          </a:p>
          <a:p>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
        <p:nvSpPr>
          <p:cNvPr id="54" name="TextBox 53">
            <a:extLst>
              <a:ext uri="{FF2B5EF4-FFF2-40B4-BE49-F238E27FC236}">
                <a16:creationId xmlns:a16="http://schemas.microsoft.com/office/drawing/2014/main" id="{5B9E46DE-7C39-B6C5-9A9A-2D3D82628C60}"/>
              </a:ext>
            </a:extLst>
          </p:cNvPr>
          <p:cNvSpPr txBox="1"/>
          <p:nvPr/>
        </p:nvSpPr>
        <p:spPr>
          <a:xfrm flipH="1">
            <a:off x="7971363" y="973436"/>
            <a:ext cx="1765937" cy="461665"/>
          </a:xfrm>
          <a:prstGeom prst="rect">
            <a:avLst/>
          </a:prstGeom>
          <a:noFill/>
        </p:spPr>
        <p:txBody>
          <a:bodyPr wrap="square" rtlCol="0">
            <a:spAutoFit/>
          </a:bodyPr>
          <a:lstStyle/>
          <a:p>
            <a:r>
              <a:rPr lang="en-US" sz="2400" b="1" dirty="0">
                <a:solidFill>
                  <a:srgbClr val="FFFF00"/>
                </a:solidFill>
              </a:rPr>
              <a:t>DEFINITION</a:t>
            </a:r>
          </a:p>
        </p:txBody>
      </p:sp>
    </p:spTree>
    <p:extLst>
      <p:ext uri="{BB962C8B-B14F-4D97-AF65-F5344CB8AC3E}">
        <p14:creationId xmlns:p14="http://schemas.microsoft.com/office/powerpoint/2010/main" val="138154770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132</TotalTime>
  <Words>823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Söhne</vt:lpstr>
      <vt:lpstr>Söhne Mono</vt:lpstr>
      <vt:lpstr>Tw Cen MT</vt:lpstr>
      <vt:lpstr>Circuit</vt:lpstr>
      <vt:lpstr>Introduction to Express.js</vt:lpstr>
      <vt:lpstr>Table of content</vt:lpstr>
      <vt:lpstr>What is Express.js</vt:lpstr>
      <vt:lpstr>Setting Up Express.js</vt:lpstr>
      <vt:lpstr>Continuation of setting up express </vt:lpstr>
      <vt:lpstr>Understanding routing in Express.js</vt:lpstr>
      <vt:lpstr>Handling HTTP requests and responses using Express.js</vt:lpstr>
      <vt:lpstr>Serving Static Files:</vt:lpstr>
      <vt:lpstr>Understanding middleware in Express.js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Express.js</dc:title>
  <dc:creator>Charles  Charles</dc:creator>
  <cp:lastModifiedBy>Charles  Charles</cp:lastModifiedBy>
  <cp:revision>1</cp:revision>
  <dcterms:created xsi:type="dcterms:W3CDTF">2023-04-18T09:41:19Z</dcterms:created>
  <dcterms:modified xsi:type="dcterms:W3CDTF">2023-04-18T11:53:20Z</dcterms:modified>
</cp:coreProperties>
</file>