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7E6E6"/>
    <a:srgbClr val="72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3AAC1-4AC3-44A1-82C9-EAED0D053726}" v="302" dt="2021-04-13T05:00:20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981" autoAdjust="0"/>
  </p:normalViewPr>
  <p:slideViewPr>
    <p:cSldViewPr snapToGrid="0">
      <p:cViewPr varScale="1">
        <p:scale>
          <a:sx n="61" d="100"/>
          <a:sy n="6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2BB8-6DC0-41F0-B429-E8E6AB5E412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7B816-1AE1-4EA8-A8F7-8D4417776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4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7B816-1AE1-4EA8-A8F7-8D44177763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5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0E320-157C-4EF9-88EF-EDDDFC028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251AFB-CC68-4896-96F9-AD7BEF23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D210B-B5DE-48FC-AD80-F746EAD1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B28A7-FB6B-4880-9B18-F082C2DF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C1BE3-FA23-44EF-8F03-03C0459D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0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B88A5-D49B-499C-A91E-C2680F1B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88C44-A4DE-4FE9-81F7-32F259955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9649F-AD61-4D44-B914-86FC04C5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CF777-F75C-40B6-A3B1-FD02E704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66173-B5B2-4249-BCFA-D6CEEF16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093944-0E90-427C-AFF2-EE6CB219F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0B792-7F16-4445-99C1-272EF8D1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13EB8-165D-4208-9B1C-C8528074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6E21A-F550-4CC4-B2F4-E04ADDA7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B85BC-6A3B-4B24-9B4D-E55BFAE3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1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425B7-A70C-475B-BEE1-657DBE13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E5C1A-7A39-4A06-AE43-4A2E2E85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343D0-345E-4282-AB5A-363ACB7C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4D062-9EC0-48A7-8A45-F16F06E5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1D197-1E33-4B78-86E5-E013B268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B857-F778-4EC7-9871-FC1F69CD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948D2-5C8B-4488-BE4A-0EF776A1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9218D-C276-435A-B1CC-F3210529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93CF6-33DD-4FF7-A2DC-0A0E0AE4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F7A41-B757-42B5-8E02-3482199F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6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D0C7E-D8DD-4E29-BC01-02A1C74B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B66CD-AA4E-4AB6-91F2-B5B7682CF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8DDA9B-38A6-478B-B4AE-772DD585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CB839-BAC3-434A-AC24-092B134B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DACFC-3012-41A2-AA42-7AD9C9CD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FA791-D765-4BA2-8235-FB324A99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7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D02B-01A2-47FF-9307-DE5E1A3F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49316-3C0B-4D10-B558-60136674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63E23-4A85-473A-9ACA-D506ACC5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478F5-24EC-4A98-8608-0242B770B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DFABE-FD76-421C-9A30-EFB41451F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5EC22-6683-4B11-A3C5-C29CF262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ED3A08-77F4-4834-94C9-14773A1E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C5788F-B85E-4536-9372-D6218E35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1C7F6-0E58-4969-80E6-0FC1513B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3C7439-A125-4668-9654-0A27222D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2FB95-CDD5-46E4-BB52-23115B47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E45D3-845F-40E3-B6E0-8FDE8DC3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9DE348-E8BE-462D-8F35-22A63E1B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6CB972-97AA-447B-8750-E063A1F3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A4F3B-34C9-4C1B-9569-98F2C128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5C33-85DA-43B4-8656-82B3A09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3AE21-A32C-4D33-9DB3-5A8F78A0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C31A2-D07F-40C4-B97B-EC353867E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6B1CD-0B28-41C3-A9E8-8B7AB225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CCF7A-B6F7-413D-83C0-C8D9E0F9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325CB-C6C6-459F-9B4F-86CB1659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2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C5679-ED6C-4164-A03B-3810F129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B733D-877F-4A47-BDBE-C38CCF256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4628C-3C8D-4534-AE85-2C8FFB700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2B8F3-4B9E-4DE7-B511-D722AA65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F6AE3-B4A5-4B25-B5EB-60B8888E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151CF-1F5C-4DEB-A5C4-EA9618E6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E8D17B-3AE0-465B-88A5-9DDDE410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21DA6-3A4D-455B-B4E5-C0C783CF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FDDF5-AA48-4B2A-8A09-388B66082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8B13-26E3-4217-9DA4-4DC4FF263B8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83B0-F8E7-408B-8A6C-A0C35056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41A49-08AF-456F-B97E-1CB8E944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F608-B205-4595-8ECA-4910A395A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F2C6EF3E-35D8-48E8-BCA8-248533CC0FDE}"/>
              </a:ext>
            </a:extLst>
          </p:cNvPr>
          <p:cNvGrpSpPr/>
          <p:nvPr/>
        </p:nvGrpSpPr>
        <p:grpSpPr>
          <a:xfrm>
            <a:off x="0" y="0"/>
            <a:ext cx="11849878" cy="6858000"/>
            <a:chOff x="0" y="0"/>
            <a:chExt cx="11849878" cy="6858000"/>
          </a:xfrm>
        </p:grpSpPr>
        <p:sp>
          <p:nvSpPr>
            <p:cNvPr id="28" name="사각형: 잘린 대각선 방향 모서리 27">
              <a:extLst>
                <a:ext uri="{FF2B5EF4-FFF2-40B4-BE49-F238E27FC236}">
                  <a16:creationId xmlns:a16="http://schemas.microsoft.com/office/drawing/2014/main" id="{86E38CE0-E950-4B51-9573-78679F40E68D}"/>
                </a:ext>
              </a:extLst>
            </p:cNvPr>
            <p:cNvSpPr/>
            <p:nvPr/>
          </p:nvSpPr>
          <p:spPr>
            <a:xfrm flipH="1">
              <a:off x="1063690" y="531844"/>
              <a:ext cx="10786188" cy="5794311"/>
            </a:xfrm>
            <a:prstGeom prst="snip2DiagRect">
              <a:avLst>
                <a:gd name="adj1" fmla="val 0"/>
                <a:gd name="adj2" fmla="val 13051"/>
              </a:avLst>
            </a:prstGeom>
            <a:solidFill>
              <a:srgbClr val="E7E6E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924F64-400E-46EF-B4F2-A154088C4390}"/>
                </a:ext>
              </a:extLst>
            </p:cNvPr>
            <p:cNvSpPr/>
            <p:nvPr/>
          </p:nvSpPr>
          <p:spPr>
            <a:xfrm>
              <a:off x="0" y="0"/>
              <a:ext cx="409303" cy="6858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931DC32-8F35-4E58-AF5D-3C4408010B8A}"/>
              </a:ext>
            </a:extLst>
          </p:cNvPr>
          <p:cNvGrpSpPr/>
          <p:nvPr/>
        </p:nvGrpSpPr>
        <p:grpSpPr>
          <a:xfrm>
            <a:off x="1876017" y="1617115"/>
            <a:ext cx="1608356" cy="2141069"/>
            <a:chOff x="1704490" y="1617115"/>
            <a:chExt cx="1608356" cy="2141069"/>
          </a:xfrm>
        </p:grpSpPr>
        <p:pic>
          <p:nvPicPr>
            <p:cNvPr id="8" name="그림 7" descr="사람, 벽, 정장, 남자이(가) 표시된 사진&#10;&#10;자동 생성된 설명">
              <a:extLst>
                <a:ext uri="{FF2B5EF4-FFF2-40B4-BE49-F238E27FC236}">
                  <a16:creationId xmlns:a16="http://schemas.microsoft.com/office/drawing/2014/main" id="{4233C1B2-3FF8-45AA-8B70-F6504BE9C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48" b="10348"/>
            <a:stretch/>
          </p:blipFill>
          <p:spPr>
            <a:xfrm>
              <a:off x="1704490" y="1617115"/>
              <a:ext cx="1608356" cy="1608356"/>
            </a:xfrm>
            <a:prstGeom prst="ellipse">
              <a:avLst/>
            </a:prstGeom>
            <a:ln>
              <a:noFill/>
            </a:ln>
            <a:effectLst>
              <a:softEdge rad="31750"/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39D148-16AD-43DC-AB6B-B12F3FB72B46}"/>
                </a:ext>
              </a:extLst>
            </p:cNvPr>
            <p:cNvSpPr txBox="1"/>
            <p:nvPr/>
          </p:nvSpPr>
          <p:spPr>
            <a:xfrm>
              <a:off x="2062872" y="3358074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Spoqa Han Sans Neo Medium" pitchFamily="2" charset="0"/>
                  <a:ea typeface="Spoqa Han Sans Neo Medium" pitchFamily="2" charset="0"/>
                </a:rPr>
                <a:t>백현오</a:t>
              </a:r>
              <a:endParaRPr lang="en-US" altLang="ko-KR" sz="20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D18D64A-C731-4C2C-A5A9-E0CF8071EFEB}"/>
              </a:ext>
            </a:extLst>
          </p:cNvPr>
          <p:cNvGrpSpPr/>
          <p:nvPr/>
        </p:nvGrpSpPr>
        <p:grpSpPr>
          <a:xfrm>
            <a:off x="4295573" y="1500177"/>
            <a:ext cx="6996774" cy="3857646"/>
            <a:chOff x="4295573" y="2114444"/>
            <a:chExt cx="6996774" cy="38576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1B215F5-BF01-4718-A44E-1D1B96C462DA}"/>
                </a:ext>
              </a:extLst>
            </p:cNvPr>
            <p:cNvSpPr/>
            <p:nvPr/>
          </p:nvSpPr>
          <p:spPr>
            <a:xfrm>
              <a:off x="4295573" y="2169563"/>
              <a:ext cx="88353" cy="197644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0AA1E0-DC9B-4914-82CF-3F5712CBABA7}"/>
                </a:ext>
              </a:extLst>
            </p:cNvPr>
            <p:cNvSpPr txBox="1"/>
            <p:nvPr/>
          </p:nvSpPr>
          <p:spPr>
            <a:xfrm>
              <a:off x="4339750" y="2114444"/>
              <a:ext cx="2885149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2060"/>
                  </a:solidFill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프로필</a:t>
              </a:r>
              <a:endParaRPr lang="en-US" altLang="ko-KR" sz="1600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endParaRPr>
            </a:p>
            <a:p>
              <a:endParaRPr lang="en-US" altLang="ko-KR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endParaRPr>
            </a:p>
            <a:p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이름</a:t>
              </a:r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	</a:t>
              </a:r>
              <a:r>
                <a:rPr lang="ko-KR" altLang="en-US" sz="1400" dirty="0">
                  <a:solidFill>
                    <a:srgbClr val="002060"/>
                  </a:solidFill>
                  <a:latin typeface="Spoqa Han Sans Neo Medium" pitchFamily="2" charset="0"/>
                  <a:ea typeface="Spoqa Han Sans Neo Medium" pitchFamily="2" charset="0"/>
                </a:rPr>
                <a:t>백현오</a:t>
              </a:r>
              <a:endParaRPr lang="en-US" altLang="ko-KR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번호</a:t>
              </a:r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	010-2997-4285</a:t>
              </a:r>
            </a:p>
            <a:p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E-MAIL	sss42850@gmail.com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BF72CD-424D-4918-8F0D-873A39648412}"/>
                </a:ext>
              </a:extLst>
            </p:cNvPr>
            <p:cNvSpPr/>
            <p:nvPr/>
          </p:nvSpPr>
          <p:spPr>
            <a:xfrm>
              <a:off x="4295573" y="4149772"/>
              <a:ext cx="88353" cy="197644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97365-1619-42D8-8068-28EE0D26CEF5}"/>
                </a:ext>
              </a:extLst>
            </p:cNvPr>
            <p:cNvSpPr txBox="1"/>
            <p:nvPr/>
          </p:nvSpPr>
          <p:spPr>
            <a:xfrm>
              <a:off x="4339750" y="4094653"/>
              <a:ext cx="332655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2060"/>
                  </a:solidFill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학력</a:t>
              </a:r>
              <a:endParaRPr lang="en-US" altLang="ko-KR" sz="1600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endParaRPr>
            </a:p>
            <a:p>
              <a:endParaRPr lang="en-US" altLang="ko-KR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endParaRPr>
            </a:p>
            <a:p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학사</a:t>
              </a:r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	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단국대학교</a:t>
              </a:r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-</a:t>
              </a:r>
              <a:r>
                <a:rPr lang="ko-KR" altLang="en-US" sz="1400" dirty="0">
                  <a:solidFill>
                    <a:srgbClr val="002060"/>
                  </a:solidFill>
                  <a:latin typeface="Spoqa Han Sans Neo Medium" pitchFamily="2" charset="0"/>
                  <a:ea typeface="Spoqa Han Sans Neo Medium" pitchFamily="2" charset="0"/>
                </a:rPr>
                <a:t>응용컴퓨터공학과</a:t>
              </a:r>
              <a:endParaRPr lang="en-US" altLang="ko-KR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CEB835-4FE9-4200-9D76-31A30D639BB3}"/>
                </a:ext>
              </a:extLst>
            </p:cNvPr>
            <p:cNvSpPr/>
            <p:nvPr/>
          </p:nvSpPr>
          <p:spPr>
            <a:xfrm>
              <a:off x="8421675" y="4149772"/>
              <a:ext cx="88353" cy="197644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02E424-553C-4193-A817-A451B8A0F480}"/>
                </a:ext>
              </a:extLst>
            </p:cNvPr>
            <p:cNvSpPr txBox="1"/>
            <p:nvPr/>
          </p:nvSpPr>
          <p:spPr>
            <a:xfrm>
              <a:off x="8465852" y="4094653"/>
              <a:ext cx="2294218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2060"/>
                  </a:solidFill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SSAFY</a:t>
              </a:r>
              <a:r>
                <a:rPr lang="ko-KR" altLang="en-US" sz="1600" dirty="0">
                  <a:solidFill>
                    <a:srgbClr val="002060"/>
                  </a:solidFill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에서의 경험</a:t>
              </a:r>
              <a:endParaRPr lang="en-US" altLang="ko-KR" sz="1600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endParaRPr>
            </a:p>
            <a:p>
              <a:endParaRPr lang="en-US" altLang="ko-KR" sz="1600" dirty="0">
                <a:latin typeface="Spoqa Han Sans Neo Regular" panose="020B0500000000000000" pitchFamily="34" charset="0"/>
                <a:ea typeface="Spoqa Han Sans Neo Regular" panose="020B0500000000000000" pitchFamily="34" charset="0"/>
              </a:endParaRPr>
            </a:p>
            <a:p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1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학기</a:t>
              </a:r>
              <a:endPara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  <a:p>
              <a:r>
                <a:rPr lang="ko-KR" altLang="en-US" sz="1400" dirty="0">
                  <a:solidFill>
                    <a:srgbClr val="002060"/>
                  </a:solidFill>
                  <a:latin typeface="Spoqa Han Sans Neo Medium" pitchFamily="2" charset="0"/>
                  <a:ea typeface="Spoqa Han Sans Neo Medium" pitchFamily="2" charset="0"/>
                </a:rPr>
                <a:t>임베디드 반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    </a:t>
              </a:r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- 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종합평가 </a:t>
              </a:r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1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등</a:t>
              </a:r>
              <a:endPara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  <a:p>
              <a:endPara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  <a:p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2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학기</a:t>
              </a:r>
              <a:endPara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  <a:p>
              <a:r>
                <a:rPr lang="ko-KR" altLang="en-US" sz="1400" dirty="0" err="1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싸피레이스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     </a:t>
              </a:r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- Basic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 </a:t>
              </a:r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1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등</a:t>
              </a:r>
              <a:endPara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  <a:p>
              <a:r>
                <a:rPr lang="ko-KR" altLang="en-US" sz="1400" dirty="0">
                  <a:solidFill>
                    <a:srgbClr val="002060"/>
                  </a:solidFill>
                  <a:latin typeface="Spoqa Han Sans Neo Medium" pitchFamily="2" charset="0"/>
                  <a:ea typeface="Spoqa Han Sans Neo Medium" pitchFamily="2" charset="0"/>
                </a:rPr>
                <a:t>필드프로젝트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 </a:t>
              </a:r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- </a:t>
              </a:r>
              <a:r>
                <a:rPr lang="ko-KR" altLang="en-US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참가</a:t>
              </a:r>
              <a:endPara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0C8DF4-7059-4F1B-8983-D0A8C31607A6}"/>
                </a:ext>
              </a:extLst>
            </p:cNvPr>
            <p:cNvSpPr/>
            <p:nvPr/>
          </p:nvSpPr>
          <p:spPr>
            <a:xfrm>
              <a:off x="8421675" y="2169563"/>
              <a:ext cx="88353" cy="197644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CA18A5-9E5F-4135-8A03-F17C725C4A14}"/>
                </a:ext>
              </a:extLst>
            </p:cNvPr>
            <p:cNvSpPr txBox="1"/>
            <p:nvPr/>
          </p:nvSpPr>
          <p:spPr>
            <a:xfrm>
              <a:off x="8465852" y="2114444"/>
              <a:ext cx="110799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2060"/>
                  </a:solidFill>
                  <a:latin typeface="Spoqa Han Sans Neo Regular" panose="020B0500000000000000" pitchFamily="34" charset="0"/>
                  <a:ea typeface="Spoqa Han Sans Neo Regular" panose="020B0500000000000000" pitchFamily="34" charset="0"/>
                </a:rPr>
                <a:t>언어 능력</a:t>
              </a:r>
              <a:endParaRPr lang="en-US" altLang="ko-KR" sz="1600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endParaRPr>
            </a:p>
            <a:p>
              <a:endParaRPr lang="en-US" altLang="ko-KR" sz="16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  <a:p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C++	</a:t>
              </a:r>
            </a:p>
            <a:p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C	</a:t>
              </a:r>
            </a:p>
            <a:p>
              <a:r>
                <a:rPr lang="en-US" altLang="ko-KR" sz="14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Python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B31E4F2-CD22-4D8E-93A8-8E3C9CA56FBA}"/>
                </a:ext>
              </a:extLst>
            </p:cNvPr>
            <p:cNvSpPr/>
            <p:nvPr/>
          </p:nvSpPr>
          <p:spPr>
            <a:xfrm>
              <a:off x="9489233" y="2640564"/>
              <a:ext cx="1800000" cy="16795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47095AD-BBC8-484A-9AD6-67B7DAB2FAA4}"/>
                </a:ext>
              </a:extLst>
            </p:cNvPr>
            <p:cNvSpPr/>
            <p:nvPr/>
          </p:nvSpPr>
          <p:spPr>
            <a:xfrm>
              <a:off x="9489232" y="2868323"/>
              <a:ext cx="1800000" cy="16795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A705D-4738-4AEE-97EE-B8B000CBB43F}"/>
                </a:ext>
              </a:extLst>
            </p:cNvPr>
            <p:cNvSpPr/>
            <p:nvPr/>
          </p:nvSpPr>
          <p:spPr>
            <a:xfrm>
              <a:off x="9492347" y="3097111"/>
              <a:ext cx="1800000" cy="16795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0926CA-5A42-456C-A5EF-C8784C1DCD61}"/>
                </a:ext>
              </a:extLst>
            </p:cNvPr>
            <p:cNvSpPr/>
            <p:nvPr/>
          </p:nvSpPr>
          <p:spPr>
            <a:xfrm>
              <a:off x="9489232" y="2640564"/>
              <a:ext cx="1440000" cy="16692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80%</a:t>
              </a:r>
              <a:endParaRPr lang="ko-KR" altLang="en-US" sz="11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64F1BF5-7B64-41BB-83E9-881D19A89794}"/>
                </a:ext>
              </a:extLst>
            </p:cNvPr>
            <p:cNvSpPr/>
            <p:nvPr/>
          </p:nvSpPr>
          <p:spPr>
            <a:xfrm>
              <a:off x="9489232" y="2867294"/>
              <a:ext cx="1260000" cy="16692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70%</a:t>
              </a:r>
              <a:endParaRPr lang="ko-KR" altLang="en-US" sz="11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C8E806-A964-4F74-8357-4F4991E0C12B}"/>
                </a:ext>
              </a:extLst>
            </p:cNvPr>
            <p:cNvSpPr/>
            <p:nvPr/>
          </p:nvSpPr>
          <p:spPr>
            <a:xfrm>
              <a:off x="9489232" y="3092995"/>
              <a:ext cx="1260000" cy="16692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>
                  <a:latin typeface="Spoqa Han Sans Neo Light" panose="020B0300000000000000" pitchFamily="34" charset="0"/>
                  <a:ea typeface="Spoqa Han Sans Neo Light" panose="020B0300000000000000" pitchFamily="34" charset="0"/>
                </a:rPr>
                <a:t>70%</a:t>
              </a:r>
              <a:endParaRPr lang="ko-KR" altLang="en-US" sz="1100" dirty="0">
                <a:latin typeface="Spoqa Han Sans Neo Light" panose="020B0300000000000000" pitchFamily="34" charset="0"/>
                <a:ea typeface="Spoqa Han Sans Neo Light" panose="020B0300000000000000" pitchFamily="34" charset="0"/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E17367F-DE0B-4287-ABC3-E5A54C0A7D9B}"/>
              </a:ext>
            </a:extLst>
          </p:cNvPr>
          <p:cNvCxnSpPr>
            <a:cxnSpLocks/>
          </p:cNvCxnSpPr>
          <p:nvPr/>
        </p:nvCxnSpPr>
        <p:spPr>
          <a:xfrm>
            <a:off x="4298273" y="4302052"/>
            <a:ext cx="33122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9388371-7E22-4328-BAB4-3F82EA70B5E4}"/>
              </a:ext>
            </a:extLst>
          </p:cNvPr>
          <p:cNvCxnSpPr>
            <a:cxnSpLocks/>
          </p:cNvCxnSpPr>
          <p:nvPr/>
        </p:nvCxnSpPr>
        <p:spPr>
          <a:xfrm>
            <a:off x="4298273" y="2766135"/>
            <a:ext cx="33122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4625253-F0FB-44D3-822B-FD34D4E0E467}"/>
              </a:ext>
            </a:extLst>
          </p:cNvPr>
          <p:cNvCxnSpPr>
            <a:cxnSpLocks/>
          </p:cNvCxnSpPr>
          <p:nvPr/>
        </p:nvCxnSpPr>
        <p:spPr>
          <a:xfrm>
            <a:off x="8421675" y="2766135"/>
            <a:ext cx="29194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D6C51F-423F-4CF6-BAD7-C144BDE9EC8B}"/>
              </a:ext>
            </a:extLst>
          </p:cNvPr>
          <p:cNvCxnSpPr>
            <a:cxnSpLocks/>
          </p:cNvCxnSpPr>
          <p:nvPr/>
        </p:nvCxnSpPr>
        <p:spPr>
          <a:xfrm>
            <a:off x="8421675" y="5390283"/>
            <a:ext cx="29194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4B332E6-9369-4CAB-8922-C02B5033A79A}"/>
              </a:ext>
            </a:extLst>
          </p:cNvPr>
          <p:cNvSpPr txBox="1"/>
          <p:nvPr/>
        </p:nvSpPr>
        <p:spPr>
          <a:xfrm>
            <a:off x="1685925" y="9144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소개</a:t>
            </a:r>
            <a:endParaRPr lang="en-US" altLang="ko-KR" sz="2400" dirty="0">
              <a:solidFill>
                <a:srgbClr val="002060"/>
              </a:solidFill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1A82C7-31AC-4710-8FAE-56833737411F}"/>
              </a:ext>
            </a:extLst>
          </p:cNvPr>
          <p:cNvCxnSpPr>
            <a:cxnSpLocks/>
          </p:cNvCxnSpPr>
          <p:nvPr/>
        </p:nvCxnSpPr>
        <p:spPr>
          <a:xfrm>
            <a:off x="1755098" y="1399000"/>
            <a:ext cx="6071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6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F2C6EF3E-35D8-48E8-BCA8-248533CC0FDE}"/>
              </a:ext>
            </a:extLst>
          </p:cNvPr>
          <p:cNvGrpSpPr/>
          <p:nvPr/>
        </p:nvGrpSpPr>
        <p:grpSpPr>
          <a:xfrm>
            <a:off x="0" y="0"/>
            <a:ext cx="11849878" cy="6858000"/>
            <a:chOff x="0" y="0"/>
            <a:chExt cx="11849878" cy="6858000"/>
          </a:xfrm>
        </p:grpSpPr>
        <p:sp>
          <p:nvSpPr>
            <p:cNvPr id="28" name="사각형: 잘린 대각선 방향 모서리 27">
              <a:extLst>
                <a:ext uri="{FF2B5EF4-FFF2-40B4-BE49-F238E27FC236}">
                  <a16:creationId xmlns:a16="http://schemas.microsoft.com/office/drawing/2014/main" id="{86E38CE0-E950-4B51-9573-78679F40E68D}"/>
                </a:ext>
              </a:extLst>
            </p:cNvPr>
            <p:cNvSpPr/>
            <p:nvPr/>
          </p:nvSpPr>
          <p:spPr>
            <a:xfrm flipH="1">
              <a:off x="1063690" y="531844"/>
              <a:ext cx="10786188" cy="5794311"/>
            </a:xfrm>
            <a:prstGeom prst="snip2DiagRect">
              <a:avLst>
                <a:gd name="adj1" fmla="val 0"/>
                <a:gd name="adj2" fmla="val 13051"/>
              </a:avLst>
            </a:prstGeom>
            <a:solidFill>
              <a:srgbClr val="E7E6E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924F64-400E-46EF-B4F2-A154088C4390}"/>
                </a:ext>
              </a:extLst>
            </p:cNvPr>
            <p:cNvSpPr/>
            <p:nvPr/>
          </p:nvSpPr>
          <p:spPr>
            <a:xfrm>
              <a:off x="0" y="0"/>
              <a:ext cx="409303" cy="6858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E45C6A-4701-4819-ACA2-D3E889645B32}"/>
              </a:ext>
            </a:extLst>
          </p:cNvPr>
          <p:cNvSpPr txBox="1"/>
          <p:nvPr/>
        </p:nvSpPr>
        <p:spPr>
          <a:xfrm>
            <a:off x="1685925" y="2290303"/>
            <a:ext cx="84096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실제 현업에서 어려움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을 겪고 있는 부분을 </a:t>
            </a: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해결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해 볼 수 있는 좋은 기회</a:t>
            </a:r>
            <a:endParaRPr lang="en-US" altLang="ko-KR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주제가 어느 </a:t>
            </a: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한 분야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에 </a:t>
            </a: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종속적이지 않다</a:t>
            </a:r>
            <a:endParaRPr lang="en-US" altLang="ko-KR" dirty="0">
              <a:solidFill>
                <a:srgbClr val="002060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  <a:p>
            <a:endParaRPr lang="en-US" altLang="ko-KR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신입들이 경험해보기 쉽지 않은 주제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를 다룬다</a:t>
            </a:r>
            <a:r>
              <a:rPr lang="en-US" altLang="ko-KR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기업 연계의 경험은 어느 분야에 취업하더라도 큰 도움이 될 것 같아</a:t>
            </a:r>
            <a:r>
              <a:rPr lang="en-US" altLang="ko-KR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 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선택하게 되었습니다</a:t>
            </a:r>
            <a:r>
              <a:rPr lang="en-US" altLang="ko-KR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7AB33B-9176-4829-A193-66B60D342587}"/>
              </a:ext>
            </a:extLst>
          </p:cNvPr>
          <p:cNvSpPr txBox="1"/>
          <p:nvPr/>
        </p:nvSpPr>
        <p:spPr>
          <a:xfrm>
            <a:off x="1685925" y="914400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기업연계를 선택한 이유</a:t>
            </a:r>
            <a:endParaRPr lang="en-US" altLang="ko-KR" sz="2400" dirty="0">
              <a:solidFill>
                <a:srgbClr val="002060"/>
              </a:solidFill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9899CB6-99B5-44F5-B496-92A7767FDE86}"/>
              </a:ext>
            </a:extLst>
          </p:cNvPr>
          <p:cNvCxnSpPr>
            <a:cxnSpLocks/>
          </p:cNvCxnSpPr>
          <p:nvPr/>
        </p:nvCxnSpPr>
        <p:spPr>
          <a:xfrm>
            <a:off x="1755098" y="1399000"/>
            <a:ext cx="295977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F2C6EF3E-35D8-48E8-BCA8-248533CC0FDE}"/>
              </a:ext>
            </a:extLst>
          </p:cNvPr>
          <p:cNvGrpSpPr/>
          <p:nvPr/>
        </p:nvGrpSpPr>
        <p:grpSpPr>
          <a:xfrm>
            <a:off x="0" y="0"/>
            <a:ext cx="11849878" cy="6858000"/>
            <a:chOff x="0" y="0"/>
            <a:chExt cx="11849878" cy="6858000"/>
          </a:xfrm>
        </p:grpSpPr>
        <p:sp>
          <p:nvSpPr>
            <p:cNvPr id="28" name="사각형: 잘린 대각선 방향 모서리 27">
              <a:extLst>
                <a:ext uri="{FF2B5EF4-FFF2-40B4-BE49-F238E27FC236}">
                  <a16:creationId xmlns:a16="http://schemas.microsoft.com/office/drawing/2014/main" id="{86E38CE0-E950-4B51-9573-78679F40E68D}"/>
                </a:ext>
              </a:extLst>
            </p:cNvPr>
            <p:cNvSpPr/>
            <p:nvPr/>
          </p:nvSpPr>
          <p:spPr>
            <a:xfrm flipH="1">
              <a:off x="1063690" y="531844"/>
              <a:ext cx="10786188" cy="5794311"/>
            </a:xfrm>
            <a:prstGeom prst="snip2DiagRect">
              <a:avLst>
                <a:gd name="adj1" fmla="val 0"/>
                <a:gd name="adj2" fmla="val 13051"/>
              </a:avLst>
            </a:prstGeom>
            <a:solidFill>
              <a:srgbClr val="E7E6E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924F64-400E-46EF-B4F2-A154088C4390}"/>
                </a:ext>
              </a:extLst>
            </p:cNvPr>
            <p:cNvSpPr/>
            <p:nvPr/>
          </p:nvSpPr>
          <p:spPr>
            <a:xfrm>
              <a:off x="0" y="0"/>
              <a:ext cx="409303" cy="6858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889363-E497-4821-806E-76B717C76D48}"/>
              </a:ext>
            </a:extLst>
          </p:cNvPr>
          <p:cNvSpPr txBox="1"/>
          <p:nvPr/>
        </p:nvSpPr>
        <p:spPr>
          <a:xfrm>
            <a:off x="1685925" y="9144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공통프로젝트</a:t>
            </a:r>
            <a:endParaRPr lang="en-US" altLang="ko-KR" sz="2400" dirty="0">
              <a:solidFill>
                <a:srgbClr val="002060"/>
              </a:solidFill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A6CC2-E9E2-43A3-8710-210553149E1B}"/>
              </a:ext>
            </a:extLst>
          </p:cNvPr>
          <p:cNvSpPr txBox="1"/>
          <p:nvPr/>
        </p:nvSpPr>
        <p:spPr>
          <a:xfrm>
            <a:off x="3572980" y="960566"/>
            <a:ext cx="591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웹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IoT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B3AF3-FF26-4C3B-A5B4-5BDB97012C57}"/>
              </a:ext>
            </a:extLst>
          </p:cNvPr>
          <p:cNvSpPr txBox="1"/>
          <p:nvPr/>
        </p:nvSpPr>
        <p:spPr>
          <a:xfrm>
            <a:off x="6282539" y="2405352"/>
            <a:ext cx="46829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rPr>
              <a:t>주제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온라인 체육 학습 플랫폼</a:t>
            </a:r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ko-KR" altLang="en-US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rPr>
              <a:t>담당 분야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Embedded</a:t>
            </a:r>
          </a:p>
          <a:p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ko-KR" altLang="en-US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rPr>
              <a:t>사용 장비</a:t>
            </a:r>
            <a:r>
              <a:rPr lang="en-US" altLang="ko-KR" sz="1400" dirty="0">
                <a:latin typeface="Spoqa Han Sans Neo Medium" pitchFamily="2" charset="0"/>
                <a:ea typeface="Spoqa Han Sans Neo Medium" pitchFamily="2" charset="0"/>
              </a:rPr>
              <a:t>	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NodeMCU32s, RaspberryPi4, MPU9250(IMU)</a:t>
            </a:r>
            <a:endParaRPr lang="en-US" altLang="ko-KR" sz="1400" dirty="0">
              <a:solidFill>
                <a:srgbClr val="002060"/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endParaRPr lang="en-US" altLang="ko-KR" sz="1400" dirty="0">
              <a:solidFill>
                <a:srgbClr val="002060"/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r>
              <a:rPr lang="ko-KR" altLang="en-US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rPr>
              <a:t>기술 스택</a:t>
            </a:r>
            <a:r>
              <a:rPr lang="en-US" altLang="ko-KR" sz="1400" dirty="0">
                <a:latin typeface="Spoqa Han Sans Neo Medium" pitchFamily="2" charset="0"/>
                <a:ea typeface="Spoqa Han Sans Neo Medium" pitchFamily="2" charset="0"/>
              </a:rPr>
              <a:t>	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MPU9250, MQTT, Socket.io, Nodejs</a:t>
            </a:r>
            <a:endParaRPr lang="en-US" altLang="ko-KR" sz="1400" dirty="0">
              <a:latin typeface="Spoqa Han Sans Neo Medium" pitchFamily="2" charset="0"/>
              <a:ea typeface="Spoqa Han Sans Neo Medium" pitchFamily="2" charset="0"/>
            </a:endParaRPr>
          </a:p>
          <a:p>
            <a:endParaRPr lang="en-US" altLang="ko-KR" sz="1400" dirty="0">
              <a:latin typeface="Spoqa Han Sans Neo Medium" pitchFamily="2" charset="0"/>
              <a:ea typeface="Spoqa Han Sans Neo Medium" pitchFamily="2" charset="0"/>
            </a:endParaRPr>
          </a:p>
          <a:p>
            <a:r>
              <a:rPr lang="ko-KR" altLang="en-US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rPr>
              <a:t>구현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IMU 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센서를 이용한 자세 측정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 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및 비교</a:t>
            </a:r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결과를 통한 학습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 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평가 시스템</a:t>
            </a:r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3BBC76-F19F-4E3F-9996-37821D996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4" y="2313239"/>
            <a:ext cx="3487731" cy="2423173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96DF26D-6910-4344-8B70-3CC562E91543}"/>
              </a:ext>
            </a:extLst>
          </p:cNvPr>
          <p:cNvCxnSpPr>
            <a:cxnSpLocks/>
          </p:cNvCxnSpPr>
          <p:nvPr/>
        </p:nvCxnSpPr>
        <p:spPr>
          <a:xfrm>
            <a:off x="1755098" y="1399000"/>
            <a:ext cx="250257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5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E21750B5-DE60-46E5-8487-D202BD6CD5AB}"/>
              </a:ext>
            </a:extLst>
          </p:cNvPr>
          <p:cNvGrpSpPr/>
          <p:nvPr/>
        </p:nvGrpSpPr>
        <p:grpSpPr>
          <a:xfrm>
            <a:off x="0" y="0"/>
            <a:ext cx="11849878" cy="6858000"/>
            <a:chOff x="0" y="0"/>
            <a:chExt cx="11849878" cy="6858000"/>
          </a:xfrm>
        </p:grpSpPr>
        <p:sp>
          <p:nvSpPr>
            <p:cNvPr id="23" name="사각형: 잘린 대각선 방향 모서리 22">
              <a:extLst>
                <a:ext uri="{FF2B5EF4-FFF2-40B4-BE49-F238E27FC236}">
                  <a16:creationId xmlns:a16="http://schemas.microsoft.com/office/drawing/2014/main" id="{ECA0DD6F-1CC0-4987-8F10-FACFE33C9A5C}"/>
                </a:ext>
              </a:extLst>
            </p:cNvPr>
            <p:cNvSpPr/>
            <p:nvPr/>
          </p:nvSpPr>
          <p:spPr>
            <a:xfrm flipH="1">
              <a:off x="1063690" y="531844"/>
              <a:ext cx="10786188" cy="5794311"/>
            </a:xfrm>
            <a:prstGeom prst="snip2DiagRect">
              <a:avLst>
                <a:gd name="adj1" fmla="val 0"/>
                <a:gd name="adj2" fmla="val 13051"/>
              </a:avLst>
            </a:prstGeom>
            <a:solidFill>
              <a:srgbClr val="E7E6E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454505-744B-4E26-92D4-4DD082245A9D}"/>
                </a:ext>
              </a:extLst>
            </p:cNvPr>
            <p:cNvSpPr/>
            <p:nvPr/>
          </p:nvSpPr>
          <p:spPr>
            <a:xfrm>
              <a:off x="0" y="0"/>
              <a:ext cx="409303" cy="6858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E45C6A-4701-4819-ACA2-D3E889645B32}"/>
              </a:ext>
            </a:extLst>
          </p:cNvPr>
          <p:cNvSpPr txBox="1"/>
          <p:nvPr/>
        </p:nvSpPr>
        <p:spPr>
          <a:xfrm>
            <a:off x="1685925" y="9144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필드프로젝트</a:t>
            </a:r>
            <a:endParaRPr lang="en-US" altLang="ko-KR" sz="2400" dirty="0">
              <a:solidFill>
                <a:srgbClr val="002060"/>
              </a:solidFill>
              <a:latin typeface="Spoqa Han Sans Neo Bold" panose="020B0800000000000000" pitchFamily="34" charset="0"/>
              <a:ea typeface="Spoqa Han Sans Neo Bold" panose="020B0800000000000000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4665E-88C0-41DD-BE3D-C11CC24D7601}"/>
              </a:ext>
            </a:extLst>
          </p:cNvPr>
          <p:cNvSpPr txBox="1"/>
          <p:nvPr/>
        </p:nvSpPr>
        <p:spPr>
          <a:xfrm>
            <a:off x="3572980" y="960566"/>
            <a:ext cx="591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블록처럼 조립하는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AI/ML,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시계열 데이터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End-to-End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추론기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7EFDC6-F5FB-4D1E-8790-31EB0CE3851A}"/>
              </a:ext>
            </a:extLst>
          </p:cNvPr>
          <p:cNvGrpSpPr/>
          <p:nvPr/>
        </p:nvGrpSpPr>
        <p:grpSpPr>
          <a:xfrm>
            <a:off x="1540203" y="2154811"/>
            <a:ext cx="4431972" cy="3043230"/>
            <a:chOff x="2426028" y="2905770"/>
            <a:chExt cx="4431972" cy="30432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981A83B-BE47-434E-8067-89EC55C78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000" b="66667" l="27930" r="7363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33" t="24133" r="21667" b="28533"/>
            <a:stretch/>
          </p:blipFill>
          <p:spPr>
            <a:xfrm>
              <a:off x="2426028" y="2905770"/>
              <a:ext cx="4431972" cy="304323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43EBB5-578C-4883-BF2D-D258A9436C09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0038"/>
            <a:stretch/>
          </p:blipFill>
          <p:spPr>
            <a:xfrm>
              <a:off x="2736392" y="3156311"/>
              <a:ext cx="3564927" cy="2238948"/>
            </a:xfrm>
            <a:prstGeom prst="rect">
              <a:avLst/>
            </a:prstGeom>
          </p:spPr>
        </p:pic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7C389E-2593-40F3-B414-7E16994FCFFD}"/>
              </a:ext>
            </a:extLst>
          </p:cNvPr>
          <p:cNvCxnSpPr>
            <a:cxnSpLocks/>
          </p:cNvCxnSpPr>
          <p:nvPr/>
        </p:nvCxnSpPr>
        <p:spPr>
          <a:xfrm>
            <a:off x="3018972" y="3676426"/>
            <a:ext cx="57642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6FD1A1-2A02-4FE4-883E-26B7FB4FC315}"/>
              </a:ext>
            </a:extLst>
          </p:cNvPr>
          <p:cNvCxnSpPr>
            <a:cxnSpLocks/>
          </p:cNvCxnSpPr>
          <p:nvPr/>
        </p:nvCxnSpPr>
        <p:spPr>
          <a:xfrm>
            <a:off x="3912153" y="3676426"/>
            <a:ext cx="5759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F2F5D1-E50E-4528-A7F6-323780A714D8}"/>
              </a:ext>
            </a:extLst>
          </p:cNvPr>
          <p:cNvSpPr txBox="1"/>
          <p:nvPr/>
        </p:nvSpPr>
        <p:spPr>
          <a:xfrm>
            <a:off x="6282539" y="2405352"/>
            <a:ext cx="53511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rPr>
              <a:t>주제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시계열 데이터를 활용한 교육용 인공지능 블록 코딩 서비스</a:t>
            </a:r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ko-KR" altLang="en-US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rPr>
              <a:t>담당 분야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AI, Backend</a:t>
            </a:r>
          </a:p>
          <a:p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ko-KR" altLang="en-US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rPr>
              <a:t>기술 스택</a:t>
            </a:r>
            <a:r>
              <a:rPr lang="en-US" altLang="ko-KR" sz="1400" dirty="0">
                <a:latin typeface="Spoqa Han Sans Neo Medium" pitchFamily="2" charset="0"/>
                <a:ea typeface="Spoqa Han Sans Neo Medium" pitchFamily="2" charset="0"/>
              </a:rPr>
              <a:t>	</a:t>
            </a:r>
            <a:r>
              <a:rPr lang="en-US" altLang="ko-KR" sz="1400" dirty="0" err="1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FastAPI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 Tensorflow2, Scikit-learn</a:t>
            </a:r>
          </a:p>
          <a:p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ko-KR" altLang="en-US" sz="1400" dirty="0">
                <a:solidFill>
                  <a:srgbClr val="002060"/>
                </a:solidFill>
                <a:latin typeface="Spoqa Han Sans Neo Medium" pitchFamily="2" charset="0"/>
                <a:ea typeface="Spoqa Han Sans Neo Medium" pitchFamily="2" charset="0"/>
              </a:rPr>
              <a:t>구현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딥러닝 단계를 수집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/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입력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 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정제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 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학습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 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평가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 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추론</a:t>
            </a:r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5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단계로 나누어 각각의 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API 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제작</a:t>
            </a:r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학습 단계에서 사용할 모델로 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CNN, LSTM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을 선정하고</a:t>
            </a:r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</a:t>
            </a:r>
          </a:p>
          <a:p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선정한 기본 모델 이외에도</a:t>
            </a:r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r>
              <a:rPr lang="en-US" altLang="ko-KR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	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사용자가 </a:t>
            </a:r>
            <a:r>
              <a:rPr lang="ko-KR" altLang="en-US" sz="1400" dirty="0" err="1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원하는대로</a:t>
            </a:r>
            <a:r>
              <a:rPr lang="ko-KR" altLang="en-US" sz="1400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 커스텀 할 수 있도록 제작</a:t>
            </a:r>
            <a:endParaRPr lang="en-US" altLang="ko-KR" sz="1400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B1D1AB-E1A3-4500-9067-183EB4E4DC5A}"/>
              </a:ext>
            </a:extLst>
          </p:cNvPr>
          <p:cNvCxnSpPr>
            <a:cxnSpLocks/>
          </p:cNvCxnSpPr>
          <p:nvPr/>
        </p:nvCxnSpPr>
        <p:spPr>
          <a:xfrm>
            <a:off x="1755098" y="1399000"/>
            <a:ext cx="76270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3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F2C6EF3E-35D8-48E8-BCA8-248533CC0FDE}"/>
              </a:ext>
            </a:extLst>
          </p:cNvPr>
          <p:cNvGrpSpPr/>
          <p:nvPr/>
        </p:nvGrpSpPr>
        <p:grpSpPr>
          <a:xfrm>
            <a:off x="0" y="0"/>
            <a:ext cx="11849878" cy="6858000"/>
            <a:chOff x="0" y="0"/>
            <a:chExt cx="11849878" cy="6858000"/>
          </a:xfrm>
        </p:grpSpPr>
        <p:sp>
          <p:nvSpPr>
            <p:cNvPr id="28" name="사각형: 잘린 대각선 방향 모서리 27">
              <a:extLst>
                <a:ext uri="{FF2B5EF4-FFF2-40B4-BE49-F238E27FC236}">
                  <a16:creationId xmlns:a16="http://schemas.microsoft.com/office/drawing/2014/main" id="{86E38CE0-E950-4B51-9573-78679F40E68D}"/>
                </a:ext>
              </a:extLst>
            </p:cNvPr>
            <p:cNvSpPr/>
            <p:nvPr/>
          </p:nvSpPr>
          <p:spPr>
            <a:xfrm flipH="1">
              <a:off x="1063690" y="531844"/>
              <a:ext cx="10786188" cy="5794311"/>
            </a:xfrm>
            <a:prstGeom prst="snip2DiagRect">
              <a:avLst>
                <a:gd name="adj1" fmla="val 0"/>
                <a:gd name="adj2" fmla="val 13051"/>
              </a:avLst>
            </a:prstGeom>
            <a:solidFill>
              <a:srgbClr val="E7E6E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924F64-400E-46EF-B4F2-A154088C4390}"/>
                </a:ext>
              </a:extLst>
            </p:cNvPr>
            <p:cNvSpPr/>
            <p:nvPr/>
          </p:nvSpPr>
          <p:spPr>
            <a:xfrm>
              <a:off x="0" y="0"/>
              <a:ext cx="409303" cy="6858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E45C6A-4701-4819-ACA2-D3E889645B32}"/>
              </a:ext>
            </a:extLst>
          </p:cNvPr>
          <p:cNvSpPr txBox="1"/>
          <p:nvPr/>
        </p:nvSpPr>
        <p:spPr>
          <a:xfrm>
            <a:off x="1685925" y="2290303"/>
            <a:ext cx="8856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학생 때의 자율적인 프로젝트와는 다르게</a:t>
            </a:r>
            <a:r>
              <a:rPr lang="en-US" altLang="ko-KR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기업에서 요구하는 명세에 따라 개발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해보는 경험</a:t>
            </a:r>
            <a:endParaRPr lang="en-US" altLang="ko-KR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테스트 자동화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와 </a:t>
            </a: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관리 시스템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을 완벽히 이해하고</a:t>
            </a:r>
            <a:r>
              <a:rPr lang="en-US" altLang="ko-KR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 적용할 수 있는 </a:t>
            </a: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실력</a:t>
            </a:r>
            <a:endParaRPr lang="en-US" altLang="ko-KR" dirty="0">
              <a:solidFill>
                <a:srgbClr val="002060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프로젝트 외적으로</a:t>
            </a:r>
            <a:r>
              <a:rPr lang="en-US" altLang="ko-KR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,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 멘토님이 아닌 </a:t>
            </a: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개발자 </a:t>
            </a:r>
            <a:r>
              <a:rPr lang="ko-KR" altLang="en-US" dirty="0" err="1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선배님</a:t>
            </a:r>
            <a:r>
              <a:rPr lang="ko-KR" altLang="en-US" dirty="0" err="1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으로써의</a:t>
            </a:r>
            <a:r>
              <a:rPr lang="ko-KR" altLang="en-US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조언</a:t>
            </a:r>
            <a:endParaRPr lang="en-US" altLang="ko-KR" dirty="0">
              <a:solidFill>
                <a:srgbClr val="002060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7AB33B-9176-4829-A193-66B60D342587}"/>
              </a:ext>
            </a:extLst>
          </p:cNvPr>
          <p:cNvSpPr txBox="1"/>
          <p:nvPr/>
        </p:nvSpPr>
        <p:spPr>
          <a:xfrm>
            <a:off x="1685925" y="914400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무엇을 얻고 </a:t>
            </a:r>
            <a:r>
              <a:rPr lang="ko-KR" altLang="en-US" sz="2400" dirty="0" err="1">
                <a:solidFill>
                  <a:srgbClr val="002060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싶은지</a:t>
            </a:r>
            <a:r>
              <a:rPr lang="en-US" altLang="ko-KR" sz="2400" dirty="0">
                <a:solidFill>
                  <a:srgbClr val="002060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rPr>
              <a:t>?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9899CB6-99B5-44F5-B496-92A7767FDE86}"/>
              </a:ext>
            </a:extLst>
          </p:cNvPr>
          <p:cNvCxnSpPr>
            <a:cxnSpLocks/>
          </p:cNvCxnSpPr>
          <p:nvPr/>
        </p:nvCxnSpPr>
        <p:spPr>
          <a:xfrm>
            <a:off x="1755098" y="1399000"/>
            <a:ext cx="261211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8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DA2D165FE16B941B72187B4ED02D9DC" ma:contentTypeVersion="2" ma:contentTypeDescription="새 문서를 만듭니다." ma:contentTypeScope="" ma:versionID="72d5f64e07fa0409fa8c81d6ae49ebba">
  <xsd:schema xmlns:xsd="http://www.w3.org/2001/XMLSchema" xmlns:xs="http://www.w3.org/2001/XMLSchema" xmlns:p="http://schemas.microsoft.com/office/2006/metadata/properties" xmlns:ns3="b374261c-9c0d-45f1-a847-40dc450541e3" targetNamespace="http://schemas.microsoft.com/office/2006/metadata/properties" ma:root="true" ma:fieldsID="7faaacf0d07c13ecacbced926075b73e" ns3:_="">
    <xsd:import namespace="b374261c-9c0d-45f1-a847-40dc450541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74261c-9c0d-45f1-a847-40dc450541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0EFB70-C1E9-4717-BBFC-83956D105132}">
  <ds:schemaRefs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74261c-9c0d-45f1-a847-40dc450541e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11A6F1E-EADA-409D-92EF-0DE92CF3FB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66F0D7-9664-4CA2-B68A-7E0E334F79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74261c-9c0d-45f1-a847-40dc450541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267</Words>
  <Application>Microsoft Office PowerPoint</Application>
  <PresentationFormat>와이드스크린</PresentationFormat>
  <Paragraphs>67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Spoqa Han Sans Neo Bold</vt:lpstr>
      <vt:lpstr>Spoqa Han Sans Neo Light</vt:lpstr>
      <vt:lpstr>Spoqa Han Sans Neo Medium</vt:lpstr>
      <vt:lpstr>Spoqa Han Sans Neo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백현오</dc:creator>
  <cp:lastModifiedBy>백현오</cp:lastModifiedBy>
  <cp:revision>7</cp:revision>
  <dcterms:created xsi:type="dcterms:W3CDTF">2021-04-13T01:06:23Z</dcterms:created>
  <dcterms:modified xsi:type="dcterms:W3CDTF">2021-04-13T05:34:55Z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0x0101004DA2D165FE16B941B72187B4ED02D9DC</vt:lpwstr>
  </property>
</Properties>
</file>