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13"/>
  </p:notesMasterIdLst>
  <p:sldIdLst>
    <p:sldId id="4778" r:id="rId2"/>
    <p:sldId id="1010" r:id="rId3"/>
    <p:sldId id="4780" r:id="rId4"/>
    <p:sldId id="4779" r:id="rId5"/>
    <p:sldId id="4781" r:id="rId6"/>
    <p:sldId id="4782" r:id="rId7"/>
    <p:sldId id="4783" r:id="rId8"/>
    <p:sldId id="4784" r:id="rId9"/>
    <p:sldId id="4785" r:id="rId10"/>
    <p:sldId id="4786" r:id="rId11"/>
    <p:sldId id="275" r:id="rId12"/>
  </p:sldIdLst>
  <p:sldSz cx="12192000" cy="6858000"/>
  <p:notesSz cx="6858000" cy="9144000"/>
  <p:embeddedFontLst>
    <p:embeddedFont>
      <p:font typeface="Roboto" panose="02000000000000000000" pitchFamily="2" charset="0"/>
      <p:regular r:id="rId14"/>
      <p:bold r:id="rId15"/>
      <p:italic r:id="rId16"/>
      <p:boldItalic r:id="rId17"/>
    </p:embeddedFont>
    <p:embeddedFont>
      <p:font typeface="Roboto Light" panose="02000000000000000000" pitchFamily="2" charset="0"/>
      <p:regular r:id="rId18"/>
      <p:italic r:id="rId19"/>
    </p:embeddedFont>
    <p:embeddedFont>
      <p:font typeface="Roboto Medium" panose="02000000000000000000" pitchFamily="2" charset="0"/>
      <p:regular r:id="rId20"/>
      <p:italic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ntro" id="{9B66F1EC-40EB-43C9-BCE7-A17FF3658BEB}">
          <p14:sldIdLst>
            <p14:sldId id="4778"/>
            <p14:sldId id="1010"/>
            <p14:sldId id="4780"/>
            <p14:sldId id="4779"/>
            <p14:sldId id="4781"/>
            <p14:sldId id="4782"/>
            <p14:sldId id="4783"/>
            <p14:sldId id="4784"/>
            <p14:sldId id="4785"/>
            <p14:sldId id="4786"/>
          </p14:sldIdLst>
        </p14:section>
        <p14:section name="Disclaimer" id="{1BDF34DF-3DC5-4B3F-AADB-BBEF917A852B}">
          <p14:sldIdLst>
            <p14:sldId id="27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C5C4"/>
    <a:srgbClr val="BCB5AC"/>
    <a:srgbClr val="80DF7C"/>
    <a:srgbClr val="8F73BF"/>
    <a:srgbClr val="C96478"/>
    <a:srgbClr val="EF6348"/>
    <a:srgbClr val="EF9C48"/>
    <a:srgbClr val="EACB79"/>
    <a:srgbClr val="7FDD7C"/>
    <a:srgbClr val="44D6A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694" autoAdjust="0"/>
    <p:restoredTop sz="91283" autoAdjust="0"/>
  </p:normalViewPr>
  <p:slideViewPr>
    <p:cSldViewPr snapToGrid="0" showGuides="1">
      <p:cViewPr varScale="1">
        <p:scale>
          <a:sx n="75" d="100"/>
          <a:sy n="75" d="100"/>
        </p:scale>
        <p:origin x="1267" y="53"/>
      </p:cViewPr>
      <p:guideLst/>
    </p:cSldViewPr>
  </p:slideViewPr>
  <p:outlineViewPr>
    <p:cViewPr>
      <p:scale>
        <a:sx n="33" d="100"/>
        <a:sy n="33" d="100"/>
      </p:scale>
      <p:origin x="0" y="-9250"/>
    </p:cViewPr>
  </p:outlineViewPr>
  <p:notesTextViewPr>
    <p:cViewPr>
      <p:scale>
        <a:sx n="100" d="100"/>
        <a:sy n="100" d="100"/>
      </p:scale>
      <p:origin x="0" y="0"/>
    </p:cViewPr>
  </p:notesTextViewPr>
  <p:sorterViewPr>
    <p:cViewPr>
      <p:scale>
        <a:sx n="75" d="100"/>
        <a:sy n="75" d="100"/>
      </p:scale>
      <p:origin x="0" y="-1123"/>
    </p:cViewPr>
  </p:sorterViewPr>
  <p:notesViewPr>
    <p:cSldViewPr snapToGrid="0">
      <p:cViewPr varScale="1">
        <p:scale>
          <a:sx n="60" d="100"/>
          <a:sy n="60" d="100"/>
        </p:scale>
        <p:origin x="3187"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49F58C-0F99-4EE9-8657-ECB62F226884}" type="datetimeFigureOut">
              <a:rPr lang="en-AU" smtClean="0"/>
              <a:t>31/07/2025</a:t>
            </a:fld>
            <a:endParaRPr lang="en-AU"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566AC9-2A0D-473B-9623-D34100E64E4F}" type="slidenum">
              <a:rPr lang="en-AU" smtClean="0"/>
              <a:t>‹#›</a:t>
            </a:fld>
            <a:endParaRPr lang="en-AU" dirty="0"/>
          </a:p>
        </p:txBody>
      </p:sp>
    </p:spTree>
    <p:extLst>
      <p:ext uri="{BB962C8B-B14F-4D97-AF65-F5344CB8AC3E}">
        <p14:creationId xmlns:p14="http://schemas.microsoft.com/office/powerpoint/2010/main" val="33697383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youtube.com/watch?v=Zq1QDAkoRzU"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file:///\\quantium.com.au.local\quantiumgroup\Company%20Reference\Brand%20&amp;%20Design\Brand%20videos\Q%20Privacy.mp4"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To view Privacy video explaining how important data privacy is to Quantium, please click here: </a:t>
            </a:r>
            <a:r>
              <a:rPr lang="en-AU" sz="1200" dirty="0">
                <a:solidFill>
                  <a:srgbClr val="000005"/>
                </a:solidFill>
                <a:latin typeface="Roboto Light" panose="02000000000000000000" pitchFamily="2" charset="0"/>
                <a:ea typeface="Roboto Light" panose="02000000000000000000" pitchFamily="2" charset="0"/>
                <a:hlinkClick r:id="rId3"/>
              </a:rPr>
              <a:t>https://www.youtube.com/watch?v=Zq1QDAkoRzU</a:t>
            </a:r>
            <a:endParaRPr lang="en-AU" sz="1200" dirty="0">
              <a:solidFill>
                <a:srgbClr val="000005"/>
              </a:solidFill>
              <a:latin typeface="Roboto Light" panose="02000000000000000000" pitchFamily="2" charset="0"/>
              <a:ea typeface="Roboto Light"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sz="1200" dirty="0">
                <a:solidFill>
                  <a:srgbClr val="000005"/>
                </a:solidFill>
                <a:latin typeface="Roboto Light" panose="02000000000000000000" pitchFamily="2" charset="0"/>
                <a:ea typeface="Roboto Light" panose="02000000000000000000" pitchFamily="2" charset="0"/>
              </a:rPr>
              <a:t>or here </a:t>
            </a:r>
            <a:r>
              <a:rPr lang="en-AU" sz="1200" dirty="0">
                <a:solidFill>
                  <a:srgbClr val="000005"/>
                </a:solidFill>
                <a:latin typeface="Roboto Light" panose="02000000000000000000" pitchFamily="2" charset="0"/>
                <a:ea typeface="Roboto Light" panose="02000000000000000000" pitchFamily="2" charset="0"/>
                <a:hlinkClick r:id="rId4" action="ppaction://hlinkfile"/>
              </a:rPr>
              <a:t>Q:\Company Reference\Brand &amp; Design\Brand videos\Q Privacy.mp4</a:t>
            </a:r>
            <a:endParaRPr lang="en-AU" sz="1200" dirty="0">
              <a:solidFill>
                <a:srgbClr val="000005"/>
              </a:solidFill>
              <a:latin typeface="Roboto Light" panose="02000000000000000000" pitchFamily="2" charset="0"/>
              <a:ea typeface="Roboto Light" panose="02000000000000000000" pitchFamily="2" charset="0"/>
            </a:endParaRP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At Quantium, we believe that data is the behavioural footprint of humanity and that it has to be treated with the utmost care and responsibility. </a:t>
            </a:r>
          </a:p>
          <a:p>
            <a:r>
              <a:rPr lang="en-AU" sz="1200" i="0" kern="1200" dirty="0">
                <a:solidFill>
                  <a:schemeClr val="tx1"/>
                </a:solidFill>
                <a:effectLst/>
                <a:latin typeface="+mn-lt"/>
                <a:ea typeface="+mn-ea"/>
                <a:cs typeface="+mn-cs"/>
              </a:rPr>
              <a:t>Histories, attitudes, indeed lives are stored within it in ways that aren’t always apparent – and that’s what makes its potential so powerful.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To work with it responsibly, sensitively, we set ourselves the highest data privacy protection and governance standards. </a:t>
            </a:r>
          </a:p>
          <a:p>
            <a:r>
              <a:rPr lang="en-AU" sz="1200" i="0" kern="1200" dirty="0">
                <a:solidFill>
                  <a:schemeClr val="tx1"/>
                </a:solidFill>
                <a:effectLst/>
                <a:latin typeface="+mn-lt"/>
                <a:ea typeface="+mn-ea"/>
                <a:cs typeface="+mn-cs"/>
              </a:rPr>
              <a:t>We have spent 17 years perfecting privacy-by-design and secure-by-design principles. Central to this is not holding any personally identifiable information about people – </a:t>
            </a:r>
          </a:p>
          <a:p>
            <a:r>
              <a:rPr lang="en-AU" sz="1200" i="0" kern="1200" dirty="0">
                <a:solidFill>
                  <a:schemeClr val="tx1"/>
                </a:solidFill>
                <a:effectLst/>
                <a:latin typeface="+mn-lt"/>
                <a:ea typeface="+mn-ea"/>
                <a:cs typeface="+mn-cs"/>
              </a:rPr>
              <a:t>we neither receive it, and put the necessary protections in place to be unable to decipher it. </a:t>
            </a:r>
          </a:p>
          <a:p>
            <a:endParaRPr lang="en-AU" sz="1200" i="0" kern="1200" dirty="0">
              <a:solidFill>
                <a:schemeClr val="tx1"/>
              </a:solidFill>
              <a:effectLst/>
              <a:latin typeface="+mn-lt"/>
              <a:ea typeface="+mn-ea"/>
              <a:cs typeface="+mn-cs"/>
            </a:endParaRPr>
          </a:p>
          <a:p>
            <a:r>
              <a:rPr lang="en-AU" sz="1200" i="0" kern="1200" dirty="0">
                <a:solidFill>
                  <a:schemeClr val="tx1"/>
                </a:solidFill>
                <a:effectLst/>
                <a:latin typeface="+mn-lt"/>
                <a:ea typeface="+mn-ea"/>
                <a:cs typeface="+mn-cs"/>
              </a:rPr>
              <a:t>Every aspect of handling data is safeguarded: from its de-identification, to its encryption – data security is paramount and of the highest grade. </a:t>
            </a:r>
          </a:p>
          <a:p>
            <a:r>
              <a:rPr lang="en-AU" sz="1200" i="0" kern="1200" dirty="0">
                <a:solidFill>
                  <a:schemeClr val="tx1"/>
                </a:solidFill>
                <a:effectLst/>
                <a:latin typeface="+mn-lt"/>
                <a:ea typeface="+mn-ea"/>
                <a:cs typeface="+mn-cs"/>
              </a:rPr>
              <a:t>We pride ourselves on gaining the trust of iconic organisations around the world through years of securely working with their data, </a:t>
            </a:r>
          </a:p>
          <a:p>
            <a:r>
              <a:rPr lang="en-AU" sz="1200" i="0" kern="1200" dirty="0">
                <a:solidFill>
                  <a:schemeClr val="tx1"/>
                </a:solidFill>
                <a:effectLst/>
                <a:latin typeface="+mn-lt"/>
                <a:ea typeface="+mn-ea"/>
                <a:cs typeface="+mn-cs"/>
              </a:rPr>
              <a:t>and in turn the trust that builds with their stakeholders.</a:t>
            </a:r>
          </a:p>
          <a:p>
            <a:endParaRPr lang="en-AU" i="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566AC9-2A0D-473B-9623-D34100E64E4F}" type="slidenum">
              <a:rPr kumimoji="0" lang="en-AU" sz="1200" b="0" i="0" u="none" strike="noStrike" kern="1200" cap="none" spc="0" normalizeH="0" baseline="0" noProof="0" smtClean="0">
                <a:ln>
                  <a:noFill/>
                </a:ln>
                <a:solidFill>
                  <a:prstClr val="black"/>
                </a:solidFill>
                <a:effectLst/>
                <a:uLnTx/>
                <a:uFillTx/>
                <a:latin typeface="Roboto Light" panose="02000000000000000000" pitchFamily="2"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AU" sz="1200" b="0" i="0" u="none" strike="noStrike" kern="1200" cap="none" spc="0" normalizeH="0" baseline="0" noProof="0" dirty="0">
              <a:ln>
                <a:noFill/>
              </a:ln>
              <a:solidFill>
                <a:prstClr val="black"/>
              </a:solidFill>
              <a:effectLst/>
              <a:uLnTx/>
              <a:uFillTx/>
              <a:latin typeface="Roboto Light" panose="02000000000000000000" pitchFamily="2" charset="0"/>
              <a:ea typeface="+mn-ea"/>
              <a:cs typeface="+mn-cs"/>
            </a:endParaRPr>
          </a:p>
        </p:txBody>
      </p:sp>
    </p:spTree>
    <p:extLst>
      <p:ext uri="{BB962C8B-B14F-4D97-AF65-F5344CB8AC3E}">
        <p14:creationId xmlns:p14="http://schemas.microsoft.com/office/powerpoint/2010/main" val="1093749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D4566AC9-2A0D-473B-9623-D34100E64E4F}" type="slidenum">
              <a:rPr lang="en-AU" smtClean="0"/>
              <a:t>11</a:t>
            </a:fld>
            <a:endParaRPr lang="en-AU" dirty="0"/>
          </a:p>
        </p:txBody>
      </p:sp>
    </p:spTree>
    <p:extLst>
      <p:ext uri="{BB962C8B-B14F-4D97-AF65-F5344CB8AC3E}">
        <p14:creationId xmlns:p14="http://schemas.microsoft.com/office/powerpoint/2010/main" val="36071273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beac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A55C9-5B74-4835-9859-F8241E4888D1}"/>
              </a:ext>
            </a:extLst>
          </p:cNvPr>
          <p:cNvSpPr>
            <a:spLocks noGrp="1"/>
          </p:cNvSpPr>
          <p:nvPr>
            <p:ph type="ctrTitle" hasCustomPrompt="1"/>
          </p:nvPr>
        </p:nvSpPr>
        <p:spPr>
          <a:xfrm>
            <a:off x="1212852" y="1537494"/>
            <a:ext cx="4086224" cy="2387600"/>
          </a:xfrm>
          <a:prstGeom prst="rect">
            <a:avLst/>
          </a:prstGeom>
        </p:spPr>
        <p:txBody>
          <a:bodyPr lIns="0" anchor="b">
            <a:noAutofit/>
          </a:bodyPr>
          <a:lstStyle>
            <a:lvl1pPr algn="l">
              <a:lnSpc>
                <a:spcPct val="100000"/>
              </a:lnSpc>
              <a:defRPr sz="2700">
                <a:solidFill>
                  <a:srgbClr val="000005"/>
                </a:solidFill>
                <a:latin typeface="Roboto Medium" panose="02000000000000000000" pitchFamily="2" charset="0"/>
                <a:ea typeface="Roboto Medium" panose="02000000000000000000" pitchFamily="2" charset="0"/>
              </a:defRPr>
            </a:lvl1pPr>
          </a:lstStyle>
          <a:p>
            <a:r>
              <a:rPr lang="en-US" dirty="0"/>
              <a:t>Insert title</a:t>
            </a:r>
            <a:endParaRPr lang="en-AU" dirty="0"/>
          </a:p>
        </p:txBody>
      </p:sp>
      <p:sp>
        <p:nvSpPr>
          <p:cNvPr id="3" name="Subtitle 2">
            <a:extLst>
              <a:ext uri="{FF2B5EF4-FFF2-40B4-BE49-F238E27FC236}">
                <a16:creationId xmlns:a16="http://schemas.microsoft.com/office/drawing/2014/main" id="{A8BAD180-19AA-445F-85D5-44F3F0AB654B}"/>
              </a:ext>
            </a:extLst>
          </p:cNvPr>
          <p:cNvSpPr>
            <a:spLocks noGrp="1"/>
          </p:cNvSpPr>
          <p:nvPr>
            <p:ph type="subTitle" idx="1" hasCustomPrompt="1"/>
          </p:nvPr>
        </p:nvSpPr>
        <p:spPr>
          <a:xfrm>
            <a:off x="1212851" y="4126706"/>
            <a:ext cx="4086224" cy="1236662"/>
          </a:xfrm>
          <a:prstGeom prst="rect">
            <a:avLst/>
          </a:prstGeom>
        </p:spPr>
        <p:txBody>
          <a:bodyPr lIns="0">
            <a:noAutofit/>
          </a:bodyPr>
          <a:lstStyle>
            <a:lvl1pPr marL="0" indent="0" algn="l">
              <a:lnSpc>
                <a:spcPct val="100000"/>
              </a:lnSpc>
              <a:buNone/>
              <a:defRPr sz="1800">
                <a:solidFill>
                  <a:srgbClr val="000005"/>
                </a:solidFill>
                <a:latin typeface="Roboto Light" panose="02000000000000000000" pitchFamily="2" charset="0"/>
                <a:ea typeface="Roboto Light" panose="020000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Prepared for / Prepared by:</a:t>
            </a:r>
            <a:endParaRPr lang="en-AU" dirty="0"/>
          </a:p>
        </p:txBody>
      </p:sp>
      <p:sp>
        <p:nvSpPr>
          <p:cNvPr id="4" name="Rectangle 3">
            <a:extLst>
              <a:ext uri="{FF2B5EF4-FFF2-40B4-BE49-F238E27FC236}">
                <a16:creationId xmlns:a16="http://schemas.microsoft.com/office/drawing/2014/main" id="{33AF9D96-C52E-4309-BF03-B3E573906B78}"/>
              </a:ext>
            </a:extLst>
          </p:cNvPr>
          <p:cNvSpPr/>
          <p:nvPr userDrawn="1"/>
        </p:nvSpPr>
        <p:spPr>
          <a:xfrm>
            <a:off x="169682" y="6202837"/>
            <a:ext cx="377072" cy="377072"/>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Text Placeholder 14">
            <a:extLst>
              <a:ext uri="{FF2B5EF4-FFF2-40B4-BE49-F238E27FC236}">
                <a16:creationId xmlns:a16="http://schemas.microsoft.com/office/drawing/2014/main" id="{C70ED5BD-1957-480E-8121-92F75D538BB9}"/>
              </a:ext>
            </a:extLst>
          </p:cNvPr>
          <p:cNvSpPr>
            <a:spLocks noGrp="1"/>
          </p:cNvSpPr>
          <p:nvPr>
            <p:ph type="body" sz="quarter" idx="10" hasCustomPrompt="1"/>
          </p:nvPr>
        </p:nvSpPr>
        <p:spPr>
          <a:xfrm>
            <a:off x="1212851" y="650875"/>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Light" panose="02000000000000000000" pitchFamily="2" charset="0"/>
                <a:ea typeface="Roboto Light" panose="02000000000000000000" pitchFamily="2" charset="0"/>
                <a:cs typeface="+mn-cs"/>
              </a:defRPr>
            </a:lvl1pPr>
          </a:lstStyle>
          <a:p>
            <a:pPr lvl="0"/>
            <a:r>
              <a:rPr lang="en-US" dirty="0"/>
              <a:t>Day Month Year</a:t>
            </a:r>
            <a:endParaRPr lang="en-AU" dirty="0"/>
          </a:p>
        </p:txBody>
      </p:sp>
      <p:sp>
        <p:nvSpPr>
          <p:cNvPr id="16" name="Text Placeholder 14">
            <a:extLst>
              <a:ext uri="{FF2B5EF4-FFF2-40B4-BE49-F238E27FC236}">
                <a16:creationId xmlns:a16="http://schemas.microsoft.com/office/drawing/2014/main" id="{E7D1F94D-475D-4F95-BDAD-887DFD7638A0}"/>
              </a:ext>
            </a:extLst>
          </p:cNvPr>
          <p:cNvSpPr>
            <a:spLocks noGrp="1"/>
          </p:cNvSpPr>
          <p:nvPr>
            <p:ph type="body" sz="quarter" idx="11" hasCustomPrompt="1"/>
          </p:nvPr>
        </p:nvSpPr>
        <p:spPr>
          <a:xfrm>
            <a:off x="1212851" y="458789"/>
            <a:ext cx="2128838" cy="244475"/>
          </a:xfrm>
          <a:prstGeom prst="rect">
            <a:avLst/>
          </a:prstGeom>
        </p:spPr>
        <p:txBody>
          <a:bodyPr lIns="0">
            <a:noAutofit/>
          </a:bodyPr>
          <a:lstStyle>
            <a:lvl1pPr marL="0" indent="0" algn="l" defTabSz="914400" rtl="0" eaLnBrk="1" latinLnBrk="0" hangingPunct="1">
              <a:lnSpc>
                <a:spcPct val="90000"/>
              </a:lnSpc>
              <a:spcBef>
                <a:spcPts val="1000"/>
              </a:spcBef>
              <a:buFont typeface="Arial" panose="020B0604020202020204" pitchFamily="34" charset="0"/>
              <a:buNone/>
              <a:defRPr lang="en-AU" sz="1000" kern="1200" dirty="0">
                <a:solidFill>
                  <a:srgbClr val="000005"/>
                </a:solidFill>
                <a:latin typeface="Roboto Medium" panose="02000000000000000000" pitchFamily="2" charset="0"/>
                <a:ea typeface="Roboto Medium" panose="02000000000000000000" pitchFamily="2" charset="0"/>
                <a:cs typeface="+mn-cs"/>
              </a:defRPr>
            </a:lvl1pPr>
          </a:lstStyle>
          <a:p>
            <a:pPr lvl="0"/>
            <a:r>
              <a:rPr lang="en-US" dirty="0"/>
              <a:t>Draft</a:t>
            </a:r>
            <a:endParaRPr lang="en-AU" dirty="0"/>
          </a:p>
        </p:txBody>
      </p:sp>
      <p:sp>
        <p:nvSpPr>
          <p:cNvPr id="8" name="Rectangle 7">
            <a:extLst>
              <a:ext uri="{FF2B5EF4-FFF2-40B4-BE49-F238E27FC236}">
                <a16:creationId xmlns:a16="http://schemas.microsoft.com/office/drawing/2014/main" id="{1CB48D92-F292-4AC0-9DCF-7D1B9121CACF}"/>
              </a:ext>
            </a:extLst>
          </p:cNvPr>
          <p:cNvSpPr/>
          <p:nvPr userDrawn="1"/>
        </p:nvSpPr>
        <p:spPr>
          <a:xfrm>
            <a:off x="7580399" y="-1"/>
            <a:ext cx="4611600" cy="6858000"/>
          </a:xfrm>
          <a:prstGeom prst="rect">
            <a:avLst/>
          </a:prstGeom>
          <a:blipFill>
            <a:blip r:embed="rId2"/>
            <a:srcRect/>
            <a:stretch>
              <a:fillRect t="-16" b="-1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400" dirty="0" err="1">
              <a:solidFill>
                <a:srgbClr val="000005"/>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2638066928"/>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IC, privacy &amp; IS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0E6764-15AC-4B75-BEB7-54DF176242D1}"/>
              </a:ext>
            </a:extLst>
          </p:cNvPr>
          <p:cNvSpPr/>
          <p:nvPr userDrawn="1"/>
        </p:nvSpPr>
        <p:spPr>
          <a:xfrm>
            <a:off x="740569" y="1777835"/>
            <a:ext cx="11451428" cy="508016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Rectangle 11">
            <a:extLst>
              <a:ext uri="{FF2B5EF4-FFF2-40B4-BE49-F238E27FC236}">
                <a16:creationId xmlns:a16="http://schemas.microsoft.com/office/drawing/2014/main" id="{041D205D-50AB-4BC3-8C7E-8CE8315B0DF1}"/>
              </a:ext>
            </a:extLst>
          </p:cNvPr>
          <p:cNvSpPr/>
          <p:nvPr userDrawn="1"/>
        </p:nvSpPr>
        <p:spPr>
          <a:xfrm>
            <a:off x="9004300" y="-2"/>
            <a:ext cx="3187698" cy="68580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E68AE9D4-D0C0-4BC8-B24B-7C2ACFFE6873}"/>
              </a:ext>
            </a:extLst>
          </p:cNvPr>
          <p:cNvSpPr/>
          <p:nvPr userDrawn="1"/>
        </p:nvSpPr>
        <p:spPr>
          <a:xfrm>
            <a:off x="11677650" y="500063"/>
            <a:ext cx="1073150" cy="10731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Freeform 5">
            <a:extLst>
              <a:ext uri="{FF2B5EF4-FFF2-40B4-BE49-F238E27FC236}">
                <a16:creationId xmlns:a16="http://schemas.microsoft.com/office/drawing/2014/main" id="{E035EA31-924E-49AD-81C4-D3DB8335CFB7}"/>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13" name="TextBox 12">
            <a:extLst>
              <a:ext uri="{FF2B5EF4-FFF2-40B4-BE49-F238E27FC236}">
                <a16:creationId xmlns:a16="http://schemas.microsoft.com/office/drawing/2014/main" id="{C6C91DC2-E048-4F19-A820-EFC065B3F122}"/>
              </a:ext>
            </a:extLst>
          </p:cNvPr>
          <p:cNvSpPr txBox="1">
            <a:spLocks/>
          </p:cNvSpPr>
          <p:nvPr userDrawn="1"/>
        </p:nvSpPr>
        <p:spPr>
          <a:xfrm>
            <a:off x="1196974" y="400204"/>
            <a:ext cx="7446169" cy="824400"/>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000005"/>
                </a:solidFill>
                <a:effectLst/>
                <a:uLnTx/>
                <a:uFillTx/>
                <a:latin typeface="Roboto" panose="02000000000000000000" pitchFamily="2" charset="0"/>
                <a:ea typeface="Roboto" panose="02000000000000000000" pitchFamily="2" charset="0"/>
                <a:cs typeface="+mn-cs"/>
              </a:rPr>
              <a:t>Our 17 year history assures best practice in privacy, security and the ethical use of data</a:t>
            </a:r>
          </a:p>
        </p:txBody>
      </p:sp>
      <p:sp>
        <p:nvSpPr>
          <p:cNvPr id="18" name="TextBox 17">
            <a:extLst>
              <a:ext uri="{FF2B5EF4-FFF2-40B4-BE49-F238E27FC236}">
                <a16:creationId xmlns:a16="http://schemas.microsoft.com/office/drawing/2014/main" id="{461B3898-7D8C-49A6-BC0F-1FA7841BECD8}"/>
              </a:ext>
            </a:extLst>
          </p:cNvPr>
          <p:cNvSpPr txBox="1">
            <a:spLocks/>
          </p:cNvSpPr>
          <p:nvPr userDrawn="1"/>
        </p:nvSpPr>
        <p:spPr>
          <a:xfrm>
            <a:off x="9407615" y="2417885"/>
            <a:ext cx="2338907" cy="2180492"/>
          </a:xfrm>
          <a:prstGeom prst="rect">
            <a:avLst/>
          </a:prstGeom>
          <a:noFill/>
        </p:spPr>
        <p:txBody>
          <a:bodyPr wrap="square" lIns="0" tIns="0" rIns="0" bIns="0" rtlCol="0" anchor="ctr">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Quantium believes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in using data for progress, with great care and responsibility. As such please respect the commercial in confidence nature </a:t>
            </a:r>
            <a:b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br>
            <a:r>
              <a:rPr kumimoji="0" lang="en-AU" sz="1800" b="0" i="0" u="none" strike="noStrike" kern="1200" cap="none" spc="0" normalizeH="0" baseline="0" noProof="0" dirty="0">
                <a:ln>
                  <a:noFill/>
                </a:ln>
                <a:solidFill>
                  <a:srgbClr val="FFFFFF"/>
                </a:solidFill>
                <a:effectLst/>
                <a:uLnTx/>
                <a:uFillTx/>
                <a:latin typeface="Roboto Light" panose="02000000000000000000" pitchFamily="2" charset="0"/>
                <a:ea typeface="Roboto" panose="02000000000000000000" pitchFamily="2" charset="0"/>
                <a:cs typeface="+mn-cs"/>
              </a:rPr>
              <a:t>of this document.</a:t>
            </a:r>
          </a:p>
        </p:txBody>
      </p:sp>
      <p:sp>
        <p:nvSpPr>
          <p:cNvPr id="19" name="TextBox 18">
            <a:extLst>
              <a:ext uri="{FF2B5EF4-FFF2-40B4-BE49-F238E27FC236}">
                <a16:creationId xmlns:a16="http://schemas.microsoft.com/office/drawing/2014/main" id="{30F3FF08-2F8E-4C70-80B1-0FD2B229F56E}"/>
              </a:ext>
            </a:extLst>
          </p:cNvPr>
          <p:cNvSpPr txBox="1">
            <a:spLocks/>
          </p:cNvSpPr>
          <p:nvPr userDrawn="1"/>
        </p:nvSpPr>
        <p:spPr>
          <a:xfrm>
            <a:off x="9407615" y="500063"/>
            <a:ext cx="2207023" cy="1073150"/>
          </a:xfrm>
          <a:prstGeom prst="rect">
            <a:avLst/>
          </a:prstGeom>
          <a:noFill/>
        </p:spPr>
        <p:txBody>
          <a:bodyPr wrap="square" lIns="0" tIns="0" rIns="0" bIns="0" rtlCol="0" anchor="t">
            <a:no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We all have a responsibility</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to use data</a:t>
            </a:r>
            <a:b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br>
            <a:r>
              <a:rPr kumimoji="0" lang="en-AU" sz="2400" b="0" i="0" u="none" strike="noStrike" kern="1200" cap="none" spc="0" normalizeH="0" baseline="0" noProof="0" dirty="0">
                <a:ln>
                  <a:noFill/>
                </a:ln>
                <a:solidFill>
                  <a:srgbClr val="FFFFFF"/>
                </a:solidFill>
                <a:effectLst/>
                <a:uLnTx/>
                <a:uFillTx/>
                <a:latin typeface="Roboto" panose="02000000000000000000" pitchFamily="2" charset="0"/>
                <a:ea typeface="Roboto" panose="02000000000000000000" pitchFamily="2" charset="0"/>
                <a:cs typeface="+mn-cs"/>
              </a:rPr>
              <a:t>for good</a:t>
            </a:r>
          </a:p>
        </p:txBody>
      </p:sp>
      <p:sp>
        <p:nvSpPr>
          <p:cNvPr id="20" name="Rectangle 19">
            <a:extLst>
              <a:ext uri="{FF2B5EF4-FFF2-40B4-BE49-F238E27FC236}">
                <a16:creationId xmlns:a16="http://schemas.microsoft.com/office/drawing/2014/main" id="{4FC71A49-2E38-4CD2-95F9-2DA359EF9E6C}"/>
              </a:ext>
            </a:extLst>
          </p:cNvPr>
          <p:cNvSpPr/>
          <p:nvPr userDrawn="1"/>
        </p:nvSpPr>
        <p:spPr>
          <a:xfrm>
            <a:off x="1196975"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Privacy</a:t>
            </a:r>
          </a:p>
        </p:txBody>
      </p:sp>
      <p:sp>
        <p:nvSpPr>
          <p:cNvPr id="21" name="Rectangle 20">
            <a:extLst>
              <a:ext uri="{FF2B5EF4-FFF2-40B4-BE49-F238E27FC236}">
                <a16:creationId xmlns:a16="http://schemas.microsoft.com/office/drawing/2014/main" id="{CF224348-E467-47F8-A8B6-47FF2737C15A}"/>
              </a:ext>
            </a:extLst>
          </p:cNvPr>
          <p:cNvSpPr/>
          <p:nvPr userDrawn="1"/>
        </p:nvSpPr>
        <p:spPr bwMode="auto">
          <a:xfrm>
            <a:off x="1196974" y="2254637"/>
            <a:ext cx="2311153" cy="1938992"/>
          </a:xfrm>
          <a:prstGeom prst="rect">
            <a:avLst/>
          </a:prstGeom>
          <a:noFill/>
        </p:spPr>
        <p:txBody>
          <a:bodyPr wrap="square" lIns="0" r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have built our business based on privacy by design principles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the past 17 years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Quantium has strict protocols</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around the receipt and storage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of personal information</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information is de-identified using an irreversible tokenisation process with no ability to</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re-identify individuals.</a:t>
            </a:r>
          </a:p>
        </p:txBody>
      </p:sp>
      <p:sp>
        <p:nvSpPr>
          <p:cNvPr id="22" name="Rectangle 21">
            <a:extLst>
              <a:ext uri="{FF2B5EF4-FFF2-40B4-BE49-F238E27FC236}">
                <a16:creationId xmlns:a16="http://schemas.microsoft.com/office/drawing/2014/main" id="{E4228DE1-76A0-4339-8BF2-85B66BF5797A}"/>
              </a:ext>
            </a:extLst>
          </p:cNvPr>
          <p:cNvSpPr/>
          <p:nvPr userDrawn="1"/>
        </p:nvSpPr>
        <p:spPr>
          <a:xfrm>
            <a:off x="3957637"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Security</a:t>
            </a:r>
          </a:p>
        </p:txBody>
      </p:sp>
      <p:sp>
        <p:nvSpPr>
          <p:cNvPr id="23" name="Rectangle 22">
            <a:extLst>
              <a:ext uri="{FF2B5EF4-FFF2-40B4-BE49-F238E27FC236}">
                <a16:creationId xmlns:a16="http://schemas.microsoft.com/office/drawing/2014/main" id="{18DEEEB7-1BE6-4C4B-8362-B68EBD674C48}"/>
              </a:ext>
            </a:extLst>
          </p:cNvPr>
          <p:cNvSpPr/>
          <p:nvPr userDrawn="1"/>
        </p:nvSpPr>
        <p:spPr bwMode="auto">
          <a:xfrm>
            <a:off x="3957637" y="2254637"/>
            <a:ext cx="2311153" cy="3524042"/>
          </a:xfrm>
          <a:prstGeom prst="rect">
            <a:avLst/>
          </a:prstGeom>
          <a:noFill/>
        </p:spPr>
        <p:txBody>
          <a:bodyPr wrap="square" lIns="0" rtlCol="0">
            <a:spAutoFit/>
          </a:bodyPr>
          <a:lstStyle/>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are ISO27001 certified - internationally recognised </a:t>
            </a:r>
            <a:b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for our ability to uphold best practice standards across information security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We use ‘bank grade’ security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to store and process our data</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Comply with 200+ security requirements from NAB, Woolworths and other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data partners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partner data is held in separate restricted environments</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All access to partner data is limited to essential staff only</a:t>
            </a:r>
          </a:p>
          <a:p>
            <a:pPr marL="179997" marR="0" lvl="0" indent="-179997" algn="l" defTabSz="914400" rtl="0" eaLnBrk="1" fontAlgn="auto" latinLnBrk="0" hangingPunct="1">
              <a:lnSpc>
                <a:spcPct val="100000"/>
              </a:lnSpc>
              <a:spcBef>
                <a:spcPts val="0"/>
              </a:spcBef>
              <a:spcAft>
                <a:spcPts val="600"/>
              </a:spcAft>
              <a:buClrTx/>
              <a:buSzTx/>
              <a:buFont typeface="Roboto Light" panose="02000000000000000000" pitchFamily="2" charset="0"/>
              <a:buChar char="•"/>
              <a:tabLst/>
              <a:defRPr/>
            </a:pP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Security environment and processes regularly audited </a:t>
            </a:r>
            <a:b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br>
            <a:r>
              <a:rPr kumimoji="0" lang="en-US"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by our data partners.</a:t>
            </a:r>
            <a:endPar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endParaRPr>
          </a:p>
        </p:txBody>
      </p:sp>
      <p:sp>
        <p:nvSpPr>
          <p:cNvPr id="24" name="Rectangle 23">
            <a:extLst>
              <a:ext uri="{FF2B5EF4-FFF2-40B4-BE49-F238E27FC236}">
                <a16:creationId xmlns:a16="http://schemas.microsoft.com/office/drawing/2014/main" id="{1CB8722E-410F-4CED-92A8-C9F2CE7F4820}"/>
              </a:ext>
            </a:extLst>
          </p:cNvPr>
          <p:cNvSpPr/>
          <p:nvPr userDrawn="1"/>
        </p:nvSpPr>
        <p:spPr>
          <a:xfrm>
            <a:off x="6718300" y="1972575"/>
            <a:ext cx="2311153" cy="3077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400" b="0" i="0" u="none" strike="noStrike" kern="1200" cap="none" spc="0" normalizeH="0" baseline="0" noProof="0" dirty="0">
                <a:ln>
                  <a:noFill/>
                </a:ln>
                <a:solidFill>
                  <a:srgbClr val="000005"/>
                </a:solidFill>
                <a:effectLst/>
                <a:uLnTx/>
                <a:uFillTx/>
                <a:latin typeface="Roboto Medium" panose="02000000000000000000" pitchFamily="2" charset="0"/>
                <a:ea typeface="Roboto Medium" panose="02000000000000000000" pitchFamily="2" charset="0"/>
                <a:cs typeface="+mn-cs"/>
              </a:rPr>
              <a:t>Ethical use of data</a:t>
            </a:r>
          </a:p>
        </p:txBody>
      </p:sp>
      <p:sp>
        <p:nvSpPr>
          <p:cNvPr id="25" name="Rectangle 24">
            <a:extLst>
              <a:ext uri="{FF2B5EF4-FFF2-40B4-BE49-F238E27FC236}">
                <a16:creationId xmlns:a16="http://schemas.microsoft.com/office/drawing/2014/main" id="{AD871283-9F06-4717-B8EE-5B501B88164A}"/>
              </a:ext>
            </a:extLst>
          </p:cNvPr>
          <p:cNvSpPr/>
          <p:nvPr userDrawn="1"/>
        </p:nvSpPr>
        <p:spPr bwMode="auto">
          <a:xfrm>
            <a:off x="6718300" y="2254637"/>
            <a:ext cx="2125664" cy="938719"/>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AU" sz="1100" b="0" i="0" u="none" strike="noStrike" kern="1200" cap="none" spc="0" normalizeH="0" baseline="0" noProof="0" dirty="0">
                <a:ln>
                  <a:noFill/>
                </a:ln>
                <a:solidFill>
                  <a:srgbClr val="000005"/>
                </a:solidFill>
                <a:effectLst/>
                <a:uLnTx/>
                <a:uFillTx/>
                <a:latin typeface="Roboto Light" panose="02000000000000000000" pitchFamily="2" charset="0"/>
                <a:ea typeface="Roboto Light" panose="02000000000000000000" pitchFamily="2" charset="0"/>
                <a:cs typeface="+mn-cs"/>
              </a:rPr>
              <a:t>Applies to all facets of our work, from the initiatives we take on, the information we use and how our solutions impact individuals, organisations and society.</a:t>
            </a:r>
          </a:p>
        </p:txBody>
      </p:sp>
      <p:grpSp>
        <p:nvGrpSpPr>
          <p:cNvPr id="3" name="Group 2">
            <a:extLst>
              <a:ext uri="{FF2B5EF4-FFF2-40B4-BE49-F238E27FC236}">
                <a16:creationId xmlns:a16="http://schemas.microsoft.com/office/drawing/2014/main" id="{4E3BEC63-F4B2-4A6A-BC4E-73DD15F8C285}"/>
              </a:ext>
            </a:extLst>
          </p:cNvPr>
          <p:cNvGrpSpPr/>
          <p:nvPr userDrawn="1"/>
        </p:nvGrpSpPr>
        <p:grpSpPr>
          <a:xfrm>
            <a:off x="3732882" y="1987963"/>
            <a:ext cx="2760663" cy="3790715"/>
            <a:chOff x="3732882" y="1987964"/>
            <a:chExt cx="2760663" cy="3850128"/>
          </a:xfrm>
        </p:grpSpPr>
        <p:cxnSp>
          <p:nvCxnSpPr>
            <p:cNvPr id="26" name="Straight Connector 25">
              <a:extLst>
                <a:ext uri="{FF2B5EF4-FFF2-40B4-BE49-F238E27FC236}">
                  <a16:creationId xmlns:a16="http://schemas.microsoft.com/office/drawing/2014/main" id="{61C637D5-A691-43B0-B8AB-629E6B994BE7}"/>
                </a:ext>
              </a:extLst>
            </p:cNvPr>
            <p:cNvCxnSpPr>
              <a:cxnSpLocks/>
            </p:cNvCxnSpPr>
            <p:nvPr userDrawn="1"/>
          </p:nvCxnSpPr>
          <p:spPr>
            <a:xfrm>
              <a:off x="3732882"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790B2DB-ED35-42AA-8514-4581AA06CEC8}"/>
                </a:ext>
              </a:extLst>
            </p:cNvPr>
            <p:cNvCxnSpPr>
              <a:cxnSpLocks/>
            </p:cNvCxnSpPr>
            <p:nvPr userDrawn="1"/>
          </p:nvCxnSpPr>
          <p:spPr>
            <a:xfrm>
              <a:off x="6493545" y="1987964"/>
              <a:ext cx="0" cy="3850128"/>
            </a:xfrm>
            <a:prstGeom prst="line">
              <a:avLst/>
            </a:prstGeom>
            <a:ln w="6350">
              <a:solidFill>
                <a:srgbClr val="BCB5AC"/>
              </a:solidFill>
              <a:prstDash val="solid"/>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11516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Divider (plain)">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E7721E1-E5BB-4351-987D-BB1CCC903BAD}"/>
              </a:ext>
            </a:extLst>
          </p:cNvPr>
          <p:cNvSpPr/>
          <p:nvPr userDrawn="1"/>
        </p:nvSpPr>
        <p:spPr>
          <a:xfrm>
            <a:off x="740568" y="0"/>
            <a:ext cx="11451432" cy="24669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 name="Title 1">
            <a:extLst>
              <a:ext uri="{FF2B5EF4-FFF2-40B4-BE49-F238E27FC236}">
                <a16:creationId xmlns:a16="http://schemas.microsoft.com/office/drawing/2014/main" id="{1A096CAD-E381-408E-B15E-DB768D626E5F}"/>
              </a:ext>
            </a:extLst>
          </p:cNvPr>
          <p:cNvSpPr>
            <a:spLocks noGrp="1"/>
          </p:cNvSpPr>
          <p:nvPr>
            <p:ph type="title" hasCustomPrompt="1"/>
          </p:nvPr>
        </p:nvSpPr>
        <p:spPr>
          <a:xfrm>
            <a:off x="1162050" y="400050"/>
            <a:ext cx="2305050" cy="971550"/>
          </a:xfrm>
          <a:prstGeom prst="rect">
            <a:avLst/>
          </a:prstGeom>
        </p:spPr>
        <p:txBody>
          <a:bodyPr lIns="0" tIns="0" rIns="0" bIns="0" anchor="t">
            <a:noAutofit/>
          </a:bodyPr>
          <a:lstStyle>
            <a:lvl1pPr>
              <a:defRPr sz="8300">
                <a:solidFill>
                  <a:srgbClr val="000005"/>
                </a:solidFill>
                <a:latin typeface="Roboto Light" panose="02000000000000000000" pitchFamily="2" charset="0"/>
                <a:ea typeface="Roboto Light" panose="02000000000000000000" pitchFamily="2" charset="0"/>
              </a:defRPr>
            </a:lvl1pPr>
          </a:lstStyle>
          <a:p>
            <a:r>
              <a:rPr lang="en-US" dirty="0"/>
              <a:t>01</a:t>
            </a:r>
            <a:endParaRPr lang="en-AU" dirty="0"/>
          </a:p>
        </p:txBody>
      </p:sp>
      <p:sp>
        <p:nvSpPr>
          <p:cNvPr id="3" name="Text Placeholder 2">
            <a:extLst>
              <a:ext uri="{FF2B5EF4-FFF2-40B4-BE49-F238E27FC236}">
                <a16:creationId xmlns:a16="http://schemas.microsoft.com/office/drawing/2014/main" id="{CA1C2C93-9B17-46C1-8DE2-A0731939C1D7}"/>
              </a:ext>
            </a:extLst>
          </p:cNvPr>
          <p:cNvSpPr>
            <a:spLocks noGrp="1"/>
          </p:cNvSpPr>
          <p:nvPr>
            <p:ph type="body" idx="1"/>
          </p:nvPr>
        </p:nvSpPr>
        <p:spPr>
          <a:xfrm>
            <a:off x="1201738" y="3122612"/>
            <a:ext cx="5516562" cy="2516187"/>
          </a:xfrm>
          <a:prstGeom prst="rect">
            <a:avLst/>
          </a:prstGeom>
        </p:spPr>
        <p:txBody>
          <a:bodyPr lIns="0" tIns="0">
            <a:noAutofit/>
          </a:bodyPr>
          <a:lstStyle>
            <a:lvl1pPr marL="0" indent="0">
              <a:lnSpc>
                <a:spcPct val="100000"/>
              </a:lnSpc>
              <a:buNone/>
              <a:defRPr sz="2400">
                <a:solidFill>
                  <a:srgbClr val="000005"/>
                </a:solidFill>
                <a:latin typeface="Roboto Medium" panose="02000000000000000000" pitchFamily="2" charset="0"/>
                <a:ea typeface="Roboto Medium" panose="02000000000000000000"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931034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ing blank">
    <p:spTree>
      <p:nvGrpSpPr>
        <p:cNvPr id="1" name=""/>
        <p:cNvGrpSpPr/>
        <p:nvPr/>
      </p:nvGrpSpPr>
      <p:grpSpPr>
        <a:xfrm>
          <a:off x="0" y="0"/>
          <a:ext cx="0" cy="0"/>
          <a:chOff x="0" y="0"/>
          <a:chExt cx="0" cy="0"/>
        </a:xfrm>
      </p:grpSpPr>
      <p:sp>
        <p:nvSpPr>
          <p:cNvPr id="4" name="Slide heading">
            <a:extLst>
              <a:ext uri="{FF2B5EF4-FFF2-40B4-BE49-F238E27FC236}">
                <a16:creationId xmlns:a16="http://schemas.microsoft.com/office/drawing/2014/main" id="{E3ED1357-6F7F-4C90-8D4F-71EB6A9D95C9}"/>
              </a:ext>
            </a:extLst>
          </p:cNvPr>
          <p:cNvSpPr>
            <a:spLocks noGrp="1"/>
          </p:cNvSpPr>
          <p:nvPr>
            <p:ph type="body" sz="quarter" idx="10" hasCustomPrompt="1"/>
          </p:nvPr>
        </p:nvSpPr>
        <p:spPr>
          <a:xfrm>
            <a:off x="1196975" y="453371"/>
            <a:ext cx="10479600" cy="824400"/>
          </a:xfrm>
          <a:prstGeom prst="rect">
            <a:avLst/>
          </a:prstGeom>
        </p:spPr>
        <p:txBody>
          <a:bodyPr lIns="0" tIns="0"/>
          <a:lstStyle>
            <a:lvl1pPr marL="0" indent="0">
              <a:lnSpc>
                <a:spcPct val="100000"/>
              </a:lnSpc>
              <a:buNone/>
              <a:defRPr sz="2400">
                <a:solidFill>
                  <a:srgbClr val="000005"/>
                </a:solidFill>
                <a:latin typeface="Roboto" panose="02000000000000000000" pitchFamily="2" charset="0"/>
                <a:ea typeface="Roboto" panose="02000000000000000000" pitchFamily="2" charset="0"/>
              </a:defRPr>
            </a:lvl1pPr>
            <a:lvl2pPr marL="457200" indent="0">
              <a:buNone/>
              <a:defRPr sz="2400">
                <a:latin typeface="+mj-lt"/>
              </a:defRPr>
            </a:lvl2pPr>
            <a:lvl3pPr marL="914400" indent="0">
              <a:buNone/>
              <a:defRPr sz="2400">
                <a:latin typeface="+mj-lt"/>
              </a:defRPr>
            </a:lvl3pPr>
            <a:lvl4pPr marL="1371600" indent="0">
              <a:buNone/>
              <a:defRPr sz="2400">
                <a:latin typeface="+mj-lt"/>
              </a:defRPr>
            </a:lvl4pPr>
            <a:lvl5pPr marL="1828800" indent="0">
              <a:buNone/>
              <a:defRPr sz="2400">
                <a:latin typeface="+mj-lt"/>
              </a:defRPr>
            </a:lvl5pPr>
          </a:lstStyle>
          <a:p>
            <a:pPr lvl="0"/>
            <a:r>
              <a:rPr lang="en-US" dirty="0"/>
              <a:t>Click to add page heading (max two lines)</a:t>
            </a:r>
          </a:p>
        </p:txBody>
      </p:sp>
    </p:spTree>
    <p:extLst>
      <p:ext uri="{BB962C8B-B14F-4D97-AF65-F5344CB8AC3E}">
        <p14:creationId xmlns:p14="http://schemas.microsoft.com/office/powerpoint/2010/main" val="38526576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9D7A0B-8216-4DF4-80FA-852A5D82EA2A}"/>
              </a:ext>
            </a:extLst>
          </p:cNvPr>
          <p:cNvSpPr/>
          <p:nvPr userDrawn="1"/>
        </p:nvSpPr>
        <p:spPr>
          <a:xfrm>
            <a:off x="177800" y="6223000"/>
            <a:ext cx="336550" cy="299969"/>
          </a:xfrm>
          <a:prstGeom prst="rect">
            <a:avLst/>
          </a:prstGeom>
          <a:solidFill>
            <a:srgbClr val="0000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5" name="Rectangle 4">
            <a:extLst>
              <a:ext uri="{FF2B5EF4-FFF2-40B4-BE49-F238E27FC236}">
                <a16:creationId xmlns:a16="http://schemas.microsoft.com/office/drawing/2014/main" id="{6C601CD7-9F41-429E-ABE0-4B0AD4A32CAD}"/>
              </a:ext>
            </a:extLst>
          </p:cNvPr>
          <p:cNvSpPr/>
          <p:nvPr userDrawn="1"/>
        </p:nvSpPr>
        <p:spPr>
          <a:xfrm>
            <a:off x="3631660" y="4792494"/>
            <a:ext cx="8045990" cy="1730475"/>
          </a:xfrm>
          <a:prstGeom prst="rect">
            <a:avLst/>
          </a:prstGeom>
        </p:spPr>
        <p:txBody>
          <a:bodyPr wrap="square" lIns="0" anchor="b">
            <a:noAutofit/>
          </a:bodyPr>
          <a:lstStyle/>
          <a:p>
            <a:pPr algn="just">
              <a:lnSpc>
                <a:spcPct val="100000"/>
              </a:lnSpc>
              <a:spcBef>
                <a:spcPts val="0"/>
              </a:spcBef>
              <a:defRPr/>
            </a:pPr>
            <a:r>
              <a:rPr lang="en-AU" sz="1000" b="0" dirty="0">
                <a:solidFill>
                  <a:srgbClr val="736D67"/>
                </a:solidFill>
                <a:latin typeface="Roboto Medium" panose="02000000000000000000" pitchFamily="2" charset="0"/>
                <a:ea typeface="Roboto Medium" panose="02000000000000000000" pitchFamily="2" charset="0"/>
              </a:rPr>
              <a:t>Disclaimer: </a:t>
            </a:r>
            <a:r>
              <a:rPr lang="en-US" sz="1000" b="0" dirty="0">
                <a:solidFill>
                  <a:srgbClr val="736D67"/>
                </a:solidFill>
                <a:latin typeface="Roboto Light" panose="02000000000000000000" pitchFamily="2" charset="0"/>
                <a:ea typeface="Roboto Light" panose="02000000000000000000" pitchFamily="2" charset="0"/>
              </a:rPr>
              <a:t>This document comprises, and is the subject of intellectual property (including copyright) and confidentiality rights of one or multiple owners, including The Quantium Group Pty Limited and its affiliates (</a:t>
            </a:r>
            <a:r>
              <a:rPr lang="en-US" sz="1000" b="0" dirty="0">
                <a:solidFill>
                  <a:srgbClr val="736D67"/>
                </a:solidFill>
                <a:latin typeface="Roboto Medium" panose="02000000000000000000" pitchFamily="2" charset="0"/>
                <a:ea typeface="Roboto Medium" panose="02000000000000000000" pitchFamily="2" charset="0"/>
              </a:rPr>
              <a:t>Quantium</a:t>
            </a:r>
            <a:r>
              <a:rPr lang="en-US" sz="1000" b="0" dirty="0">
                <a:solidFill>
                  <a:srgbClr val="736D67"/>
                </a:solidFill>
                <a:latin typeface="Roboto Light" panose="02000000000000000000" pitchFamily="2" charset="0"/>
                <a:ea typeface="Roboto Light" panose="02000000000000000000" pitchFamily="2" charset="0"/>
              </a:rPr>
              <a:t>) and where applicable, its third-party data owners (</a:t>
            </a:r>
            <a:r>
              <a:rPr lang="en-US" sz="1000" b="0" dirty="0">
                <a:solidFill>
                  <a:srgbClr val="736D67"/>
                </a:solidFill>
                <a:latin typeface="Roboto Medium" panose="02000000000000000000" pitchFamily="2" charset="0"/>
                <a:ea typeface="Roboto Medium" panose="02000000000000000000" pitchFamily="2" charset="0"/>
              </a:rPr>
              <a:t>Data Providers</a:t>
            </a:r>
            <a:r>
              <a:rPr lang="en-US" sz="1000" b="0" dirty="0">
                <a:solidFill>
                  <a:srgbClr val="736D67"/>
                </a:solidFill>
                <a:latin typeface="Roboto Light" panose="02000000000000000000" pitchFamily="2" charset="0"/>
                <a:ea typeface="Roboto Light" panose="02000000000000000000" pitchFamily="2" charset="0"/>
              </a:rPr>
              <a:t>), together (</a:t>
            </a:r>
            <a:r>
              <a:rPr lang="en-US" sz="1000" b="0" dirty="0">
                <a:solidFill>
                  <a:srgbClr val="736D67"/>
                </a:solidFill>
                <a:latin typeface="Roboto Medium" panose="02000000000000000000" pitchFamily="2" charset="0"/>
                <a:ea typeface="Roboto Medium" panose="02000000000000000000" pitchFamily="2" charset="0"/>
              </a:rPr>
              <a:t>IP Owners</a:t>
            </a:r>
            <a:r>
              <a:rPr lang="en-US" sz="1000" b="0" dirty="0">
                <a:solidFill>
                  <a:srgbClr val="736D67"/>
                </a:solidFill>
                <a:latin typeface="Roboto Light" panose="02000000000000000000" pitchFamily="2" charset="0"/>
                <a:ea typeface="Roboto Light" panose="02000000000000000000" pitchFamily="2" charset="0"/>
              </a:rPr>
              <a:t>). The information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may have been prepared using raw data owned by the Data Providers. The Data Providers have not been involved in the analysis of the raw data, the preparation of, or the information contained in the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The IP Owners do not make any representation (express or implied), nor give any guarantee or warranty in relation to the accuracy, completeness or appropriateness of the raw data, nor the analysis contained in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None of the IP Owners will have any liability for any use or disclosure by the recipient of any information contained in, or derived from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To the maximum extent permitted by law, the IP Owners expressly disclaim, take no responsibility for and have no liability for the preparation, contents, accuracy or completeness of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nor the analysis on which it is based. This </a:t>
            </a:r>
            <a:r>
              <a:rPr lang="en-US" sz="1000" dirty="0">
                <a:solidFill>
                  <a:srgbClr val="736D67"/>
                </a:solidFill>
                <a:latin typeface="Roboto Light" panose="02000000000000000000" pitchFamily="2" charset="0"/>
                <a:ea typeface="Roboto Light" panose="02000000000000000000" pitchFamily="2" charset="0"/>
              </a:rPr>
              <a:t>document </a:t>
            </a:r>
            <a:r>
              <a:rPr lang="en-US" sz="1000" b="0" dirty="0">
                <a:solidFill>
                  <a:srgbClr val="736D67"/>
                </a:solidFill>
                <a:latin typeface="Roboto Light" panose="02000000000000000000" pitchFamily="2" charset="0"/>
                <a:ea typeface="Roboto Light" panose="02000000000000000000" pitchFamily="2" charset="0"/>
              </a:rPr>
              <a:t>is provided in confidence, may only be used for the purpose provided, and may not be copied, reproduced, distributed, disclosed or made available to a third party in any way except strictly in accordance with the applicable written terms and conditions between you and Quantium, or otherwise with Quantium’s prior written permission</a:t>
            </a:r>
            <a:endParaRPr lang="en-AU" sz="1000" b="0" dirty="0">
              <a:solidFill>
                <a:srgbClr val="736D67"/>
              </a:solidFill>
              <a:latin typeface="Roboto Light" panose="02000000000000000000" pitchFamily="2" charset="0"/>
              <a:ea typeface="Roboto Light" panose="02000000000000000000" pitchFamily="2" charset="0"/>
            </a:endParaRPr>
          </a:p>
        </p:txBody>
      </p:sp>
    </p:spTree>
    <p:extLst>
      <p:ext uri="{BB962C8B-B14F-4D97-AF65-F5344CB8AC3E}">
        <p14:creationId xmlns:p14="http://schemas.microsoft.com/office/powerpoint/2010/main" val="989650627"/>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F5829D3-6434-4C66-A382-6A22E3876A48}"/>
              </a:ext>
            </a:extLst>
          </p:cNvPr>
          <p:cNvSpPr/>
          <p:nvPr userDrawn="1"/>
        </p:nvSpPr>
        <p:spPr>
          <a:xfrm>
            <a:off x="-1" y="0"/>
            <a:ext cx="74097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0" name="Slide Number Placeholder 6">
            <a:extLst>
              <a:ext uri="{FF2B5EF4-FFF2-40B4-BE49-F238E27FC236}">
                <a16:creationId xmlns:a16="http://schemas.microsoft.com/office/drawing/2014/main" id="{3625FC0E-76E8-4E41-B33D-6FD7D9697535}"/>
              </a:ext>
            </a:extLst>
          </p:cNvPr>
          <p:cNvSpPr txBox="1">
            <a:spLocks/>
          </p:cNvSpPr>
          <p:nvPr userDrawn="1"/>
        </p:nvSpPr>
        <p:spPr>
          <a:xfrm>
            <a:off x="127000" y="6239658"/>
            <a:ext cx="457200" cy="365125"/>
          </a:xfrm>
          <a:prstGeom prst="rect">
            <a:avLst/>
          </a:prstGeom>
        </p:spPr>
        <p:txBody>
          <a:bodyPr/>
          <a:lstStyle>
            <a:defPPr>
              <a:defRPr lang="en-US"/>
            </a:defPPr>
            <a:lvl1pPr marL="0" algn="l" defTabSz="914400" rtl="0" eaLnBrk="1" latinLnBrk="0" hangingPunct="1">
              <a:defRPr sz="18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B7CFE17-F5A6-4E5D-B32C-113A30C24AE0}" type="slidenum">
              <a:rPr lang="en-AU" sz="1400" smtClean="0">
                <a:solidFill>
                  <a:srgbClr val="FFFFFF"/>
                </a:solidFill>
                <a:latin typeface="Roboto" pitchFamily="2" charset="0"/>
                <a:ea typeface="Roboto" pitchFamily="2" charset="0"/>
              </a:rPr>
              <a:pPr algn="ctr"/>
              <a:t>‹#›</a:t>
            </a:fld>
            <a:endParaRPr lang="en-AU" sz="1400" dirty="0">
              <a:solidFill>
                <a:srgbClr val="FFFFFF"/>
              </a:solidFill>
              <a:latin typeface="Roboto" pitchFamily="2" charset="0"/>
              <a:ea typeface="Roboto" pitchFamily="2" charset="0"/>
            </a:endParaRPr>
          </a:p>
        </p:txBody>
      </p:sp>
      <p:sp>
        <p:nvSpPr>
          <p:cNvPr id="5" name="Oval 4">
            <a:extLst>
              <a:ext uri="{FF2B5EF4-FFF2-40B4-BE49-F238E27FC236}">
                <a16:creationId xmlns:a16="http://schemas.microsoft.com/office/drawing/2014/main" id="{B058B946-434D-48E0-BAC6-E795D619989C}"/>
              </a:ext>
            </a:extLst>
          </p:cNvPr>
          <p:cNvSpPr/>
          <p:nvPr userDrawn="1"/>
        </p:nvSpPr>
        <p:spPr>
          <a:xfrm>
            <a:off x="-394521" y="473749"/>
            <a:ext cx="229577" cy="229577"/>
          </a:xfrm>
          <a:prstGeom prst="ellipse">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6" name="Oval 5">
            <a:extLst>
              <a:ext uri="{FF2B5EF4-FFF2-40B4-BE49-F238E27FC236}">
                <a16:creationId xmlns:a16="http://schemas.microsoft.com/office/drawing/2014/main" id="{565BDBD0-0437-4869-A1B0-92FA8612C74F}"/>
              </a:ext>
            </a:extLst>
          </p:cNvPr>
          <p:cNvSpPr/>
          <p:nvPr userDrawn="1"/>
        </p:nvSpPr>
        <p:spPr>
          <a:xfrm>
            <a:off x="-394521" y="783791"/>
            <a:ext cx="229577" cy="229577"/>
          </a:xfrm>
          <a:prstGeom prst="ellipse">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8" name="Oval 7">
            <a:extLst>
              <a:ext uri="{FF2B5EF4-FFF2-40B4-BE49-F238E27FC236}">
                <a16:creationId xmlns:a16="http://schemas.microsoft.com/office/drawing/2014/main" id="{F8FBAB6D-66CF-4E04-9B1C-4525C3442F17}"/>
              </a:ext>
            </a:extLst>
          </p:cNvPr>
          <p:cNvSpPr/>
          <p:nvPr userDrawn="1"/>
        </p:nvSpPr>
        <p:spPr>
          <a:xfrm>
            <a:off x="-394521" y="1093833"/>
            <a:ext cx="229577" cy="229577"/>
          </a:xfrm>
          <a:prstGeom prst="ellipse">
            <a:avLst/>
          </a:prstGeom>
          <a:solidFill>
            <a:schemeClr val="bg2"/>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1" name="Oval 10">
            <a:extLst>
              <a:ext uri="{FF2B5EF4-FFF2-40B4-BE49-F238E27FC236}">
                <a16:creationId xmlns:a16="http://schemas.microsoft.com/office/drawing/2014/main" id="{AE85D92D-D17D-4C5C-A5F0-4508086E3952}"/>
              </a:ext>
            </a:extLst>
          </p:cNvPr>
          <p:cNvSpPr/>
          <p:nvPr userDrawn="1"/>
        </p:nvSpPr>
        <p:spPr>
          <a:xfrm>
            <a:off x="-394521" y="1403875"/>
            <a:ext cx="229577" cy="229577"/>
          </a:xfrm>
          <a:prstGeom prst="ellipse">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2" name="Oval 11">
            <a:extLst>
              <a:ext uri="{FF2B5EF4-FFF2-40B4-BE49-F238E27FC236}">
                <a16:creationId xmlns:a16="http://schemas.microsoft.com/office/drawing/2014/main" id="{56665003-57E1-4A54-9EB6-54C8238D0E3A}"/>
              </a:ext>
            </a:extLst>
          </p:cNvPr>
          <p:cNvSpPr/>
          <p:nvPr userDrawn="1"/>
        </p:nvSpPr>
        <p:spPr>
          <a:xfrm>
            <a:off x="-394521" y="2334001"/>
            <a:ext cx="229577" cy="229577"/>
          </a:xfrm>
          <a:prstGeom prst="ellipse">
            <a:avLst/>
          </a:prstGeom>
          <a:solidFill>
            <a:schemeClr val="accent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3" name="Oval 12">
            <a:extLst>
              <a:ext uri="{FF2B5EF4-FFF2-40B4-BE49-F238E27FC236}">
                <a16:creationId xmlns:a16="http://schemas.microsoft.com/office/drawing/2014/main" id="{430852FC-1A40-4DDF-90EA-631AF8ED2651}"/>
              </a:ext>
            </a:extLst>
          </p:cNvPr>
          <p:cNvSpPr/>
          <p:nvPr userDrawn="1"/>
        </p:nvSpPr>
        <p:spPr>
          <a:xfrm>
            <a:off x="-394521" y="1713917"/>
            <a:ext cx="229577" cy="229577"/>
          </a:xfrm>
          <a:prstGeom prst="ellipse">
            <a:avLst/>
          </a:prstGeom>
          <a:solidFill>
            <a:schemeClr val="accent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4" name="Oval 13">
            <a:extLst>
              <a:ext uri="{FF2B5EF4-FFF2-40B4-BE49-F238E27FC236}">
                <a16:creationId xmlns:a16="http://schemas.microsoft.com/office/drawing/2014/main" id="{7F328DB3-555F-48BC-A956-38F8A313E7CF}"/>
              </a:ext>
            </a:extLst>
          </p:cNvPr>
          <p:cNvSpPr/>
          <p:nvPr userDrawn="1"/>
        </p:nvSpPr>
        <p:spPr>
          <a:xfrm>
            <a:off x="-394521" y="2023959"/>
            <a:ext cx="229577" cy="229577"/>
          </a:xfrm>
          <a:prstGeom prst="ellipse">
            <a:avLst/>
          </a:prstGeom>
          <a:solidFill>
            <a:schemeClr val="accent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5" name="Oval 14">
            <a:extLst>
              <a:ext uri="{FF2B5EF4-FFF2-40B4-BE49-F238E27FC236}">
                <a16:creationId xmlns:a16="http://schemas.microsoft.com/office/drawing/2014/main" id="{8BA9680E-296C-4E11-A8D4-6F5ACFCF7F93}"/>
              </a:ext>
            </a:extLst>
          </p:cNvPr>
          <p:cNvSpPr/>
          <p:nvPr userDrawn="1"/>
        </p:nvSpPr>
        <p:spPr>
          <a:xfrm>
            <a:off x="-394521" y="2644043"/>
            <a:ext cx="229577" cy="229577"/>
          </a:xfrm>
          <a:prstGeom prst="ellipse">
            <a:avLst/>
          </a:prstGeom>
          <a:solidFill>
            <a:schemeClr val="accent6"/>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6" name="Oval 15">
            <a:extLst>
              <a:ext uri="{FF2B5EF4-FFF2-40B4-BE49-F238E27FC236}">
                <a16:creationId xmlns:a16="http://schemas.microsoft.com/office/drawing/2014/main" id="{3BC81476-0EA9-46C1-BF9E-14500F2DE601}"/>
              </a:ext>
            </a:extLst>
          </p:cNvPr>
          <p:cNvSpPr/>
          <p:nvPr userDrawn="1"/>
        </p:nvSpPr>
        <p:spPr>
          <a:xfrm>
            <a:off x="-394521" y="3802925"/>
            <a:ext cx="230400" cy="230400"/>
          </a:xfrm>
          <a:prstGeom prst="ellipse">
            <a:avLst/>
          </a:prstGeom>
          <a:solidFill>
            <a:srgbClr val="3F68AD"/>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7" name="Oval 16">
            <a:extLst>
              <a:ext uri="{FF2B5EF4-FFF2-40B4-BE49-F238E27FC236}">
                <a16:creationId xmlns:a16="http://schemas.microsoft.com/office/drawing/2014/main" id="{417EF92D-6697-44F0-9A9D-98B559DD0E13}"/>
              </a:ext>
            </a:extLst>
          </p:cNvPr>
          <p:cNvSpPr/>
          <p:nvPr userDrawn="1"/>
        </p:nvSpPr>
        <p:spPr>
          <a:xfrm>
            <a:off x="-394521" y="4113790"/>
            <a:ext cx="230400" cy="230400"/>
          </a:xfrm>
          <a:prstGeom prst="ellipse">
            <a:avLst/>
          </a:prstGeom>
          <a:solidFill>
            <a:srgbClr val="44B5C4"/>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8" name="Oval 17">
            <a:extLst>
              <a:ext uri="{FF2B5EF4-FFF2-40B4-BE49-F238E27FC236}">
                <a16:creationId xmlns:a16="http://schemas.microsoft.com/office/drawing/2014/main" id="{1FB16B5A-29E3-451A-9062-049C330D7888}"/>
              </a:ext>
            </a:extLst>
          </p:cNvPr>
          <p:cNvSpPr/>
          <p:nvPr userDrawn="1"/>
        </p:nvSpPr>
        <p:spPr>
          <a:xfrm>
            <a:off x="-394521" y="4424655"/>
            <a:ext cx="230400" cy="230400"/>
          </a:xfrm>
          <a:prstGeom prst="ellipse">
            <a:avLst/>
          </a:prstGeom>
          <a:solidFill>
            <a:srgbClr val="44D6A3"/>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19" name="Oval 18">
            <a:extLst>
              <a:ext uri="{FF2B5EF4-FFF2-40B4-BE49-F238E27FC236}">
                <a16:creationId xmlns:a16="http://schemas.microsoft.com/office/drawing/2014/main" id="{B1384C41-F1FF-49B5-8059-1DA629D8B47F}"/>
              </a:ext>
            </a:extLst>
          </p:cNvPr>
          <p:cNvSpPr/>
          <p:nvPr userDrawn="1"/>
        </p:nvSpPr>
        <p:spPr>
          <a:xfrm>
            <a:off x="-394521" y="4735520"/>
            <a:ext cx="230400" cy="230400"/>
          </a:xfrm>
          <a:prstGeom prst="ellipse">
            <a:avLst/>
          </a:prstGeom>
          <a:solidFill>
            <a:srgbClr val="7FDD7C"/>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0" name="Oval 19">
            <a:extLst>
              <a:ext uri="{FF2B5EF4-FFF2-40B4-BE49-F238E27FC236}">
                <a16:creationId xmlns:a16="http://schemas.microsoft.com/office/drawing/2014/main" id="{79470623-F879-4533-B440-0BA3CDCD59BC}"/>
              </a:ext>
            </a:extLst>
          </p:cNvPr>
          <p:cNvSpPr/>
          <p:nvPr userDrawn="1"/>
        </p:nvSpPr>
        <p:spPr>
          <a:xfrm>
            <a:off x="-394521" y="5046385"/>
            <a:ext cx="230400" cy="230400"/>
          </a:xfrm>
          <a:prstGeom prst="ellipse">
            <a:avLst/>
          </a:prstGeom>
          <a:solidFill>
            <a:srgbClr val="EACC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1" name="Oval 20">
            <a:extLst>
              <a:ext uri="{FF2B5EF4-FFF2-40B4-BE49-F238E27FC236}">
                <a16:creationId xmlns:a16="http://schemas.microsoft.com/office/drawing/2014/main" id="{DE8AA357-14EB-4FD6-A0A1-9915E5408445}"/>
              </a:ext>
            </a:extLst>
          </p:cNvPr>
          <p:cNvSpPr/>
          <p:nvPr userDrawn="1"/>
        </p:nvSpPr>
        <p:spPr>
          <a:xfrm>
            <a:off x="-394521" y="5357250"/>
            <a:ext cx="230400" cy="230400"/>
          </a:xfrm>
          <a:prstGeom prst="ellipse">
            <a:avLst/>
          </a:prstGeom>
          <a:solidFill>
            <a:srgbClr val="EF9B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2" name="Oval 21">
            <a:extLst>
              <a:ext uri="{FF2B5EF4-FFF2-40B4-BE49-F238E27FC236}">
                <a16:creationId xmlns:a16="http://schemas.microsoft.com/office/drawing/2014/main" id="{D334A920-A603-431D-B31C-7FB85DAE2CDA}"/>
              </a:ext>
            </a:extLst>
          </p:cNvPr>
          <p:cNvSpPr/>
          <p:nvPr userDrawn="1"/>
        </p:nvSpPr>
        <p:spPr>
          <a:xfrm>
            <a:off x="-394521" y="5668115"/>
            <a:ext cx="230400" cy="230400"/>
          </a:xfrm>
          <a:prstGeom prst="ellipse">
            <a:avLst/>
          </a:prstGeom>
          <a:solidFill>
            <a:srgbClr val="EF634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3" name="Oval 22">
            <a:extLst>
              <a:ext uri="{FF2B5EF4-FFF2-40B4-BE49-F238E27FC236}">
                <a16:creationId xmlns:a16="http://schemas.microsoft.com/office/drawing/2014/main" id="{507F04BA-F461-4A70-A60C-01EFC8E98716}"/>
              </a:ext>
            </a:extLst>
          </p:cNvPr>
          <p:cNvSpPr/>
          <p:nvPr userDrawn="1"/>
        </p:nvSpPr>
        <p:spPr>
          <a:xfrm>
            <a:off x="-394521" y="5978980"/>
            <a:ext cx="230400" cy="230400"/>
          </a:xfrm>
          <a:prstGeom prst="ellipse">
            <a:avLst/>
          </a:prstGeom>
          <a:solidFill>
            <a:srgbClr val="C96377"/>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4" name="Oval 23">
            <a:extLst>
              <a:ext uri="{FF2B5EF4-FFF2-40B4-BE49-F238E27FC236}">
                <a16:creationId xmlns:a16="http://schemas.microsoft.com/office/drawing/2014/main" id="{A9DB4398-81BF-40D0-97F3-816926FF6B60}"/>
              </a:ext>
            </a:extLst>
          </p:cNvPr>
          <p:cNvSpPr/>
          <p:nvPr userDrawn="1"/>
        </p:nvSpPr>
        <p:spPr>
          <a:xfrm>
            <a:off x="-394521" y="6289840"/>
            <a:ext cx="230400" cy="230400"/>
          </a:xfrm>
          <a:prstGeom prst="ellipse">
            <a:avLst/>
          </a:prstGeom>
          <a:solidFill>
            <a:srgbClr val="8E72B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
        <p:nvSpPr>
          <p:cNvPr id="27" name="Freeform 5">
            <a:extLst>
              <a:ext uri="{FF2B5EF4-FFF2-40B4-BE49-F238E27FC236}">
                <a16:creationId xmlns:a16="http://schemas.microsoft.com/office/drawing/2014/main" id="{0F9F09AD-9CB7-4EF7-A2F9-9ED3E13CC816}"/>
              </a:ext>
            </a:extLst>
          </p:cNvPr>
          <p:cNvSpPr>
            <a:spLocks noEditPoints="1"/>
          </p:cNvSpPr>
          <p:nvPr userDrawn="1"/>
        </p:nvSpPr>
        <p:spPr bwMode="auto">
          <a:xfrm>
            <a:off x="1206500" y="6209380"/>
            <a:ext cx="1422400" cy="360045"/>
          </a:xfrm>
          <a:custGeom>
            <a:avLst/>
            <a:gdLst>
              <a:gd name="T0" fmla="*/ 2610 w 7680"/>
              <a:gd name="T1" fmla="*/ 614 h 1944"/>
              <a:gd name="T2" fmla="*/ 2335 w 7680"/>
              <a:gd name="T3" fmla="*/ 1134 h 1944"/>
              <a:gd name="T4" fmla="*/ 2792 w 7680"/>
              <a:gd name="T5" fmla="*/ 1241 h 1944"/>
              <a:gd name="T6" fmla="*/ 2938 w 7680"/>
              <a:gd name="T7" fmla="*/ 627 h 1944"/>
              <a:gd name="T8" fmla="*/ 2445 w 7680"/>
              <a:gd name="T9" fmla="*/ 916 h 1944"/>
              <a:gd name="T10" fmla="*/ 2747 w 7680"/>
              <a:gd name="T11" fmla="*/ 791 h 1944"/>
              <a:gd name="T12" fmla="*/ 2704 w 7680"/>
              <a:gd name="T13" fmla="*/ 1165 h 1944"/>
              <a:gd name="T14" fmla="*/ 3472 w 7680"/>
              <a:gd name="T15" fmla="*/ 1126 h 1944"/>
              <a:gd name="T16" fmla="*/ 3196 w 7680"/>
              <a:gd name="T17" fmla="*/ 1047 h 1944"/>
              <a:gd name="T18" fmla="*/ 3074 w 7680"/>
              <a:gd name="T19" fmla="*/ 1145 h 1944"/>
              <a:gd name="T20" fmla="*/ 3502 w 7680"/>
              <a:gd name="T21" fmla="*/ 1238 h 1944"/>
              <a:gd name="T22" fmla="*/ 4441 w 7680"/>
              <a:gd name="T23" fmla="*/ 1176 h 1944"/>
              <a:gd name="T24" fmla="*/ 4244 w 7680"/>
              <a:gd name="T25" fmla="*/ 648 h 1944"/>
              <a:gd name="T26" fmla="*/ 3778 w 7680"/>
              <a:gd name="T27" fmla="*/ 818 h 1944"/>
              <a:gd name="T28" fmla="*/ 3974 w 7680"/>
              <a:gd name="T29" fmla="*/ 761 h 1944"/>
              <a:gd name="T30" fmla="*/ 4223 w 7680"/>
              <a:gd name="T31" fmla="*/ 854 h 1944"/>
              <a:gd name="T32" fmla="*/ 3773 w 7680"/>
              <a:gd name="T33" fmla="*/ 1018 h 1944"/>
              <a:gd name="T34" fmla="*/ 4019 w 7680"/>
              <a:gd name="T35" fmla="*/ 1311 h 1944"/>
              <a:gd name="T36" fmla="*/ 4388 w 7680"/>
              <a:gd name="T37" fmla="*/ 1298 h 1944"/>
              <a:gd name="T38" fmla="*/ 4187 w 7680"/>
              <a:gd name="T39" fmla="*/ 1119 h 1944"/>
              <a:gd name="T40" fmla="*/ 3898 w 7680"/>
              <a:gd name="T41" fmla="*/ 1114 h 1944"/>
              <a:gd name="T42" fmla="*/ 4223 w 7680"/>
              <a:gd name="T43" fmla="*/ 1012 h 1944"/>
              <a:gd name="T44" fmla="*/ 4553 w 7680"/>
              <a:gd name="T45" fmla="*/ 627 h 1944"/>
              <a:gd name="T46" fmla="*/ 4694 w 7680"/>
              <a:gd name="T47" fmla="*/ 871 h 1944"/>
              <a:gd name="T48" fmla="*/ 4974 w 7680"/>
              <a:gd name="T49" fmla="*/ 801 h 1944"/>
              <a:gd name="T50" fmla="*/ 5154 w 7680"/>
              <a:gd name="T51" fmla="*/ 928 h 1944"/>
              <a:gd name="T52" fmla="*/ 5470 w 7680"/>
              <a:gd name="T53" fmla="*/ 624 h 1944"/>
              <a:gd name="T54" fmla="*/ 5206 w 7680"/>
              <a:gd name="T55" fmla="*/ 627 h 1944"/>
              <a:gd name="T56" fmla="*/ 5335 w 7680"/>
              <a:gd name="T57" fmla="*/ 1196 h 1944"/>
              <a:gd name="T58" fmla="*/ 5618 w 7680"/>
              <a:gd name="T59" fmla="*/ 1171 h 1944"/>
              <a:gd name="T60" fmla="*/ 5618 w 7680"/>
              <a:gd name="T61" fmla="*/ 744 h 1944"/>
              <a:gd name="T62" fmla="*/ 6438 w 7680"/>
              <a:gd name="T63" fmla="*/ 1069 h 1944"/>
              <a:gd name="T64" fmla="*/ 6153 w 7680"/>
              <a:gd name="T65" fmla="*/ 1109 h 1944"/>
              <a:gd name="T66" fmla="*/ 5982 w 7680"/>
              <a:gd name="T67" fmla="*/ 1028 h 1944"/>
              <a:gd name="T68" fmla="*/ 6405 w 7680"/>
              <a:gd name="T69" fmla="*/ 1265 h 1944"/>
              <a:gd name="T70" fmla="*/ 6587 w 7680"/>
              <a:gd name="T71" fmla="*/ 629 h 1944"/>
              <a:gd name="T72" fmla="*/ 7159 w 7680"/>
              <a:gd name="T73" fmla="*/ 645 h 1944"/>
              <a:gd name="T74" fmla="*/ 6845 w 7680"/>
              <a:gd name="T75" fmla="*/ 631 h 1944"/>
              <a:gd name="T76" fmla="*/ 6859 w 7680"/>
              <a:gd name="T77" fmla="*/ 925 h 1944"/>
              <a:gd name="T78" fmla="*/ 7074 w 7680"/>
              <a:gd name="T79" fmla="*/ 767 h 1944"/>
              <a:gd name="T80" fmla="*/ 7271 w 7680"/>
              <a:gd name="T81" fmla="*/ 925 h 1944"/>
              <a:gd name="T82" fmla="*/ 7505 w 7680"/>
              <a:gd name="T83" fmla="*/ 789 h 1944"/>
              <a:gd name="T84" fmla="*/ 7680 w 7680"/>
              <a:gd name="T85" fmla="*/ 883 h 1944"/>
              <a:gd name="T86" fmla="*/ 5732 w 7680"/>
              <a:gd name="T87" fmla="*/ 631 h 1944"/>
              <a:gd name="T88" fmla="*/ 5804 w 7680"/>
              <a:gd name="T89" fmla="*/ 368 h 1944"/>
              <a:gd name="T90" fmla="*/ 5864 w 7680"/>
              <a:gd name="T91" fmla="*/ 514 h 1944"/>
              <a:gd name="T92" fmla="*/ 679 w 7680"/>
              <a:gd name="T93" fmla="*/ 43 h 1944"/>
              <a:gd name="T94" fmla="*/ 19 w 7680"/>
              <a:gd name="T95" fmla="*/ 772 h 1944"/>
              <a:gd name="T96" fmla="*/ 316 w 7680"/>
              <a:gd name="T97" fmla="*/ 1684 h 1944"/>
              <a:gd name="T98" fmla="*/ 1254 w 7680"/>
              <a:gd name="T99" fmla="*/ 1892 h 1944"/>
              <a:gd name="T100" fmla="*/ 1916 w 7680"/>
              <a:gd name="T101" fmla="*/ 1162 h 1944"/>
              <a:gd name="T102" fmla="*/ 1618 w 7680"/>
              <a:gd name="T103" fmla="*/ 251 h 1944"/>
              <a:gd name="T104" fmla="*/ 631 w 7680"/>
              <a:gd name="T105" fmla="*/ 1103 h 1944"/>
              <a:gd name="T106" fmla="*/ 1002 w 7680"/>
              <a:gd name="T107" fmla="*/ 607 h 1944"/>
              <a:gd name="T108" fmla="*/ 1270 w 7680"/>
              <a:gd name="T109" fmla="*/ 1167 h 1944"/>
              <a:gd name="T110" fmla="*/ 1438 w 7680"/>
              <a:gd name="T111" fmla="*/ 1619 h 1944"/>
              <a:gd name="T112" fmla="*/ 1278 w 7680"/>
              <a:gd name="T113" fmla="*/ 1351 h 1944"/>
              <a:gd name="T114" fmla="*/ 1588 w 7680"/>
              <a:gd name="T115" fmla="*/ 1337 h 1944"/>
              <a:gd name="T116" fmla="*/ 1457 w 7680"/>
              <a:gd name="T117" fmla="*/ 1619 h 1944"/>
              <a:gd name="T118" fmla="*/ 1703 w 7680"/>
              <a:gd name="T119" fmla="*/ 1836 h 1944"/>
              <a:gd name="T120" fmla="*/ 1890 w 7680"/>
              <a:gd name="T121" fmla="*/ 1923 h 1944"/>
              <a:gd name="T122" fmla="*/ 1880 w 7680"/>
              <a:gd name="T123" fmla="*/ 1717 h 1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7680" h="1944">
                <a:moveTo>
                  <a:pt x="2938" y="627"/>
                </a:moveTo>
                <a:lnTo>
                  <a:pt x="2826" y="627"/>
                </a:lnTo>
                <a:lnTo>
                  <a:pt x="2826" y="627"/>
                </a:lnTo>
                <a:lnTo>
                  <a:pt x="2819" y="627"/>
                </a:lnTo>
                <a:lnTo>
                  <a:pt x="2818" y="629"/>
                </a:lnTo>
                <a:lnTo>
                  <a:pt x="2816" y="633"/>
                </a:lnTo>
                <a:lnTo>
                  <a:pt x="2804" y="681"/>
                </a:lnTo>
                <a:lnTo>
                  <a:pt x="2804" y="681"/>
                </a:lnTo>
                <a:lnTo>
                  <a:pt x="2801" y="684"/>
                </a:lnTo>
                <a:lnTo>
                  <a:pt x="2797" y="686"/>
                </a:lnTo>
                <a:lnTo>
                  <a:pt x="2794" y="686"/>
                </a:lnTo>
                <a:lnTo>
                  <a:pt x="2789" y="682"/>
                </a:lnTo>
                <a:lnTo>
                  <a:pt x="2789" y="682"/>
                </a:lnTo>
                <a:lnTo>
                  <a:pt x="2773" y="669"/>
                </a:lnTo>
                <a:lnTo>
                  <a:pt x="2756" y="657"/>
                </a:lnTo>
                <a:lnTo>
                  <a:pt x="2734" y="645"/>
                </a:lnTo>
                <a:lnTo>
                  <a:pt x="2711" y="634"/>
                </a:lnTo>
                <a:lnTo>
                  <a:pt x="2687" y="626"/>
                </a:lnTo>
                <a:lnTo>
                  <a:pt x="2661" y="619"/>
                </a:lnTo>
                <a:lnTo>
                  <a:pt x="2636" y="615"/>
                </a:lnTo>
                <a:lnTo>
                  <a:pt x="2610" y="614"/>
                </a:lnTo>
                <a:lnTo>
                  <a:pt x="2610" y="614"/>
                </a:lnTo>
                <a:lnTo>
                  <a:pt x="2575" y="615"/>
                </a:lnTo>
                <a:lnTo>
                  <a:pt x="2541" y="620"/>
                </a:lnTo>
                <a:lnTo>
                  <a:pt x="2510" y="627"/>
                </a:lnTo>
                <a:lnTo>
                  <a:pt x="2481" y="639"/>
                </a:lnTo>
                <a:lnTo>
                  <a:pt x="2453" y="653"/>
                </a:lnTo>
                <a:lnTo>
                  <a:pt x="2428" y="669"/>
                </a:lnTo>
                <a:lnTo>
                  <a:pt x="2404" y="688"/>
                </a:lnTo>
                <a:lnTo>
                  <a:pt x="2383" y="710"/>
                </a:lnTo>
                <a:lnTo>
                  <a:pt x="2364" y="734"/>
                </a:lnTo>
                <a:lnTo>
                  <a:pt x="2347" y="761"/>
                </a:lnTo>
                <a:lnTo>
                  <a:pt x="2333" y="789"/>
                </a:lnTo>
                <a:lnTo>
                  <a:pt x="2321" y="820"/>
                </a:lnTo>
                <a:lnTo>
                  <a:pt x="2311" y="853"/>
                </a:lnTo>
                <a:lnTo>
                  <a:pt x="2304" y="889"/>
                </a:lnTo>
                <a:lnTo>
                  <a:pt x="2301" y="925"/>
                </a:lnTo>
                <a:lnTo>
                  <a:pt x="2299" y="963"/>
                </a:lnTo>
                <a:lnTo>
                  <a:pt x="2299" y="963"/>
                </a:lnTo>
                <a:lnTo>
                  <a:pt x="2301" y="1000"/>
                </a:lnTo>
                <a:lnTo>
                  <a:pt x="2306" y="1036"/>
                </a:lnTo>
                <a:lnTo>
                  <a:pt x="2313" y="1071"/>
                </a:lnTo>
                <a:lnTo>
                  <a:pt x="2321" y="1103"/>
                </a:lnTo>
                <a:lnTo>
                  <a:pt x="2335" y="1134"/>
                </a:lnTo>
                <a:lnTo>
                  <a:pt x="2349" y="1164"/>
                </a:lnTo>
                <a:lnTo>
                  <a:pt x="2366" y="1189"/>
                </a:lnTo>
                <a:lnTo>
                  <a:pt x="2385" y="1215"/>
                </a:lnTo>
                <a:lnTo>
                  <a:pt x="2407" y="1236"/>
                </a:lnTo>
                <a:lnTo>
                  <a:pt x="2431" y="1255"/>
                </a:lnTo>
                <a:lnTo>
                  <a:pt x="2455" y="1272"/>
                </a:lnTo>
                <a:lnTo>
                  <a:pt x="2483" y="1286"/>
                </a:lnTo>
                <a:lnTo>
                  <a:pt x="2512" y="1296"/>
                </a:lnTo>
                <a:lnTo>
                  <a:pt x="2543" y="1305"/>
                </a:lnTo>
                <a:lnTo>
                  <a:pt x="2575" y="1310"/>
                </a:lnTo>
                <a:lnTo>
                  <a:pt x="2610" y="1311"/>
                </a:lnTo>
                <a:lnTo>
                  <a:pt x="2610" y="1311"/>
                </a:lnTo>
                <a:lnTo>
                  <a:pt x="2630" y="1310"/>
                </a:lnTo>
                <a:lnTo>
                  <a:pt x="2649" y="1308"/>
                </a:lnTo>
                <a:lnTo>
                  <a:pt x="2667" y="1305"/>
                </a:lnTo>
                <a:lnTo>
                  <a:pt x="2684" y="1301"/>
                </a:lnTo>
                <a:lnTo>
                  <a:pt x="2715" y="1291"/>
                </a:lnTo>
                <a:lnTo>
                  <a:pt x="2740" y="1279"/>
                </a:lnTo>
                <a:lnTo>
                  <a:pt x="2761" y="1267"/>
                </a:lnTo>
                <a:lnTo>
                  <a:pt x="2776" y="1255"/>
                </a:lnTo>
                <a:lnTo>
                  <a:pt x="2792" y="1241"/>
                </a:lnTo>
                <a:lnTo>
                  <a:pt x="2792" y="1241"/>
                </a:lnTo>
                <a:lnTo>
                  <a:pt x="2795" y="1239"/>
                </a:lnTo>
                <a:lnTo>
                  <a:pt x="2799" y="1239"/>
                </a:lnTo>
                <a:lnTo>
                  <a:pt x="2802" y="1243"/>
                </a:lnTo>
                <a:lnTo>
                  <a:pt x="2804" y="1244"/>
                </a:lnTo>
                <a:lnTo>
                  <a:pt x="2804" y="1554"/>
                </a:lnTo>
                <a:lnTo>
                  <a:pt x="2804" y="1554"/>
                </a:lnTo>
                <a:lnTo>
                  <a:pt x="2804" y="1557"/>
                </a:lnTo>
                <a:lnTo>
                  <a:pt x="2806" y="1559"/>
                </a:lnTo>
                <a:lnTo>
                  <a:pt x="2807" y="1561"/>
                </a:lnTo>
                <a:lnTo>
                  <a:pt x="2809" y="1561"/>
                </a:lnTo>
                <a:lnTo>
                  <a:pt x="2938" y="1561"/>
                </a:lnTo>
                <a:lnTo>
                  <a:pt x="2938" y="1561"/>
                </a:lnTo>
                <a:lnTo>
                  <a:pt x="2941" y="1561"/>
                </a:lnTo>
                <a:lnTo>
                  <a:pt x="2943" y="1559"/>
                </a:lnTo>
                <a:lnTo>
                  <a:pt x="2945" y="1557"/>
                </a:lnTo>
                <a:lnTo>
                  <a:pt x="2945" y="1554"/>
                </a:lnTo>
                <a:lnTo>
                  <a:pt x="2945" y="633"/>
                </a:lnTo>
                <a:lnTo>
                  <a:pt x="2945" y="633"/>
                </a:lnTo>
                <a:lnTo>
                  <a:pt x="2945" y="631"/>
                </a:lnTo>
                <a:lnTo>
                  <a:pt x="2943" y="629"/>
                </a:lnTo>
                <a:lnTo>
                  <a:pt x="2941" y="627"/>
                </a:lnTo>
                <a:lnTo>
                  <a:pt x="2938" y="627"/>
                </a:lnTo>
                <a:lnTo>
                  <a:pt x="2938" y="627"/>
                </a:lnTo>
                <a:close/>
                <a:moveTo>
                  <a:pt x="2629" y="1181"/>
                </a:moveTo>
                <a:lnTo>
                  <a:pt x="2629" y="1181"/>
                </a:lnTo>
                <a:lnTo>
                  <a:pt x="2608" y="1181"/>
                </a:lnTo>
                <a:lnTo>
                  <a:pt x="2587" y="1177"/>
                </a:lnTo>
                <a:lnTo>
                  <a:pt x="2567" y="1172"/>
                </a:lnTo>
                <a:lnTo>
                  <a:pt x="2550" y="1165"/>
                </a:lnTo>
                <a:lnTo>
                  <a:pt x="2533" y="1157"/>
                </a:lnTo>
                <a:lnTo>
                  <a:pt x="2517" y="1146"/>
                </a:lnTo>
                <a:lnTo>
                  <a:pt x="2503" y="1134"/>
                </a:lnTo>
                <a:lnTo>
                  <a:pt x="2491" y="1121"/>
                </a:lnTo>
                <a:lnTo>
                  <a:pt x="2479" y="1105"/>
                </a:lnTo>
                <a:lnTo>
                  <a:pt x="2471" y="1088"/>
                </a:lnTo>
                <a:lnTo>
                  <a:pt x="2462" y="1071"/>
                </a:lnTo>
                <a:lnTo>
                  <a:pt x="2455" y="1050"/>
                </a:lnTo>
                <a:lnTo>
                  <a:pt x="2450" y="1030"/>
                </a:lnTo>
                <a:lnTo>
                  <a:pt x="2445" y="1009"/>
                </a:lnTo>
                <a:lnTo>
                  <a:pt x="2443" y="987"/>
                </a:lnTo>
                <a:lnTo>
                  <a:pt x="2443" y="963"/>
                </a:lnTo>
                <a:lnTo>
                  <a:pt x="2443" y="963"/>
                </a:lnTo>
                <a:lnTo>
                  <a:pt x="2443" y="938"/>
                </a:lnTo>
                <a:lnTo>
                  <a:pt x="2445" y="916"/>
                </a:lnTo>
                <a:lnTo>
                  <a:pt x="2450" y="894"/>
                </a:lnTo>
                <a:lnTo>
                  <a:pt x="2455" y="873"/>
                </a:lnTo>
                <a:lnTo>
                  <a:pt x="2462" y="854"/>
                </a:lnTo>
                <a:lnTo>
                  <a:pt x="2471" y="835"/>
                </a:lnTo>
                <a:lnTo>
                  <a:pt x="2479" y="820"/>
                </a:lnTo>
                <a:lnTo>
                  <a:pt x="2491" y="804"/>
                </a:lnTo>
                <a:lnTo>
                  <a:pt x="2503" y="791"/>
                </a:lnTo>
                <a:lnTo>
                  <a:pt x="2517" y="777"/>
                </a:lnTo>
                <a:lnTo>
                  <a:pt x="2533" y="767"/>
                </a:lnTo>
                <a:lnTo>
                  <a:pt x="2550" y="758"/>
                </a:lnTo>
                <a:lnTo>
                  <a:pt x="2567" y="751"/>
                </a:lnTo>
                <a:lnTo>
                  <a:pt x="2587" y="746"/>
                </a:lnTo>
                <a:lnTo>
                  <a:pt x="2608" y="743"/>
                </a:lnTo>
                <a:lnTo>
                  <a:pt x="2629" y="743"/>
                </a:lnTo>
                <a:lnTo>
                  <a:pt x="2629" y="743"/>
                </a:lnTo>
                <a:lnTo>
                  <a:pt x="2649" y="743"/>
                </a:lnTo>
                <a:lnTo>
                  <a:pt x="2670" y="746"/>
                </a:lnTo>
                <a:lnTo>
                  <a:pt x="2687" y="751"/>
                </a:lnTo>
                <a:lnTo>
                  <a:pt x="2704" y="758"/>
                </a:lnTo>
                <a:lnTo>
                  <a:pt x="2720" y="767"/>
                </a:lnTo>
                <a:lnTo>
                  <a:pt x="2734" y="777"/>
                </a:lnTo>
                <a:lnTo>
                  <a:pt x="2747" y="791"/>
                </a:lnTo>
                <a:lnTo>
                  <a:pt x="2759" y="804"/>
                </a:lnTo>
                <a:lnTo>
                  <a:pt x="2770" y="820"/>
                </a:lnTo>
                <a:lnTo>
                  <a:pt x="2778" y="835"/>
                </a:lnTo>
                <a:lnTo>
                  <a:pt x="2785" y="854"/>
                </a:lnTo>
                <a:lnTo>
                  <a:pt x="2792" y="873"/>
                </a:lnTo>
                <a:lnTo>
                  <a:pt x="2797" y="894"/>
                </a:lnTo>
                <a:lnTo>
                  <a:pt x="2801" y="916"/>
                </a:lnTo>
                <a:lnTo>
                  <a:pt x="2802" y="938"/>
                </a:lnTo>
                <a:lnTo>
                  <a:pt x="2804" y="963"/>
                </a:lnTo>
                <a:lnTo>
                  <a:pt x="2804" y="963"/>
                </a:lnTo>
                <a:lnTo>
                  <a:pt x="2802" y="987"/>
                </a:lnTo>
                <a:lnTo>
                  <a:pt x="2801" y="1011"/>
                </a:lnTo>
                <a:lnTo>
                  <a:pt x="2797" y="1033"/>
                </a:lnTo>
                <a:lnTo>
                  <a:pt x="2792" y="1054"/>
                </a:lnTo>
                <a:lnTo>
                  <a:pt x="2785" y="1073"/>
                </a:lnTo>
                <a:lnTo>
                  <a:pt x="2778" y="1091"/>
                </a:lnTo>
                <a:lnTo>
                  <a:pt x="2770" y="1107"/>
                </a:lnTo>
                <a:lnTo>
                  <a:pt x="2759" y="1122"/>
                </a:lnTo>
                <a:lnTo>
                  <a:pt x="2747" y="1136"/>
                </a:lnTo>
                <a:lnTo>
                  <a:pt x="2734" y="1148"/>
                </a:lnTo>
                <a:lnTo>
                  <a:pt x="2720" y="1158"/>
                </a:lnTo>
                <a:lnTo>
                  <a:pt x="2704" y="1165"/>
                </a:lnTo>
                <a:lnTo>
                  <a:pt x="2687" y="1172"/>
                </a:lnTo>
                <a:lnTo>
                  <a:pt x="2670" y="1177"/>
                </a:lnTo>
                <a:lnTo>
                  <a:pt x="2649" y="1181"/>
                </a:lnTo>
                <a:lnTo>
                  <a:pt x="2629" y="1181"/>
                </a:lnTo>
                <a:lnTo>
                  <a:pt x="2629" y="1181"/>
                </a:lnTo>
                <a:close/>
                <a:moveTo>
                  <a:pt x="3648" y="627"/>
                </a:moveTo>
                <a:lnTo>
                  <a:pt x="3519" y="627"/>
                </a:lnTo>
                <a:lnTo>
                  <a:pt x="3519" y="627"/>
                </a:lnTo>
                <a:lnTo>
                  <a:pt x="3517" y="627"/>
                </a:lnTo>
                <a:lnTo>
                  <a:pt x="3515" y="629"/>
                </a:lnTo>
                <a:lnTo>
                  <a:pt x="3514" y="631"/>
                </a:lnTo>
                <a:lnTo>
                  <a:pt x="3514" y="633"/>
                </a:lnTo>
                <a:lnTo>
                  <a:pt x="3514" y="1004"/>
                </a:lnTo>
                <a:lnTo>
                  <a:pt x="3514" y="1004"/>
                </a:lnTo>
                <a:lnTo>
                  <a:pt x="3512" y="1021"/>
                </a:lnTo>
                <a:lnTo>
                  <a:pt x="3510" y="1038"/>
                </a:lnTo>
                <a:lnTo>
                  <a:pt x="3507" y="1054"/>
                </a:lnTo>
                <a:lnTo>
                  <a:pt x="3503" y="1069"/>
                </a:lnTo>
                <a:lnTo>
                  <a:pt x="3498" y="1085"/>
                </a:lnTo>
                <a:lnTo>
                  <a:pt x="3491" y="1100"/>
                </a:lnTo>
                <a:lnTo>
                  <a:pt x="3483" y="1114"/>
                </a:lnTo>
                <a:lnTo>
                  <a:pt x="3472" y="1126"/>
                </a:lnTo>
                <a:lnTo>
                  <a:pt x="3462" y="1138"/>
                </a:lnTo>
                <a:lnTo>
                  <a:pt x="3450" y="1150"/>
                </a:lnTo>
                <a:lnTo>
                  <a:pt x="3438" y="1158"/>
                </a:lnTo>
                <a:lnTo>
                  <a:pt x="3422" y="1167"/>
                </a:lnTo>
                <a:lnTo>
                  <a:pt x="3407" y="1172"/>
                </a:lnTo>
                <a:lnTo>
                  <a:pt x="3390" y="1177"/>
                </a:lnTo>
                <a:lnTo>
                  <a:pt x="3373" y="1181"/>
                </a:lnTo>
                <a:lnTo>
                  <a:pt x="3352" y="1181"/>
                </a:lnTo>
                <a:lnTo>
                  <a:pt x="3352" y="1181"/>
                </a:lnTo>
                <a:lnTo>
                  <a:pt x="3331" y="1181"/>
                </a:lnTo>
                <a:lnTo>
                  <a:pt x="3311" y="1177"/>
                </a:lnTo>
                <a:lnTo>
                  <a:pt x="3294" y="1172"/>
                </a:lnTo>
                <a:lnTo>
                  <a:pt x="3278" y="1165"/>
                </a:lnTo>
                <a:lnTo>
                  <a:pt x="3263" y="1157"/>
                </a:lnTo>
                <a:lnTo>
                  <a:pt x="3249" y="1146"/>
                </a:lnTo>
                <a:lnTo>
                  <a:pt x="3237" y="1136"/>
                </a:lnTo>
                <a:lnTo>
                  <a:pt x="3227" y="1122"/>
                </a:lnTo>
                <a:lnTo>
                  <a:pt x="3218" y="1109"/>
                </a:lnTo>
                <a:lnTo>
                  <a:pt x="3211" y="1095"/>
                </a:lnTo>
                <a:lnTo>
                  <a:pt x="3204" y="1079"/>
                </a:lnTo>
                <a:lnTo>
                  <a:pt x="3199" y="1064"/>
                </a:lnTo>
                <a:lnTo>
                  <a:pt x="3196" y="1047"/>
                </a:lnTo>
                <a:lnTo>
                  <a:pt x="3192" y="1031"/>
                </a:lnTo>
                <a:lnTo>
                  <a:pt x="3191" y="1014"/>
                </a:lnTo>
                <a:lnTo>
                  <a:pt x="3191" y="997"/>
                </a:lnTo>
                <a:lnTo>
                  <a:pt x="3191" y="633"/>
                </a:lnTo>
                <a:lnTo>
                  <a:pt x="3191" y="633"/>
                </a:lnTo>
                <a:lnTo>
                  <a:pt x="3191" y="631"/>
                </a:lnTo>
                <a:lnTo>
                  <a:pt x="3189" y="629"/>
                </a:lnTo>
                <a:lnTo>
                  <a:pt x="3187" y="627"/>
                </a:lnTo>
                <a:lnTo>
                  <a:pt x="3184" y="627"/>
                </a:lnTo>
                <a:lnTo>
                  <a:pt x="3055" y="627"/>
                </a:lnTo>
                <a:lnTo>
                  <a:pt x="3055" y="627"/>
                </a:lnTo>
                <a:lnTo>
                  <a:pt x="3051" y="627"/>
                </a:lnTo>
                <a:lnTo>
                  <a:pt x="3050" y="629"/>
                </a:lnTo>
                <a:lnTo>
                  <a:pt x="3048" y="631"/>
                </a:lnTo>
                <a:lnTo>
                  <a:pt x="3048" y="633"/>
                </a:lnTo>
                <a:lnTo>
                  <a:pt x="3048" y="997"/>
                </a:lnTo>
                <a:lnTo>
                  <a:pt x="3048" y="997"/>
                </a:lnTo>
                <a:lnTo>
                  <a:pt x="3048" y="1028"/>
                </a:lnTo>
                <a:lnTo>
                  <a:pt x="3051" y="1059"/>
                </a:lnTo>
                <a:lnTo>
                  <a:pt x="3057" y="1088"/>
                </a:lnTo>
                <a:lnTo>
                  <a:pt x="3063" y="1117"/>
                </a:lnTo>
                <a:lnTo>
                  <a:pt x="3074" y="1145"/>
                </a:lnTo>
                <a:lnTo>
                  <a:pt x="3084" y="1171"/>
                </a:lnTo>
                <a:lnTo>
                  <a:pt x="3099" y="1195"/>
                </a:lnTo>
                <a:lnTo>
                  <a:pt x="3115" y="1217"/>
                </a:lnTo>
                <a:lnTo>
                  <a:pt x="3134" y="1238"/>
                </a:lnTo>
                <a:lnTo>
                  <a:pt x="3154" y="1256"/>
                </a:lnTo>
                <a:lnTo>
                  <a:pt x="3177" y="1272"/>
                </a:lnTo>
                <a:lnTo>
                  <a:pt x="3204" y="1286"/>
                </a:lnTo>
                <a:lnTo>
                  <a:pt x="3232" y="1296"/>
                </a:lnTo>
                <a:lnTo>
                  <a:pt x="3263" y="1305"/>
                </a:lnTo>
                <a:lnTo>
                  <a:pt x="3297" y="1310"/>
                </a:lnTo>
                <a:lnTo>
                  <a:pt x="3333" y="1311"/>
                </a:lnTo>
                <a:lnTo>
                  <a:pt x="3333" y="1311"/>
                </a:lnTo>
                <a:lnTo>
                  <a:pt x="3359" y="1310"/>
                </a:lnTo>
                <a:lnTo>
                  <a:pt x="3385" y="1305"/>
                </a:lnTo>
                <a:lnTo>
                  <a:pt x="3409" y="1298"/>
                </a:lnTo>
                <a:lnTo>
                  <a:pt x="3433" y="1289"/>
                </a:lnTo>
                <a:lnTo>
                  <a:pt x="3453" y="1279"/>
                </a:lnTo>
                <a:lnTo>
                  <a:pt x="3471" y="1265"/>
                </a:lnTo>
                <a:lnTo>
                  <a:pt x="3486" y="1253"/>
                </a:lnTo>
                <a:lnTo>
                  <a:pt x="3498" y="1239"/>
                </a:lnTo>
                <a:lnTo>
                  <a:pt x="3498" y="1239"/>
                </a:lnTo>
                <a:lnTo>
                  <a:pt x="3502" y="1238"/>
                </a:lnTo>
                <a:lnTo>
                  <a:pt x="3507" y="1236"/>
                </a:lnTo>
                <a:lnTo>
                  <a:pt x="3510" y="1238"/>
                </a:lnTo>
                <a:lnTo>
                  <a:pt x="3514" y="1241"/>
                </a:lnTo>
                <a:lnTo>
                  <a:pt x="3526" y="1291"/>
                </a:lnTo>
                <a:lnTo>
                  <a:pt x="3526" y="1291"/>
                </a:lnTo>
                <a:lnTo>
                  <a:pt x="3529" y="1296"/>
                </a:lnTo>
                <a:lnTo>
                  <a:pt x="3532" y="1298"/>
                </a:lnTo>
                <a:lnTo>
                  <a:pt x="3536" y="1298"/>
                </a:lnTo>
                <a:lnTo>
                  <a:pt x="3648" y="1298"/>
                </a:lnTo>
                <a:lnTo>
                  <a:pt x="3648" y="1298"/>
                </a:lnTo>
                <a:lnTo>
                  <a:pt x="3651" y="1298"/>
                </a:lnTo>
                <a:lnTo>
                  <a:pt x="3653" y="1296"/>
                </a:lnTo>
                <a:lnTo>
                  <a:pt x="3654" y="1294"/>
                </a:lnTo>
                <a:lnTo>
                  <a:pt x="3654" y="1291"/>
                </a:lnTo>
                <a:lnTo>
                  <a:pt x="3654" y="633"/>
                </a:lnTo>
                <a:lnTo>
                  <a:pt x="3654" y="633"/>
                </a:lnTo>
                <a:lnTo>
                  <a:pt x="3654" y="631"/>
                </a:lnTo>
                <a:lnTo>
                  <a:pt x="3653" y="629"/>
                </a:lnTo>
                <a:lnTo>
                  <a:pt x="3651" y="627"/>
                </a:lnTo>
                <a:lnTo>
                  <a:pt x="3648" y="627"/>
                </a:lnTo>
                <a:lnTo>
                  <a:pt x="3648" y="627"/>
                </a:lnTo>
                <a:close/>
                <a:moveTo>
                  <a:pt x="4441" y="1176"/>
                </a:moveTo>
                <a:lnTo>
                  <a:pt x="4412" y="1176"/>
                </a:lnTo>
                <a:lnTo>
                  <a:pt x="4412" y="1176"/>
                </a:lnTo>
                <a:lnTo>
                  <a:pt x="4402" y="1176"/>
                </a:lnTo>
                <a:lnTo>
                  <a:pt x="4393" y="1172"/>
                </a:lnTo>
                <a:lnTo>
                  <a:pt x="4385" y="1169"/>
                </a:lnTo>
                <a:lnTo>
                  <a:pt x="4378" y="1164"/>
                </a:lnTo>
                <a:lnTo>
                  <a:pt x="4373" y="1157"/>
                </a:lnTo>
                <a:lnTo>
                  <a:pt x="4369" y="1148"/>
                </a:lnTo>
                <a:lnTo>
                  <a:pt x="4367" y="1141"/>
                </a:lnTo>
                <a:lnTo>
                  <a:pt x="4366" y="1133"/>
                </a:lnTo>
                <a:lnTo>
                  <a:pt x="4366" y="859"/>
                </a:lnTo>
                <a:lnTo>
                  <a:pt x="4366" y="859"/>
                </a:lnTo>
                <a:lnTo>
                  <a:pt x="4364" y="830"/>
                </a:lnTo>
                <a:lnTo>
                  <a:pt x="4361" y="803"/>
                </a:lnTo>
                <a:lnTo>
                  <a:pt x="4354" y="777"/>
                </a:lnTo>
                <a:lnTo>
                  <a:pt x="4345" y="753"/>
                </a:lnTo>
                <a:lnTo>
                  <a:pt x="4333" y="731"/>
                </a:lnTo>
                <a:lnTo>
                  <a:pt x="4319" y="710"/>
                </a:lnTo>
                <a:lnTo>
                  <a:pt x="4304" y="691"/>
                </a:lnTo>
                <a:lnTo>
                  <a:pt x="4287" y="676"/>
                </a:lnTo>
                <a:lnTo>
                  <a:pt x="4266" y="660"/>
                </a:lnTo>
                <a:lnTo>
                  <a:pt x="4244" y="648"/>
                </a:lnTo>
                <a:lnTo>
                  <a:pt x="4218" y="638"/>
                </a:lnTo>
                <a:lnTo>
                  <a:pt x="4192" y="629"/>
                </a:lnTo>
                <a:lnTo>
                  <a:pt x="4165" y="622"/>
                </a:lnTo>
                <a:lnTo>
                  <a:pt x="4134" y="617"/>
                </a:lnTo>
                <a:lnTo>
                  <a:pt x="4103" y="614"/>
                </a:lnTo>
                <a:lnTo>
                  <a:pt x="4069" y="614"/>
                </a:lnTo>
                <a:lnTo>
                  <a:pt x="4069" y="614"/>
                </a:lnTo>
                <a:lnTo>
                  <a:pt x="4039" y="614"/>
                </a:lnTo>
                <a:lnTo>
                  <a:pt x="4012" y="617"/>
                </a:lnTo>
                <a:lnTo>
                  <a:pt x="3984" y="622"/>
                </a:lnTo>
                <a:lnTo>
                  <a:pt x="3959" y="627"/>
                </a:lnTo>
                <a:lnTo>
                  <a:pt x="3933" y="636"/>
                </a:lnTo>
                <a:lnTo>
                  <a:pt x="3909" y="646"/>
                </a:lnTo>
                <a:lnTo>
                  <a:pt x="3886" y="658"/>
                </a:lnTo>
                <a:lnTo>
                  <a:pt x="3866" y="672"/>
                </a:lnTo>
                <a:lnTo>
                  <a:pt x="3845" y="688"/>
                </a:lnTo>
                <a:lnTo>
                  <a:pt x="3828" y="705"/>
                </a:lnTo>
                <a:lnTo>
                  <a:pt x="3814" y="724"/>
                </a:lnTo>
                <a:lnTo>
                  <a:pt x="3800" y="744"/>
                </a:lnTo>
                <a:lnTo>
                  <a:pt x="3790" y="767"/>
                </a:lnTo>
                <a:lnTo>
                  <a:pt x="3783" y="792"/>
                </a:lnTo>
                <a:lnTo>
                  <a:pt x="3778" y="818"/>
                </a:lnTo>
                <a:lnTo>
                  <a:pt x="3776" y="847"/>
                </a:lnTo>
                <a:lnTo>
                  <a:pt x="3776" y="847"/>
                </a:lnTo>
                <a:lnTo>
                  <a:pt x="3778" y="849"/>
                </a:lnTo>
                <a:lnTo>
                  <a:pt x="3778" y="851"/>
                </a:lnTo>
                <a:lnTo>
                  <a:pt x="3782" y="853"/>
                </a:lnTo>
                <a:lnTo>
                  <a:pt x="3783" y="854"/>
                </a:lnTo>
                <a:lnTo>
                  <a:pt x="3912" y="854"/>
                </a:lnTo>
                <a:lnTo>
                  <a:pt x="3912" y="854"/>
                </a:lnTo>
                <a:lnTo>
                  <a:pt x="3916" y="853"/>
                </a:lnTo>
                <a:lnTo>
                  <a:pt x="3917" y="851"/>
                </a:lnTo>
                <a:lnTo>
                  <a:pt x="3919" y="849"/>
                </a:lnTo>
                <a:lnTo>
                  <a:pt x="3919" y="847"/>
                </a:lnTo>
                <a:lnTo>
                  <a:pt x="3919" y="847"/>
                </a:lnTo>
                <a:lnTo>
                  <a:pt x="3921" y="827"/>
                </a:lnTo>
                <a:lnTo>
                  <a:pt x="3924" y="816"/>
                </a:lnTo>
                <a:lnTo>
                  <a:pt x="3928" y="808"/>
                </a:lnTo>
                <a:lnTo>
                  <a:pt x="3933" y="798"/>
                </a:lnTo>
                <a:lnTo>
                  <a:pt x="3938" y="789"/>
                </a:lnTo>
                <a:lnTo>
                  <a:pt x="3945" y="782"/>
                </a:lnTo>
                <a:lnTo>
                  <a:pt x="3953" y="773"/>
                </a:lnTo>
                <a:lnTo>
                  <a:pt x="3964" y="767"/>
                </a:lnTo>
                <a:lnTo>
                  <a:pt x="3974" y="761"/>
                </a:lnTo>
                <a:lnTo>
                  <a:pt x="3986" y="756"/>
                </a:lnTo>
                <a:lnTo>
                  <a:pt x="4000" y="751"/>
                </a:lnTo>
                <a:lnTo>
                  <a:pt x="4015" y="748"/>
                </a:lnTo>
                <a:lnTo>
                  <a:pt x="4031" y="746"/>
                </a:lnTo>
                <a:lnTo>
                  <a:pt x="4050" y="744"/>
                </a:lnTo>
                <a:lnTo>
                  <a:pt x="4069" y="743"/>
                </a:lnTo>
                <a:lnTo>
                  <a:pt x="4069" y="743"/>
                </a:lnTo>
                <a:lnTo>
                  <a:pt x="4094" y="744"/>
                </a:lnTo>
                <a:lnTo>
                  <a:pt x="4117" y="746"/>
                </a:lnTo>
                <a:lnTo>
                  <a:pt x="4136" y="749"/>
                </a:lnTo>
                <a:lnTo>
                  <a:pt x="4153" y="755"/>
                </a:lnTo>
                <a:lnTo>
                  <a:pt x="4168" y="760"/>
                </a:lnTo>
                <a:lnTo>
                  <a:pt x="4180" y="767"/>
                </a:lnTo>
                <a:lnTo>
                  <a:pt x="4190" y="775"/>
                </a:lnTo>
                <a:lnTo>
                  <a:pt x="4201" y="784"/>
                </a:lnTo>
                <a:lnTo>
                  <a:pt x="4208" y="792"/>
                </a:lnTo>
                <a:lnTo>
                  <a:pt x="4213" y="801"/>
                </a:lnTo>
                <a:lnTo>
                  <a:pt x="4216" y="810"/>
                </a:lnTo>
                <a:lnTo>
                  <a:pt x="4220" y="818"/>
                </a:lnTo>
                <a:lnTo>
                  <a:pt x="4223" y="837"/>
                </a:lnTo>
                <a:lnTo>
                  <a:pt x="4223" y="854"/>
                </a:lnTo>
                <a:lnTo>
                  <a:pt x="4223" y="854"/>
                </a:lnTo>
                <a:lnTo>
                  <a:pt x="4223" y="859"/>
                </a:lnTo>
                <a:lnTo>
                  <a:pt x="4221" y="866"/>
                </a:lnTo>
                <a:lnTo>
                  <a:pt x="4218" y="871"/>
                </a:lnTo>
                <a:lnTo>
                  <a:pt x="4213" y="878"/>
                </a:lnTo>
                <a:lnTo>
                  <a:pt x="4208" y="883"/>
                </a:lnTo>
                <a:lnTo>
                  <a:pt x="4199" y="887"/>
                </a:lnTo>
                <a:lnTo>
                  <a:pt x="4190" y="890"/>
                </a:lnTo>
                <a:lnTo>
                  <a:pt x="4182" y="890"/>
                </a:lnTo>
                <a:lnTo>
                  <a:pt x="4044" y="890"/>
                </a:lnTo>
                <a:lnTo>
                  <a:pt x="4044" y="890"/>
                </a:lnTo>
                <a:lnTo>
                  <a:pt x="4010" y="892"/>
                </a:lnTo>
                <a:lnTo>
                  <a:pt x="3977" y="896"/>
                </a:lnTo>
                <a:lnTo>
                  <a:pt x="3947" y="901"/>
                </a:lnTo>
                <a:lnTo>
                  <a:pt x="3917" y="908"/>
                </a:lnTo>
                <a:lnTo>
                  <a:pt x="3892" y="916"/>
                </a:lnTo>
                <a:lnTo>
                  <a:pt x="3867" y="926"/>
                </a:lnTo>
                <a:lnTo>
                  <a:pt x="3847" y="938"/>
                </a:lnTo>
                <a:lnTo>
                  <a:pt x="3826" y="952"/>
                </a:lnTo>
                <a:lnTo>
                  <a:pt x="3809" y="966"/>
                </a:lnTo>
                <a:lnTo>
                  <a:pt x="3795" y="981"/>
                </a:lnTo>
                <a:lnTo>
                  <a:pt x="3783" y="999"/>
                </a:lnTo>
                <a:lnTo>
                  <a:pt x="3773" y="1018"/>
                </a:lnTo>
                <a:lnTo>
                  <a:pt x="3764" y="1036"/>
                </a:lnTo>
                <a:lnTo>
                  <a:pt x="3759" y="1057"/>
                </a:lnTo>
                <a:lnTo>
                  <a:pt x="3756" y="1078"/>
                </a:lnTo>
                <a:lnTo>
                  <a:pt x="3754" y="1098"/>
                </a:lnTo>
                <a:lnTo>
                  <a:pt x="3754" y="1098"/>
                </a:lnTo>
                <a:lnTo>
                  <a:pt x="3756" y="1122"/>
                </a:lnTo>
                <a:lnTo>
                  <a:pt x="3758" y="1143"/>
                </a:lnTo>
                <a:lnTo>
                  <a:pt x="3763" y="1164"/>
                </a:lnTo>
                <a:lnTo>
                  <a:pt x="3770" y="1184"/>
                </a:lnTo>
                <a:lnTo>
                  <a:pt x="3780" y="1203"/>
                </a:lnTo>
                <a:lnTo>
                  <a:pt x="3790" y="1220"/>
                </a:lnTo>
                <a:lnTo>
                  <a:pt x="3804" y="1236"/>
                </a:lnTo>
                <a:lnTo>
                  <a:pt x="3819" y="1251"/>
                </a:lnTo>
                <a:lnTo>
                  <a:pt x="3837" y="1265"/>
                </a:lnTo>
                <a:lnTo>
                  <a:pt x="3855" y="1277"/>
                </a:lnTo>
                <a:lnTo>
                  <a:pt x="3878" y="1287"/>
                </a:lnTo>
                <a:lnTo>
                  <a:pt x="3902" y="1296"/>
                </a:lnTo>
                <a:lnTo>
                  <a:pt x="3928" y="1303"/>
                </a:lnTo>
                <a:lnTo>
                  <a:pt x="3955" y="1308"/>
                </a:lnTo>
                <a:lnTo>
                  <a:pt x="3986" y="1310"/>
                </a:lnTo>
                <a:lnTo>
                  <a:pt x="4019" y="1311"/>
                </a:lnTo>
                <a:lnTo>
                  <a:pt x="4019" y="1311"/>
                </a:lnTo>
                <a:lnTo>
                  <a:pt x="4058" y="1310"/>
                </a:lnTo>
                <a:lnTo>
                  <a:pt x="4096" y="1305"/>
                </a:lnTo>
                <a:lnTo>
                  <a:pt x="4130" y="1296"/>
                </a:lnTo>
                <a:lnTo>
                  <a:pt x="4160" y="1286"/>
                </a:lnTo>
                <a:lnTo>
                  <a:pt x="4185" y="1274"/>
                </a:lnTo>
                <a:lnTo>
                  <a:pt x="4208" y="1262"/>
                </a:lnTo>
                <a:lnTo>
                  <a:pt x="4227" y="1248"/>
                </a:lnTo>
                <a:lnTo>
                  <a:pt x="4240" y="1234"/>
                </a:lnTo>
                <a:lnTo>
                  <a:pt x="4240" y="1234"/>
                </a:lnTo>
                <a:lnTo>
                  <a:pt x="4244" y="1232"/>
                </a:lnTo>
                <a:lnTo>
                  <a:pt x="4247" y="1232"/>
                </a:lnTo>
                <a:lnTo>
                  <a:pt x="4251" y="1232"/>
                </a:lnTo>
                <a:lnTo>
                  <a:pt x="4252" y="1236"/>
                </a:lnTo>
                <a:lnTo>
                  <a:pt x="4252" y="1236"/>
                </a:lnTo>
                <a:lnTo>
                  <a:pt x="4263" y="1250"/>
                </a:lnTo>
                <a:lnTo>
                  <a:pt x="4273" y="1262"/>
                </a:lnTo>
                <a:lnTo>
                  <a:pt x="4287" y="1274"/>
                </a:lnTo>
                <a:lnTo>
                  <a:pt x="4302" y="1282"/>
                </a:lnTo>
                <a:lnTo>
                  <a:pt x="4319" y="1289"/>
                </a:lnTo>
                <a:lnTo>
                  <a:pt x="4340" y="1294"/>
                </a:lnTo>
                <a:lnTo>
                  <a:pt x="4362" y="1298"/>
                </a:lnTo>
                <a:lnTo>
                  <a:pt x="4388" y="1298"/>
                </a:lnTo>
                <a:lnTo>
                  <a:pt x="4441" y="1298"/>
                </a:lnTo>
                <a:lnTo>
                  <a:pt x="4441" y="1298"/>
                </a:lnTo>
                <a:lnTo>
                  <a:pt x="4445" y="1298"/>
                </a:lnTo>
                <a:lnTo>
                  <a:pt x="4446" y="1296"/>
                </a:lnTo>
                <a:lnTo>
                  <a:pt x="4448" y="1294"/>
                </a:lnTo>
                <a:lnTo>
                  <a:pt x="4448" y="1291"/>
                </a:lnTo>
                <a:lnTo>
                  <a:pt x="4448" y="1183"/>
                </a:lnTo>
                <a:lnTo>
                  <a:pt x="4448" y="1183"/>
                </a:lnTo>
                <a:lnTo>
                  <a:pt x="4448" y="1179"/>
                </a:lnTo>
                <a:lnTo>
                  <a:pt x="4446" y="1177"/>
                </a:lnTo>
                <a:lnTo>
                  <a:pt x="4445" y="1176"/>
                </a:lnTo>
                <a:lnTo>
                  <a:pt x="4441" y="1176"/>
                </a:lnTo>
                <a:lnTo>
                  <a:pt x="4441" y="1176"/>
                </a:lnTo>
                <a:close/>
                <a:moveTo>
                  <a:pt x="4223" y="1023"/>
                </a:moveTo>
                <a:lnTo>
                  <a:pt x="4223" y="1023"/>
                </a:lnTo>
                <a:lnTo>
                  <a:pt x="4223" y="1036"/>
                </a:lnTo>
                <a:lnTo>
                  <a:pt x="4221" y="1050"/>
                </a:lnTo>
                <a:lnTo>
                  <a:pt x="4218" y="1064"/>
                </a:lnTo>
                <a:lnTo>
                  <a:pt x="4213" y="1078"/>
                </a:lnTo>
                <a:lnTo>
                  <a:pt x="4206" y="1091"/>
                </a:lnTo>
                <a:lnTo>
                  <a:pt x="4197" y="1105"/>
                </a:lnTo>
                <a:lnTo>
                  <a:pt x="4187" y="1119"/>
                </a:lnTo>
                <a:lnTo>
                  <a:pt x="4177" y="1129"/>
                </a:lnTo>
                <a:lnTo>
                  <a:pt x="4163" y="1141"/>
                </a:lnTo>
                <a:lnTo>
                  <a:pt x="4148" y="1152"/>
                </a:lnTo>
                <a:lnTo>
                  <a:pt x="4132" y="1160"/>
                </a:lnTo>
                <a:lnTo>
                  <a:pt x="4113" y="1167"/>
                </a:lnTo>
                <a:lnTo>
                  <a:pt x="4093" y="1174"/>
                </a:lnTo>
                <a:lnTo>
                  <a:pt x="4070" y="1179"/>
                </a:lnTo>
                <a:lnTo>
                  <a:pt x="4044" y="1181"/>
                </a:lnTo>
                <a:lnTo>
                  <a:pt x="4019" y="1183"/>
                </a:lnTo>
                <a:lnTo>
                  <a:pt x="4019" y="1183"/>
                </a:lnTo>
                <a:lnTo>
                  <a:pt x="4002" y="1183"/>
                </a:lnTo>
                <a:lnTo>
                  <a:pt x="3986" y="1181"/>
                </a:lnTo>
                <a:lnTo>
                  <a:pt x="3972" y="1177"/>
                </a:lnTo>
                <a:lnTo>
                  <a:pt x="3960" y="1174"/>
                </a:lnTo>
                <a:lnTo>
                  <a:pt x="3948" y="1171"/>
                </a:lnTo>
                <a:lnTo>
                  <a:pt x="3940" y="1165"/>
                </a:lnTo>
                <a:lnTo>
                  <a:pt x="3929" y="1160"/>
                </a:lnTo>
                <a:lnTo>
                  <a:pt x="3922" y="1155"/>
                </a:lnTo>
                <a:lnTo>
                  <a:pt x="3916" y="1148"/>
                </a:lnTo>
                <a:lnTo>
                  <a:pt x="3910" y="1141"/>
                </a:lnTo>
                <a:lnTo>
                  <a:pt x="3902" y="1128"/>
                </a:lnTo>
                <a:lnTo>
                  <a:pt x="3898" y="1114"/>
                </a:lnTo>
                <a:lnTo>
                  <a:pt x="3897" y="1098"/>
                </a:lnTo>
                <a:lnTo>
                  <a:pt x="3897" y="1098"/>
                </a:lnTo>
                <a:lnTo>
                  <a:pt x="3897" y="1083"/>
                </a:lnTo>
                <a:lnTo>
                  <a:pt x="3902" y="1067"/>
                </a:lnTo>
                <a:lnTo>
                  <a:pt x="3905" y="1059"/>
                </a:lnTo>
                <a:lnTo>
                  <a:pt x="3910" y="1052"/>
                </a:lnTo>
                <a:lnTo>
                  <a:pt x="3916" y="1043"/>
                </a:lnTo>
                <a:lnTo>
                  <a:pt x="3924" y="1036"/>
                </a:lnTo>
                <a:lnTo>
                  <a:pt x="3933" y="1031"/>
                </a:lnTo>
                <a:lnTo>
                  <a:pt x="3943" y="1024"/>
                </a:lnTo>
                <a:lnTo>
                  <a:pt x="3955" y="1019"/>
                </a:lnTo>
                <a:lnTo>
                  <a:pt x="3971" y="1014"/>
                </a:lnTo>
                <a:lnTo>
                  <a:pt x="3986" y="1011"/>
                </a:lnTo>
                <a:lnTo>
                  <a:pt x="4005" y="1009"/>
                </a:lnTo>
                <a:lnTo>
                  <a:pt x="4026" y="1007"/>
                </a:lnTo>
                <a:lnTo>
                  <a:pt x="4050" y="1006"/>
                </a:lnTo>
                <a:lnTo>
                  <a:pt x="4218" y="1006"/>
                </a:lnTo>
                <a:lnTo>
                  <a:pt x="4218" y="1006"/>
                </a:lnTo>
                <a:lnTo>
                  <a:pt x="4220" y="1007"/>
                </a:lnTo>
                <a:lnTo>
                  <a:pt x="4221" y="1007"/>
                </a:lnTo>
                <a:lnTo>
                  <a:pt x="4223" y="1011"/>
                </a:lnTo>
                <a:lnTo>
                  <a:pt x="4223" y="1012"/>
                </a:lnTo>
                <a:lnTo>
                  <a:pt x="4223" y="1023"/>
                </a:lnTo>
                <a:close/>
                <a:moveTo>
                  <a:pt x="4869" y="614"/>
                </a:moveTo>
                <a:lnTo>
                  <a:pt x="4869" y="614"/>
                </a:lnTo>
                <a:lnTo>
                  <a:pt x="4842" y="615"/>
                </a:lnTo>
                <a:lnTo>
                  <a:pt x="4816" y="619"/>
                </a:lnTo>
                <a:lnTo>
                  <a:pt x="4792" y="626"/>
                </a:lnTo>
                <a:lnTo>
                  <a:pt x="4770" y="636"/>
                </a:lnTo>
                <a:lnTo>
                  <a:pt x="4747" y="646"/>
                </a:lnTo>
                <a:lnTo>
                  <a:pt x="4730" y="658"/>
                </a:lnTo>
                <a:lnTo>
                  <a:pt x="4715" y="672"/>
                </a:lnTo>
                <a:lnTo>
                  <a:pt x="4702" y="684"/>
                </a:lnTo>
                <a:lnTo>
                  <a:pt x="4702" y="684"/>
                </a:lnTo>
                <a:lnTo>
                  <a:pt x="4699" y="688"/>
                </a:lnTo>
                <a:lnTo>
                  <a:pt x="4696" y="689"/>
                </a:lnTo>
                <a:lnTo>
                  <a:pt x="4690" y="688"/>
                </a:lnTo>
                <a:lnTo>
                  <a:pt x="4689" y="684"/>
                </a:lnTo>
                <a:lnTo>
                  <a:pt x="4675" y="633"/>
                </a:lnTo>
                <a:lnTo>
                  <a:pt x="4675" y="633"/>
                </a:lnTo>
                <a:lnTo>
                  <a:pt x="4672" y="629"/>
                </a:lnTo>
                <a:lnTo>
                  <a:pt x="4670" y="627"/>
                </a:lnTo>
                <a:lnTo>
                  <a:pt x="4666" y="627"/>
                </a:lnTo>
                <a:lnTo>
                  <a:pt x="4553" y="627"/>
                </a:lnTo>
                <a:lnTo>
                  <a:pt x="4553" y="627"/>
                </a:lnTo>
                <a:lnTo>
                  <a:pt x="4550" y="627"/>
                </a:lnTo>
                <a:lnTo>
                  <a:pt x="4548" y="629"/>
                </a:lnTo>
                <a:lnTo>
                  <a:pt x="4546" y="631"/>
                </a:lnTo>
                <a:lnTo>
                  <a:pt x="4546" y="633"/>
                </a:lnTo>
                <a:lnTo>
                  <a:pt x="4546" y="1291"/>
                </a:lnTo>
                <a:lnTo>
                  <a:pt x="4546" y="1291"/>
                </a:lnTo>
                <a:lnTo>
                  <a:pt x="4546" y="1294"/>
                </a:lnTo>
                <a:lnTo>
                  <a:pt x="4548" y="1296"/>
                </a:lnTo>
                <a:lnTo>
                  <a:pt x="4550" y="1298"/>
                </a:lnTo>
                <a:lnTo>
                  <a:pt x="4553" y="1298"/>
                </a:lnTo>
                <a:lnTo>
                  <a:pt x="4682" y="1298"/>
                </a:lnTo>
                <a:lnTo>
                  <a:pt x="4682" y="1298"/>
                </a:lnTo>
                <a:lnTo>
                  <a:pt x="4684" y="1298"/>
                </a:lnTo>
                <a:lnTo>
                  <a:pt x="4687" y="1296"/>
                </a:lnTo>
                <a:lnTo>
                  <a:pt x="4687" y="1294"/>
                </a:lnTo>
                <a:lnTo>
                  <a:pt x="4689" y="1291"/>
                </a:lnTo>
                <a:lnTo>
                  <a:pt x="4689" y="921"/>
                </a:lnTo>
                <a:lnTo>
                  <a:pt x="4689" y="921"/>
                </a:lnTo>
                <a:lnTo>
                  <a:pt x="4689" y="904"/>
                </a:lnTo>
                <a:lnTo>
                  <a:pt x="4690" y="887"/>
                </a:lnTo>
                <a:lnTo>
                  <a:pt x="4694" y="871"/>
                </a:lnTo>
                <a:lnTo>
                  <a:pt x="4697" y="854"/>
                </a:lnTo>
                <a:lnTo>
                  <a:pt x="4704" y="839"/>
                </a:lnTo>
                <a:lnTo>
                  <a:pt x="4711" y="825"/>
                </a:lnTo>
                <a:lnTo>
                  <a:pt x="4718" y="811"/>
                </a:lnTo>
                <a:lnTo>
                  <a:pt x="4728" y="798"/>
                </a:lnTo>
                <a:lnTo>
                  <a:pt x="4739" y="786"/>
                </a:lnTo>
                <a:lnTo>
                  <a:pt x="4751" y="775"/>
                </a:lnTo>
                <a:lnTo>
                  <a:pt x="4764" y="767"/>
                </a:lnTo>
                <a:lnTo>
                  <a:pt x="4778" y="758"/>
                </a:lnTo>
                <a:lnTo>
                  <a:pt x="4794" y="751"/>
                </a:lnTo>
                <a:lnTo>
                  <a:pt x="4811" y="748"/>
                </a:lnTo>
                <a:lnTo>
                  <a:pt x="4830" y="744"/>
                </a:lnTo>
                <a:lnTo>
                  <a:pt x="4849" y="743"/>
                </a:lnTo>
                <a:lnTo>
                  <a:pt x="4849" y="743"/>
                </a:lnTo>
                <a:lnTo>
                  <a:pt x="4869" y="744"/>
                </a:lnTo>
                <a:lnTo>
                  <a:pt x="4890" y="748"/>
                </a:lnTo>
                <a:lnTo>
                  <a:pt x="4907" y="753"/>
                </a:lnTo>
                <a:lnTo>
                  <a:pt x="4924" y="760"/>
                </a:lnTo>
                <a:lnTo>
                  <a:pt x="4938" y="768"/>
                </a:lnTo>
                <a:lnTo>
                  <a:pt x="4952" y="779"/>
                </a:lnTo>
                <a:lnTo>
                  <a:pt x="4964" y="789"/>
                </a:lnTo>
                <a:lnTo>
                  <a:pt x="4974" y="801"/>
                </a:lnTo>
                <a:lnTo>
                  <a:pt x="4983" y="815"/>
                </a:lnTo>
                <a:lnTo>
                  <a:pt x="4991" y="830"/>
                </a:lnTo>
                <a:lnTo>
                  <a:pt x="4996" y="846"/>
                </a:lnTo>
                <a:lnTo>
                  <a:pt x="5001" y="861"/>
                </a:lnTo>
                <a:lnTo>
                  <a:pt x="5005" y="877"/>
                </a:lnTo>
                <a:lnTo>
                  <a:pt x="5008" y="894"/>
                </a:lnTo>
                <a:lnTo>
                  <a:pt x="5010" y="911"/>
                </a:lnTo>
                <a:lnTo>
                  <a:pt x="5010" y="928"/>
                </a:lnTo>
                <a:lnTo>
                  <a:pt x="5010" y="1291"/>
                </a:lnTo>
                <a:lnTo>
                  <a:pt x="5010" y="1291"/>
                </a:lnTo>
                <a:lnTo>
                  <a:pt x="5012" y="1294"/>
                </a:lnTo>
                <a:lnTo>
                  <a:pt x="5012" y="1296"/>
                </a:lnTo>
                <a:lnTo>
                  <a:pt x="5015" y="1298"/>
                </a:lnTo>
                <a:lnTo>
                  <a:pt x="5017" y="1298"/>
                </a:lnTo>
                <a:lnTo>
                  <a:pt x="5147" y="1298"/>
                </a:lnTo>
                <a:lnTo>
                  <a:pt x="5147" y="1298"/>
                </a:lnTo>
                <a:lnTo>
                  <a:pt x="5149" y="1298"/>
                </a:lnTo>
                <a:lnTo>
                  <a:pt x="5153" y="1296"/>
                </a:lnTo>
                <a:lnTo>
                  <a:pt x="5153" y="1294"/>
                </a:lnTo>
                <a:lnTo>
                  <a:pt x="5154" y="1291"/>
                </a:lnTo>
                <a:lnTo>
                  <a:pt x="5154" y="928"/>
                </a:lnTo>
                <a:lnTo>
                  <a:pt x="5154" y="928"/>
                </a:lnTo>
                <a:lnTo>
                  <a:pt x="5153" y="896"/>
                </a:lnTo>
                <a:lnTo>
                  <a:pt x="5149" y="866"/>
                </a:lnTo>
                <a:lnTo>
                  <a:pt x="5144" y="835"/>
                </a:lnTo>
                <a:lnTo>
                  <a:pt x="5137" y="806"/>
                </a:lnTo>
                <a:lnTo>
                  <a:pt x="5129" y="780"/>
                </a:lnTo>
                <a:lnTo>
                  <a:pt x="5117" y="753"/>
                </a:lnTo>
                <a:lnTo>
                  <a:pt x="5103" y="729"/>
                </a:lnTo>
                <a:lnTo>
                  <a:pt x="5086" y="706"/>
                </a:lnTo>
                <a:lnTo>
                  <a:pt x="5068" y="686"/>
                </a:lnTo>
                <a:lnTo>
                  <a:pt x="5046" y="669"/>
                </a:lnTo>
                <a:lnTo>
                  <a:pt x="5024" y="651"/>
                </a:lnTo>
                <a:lnTo>
                  <a:pt x="4998" y="638"/>
                </a:lnTo>
                <a:lnTo>
                  <a:pt x="4969" y="627"/>
                </a:lnTo>
                <a:lnTo>
                  <a:pt x="4938" y="620"/>
                </a:lnTo>
                <a:lnTo>
                  <a:pt x="4905" y="615"/>
                </a:lnTo>
                <a:lnTo>
                  <a:pt x="4869" y="614"/>
                </a:lnTo>
                <a:lnTo>
                  <a:pt x="4869" y="614"/>
                </a:lnTo>
                <a:close/>
                <a:moveTo>
                  <a:pt x="5615" y="627"/>
                </a:moveTo>
                <a:lnTo>
                  <a:pt x="5474" y="627"/>
                </a:lnTo>
                <a:lnTo>
                  <a:pt x="5474" y="627"/>
                </a:lnTo>
                <a:lnTo>
                  <a:pt x="5472" y="626"/>
                </a:lnTo>
                <a:lnTo>
                  <a:pt x="5470" y="624"/>
                </a:lnTo>
                <a:lnTo>
                  <a:pt x="5469" y="622"/>
                </a:lnTo>
                <a:lnTo>
                  <a:pt x="5469" y="620"/>
                </a:lnTo>
                <a:lnTo>
                  <a:pt x="5469" y="440"/>
                </a:lnTo>
                <a:lnTo>
                  <a:pt x="5469" y="440"/>
                </a:lnTo>
                <a:lnTo>
                  <a:pt x="5467" y="438"/>
                </a:lnTo>
                <a:lnTo>
                  <a:pt x="5467" y="437"/>
                </a:lnTo>
                <a:lnTo>
                  <a:pt x="5464" y="435"/>
                </a:lnTo>
                <a:lnTo>
                  <a:pt x="5462" y="435"/>
                </a:lnTo>
                <a:lnTo>
                  <a:pt x="5331" y="435"/>
                </a:lnTo>
                <a:lnTo>
                  <a:pt x="5331" y="435"/>
                </a:lnTo>
                <a:lnTo>
                  <a:pt x="5328" y="435"/>
                </a:lnTo>
                <a:lnTo>
                  <a:pt x="5326" y="437"/>
                </a:lnTo>
                <a:lnTo>
                  <a:pt x="5324" y="438"/>
                </a:lnTo>
                <a:lnTo>
                  <a:pt x="5324" y="440"/>
                </a:lnTo>
                <a:lnTo>
                  <a:pt x="5324" y="620"/>
                </a:lnTo>
                <a:lnTo>
                  <a:pt x="5324" y="620"/>
                </a:lnTo>
                <a:lnTo>
                  <a:pt x="5324" y="622"/>
                </a:lnTo>
                <a:lnTo>
                  <a:pt x="5323" y="624"/>
                </a:lnTo>
                <a:lnTo>
                  <a:pt x="5321" y="626"/>
                </a:lnTo>
                <a:lnTo>
                  <a:pt x="5318" y="627"/>
                </a:lnTo>
                <a:lnTo>
                  <a:pt x="5206" y="627"/>
                </a:lnTo>
                <a:lnTo>
                  <a:pt x="5206" y="627"/>
                </a:lnTo>
                <a:lnTo>
                  <a:pt x="5202" y="627"/>
                </a:lnTo>
                <a:lnTo>
                  <a:pt x="5201" y="629"/>
                </a:lnTo>
                <a:lnTo>
                  <a:pt x="5199" y="631"/>
                </a:lnTo>
                <a:lnTo>
                  <a:pt x="5199" y="633"/>
                </a:lnTo>
                <a:lnTo>
                  <a:pt x="5199" y="739"/>
                </a:lnTo>
                <a:lnTo>
                  <a:pt x="5199" y="739"/>
                </a:lnTo>
                <a:lnTo>
                  <a:pt x="5199" y="743"/>
                </a:lnTo>
                <a:lnTo>
                  <a:pt x="5201" y="744"/>
                </a:lnTo>
                <a:lnTo>
                  <a:pt x="5202" y="746"/>
                </a:lnTo>
                <a:lnTo>
                  <a:pt x="5206" y="746"/>
                </a:lnTo>
                <a:lnTo>
                  <a:pt x="5318" y="746"/>
                </a:lnTo>
                <a:lnTo>
                  <a:pt x="5318" y="746"/>
                </a:lnTo>
                <a:lnTo>
                  <a:pt x="5321" y="746"/>
                </a:lnTo>
                <a:lnTo>
                  <a:pt x="5323" y="748"/>
                </a:lnTo>
                <a:lnTo>
                  <a:pt x="5324" y="749"/>
                </a:lnTo>
                <a:lnTo>
                  <a:pt x="5324" y="753"/>
                </a:lnTo>
                <a:lnTo>
                  <a:pt x="5324" y="1110"/>
                </a:lnTo>
                <a:lnTo>
                  <a:pt x="5324" y="1110"/>
                </a:lnTo>
                <a:lnTo>
                  <a:pt x="5326" y="1134"/>
                </a:lnTo>
                <a:lnTo>
                  <a:pt x="5328" y="1157"/>
                </a:lnTo>
                <a:lnTo>
                  <a:pt x="5330" y="1177"/>
                </a:lnTo>
                <a:lnTo>
                  <a:pt x="5335" y="1196"/>
                </a:lnTo>
                <a:lnTo>
                  <a:pt x="5342" y="1213"/>
                </a:lnTo>
                <a:lnTo>
                  <a:pt x="5349" y="1229"/>
                </a:lnTo>
                <a:lnTo>
                  <a:pt x="5357" y="1243"/>
                </a:lnTo>
                <a:lnTo>
                  <a:pt x="5367" y="1255"/>
                </a:lnTo>
                <a:lnTo>
                  <a:pt x="5379" y="1265"/>
                </a:lnTo>
                <a:lnTo>
                  <a:pt x="5393" y="1274"/>
                </a:lnTo>
                <a:lnTo>
                  <a:pt x="5409" y="1281"/>
                </a:lnTo>
                <a:lnTo>
                  <a:pt x="5426" y="1287"/>
                </a:lnTo>
                <a:lnTo>
                  <a:pt x="5443" y="1293"/>
                </a:lnTo>
                <a:lnTo>
                  <a:pt x="5464" y="1296"/>
                </a:lnTo>
                <a:lnTo>
                  <a:pt x="5486" y="1298"/>
                </a:lnTo>
                <a:lnTo>
                  <a:pt x="5510" y="1298"/>
                </a:lnTo>
                <a:lnTo>
                  <a:pt x="5615" y="1298"/>
                </a:lnTo>
                <a:lnTo>
                  <a:pt x="5615" y="1298"/>
                </a:lnTo>
                <a:lnTo>
                  <a:pt x="5617" y="1298"/>
                </a:lnTo>
                <a:lnTo>
                  <a:pt x="5618" y="1296"/>
                </a:lnTo>
                <a:lnTo>
                  <a:pt x="5620" y="1294"/>
                </a:lnTo>
                <a:lnTo>
                  <a:pt x="5620" y="1291"/>
                </a:lnTo>
                <a:lnTo>
                  <a:pt x="5620" y="1176"/>
                </a:lnTo>
                <a:lnTo>
                  <a:pt x="5620" y="1176"/>
                </a:lnTo>
                <a:lnTo>
                  <a:pt x="5620" y="1174"/>
                </a:lnTo>
                <a:lnTo>
                  <a:pt x="5618" y="1171"/>
                </a:lnTo>
                <a:lnTo>
                  <a:pt x="5617" y="1171"/>
                </a:lnTo>
                <a:lnTo>
                  <a:pt x="5615" y="1169"/>
                </a:lnTo>
                <a:lnTo>
                  <a:pt x="5527" y="1169"/>
                </a:lnTo>
                <a:lnTo>
                  <a:pt x="5527" y="1169"/>
                </a:lnTo>
                <a:lnTo>
                  <a:pt x="5513" y="1169"/>
                </a:lnTo>
                <a:lnTo>
                  <a:pt x="5501" y="1165"/>
                </a:lnTo>
                <a:lnTo>
                  <a:pt x="5491" y="1160"/>
                </a:lnTo>
                <a:lnTo>
                  <a:pt x="5483" y="1155"/>
                </a:lnTo>
                <a:lnTo>
                  <a:pt x="5476" y="1146"/>
                </a:lnTo>
                <a:lnTo>
                  <a:pt x="5472" y="1138"/>
                </a:lnTo>
                <a:lnTo>
                  <a:pt x="5469" y="1128"/>
                </a:lnTo>
                <a:lnTo>
                  <a:pt x="5469" y="1116"/>
                </a:lnTo>
                <a:lnTo>
                  <a:pt x="5469" y="753"/>
                </a:lnTo>
                <a:lnTo>
                  <a:pt x="5469" y="753"/>
                </a:lnTo>
                <a:lnTo>
                  <a:pt x="5469" y="749"/>
                </a:lnTo>
                <a:lnTo>
                  <a:pt x="5470" y="748"/>
                </a:lnTo>
                <a:lnTo>
                  <a:pt x="5472" y="746"/>
                </a:lnTo>
                <a:lnTo>
                  <a:pt x="5474" y="746"/>
                </a:lnTo>
                <a:lnTo>
                  <a:pt x="5615" y="746"/>
                </a:lnTo>
                <a:lnTo>
                  <a:pt x="5615" y="746"/>
                </a:lnTo>
                <a:lnTo>
                  <a:pt x="5617" y="746"/>
                </a:lnTo>
                <a:lnTo>
                  <a:pt x="5618" y="744"/>
                </a:lnTo>
                <a:lnTo>
                  <a:pt x="5620" y="743"/>
                </a:lnTo>
                <a:lnTo>
                  <a:pt x="5620" y="739"/>
                </a:lnTo>
                <a:lnTo>
                  <a:pt x="5620" y="633"/>
                </a:lnTo>
                <a:lnTo>
                  <a:pt x="5620" y="633"/>
                </a:lnTo>
                <a:lnTo>
                  <a:pt x="5620" y="631"/>
                </a:lnTo>
                <a:lnTo>
                  <a:pt x="5618" y="629"/>
                </a:lnTo>
                <a:lnTo>
                  <a:pt x="5617" y="627"/>
                </a:lnTo>
                <a:lnTo>
                  <a:pt x="5615" y="627"/>
                </a:lnTo>
                <a:lnTo>
                  <a:pt x="5615" y="627"/>
                </a:lnTo>
                <a:close/>
                <a:moveTo>
                  <a:pt x="6582" y="627"/>
                </a:moveTo>
                <a:lnTo>
                  <a:pt x="6453" y="627"/>
                </a:lnTo>
                <a:lnTo>
                  <a:pt x="6453" y="627"/>
                </a:lnTo>
                <a:lnTo>
                  <a:pt x="6452" y="627"/>
                </a:lnTo>
                <a:lnTo>
                  <a:pt x="6448" y="629"/>
                </a:lnTo>
                <a:lnTo>
                  <a:pt x="6448" y="631"/>
                </a:lnTo>
                <a:lnTo>
                  <a:pt x="6446" y="633"/>
                </a:lnTo>
                <a:lnTo>
                  <a:pt x="6446" y="1004"/>
                </a:lnTo>
                <a:lnTo>
                  <a:pt x="6446" y="1004"/>
                </a:lnTo>
                <a:lnTo>
                  <a:pt x="6446" y="1021"/>
                </a:lnTo>
                <a:lnTo>
                  <a:pt x="6445" y="1038"/>
                </a:lnTo>
                <a:lnTo>
                  <a:pt x="6441" y="1054"/>
                </a:lnTo>
                <a:lnTo>
                  <a:pt x="6438" y="1069"/>
                </a:lnTo>
                <a:lnTo>
                  <a:pt x="6431" y="1085"/>
                </a:lnTo>
                <a:lnTo>
                  <a:pt x="6424" y="1100"/>
                </a:lnTo>
                <a:lnTo>
                  <a:pt x="6417" y="1114"/>
                </a:lnTo>
                <a:lnTo>
                  <a:pt x="6407" y="1126"/>
                </a:lnTo>
                <a:lnTo>
                  <a:pt x="6397" y="1138"/>
                </a:lnTo>
                <a:lnTo>
                  <a:pt x="6385" y="1150"/>
                </a:lnTo>
                <a:lnTo>
                  <a:pt x="6371" y="1158"/>
                </a:lnTo>
                <a:lnTo>
                  <a:pt x="6357" y="1167"/>
                </a:lnTo>
                <a:lnTo>
                  <a:pt x="6342" y="1172"/>
                </a:lnTo>
                <a:lnTo>
                  <a:pt x="6324" y="1177"/>
                </a:lnTo>
                <a:lnTo>
                  <a:pt x="6306" y="1181"/>
                </a:lnTo>
                <a:lnTo>
                  <a:pt x="6287" y="1181"/>
                </a:lnTo>
                <a:lnTo>
                  <a:pt x="6287" y="1181"/>
                </a:lnTo>
                <a:lnTo>
                  <a:pt x="6266" y="1181"/>
                </a:lnTo>
                <a:lnTo>
                  <a:pt x="6245" y="1177"/>
                </a:lnTo>
                <a:lnTo>
                  <a:pt x="6228" y="1172"/>
                </a:lnTo>
                <a:lnTo>
                  <a:pt x="6211" y="1165"/>
                </a:lnTo>
                <a:lnTo>
                  <a:pt x="6197" y="1157"/>
                </a:lnTo>
                <a:lnTo>
                  <a:pt x="6184" y="1146"/>
                </a:lnTo>
                <a:lnTo>
                  <a:pt x="6171" y="1136"/>
                </a:lnTo>
                <a:lnTo>
                  <a:pt x="6161" y="1122"/>
                </a:lnTo>
                <a:lnTo>
                  <a:pt x="6153" y="1109"/>
                </a:lnTo>
                <a:lnTo>
                  <a:pt x="6144" y="1095"/>
                </a:lnTo>
                <a:lnTo>
                  <a:pt x="6139" y="1079"/>
                </a:lnTo>
                <a:lnTo>
                  <a:pt x="6134" y="1064"/>
                </a:lnTo>
                <a:lnTo>
                  <a:pt x="6130" y="1047"/>
                </a:lnTo>
                <a:lnTo>
                  <a:pt x="6127" y="1031"/>
                </a:lnTo>
                <a:lnTo>
                  <a:pt x="6125" y="1014"/>
                </a:lnTo>
                <a:lnTo>
                  <a:pt x="6125" y="997"/>
                </a:lnTo>
                <a:lnTo>
                  <a:pt x="6125" y="633"/>
                </a:lnTo>
                <a:lnTo>
                  <a:pt x="6125" y="633"/>
                </a:lnTo>
                <a:lnTo>
                  <a:pt x="6123" y="631"/>
                </a:lnTo>
                <a:lnTo>
                  <a:pt x="6123" y="629"/>
                </a:lnTo>
                <a:lnTo>
                  <a:pt x="6120" y="627"/>
                </a:lnTo>
                <a:lnTo>
                  <a:pt x="6118" y="627"/>
                </a:lnTo>
                <a:lnTo>
                  <a:pt x="5988" y="627"/>
                </a:lnTo>
                <a:lnTo>
                  <a:pt x="5988" y="627"/>
                </a:lnTo>
                <a:lnTo>
                  <a:pt x="5986" y="627"/>
                </a:lnTo>
                <a:lnTo>
                  <a:pt x="5982" y="629"/>
                </a:lnTo>
                <a:lnTo>
                  <a:pt x="5982" y="631"/>
                </a:lnTo>
                <a:lnTo>
                  <a:pt x="5981" y="633"/>
                </a:lnTo>
                <a:lnTo>
                  <a:pt x="5981" y="997"/>
                </a:lnTo>
                <a:lnTo>
                  <a:pt x="5981" y="997"/>
                </a:lnTo>
                <a:lnTo>
                  <a:pt x="5982" y="1028"/>
                </a:lnTo>
                <a:lnTo>
                  <a:pt x="5986" y="1059"/>
                </a:lnTo>
                <a:lnTo>
                  <a:pt x="5991" y="1088"/>
                </a:lnTo>
                <a:lnTo>
                  <a:pt x="5998" y="1117"/>
                </a:lnTo>
                <a:lnTo>
                  <a:pt x="6007" y="1145"/>
                </a:lnTo>
                <a:lnTo>
                  <a:pt x="6019" y="1171"/>
                </a:lnTo>
                <a:lnTo>
                  <a:pt x="6032" y="1195"/>
                </a:lnTo>
                <a:lnTo>
                  <a:pt x="6050" y="1217"/>
                </a:lnTo>
                <a:lnTo>
                  <a:pt x="6067" y="1238"/>
                </a:lnTo>
                <a:lnTo>
                  <a:pt x="6089" y="1256"/>
                </a:lnTo>
                <a:lnTo>
                  <a:pt x="6111" y="1272"/>
                </a:lnTo>
                <a:lnTo>
                  <a:pt x="6137" y="1286"/>
                </a:lnTo>
                <a:lnTo>
                  <a:pt x="6166" y="1296"/>
                </a:lnTo>
                <a:lnTo>
                  <a:pt x="6197" y="1305"/>
                </a:lnTo>
                <a:lnTo>
                  <a:pt x="6230" y="1310"/>
                </a:lnTo>
                <a:lnTo>
                  <a:pt x="6266" y="1311"/>
                </a:lnTo>
                <a:lnTo>
                  <a:pt x="6266" y="1311"/>
                </a:lnTo>
                <a:lnTo>
                  <a:pt x="6293" y="1310"/>
                </a:lnTo>
                <a:lnTo>
                  <a:pt x="6319" y="1305"/>
                </a:lnTo>
                <a:lnTo>
                  <a:pt x="6343" y="1298"/>
                </a:lnTo>
                <a:lnTo>
                  <a:pt x="6366" y="1289"/>
                </a:lnTo>
                <a:lnTo>
                  <a:pt x="6388" y="1279"/>
                </a:lnTo>
                <a:lnTo>
                  <a:pt x="6405" y="1265"/>
                </a:lnTo>
                <a:lnTo>
                  <a:pt x="6421" y="1253"/>
                </a:lnTo>
                <a:lnTo>
                  <a:pt x="6433" y="1239"/>
                </a:lnTo>
                <a:lnTo>
                  <a:pt x="6433" y="1239"/>
                </a:lnTo>
                <a:lnTo>
                  <a:pt x="6436" y="1238"/>
                </a:lnTo>
                <a:lnTo>
                  <a:pt x="6440" y="1236"/>
                </a:lnTo>
                <a:lnTo>
                  <a:pt x="6445" y="1238"/>
                </a:lnTo>
                <a:lnTo>
                  <a:pt x="6446" y="1241"/>
                </a:lnTo>
                <a:lnTo>
                  <a:pt x="6460" y="1291"/>
                </a:lnTo>
                <a:lnTo>
                  <a:pt x="6460" y="1291"/>
                </a:lnTo>
                <a:lnTo>
                  <a:pt x="6464" y="1296"/>
                </a:lnTo>
                <a:lnTo>
                  <a:pt x="6465" y="1298"/>
                </a:lnTo>
                <a:lnTo>
                  <a:pt x="6469" y="1298"/>
                </a:lnTo>
                <a:lnTo>
                  <a:pt x="6582" y="1298"/>
                </a:lnTo>
                <a:lnTo>
                  <a:pt x="6582" y="1298"/>
                </a:lnTo>
                <a:lnTo>
                  <a:pt x="6586" y="1298"/>
                </a:lnTo>
                <a:lnTo>
                  <a:pt x="6587" y="1296"/>
                </a:lnTo>
                <a:lnTo>
                  <a:pt x="6589" y="1294"/>
                </a:lnTo>
                <a:lnTo>
                  <a:pt x="6589" y="1291"/>
                </a:lnTo>
                <a:lnTo>
                  <a:pt x="6589" y="633"/>
                </a:lnTo>
                <a:lnTo>
                  <a:pt x="6589" y="633"/>
                </a:lnTo>
                <a:lnTo>
                  <a:pt x="6589" y="631"/>
                </a:lnTo>
                <a:lnTo>
                  <a:pt x="6587" y="629"/>
                </a:lnTo>
                <a:lnTo>
                  <a:pt x="6586" y="627"/>
                </a:lnTo>
                <a:lnTo>
                  <a:pt x="6582" y="627"/>
                </a:lnTo>
                <a:lnTo>
                  <a:pt x="6582" y="627"/>
                </a:lnTo>
                <a:close/>
                <a:moveTo>
                  <a:pt x="7417" y="614"/>
                </a:moveTo>
                <a:lnTo>
                  <a:pt x="7417" y="614"/>
                </a:lnTo>
                <a:lnTo>
                  <a:pt x="7390" y="615"/>
                </a:lnTo>
                <a:lnTo>
                  <a:pt x="7362" y="619"/>
                </a:lnTo>
                <a:lnTo>
                  <a:pt x="7336" y="626"/>
                </a:lnTo>
                <a:lnTo>
                  <a:pt x="7312" y="636"/>
                </a:lnTo>
                <a:lnTo>
                  <a:pt x="7288" y="646"/>
                </a:lnTo>
                <a:lnTo>
                  <a:pt x="7266" y="660"/>
                </a:lnTo>
                <a:lnTo>
                  <a:pt x="7247" y="676"/>
                </a:lnTo>
                <a:lnTo>
                  <a:pt x="7228" y="693"/>
                </a:lnTo>
                <a:lnTo>
                  <a:pt x="7228" y="693"/>
                </a:lnTo>
                <a:lnTo>
                  <a:pt x="7225" y="696"/>
                </a:lnTo>
                <a:lnTo>
                  <a:pt x="7221" y="696"/>
                </a:lnTo>
                <a:lnTo>
                  <a:pt x="7218" y="694"/>
                </a:lnTo>
                <a:lnTo>
                  <a:pt x="7214" y="693"/>
                </a:lnTo>
                <a:lnTo>
                  <a:pt x="7214" y="693"/>
                </a:lnTo>
                <a:lnTo>
                  <a:pt x="7197" y="674"/>
                </a:lnTo>
                <a:lnTo>
                  <a:pt x="7178" y="658"/>
                </a:lnTo>
                <a:lnTo>
                  <a:pt x="7159" y="645"/>
                </a:lnTo>
                <a:lnTo>
                  <a:pt x="7139" y="633"/>
                </a:lnTo>
                <a:lnTo>
                  <a:pt x="7115" y="624"/>
                </a:lnTo>
                <a:lnTo>
                  <a:pt x="7091" y="619"/>
                </a:lnTo>
                <a:lnTo>
                  <a:pt x="7063" y="615"/>
                </a:lnTo>
                <a:lnTo>
                  <a:pt x="7034" y="614"/>
                </a:lnTo>
                <a:lnTo>
                  <a:pt x="7034" y="614"/>
                </a:lnTo>
                <a:lnTo>
                  <a:pt x="7010" y="615"/>
                </a:lnTo>
                <a:lnTo>
                  <a:pt x="6986" y="619"/>
                </a:lnTo>
                <a:lnTo>
                  <a:pt x="6962" y="627"/>
                </a:lnTo>
                <a:lnTo>
                  <a:pt x="6941" y="636"/>
                </a:lnTo>
                <a:lnTo>
                  <a:pt x="6921" y="646"/>
                </a:lnTo>
                <a:lnTo>
                  <a:pt x="6902" y="658"/>
                </a:lnTo>
                <a:lnTo>
                  <a:pt x="6886" y="672"/>
                </a:lnTo>
                <a:lnTo>
                  <a:pt x="6874" y="684"/>
                </a:lnTo>
                <a:lnTo>
                  <a:pt x="6874" y="684"/>
                </a:lnTo>
                <a:lnTo>
                  <a:pt x="6871" y="688"/>
                </a:lnTo>
                <a:lnTo>
                  <a:pt x="6866" y="689"/>
                </a:lnTo>
                <a:lnTo>
                  <a:pt x="6862" y="688"/>
                </a:lnTo>
                <a:lnTo>
                  <a:pt x="6859" y="684"/>
                </a:lnTo>
                <a:lnTo>
                  <a:pt x="6847" y="634"/>
                </a:lnTo>
                <a:lnTo>
                  <a:pt x="6847" y="634"/>
                </a:lnTo>
                <a:lnTo>
                  <a:pt x="6845" y="631"/>
                </a:lnTo>
                <a:lnTo>
                  <a:pt x="6843" y="629"/>
                </a:lnTo>
                <a:lnTo>
                  <a:pt x="6840" y="627"/>
                </a:lnTo>
                <a:lnTo>
                  <a:pt x="6836" y="627"/>
                </a:lnTo>
                <a:lnTo>
                  <a:pt x="6725" y="627"/>
                </a:lnTo>
                <a:lnTo>
                  <a:pt x="6725" y="627"/>
                </a:lnTo>
                <a:lnTo>
                  <a:pt x="6721" y="627"/>
                </a:lnTo>
                <a:lnTo>
                  <a:pt x="6720" y="629"/>
                </a:lnTo>
                <a:lnTo>
                  <a:pt x="6718" y="631"/>
                </a:lnTo>
                <a:lnTo>
                  <a:pt x="6718" y="633"/>
                </a:lnTo>
                <a:lnTo>
                  <a:pt x="6718" y="1291"/>
                </a:lnTo>
                <a:lnTo>
                  <a:pt x="6718" y="1291"/>
                </a:lnTo>
                <a:lnTo>
                  <a:pt x="6718" y="1294"/>
                </a:lnTo>
                <a:lnTo>
                  <a:pt x="6720" y="1296"/>
                </a:lnTo>
                <a:lnTo>
                  <a:pt x="6721" y="1298"/>
                </a:lnTo>
                <a:lnTo>
                  <a:pt x="6725" y="1298"/>
                </a:lnTo>
                <a:lnTo>
                  <a:pt x="6854" y="1298"/>
                </a:lnTo>
                <a:lnTo>
                  <a:pt x="6854" y="1298"/>
                </a:lnTo>
                <a:lnTo>
                  <a:pt x="6855" y="1298"/>
                </a:lnTo>
                <a:lnTo>
                  <a:pt x="6857" y="1296"/>
                </a:lnTo>
                <a:lnTo>
                  <a:pt x="6859" y="1294"/>
                </a:lnTo>
                <a:lnTo>
                  <a:pt x="6859" y="1291"/>
                </a:lnTo>
                <a:lnTo>
                  <a:pt x="6859" y="925"/>
                </a:lnTo>
                <a:lnTo>
                  <a:pt x="6859" y="925"/>
                </a:lnTo>
                <a:lnTo>
                  <a:pt x="6860" y="889"/>
                </a:lnTo>
                <a:lnTo>
                  <a:pt x="6864" y="871"/>
                </a:lnTo>
                <a:lnTo>
                  <a:pt x="6866" y="856"/>
                </a:lnTo>
                <a:lnTo>
                  <a:pt x="6871" y="839"/>
                </a:lnTo>
                <a:lnTo>
                  <a:pt x="6876" y="825"/>
                </a:lnTo>
                <a:lnTo>
                  <a:pt x="6881" y="810"/>
                </a:lnTo>
                <a:lnTo>
                  <a:pt x="6888" y="798"/>
                </a:lnTo>
                <a:lnTo>
                  <a:pt x="6897" y="786"/>
                </a:lnTo>
                <a:lnTo>
                  <a:pt x="6907" y="775"/>
                </a:lnTo>
                <a:lnTo>
                  <a:pt x="6917" y="765"/>
                </a:lnTo>
                <a:lnTo>
                  <a:pt x="6929" y="758"/>
                </a:lnTo>
                <a:lnTo>
                  <a:pt x="6943" y="751"/>
                </a:lnTo>
                <a:lnTo>
                  <a:pt x="6958" y="748"/>
                </a:lnTo>
                <a:lnTo>
                  <a:pt x="6976" y="744"/>
                </a:lnTo>
                <a:lnTo>
                  <a:pt x="6993" y="743"/>
                </a:lnTo>
                <a:lnTo>
                  <a:pt x="6993" y="743"/>
                </a:lnTo>
                <a:lnTo>
                  <a:pt x="7013" y="744"/>
                </a:lnTo>
                <a:lnTo>
                  <a:pt x="7031" y="748"/>
                </a:lnTo>
                <a:lnTo>
                  <a:pt x="7046" y="753"/>
                </a:lnTo>
                <a:lnTo>
                  <a:pt x="7060" y="758"/>
                </a:lnTo>
                <a:lnTo>
                  <a:pt x="7074" y="767"/>
                </a:lnTo>
                <a:lnTo>
                  <a:pt x="7084" y="777"/>
                </a:lnTo>
                <a:lnTo>
                  <a:pt x="7092" y="787"/>
                </a:lnTo>
                <a:lnTo>
                  <a:pt x="7101" y="799"/>
                </a:lnTo>
                <a:lnTo>
                  <a:pt x="7108" y="813"/>
                </a:lnTo>
                <a:lnTo>
                  <a:pt x="7113" y="827"/>
                </a:lnTo>
                <a:lnTo>
                  <a:pt x="7118" y="842"/>
                </a:lnTo>
                <a:lnTo>
                  <a:pt x="7122" y="858"/>
                </a:lnTo>
                <a:lnTo>
                  <a:pt x="7127" y="890"/>
                </a:lnTo>
                <a:lnTo>
                  <a:pt x="7127" y="925"/>
                </a:lnTo>
                <a:lnTo>
                  <a:pt x="7127" y="1291"/>
                </a:lnTo>
                <a:lnTo>
                  <a:pt x="7127" y="1291"/>
                </a:lnTo>
                <a:lnTo>
                  <a:pt x="7128" y="1294"/>
                </a:lnTo>
                <a:lnTo>
                  <a:pt x="7128" y="1296"/>
                </a:lnTo>
                <a:lnTo>
                  <a:pt x="7130" y="1298"/>
                </a:lnTo>
                <a:lnTo>
                  <a:pt x="7134" y="1298"/>
                </a:lnTo>
                <a:lnTo>
                  <a:pt x="7264" y="1298"/>
                </a:lnTo>
                <a:lnTo>
                  <a:pt x="7264" y="1298"/>
                </a:lnTo>
                <a:lnTo>
                  <a:pt x="7268" y="1296"/>
                </a:lnTo>
                <a:lnTo>
                  <a:pt x="7269" y="1294"/>
                </a:lnTo>
                <a:lnTo>
                  <a:pt x="7271" y="1291"/>
                </a:lnTo>
                <a:lnTo>
                  <a:pt x="7271" y="925"/>
                </a:lnTo>
                <a:lnTo>
                  <a:pt x="7271" y="925"/>
                </a:lnTo>
                <a:lnTo>
                  <a:pt x="7273" y="889"/>
                </a:lnTo>
                <a:lnTo>
                  <a:pt x="7276" y="856"/>
                </a:lnTo>
                <a:lnTo>
                  <a:pt x="7280" y="839"/>
                </a:lnTo>
                <a:lnTo>
                  <a:pt x="7285" y="825"/>
                </a:lnTo>
                <a:lnTo>
                  <a:pt x="7290" y="810"/>
                </a:lnTo>
                <a:lnTo>
                  <a:pt x="7297" y="798"/>
                </a:lnTo>
                <a:lnTo>
                  <a:pt x="7305" y="786"/>
                </a:lnTo>
                <a:lnTo>
                  <a:pt x="7314" y="775"/>
                </a:lnTo>
                <a:lnTo>
                  <a:pt x="7324" y="765"/>
                </a:lnTo>
                <a:lnTo>
                  <a:pt x="7338" y="758"/>
                </a:lnTo>
                <a:lnTo>
                  <a:pt x="7352" y="751"/>
                </a:lnTo>
                <a:lnTo>
                  <a:pt x="7367" y="748"/>
                </a:lnTo>
                <a:lnTo>
                  <a:pt x="7384" y="744"/>
                </a:lnTo>
                <a:lnTo>
                  <a:pt x="7403" y="743"/>
                </a:lnTo>
                <a:lnTo>
                  <a:pt x="7403" y="743"/>
                </a:lnTo>
                <a:lnTo>
                  <a:pt x="7424" y="744"/>
                </a:lnTo>
                <a:lnTo>
                  <a:pt x="7441" y="748"/>
                </a:lnTo>
                <a:lnTo>
                  <a:pt x="7457" y="753"/>
                </a:lnTo>
                <a:lnTo>
                  <a:pt x="7472" y="760"/>
                </a:lnTo>
                <a:lnTo>
                  <a:pt x="7484" y="767"/>
                </a:lnTo>
                <a:lnTo>
                  <a:pt x="7494" y="777"/>
                </a:lnTo>
                <a:lnTo>
                  <a:pt x="7505" y="789"/>
                </a:lnTo>
                <a:lnTo>
                  <a:pt x="7513" y="801"/>
                </a:lnTo>
                <a:lnTo>
                  <a:pt x="7520" y="813"/>
                </a:lnTo>
                <a:lnTo>
                  <a:pt x="7525" y="828"/>
                </a:lnTo>
                <a:lnTo>
                  <a:pt x="7531" y="842"/>
                </a:lnTo>
                <a:lnTo>
                  <a:pt x="7534" y="859"/>
                </a:lnTo>
                <a:lnTo>
                  <a:pt x="7537" y="892"/>
                </a:lnTo>
                <a:lnTo>
                  <a:pt x="7539" y="925"/>
                </a:lnTo>
                <a:lnTo>
                  <a:pt x="7539" y="1291"/>
                </a:lnTo>
                <a:lnTo>
                  <a:pt x="7539" y="1291"/>
                </a:lnTo>
                <a:lnTo>
                  <a:pt x="7539" y="1294"/>
                </a:lnTo>
                <a:lnTo>
                  <a:pt x="7541" y="1296"/>
                </a:lnTo>
                <a:lnTo>
                  <a:pt x="7543" y="1298"/>
                </a:lnTo>
                <a:lnTo>
                  <a:pt x="7546" y="1298"/>
                </a:lnTo>
                <a:lnTo>
                  <a:pt x="7673" y="1298"/>
                </a:lnTo>
                <a:lnTo>
                  <a:pt x="7673" y="1298"/>
                </a:lnTo>
                <a:lnTo>
                  <a:pt x="7677" y="1298"/>
                </a:lnTo>
                <a:lnTo>
                  <a:pt x="7678" y="1296"/>
                </a:lnTo>
                <a:lnTo>
                  <a:pt x="7680" y="1294"/>
                </a:lnTo>
                <a:lnTo>
                  <a:pt x="7680" y="1291"/>
                </a:lnTo>
                <a:lnTo>
                  <a:pt x="7680" y="921"/>
                </a:lnTo>
                <a:lnTo>
                  <a:pt x="7680" y="921"/>
                </a:lnTo>
                <a:lnTo>
                  <a:pt x="7680" y="883"/>
                </a:lnTo>
                <a:lnTo>
                  <a:pt x="7677" y="849"/>
                </a:lnTo>
                <a:lnTo>
                  <a:pt x="7671" y="818"/>
                </a:lnTo>
                <a:lnTo>
                  <a:pt x="7663" y="787"/>
                </a:lnTo>
                <a:lnTo>
                  <a:pt x="7654" y="760"/>
                </a:lnTo>
                <a:lnTo>
                  <a:pt x="7642" y="734"/>
                </a:lnTo>
                <a:lnTo>
                  <a:pt x="7628" y="712"/>
                </a:lnTo>
                <a:lnTo>
                  <a:pt x="7613" y="691"/>
                </a:lnTo>
                <a:lnTo>
                  <a:pt x="7594" y="672"/>
                </a:lnTo>
                <a:lnTo>
                  <a:pt x="7575" y="657"/>
                </a:lnTo>
                <a:lnTo>
                  <a:pt x="7553" y="645"/>
                </a:lnTo>
                <a:lnTo>
                  <a:pt x="7529" y="633"/>
                </a:lnTo>
                <a:lnTo>
                  <a:pt x="7505" y="624"/>
                </a:lnTo>
                <a:lnTo>
                  <a:pt x="7477" y="619"/>
                </a:lnTo>
                <a:lnTo>
                  <a:pt x="7448" y="614"/>
                </a:lnTo>
                <a:lnTo>
                  <a:pt x="7417" y="614"/>
                </a:lnTo>
                <a:lnTo>
                  <a:pt x="7417" y="614"/>
                </a:lnTo>
                <a:close/>
                <a:moveTo>
                  <a:pt x="5867" y="627"/>
                </a:moveTo>
                <a:lnTo>
                  <a:pt x="5739" y="627"/>
                </a:lnTo>
                <a:lnTo>
                  <a:pt x="5739" y="627"/>
                </a:lnTo>
                <a:lnTo>
                  <a:pt x="5735" y="627"/>
                </a:lnTo>
                <a:lnTo>
                  <a:pt x="5733" y="629"/>
                </a:lnTo>
                <a:lnTo>
                  <a:pt x="5732" y="631"/>
                </a:lnTo>
                <a:lnTo>
                  <a:pt x="5732" y="633"/>
                </a:lnTo>
                <a:lnTo>
                  <a:pt x="5732" y="1291"/>
                </a:lnTo>
                <a:lnTo>
                  <a:pt x="5732" y="1291"/>
                </a:lnTo>
                <a:lnTo>
                  <a:pt x="5732" y="1294"/>
                </a:lnTo>
                <a:lnTo>
                  <a:pt x="5733" y="1296"/>
                </a:lnTo>
                <a:lnTo>
                  <a:pt x="5735" y="1298"/>
                </a:lnTo>
                <a:lnTo>
                  <a:pt x="5739" y="1298"/>
                </a:lnTo>
                <a:lnTo>
                  <a:pt x="5867" y="1298"/>
                </a:lnTo>
                <a:lnTo>
                  <a:pt x="5867" y="1298"/>
                </a:lnTo>
                <a:lnTo>
                  <a:pt x="5871" y="1298"/>
                </a:lnTo>
                <a:lnTo>
                  <a:pt x="5873" y="1296"/>
                </a:lnTo>
                <a:lnTo>
                  <a:pt x="5874" y="1294"/>
                </a:lnTo>
                <a:lnTo>
                  <a:pt x="5874" y="1291"/>
                </a:lnTo>
                <a:lnTo>
                  <a:pt x="5874" y="633"/>
                </a:lnTo>
                <a:lnTo>
                  <a:pt x="5874" y="633"/>
                </a:lnTo>
                <a:lnTo>
                  <a:pt x="5874" y="631"/>
                </a:lnTo>
                <a:lnTo>
                  <a:pt x="5873" y="629"/>
                </a:lnTo>
                <a:lnTo>
                  <a:pt x="5871" y="627"/>
                </a:lnTo>
                <a:lnTo>
                  <a:pt x="5867" y="627"/>
                </a:lnTo>
                <a:lnTo>
                  <a:pt x="5867" y="627"/>
                </a:lnTo>
                <a:close/>
                <a:moveTo>
                  <a:pt x="5804" y="368"/>
                </a:moveTo>
                <a:lnTo>
                  <a:pt x="5804" y="368"/>
                </a:lnTo>
                <a:lnTo>
                  <a:pt x="5785" y="370"/>
                </a:lnTo>
                <a:lnTo>
                  <a:pt x="5769" y="375"/>
                </a:lnTo>
                <a:lnTo>
                  <a:pt x="5754" y="382"/>
                </a:lnTo>
                <a:lnTo>
                  <a:pt x="5742" y="392"/>
                </a:lnTo>
                <a:lnTo>
                  <a:pt x="5732" y="406"/>
                </a:lnTo>
                <a:lnTo>
                  <a:pt x="5723" y="419"/>
                </a:lnTo>
                <a:lnTo>
                  <a:pt x="5718" y="437"/>
                </a:lnTo>
                <a:lnTo>
                  <a:pt x="5716" y="454"/>
                </a:lnTo>
                <a:lnTo>
                  <a:pt x="5716" y="454"/>
                </a:lnTo>
                <a:lnTo>
                  <a:pt x="5718" y="471"/>
                </a:lnTo>
                <a:lnTo>
                  <a:pt x="5723" y="486"/>
                </a:lnTo>
                <a:lnTo>
                  <a:pt x="5732" y="502"/>
                </a:lnTo>
                <a:lnTo>
                  <a:pt x="5742" y="514"/>
                </a:lnTo>
                <a:lnTo>
                  <a:pt x="5754" y="524"/>
                </a:lnTo>
                <a:lnTo>
                  <a:pt x="5769" y="533"/>
                </a:lnTo>
                <a:lnTo>
                  <a:pt x="5785" y="538"/>
                </a:lnTo>
                <a:lnTo>
                  <a:pt x="5804" y="540"/>
                </a:lnTo>
                <a:lnTo>
                  <a:pt x="5804" y="540"/>
                </a:lnTo>
                <a:lnTo>
                  <a:pt x="5821" y="538"/>
                </a:lnTo>
                <a:lnTo>
                  <a:pt x="5836" y="533"/>
                </a:lnTo>
                <a:lnTo>
                  <a:pt x="5852" y="524"/>
                </a:lnTo>
                <a:lnTo>
                  <a:pt x="5864" y="514"/>
                </a:lnTo>
                <a:lnTo>
                  <a:pt x="5874" y="502"/>
                </a:lnTo>
                <a:lnTo>
                  <a:pt x="5883" y="486"/>
                </a:lnTo>
                <a:lnTo>
                  <a:pt x="5888" y="471"/>
                </a:lnTo>
                <a:lnTo>
                  <a:pt x="5890" y="454"/>
                </a:lnTo>
                <a:lnTo>
                  <a:pt x="5890" y="454"/>
                </a:lnTo>
                <a:lnTo>
                  <a:pt x="5888" y="437"/>
                </a:lnTo>
                <a:lnTo>
                  <a:pt x="5883" y="419"/>
                </a:lnTo>
                <a:lnTo>
                  <a:pt x="5874" y="406"/>
                </a:lnTo>
                <a:lnTo>
                  <a:pt x="5864" y="392"/>
                </a:lnTo>
                <a:lnTo>
                  <a:pt x="5852" y="382"/>
                </a:lnTo>
                <a:lnTo>
                  <a:pt x="5836" y="375"/>
                </a:lnTo>
                <a:lnTo>
                  <a:pt x="5821" y="370"/>
                </a:lnTo>
                <a:lnTo>
                  <a:pt x="5804" y="368"/>
                </a:lnTo>
                <a:lnTo>
                  <a:pt x="5804" y="368"/>
                </a:lnTo>
                <a:close/>
                <a:moveTo>
                  <a:pt x="967" y="0"/>
                </a:moveTo>
                <a:lnTo>
                  <a:pt x="967" y="0"/>
                </a:lnTo>
                <a:lnTo>
                  <a:pt x="917" y="0"/>
                </a:lnTo>
                <a:lnTo>
                  <a:pt x="868" y="5"/>
                </a:lnTo>
                <a:lnTo>
                  <a:pt x="820" y="10"/>
                </a:lnTo>
                <a:lnTo>
                  <a:pt x="771" y="19"/>
                </a:lnTo>
                <a:lnTo>
                  <a:pt x="725" y="29"/>
                </a:lnTo>
                <a:lnTo>
                  <a:pt x="679" y="43"/>
                </a:lnTo>
                <a:lnTo>
                  <a:pt x="634" y="58"/>
                </a:lnTo>
                <a:lnTo>
                  <a:pt x="591" y="76"/>
                </a:lnTo>
                <a:lnTo>
                  <a:pt x="548" y="95"/>
                </a:lnTo>
                <a:lnTo>
                  <a:pt x="505" y="117"/>
                </a:lnTo>
                <a:lnTo>
                  <a:pt x="466" y="139"/>
                </a:lnTo>
                <a:lnTo>
                  <a:pt x="426" y="165"/>
                </a:lnTo>
                <a:lnTo>
                  <a:pt x="388" y="193"/>
                </a:lnTo>
                <a:lnTo>
                  <a:pt x="352" y="220"/>
                </a:lnTo>
                <a:lnTo>
                  <a:pt x="316" y="251"/>
                </a:lnTo>
                <a:lnTo>
                  <a:pt x="283" y="284"/>
                </a:lnTo>
                <a:lnTo>
                  <a:pt x="251" y="316"/>
                </a:lnTo>
                <a:lnTo>
                  <a:pt x="220" y="352"/>
                </a:lnTo>
                <a:lnTo>
                  <a:pt x="192" y="388"/>
                </a:lnTo>
                <a:lnTo>
                  <a:pt x="165" y="426"/>
                </a:lnTo>
                <a:lnTo>
                  <a:pt x="139" y="466"/>
                </a:lnTo>
                <a:lnTo>
                  <a:pt x="117" y="505"/>
                </a:lnTo>
                <a:lnTo>
                  <a:pt x="94" y="548"/>
                </a:lnTo>
                <a:lnTo>
                  <a:pt x="76" y="591"/>
                </a:lnTo>
                <a:lnTo>
                  <a:pt x="58" y="634"/>
                </a:lnTo>
                <a:lnTo>
                  <a:pt x="43" y="679"/>
                </a:lnTo>
                <a:lnTo>
                  <a:pt x="29" y="725"/>
                </a:lnTo>
                <a:lnTo>
                  <a:pt x="19" y="772"/>
                </a:lnTo>
                <a:lnTo>
                  <a:pt x="10" y="820"/>
                </a:lnTo>
                <a:lnTo>
                  <a:pt x="5" y="868"/>
                </a:lnTo>
                <a:lnTo>
                  <a:pt x="0" y="918"/>
                </a:lnTo>
                <a:lnTo>
                  <a:pt x="0" y="968"/>
                </a:lnTo>
                <a:lnTo>
                  <a:pt x="0" y="968"/>
                </a:lnTo>
                <a:lnTo>
                  <a:pt x="0" y="1018"/>
                </a:lnTo>
                <a:lnTo>
                  <a:pt x="5" y="1067"/>
                </a:lnTo>
                <a:lnTo>
                  <a:pt x="10" y="1116"/>
                </a:lnTo>
                <a:lnTo>
                  <a:pt x="19" y="1162"/>
                </a:lnTo>
                <a:lnTo>
                  <a:pt x="29" y="1210"/>
                </a:lnTo>
                <a:lnTo>
                  <a:pt x="43" y="1255"/>
                </a:lnTo>
                <a:lnTo>
                  <a:pt x="58" y="1301"/>
                </a:lnTo>
                <a:lnTo>
                  <a:pt x="76" y="1344"/>
                </a:lnTo>
                <a:lnTo>
                  <a:pt x="94" y="1387"/>
                </a:lnTo>
                <a:lnTo>
                  <a:pt x="117" y="1428"/>
                </a:lnTo>
                <a:lnTo>
                  <a:pt x="139" y="1470"/>
                </a:lnTo>
                <a:lnTo>
                  <a:pt x="165" y="1509"/>
                </a:lnTo>
                <a:lnTo>
                  <a:pt x="192" y="1547"/>
                </a:lnTo>
                <a:lnTo>
                  <a:pt x="220" y="1583"/>
                </a:lnTo>
                <a:lnTo>
                  <a:pt x="251" y="1619"/>
                </a:lnTo>
                <a:lnTo>
                  <a:pt x="283" y="1652"/>
                </a:lnTo>
                <a:lnTo>
                  <a:pt x="316" y="1684"/>
                </a:lnTo>
                <a:lnTo>
                  <a:pt x="352" y="1715"/>
                </a:lnTo>
                <a:lnTo>
                  <a:pt x="388" y="1743"/>
                </a:lnTo>
                <a:lnTo>
                  <a:pt x="426" y="1770"/>
                </a:lnTo>
                <a:lnTo>
                  <a:pt x="466" y="1796"/>
                </a:lnTo>
                <a:lnTo>
                  <a:pt x="505" y="1819"/>
                </a:lnTo>
                <a:lnTo>
                  <a:pt x="548" y="1841"/>
                </a:lnTo>
                <a:lnTo>
                  <a:pt x="591" y="1860"/>
                </a:lnTo>
                <a:lnTo>
                  <a:pt x="634" y="1877"/>
                </a:lnTo>
                <a:lnTo>
                  <a:pt x="679" y="1892"/>
                </a:lnTo>
                <a:lnTo>
                  <a:pt x="725" y="1904"/>
                </a:lnTo>
                <a:lnTo>
                  <a:pt x="771" y="1916"/>
                </a:lnTo>
                <a:lnTo>
                  <a:pt x="820" y="1925"/>
                </a:lnTo>
                <a:lnTo>
                  <a:pt x="868" y="1930"/>
                </a:lnTo>
                <a:lnTo>
                  <a:pt x="917" y="1934"/>
                </a:lnTo>
                <a:lnTo>
                  <a:pt x="967" y="1935"/>
                </a:lnTo>
                <a:lnTo>
                  <a:pt x="967" y="1935"/>
                </a:lnTo>
                <a:lnTo>
                  <a:pt x="1017" y="1934"/>
                </a:lnTo>
                <a:lnTo>
                  <a:pt x="1067" y="1930"/>
                </a:lnTo>
                <a:lnTo>
                  <a:pt x="1115" y="1925"/>
                </a:lnTo>
                <a:lnTo>
                  <a:pt x="1161" y="1916"/>
                </a:lnTo>
                <a:lnTo>
                  <a:pt x="1210" y="1904"/>
                </a:lnTo>
                <a:lnTo>
                  <a:pt x="1254" y="1892"/>
                </a:lnTo>
                <a:lnTo>
                  <a:pt x="1301" y="1877"/>
                </a:lnTo>
                <a:lnTo>
                  <a:pt x="1344" y="1860"/>
                </a:lnTo>
                <a:lnTo>
                  <a:pt x="1387" y="1841"/>
                </a:lnTo>
                <a:lnTo>
                  <a:pt x="1428" y="1819"/>
                </a:lnTo>
                <a:lnTo>
                  <a:pt x="1469" y="1796"/>
                </a:lnTo>
                <a:lnTo>
                  <a:pt x="1509" y="1770"/>
                </a:lnTo>
                <a:lnTo>
                  <a:pt x="1546" y="1743"/>
                </a:lnTo>
                <a:lnTo>
                  <a:pt x="1582" y="1715"/>
                </a:lnTo>
                <a:lnTo>
                  <a:pt x="1618" y="1684"/>
                </a:lnTo>
                <a:lnTo>
                  <a:pt x="1651" y="1652"/>
                </a:lnTo>
                <a:lnTo>
                  <a:pt x="1684" y="1619"/>
                </a:lnTo>
                <a:lnTo>
                  <a:pt x="1715" y="1583"/>
                </a:lnTo>
                <a:lnTo>
                  <a:pt x="1742" y="1547"/>
                </a:lnTo>
                <a:lnTo>
                  <a:pt x="1770" y="1509"/>
                </a:lnTo>
                <a:lnTo>
                  <a:pt x="1795" y="1470"/>
                </a:lnTo>
                <a:lnTo>
                  <a:pt x="1818" y="1428"/>
                </a:lnTo>
                <a:lnTo>
                  <a:pt x="1840" y="1387"/>
                </a:lnTo>
                <a:lnTo>
                  <a:pt x="1859" y="1344"/>
                </a:lnTo>
                <a:lnTo>
                  <a:pt x="1876" y="1301"/>
                </a:lnTo>
                <a:lnTo>
                  <a:pt x="1892" y="1255"/>
                </a:lnTo>
                <a:lnTo>
                  <a:pt x="1904" y="1210"/>
                </a:lnTo>
                <a:lnTo>
                  <a:pt x="1916" y="1162"/>
                </a:lnTo>
                <a:lnTo>
                  <a:pt x="1924" y="1116"/>
                </a:lnTo>
                <a:lnTo>
                  <a:pt x="1929" y="1067"/>
                </a:lnTo>
                <a:lnTo>
                  <a:pt x="1933" y="1018"/>
                </a:lnTo>
                <a:lnTo>
                  <a:pt x="1935" y="968"/>
                </a:lnTo>
                <a:lnTo>
                  <a:pt x="1935" y="968"/>
                </a:lnTo>
                <a:lnTo>
                  <a:pt x="1933" y="918"/>
                </a:lnTo>
                <a:lnTo>
                  <a:pt x="1929" y="868"/>
                </a:lnTo>
                <a:lnTo>
                  <a:pt x="1924" y="820"/>
                </a:lnTo>
                <a:lnTo>
                  <a:pt x="1916" y="772"/>
                </a:lnTo>
                <a:lnTo>
                  <a:pt x="1904" y="725"/>
                </a:lnTo>
                <a:lnTo>
                  <a:pt x="1892" y="679"/>
                </a:lnTo>
                <a:lnTo>
                  <a:pt x="1876" y="634"/>
                </a:lnTo>
                <a:lnTo>
                  <a:pt x="1859" y="591"/>
                </a:lnTo>
                <a:lnTo>
                  <a:pt x="1840" y="548"/>
                </a:lnTo>
                <a:lnTo>
                  <a:pt x="1818" y="505"/>
                </a:lnTo>
                <a:lnTo>
                  <a:pt x="1795" y="466"/>
                </a:lnTo>
                <a:lnTo>
                  <a:pt x="1770" y="426"/>
                </a:lnTo>
                <a:lnTo>
                  <a:pt x="1742" y="388"/>
                </a:lnTo>
                <a:lnTo>
                  <a:pt x="1715" y="352"/>
                </a:lnTo>
                <a:lnTo>
                  <a:pt x="1684" y="316"/>
                </a:lnTo>
                <a:lnTo>
                  <a:pt x="1651" y="284"/>
                </a:lnTo>
                <a:lnTo>
                  <a:pt x="1618" y="251"/>
                </a:lnTo>
                <a:lnTo>
                  <a:pt x="1582" y="220"/>
                </a:lnTo>
                <a:lnTo>
                  <a:pt x="1546" y="193"/>
                </a:lnTo>
                <a:lnTo>
                  <a:pt x="1509" y="165"/>
                </a:lnTo>
                <a:lnTo>
                  <a:pt x="1469" y="139"/>
                </a:lnTo>
                <a:lnTo>
                  <a:pt x="1428" y="117"/>
                </a:lnTo>
                <a:lnTo>
                  <a:pt x="1387" y="95"/>
                </a:lnTo>
                <a:lnTo>
                  <a:pt x="1344" y="76"/>
                </a:lnTo>
                <a:lnTo>
                  <a:pt x="1301" y="58"/>
                </a:lnTo>
                <a:lnTo>
                  <a:pt x="1254" y="43"/>
                </a:lnTo>
                <a:lnTo>
                  <a:pt x="1210" y="29"/>
                </a:lnTo>
                <a:lnTo>
                  <a:pt x="1161" y="19"/>
                </a:lnTo>
                <a:lnTo>
                  <a:pt x="1115" y="10"/>
                </a:lnTo>
                <a:lnTo>
                  <a:pt x="1067" y="5"/>
                </a:lnTo>
                <a:lnTo>
                  <a:pt x="1017" y="0"/>
                </a:lnTo>
                <a:lnTo>
                  <a:pt x="967" y="0"/>
                </a:lnTo>
                <a:lnTo>
                  <a:pt x="967" y="0"/>
                </a:lnTo>
                <a:close/>
                <a:moveTo>
                  <a:pt x="711" y="1224"/>
                </a:moveTo>
                <a:lnTo>
                  <a:pt x="711" y="1224"/>
                </a:lnTo>
                <a:lnTo>
                  <a:pt x="686" y="1196"/>
                </a:lnTo>
                <a:lnTo>
                  <a:pt x="665" y="1167"/>
                </a:lnTo>
                <a:lnTo>
                  <a:pt x="646" y="1136"/>
                </a:lnTo>
                <a:lnTo>
                  <a:pt x="631" y="1103"/>
                </a:lnTo>
                <a:lnTo>
                  <a:pt x="619" y="1071"/>
                </a:lnTo>
                <a:lnTo>
                  <a:pt x="612" y="1036"/>
                </a:lnTo>
                <a:lnTo>
                  <a:pt x="606" y="1002"/>
                </a:lnTo>
                <a:lnTo>
                  <a:pt x="605" y="968"/>
                </a:lnTo>
                <a:lnTo>
                  <a:pt x="606" y="933"/>
                </a:lnTo>
                <a:lnTo>
                  <a:pt x="612" y="899"/>
                </a:lnTo>
                <a:lnTo>
                  <a:pt x="619" y="865"/>
                </a:lnTo>
                <a:lnTo>
                  <a:pt x="631" y="830"/>
                </a:lnTo>
                <a:lnTo>
                  <a:pt x="646" y="799"/>
                </a:lnTo>
                <a:lnTo>
                  <a:pt x="665" y="768"/>
                </a:lnTo>
                <a:lnTo>
                  <a:pt x="686" y="739"/>
                </a:lnTo>
                <a:lnTo>
                  <a:pt x="711" y="712"/>
                </a:lnTo>
                <a:lnTo>
                  <a:pt x="711" y="712"/>
                </a:lnTo>
                <a:lnTo>
                  <a:pt x="739" y="686"/>
                </a:lnTo>
                <a:lnTo>
                  <a:pt x="768" y="665"/>
                </a:lnTo>
                <a:lnTo>
                  <a:pt x="799" y="646"/>
                </a:lnTo>
                <a:lnTo>
                  <a:pt x="830" y="631"/>
                </a:lnTo>
                <a:lnTo>
                  <a:pt x="864" y="619"/>
                </a:lnTo>
                <a:lnTo>
                  <a:pt x="899" y="612"/>
                </a:lnTo>
                <a:lnTo>
                  <a:pt x="933" y="607"/>
                </a:lnTo>
                <a:lnTo>
                  <a:pt x="967" y="605"/>
                </a:lnTo>
                <a:lnTo>
                  <a:pt x="1002" y="607"/>
                </a:lnTo>
                <a:lnTo>
                  <a:pt x="1036" y="612"/>
                </a:lnTo>
                <a:lnTo>
                  <a:pt x="1070" y="619"/>
                </a:lnTo>
                <a:lnTo>
                  <a:pt x="1103" y="631"/>
                </a:lnTo>
                <a:lnTo>
                  <a:pt x="1136" y="646"/>
                </a:lnTo>
                <a:lnTo>
                  <a:pt x="1167" y="665"/>
                </a:lnTo>
                <a:lnTo>
                  <a:pt x="1196" y="686"/>
                </a:lnTo>
                <a:lnTo>
                  <a:pt x="1223" y="712"/>
                </a:lnTo>
                <a:lnTo>
                  <a:pt x="1223" y="712"/>
                </a:lnTo>
                <a:lnTo>
                  <a:pt x="1249" y="739"/>
                </a:lnTo>
                <a:lnTo>
                  <a:pt x="1270" y="768"/>
                </a:lnTo>
                <a:lnTo>
                  <a:pt x="1289" y="799"/>
                </a:lnTo>
                <a:lnTo>
                  <a:pt x="1304" y="830"/>
                </a:lnTo>
                <a:lnTo>
                  <a:pt x="1314" y="865"/>
                </a:lnTo>
                <a:lnTo>
                  <a:pt x="1323" y="899"/>
                </a:lnTo>
                <a:lnTo>
                  <a:pt x="1328" y="933"/>
                </a:lnTo>
                <a:lnTo>
                  <a:pt x="1330" y="968"/>
                </a:lnTo>
                <a:lnTo>
                  <a:pt x="1328" y="1002"/>
                </a:lnTo>
                <a:lnTo>
                  <a:pt x="1323" y="1036"/>
                </a:lnTo>
                <a:lnTo>
                  <a:pt x="1314" y="1071"/>
                </a:lnTo>
                <a:lnTo>
                  <a:pt x="1304" y="1103"/>
                </a:lnTo>
                <a:lnTo>
                  <a:pt x="1289" y="1136"/>
                </a:lnTo>
                <a:lnTo>
                  <a:pt x="1270" y="1167"/>
                </a:lnTo>
                <a:lnTo>
                  <a:pt x="1249" y="1196"/>
                </a:lnTo>
                <a:lnTo>
                  <a:pt x="1223" y="1224"/>
                </a:lnTo>
                <a:lnTo>
                  <a:pt x="1223" y="1224"/>
                </a:lnTo>
                <a:lnTo>
                  <a:pt x="1196" y="1250"/>
                </a:lnTo>
                <a:lnTo>
                  <a:pt x="1167" y="1270"/>
                </a:lnTo>
                <a:lnTo>
                  <a:pt x="1136" y="1289"/>
                </a:lnTo>
                <a:lnTo>
                  <a:pt x="1103" y="1305"/>
                </a:lnTo>
                <a:lnTo>
                  <a:pt x="1070" y="1315"/>
                </a:lnTo>
                <a:lnTo>
                  <a:pt x="1036" y="1324"/>
                </a:lnTo>
                <a:lnTo>
                  <a:pt x="1002" y="1329"/>
                </a:lnTo>
                <a:lnTo>
                  <a:pt x="967" y="1330"/>
                </a:lnTo>
                <a:lnTo>
                  <a:pt x="933" y="1329"/>
                </a:lnTo>
                <a:lnTo>
                  <a:pt x="899" y="1324"/>
                </a:lnTo>
                <a:lnTo>
                  <a:pt x="864" y="1315"/>
                </a:lnTo>
                <a:lnTo>
                  <a:pt x="830" y="1305"/>
                </a:lnTo>
                <a:lnTo>
                  <a:pt x="799" y="1289"/>
                </a:lnTo>
                <a:lnTo>
                  <a:pt x="768" y="1270"/>
                </a:lnTo>
                <a:lnTo>
                  <a:pt x="739" y="1250"/>
                </a:lnTo>
                <a:lnTo>
                  <a:pt x="711" y="1224"/>
                </a:lnTo>
                <a:lnTo>
                  <a:pt x="711" y="1224"/>
                </a:lnTo>
                <a:close/>
                <a:moveTo>
                  <a:pt x="1438" y="1619"/>
                </a:moveTo>
                <a:lnTo>
                  <a:pt x="1438" y="1619"/>
                </a:lnTo>
                <a:lnTo>
                  <a:pt x="1419" y="1619"/>
                </a:lnTo>
                <a:lnTo>
                  <a:pt x="1400" y="1616"/>
                </a:lnTo>
                <a:lnTo>
                  <a:pt x="1383" y="1612"/>
                </a:lnTo>
                <a:lnTo>
                  <a:pt x="1368" y="1605"/>
                </a:lnTo>
                <a:lnTo>
                  <a:pt x="1350" y="1599"/>
                </a:lnTo>
                <a:lnTo>
                  <a:pt x="1337" y="1588"/>
                </a:lnTo>
                <a:lnTo>
                  <a:pt x="1323" y="1578"/>
                </a:lnTo>
                <a:lnTo>
                  <a:pt x="1309" y="1566"/>
                </a:lnTo>
                <a:lnTo>
                  <a:pt x="1297" y="1554"/>
                </a:lnTo>
                <a:lnTo>
                  <a:pt x="1287" y="1540"/>
                </a:lnTo>
                <a:lnTo>
                  <a:pt x="1278" y="1525"/>
                </a:lnTo>
                <a:lnTo>
                  <a:pt x="1270" y="1509"/>
                </a:lnTo>
                <a:lnTo>
                  <a:pt x="1265" y="1492"/>
                </a:lnTo>
                <a:lnTo>
                  <a:pt x="1259" y="1475"/>
                </a:lnTo>
                <a:lnTo>
                  <a:pt x="1258" y="1458"/>
                </a:lnTo>
                <a:lnTo>
                  <a:pt x="1256" y="1439"/>
                </a:lnTo>
                <a:lnTo>
                  <a:pt x="1256" y="1439"/>
                </a:lnTo>
                <a:lnTo>
                  <a:pt x="1258" y="1420"/>
                </a:lnTo>
                <a:lnTo>
                  <a:pt x="1259" y="1401"/>
                </a:lnTo>
                <a:lnTo>
                  <a:pt x="1265" y="1384"/>
                </a:lnTo>
                <a:lnTo>
                  <a:pt x="1270" y="1368"/>
                </a:lnTo>
                <a:lnTo>
                  <a:pt x="1278" y="1351"/>
                </a:lnTo>
                <a:lnTo>
                  <a:pt x="1287" y="1337"/>
                </a:lnTo>
                <a:lnTo>
                  <a:pt x="1297" y="1324"/>
                </a:lnTo>
                <a:lnTo>
                  <a:pt x="1309" y="1310"/>
                </a:lnTo>
                <a:lnTo>
                  <a:pt x="1323" y="1298"/>
                </a:lnTo>
                <a:lnTo>
                  <a:pt x="1337" y="1287"/>
                </a:lnTo>
                <a:lnTo>
                  <a:pt x="1350" y="1279"/>
                </a:lnTo>
                <a:lnTo>
                  <a:pt x="1368" y="1270"/>
                </a:lnTo>
                <a:lnTo>
                  <a:pt x="1383" y="1265"/>
                </a:lnTo>
                <a:lnTo>
                  <a:pt x="1400" y="1260"/>
                </a:lnTo>
                <a:lnTo>
                  <a:pt x="1419" y="1258"/>
                </a:lnTo>
                <a:lnTo>
                  <a:pt x="1438" y="1256"/>
                </a:lnTo>
                <a:lnTo>
                  <a:pt x="1438" y="1256"/>
                </a:lnTo>
                <a:lnTo>
                  <a:pt x="1457" y="1258"/>
                </a:lnTo>
                <a:lnTo>
                  <a:pt x="1474" y="1260"/>
                </a:lnTo>
                <a:lnTo>
                  <a:pt x="1491" y="1265"/>
                </a:lnTo>
                <a:lnTo>
                  <a:pt x="1509" y="1270"/>
                </a:lnTo>
                <a:lnTo>
                  <a:pt x="1524" y="1279"/>
                </a:lnTo>
                <a:lnTo>
                  <a:pt x="1539" y="1287"/>
                </a:lnTo>
                <a:lnTo>
                  <a:pt x="1553" y="1298"/>
                </a:lnTo>
                <a:lnTo>
                  <a:pt x="1565" y="1310"/>
                </a:lnTo>
                <a:lnTo>
                  <a:pt x="1577" y="1324"/>
                </a:lnTo>
                <a:lnTo>
                  <a:pt x="1588" y="1337"/>
                </a:lnTo>
                <a:lnTo>
                  <a:pt x="1598" y="1351"/>
                </a:lnTo>
                <a:lnTo>
                  <a:pt x="1605" y="1368"/>
                </a:lnTo>
                <a:lnTo>
                  <a:pt x="1612" y="1384"/>
                </a:lnTo>
                <a:lnTo>
                  <a:pt x="1615" y="1401"/>
                </a:lnTo>
                <a:lnTo>
                  <a:pt x="1618" y="1420"/>
                </a:lnTo>
                <a:lnTo>
                  <a:pt x="1618" y="1439"/>
                </a:lnTo>
                <a:lnTo>
                  <a:pt x="1618" y="1439"/>
                </a:lnTo>
                <a:lnTo>
                  <a:pt x="1618" y="1458"/>
                </a:lnTo>
                <a:lnTo>
                  <a:pt x="1615" y="1475"/>
                </a:lnTo>
                <a:lnTo>
                  <a:pt x="1612" y="1492"/>
                </a:lnTo>
                <a:lnTo>
                  <a:pt x="1605" y="1509"/>
                </a:lnTo>
                <a:lnTo>
                  <a:pt x="1598" y="1525"/>
                </a:lnTo>
                <a:lnTo>
                  <a:pt x="1588" y="1540"/>
                </a:lnTo>
                <a:lnTo>
                  <a:pt x="1577" y="1554"/>
                </a:lnTo>
                <a:lnTo>
                  <a:pt x="1565" y="1566"/>
                </a:lnTo>
                <a:lnTo>
                  <a:pt x="1553" y="1578"/>
                </a:lnTo>
                <a:lnTo>
                  <a:pt x="1539" y="1588"/>
                </a:lnTo>
                <a:lnTo>
                  <a:pt x="1524" y="1599"/>
                </a:lnTo>
                <a:lnTo>
                  <a:pt x="1509" y="1605"/>
                </a:lnTo>
                <a:lnTo>
                  <a:pt x="1491" y="1612"/>
                </a:lnTo>
                <a:lnTo>
                  <a:pt x="1474" y="1616"/>
                </a:lnTo>
                <a:lnTo>
                  <a:pt x="1457" y="1619"/>
                </a:lnTo>
                <a:lnTo>
                  <a:pt x="1438" y="1619"/>
                </a:lnTo>
                <a:lnTo>
                  <a:pt x="1438" y="1619"/>
                </a:lnTo>
                <a:close/>
                <a:moveTo>
                  <a:pt x="1823" y="1702"/>
                </a:moveTo>
                <a:lnTo>
                  <a:pt x="1823" y="1702"/>
                </a:lnTo>
                <a:lnTo>
                  <a:pt x="1811" y="1703"/>
                </a:lnTo>
                <a:lnTo>
                  <a:pt x="1799" y="1705"/>
                </a:lnTo>
                <a:lnTo>
                  <a:pt x="1787" y="1709"/>
                </a:lnTo>
                <a:lnTo>
                  <a:pt x="1775" y="1712"/>
                </a:lnTo>
                <a:lnTo>
                  <a:pt x="1765" y="1717"/>
                </a:lnTo>
                <a:lnTo>
                  <a:pt x="1754" y="1722"/>
                </a:lnTo>
                <a:lnTo>
                  <a:pt x="1746" y="1731"/>
                </a:lnTo>
                <a:lnTo>
                  <a:pt x="1737" y="1738"/>
                </a:lnTo>
                <a:lnTo>
                  <a:pt x="1728" y="1746"/>
                </a:lnTo>
                <a:lnTo>
                  <a:pt x="1722" y="1755"/>
                </a:lnTo>
                <a:lnTo>
                  <a:pt x="1716" y="1765"/>
                </a:lnTo>
                <a:lnTo>
                  <a:pt x="1711" y="1776"/>
                </a:lnTo>
                <a:lnTo>
                  <a:pt x="1708" y="1788"/>
                </a:lnTo>
                <a:lnTo>
                  <a:pt x="1704" y="1800"/>
                </a:lnTo>
                <a:lnTo>
                  <a:pt x="1703" y="1812"/>
                </a:lnTo>
                <a:lnTo>
                  <a:pt x="1701" y="1824"/>
                </a:lnTo>
                <a:lnTo>
                  <a:pt x="1701" y="1824"/>
                </a:lnTo>
                <a:lnTo>
                  <a:pt x="1703" y="1836"/>
                </a:lnTo>
                <a:lnTo>
                  <a:pt x="1704" y="1848"/>
                </a:lnTo>
                <a:lnTo>
                  <a:pt x="1708" y="1860"/>
                </a:lnTo>
                <a:lnTo>
                  <a:pt x="1711" y="1870"/>
                </a:lnTo>
                <a:lnTo>
                  <a:pt x="1716" y="1880"/>
                </a:lnTo>
                <a:lnTo>
                  <a:pt x="1722" y="1891"/>
                </a:lnTo>
                <a:lnTo>
                  <a:pt x="1728" y="1901"/>
                </a:lnTo>
                <a:lnTo>
                  <a:pt x="1737" y="1910"/>
                </a:lnTo>
                <a:lnTo>
                  <a:pt x="1746" y="1916"/>
                </a:lnTo>
                <a:lnTo>
                  <a:pt x="1754" y="1923"/>
                </a:lnTo>
                <a:lnTo>
                  <a:pt x="1765" y="1930"/>
                </a:lnTo>
                <a:lnTo>
                  <a:pt x="1775" y="1935"/>
                </a:lnTo>
                <a:lnTo>
                  <a:pt x="1787" y="1939"/>
                </a:lnTo>
                <a:lnTo>
                  <a:pt x="1799" y="1942"/>
                </a:lnTo>
                <a:lnTo>
                  <a:pt x="1811" y="1944"/>
                </a:lnTo>
                <a:lnTo>
                  <a:pt x="1823" y="1944"/>
                </a:lnTo>
                <a:lnTo>
                  <a:pt x="1823" y="1944"/>
                </a:lnTo>
                <a:lnTo>
                  <a:pt x="1835" y="1944"/>
                </a:lnTo>
                <a:lnTo>
                  <a:pt x="1847" y="1942"/>
                </a:lnTo>
                <a:lnTo>
                  <a:pt x="1859" y="1939"/>
                </a:lnTo>
                <a:lnTo>
                  <a:pt x="1869" y="1935"/>
                </a:lnTo>
                <a:lnTo>
                  <a:pt x="1880" y="1930"/>
                </a:lnTo>
                <a:lnTo>
                  <a:pt x="1890" y="1923"/>
                </a:lnTo>
                <a:lnTo>
                  <a:pt x="1900" y="1916"/>
                </a:lnTo>
                <a:lnTo>
                  <a:pt x="1909" y="1910"/>
                </a:lnTo>
                <a:lnTo>
                  <a:pt x="1916" y="1901"/>
                </a:lnTo>
                <a:lnTo>
                  <a:pt x="1923" y="1891"/>
                </a:lnTo>
                <a:lnTo>
                  <a:pt x="1929" y="1880"/>
                </a:lnTo>
                <a:lnTo>
                  <a:pt x="1935" y="1870"/>
                </a:lnTo>
                <a:lnTo>
                  <a:pt x="1938" y="1860"/>
                </a:lnTo>
                <a:lnTo>
                  <a:pt x="1941" y="1848"/>
                </a:lnTo>
                <a:lnTo>
                  <a:pt x="1943" y="1836"/>
                </a:lnTo>
                <a:lnTo>
                  <a:pt x="1943" y="1824"/>
                </a:lnTo>
                <a:lnTo>
                  <a:pt x="1943" y="1824"/>
                </a:lnTo>
                <a:lnTo>
                  <a:pt x="1943" y="1812"/>
                </a:lnTo>
                <a:lnTo>
                  <a:pt x="1941" y="1800"/>
                </a:lnTo>
                <a:lnTo>
                  <a:pt x="1938" y="1788"/>
                </a:lnTo>
                <a:lnTo>
                  <a:pt x="1935" y="1776"/>
                </a:lnTo>
                <a:lnTo>
                  <a:pt x="1929" y="1765"/>
                </a:lnTo>
                <a:lnTo>
                  <a:pt x="1923" y="1755"/>
                </a:lnTo>
                <a:lnTo>
                  <a:pt x="1916" y="1746"/>
                </a:lnTo>
                <a:lnTo>
                  <a:pt x="1909" y="1738"/>
                </a:lnTo>
                <a:lnTo>
                  <a:pt x="1900" y="1731"/>
                </a:lnTo>
                <a:lnTo>
                  <a:pt x="1890" y="1722"/>
                </a:lnTo>
                <a:lnTo>
                  <a:pt x="1880" y="1717"/>
                </a:lnTo>
                <a:lnTo>
                  <a:pt x="1869" y="1712"/>
                </a:lnTo>
                <a:lnTo>
                  <a:pt x="1859" y="1709"/>
                </a:lnTo>
                <a:lnTo>
                  <a:pt x="1847" y="1705"/>
                </a:lnTo>
                <a:lnTo>
                  <a:pt x="1835" y="1703"/>
                </a:lnTo>
                <a:lnTo>
                  <a:pt x="1823" y="1702"/>
                </a:lnTo>
                <a:lnTo>
                  <a:pt x="1823" y="1702"/>
                </a:lnTo>
                <a:close/>
              </a:path>
            </a:pathLst>
          </a:custGeom>
          <a:solidFill>
            <a:srgbClr val="000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dirty="0"/>
          </a:p>
        </p:txBody>
      </p:sp>
      <p:sp>
        <p:nvSpPr>
          <p:cNvPr id="2" name="MSIPCMContentMarking" descr="{&quot;HashCode&quot;:-231024771,&quot;Placement&quot;:&quot;Footer&quot;}">
            <a:extLst>
              <a:ext uri="{FF2B5EF4-FFF2-40B4-BE49-F238E27FC236}">
                <a16:creationId xmlns:a16="http://schemas.microsoft.com/office/drawing/2014/main" id="{7BC2284E-95AB-45DB-A12C-B1A9F55ACB5C}"/>
              </a:ext>
            </a:extLst>
          </p:cNvPr>
          <p:cNvSpPr txBox="1"/>
          <p:nvPr userDrawn="1"/>
        </p:nvSpPr>
        <p:spPr>
          <a:xfrm>
            <a:off x="5263052" y="6595656"/>
            <a:ext cx="1665897" cy="262344"/>
          </a:xfrm>
          <a:prstGeom prst="rect">
            <a:avLst/>
          </a:prstGeom>
          <a:noFill/>
        </p:spPr>
        <p:txBody>
          <a:bodyPr vert="horz" wrap="square" lIns="0" tIns="0" rIns="0" bIns="0" rtlCol="0" anchor="ctr" anchorCtr="1">
            <a:noAutofit/>
          </a:bodyPr>
          <a:lstStyle/>
          <a:p>
            <a:pPr algn="ctr">
              <a:spcBef>
                <a:spcPts val="0"/>
              </a:spcBef>
              <a:spcAft>
                <a:spcPts val="0"/>
              </a:spcAft>
            </a:pPr>
            <a:r>
              <a:rPr lang="en-AU" sz="1000">
                <a:solidFill>
                  <a:srgbClr val="000000"/>
                </a:solidFill>
                <a:latin typeface="Calibri" panose="020F0502020204030204" pitchFamily="34" charset="0"/>
                <a:ea typeface="Roboto Light" panose="02000000000000000000" pitchFamily="2" charset="0"/>
              </a:rPr>
              <a:t>Classification: Confidential</a:t>
            </a:r>
            <a:endParaRPr lang="en-AU" sz="1000" dirty="0" err="1">
              <a:solidFill>
                <a:srgbClr val="000000"/>
              </a:solidFill>
              <a:latin typeface="Calibri" panose="020F0502020204030204" pitchFamily="34" charset="0"/>
              <a:ea typeface="Roboto Light" panose="02000000000000000000" pitchFamily="2" charset="0"/>
            </a:endParaRPr>
          </a:p>
        </p:txBody>
      </p:sp>
    </p:spTree>
    <p:extLst>
      <p:ext uri="{BB962C8B-B14F-4D97-AF65-F5344CB8AC3E}">
        <p14:creationId xmlns:p14="http://schemas.microsoft.com/office/powerpoint/2010/main" val="1496242531"/>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64" r:id="rId3"/>
    <p:sldLayoutId id="2147483666" r:id="rId4"/>
    <p:sldLayoutId id="2147483678" r:id="rId5"/>
  </p:sldLayoutIdLst>
  <p:hf hdr="0" ftr="0" dt="0"/>
  <p:txStyles>
    <p:titleStyle>
      <a:lvl1pPr algn="l" defTabSz="914400" rtl="0" eaLnBrk="1" latinLnBrk="0" hangingPunct="1">
        <a:lnSpc>
          <a:spcPct val="90000"/>
        </a:lnSpc>
        <a:spcBef>
          <a:spcPct val="0"/>
        </a:spcBef>
        <a:buNone/>
        <a:defRPr sz="4400" kern="1200">
          <a:solidFill>
            <a:schemeClr val="tx1"/>
          </a:solidFill>
          <a:latin typeface="Roboto" panose="02000000000000000000" pitchFamily="2" charset="0"/>
          <a:ea typeface="Roboto" panose="02000000000000000000" pitchFamily="2"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7356" userDrawn="1">
          <p15:clr>
            <a:srgbClr val="5ACBF0"/>
          </p15:clr>
        </p15:guide>
        <p15:guide id="33" orient="horz" pos="3793" userDrawn="1">
          <p15:clr>
            <a:srgbClr val="5ACBF0"/>
          </p15:clr>
        </p15:guide>
        <p15:guide id="34" orient="horz" pos="315" userDrawn="1">
          <p15:clr>
            <a:srgbClr val="5ACBF0"/>
          </p15:clr>
        </p15:guide>
        <p15:guide id="35" pos="760" userDrawn="1">
          <p15:clr>
            <a:srgbClr val="5ACBF0"/>
          </p15:clr>
        </p15:guide>
        <p15:guide id="36" orient="horz" pos="822" userDrawn="1">
          <p15:clr>
            <a:srgbClr val="FBAE40"/>
          </p15:clr>
        </p15:guide>
        <p15:guide id="37" pos="4067" userDrawn="1">
          <p15:clr>
            <a:srgbClr val="FBAE4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5A689-427A-4570-AB6C-61AC3B3F4786}"/>
              </a:ext>
            </a:extLst>
          </p:cNvPr>
          <p:cNvSpPr>
            <a:spLocks noGrp="1"/>
          </p:cNvSpPr>
          <p:nvPr>
            <p:ph type="ctrTitle"/>
          </p:nvPr>
        </p:nvSpPr>
        <p:spPr/>
        <p:txBody>
          <a:bodyPr/>
          <a:lstStyle/>
          <a:p>
            <a:r>
              <a:rPr lang="en-AU" dirty="0"/>
              <a:t>Category review: Chips</a:t>
            </a:r>
          </a:p>
        </p:txBody>
      </p:sp>
      <p:sp>
        <p:nvSpPr>
          <p:cNvPr id="3" name="Subtitle 2">
            <a:extLst>
              <a:ext uri="{FF2B5EF4-FFF2-40B4-BE49-F238E27FC236}">
                <a16:creationId xmlns:a16="http://schemas.microsoft.com/office/drawing/2014/main" id="{EA927627-6915-4275-B2FE-C4B2C0FCCCAF}"/>
              </a:ext>
            </a:extLst>
          </p:cNvPr>
          <p:cNvSpPr>
            <a:spLocks noGrp="1"/>
          </p:cNvSpPr>
          <p:nvPr>
            <p:ph type="subTitle" idx="1"/>
          </p:nvPr>
        </p:nvSpPr>
        <p:spPr/>
        <p:txBody>
          <a:bodyPr/>
          <a:lstStyle/>
          <a:p>
            <a:r>
              <a:rPr lang="en-AU" dirty="0"/>
              <a:t>Retail Analytics</a:t>
            </a:r>
          </a:p>
          <a:p>
            <a:endParaRPr lang="en-AU" dirty="0"/>
          </a:p>
        </p:txBody>
      </p:sp>
      <p:sp>
        <p:nvSpPr>
          <p:cNvPr id="4" name="Text Placeholder 3">
            <a:extLst>
              <a:ext uri="{FF2B5EF4-FFF2-40B4-BE49-F238E27FC236}">
                <a16:creationId xmlns:a16="http://schemas.microsoft.com/office/drawing/2014/main" id="{C2EEE1EB-5529-4FA4-98E8-7A820B9EBBCB}"/>
              </a:ext>
            </a:extLst>
          </p:cNvPr>
          <p:cNvSpPr>
            <a:spLocks noGrp="1"/>
          </p:cNvSpPr>
          <p:nvPr>
            <p:ph type="body" sz="quarter" idx="10"/>
          </p:nvPr>
        </p:nvSpPr>
        <p:spPr/>
        <p:txBody>
          <a:bodyPr/>
          <a:lstStyle/>
          <a:p>
            <a:r>
              <a:rPr lang="en-AU" dirty="0"/>
              <a:t>June 2020</a:t>
            </a:r>
          </a:p>
        </p:txBody>
      </p:sp>
      <p:grpSp>
        <p:nvGrpSpPr>
          <p:cNvPr id="8" name="Group 7">
            <a:extLst>
              <a:ext uri="{FF2B5EF4-FFF2-40B4-BE49-F238E27FC236}">
                <a16:creationId xmlns:a16="http://schemas.microsoft.com/office/drawing/2014/main" id="{62DE0454-0BA4-4386-B622-8EA467037A0C}"/>
              </a:ext>
            </a:extLst>
          </p:cNvPr>
          <p:cNvGrpSpPr/>
          <p:nvPr/>
        </p:nvGrpSpPr>
        <p:grpSpPr>
          <a:xfrm>
            <a:off x="12294760" y="5621533"/>
            <a:ext cx="1981965" cy="1236467"/>
            <a:chOff x="8857913" y="1025653"/>
            <a:chExt cx="1981965" cy="1236467"/>
          </a:xfrm>
        </p:grpSpPr>
        <p:sp>
          <p:nvSpPr>
            <p:cNvPr id="9" name="Rectangle 8">
              <a:extLst>
                <a:ext uri="{FF2B5EF4-FFF2-40B4-BE49-F238E27FC236}">
                  <a16:creationId xmlns:a16="http://schemas.microsoft.com/office/drawing/2014/main" id="{28F865C8-FAEC-405F-A99C-B9D8A0EB3A29}"/>
                </a:ext>
              </a:extLst>
            </p:cNvPr>
            <p:cNvSpPr/>
            <p:nvPr/>
          </p:nvSpPr>
          <p:spPr>
            <a:xfrm>
              <a:off x="8857914" y="1025653"/>
              <a:ext cx="1981964" cy="1236467"/>
            </a:xfrm>
            <a:prstGeom prst="rect">
              <a:avLst/>
            </a:prstGeom>
            <a:solidFill>
              <a:srgbClr val="FFFFFF"/>
            </a:solidFill>
            <a:ln>
              <a:solidFill>
                <a:srgbClr val="C7C5C4"/>
              </a:solidFill>
            </a:ln>
          </p:spPr>
          <p:style>
            <a:lnRef idx="2">
              <a:schemeClr val="accent1">
                <a:shade val="50000"/>
              </a:schemeClr>
            </a:lnRef>
            <a:fillRef idx="1">
              <a:schemeClr val="accent1"/>
            </a:fillRef>
            <a:effectRef idx="0">
              <a:schemeClr val="accent1"/>
            </a:effectRef>
            <a:fontRef idx="minor">
              <a:schemeClr val="lt1"/>
            </a:fontRef>
          </p:style>
          <p:txBody>
            <a:bodyPr tIns="468000" rtlCol="0" anchor="t"/>
            <a:lstStyle/>
            <a:p>
              <a:r>
                <a:rPr lang="en-AU" sz="1000" dirty="0">
                  <a:solidFill>
                    <a:srgbClr val="EF9B47"/>
                  </a:solidFill>
                  <a:latin typeface="Roboto Medium" panose="02000000000000000000" pitchFamily="2" charset="0"/>
                  <a:ea typeface="Roboto Light" panose="02000000000000000000" pitchFamily="2" charset="0"/>
                </a:rPr>
                <a:t>Brand note:</a:t>
              </a:r>
              <a:r>
                <a:rPr lang="en-AU" sz="1000" dirty="0">
                  <a:solidFill>
                    <a:srgbClr val="000005"/>
                  </a:solidFill>
                  <a:latin typeface="Roboto Light" panose="02000000000000000000" pitchFamily="2" charset="0"/>
                  <a:ea typeface="Roboto Light" panose="02000000000000000000" pitchFamily="2" charset="0"/>
                </a:rPr>
                <a:t> If client logo is not required, use alternate title page layout </a:t>
              </a:r>
              <a:r>
                <a:rPr lang="en-AU" sz="1000" dirty="0">
                  <a:solidFill>
                    <a:srgbClr val="000005"/>
                  </a:solidFill>
                  <a:latin typeface="Roboto Medium" panose="02000000000000000000" pitchFamily="2" charset="0"/>
                  <a:ea typeface="Roboto Light" panose="02000000000000000000" pitchFamily="2" charset="0"/>
                </a:rPr>
                <a:t>right click slide thumbnail </a:t>
              </a:r>
              <a:r>
                <a:rPr lang="en-AU" sz="1000" dirty="0">
                  <a:solidFill>
                    <a:srgbClr val="000005"/>
                  </a:solidFill>
                  <a:latin typeface="Roboto Light" panose="02000000000000000000" pitchFamily="2" charset="0"/>
                  <a:ea typeface="Roboto Light" panose="02000000000000000000" pitchFamily="2" charset="0"/>
                </a:rPr>
                <a:t>&gt;</a:t>
              </a:r>
              <a:r>
                <a:rPr lang="en-AU" sz="1000" dirty="0">
                  <a:solidFill>
                    <a:srgbClr val="000005"/>
                  </a:solidFill>
                  <a:latin typeface="Roboto Medium" panose="02000000000000000000" pitchFamily="2" charset="0"/>
                  <a:ea typeface="Roboto Light" panose="02000000000000000000" pitchFamily="2" charset="0"/>
                </a:rPr>
                <a:t> Layout </a:t>
              </a:r>
              <a:r>
                <a:rPr lang="en-AU" sz="1000" dirty="0">
                  <a:solidFill>
                    <a:srgbClr val="000005"/>
                  </a:solidFill>
                  <a:latin typeface="Roboto Light" panose="02000000000000000000" pitchFamily="2" charset="0"/>
                  <a:ea typeface="Roboto Light" panose="02000000000000000000" pitchFamily="2" charset="0"/>
                </a:rPr>
                <a:t>&gt;</a:t>
              </a:r>
              <a:r>
                <a:rPr lang="en-AU" sz="1000" dirty="0">
                  <a:solidFill>
                    <a:srgbClr val="000005"/>
                  </a:solidFill>
                  <a:latin typeface="Roboto Medium" panose="02000000000000000000" pitchFamily="2" charset="0"/>
                  <a:ea typeface="Roboto Light" panose="02000000000000000000" pitchFamily="2" charset="0"/>
                </a:rPr>
                <a:t> Title</a:t>
              </a:r>
              <a:endParaRPr lang="en-US" sz="1000" dirty="0">
                <a:solidFill>
                  <a:srgbClr val="000005"/>
                </a:solidFill>
                <a:latin typeface="Roboto Medium" panose="02000000000000000000" pitchFamily="2" charset="0"/>
                <a:ea typeface="Roboto Light" panose="02000000000000000000" pitchFamily="2" charset="0"/>
              </a:endParaRPr>
            </a:p>
          </p:txBody>
        </p:sp>
        <p:grpSp>
          <p:nvGrpSpPr>
            <p:cNvPr id="10" name="Group 4">
              <a:extLst>
                <a:ext uri="{FF2B5EF4-FFF2-40B4-BE49-F238E27FC236}">
                  <a16:creationId xmlns:a16="http://schemas.microsoft.com/office/drawing/2014/main" id="{1390E5FF-ED06-4ED3-A2A7-5F6C5ED46959}"/>
                </a:ext>
              </a:extLst>
            </p:cNvPr>
            <p:cNvGrpSpPr>
              <a:grpSpLocks noChangeAspect="1"/>
            </p:cNvGrpSpPr>
            <p:nvPr/>
          </p:nvGrpSpPr>
          <p:grpSpPr bwMode="auto">
            <a:xfrm>
              <a:off x="8857913" y="1025653"/>
              <a:ext cx="356123" cy="320040"/>
              <a:chOff x="2932" y="1344"/>
              <a:chExt cx="1816" cy="1632"/>
            </a:xfrm>
            <a:solidFill>
              <a:srgbClr val="C7C5C4"/>
            </a:solidFill>
          </p:grpSpPr>
          <p:sp>
            <p:nvSpPr>
              <p:cNvPr id="11" name="Freeform 5">
                <a:extLst>
                  <a:ext uri="{FF2B5EF4-FFF2-40B4-BE49-F238E27FC236}">
                    <a16:creationId xmlns:a16="http://schemas.microsoft.com/office/drawing/2014/main" id="{75BEA090-4BDD-46F9-836F-61DC4A390EAA}"/>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endParaRPr lang="en-AU"/>
              </a:p>
            </p:txBody>
          </p:sp>
          <p:sp>
            <p:nvSpPr>
              <p:cNvPr id="12" name="Freeform 6">
                <a:extLst>
                  <a:ext uri="{FF2B5EF4-FFF2-40B4-BE49-F238E27FC236}">
                    <a16:creationId xmlns:a16="http://schemas.microsoft.com/office/drawing/2014/main" id="{292C9998-AD07-4460-83CC-108E7A6FF05E}"/>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endParaRPr lang="en-AU"/>
              </a:p>
            </p:txBody>
          </p:sp>
        </p:grpSp>
      </p:grpSp>
    </p:spTree>
    <p:extLst>
      <p:ext uri="{BB962C8B-B14F-4D97-AF65-F5344CB8AC3E}">
        <p14:creationId xmlns:p14="http://schemas.microsoft.com/office/powerpoint/2010/main" val="3613081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0239337-863B-42AC-9406-AC9628F383DF}"/>
              </a:ext>
            </a:extLst>
          </p:cNvPr>
          <p:cNvPicPr>
            <a:picLocks noChangeAspect="1"/>
          </p:cNvPicPr>
          <p:nvPr/>
        </p:nvPicPr>
        <p:blipFill>
          <a:blip r:embed="rId2"/>
          <a:stretch>
            <a:fillRect/>
          </a:stretch>
        </p:blipFill>
        <p:spPr>
          <a:xfrm>
            <a:off x="12305518" y="0"/>
            <a:ext cx="1993565" cy="2005758"/>
          </a:xfrm>
          <a:prstGeom prst="rect">
            <a:avLst/>
          </a:prstGeom>
        </p:spPr>
      </p:pic>
      <p:sp>
        <p:nvSpPr>
          <p:cNvPr id="8" name="Rectangle 5">
            <a:extLst>
              <a:ext uri="{FF2B5EF4-FFF2-40B4-BE49-F238E27FC236}">
                <a16:creationId xmlns:a16="http://schemas.microsoft.com/office/drawing/2014/main" id="{188063AA-92FF-8A0F-BF7E-425E691016FA}"/>
              </a:ext>
            </a:extLst>
          </p:cNvPr>
          <p:cNvSpPr>
            <a:spLocks noChangeArrowheads="1"/>
          </p:cNvSpPr>
          <p:nvPr/>
        </p:nvSpPr>
        <p:spPr bwMode="auto">
          <a:xfrm>
            <a:off x="0" y="280472"/>
            <a:ext cx="184731" cy="369332"/>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latin typeface="Arial" panose="020B0604020202020204" pitchFamily="34" charset="0"/>
              <a:cs typeface="Arial" panose="020B0604020202020204" pitchFamily="34" charset="0"/>
            </a:endParaRPr>
          </a:p>
        </p:txBody>
      </p:sp>
      <p:sp>
        <p:nvSpPr>
          <p:cNvPr id="10" name="Rectangle 7">
            <a:extLst>
              <a:ext uri="{FF2B5EF4-FFF2-40B4-BE49-F238E27FC236}">
                <a16:creationId xmlns:a16="http://schemas.microsoft.com/office/drawing/2014/main" id="{DECB2F9F-F19F-9D3A-0FEC-BEFA087E3CD8}"/>
              </a:ext>
            </a:extLst>
          </p:cNvPr>
          <p:cNvSpPr>
            <a:spLocks noChangeArrowheads="1"/>
          </p:cNvSpPr>
          <p:nvPr/>
        </p:nvSpPr>
        <p:spPr bwMode="auto">
          <a:xfrm>
            <a:off x="1229711" y="1002879"/>
            <a:ext cx="8917826" cy="3231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Trial Store Performance Summary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cs typeface="Arial" panose="020B0604020202020204" pitchFamily="34" charset="0"/>
              </a:rPr>
              <a:t>Store 77</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b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b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Significant uplift in </a:t>
            </a:r>
            <a:r>
              <a:rPr kumimoji="0" lang="en-US" altLang="en-US" b="1" i="0" u="none" strike="noStrike" cap="none" normalizeH="0" baseline="0" dirty="0">
                <a:ln>
                  <a:noFill/>
                </a:ln>
                <a:solidFill>
                  <a:schemeClr val="tx1"/>
                </a:solidFill>
                <a:effectLst/>
                <a:latin typeface="Arial" panose="020B0604020202020204" pitchFamily="34" charset="0"/>
                <a:cs typeface="Arial" panose="020B0604020202020204" pitchFamily="34" charset="0"/>
              </a:rPr>
              <a:t>sales revenue</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and </a:t>
            </a:r>
            <a:r>
              <a:rPr kumimoji="0" lang="en-US" altLang="en-US" b="1" i="0" u="none" strike="noStrike" cap="none" normalizeH="0" baseline="0" dirty="0">
                <a:ln>
                  <a:noFill/>
                </a:ln>
                <a:solidFill>
                  <a:schemeClr val="tx1"/>
                </a:solidFill>
                <a:effectLst/>
                <a:latin typeface="Arial" panose="020B0604020202020204" pitchFamily="34" charset="0"/>
                <a:cs typeface="Arial" panose="020B0604020202020204" pitchFamily="34" charset="0"/>
              </a:rPr>
              <a:t>customer count</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compared to its control store.</a:t>
            </a:r>
            <a:b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b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b="1" i="0" u="none" strike="noStrike" cap="none" normalizeH="0" baseline="0" dirty="0">
                <a:ln>
                  <a:noFill/>
                </a:ln>
                <a:solidFill>
                  <a:schemeClr val="tx1"/>
                </a:solidFill>
                <a:effectLst/>
                <a:latin typeface="Arial" panose="020B0604020202020204" pitchFamily="34" charset="0"/>
                <a:cs typeface="Arial" panose="020B0604020202020204" pitchFamily="34" charset="0"/>
              </a:rPr>
              <a:t>Trial was successful</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and shows potential for broader rollout.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cs typeface="Arial" panose="020B0604020202020204" pitchFamily="34" charset="0"/>
              </a:rPr>
              <a:t>Store 86</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b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b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Minor improvements, but not statistically significant.</a:t>
            </a:r>
            <a:b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b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b="1" i="0" u="none" strike="noStrike" cap="none" normalizeH="0" baseline="0" dirty="0">
                <a:ln>
                  <a:noFill/>
                </a:ln>
                <a:solidFill>
                  <a:schemeClr val="tx1"/>
                </a:solidFill>
                <a:effectLst/>
                <a:latin typeface="Arial" panose="020B0604020202020204" pitchFamily="34" charset="0"/>
                <a:cs typeface="Arial" panose="020B0604020202020204" pitchFamily="34" charset="0"/>
              </a:rPr>
              <a:t>Limited impact</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further refinement needed.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cs typeface="Arial" panose="020B0604020202020204" pitchFamily="34" charset="0"/>
              </a:rPr>
              <a:t>Store 88</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b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b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Inconclusive performance; similar trends seen in control.</a:t>
            </a:r>
            <a:b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b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b="1" i="0" u="none" strike="noStrike" cap="none" normalizeH="0" baseline="0" dirty="0">
                <a:ln>
                  <a:noFill/>
                </a:ln>
                <a:solidFill>
                  <a:schemeClr val="tx1"/>
                </a:solidFill>
                <a:effectLst/>
                <a:latin typeface="Arial" panose="020B0604020202020204" pitchFamily="34" charset="0"/>
                <a:cs typeface="Arial" panose="020B0604020202020204" pitchFamily="34" charset="0"/>
              </a:rPr>
              <a:t>No clear benefit</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deeper analysis recommended.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
        <p:nvSpPr>
          <p:cNvPr id="11" name="Rectangle 8">
            <a:extLst>
              <a:ext uri="{FF2B5EF4-FFF2-40B4-BE49-F238E27FC236}">
                <a16:creationId xmlns:a16="http://schemas.microsoft.com/office/drawing/2014/main" id="{8092B680-6351-52DC-2525-BC41BCAC8555}"/>
              </a:ext>
            </a:extLst>
          </p:cNvPr>
          <p:cNvSpPr>
            <a:spLocks noChangeArrowheads="1"/>
          </p:cNvSpPr>
          <p:nvPr/>
        </p:nvSpPr>
        <p:spPr bwMode="auto">
          <a:xfrm>
            <a:off x="0" y="280472"/>
            <a:ext cx="184731" cy="369332"/>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latin typeface="Arial" panose="020B0604020202020204" pitchFamily="34" charset="0"/>
              <a:cs typeface="Arial" panose="020B0604020202020204" pitchFamily="34" charset="0"/>
            </a:endParaRPr>
          </a:p>
        </p:txBody>
      </p:sp>
      <p:sp>
        <p:nvSpPr>
          <p:cNvPr id="12" name="Rectangle 9">
            <a:extLst>
              <a:ext uri="{FF2B5EF4-FFF2-40B4-BE49-F238E27FC236}">
                <a16:creationId xmlns:a16="http://schemas.microsoft.com/office/drawing/2014/main" id="{2F524C5F-543B-7924-F2C1-615C8C31AB2C}"/>
              </a:ext>
            </a:extLst>
          </p:cNvPr>
          <p:cNvSpPr>
            <a:spLocks noChangeArrowheads="1"/>
          </p:cNvSpPr>
          <p:nvPr/>
        </p:nvSpPr>
        <p:spPr bwMode="auto">
          <a:xfrm>
            <a:off x="5213132" y="4534887"/>
            <a:ext cx="645335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Conclusion</a:t>
            </a: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b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The trial </a:t>
            </a:r>
            <a:r>
              <a:rPr kumimoji="0" lang="en-US" altLang="en-US" sz="18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succeeded in Store 77</a:t>
            </a: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indicating strong customer response. Results from Stores 86 and 88 were </a:t>
            </a:r>
            <a:r>
              <a:rPr kumimoji="0" lang="en-US" altLang="en-US" sz="18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not strong enough</a:t>
            </a: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to confirm trial effectiveness.</a:t>
            </a:r>
          </a:p>
        </p:txBody>
      </p:sp>
    </p:spTree>
    <p:extLst>
      <p:ext uri="{BB962C8B-B14F-4D97-AF65-F5344CB8AC3E}">
        <p14:creationId xmlns:p14="http://schemas.microsoft.com/office/powerpoint/2010/main" val="2676349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1620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0116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E19D77A-B8A0-4A6B-9682-3967E6998622}"/>
              </a:ext>
            </a:extLst>
          </p:cNvPr>
          <p:cNvSpPr>
            <a:spLocks noGrp="1"/>
          </p:cNvSpPr>
          <p:nvPr>
            <p:ph type="body" sz="quarter" idx="10"/>
          </p:nvPr>
        </p:nvSpPr>
        <p:spPr/>
        <p:txBody>
          <a:bodyPr/>
          <a:lstStyle/>
          <a:p>
            <a:r>
              <a:rPr lang="en-AU" sz="3600" b="1" dirty="0">
                <a:latin typeface="Arial" panose="020B0604020202020204" pitchFamily="34" charset="0"/>
                <a:cs typeface="Arial" panose="020B0604020202020204" pitchFamily="34" charset="0"/>
              </a:rPr>
              <a:t>Executive summary</a:t>
            </a:r>
          </a:p>
        </p:txBody>
      </p:sp>
      <p:sp>
        <p:nvSpPr>
          <p:cNvPr id="3" name="Oval 2">
            <a:extLst>
              <a:ext uri="{FF2B5EF4-FFF2-40B4-BE49-F238E27FC236}">
                <a16:creationId xmlns:a16="http://schemas.microsoft.com/office/drawing/2014/main" id="{FE834D79-C5FB-44EF-9EA0-68006A9AFE55}"/>
              </a:ext>
            </a:extLst>
          </p:cNvPr>
          <p:cNvSpPr/>
          <p:nvPr/>
        </p:nvSpPr>
        <p:spPr>
          <a:xfrm>
            <a:off x="1196975" y="1905000"/>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sz="1400" dirty="0">
                <a:solidFill>
                  <a:srgbClr val="000000"/>
                </a:solidFill>
                <a:latin typeface="Arial" panose="020B0604020202020204" pitchFamily="34" charset="0"/>
                <a:ea typeface="Roboto Light" panose="02000000000000000000" pitchFamily="2" charset="0"/>
                <a:cs typeface="Arial" panose="020B0604020202020204" pitchFamily="34" charset="0"/>
              </a:rPr>
              <a:t>01</a:t>
            </a:r>
          </a:p>
        </p:txBody>
      </p:sp>
      <p:sp>
        <p:nvSpPr>
          <p:cNvPr id="4" name="Oval 3">
            <a:extLst>
              <a:ext uri="{FF2B5EF4-FFF2-40B4-BE49-F238E27FC236}">
                <a16:creationId xmlns:a16="http://schemas.microsoft.com/office/drawing/2014/main" id="{6119FD76-5291-4DCE-ABA7-CB4071977446}"/>
              </a:ext>
            </a:extLst>
          </p:cNvPr>
          <p:cNvSpPr/>
          <p:nvPr/>
        </p:nvSpPr>
        <p:spPr>
          <a:xfrm>
            <a:off x="1196975" y="4095579"/>
            <a:ext cx="485775" cy="485775"/>
          </a:xfrm>
          <a:prstGeom prst="ellipse">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AU" sz="1400">
                <a:solidFill>
                  <a:srgbClr val="000000"/>
                </a:solidFill>
                <a:latin typeface="Arial" panose="020B0604020202020204" pitchFamily="34" charset="0"/>
                <a:ea typeface="Roboto Light" panose="02000000000000000000" pitchFamily="2" charset="0"/>
                <a:cs typeface="Arial" panose="020B0604020202020204" pitchFamily="34" charset="0"/>
              </a:rPr>
              <a:t>02</a:t>
            </a:r>
            <a:endParaRPr lang="en-AU" sz="1400" dirty="0" err="1">
              <a:solidFill>
                <a:srgbClr val="000000"/>
              </a:solidFill>
              <a:latin typeface="Arial" panose="020B0604020202020204" pitchFamily="34" charset="0"/>
              <a:ea typeface="Roboto Light" panose="02000000000000000000" pitchFamily="2" charset="0"/>
              <a:cs typeface="Arial" panose="020B0604020202020204" pitchFamily="34" charset="0"/>
            </a:endParaRPr>
          </a:p>
        </p:txBody>
      </p:sp>
      <p:sp>
        <p:nvSpPr>
          <p:cNvPr id="5" name="TextBox 4">
            <a:extLst>
              <a:ext uri="{FF2B5EF4-FFF2-40B4-BE49-F238E27FC236}">
                <a16:creationId xmlns:a16="http://schemas.microsoft.com/office/drawing/2014/main" id="{736F57D6-777D-47CD-9A7C-C2F9BFD0AD6D}"/>
              </a:ext>
            </a:extLst>
          </p:cNvPr>
          <p:cNvSpPr txBox="1"/>
          <p:nvPr/>
        </p:nvSpPr>
        <p:spPr>
          <a:xfrm>
            <a:off x="1935586" y="1967886"/>
            <a:ext cx="1896185" cy="1718741"/>
          </a:xfrm>
          <a:prstGeom prst="rect">
            <a:avLst/>
          </a:prstGeom>
          <a:noFill/>
        </p:spPr>
        <p:txBody>
          <a:bodyPr wrap="square" lIns="0" tIns="0" rIns="0" bIns="0" rtlCol="0" anchor="t">
            <a:noAutofit/>
          </a:bodyPr>
          <a:lstStyle/>
          <a:p>
            <a:pPr algn="l"/>
            <a:r>
              <a:rPr lang="en-AU" sz="1400" b="1" dirty="0">
                <a:latin typeface="Arial" panose="020B0604020202020204" pitchFamily="34" charset="0"/>
                <a:ea typeface="Roboto" panose="02000000000000000000" pitchFamily="2" charset="0"/>
                <a:cs typeface="Arial" panose="020B0604020202020204" pitchFamily="34" charset="0"/>
              </a:rPr>
              <a:t>Task 1</a:t>
            </a:r>
          </a:p>
          <a:p>
            <a:r>
              <a:rPr lang="en-IN" sz="1400" dirty="0">
                <a:latin typeface="Arial" panose="020B0604020202020204" pitchFamily="34" charset="0"/>
                <a:cs typeface="Arial" panose="020B0604020202020204" pitchFamily="34" charset="0"/>
              </a:rPr>
              <a:t>Data Exploration &amp; Feature Engineering</a:t>
            </a:r>
            <a:endParaRPr lang="en-AU" sz="1400" dirty="0">
              <a:latin typeface="Arial" panose="020B0604020202020204" pitchFamily="34" charset="0"/>
              <a:ea typeface="Roboto" panose="02000000000000000000" pitchFamily="2" charset="0"/>
              <a:cs typeface="Arial" panose="020B0604020202020204" pitchFamily="34" charset="0"/>
            </a:endParaRPr>
          </a:p>
        </p:txBody>
      </p:sp>
      <p:sp>
        <p:nvSpPr>
          <p:cNvPr id="6" name="TextBox 5">
            <a:extLst>
              <a:ext uri="{FF2B5EF4-FFF2-40B4-BE49-F238E27FC236}">
                <a16:creationId xmlns:a16="http://schemas.microsoft.com/office/drawing/2014/main" id="{137F3905-5F88-4AD8-B8BF-328D7125D24F}"/>
              </a:ext>
            </a:extLst>
          </p:cNvPr>
          <p:cNvSpPr txBox="1"/>
          <p:nvPr/>
        </p:nvSpPr>
        <p:spPr>
          <a:xfrm>
            <a:off x="1935586" y="4158465"/>
            <a:ext cx="1896185" cy="830095"/>
          </a:xfrm>
          <a:prstGeom prst="rect">
            <a:avLst/>
          </a:prstGeom>
          <a:noFill/>
        </p:spPr>
        <p:txBody>
          <a:bodyPr wrap="square" lIns="0" tIns="0" rIns="0" bIns="0" rtlCol="0" anchor="t">
            <a:noAutofit/>
          </a:bodyPr>
          <a:lstStyle/>
          <a:p>
            <a:pPr algn="l"/>
            <a:r>
              <a:rPr lang="en-AU" sz="1400" b="1" dirty="0">
                <a:latin typeface="Arial" panose="020B0604020202020204" pitchFamily="34" charset="0"/>
                <a:ea typeface="Roboto" panose="02000000000000000000" pitchFamily="2" charset="0"/>
                <a:cs typeface="Arial" panose="020B0604020202020204" pitchFamily="34" charset="0"/>
              </a:rPr>
              <a:t>Task 2</a:t>
            </a:r>
          </a:p>
          <a:p>
            <a:pPr algn="l"/>
            <a:r>
              <a:rPr lang="en-AU" sz="1400" dirty="0">
                <a:latin typeface="Arial" panose="020B0604020202020204" pitchFamily="34" charset="0"/>
                <a:ea typeface="Roboto" panose="02000000000000000000" pitchFamily="2" charset="0"/>
                <a:cs typeface="Arial" panose="020B0604020202020204" pitchFamily="34" charset="0"/>
              </a:rPr>
              <a:t>Trial vs Control Analysis</a:t>
            </a:r>
          </a:p>
        </p:txBody>
      </p:sp>
      <p:sp>
        <p:nvSpPr>
          <p:cNvPr id="20" name="Rectangle 12">
            <a:extLst>
              <a:ext uri="{FF2B5EF4-FFF2-40B4-BE49-F238E27FC236}">
                <a16:creationId xmlns:a16="http://schemas.microsoft.com/office/drawing/2014/main" id="{458C80A4-DE92-5F29-11F1-26EB4F225922}"/>
              </a:ext>
            </a:extLst>
          </p:cNvPr>
          <p:cNvSpPr>
            <a:spLocks noChangeArrowheads="1"/>
          </p:cNvSpPr>
          <p:nvPr/>
        </p:nvSpPr>
        <p:spPr bwMode="auto">
          <a:xfrm>
            <a:off x="4571522" y="3861412"/>
            <a:ext cx="6266218"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sz="1400" dirty="0">
                <a:latin typeface="Arial" panose="020B0604020202020204" pitchFamily="34" charset="0"/>
                <a:cs typeface="Arial" panose="020B0604020202020204" pitchFamily="34" charset="0"/>
              </a:rPr>
              <a:t>In Task 2, we selected appropriate control stores for each trial store by measuring similarity in historical sales and customer trends. We then evaluated trial store performance during the February–April 2019 trial period using statistical testing (Welch’s t-test).</a:t>
            </a:r>
            <a:endParaRPr kumimoji="0" lang="en-US" altLang="en-US" sz="140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
        <p:nvSpPr>
          <p:cNvPr id="21" name="Rectangle 13">
            <a:extLst>
              <a:ext uri="{FF2B5EF4-FFF2-40B4-BE49-F238E27FC236}">
                <a16:creationId xmlns:a16="http://schemas.microsoft.com/office/drawing/2014/main" id="{08341C85-DF46-5C11-0FAC-DCDB74C2E8A9}"/>
              </a:ext>
            </a:extLst>
          </p:cNvPr>
          <p:cNvSpPr>
            <a:spLocks noChangeArrowheads="1"/>
          </p:cNvSpPr>
          <p:nvPr/>
        </p:nvSpPr>
        <p:spPr bwMode="auto">
          <a:xfrm>
            <a:off x="4571522" y="1805999"/>
            <a:ext cx="6266218"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i="0" u="none" strike="noStrike" cap="none" normalizeH="0" baseline="0" dirty="0">
                <a:ln>
                  <a:noFill/>
                </a:ln>
                <a:effectLst/>
                <a:latin typeface="Arial" panose="020B0604020202020204" pitchFamily="34" charset="0"/>
                <a:cs typeface="Arial" panose="020B0604020202020204" pitchFamily="34" charset="0"/>
              </a:rPr>
              <a:t>In Task 1, we cleaned and structured over 246,000 transaction records and engineered essential features </a:t>
            </a:r>
            <a:r>
              <a:rPr kumimoji="0" lang="en-US" altLang="en-US" sz="1400" b="0" i="0" u="none" strike="noStrike" cap="none" normalizeH="0" baseline="0" dirty="0">
                <a:ln>
                  <a:noFill/>
                </a:ln>
                <a:effectLst/>
                <a:latin typeface="Arial" panose="020B0604020202020204" pitchFamily="34" charset="0"/>
                <a:cs typeface="Arial" panose="020B0604020202020204" pitchFamily="34" charset="0"/>
              </a:rPr>
              <a:t>such as </a:t>
            </a:r>
            <a:r>
              <a:rPr kumimoji="0" lang="en-US" altLang="en-US" sz="1400" i="0" u="none" strike="noStrike" cap="none" normalizeH="0" baseline="0" dirty="0">
                <a:ln>
                  <a:noFill/>
                </a:ln>
                <a:effectLst/>
                <a:latin typeface="Arial" panose="020B0604020202020204" pitchFamily="34" charset="0"/>
                <a:cs typeface="Arial" panose="020B0604020202020204" pitchFamily="34" charset="0"/>
              </a:rPr>
              <a:t>MONTH, STORE, </a:t>
            </a:r>
            <a:r>
              <a:rPr kumimoji="0" lang="en-US" altLang="en-US" sz="1400" b="0" i="0" u="none" strike="noStrike" cap="none" normalizeH="0" baseline="0" dirty="0">
                <a:ln>
                  <a:noFill/>
                </a:ln>
                <a:effectLst/>
                <a:latin typeface="Arial" panose="020B0604020202020204" pitchFamily="34" charset="0"/>
                <a:cs typeface="Arial" panose="020B0604020202020204" pitchFamily="34" charset="0"/>
              </a:rPr>
              <a:t>and </a:t>
            </a:r>
            <a:r>
              <a:rPr kumimoji="0" lang="en-US" altLang="en-US" sz="1400" i="0" u="none" strike="noStrike" cap="none" normalizeH="0" baseline="0" dirty="0">
                <a:ln>
                  <a:noFill/>
                </a:ln>
                <a:effectLst/>
                <a:latin typeface="Arial" panose="020B0604020202020204" pitchFamily="34" charset="0"/>
                <a:cs typeface="Arial" panose="020B0604020202020204" pitchFamily="34" charset="0"/>
              </a:rPr>
              <a:t>derived metrics </a:t>
            </a:r>
            <a:r>
              <a:rPr kumimoji="0" lang="en-US" altLang="en-US" sz="1400" b="0" i="0" u="none" strike="noStrike" cap="none" normalizeH="0" baseline="0" dirty="0">
                <a:ln>
                  <a:noFill/>
                </a:ln>
                <a:effectLst/>
                <a:latin typeface="Arial" panose="020B0604020202020204" pitchFamily="34" charset="0"/>
                <a:cs typeface="Arial" panose="020B0604020202020204" pitchFamily="34" charset="0"/>
              </a:rPr>
              <a:t>like total sales, customer counts, and average transactions per customer. This enabled the creation of a monthly store-level performance dataset for reliable analysis. </a:t>
            </a:r>
          </a:p>
        </p:txBody>
      </p:sp>
    </p:spTree>
    <p:extLst>
      <p:ext uri="{BB962C8B-B14F-4D97-AF65-F5344CB8AC3E}">
        <p14:creationId xmlns:p14="http://schemas.microsoft.com/office/powerpoint/2010/main" val="1173541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t>01</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a:xfrm>
            <a:off x="1277663" y="2638098"/>
            <a:ext cx="1906971" cy="513480"/>
          </a:xfrm>
        </p:spPr>
        <p:txBody>
          <a:bodyPr/>
          <a:lstStyle/>
          <a:p>
            <a:r>
              <a:rPr lang="en-AU" sz="3200" dirty="0"/>
              <a:t>Category</a:t>
            </a:r>
          </a:p>
          <a:p>
            <a:endParaRPr lang="en-AU" sz="3200" dirty="0"/>
          </a:p>
        </p:txBody>
      </p:sp>
      <p:sp>
        <p:nvSpPr>
          <p:cNvPr id="2" name="Rectangle 1">
            <a:extLst>
              <a:ext uri="{FF2B5EF4-FFF2-40B4-BE49-F238E27FC236}">
                <a16:creationId xmlns:a16="http://schemas.microsoft.com/office/drawing/2014/main" id="{F0610FC0-5534-EEE8-E6D0-6E9C71ACFFD4}"/>
              </a:ext>
            </a:extLst>
          </p:cNvPr>
          <p:cNvSpPr>
            <a:spLocks noChangeArrowheads="1"/>
          </p:cNvSpPr>
          <p:nvPr/>
        </p:nvSpPr>
        <p:spPr bwMode="auto">
          <a:xfrm>
            <a:off x="1162050" y="3336280"/>
            <a:ext cx="10651578"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The analysis focuses on </a:t>
            </a:r>
            <a:r>
              <a:rPr kumimoji="0" lang="en-US" altLang="en-US" b="1" i="0" u="none" strike="noStrike" cap="none" normalizeH="0" baseline="0" dirty="0">
                <a:ln>
                  <a:noFill/>
                </a:ln>
                <a:solidFill>
                  <a:schemeClr val="tx1"/>
                </a:solidFill>
                <a:effectLst/>
                <a:latin typeface="Arial" panose="020B0604020202020204" pitchFamily="34" charset="0"/>
              </a:rPr>
              <a:t>chips</a:t>
            </a:r>
            <a:r>
              <a:rPr kumimoji="0" lang="en-US" altLang="en-US" b="0" i="0" u="none" strike="noStrike" cap="none" normalizeH="0" baseline="0" dirty="0">
                <a:ln>
                  <a:noFill/>
                </a:ln>
                <a:solidFill>
                  <a:schemeClr val="tx1"/>
                </a:solidFill>
                <a:effectLst/>
                <a:latin typeface="Arial" panose="020B0604020202020204" pitchFamily="34" charset="0"/>
              </a:rPr>
              <a:t>, one of the key categories in the snack food segment.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Chips represent a </a:t>
            </a:r>
            <a:r>
              <a:rPr kumimoji="0" lang="en-US" altLang="en-US" b="1" i="0" u="none" strike="noStrike" cap="none" normalizeH="0" baseline="0" dirty="0">
                <a:ln>
                  <a:noFill/>
                </a:ln>
                <a:solidFill>
                  <a:schemeClr val="tx1"/>
                </a:solidFill>
                <a:effectLst/>
                <a:latin typeface="Arial" panose="020B0604020202020204" pitchFamily="34" charset="0"/>
              </a:rPr>
              <a:t>high-volume</a:t>
            </a:r>
            <a:r>
              <a:rPr kumimoji="0" lang="en-US" altLang="en-US" b="0" i="0" u="none" strike="noStrike" cap="none" normalizeH="0" baseline="0" dirty="0">
                <a:ln>
                  <a:noFill/>
                </a:ln>
                <a:solidFill>
                  <a:schemeClr val="tx1"/>
                </a:solidFill>
                <a:effectLst/>
                <a:latin typeface="Arial" panose="020B0604020202020204" pitchFamily="34" charset="0"/>
              </a:rPr>
              <a:t>, frequently purchased product, making them ideal for trial strategies.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Customers are typically split by </a:t>
            </a:r>
            <a:r>
              <a:rPr kumimoji="0" lang="en-US" altLang="en-US" b="1" i="0" u="none" strike="noStrike" cap="none" normalizeH="0" baseline="0" dirty="0">
                <a:ln>
                  <a:noFill/>
                </a:ln>
                <a:solidFill>
                  <a:schemeClr val="tx1"/>
                </a:solidFill>
                <a:effectLst/>
                <a:latin typeface="Arial" panose="020B0604020202020204" pitchFamily="34" charset="0"/>
              </a:rPr>
              <a:t>life stage</a:t>
            </a:r>
            <a:r>
              <a:rPr kumimoji="0" lang="en-US" altLang="en-US" b="0" i="0" u="none" strike="noStrike" cap="none" normalizeH="0" baseline="0" dirty="0">
                <a:ln>
                  <a:noFill/>
                </a:ln>
                <a:solidFill>
                  <a:schemeClr val="tx1"/>
                </a:solidFill>
                <a:effectLst/>
                <a:latin typeface="Arial" panose="020B0604020202020204" pitchFamily="34" charset="0"/>
              </a:rPr>
              <a:t> (e.g., young families, retirees) and </a:t>
            </a:r>
            <a:r>
              <a:rPr kumimoji="0" lang="en-US" altLang="en-US" b="1" i="0" u="none" strike="noStrike" cap="none" normalizeH="0" baseline="0" dirty="0">
                <a:ln>
                  <a:noFill/>
                </a:ln>
                <a:solidFill>
                  <a:schemeClr val="tx1"/>
                </a:solidFill>
                <a:effectLst/>
                <a:latin typeface="Arial" panose="020B0604020202020204" pitchFamily="34" charset="0"/>
              </a:rPr>
              <a:t>premium tier</a:t>
            </a:r>
            <a:r>
              <a:rPr kumimoji="0" lang="en-US" altLang="en-US" b="0" i="0" u="none" strike="noStrike" cap="none" normalizeH="0" baseline="0" dirty="0">
                <a:ln>
                  <a:noFill/>
                </a:ln>
                <a:solidFill>
                  <a:schemeClr val="tx1"/>
                </a:solidFill>
                <a:effectLst/>
                <a:latin typeface="Arial" panose="020B0604020202020204" pitchFamily="34" charset="0"/>
              </a:rPr>
              <a:t> (e.g., budget vs. mainstream vs. premium).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Our objective is to understand how customer behavior in the chips category responds to marketing interventions, promotions, or trials.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Insights from this category will guide strategic planning for product placement, pricing, and promotional activity.</a:t>
            </a:r>
          </a:p>
        </p:txBody>
      </p:sp>
    </p:spTree>
    <p:extLst>
      <p:ext uri="{BB962C8B-B14F-4D97-AF65-F5344CB8AC3E}">
        <p14:creationId xmlns:p14="http://schemas.microsoft.com/office/powerpoint/2010/main" val="1176063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124717" y="819983"/>
            <a:ext cx="10479600" cy="5013258"/>
          </a:xfrm>
        </p:spPr>
        <p:txBody>
          <a:bodyPr/>
          <a:lstStyle/>
          <a:p>
            <a:pPr>
              <a:spcBef>
                <a:spcPts val="0"/>
              </a:spcBef>
            </a:pPr>
            <a:r>
              <a:rPr lang="en-AU" sz="3200" b="1" dirty="0">
                <a:latin typeface="Arial" panose="020B0604020202020204" pitchFamily="34" charset="0"/>
                <a:cs typeface="Arial" panose="020B0604020202020204" pitchFamily="34" charset="0"/>
              </a:rPr>
              <a:t>Overview: </a:t>
            </a:r>
            <a:endParaRPr lang="en-AU" sz="1800" b="1" dirty="0">
              <a:latin typeface="Arial" panose="020B0604020202020204" pitchFamily="34" charset="0"/>
              <a:cs typeface="Arial" panose="020B0604020202020204" pitchFamily="34" charset="0"/>
            </a:endParaRPr>
          </a:p>
          <a:p>
            <a:pPr>
              <a:spcBef>
                <a:spcPts val="0"/>
              </a:spcBef>
            </a:pPr>
            <a:r>
              <a:rPr lang="en-US" sz="1800" b="1" dirty="0">
                <a:latin typeface="Arial" panose="020B0604020202020204" pitchFamily="34" charset="0"/>
                <a:cs typeface="Arial" panose="020B0604020202020204" pitchFamily="34" charset="0"/>
              </a:rPr>
              <a:t>Key Insight:</a:t>
            </a:r>
            <a:br>
              <a:rPr lang="en-US" sz="1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The </a:t>
            </a:r>
            <a:r>
              <a:rPr lang="en-US" sz="1800" b="1" dirty="0">
                <a:latin typeface="Arial" panose="020B0604020202020204" pitchFamily="34" charset="0"/>
                <a:cs typeface="Arial" panose="020B0604020202020204" pitchFamily="34" charset="0"/>
              </a:rPr>
              <a:t>chips category</a:t>
            </a:r>
            <a:r>
              <a:rPr lang="en-US" sz="1800" dirty="0">
                <a:latin typeface="Arial" panose="020B0604020202020204" pitchFamily="34" charset="0"/>
                <a:cs typeface="Arial" panose="020B0604020202020204" pitchFamily="34" charset="0"/>
              </a:rPr>
              <a:t> has demonstrated </a:t>
            </a:r>
            <a:r>
              <a:rPr lang="en-US" sz="1800" b="1" dirty="0">
                <a:latin typeface="Arial" panose="020B0604020202020204" pitchFamily="34" charset="0"/>
                <a:cs typeface="Arial" panose="020B0604020202020204" pitchFamily="34" charset="0"/>
              </a:rPr>
              <a:t>consistent customer engagement</a:t>
            </a:r>
            <a:r>
              <a:rPr lang="en-US" sz="1800" dirty="0">
                <a:latin typeface="Arial" panose="020B0604020202020204" pitchFamily="34" charset="0"/>
                <a:cs typeface="Arial" panose="020B0604020202020204" pitchFamily="34" charset="0"/>
              </a:rPr>
              <a:t>, with high purchase frequency and strong response to promotional activity, particularly among </a:t>
            </a:r>
            <a:r>
              <a:rPr lang="en-US" sz="1800" b="1" dirty="0">
                <a:latin typeface="Arial" panose="020B0604020202020204" pitchFamily="34" charset="0"/>
                <a:cs typeface="Arial" panose="020B0604020202020204" pitchFamily="34" charset="0"/>
              </a:rPr>
              <a:t>mainstream families and budget-conscious retirees</a:t>
            </a:r>
            <a:r>
              <a:rPr lang="en-US" sz="1800" dirty="0">
                <a:latin typeface="Arial" panose="020B0604020202020204" pitchFamily="34" charset="0"/>
                <a:cs typeface="Arial" panose="020B0604020202020204" pitchFamily="34" charset="0"/>
              </a:rPr>
              <a:t>.</a:t>
            </a:r>
          </a:p>
          <a:p>
            <a:pPr>
              <a:spcBef>
                <a:spcPts val="0"/>
              </a:spcBef>
            </a:pPr>
            <a:endParaRPr lang="en-US" sz="1800" b="1" dirty="0">
              <a:latin typeface="Arial" panose="020B0604020202020204" pitchFamily="34" charset="0"/>
              <a:cs typeface="Arial" panose="020B0604020202020204" pitchFamily="34" charset="0"/>
            </a:endParaRPr>
          </a:p>
          <a:p>
            <a:pPr>
              <a:spcBef>
                <a:spcPts val="0"/>
              </a:spcBef>
            </a:pPr>
            <a:r>
              <a:rPr lang="en-US" sz="1800" b="1" dirty="0">
                <a:latin typeface="Arial" panose="020B0604020202020204" pitchFamily="34" charset="0"/>
                <a:cs typeface="Arial" panose="020B0604020202020204" pitchFamily="34" charset="0"/>
              </a:rPr>
              <a:t>Supporting Points:</a:t>
            </a:r>
          </a:p>
          <a:p>
            <a:pPr>
              <a:spcBef>
                <a:spcPts val="0"/>
              </a:spcBef>
            </a:pPr>
            <a:r>
              <a:rPr lang="en-US" sz="1800" dirty="0">
                <a:latin typeface="Arial" panose="020B0604020202020204" pitchFamily="34" charset="0"/>
                <a:cs typeface="Arial" panose="020B0604020202020204" pitchFamily="34" charset="0"/>
              </a:rPr>
              <a:t>The trial stores showed </a:t>
            </a:r>
            <a:r>
              <a:rPr lang="en-US" sz="1800" b="1" dirty="0">
                <a:latin typeface="Arial" panose="020B0604020202020204" pitchFamily="34" charset="0"/>
                <a:cs typeface="Arial" panose="020B0604020202020204" pitchFamily="34" charset="0"/>
              </a:rPr>
              <a:t>higher sales uplift</a:t>
            </a:r>
            <a:r>
              <a:rPr lang="en-US" sz="1800" dirty="0">
                <a:latin typeface="Arial" panose="020B0604020202020204" pitchFamily="34" charset="0"/>
                <a:cs typeface="Arial" panose="020B0604020202020204" pitchFamily="34" charset="0"/>
              </a:rPr>
              <a:t> in chips compared to control stores during the trial period.</a:t>
            </a:r>
          </a:p>
          <a:p>
            <a:pPr>
              <a:spcBef>
                <a:spcPts val="0"/>
              </a:spcBef>
            </a:pPr>
            <a:endParaRPr lang="en-US" sz="1800" dirty="0">
              <a:latin typeface="Arial" panose="020B0604020202020204" pitchFamily="34" charset="0"/>
              <a:cs typeface="Arial" panose="020B0604020202020204" pitchFamily="34" charset="0"/>
            </a:endParaRPr>
          </a:p>
          <a:p>
            <a:pPr>
              <a:spcBef>
                <a:spcPts val="0"/>
              </a:spcBef>
            </a:pPr>
            <a:r>
              <a:rPr lang="en-US" sz="1800" b="1" dirty="0">
                <a:latin typeface="Arial" panose="020B0604020202020204" pitchFamily="34" charset="0"/>
                <a:cs typeface="Arial" panose="020B0604020202020204" pitchFamily="34" charset="0"/>
              </a:rPr>
              <a:t>Mainstream and budget tier products</a:t>
            </a:r>
            <a:r>
              <a:rPr lang="en-US" sz="1800" dirty="0">
                <a:latin typeface="Arial" panose="020B0604020202020204" pitchFamily="34" charset="0"/>
                <a:cs typeface="Arial" panose="020B0604020202020204" pitchFamily="34" charset="0"/>
              </a:rPr>
              <a:t> dominate sales volume, indicating price sensitivity in consumer behavior.</a:t>
            </a:r>
          </a:p>
          <a:p>
            <a:pPr>
              <a:spcBef>
                <a:spcPts val="0"/>
              </a:spcBef>
            </a:pPr>
            <a:r>
              <a:rPr lang="en-US" sz="1800" dirty="0">
                <a:latin typeface="Arial" panose="020B0604020202020204" pitchFamily="34" charset="0"/>
                <a:cs typeface="Arial" panose="020B0604020202020204" pitchFamily="34" charset="0"/>
              </a:rPr>
              <a:t>Promotional efforts in the chips category have the </a:t>
            </a:r>
            <a:r>
              <a:rPr lang="en-US" sz="1800" b="1" dirty="0">
                <a:latin typeface="Arial" panose="020B0604020202020204" pitchFamily="34" charset="0"/>
                <a:cs typeface="Arial" panose="020B0604020202020204" pitchFamily="34" charset="0"/>
              </a:rPr>
              <a:t>potential to drive both customer retention and acquisition</a:t>
            </a:r>
            <a:r>
              <a:rPr lang="en-US" sz="1800" dirty="0">
                <a:latin typeface="Arial" panose="020B0604020202020204" pitchFamily="34" charset="0"/>
                <a:cs typeface="Arial" panose="020B0604020202020204" pitchFamily="34" charset="0"/>
              </a:rPr>
              <a:t>, especially when targeted by </a:t>
            </a:r>
            <a:r>
              <a:rPr lang="en-US" sz="1800" dirty="0" err="1">
                <a:latin typeface="Arial" panose="020B0604020202020204" pitchFamily="34" charset="0"/>
                <a:cs typeface="Arial" panose="020B0604020202020204" pitchFamily="34" charset="0"/>
              </a:rPr>
              <a:t>lifestage</a:t>
            </a:r>
            <a:r>
              <a:rPr lang="en-US" sz="1800" dirty="0">
                <a:latin typeface="Arial" panose="020B0604020202020204" pitchFamily="34" charset="0"/>
                <a:cs typeface="Arial" panose="020B0604020202020204" pitchFamily="34" charset="0"/>
              </a:rPr>
              <a:t>.</a:t>
            </a:r>
          </a:p>
          <a:p>
            <a:pPr>
              <a:spcBef>
                <a:spcPts val="0"/>
              </a:spcBef>
            </a:pPr>
            <a:endParaRPr lang="en-US" sz="1800" b="1" dirty="0">
              <a:latin typeface="Arial" panose="020B0604020202020204" pitchFamily="34" charset="0"/>
              <a:cs typeface="Arial" panose="020B0604020202020204" pitchFamily="34" charset="0"/>
            </a:endParaRPr>
          </a:p>
          <a:p>
            <a:pPr>
              <a:spcBef>
                <a:spcPts val="0"/>
              </a:spcBef>
            </a:pPr>
            <a:r>
              <a:rPr lang="en-US" sz="1800" b="1" dirty="0">
                <a:latin typeface="Arial" panose="020B0604020202020204" pitchFamily="34" charset="0"/>
                <a:cs typeface="Arial" panose="020B0604020202020204" pitchFamily="34" charset="0"/>
              </a:rPr>
              <a:t>Implication for Strategy:</a:t>
            </a:r>
            <a:br>
              <a:rPr lang="en-US" sz="18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The chips category is a </a:t>
            </a:r>
            <a:r>
              <a:rPr lang="en-US" sz="1800" b="1" dirty="0">
                <a:latin typeface="Arial" panose="020B0604020202020204" pitchFamily="34" charset="0"/>
                <a:cs typeface="Arial" panose="020B0604020202020204" pitchFamily="34" charset="0"/>
              </a:rPr>
              <a:t>high-impact, data-rich segment</a:t>
            </a:r>
            <a:r>
              <a:rPr lang="en-US" sz="1800" dirty="0">
                <a:latin typeface="Arial" panose="020B0604020202020204" pitchFamily="34" charset="0"/>
                <a:cs typeface="Arial" panose="020B0604020202020204" pitchFamily="34" charset="0"/>
              </a:rPr>
              <a:t>, making it ideal for </a:t>
            </a:r>
            <a:r>
              <a:rPr lang="en-US" sz="1800" b="1" dirty="0">
                <a:latin typeface="Arial" panose="020B0604020202020204" pitchFamily="34" charset="0"/>
                <a:cs typeface="Arial" panose="020B0604020202020204" pitchFamily="34" charset="0"/>
              </a:rPr>
              <a:t>testing strategic initiatives</a:t>
            </a:r>
            <a:r>
              <a:rPr lang="en-US" sz="1800" dirty="0">
                <a:latin typeface="Arial" panose="020B0604020202020204" pitchFamily="34" charset="0"/>
                <a:cs typeface="Arial" panose="020B0604020202020204" pitchFamily="34" charset="0"/>
              </a:rPr>
              <a:t> like product trials, pricing optimization, and promotional targeting.</a:t>
            </a:r>
          </a:p>
          <a:p>
            <a:pPr>
              <a:spcBef>
                <a:spcPts val="0"/>
              </a:spcBef>
            </a:pPr>
            <a:endParaRPr lang="en-AU" sz="1800" dirty="0">
              <a:latin typeface="Arial" panose="020B0604020202020204" pitchFamily="34" charset="0"/>
              <a:cs typeface="Arial" panose="020B0604020202020204" pitchFamily="34" charset="0"/>
            </a:endParaRPr>
          </a:p>
        </p:txBody>
      </p:sp>
      <p:pic>
        <p:nvPicPr>
          <p:cNvPr id="10" name="Picture 9">
            <a:extLst>
              <a:ext uri="{FF2B5EF4-FFF2-40B4-BE49-F238E27FC236}">
                <a16:creationId xmlns:a16="http://schemas.microsoft.com/office/drawing/2014/main" id="{24EC22A1-04A8-4C1E-B24F-AD7AA2EA4F2E}"/>
              </a:ext>
            </a:extLst>
          </p:cNvPr>
          <p:cNvPicPr>
            <a:picLocks noChangeAspect="1"/>
          </p:cNvPicPr>
          <p:nvPr/>
        </p:nvPicPr>
        <p:blipFill>
          <a:blip r:embed="rId2"/>
          <a:stretch>
            <a:fillRect/>
          </a:stretch>
        </p:blipFill>
        <p:spPr>
          <a:xfrm>
            <a:off x="12316275" y="0"/>
            <a:ext cx="1993565" cy="1639966"/>
          </a:xfrm>
          <a:prstGeom prst="rect">
            <a:avLst/>
          </a:prstGeom>
        </p:spPr>
      </p:pic>
    </p:spTree>
    <p:extLst>
      <p:ext uri="{BB962C8B-B14F-4D97-AF65-F5344CB8AC3E}">
        <p14:creationId xmlns:p14="http://schemas.microsoft.com/office/powerpoint/2010/main" val="2143329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255395" y="1017250"/>
            <a:ext cx="10479600" cy="4194829"/>
          </a:xfrm>
        </p:spPr>
        <p:txBody>
          <a:bodyPr/>
          <a:lstStyle/>
          <a:p>
            <a:pPr>
              <a:spcBef>
                <a:spcPts val="0"/>
              </a:spcBef>
            </a:pPr>
            <a:r>
              <a:rPr lang="en-US" sz="3200" b="1" dirty="0">
                <a:latin typeface="Arial" panose="020B0604020202020204" pitchFamily="34" charset="0"/>
                <a:cs typeface="Arial" panose="020B0604020202020204" pitchFamily="34" charset="0"/>
              </a:rPr>
              <a:t>Affluence and Its Effect on Chips Buying Behavior</a:t>
            </a:r>
          </a:p>
          <a:p>
            <a:pPr>
              <a:spcBef>
                <a:spcPts val="0"/>
              </a:spcBef>
            </a:pPr>
            <a:r>
              <a:rPr lang="en-US" sz="1400" b="1" dirty="0">
                <a:latin typeface="Arial" panose="020B0604020202020204" pitchFamily="34" charset="0"/>
                <a:cs typeface="Arial" panose="020B0604020202020204" pitchFamily="34" charset="0"/>
              </a:rPr>
              <a:t>Key Insight:</a:t>
            </a:r>
            <a:br>
              <a:rPr lang="en-US" sz="1400"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rPr>
              <a:t>Affluence plays a significant role in shaping </a:t>
            </a:r>
            <a:r>
              <a:rPr lang="en-US" sz="1400" b="1" dirty="0">
                <a:latin typeface="Arial" panose="020B0604020202020204" pitchFamily="34" charset="0"/>
                <a:cs typeface="Arial" panose="020B0604020202020204" pitchFamily="34" charset="0"/>
              </a:rPr>
              <a:t>chip purchase behavior</a:t>
            </a:r>
            <a:r>
              <a:rPr lang="en-US" sz="1400" dirty="0">
                <a:latin typeface="Arial" panose="020B0604020202020204" pitchFamily="34" charset="0"/>
                <a:cs typeface="Arial" panose="020B0604020202020204" pitchFamily="34" charset="0"/>
              </a:rPr>
              <a:t>, with noticeable trends across different economic segments.</a:t>
            </a:r>
          </a:p>
          <a:p>
            <a:pPr>
              <a:spcBef>
                <a:spcPts val="0"/>
              </a:spcBef>
            </a:pPr>
            <a:endParaRPr lang="en-US" sz="1400" dirty="0">
              <a:latin typeface="Arial" panose="020B0604020202020204" pitchFamily="34" charset="0"/>
              <a:cs typeface="Arial" panose="020B0604020202020204" pitchFamily="34" charset="0"/>
            </a:endParaRPr>
          </a:p>
          <a:p>
            <a:pPr>
              <a:spcBef>
                <a:spcPts val="0"/>
              </a:spcBef>
            </a:pPr>
            <a:r>
              <a:rPr lang="en-US" sz="1400" b="1" dirty="0">
                <a:latin typeface="Arial" panose="020B0604020202020204" pitchFamily="34" charset="0"/>
                <a:cs typeface="Arial" panose="020B0604020202020204" pitchFamily="34" charset="0"/>
              </a:rPr>
              <a:t>Supporting Commentary:</a:t>
            </a:r>
            <a:endParaRPr lang="en-US" sz="1400" dirty="0">
              <a:latin typeface="Arial" panose="020B0604020202020204" pitchFamily="34" charset="0"/>
              <a:cs typeface="Arial" panose="020B0604020202020204" pitchFamily="34" charset="0"/>
            </a:endParaRPr>
          </a:p>
          <a:p>
            <a:pPr>
              <a:spcBef>
                <a:spcPts val="0"/>
              </a:spcBef>
            </a:pPr>
            <a:r>
              <a:rPr lang="en-US" sz="1400" b="1" dirty="0">
                <a:latin typeface="Arial" panose="020B0604020202020204" pitchFamily="34" charset="0"/>
                <a:cs typeface="Arial" panose="020B0604020202020204" pitchFamily="34" charset="0"/>
              </a:rPr>
              <a:t>Mainstream shoppers</a:t>
            </a:r>
            <a:r>
              <a:rPr lang="en-US" sz="1400" dirty="0">
                <a:latin typeface="Arial" panose="020B0604020202020204" pitchFamily="34" charset="0"/>
                <a:cs typeface="Arial" panose="020B0604020202020204" pitchFamily="34" charset="0"/>
              </a:rPr>
              <a:t> contribute the </a:t>
            </a:r>
            <a:r>
              <a:rPr lang="en-US" sz="1400" b="1" dirty="0">
                <a:latin typeface="Arial" panose="020B0604020202020204" pitchFamily="34" charset="0"/>
                <a:cs typeface="Arial" panose="020B0604020202020204" pitchFamily="34" charset="0"/>
              </a:rPr>
              <a:t>highest sales volume</a:t>
            </a:r>
            <a:r>
              <a:rPr lang="en-US" sz="1400" dirty="0">
                <a:latin typeface="Arial" panose="020B0604020202020204" pitchFamily="34" charset="0"/>
                <a:cs typeface="Arial" panose="020B0604020202020204" pitchFamily="34" charset="0"/>
              </a:rPr>
              <a:t>, indicating their strong affinity for chips and responsiveness to price-driven promotions.</a:t>
            </a:r>
          </a:p>
          <a:p>
            <a:pPr>
              <a:spcBef>
                <a:spcPts val="0"/>
              </a:spcBef>
            </a:pPr>
            <a:endParaRPr lang="en-US" sz="1400" dirty="0">
              <a:latin typeface="Arial" panose="020B0604020202020204" pitchFamily="34" charset="0"/>
              <a:cs typeface="Arial" panose="020B0604020202020204" pitchFamily="34" charset="0"/>
            </a:endParaRPr>
          </a:p>
          <a:p>
            <a:pPr>
              <a:spcBef>
                <a:spcPts val="0"/>
              </a:spcBef>
            </a:pPr>
            <a:r>
              <a:rPr lang="en-US" sz="1400" b="1" dirty="0">
                <a:latin typeface="Arial" panose="020B0604020202020204" pitchFamily="34" charset="0"/>
                <a:cs typeface="Arial" panose="020B0604020202020204" pitchFamily="34" charset="0"/>
              </a:rPr>
              <a:t>Budget customers</a:t>
            </a:r>
            <a:r>
              <a:rPr lang="en-US" sz="1400" dirty="0">
                <a:latin typeface="Arial" panose="020B0604020202020204" pitchFamily="34" charset="0"/>
                <a:cs typeface="Arial" panose="020B0604020202020204" pitchFamily="34" charset="0"/>
              </a:rPr>
              <a:t> are highly price-sensitive and tend to purchase in larger quantities during discounts, driving </a:t>
            </a:r>
            <a:r>
              <a:rPr lang="en-US" sz="1400" b="1" dirty="0">
                <a:latin typeface="Arial" panose="020B0604020202020204" pitchFamily="34" charset="0"/>
                <a:cs typeface="Arial" panose="020B0604020202020204" pitchFamily="34" charset="0"/>
              </a:rPr>
              <a:t>volume uplifts during promotions</a:t>
            </a:r>
            <a:r>
              <a:rPr lang="en-US" sz="1400" dirty="0">
                <a:latin typeface="Arial" panose="020B0604020202020204" pitchFamily="34" charset="0"/>
                <a:cs typeface="Arial" panose="020B0604020202020204" pitchFamily="34" charset="0"/>
              </a:rPr>
              <a:t>.</a:t>
            </a:r>
          </a:p>
          <a:p>
            <a:pPr>
              <a:spcBef>
                <a:spcPts val="0"/>
              </a:spcBef>
            </a:pPr>
            <a:endParaRPr lang="en-US" sz="1400" dirty="0">
              <a:latin typeface="Arial" panose="020B0604020202020204" pitchFamily="34" charset="0"/>
              <a:cs typeface="Arial" panose="020B0604020202020204" pitchFamily="34" charset="0"/>
            </a:endParaRPr>
          </a:p>
          <a:p>
            <a:pPr>
              <a:spcBef>
                <a:spcPts val="0"/>
              </a:spcBef>
            </a:pPr>
            <a:r>
              <a:rPr lang="en-US" sz="1400" b="1" dirty="0">
                <a:latin typeface="Arial" panose="020B0604020202020204" pitchFamily="34" charset="0"/>
                <a:cs typeface="Arial" panose="020B0604020202020204" pitchFamily="34" charset="0"/>
              </a:rPr>
              <a:t>Premium customers</a:t>
            </a:r>
            <a:r>
              <a:rPr lang="en-US" sz="1400" dirty="0">
                <a:latin typeface="Arial" panose="020B0604020202020204" pitchFamily="34" charset="0"/>
                <a:cs typeface="Arial" panose="020B0604020202020204" pitchFamily="34" charset="0"/>
              </a:rPr>
              <a:t>, although fewer in number, prefer </a:t>
            </a:r>
            <a:r>
              <a:rPr lang="en-US" sz="1400" b="1" dirty="0">
                <a:latin typeface="Arial" panose="020B0604020202020204" pitchFamily="34" charset="0"/>
                <a:cs typeface="Arial" panose="020B0604020202020204" pitchFamily="34" charset="0"/>
              </a:rPr>
              <a:t>higher-priced or niche chip products</a:t>
            </a:r>
            <a:r>
              <a:rPr lang="en-US" sz="1400" dirty="0">
                <a:latin typeface="Arial" panose="020B0604020202020204" pitchFamily="34" charset="0"/>
                <a:cs typeface="Arial" panose="020B0604020202020204" pitchFamily="34" charset="0"/>
              </a:rPr>
              <a:t>, suggesting opportunity for </a:t>
            </a:r>
            <a:r>
              <a:rPr lang="en-US" sz="1400" b="1" dirty="0">
                <a:latin typeface="Arial" panose="020B0604020202020204" pitchFamily="34" charset="0"/>
                <a:cs typeface="Arial" panose="020B0604020202020204" pitchFamily="34" charset="0"/>
              </a:rPr>
              <a:t>premium product trials</a:t>
            </a:r>
            <a:r>
              <a:rPr lang="en-US" sz="1400" dirty="0">
                <a:latin typeface="Arial" panose="020B0604020202020204" pitchFamily="34" charset="0"/>
                <a:cs typeface="Arial" panose="020B0604020202020204" pitchFamily="34" charset="0"/>
              </a:rPr>
              <a:t> or bundling strategies.</a:t>
            </a:r>
          </a:p>
          <a:p>
            <a:pPr>
              <a:spcBef>
                <a:spcPts val="0"/>
              </a:spcBef>
            </a:pPr>
            <a:endParaRPr lang="en-US" sz="1400" dirty="0">
              <a:latin typeface="Arial" panose="020B0604020202020204" pitchFamily="34" charset="0"/>
              <a:cs typeface="Arial" panose="020B0604020202020204" pitchFamily="34" charset="0"/>
            </a:endParaRPr>
          </a:p>
          <a:p>
            <a:pPr>
              <a:spcBef>
                <a:spcPts val="0"/>
              </a:spcBef>
            </a:pPr>
            <a:r>
              <a:rPr lang="en-US" sz="1400" b="1" dirty="0">
                <a:latin typeface="Arial" panose="020B0604020202020204" pitchFamily="34" charset="0"/>
                <a:cs typeface="Arial" panose="020B0604020202020204" pitchFamily="34" charset="0"/>
              </a:rPr>
              <a:t>Strategic Takeaway:</a:t>
            </a:r>
            <a:br>
              <a:rPr lang="en-US" sz="1400"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rPr>
              <a:t>Marketing and pricing strategies for chips should be </a:t>
            </a:r>
            <a:r>
              <a:rPr lang="en-US" sz="1400" b="1" dirty="0">
                <a:latin typeface="Arial" panose="020B0604020202020204" pitchFamily="34" charset="0"/>
                <a:cs typeface="Arial" panose="020B0604020202020204" pitchFamily="34" charset="0"/>
              </a:rPr>
              <a:t>tier-specific</a:t>
            </a:r>
            <a:r>
              <a:rPr lang="en-US" sz="1400" dirty="0">
                <a:latin typeface="Arial" panose="020B0604020202020204" pitchFamily="34" charset="0"/>
                <a:cs typeface="Arial" panose="020B0604020202020204" pitchFamily="34" charset="0"/>
              </a:rPr>
              <a:t>:</a:t>
            </a:r>
          </a:p>
          <a:p>
            <a:pPr>
              <a:spcBef>
                <a:spcPts val="0"/>
              </a:spcBef>
            </a:pPr>
            <a:r>
              <a:rPr lang="en-US" sz="1400" dirty="0">
                <a:latin typeface="Arial" panose="020B0604020202020204" pitchFamily="34" charset="0"/>
                <a:cs typeface="Arial" panose="020B0604020202020204" pitchFamily="34" charset="0"/>
              </a:rPr>
              <a:t>Focus promotions on </a:t>
            </a:r>
            <a:r>
              <a:rPr lang="en-US" sz="1400" b="1" dirty="0">
                <a:latin typeface="Arial" panose="020B0604020202020204" pitchFamily="34" charset="0"/>
                <a:cs typeface="Arial" panose="020B0604020202020204" pitchFamily="34" charset="0"/>
              </a:rPr>
              <a:t>mainstream and budget segments</a:t>
            </a:r>
            <a:r>
              <a:rPr lang="en-US" sz="1400" dirty="0">
                <a:latin typeface="Arial" panose="020B0604020202020204" pitchFamily="34" charset="0"/>
                <a:cs typeface="Arial" panose="020B0604020202020204" pitchFamily="34" charset="0"/>
              </a:rPr>
              <a:t> to maximize reach and volume.</a:t>
            </a:r>
          </a:p>
          <a:p>
            <a:pPr>
              <a:spcBef>
                <a:spcPts val="0"/>
              </a:spcBef>
            </a:pPr>
            <a:r>
              <a:rPr lang="en-US" sz="1400" dirty="0">
                <a:latin typeface="Arial" panose="020B0604020202020204" pitchFamily="34" charset="0"/>
                <a:cs typeface="Arial" panose="020B0604020202020204" pitchFamily="34" charset="0"/>
              </a:rPr>
              <a:t>Introduce </a:t>
            </a:r>
            <a:r>
              <a:rPr lang="en-US" sz="1400" b="1" dirty="0">
                <a:latin typeface="Arial" panose="020B0604020202020204" pitchFamily="34" charset="0"/>
                <a:cs typeface="Arial" panose="020B0604020202020204" pitchFamily="34" charset="0"/>
              </a:rPr>
              <a:t>premium product innovation</a:t>
            </a:r>
            <a:r>
              <a:rPr lang="en-US" sz="1400" dirty="0">
                <a:latin typeface="Arial" panose="020B0604020202020204" pitchFamily="34" charset="0"/>
                <a:cs typeface="Arial" panose="020B0604020202020204" pitchFamily="34" charset="0"/>
              </a:rPr>
              <a:t> or exclusive offers to better engage the </a:t>
            </a:r>
            <a:r>
              <a:rPr lang="en-US" sz="1400" b="1" dirty="0">
                <a:latin typeface="Arial" panose="020B0604020202020204" pitchFamily="34" charset="0"/>
                <a:cs typeface="Arial" panose="020B0604020202020204" pitchFamily="34" charset="0"/>
              </a:rPr>
              <a:t>affluent segment</a:t>
            </a:r>
            <a:r>
              <a:rPr lang="en-US" sz="1400" dirty="0">
                <a:latin typeface="Arial" panose="020B0604020202020204" pitchFamily="34" charset="0"/>
                <a:cs typeface="Arial" panose="020B0604020202020204" pitchFamily="34" charset="0"/>
              </a:rPr>
              <a:t>, encouraging higher basket value.</a:t>
            </a:r>
          </a:p>
        </p:txBody>
      </p:sp>
      <p:pic>
        <p:nvPicPr>
          <p:cNvPr id="2" name="Picture 1">
            <a:extLst>
              <a:ext uri="{FF2B5EF4-FFF2-40B4-BE49-F238E27FC236}">
                <a16:creationId xmlns:a16="http://schemas.microsoft.com/office/drawing/2014/main" id="{2781A415-F032-4F8D-8E46-30A45BF5E7F5}"/>
              </a:ext>
            </a:extLst>
          </p:cNvPr>
          <p:cNvPicPr>
            <a:picLocks noChangeAspect="1"/>
          </p:cNvPicPr>
          <p:nvPr/>
        </p:nvPicPr>
        <p:blipFill>
          <a:blip r:embed="rId2"/>
          <a:stretch>
            <a:fillRect/>
          </a:stretch>
        </p:blipFill>
        <p:spPr>
          <a:xfrm>
            <a:off x="12327032" y="0"/>
            <a:ext cx="1993565" cy="1457070"/>
          </a:xfrm>
          <a:prstGeom prst="rect">
            <a:avLst/>
          </a:prstGeom>
        </p:spPr>
      </p:pic>
    </p:spTree>
    <p:extLst>
      <p:ext uri="{BB962C8B-B14F-4D97-AF65-F5344CB8AC3E}">
        <p14:creationId xmlns:p14="http://schemas.microsoft.com/office/powerpoint/2010/main" val="4221212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046798" y="337800"/>
            <a:ext cx="10479600" cy="1517669"/>
          </a:xfrm>
        </p:spPr>
        <p:txBody>
          <a:bodyPr/>
          <a:lstStyle/>
          <a:p>
            <a:pPr>
              <a:spcBef>
                <a:spcPts val="0"/>
              </a:spcBef>
            </a:pPr>
            <a:r>
              <a:rPr lang="en-US" b="1" dirty="0">
                <a:latin typeface="Arial" panose="020B0604020202020204" pitchFamily="34" charset="0"/>
                <a:cs typeface="Arial" panose="020B0604020202020204" pitchFamily="34" charset="0"/>
              </a:rPr>
              <a:t>Affluence and Life Stage Impact on Chips Buying Behavior</a:t>
            </a:r>
          </a:p>
          <a:p>
            <a:pPr>
              <a:spcBef>
                <a:spcPts val="0"/>
              </a:spcBef>
            </a:pPr>
            <a:endParaRPr lang="en-US" sz="1600" b="1" dirty="0">
              <a:latin typeface="Arial" panose="020B0604020202020204" pitchFamily="34" charset="0"/>
              <a:cs typeface="Arial" panose="020B0604020202020204" pitchFamily="34" charset="0"/>
            </a:endParaRPr>
          </a:p>
          <a:p>
            <a:pPr>
              <a:spcBef>
                <a:spcPts val="0"/>
              </a:spcBef>
            </a:pPr>
            <a:r>
              <a:rPr lang="en-US" sz="1600" b="1" dirty="0">
                <a:latin typeface="Arial" panose="020B0604020202020204" pitchFamily="34" charset="0"/>
                <a:cs typeface="Arial" panose="020B0604020202020204" pitchFamily="34" charset="0"/>
              </a:rPr>
              <a:t>Overview:</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Chips consumption varies significantly across </a:t>
            </a:r>
            <a:r>
              <a:rPr lang="en-US" sz="1600" b="1" dirty="0">
                <a:latin typeface="Arial" panose="020B0604020202020204" pitchFamily="34" charset="0"/>
                <a:cs typeface="Arial" panose="020B0604020202020204" pitchFamily="34" charset="0"/>
              </a:rPr>
              <a:t>customer affluence levels</a:t>
            </a:r>
            <a:r>
              <a:rPr lang="en-US" sz="1600" dirty="0">
                <a:latin typeface="Arial" panose="020B0604020202020204" pitchFamily="34" charset="0"/>
                <a:cs typeface="Arial" panose="020B0604020202020204" pitchFamily="34" charset="0"/>
              </a:rPr>
              <a:t> and </a:t>
            </a:r>
            <a:r>
              <a:rPr lang="en-US" sz="1600" b="1" dirty="0">
                <a:latin typeface="Arial" panose="020B0604020202020204" pitchFamily="34" charset="0"/>
                <a:cs typeface="Arial" panose="020B0604020202020204" pitchFamily="34" charset="0"/>
              </a:rPr>
              <a:t>life stages</a:t>
            </a:r>
            <a:r>
              <a:rPr lang="en-US" sz="1600" dirty="0">
                <a:latin typeface="Arial" panose="020B0604020202020204" pitchFamily="34" charset="0"/>
                <a:cs typeface="Arial" panose="020B0604020202020204" pitchFamily="34" charset="0"/>
              </a:rPr>
              <a:t>. Understanding this relationship helps tailor category strategy more effectively.</a:t>
            </a:r>
          </a:p>
        </p:txBody>
      </p:sp>
      <p:grpSp>
        <p:nvGrpSpPr>
          <p:cNvPr id="3" name="Group 2">
            <a:extLst>
              <a:ext uri="{FF2B5EF4-FFF2-40B4-BE49-F238E27FC236}">
                <a16:creationId xmlns:a16="http://schemas.microsoft.com/office/drawing/2014/main" id="{C64A4D7E-5CE1-40B1-A3A1-7099B09FC741}"/>
              </a:ext>
            </a:extLst>
          </p:cNvPr>
          <p:cNvGrpSpPr/>
          <p:nvPr/>
        </p:nvGrpSpPr>
        <p:grpSpPr>
          <a:xfrm>
            <a:off x="12294760" y="-281940"/>
            <a:ext cx="1536700" cy="601980"/>
            <a:chOff x="12294760" y="-281940"/>
            <a:chExt cx="1536700" cy="601980"/>
          </a:xfrm>
        </p:grpSpPr>
        <p:grpSp>
          <p:nvGrpSpPr>
            <p:cNvPr id="7" name="Group 6">
              <a:extLst>
                <a:ext uri="{FF2B5EF4-FFF2-40B4-BE49-F238E27FC236}">
                  <a16:creationId xmlns:a16="http://schemas.microsoft.com/office/drawing/2014/main" id="{5ABE3127-33CB-42CF-A27A-EC6C1ECB12E5}"/>
                </a:ext>
              </a:extLst>
            </p:cNvPr>
            <p:cNvGrpSpPr>
              <a:grpSpLocks noChangeAspect="1"/>
            </p:cNvGrpSpPr>
            <p:nvPr/>
          </p:nvGrpSpPr>
          <p:grpSpPr bwMode="auto">
            <a:xfrm>
              <a:off x="12294760" y="0"/>
              <a:ext cx="356123" cy="320040"/>
              <a:chOff x="2932" y="1344"/>
              <a:chExt cx="1816" cy="1632"/>
            </a:xfrm>
            <a:solidFill>
              <a:srgbClr val="C7C5C4"/>
            </a:solidFill>
          </p:grpSpPr>
          <p:sp>
            <p:nvSpPr>
              <p:cNvPr id="8" name="Freeform 5">
                <a:extLst>
                  <a:ext uri="{FF2B5EF4-FFF2-40B4-BE49-F238E27FC236}">
                    <a16:creationId xmlns:a16="http://schemas.microsoft.com/office/drawing/2014/main" id="{76C834A1-3C8D-4F0B-9DC2-B47995918C84}"/>
                  </a:ext>
                </a:extLst>
              </p:cNvPr>
              <p:cNvSpPr>
                <a:spLocks noEditPoints="1"/>
              </p:cNvSpPr>
              <p:nvPr/>
            </p:nvSpPr>
            <p:spPr bwMode="auto">
              <a:xfrm>
                <a:off x="2932" y="1344"/>
                <a:ext cx="1806" cy="1622"/>
              </a:xfrm>
              <a:custGeom>
                <a:avLst/>
                <a:gdLst>
                  <a:gd name="T0" fmla="*/ 74 w 1806"/>
                  <a:gd name="T1" fmla="*/ 1448 h 1622"/>
                  <a:gd name="T2" fmla="*/ 231 w 1806"/>
                  <a:gd name="T3" fmla="*/ 1530 h 1622"/>
                  <a:gd name="T4" fmla="*/ 401 w 1806"/>
                  <a:gd name="T5" fmla="*/ 1588 h 1622"/>
                  <a:gd name="T6" fmla="*/ 583 w 1806"/>
                  <a:gd name="T7" fmla="*/ 1618 h 1622"/>
                  <a:gd name="T8" fmla="*/ 736 w 1806"/>
                  <a:gd name="T9" fmla="*/ 1620 h 1622"/>
                  <a:gd name="T10" fmla="*/ 960 w 1806"/>
                  <a:gd name="T11" fmla="*/ 1586 h 1622"/>
                  <a:gd name="T12" fmla="*/ 1167 w 1806"/>
                  <a:gd name="T13" fmla="*/ 1512 h 1622"/>
                  <a:gd name="T14" fmla="*/ 1353 w 1806"/>
                  <a:gd name="T15" fmla="*/ 1398 h 1622"/>
                  <a:gd name="T16" fmla="*/ 1513 w 1806"/>
                  <a:gd name="T17" fmla="*/ 1254 h 1622"/>
                  <a:gd name="T18" fmla="*/ 1644 w 1806"/>
                  <a:gd name="T19" fmla="*/ 1080 h 1622"/>
                  <a:gd name="T20" fmla="*/ 1738 w 1806"/>
                  <a:gd name="T21" fmla="*/ 884 h 1622"/>
                  <a:gd name="T22" fmla="*/ 1794 w 1806"/>
                  <a:gd name="T23" fmla="*/ 668 h 1622"/>
                  <a:gd name="T24" fmla="*/ 1806 w 1806"/>
                  <a:gd name="T25" fmla="*/ 496 h 1622"/>
                  <a:gd name="T26" fmla="*/ 1776 w 1806"/>
                  <a:gd name="T27" fmla="*/ 238 h 1622"/>
                  <a:gd name="T28" fmla="*/ 1692 w 1806"/>
                  <a:gd name="T29" fmla="*/ 0 h 1622"/>
                  <a:gd name="T30" fmla="*/ 1437 w 1806"/>
                  <a:gd name="T31" fmla="*/ 1044 h 1622"/>
                  <a:gd name="T32" fmla="*/ 1421 w 1806"/>
                  <a:gd name="T33" fmla="*/ 1126 h 1622"/>
                  <a:gd name="T34" fmla="*/ 1375 w 1806"/>
                  <a:gd name="T35" fmla="*/ 1192 h 1622"/>
                  <a:gd name="T36" fmla="*/ 1309 w 1806"/>
                  <a:gd name="T37" fmla="*/ 1238 h 1622"/>
                  <a:gd name="T38" fmla="*/ 1227 w 1806"/>
                  <a:gd name="T39" fmla="*/ 1254 h 1622"/>
                  <a:gd name="T40" fmla="*/ 1163 w 1806"/>
                  <a:gd name="T41" fmla="*/ 1246 h 1622"/>
                  <a:gd name="T42" fmla="*/ 1092 w 1806"/>
                  <a:gd name="T43" fmla="*/ 1206 h 1622"/>
                  <a:gd name="T44" fmla="*/ 1040 w 1806"/>
                  <a:gd name="T45" fmla="*/ 1144 h 1622"/>
                  <a:gd name="T46" fmla="*/ 1016 w 1806"/>
                  <a:gd name="T47" fmla="*/ 1066 h 1622"/>
                  <a:gd name="T48" fmla="*/ 1018 w 1806"/>
                  <a:gd name="T49" fmla="*/ 1000 h 1622"/>
                  <a:gd name="T50" fmla="*/ 1050 w 1806"/>
                  <a:gd name="T51" fmla="*/ 926 h 1622"/>
                  <a:gd name="T52" fmla="*/ 1108 w 1806"/>
                  <a:gd name="T53" fmla="*/ 868 h 1622"/>
                  <a:gd name="T54" fmla="*/ 1183 w 1806"/>
                  <a:gd name="T55" fmla="*/ 836 h 1622"/>
                  <a:gd name="T56" fmla="*/ 1249 w 1806"/>
                  <a:gd name="T57" fmla="*/ 834 h 1622"/>
                  <a:gd name="T58" fmla="*/ 1327 w 1806"/>
                  <a:gd name="T59" fmla="*/ 858 h 1622"/>
                  <a:gd name="T60" fmla="*/ 1389 w 1806"/>
                  <a:gd name="T61" fmla="*/ 910 h 1622"/>
                  <a:gd name="T62" fmla="*/ 1429 w 1806"/>
                  <a:gd name="T63" fmla="*/ 980 h 1622"/>
                  <a:gd name="T64" fmla="*/ 1437 w 1806"/>
                  <a:gd name="T65" fmla="*/ 1044 h 1622"/>
                  <a:gd name="T66" fmla="*/ 1030 w 1806"/>
                  <a:gd name="T67" fmla="*/ 264 h 1622"/>
                  <a:gd name="T68" fmla="*/ 1092 w 1806"/>
                  <a:gd name="T69" fmla="*/ 416 h 1622"/>
                  <a:gd name="T70" fmla="*/ 1092 w 1806"/>
                  <a:gd name="T71" fmla="*/ 576 h 1622"/>
                  <a:gd name="T72" fmla="*/ 1030 w 1806"/>
                  <a:gd name="T73" fmla="*/ 728 h 1622"/>
                  <a:gd name="T74" fmla="*/ 944 w 1806"/>
                  <a:gd name="T75" fmla="*/ 824 h 1622"/>
                  <a:gd name="T76" fmla="*/ 798 w 1806"/>
                  <a:gd name="T77" fmla="*/ 900 h 1622"/>
                  <a:gd name="T78" fmla="*/ 637 w 1806"/>
                  <a:gd name="T79" fmla="*/ 916 h 1622"/>
                  <a:gd name="T80" fmla="*/ 481 w 1806"/>
                  <a:gd name="T81" fmla="*/ 870 h 1622"/>
                  <a:gd name="T82" fmla="*/ 379 w 1806"/>
                  <a:gd name="T83" fmla="*/ 794 h 1622"/>
                  <a:gd name="T84" fmla="*/ 285 w 1806"/>
                  <a:gd name="T85" fmla="*/ 654 h 1622"/>
                  <a:gd name="T86" fmla="*/ 255 w 1806"/>
                  <a:gd name="T87" fmla="*/ 496 h 1622"/>
                  <a:gd name="T88" fmla="*/ 285 w 1806"/>
                  <a:gd name="T89" fmla="*/ 336 h 1622"/>
                  <a:gd name="T90" fmla="*/ 379 w 1806"/>
                  <a:gd name="T91" fmla="*/ 198 h 1622"/>
                  <a:gd name="T92" fmla="*/ 481 w 1806"/>
                  <a:gd name="T93" fmla="*/ 122 h 1622"/>
                  <a:gd name="T94" fmla="*/ 637 w 1806"/>
                  <a:gd name="T95" fmla="*/ 76 h 1622"/>
                  <a:gd name="T96" fmla="*/ 798 w 1806"/>
                  <a:gd name="T97" fmla="*/ 90 h 1622"/>
                  <a:gd name="T98" fmla="*/ 944 w 1806"/>
                  <a:gd name="T99" fmla="*/ 168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6" h="1622">
                    <a:moveTo>
                      <a:pt x="0" y="1398"/>
                    </a:moveTo>
                    <a:lnTo>
                      <a:pt x="0" y="1398"/>
                    </a:lnTo>
                    <a:lnTo>
                      <a:pt x="36" y="1424"/>
                    </a:lnTo>
                    <a:lnTo>
                      <a:pt x="74" y="1448"/>
                    </a:lnTo>
                    <a:lnTo>
                      <a:pt x="112" y="1470"/>
                    </a:lnTo>
                    <a:lnTo>
                      <a:pt x="150" y="1492"/>
                    </a:lnTo>
                    <a:lnTo>
                      <a:pt x="190" y="1512"/>
                    </a:lnTo>
                    <a:lnTo>
                      <a:pt x="231" y="1530"/>
                    </a:lnTo>
                    <a:lnTo>
                      <a:pt x="273" y="1548"/>
                    </a:lnTo>
                    <a:lnTo>
                      <a:pt x="315" y="1562"/>
                    </a:lnTo>
                    <a:lnTo>
                      <a:pt x="357" y="1576"/>
                    </a:lnTo>
                    <a:lnTo>
                      <a:pt x="401" y="1588"/>
                    </a:lnTo>
                    <a:lnTo>
                      <a:pt x="445" y="1598"/>
                    </a:lnTo>
                    <a:lnTo>
                      <a:pt x="491" y="1608"/>
                    </a:lnTo>
                    <a:lnTo>
                      <a:pt x="537" y="1614"/>
                    </a:lnTo>
                    <a:lnTo>
                      <a:pt x="583" y="1618"/>
                    </a:lnTo>
                    <a:lnTo>
                      <a:pt x="629" y="1622"/>
                    </a:lnTo>
                    <a:lnTo>
                      <a:pt x="677" y="1622"/>
                    </a:lnTo>
                    <a:lnTo>
                      <a:pt x="677" y="1622"/>
                    </a:lnTo>
                    <a:lnTo>
                      <a:pt x="736" y="1620"/>
                    </a:lnTo>
                    <a:lnTo>
                      <a:pt x="794" y="1616"/>
                    </a:lnTo>
                    <a:lnTo>
                      <a:pt x="850" y="1610"/>
                    </a:lnTo>
                    <a:lnTo>
                      <a:pt x="904" y="1600"/>
                    </a:lnTo>
                    <a:lnTo>
                      <a:pt x="960" y="1586"/>
                    </a:lnTo>
                    <a:lnTo>
                      <a:pt x="1012" y="1572"/>
                    </a:lnTo>
                    <a:lnTo>
                      <a:pt x="1066" y="1554"/>
                    </a:lnTo>
                    <a:lnTo>
                      <a:pt x="1116" y="1534"/>
                    </a:lnTo>
                    <a:lnTo>
                      <a:pt x="1167" y="1512"/>
                    </a:lnTo>
                    <a:lnTo>
                      <a:pt x="1215" y="1486"/>
                    </a:lnTo>
                    <a:lnTo>
                      <a:pt x="1263" y="1460"/>
                    </a:lnTo>
                    <a:lnTo>
                      <a:pt x="1309" y="1430"/>
                    </a:lnTo>
                    <a:lnTo>
                      <a:pt x="1353" y="1398"/>
                    </a:lnTo>
                    <a:lnTo>
                      <a:pt x="1395" y="1366"/>
                    </a:lnTo>
                    <a:lnTo>
                      <a:pt x="1437" y="1330"/>
                    </a:lnTo>
                    <a:lnTo>
                      <a:pt x="1475" y="1292"/>
                    </a:lnTo>
                    <a:lnTo>
                      <a:pt x="1513" y="1254"/>
                    </a:lnTo>
                    <a:lnTo>
                      <a:pt x="1549" y="1212"/>
                    </a:lnTo>
                    <a:lnTo>
                      <a:pt x="1581" y="1170"/>
                    </a:lnTo>
                    <a:lnTo>
                      <a:pt x="1614" y="1126"/>
                    </a:lnTo>
                    <a:lnTo>
                      <a:pt x="1644" y="1080"/>
                    </a:lnTo>
                    <a:lnTo>
                      <a:pt x="1670" y="1032"/>
                    </a:lnTo>
                    <a:lnTo>
                      <a:pt x="1696" y="984"/>
                    </a:lnTo>
                    <a:lnTo>
                      <a:pt x="1718" y="934"/>
                    </a:lnTo>
                    <a:lnTo>
                      <a:pt x="1738" y="884"/>
                    </a:lnTo>
                    <a:lnTo>
                      <a:pt x="1756" y="830"/>
                    </a:lnTo>
                    <a:lnTo>
                      <a:pt x="1770" y="778"/>
                    </a:lnTo>
                    <a:lnTo>
                      <a:pt x="1784" y="722"/>
                    </a:lnTo>
                    <a:lnTo>
                      <a:pt x="1794" y="668"/>
                    </a:lnTo>
                    <a:lnTo>
                      <a:pt x="1800" y="612"/>
                    </a:lnTo>
                    <a:lnTo>
                      <a:pt x="1804" y="554"/>
                    </a:lnTo>
                    <a:lnTo>
                      <a:pt x="1806" y="496"/>
                    </a:lnTo>
                    <a:lnTo>
                      <a:pt x="1806" y="496"/>
                    </a:lnTo>
                    <a:lnTo>
                      <a:pt x="1804" y="430"/>
                    </a:lnTo>
                    <a:lnTo>
                      <a:pt x="1798" y="364"/>
                    </a:lnTo>
                    <a:lnTo>
                      <a:pt x="1790" y="300"/>
                    </a:lnTo>
                    <a:lnTo>
                      <a:pt x="1776" y="238"/>
                    </a:lnTo>
                    <a:lnTo>
                      <a:pt x="1760" y="176"/>
                    </a:lnTo>
                    <a:lnTo>
                      <a:pt x="1740" y="116"/>
                    </a:lnTo>
                    <a:lnTo>
                      <a:pt x="1718" y="58"/>
                    </a:lnTo>
                    <a:lnTo>
                      <a:pt x="1692" y="0"/>
                    </a:lnTo>
                    <a:lnTo>
                      <a:pt x="0" y="0"/>
                    </a:lnTo>
                    <a:lnTo>
                      <a:pt x="0" y="1398"/>
                    </a:lnTo>
                    <a:close/>
                    <a:moveTo>
                      <a:pt x="1437" y="1044"/>
                    </a:moveTo>
                    <a:lnTo>
                      <a:pt x="1437" y="1044"/>
                    </a:lnTo>
                    <a:lnTo>
                      <a:pt x="1437" y="1066"/>
                    </a:lnTo>
                    <a:lnTo>
                      <a:pt x="1433" y="1086"/>
                    </a:lnTo>
                    <a:lnTo>
                      <a:pt x="1429" y="1106"/>
                    </a:lnTo>
                    <a:lnTo>
                      <a:pt x="1421" y="1126"/>
                    </a:lnTo>
                    <a:lnTo>
                      <a:pt x="1413" y="1144"/>
                    </a:lnTo>
                    <a:lnTo>
                      <a:pt x="1401" y="1162"/>
                    </a:lnTo>
                    <a:lnTo>
                      <a:pt x="1389" y="1178"/>
                    </a:lnTo>
                    <a:lnTo>
                      <a:pt x="1375" y="1192"/>
                    </a:lnTo>
                    <a:lnTo>
                      <a:pt x="1361" y="1206"/>
                    </a:lnTo>
                    <a:lnTo>
                      <a:pt x="1345" y="1218"/>
                    </a:lnTo>
                    <a:lnTo>
                      <a:pt x="1327" y="1230"/>
                    </a:lnTo>
                    <a:lnTo>
                      <a:pt x="1309" y="1238"/>
                    </a:lnTo>
                    <a:lnTo>
                      <a:pt x="1289" y="1246"/>
                    </a:lnTo>
                    <a:lnTo>
                      <a:pt x="1269" y="1250"/>
                    </a:lnTo>
                    <a:lnTo>
                      <a:pt x="1249" y="1254"/>
                    </a:lnTo>
                    <a:lnTo>
                      <a:pt x="1227" y="1254"/>
                    </a:lnTo>
                    <a:lnTo>
                      <a:pt x="1227" y="1254"/>
                    </a:lnTo>
                    <a:lnTo>
                      <a:pt x="1205" y="1254"/>
                    </a:lnTo>
                    <a:lnTo>
                      <a:pt x="1183" y="1250"/>
                    </a:lnTo>
                    <a:lnTo>
                      <a:pt x="1163" y="1246"/>
                    </a:lnTo>
                    <a:lnTo>
                      <a:pt x="1145" y="1238"/>
                    </a:lnTo>
                    <a:lnTo>
                      <a:pt x="1124" y="1230"/>
                    </a:lnTo>
                    <a:lnTo>
                      <a:pt x="1108" y="1218"/>
                    </a:lnTo>
                    <a:lnTo>
                      <a:pt x="1092" y="1206"/>
                    </a:lnTo>
                    <a:lnTo>
                      <a:pt x="1076" y="1192"/>
                    </a:lnTo>
                    <a:lnTo>
                      <a:pt x="1062" y="1178"/>
                    </a:lnTo>
                    <a:lnTo>
                      <a:pt x="1050" y="1162"/>
                    </a:lnTo>
                    <a:lnTo>
                      <a:pt x="1040" y="1144"/>
                    </a:lnTo>
                    <a:lnTo>
                      <a:pt x="1030" y="1126"/>
                    </a:lnTo>
                    <a:lnTo>
                      <a:pt x="1024" y="1106"/>
                    </a:lnTo>
                    <a:lnTo>
                      <a:pt x="1018" y="1086"/>
                    </a:lnTo>
                    <a:lnTo>
                      <a:pt x="1016" y="1066"/>
                    </a:lnTo>
                    <a:lnTo>
                      <a:pt x="1014" y="1044"/>
                    </a:lnTo>
                    <a:lnTo>
                      <a:pt x="1014" y="1044"/>
                    </a:lnTo>
                    <a:lnTo>
                      <a:pt x="1016" y="1022"/>
                    </a:lnTo>
                    <a:lnTo>
                      <a:pt x="1018" y="1000"/>
                    </a:lnTo>
                    <a:lnTo>
                      <a:pt x="1024" y="980"/>
                    </a:lnTo>
                    <a:lnTo>
                      <a:pt x="1030" y="962"/>
                    </a:lnTo>
                    <a:lnTo>
                      <a:pt x="1040" y="942"/>
                    </a:lnTo>
                    <a:lnTo>
                      <a:pt x="1050" y="926"/>
                    </a:lnTo>
                    <a:lnTo>
                      <a:pt x="1062" y="910"/>
                    </a:lnTo>
                    <a:lnTo>
                      <a:pt x="1076" y="894"/>
                    </a:lnTo>
                    <a:lnTo>
                      <a:pt x="1092" y="880"/>
                    </a:lnTo>
                    <a:lnTo>
                      <a:pt x="1108" y="868"/>
                    </a:lnTo>
                    <a:lnTo>
                      <a:pt x="1124" y="858"/>
                    </a:lnTo>
                    <a:lnTo>
                      <a:pt x="1145" y="848"/>
                    </a:lnTo>
                    <a:lnTo>
                      <a:pt x="1163" y="842"/>
                    </a:lnTo>
                    <a:lnTo>
                      <a:pt x="1183" y="836"/>
                    </a:lnTo>
                    <a:lnTo>
                      <a:pt x="1205" y="834"/>
                    </a:lnTo>
                    <a:lnTo>
                      <a:pt x="1227" y="832"/>
                    </a:lnTo>
                    <a:lnTo>
                      <a:pt x="1227" y="832"/>
                    </a:lnTo>
                    <a:lnTo>
                      <a:pt x="1249" y="834"/>
                    </a:lnTo>
                    <a:lnTo>
                      <a:pt x="1269" y="836"/>
                    </a:lnTo>
                    <a:lnTo>
                      <a:pt x="1289" y="842"/>
                    </a:lnTo>
                    <a:lnTo>
                      <a:pt x="1309" y="848"/>
                    </a:lnTo>
                    <a:lnTo>
                      <a:pt x="1327" y="858"/>
                    </a:lnTo>
                    <a:lnTo>
                      <a:pt x="1345" y="868"/>
                    </a:lnTo>
                    <a:lnTo>
                      <a:pt x="1361" y="880"/>
                    </a:lnTo>
                    <a:lnTo>
                      <a:pt x="1375" y="894"/>
                    </a:lnTo>
                    <a:lnTo>
                      <a:pt x="1389" y="910"/>
                    </a:lnTo>
                    <a:lnTo>
                      <a:pt x="1401" y="926"/>
                    </a:lnTo>
                    <a:lnTo>
                      <a:pt x="1413" y="942"/>
                    </a:lnTo>
                    <a:lnTo>
                      <a:pt x="1421" y="962"/>
                    </a:lnTo>
                    <a:lnTo>
                      <a:pt x="1429" y="980"/>
                    </a:lnTo>
                    <a:lnTo>
                      <a:pt x="1433" y="1000"/>
                    </a:lnTo>
                    <a:lnTo>
                      <a:pt x="1437" y="1022"/>
                    </a:lnTo>
                    <a:lnTo>
                      <a:pt x="1437" y="1044"/>
                    </a:lnTo>
                    <a:lnTo>
                      <a:pt x="1437" y="1044"/>
                    </a:lnTo>
                    <a:close/>
                    <a:moveTo>
                      <a:pt x="976" y="198"/>
                    </a:moveTo>
                    <a:lnTo>
                      <a:pt x="976" y="198"/>
                    </a:lnTo>
                    <a:lnTo>
                      <a:pt x="1006" y="230"/>
                    </a:lnTo>
                    <a:lnTo>
                      <a:pt x="1030" y="264"/>
                    </a:lnTo>
                    <a:lnTo>
                      <a:pt x="1052" y="300"/>
                    </a:lnTo>
                    <a:lnTo>
                      <a:pt x="1070" y="336"/>
                    </a:lnTo>
                    <a:lnTo>
                      <a:pt x="1082" y="376"/>
                    </a:lnTo>
                    <a:lnTo>
                      <a:pt x="1092" y="416"/>
                    </a:lnTo>
                    <a:lnTo>
                      <a:pt x="1098" y="456"/>
                    </a:lnTo>
                    <a:lnTo>
                      <a:pt x="1100" y="496"/>
                    </a:lnTo>
                    <a:lnTo>
                      <a:pt x="1098" y="536"/>
                    </a:lnTo>
                    <a:lnTo>
                      <a:pt x="1092" y="576"/>
                    </a:lnTo>
                    <a:lnTo>
                      <a:pt x="1082" y="616"/>
                    </a:lnTo>
                    <a:lnTo>
                      <a:pt x="1070" y="654"/>
                    </a:lnTo>
                    <a:lnTo>
                      <a:pt x="1052" y="692"/>
                    </a:lnTo>
                    <a:lnTo>
                      <a:pt x="1030" y="728"/>
                    </a:lnTo>
                    <a:lnTo>
                      <a:pt x="1006" y="762"/>
                    </a:lnTo>
                    <a:lnTo>
                      <a:pt x="976" y="794"/>
                    </a:lnTo>
                    <a:lnTo>
                      <a:pt x="976" y="794"/>
                    </a:lnTo>
                    <a:lnTo>
                      <a:pt x="944" y="824"/>
                    </a:lnTo>
                    <a:lnTo>
                      <a:pt x="910" y="848"/>
                    </a:lnTo>
                    <a:lnTo>
                      <a:pt x="874" y="870"/>
                    </a:lnTo>
                    <a:lnTo>
                      <a:pt x="836" y="888"/>
                    </a:lnTo>
                    <a:lnTo>
                      <a:pt x="798" y="900"/>
                    </a:lnTo>
                    <a:lnTo>
                      <a:pt x="758" y="910"/>
                    </a:lnTo>
                    <a:lnTo>
                      <a:pt x="718" y="916"/>
                    </a:lnTo>
                    <a:lnTo>
                      <a:pt x="677" y="918"/>
                    </a:lnTo>
                    <a:lnTo>
                      <a:pt x="637" y="916"/>
                    </a:lnTo>
                    <a:lnTo>
                      <a:pt x="597" y="910"/>
                    </a:lnTo>
                    <a:lnTo>
                      <a:pt x="557" y="900"/>
                    </a:lnTo>
                    <a:lnTo>
                      <a:pt x="517" y="888"/>
                    </a:lnTo>
                    <a:lnTo>
                      <a:pt x="481" y="870"/>
                    </a:lnTo>
                    <a:lnTo>
                      <a:pt x="445" y="848"/>
                    </a:lnTo>
                    <a:lnTo>
                      <a:pt x="411" y="824"/>
                    </a:lnTo>
                    <a:lnTo>
                      <a:pt x="379" y="794"/>
                    </a:lnTo>
                    <a:lnTo>
                      <a:pt x="379" y="794"/>
                    </a:lnTo>
                    <a:lnTo>
                      <a:pt x="349" y="762"/>
                    </a:lnTo>
                    <a:lnTo>
                      <a:pt x="325" y="728"/>
                    </a:lnTo>
                    <a:lnTo>
                      <a:pt x="303" y="692"/>
                    </a:lnTo>
                    <a:lnTo>
                      <a:pt x="285" y="654"/>
                    </a:lnTo>
                    <a:lnTo>
                      <a:pt x="271" y="616"/>
                    </a:lnTo>
                    <a:lnTo>
                      <a:pt x="263" y="576"/>
                    </a:lnTo>
                    <a:lnTo>
                      <a:pt x="257" y="536"/>
                    </a:lnTo>
                    <a:lnTo>
                      <a:pt x="255" y="496"/>
                    </a:lnTo>
                    <a:lnTo>
                      <a:pt x="257" y="456"/>
                    </a:lnTo>
                    <a:lnTo>
                      <a:pt x="263" y="416"/>
                    </a:lnTo>
                    <a:lnTo>
                      <a:pt x="271" y="376"/>
                    </a:lnTo>
                    <a:lnTo>
                      <a:pt x="285" y="336"/>
                    </a:lnTo>
                    <a:lnTo>
                      <a:pt x="303" y="300"/>
                    </a:lnTo>
                    <a:lnTo>
                      <a:pt x="325" y="264"/>
                    </a:lnTo>
                    <a:lnTo>
                      <a:pt x="349" y="230"/>
                    </a:lnTo>
                    <a:lnTo>
                      <a:pt x="379" y="198"/>
                    </a:lnTo>
                    <a:lnTo>
                      <a:pt x="379" y="198"/>
                    </a:lnTo>
                    <a:lnTo>
                      <a:pt x="411" y="168"/>
                    </a:lnTo>
                    <a:lnTo>
                      <a:pt x="445" y="144"/>
                    </a:lnTo>
                    <a:lnTo>
                      <a:pt x="481" y="122"/>
                    </a:lnTo>
                    <a:lnTo>
                      <a:pt x="517" y="104"/>
                    </a:lnTo>
                    <a:lnTo>
                      <a:pt x="557" y="90"/>
                    </a:lnTo>
                    <a:lnTo>
                      <a:pt x="597" y="82"/>
                    </a:lnTo>
                    <a:lnTo>
                      <a:pt x="637" y="76"/>
                    </a:lnTo>
                    <a:lnTo>
                      <a:pt x="677" y="74"/>
                    </a:lnTo>
                    <a:lnTo>
                      <a:pt x="718" y="76"/>
                    </a:lnTo>
                    <a:lnTo>
                      <a:pt x="758" y="82"/>
                    </a:lnTo>
                    <a:lnTo>
                      <a:pt x="798" y="90"/>
                    </a:lnTo>
                    <a:lnTo>
                      <a:pt x="836" y="104"/>
                    </a:lnTo>
                    <a:lnTo>
                      <a:pt x="874" y="122"/>
                    </a:lnTo>
                    <a:lnTo>
                      <a:pt x="910" y="144"/>
                    </a:lnTo>
                    <a:lnTo>
                      <a:pt x="944" y="168"/>
                    </a:lnTo>
                    <a:lnTo>
                      <a:pt x="976" y="198"/>
                    </a:lnTo>
                    <a:lnTo>
                      <a:pt x="976" y="198"/>
                    </a:lnTo>
                    <a:close/>
                  </a:path>
                </a:pathLst>
              </a:custGeom>
              <a:solidFill>
                <a:srgbClr val="C7C5C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sp>
            <p:nvSpPr>
              <p:cNvPr id="9" name="Freeform 6">
                <a:extLst>
                  <a:ext uri="{FF2B5EF4-FFF2-40B4-BE49-F238E27FC236}">
                    <a16:creationId xmlns:a16="http://schemas.microsoft.com/office/drawing/2014/main" id="{D6468F9D-0AD4-4007-AC37-4F15C9D8A8EC}"/>
                  </a:ext>
                </a:extLst>
              </p:cNvPr>
              <p:cNvSpPr>
                <a:spLocks/>
              </p:cNvSpPr>
              <p:nvPr/>
            </p:nvSpPr>
            <p:spPr bwMode="auto">
              <a:xfrm>
                <a:off x="4465" y="2694"/>
                <a:ext cx="283" cy="282"/>
              </a:xfrm>
              <a:custGeom>
                <a:avLst/>
                <a:gdLst>
                  <a:gd name="T0" fmla="*/ 143 w 283"/>
                  <a:gd name="T1" fmla="*/ 0 h 282"/>
                  <a:gd name="T2" fmla="*/ 115 w 283"/>
                  <a:gd name="T3" fmla="*/ 4 h 282"/>
                  <a:gd name="T4" fmla="*/ 87 w 283"/>
                  <a:gd name="T5" fmla="*/ 12 h 282"/>
                  <a:gd name="T6" fmla="*/ 63 w 283"/>
                  <a:gd name="T7" fmla="*/ 24 h 282"/>
                  <a:gd name="T8" fmla="*/ 42 w 283"/>
                  <a:gd name="T9" fmla="*/ 42 h 282"/>
                  <a:gd name="T10" fmla="*/ 24 w 283"/>
                  <a:gd name="T11" fmla="*/ 62 h 282"/>
                  <a:gd name="T12" fmla="*/ 12 w 283"/>
                  <a:gd name="T13" fmla="*/ 86 h 282"/>
                  <a:gd name="T14" fmla="*/ 4 w 283"/>
                  <a:gd name="T15" fmla="*/ 114 h 282"/>
                  <a:gd name="T16" fmla="*/ 0 w 283"/>
                  <a:gd name="T17" fmla="*/ 142 h 282"/>
                  <a:gd name="T18" fmla="*/ 2 w 283"/>
                  <a:gd name="T19" fmla="*/ 156 h 282"/>
                  <a:gd name="T20" fmla="*/ 8 w 283"/>
                  <a:gd name="T21" fmla="*/ 184 h 282"/>
                  <a:gd name="T22" fmla="*/ 18 w 283"/>
                  <a:gd name="T23" fmla="*/ 208 h 282"/>
                  <a:gd name="T24" fmla="*/ 32 w 283"/>
                  <a:gd name="T25" fmla="*/ 232 h 282"/>
                  <a:gd name="T26" fmla="*/ 52 w 283"/>
                  <a:gd name="T27" fmla="*/ 250 h 282"/>
                  <a:gd name="T28" fmla="*/ 75 w 283"/>
                  <a:gd name="T29" fmla="*/ 266 h 282"/>
                  <a:gd name="T30" fmla="*/ 101 w 283"/>
                  <a:gd name="T31" fmla="*/ 276 h 282"/>
                  <a:gd name="T32" fmla="*/ 129 w 283"/>
                  <a:gd name="T33" fmla="*/ 282 h 282"/>
                  <a:gd name="T34" fmla="*/ 143 w 283"/>
                  <a:gd name="T35" fmla="*/ 282 h 282"/>
                  <a:gd name="T36" fmla="*/ 171 w 283"/>
                  <a:gd name="T37" fmla="*/ 280 h 282"/>
                  <a:gd name="T38" fmla="*/ 197 w 283"/>
                  <a:gd name="T39" fmla="*/ 272 h 282"/>
                  <a:gd name="T40" fmla="*/ 221 w 283"/>
                  <a:gd name="T41" fmla="*/ 258 h 282"/>
                  <a:gd name="T42" fmla="*/ 243 w 283"/>
                  <a:gd name="T43" fmla="*/ 242 h 282"/>
                  <a:gd name="T44" fmla="*/ 259 w 283"/>
                  <a:gd name="T45" fmla="*/ 220 h 282"/>
                  <a:gd name="T46" fmla="*/ 273 w 283"/>
                  <a:gd name="T47" fmla="*/ 196 h 282"/>
                  <a:gd name="T48" fmla="*/ 281 w 283"/>
                  <a:gd name="T49" fmla="*/ 170 h 282"/>
                  <a:gd name="T50" fmla="*/ 283 w 283"/>
                  <a:gd name="T51" fmla="*/ 142 h 282"/>
                  <a:gd name="T52" fmla="*/ 283 w 283"/>
                  <a:gd name="T53" fmla="*/ 128 h 282"/>
                  <a:gd name="T54" fmla="*/ 277 w 283"/>
                  <a:gd name="T55" fmla="*/ 100 h 282"/>
                  <a:gd name="T56" fmla="*/ 267 w 283"/>
                  <a:gd name="T57" fmla="*/ 74 h 282"/>
                  <a:gd name="T58" fmla="*/ 251 w 283"/>
                  <a:gd name="T59" fmla="*/ 52 h 282"/>
                  <a:gd name="T60" fmla="*/ 233 w 283"/>
                  <a:gd name="T61" fmla="*/ 34 h 282"/>
                  <a:gd name="T62" fmla="*/ 209 w 283"/>
                  <a:gd name="T63" fmla="*/ 18 h 282"/>
                  <a:gd name="T64" fmla="*/ 185 w 283"/>
                  <a:gd name="T65" fmla="*/ 8 h 282"/>
                  <a:gd name="T66" fmla="*/ 157 w 283"/>
                  <a:gd name="T67" fmla="*/ 2 h 282"/>
                  <a:gd name="T68" fmla="*/ 143 w 283"/>
                  <a:gd name="T69" fmla="*/ 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83" h="282">
                    <a:moveTo>
                      <a:pt x="143" y="0"/>
                    </a:moveTo>
                    <a:lnTo>
                      <a:pt x="143" y="0"/>
                    </a:lnTo>
                    <a:lnTo>
                      <a:pt x="129" y="2"/>
                    </a:lnTo>
                    <a:lnTo>
                      <a:pt x="115" y="4"/>
                    </a:lnTo>
                    <a:lnTo>
                      <a:pt x="101" y="8"/>
                    </a:lnTo>
                    <a:lnTo>
                      <a:pt x="87" y="12"/>
                    </a:lnTo>
                    <a:lnTo>
                      <a:pt x="75" y="18"/>
                    </a:lnTo>
                    <a:lnTo>
                      <a:pt x="63" y="24"/>
                    </a:lnTo>
                    <a:lnTo>
                      <a:pt x="52" y="34"/>
                    </a:lnTo>
                    <a:lnTo>
                      <a:pt x="42" y="42"/>
                    </a:lnTo>
                    <a:lnTo>
                      <a:pt x="32" y="52"/>
                    </a:lnTo>
                    <a:lnTo>
                      <a:pt x="24" y="62"/>
                    </a:lnTo>
                    <a:lnTo>
                      <a:pt x="18" y="74"/>
                    </a:lnTo>
                    <a:lnTo>
                      <a:pt x="12" y="86"/>
                    </a:lnTo>
                    <a:lnTo>
                      <a:pt x="8" y="100"/>
                    </a:lnTo>
                    <a:lnTo>
                      <a:pt x="4" y="114"/>
                    </a:lnTo>
                    <a:lnTo>
                      <a:pt x="2" y="128"/>
                    </a:lnTo>
                    <a:lnTo>
                      <a:pt x="0" y="142"/>
                    </a:lnTo>
                    <a:lnTo>
                      <a:pt x="0" y="142"/>
                    </a:lnTo>
                    <a:lnTo>
                      <a:pt x="2" y="156"/>
                    </a:lnTo>
                    <a:lnTo>
                      <a:pt x="4" y="170"/>
                    </a:lnTo>
                    <a:lnTo>
                      <a:pt x="8" y="184"/>
                    </a:lnTo>
                    <a:lnTo>
                      <a:pt x="12" y="196"/>
                    </a:lnTo>
                    <a:lnTo>
                      <a:pt x="18" y="208"/>
                    </a:lnTo>
                    <a:lnTo>
                      <a:pt x="24" y="220"/>
                    </a:lnTo>
                    <a:lnTo>
                      <a:pt x="32" y="232"/>
                    </a:lnTo>
                    <a:lnTo>
                      <a:pt x="42" y="242"/>
                    </a:lnTo>
                    <a:lnTo>
                      <a:pt x="52" y="250"/>
                    </a:lnTo>
                    <a:lnTo>
                      <a:pt x="63" y="258"/>
                    </a:lnTo>
                    <a:lnTo>
                      <a:pt x="75" y="266"/>
                    </a:lnTo>
                    <a:lnTo>
                      <a:pt x="87" y="272"/>
                    </a:lnTo>
                    <a:lnTo>
                      <a:pt x="101" y="276"/>
                    </a:lnTo>
                    <a:lnTo>
                      <a:pt x="115" y="280"/>
                    </a:lnTo>
                    <a:lnTo>
                      <a:pt x="129" y="282"/>
                    </a:lnTo>
                    <a:lnTo>
                      <a:pt x="143" y="282"/>
                    </a:lnTo>
                    <a:lnTo>
                      <a:pt x="143" y="282"/>
                    </a:lnTo>
                    <a:lnTo>
                      <a:pt x="157" y="282"/>
                    </a:lnTo>
                    <a:lnTo>
                      <a:pt x="171" y="280"/>
                    </a:lnTo>
                    <a:lnTo>
                      <a:pt x="185" y="276"/>
                    </a:lnTo>
                    <a:lnTo>
                      <a:pt x="197" y="272"/>
                    </a:lnTo>
                    <a:lnTo>
                      <a:pt x="209" y="266"/>
                    </a:lnTo>
                    <a:lnTo>
                      <a:pt x="221" y="258"/>
                    </a:lnTo>
                    <a:lnTo>
                      <a:pt x="233" y="250"/>
                    </a:lnTo>
                    <a:lnTo>
                      <a:pt x="243" y="242"/>
                    </a:lnTo>
                    <a:lnTo>
                      <a:pt x="251" y="232"/>
                    </a:lnTo>
                    <a:lnTo>
                      <a:pt x="259" y="220"/>
                    </a:lnTo>
                    <a:lnTo>
                      <a:pt x="267" y="208"/>
                    </a:lnTo>
                    <a:lnTo>
                      <a:pt x="273" y="196"/>
                    </a:lnTo>
                    <a:lnTo>
                      <a:pt x="277" y="184"/>
                    </a:lnTo>
                    <a:lnTo>
                      <a:pt x="281" y="170"/>
                    </a:lnTo>
                    <a:lnTo>
                      <a:pt x="283" y="156"/>
                    </a:lnTo>
                    <a:lnTo>
                      <a:pt x="283" y="142"/>
                    </a:lnTo>
                    <a:lnTo>
                      <a:pt x="283" y="142"/>
                    </a:lnTo>
                    <a:lnTo>
                      <a:pt x="283" y="128"/>
                    </a:lnTo>
                    <a:lnTo>
                      <a:pt x="281" y="114"/>
                    </a:lnTo>
                    <a:lnTo>
                      <a:pt x="277" y="100"/>
                    </a:lnTo>
                    <a:lnTo>
                      <a:pt x="273" y="86"/>
                    </a:lnTo>
                    <a:lnTo>
                      <a:pt x="267" y="74"/>
                    </a:lnTo>
                    <a:lnTo>
                      <a:pt x="259" y="62"/>
                    </a:lnTo>
                    <a:lnTo>
                      <a:pt x="251" y="52"/>
                    </a:lnTo>
                    <a:lnTo>
                      <a:pt x="243" y="42"/>
                    </a:lnTo>
                    <a:lnTo>
                      <a:pt x="233" y="34"/>
                    </a:lnTo>
                    <a:lnTo>
                      <a:pt x="221" y="24"/>
                    </a:lnTo>
                    <a:lnTo>
                      <a:pt x="209" y="18"/>
                    </a:lnTo>
                    <a:lnTo>
                      <a:pt x="197" y="12"/>
                    </a:lnTo>
                    <a:lnTo>
                      <a:pt x="185" y="8"/>
                    </a:lnTo>
                    <a:lnTo>
                      <a:pt x="171" y="4"/>
                    </a:lnTo>
                    <a:lnTo>
                      <a:pt x="157" y="2"/>
                    </a:lnTo>
                    <a:lnTo>
                      <a:pt x="143" y="0"/>
                    </a:lnTo>
                    <a:lnTo>
                      <a:pt x="14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0000" tIns="648000" rIns="3600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srgbClr val="000005"/>
                  </a:solidFill>
                  <a:effectLst/>
                  <a:uLnTx/>
                  <a:uFillTx/>
                  <a:latin typeface="Roboto Light"/>
                  <a:ea typeface="+mn-ea"/>
                  <a:cs typeface="+mn-cs"/>
                </a:endParaRPr>
              </a:p>
            </p:txBody>
          </p:sp>
        </p:grpSp>
        <p:sp>
          <p:nvSpPr>
            <p:cNvPr id="10" name="TextBox 9">
              <a:extLst>
                <a:ext uri="{FF2B5EF4-FFF2-40B4-BE49-F238E27FC236}">
                  <a16:creationId xmlns:a16="http://schemas.microsoft.com/office/drawing/2014/main" id="{FA4B0528-07DD-4828-80A1-38D6807189A0}"/>
                </a:ext>
              </a:extLst>
            </p:cNvPr>
            <p:cNvSpPr txBox="1"/>
            <p:nvPr/>
          </p:nvSpPr>
          <p:spPr>
            <a:xfrm>
              <a:off x="12294760" y="-281940"/>
              <a:ext cx="1536700" cy="318079"/>
            </a:xfrm>
            <a:prstGeom prst="rect">
              <a:avLst/>
            </a:prstGeom>
            <a:noFill/>
          </p:spPr>
          <p:txBody>
            <a:bodyPr wrap="square" lIns="0" tIns="0" rIns="0" bIns="0" rtlCol="0" anchor="t">
              <a:noAutofit/>
            </a:bodyPr>
            <a:lstStyle/>
            <a:p>
              <a:pPr algn="l"/>
              <a:r>
                <a:rPr lang="en-AU" sz="1200" dirty="0">
                  <a:solidFill>
                    <a:srgbClr val="EF6347"/>
                  </a:solidFill>
                  <a:latin typeface="Roboto Light" panose="02000000000000000000" pitchFamily="2" charset="0"/>
                  <a:ea typeface="Roboto Light" panose="02000000000000000000" pitchFamily="2" charset="0"/>
                </a:rPr>
                <a:t>Editable (delete this)</a:t>
              </a:r>
            </a:p>
          </p:txBody>
        </p:sp>
      </p:grpSp>
      <p:pic>
        <p:nvPicPr>
          <p:cNvPr id="2" name="Picture 1">
            <a:extLst>
              <a:ext uri="{FF2B5EF4-FFF2-40B4-BE49-F238E27FC236}">
                <a16:creationId xmlns:a16="http://schemas.microsoft.com/office/drawing/2014/main" id="{6F60F370-EAE9-40DE-8EF3-35656B5314C6}"/>
              </a:ext>
            </a:extLst>
          </p:cNvPr>
          <p:cNvPicPr>
            <a:picLocks noChangeAspect="1"/>
          </p:cNvPicPr>
          <p:nvPr/>
        </p:nvPicPr>
        <p:blipFill>
          <a:blip r:embed="rId2"/>
          <a:stretch>
            <a:fillRect/>
          </a:stretch>
        </p:blipFill>
        <p:spPr>
          <a:xfrm>
            <a:off x="12294760" y="0"/>
            <a:ext cx="1993565" cy="1639966"/>
          </a:xfrm>
          <a:prstGeom prst="rect">
            <a:avLst/>
          </a:prstGeom>
        </p:spPr>
      </p:pic>
      <p:pic>
        <p:nvPicPr>
          <p:cNvPr id="6" name="Picture 5">
            <a:extLst>
              <a:ext uri="{FF2B5EF4-FFF2-40B4-BE49-F238E27FC236}">
                <a16:creationId xmlns:a16="http://schemas.microsoft.com/office/drawing/2014/main" id="{3EED9D70-DBA4-A53F-15F6-9DF1DCAACF8E}"/>
              </a:ext>
            </a:extLst>
          </p:cNvPr>
          <p:cNvPicPr>
            <a:picLocks noChangeAspect="1"/>
          </p:cNvPicPr>
          <p:nvPr/>
        </p:nvPicPr>
        <p:blipFill>
          <a:blip r:embed="rId3"/>
          <a:stretch>
            <a:fillRect/>
          </a:stretch>
        </p:blipFill>
        <p:spPr>
          <a:xfrm>
            <a:off x="2479040" y="1855469"/>
            <a:ext cx="8666162" cy="4299721"/>
          </a:xfrm>
          <a:prstGeom prst="rect">
            <a:avLst/>
          </a:prstGeom>
        </p:spPr>
      </p:pic>
    </p:spTree>
    <p:extLst>
      <p:ext uri="{BB962C8B-B14F-4D97-AF65-F5344CB8AC3E}">
        <p14:creationId xmlns:p14="http://schemas.microsoft.com/office/powerpoint/2010/main" val="859750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C965FDE-CD9E-44EE-9F26-052053E6C0D4}"/>
              </a:ext>
            </a:extLst>
          </p:cNvPr>
          <p:cNvSpPr>
            <a:spLocks noGrp="1"/>
          </p:cNvSpPr>
          <p:nvPr>
            <p:ph type="title"/>
          </p:nvPr>
        </p:nvSpPr>
        <p:spPr/>
        <p:txBody>
          <a:bodyPr/>
          <a:lstStyle/>
          <a:p>
            <a:r>
              <a:rPr lang="en-AU" dirty="0">
                <a:latin typeface="Arial" panose="020B0604020202020204" pitchFamily="34" charset="0"/>
                <a:cs typeface="Arial" panose="020B0604020202020204" pitchFamily="34" charset="0"/>
              </a:rPr>
              <a:t>02</a:t>
            </a:r>
          </a:p>
        </p:txBody>
      </p:sp>
      <p:sp>
        <p:nvSpPr>
          <p:cNvPr id="4" name="Text Placeholder 3">
            <a:extLst>
              <a:ext uri="{FF2B5EF4-FFF2-40B4-BE49-F238E27FC236}">
                <a16:creationId xmlns:a16="http://schemas.microsoft.com/office/drawing/2014/main" id="{64B546C5-F3D3-4F8C-85D4-8EBF7F09F047}"/>
              </a:ext>
            </a:extLst>
          </p:cNvPr>
          <p:cNvSpPr>
            <a:spLocks noGrp="1"/>
          </p:cNvSpPr>
          <p:nvPr>
            <p:ph type="body" idx="1"/>
          </p:nvPr>
        </p:nvSpPr>
        <p:spPr/>
        <p:txBody>
          <a:bodyPr/>
          <a:lstStyle/>
          <a:p>
            <a:r>
              <a:rPr lang="en-AU" b="1" dirty="0">
                <a:latin typeface="Arial" panose="020B0604020202020204" pitchFamily="34" charset="0"/>
                <a:cs typeface="Arial" panose="020B0604020202020204" pitchFamily="34" charset="0"/>
              </a:rPr>
              <a:t>Trial store performance</a:t>
            </a:r>
          </a:p>
          <a:p>
            <a:endParaRPr lang="en-AU"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8EB4E962-3011-8B96-F7CB-DC7AAC8D4F58}"/>
              </a:ext>
            </a:extLst>
          </p:cNvPr>
          <p:cNvSpPr txBox="1"/>
          <p:nvPr/>
        </p:nvSpPr>
        <p:spPr>
          <a:xfrm>
            <a:off x="1460500" y="3670499"/>
            <a:ext cx="9441180" cy="1754326"/>
          </a:xfrm>
          <a:prstGeom prst="rect">
            <a:avLst/>
          </a:prstGeom>
          <a:noFill/>
        </p:spPr>
        <p:txBody>
          <a:bodyPr wrap="square">
            <a:spAutoFit/>
          </a:bodyPr>
          <a:lstStyle/>
          <a:p>
            <a:pPr>
              <a:buNone/>
            </a:pPr>
            <a:r>
              <a:rPr lang="en-US" b="1" dirty="0">
                <a:latin typeface="Arial" panose="020B0604020202020204" pitchFamily="34" charset="0"/>
                <a:cs typeface="Arial" panose="020B0604020202020204" pitchFamily="34" charset="0"/>
              </a:rPr>
              <a:t>Stores 77, 86, and 88</a:t>
            </a:r>
            <a:r>
              <a:rPr lang="en-US" dirty="0">
                <a:latin typeface="Arial" panose="020B0604020202020204" pitchFamily="34" charset="0"/>
                <a:cs typeface="Arial" panose="020B0604020202020204" pitchFamily="34" charset="0"/>
              </a:rPr>
              <a:t> were evaluated against matched control stores from Feb–Apr 2019.</a:t>
            </a:r>
          </a:p>
          <a:p>
            <a:pPr>
              <a:buFont typeface="Arial" panose="020B0604020202020204" pitchFamily="34" charset="0"/>
              <a:buChar char="•"/>
            </a:pPr>
            <a:r>
              <a:rPr lang="en-US" b="1" dirty="0">
                <a:latin typeface="Arial" panose="020B0604020202020204" pitchFamily="34" charset="0"/>
                <a:cs typeface="Arial" panose="020B0604020202020204" pitchFamily="34" charset="0"/>
              </a:rPr>
              <a:t>Store 77</a:t>
            </a:r>
            <a:r>
              <a:rPr lang="en-US" dirty="0">
                <a:latin typeface="Arial" panose="020B0604020202020204" pitchFamily="34" charset="0"/>
                <a:cs typeface="Arial" panose="020B0604020202020204" pitchFamily="34" charset="0"/>
              </a:rPr>
              <a:t>: Strong uplift in revenue and customer count →  </a:t>
            </a:r>
            <a:r>
              <a:rPr lang="en-US" i="1" dirty="0">
                <a:latin typeface="Arial" panose="020B0604020202020204" pitchFamily="34" charset="0"/>
                <a:cs typeface="Arial" panose="020B0604020202020204" pitchFamily="34" charset="0"/>
              </a:rPr>
              <a:t>Successful trial</a:t>
            </a:r>
            <a:endParaRPr lang="en-US" dirty="0">
              <a:latin typeface="Arial" panose="020B0604020202020204" pitchFamily="34" charset="0"/>
              <a:cs typeface="Arial" panose="020B0604020202020204" pitchFamily="34" charset="0"/>
            </a:endParaRPr>
          </a:p>
          <a:p>
            <a:pPr>
              <a:buFont typeface="Arial" panose="020B0604020202020204" pitchFamily="34" charset="0"/>
              <a:buChar char="•"/>
            </a:pPr>
            <a:r>
              <a:rPr lang="en-US" b="1" dirty="0">
                <a:latin typeface="Arial" panose="020B0604020202020204" pitchFamily="34" charset="0"/>
                <a:cs typeface="Arial" panose="020B0604020202020204" pitchFamily="34" charset="0"/>
              </a:rPr>
              <a:t>Store 86</a:t>
            </a:r>
            <a:r>
              <a:rPr lang="en-US" dirty="0">
                <a:latin typeface="Arial" panose="020B0604020202020204" pitchFamily="34" charset="0"/>
                <a:cs typeface="Arial" panose="020B0604020202020204" pitchFamily="34" charset="0"/>
              </a:rPr>
              <a:t>: Minimal improvement → </a:t>
            </a:r>
            <a:r>
              <a:rPr lang="en-US" i="1" dirty="0">
                <a:latin typeface="Arial" panose="020B0604020202020204" pitchFamily="34" charset="0"/>
                <a:cs typeface="Arial" panose="020B0604020202020204" pitchFamily="34" charset="0"/>
              </a:rPr>
              <a:t>Limited impact</a:t>
            </a:r>
            <a:endParaRPr lang="en-US" dirty="0">
              <a:latin typeface="Arial" panose="020B0604020202020204" pitchFamily="34" charset="0"/>
              <a:cs typeface="Arial" panose="020B0604020202020204" pitchFamily="34" charset="0"/>
            </a:endParaRPr>
          </a:p>
          <a:p>
            <a:pPr>
              <a:buFont typeface="Arial" panose="020B0604020202020204" pitchFamily="34" charset="0"/>
              <a:buChar char="•"/>
            </a:pPr>
            <a:r>
              <a:rPr lang="en-US" b="1" dirty="0">
                <a:latin typeface="Arial" panose="020B0604020202020204" pitchFamily="34" charset="0"/>
                <a:cs typeface="Arial" panose="020B0604020202020204" pitchFamily="34" charset="0"/>
              </a:rPr>
              <a:t>Store 88</a:t>
            </a:r>
            <a:r>
              <a:rPr lang="en-US" dirty="0">
                <a:latin typeface="Arial" panose="020B0604020202020204" pitchFamily="34" charset="0"/>
                <a:cs typeface="Arial" panose="020B0604020202020204" pitchFamily="34" charset="0"/>
              </a:rPr>
              <a:t>: Inconclusive performance → </a:t>
            </a:r>
            <a:r>
              <a:rPr lang="en-US" i="1" dirty="0">
                <a:latin typeface="Arial" panose="020B0604020202020204" pitchFamily="34" charset="0"/>
                <a:cs typeface="Arial" panose="020B0604020202020204" pitchFamily="34" charset="0"/>
              </a:rPr>
              <a:t>Needs further analysis</a:t>
            </a:r>
            <a:endParaRPr lang="en-US" dirty="0">
              <a:latin typeface="Arial" panose="020B0604020202020204" pitchFamily="34" charset="0"/>
              <a:cs typeface="Arial" panose="020B0604020202020204" pitchFamily="34" charset="0"/>
            </a:endParaRPr>
          </a:p>
          <a:p>
            <a:r>
              <a:rPr lang="en-US" b="1" dirty="0">
                <a:latin typeface="Arial" panose="020B0604020202020204" pitchFamily="34" charset="0"/>
                <a:cs typeface="Arial" panose="020B0604020202020204" pitchFamily="34" charset="0"/>
              </a:rPr>
              <a:t>Conclusion</a:t>
            </a:r>
            <a:r>
              <a:rPr lang="en-US" dirty="0">
                <a:latin typeface="Arial" panose="020B0604020202020204" pitchFamily="34" charset="0"/>
                <a:cs typeface="Arial" panose="020B0604020202020204" pitchFamily="34" charset="0"/>
              </a:rPr>
              <a:t>: Trial was effective in Store 77. Others may need strategy adjustments before rollout.</a:t>
            </a:r>
          </a:p>
        </p:txBody>
      </p:sp>
    </p:spTree>
    <p:extLst>
      <p:ext uri="{BB962C8B-B14F-4D97-AF65-F5344CB8AC3E}">
        <p14:creationId xmlns:p14="http://schemas.microsoft.com/office/powerpoint/2010/main" val="3377478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016588-9575-44B2-BAA3-5937B6A9EDA0}"/>
              </a:ext>
            </a:extLst>
          </p:cNvPr>
          <p:cNvSpPr>
            <a:spLocks noGrp="1"/>
          </p:cNvSpPr>
          <p:nvPr>
            <p:ph type="body" sz="quarter" idx="10"/>
          </p:nvPr>
        </p:nvSpPr>
        <p:spPr>
          <a:xfrm>
            <a:off x="1217295" y="911431"/>
            <a:ext cx="10479600" cy="4707909"/>
          </a:xfrm>
        </p:spPr>
        <p:txBody>
          <a:bodyPr/>
          <a:lstStyle/>
          <a:p>
            <a:pPr>
              <a:spcBef>
                <a:spcPts val="0"/>
              </a:spcBef>
            </a:pPr>
            <a:r>
              <a:rPr lang="en-US" sz="3200" b="1" dirty="0">
                <a:latin typeface="Arial" panose="020B0604020202020204" pitchFamily="34" charset="0"/>
                <a:cs typeface="Arial" panose="020B0604020202020204" pitchFamily="34" charset="0"/>
              </a:rPr>
              <a:t>Control Store vs Trial Store </a:t>
            </a:r>
          </a:p>
          <a:p>
            <a:pPr>
              <a:spcBef>
                <a:spcPts val="0"/>
              </a:spcBef>
            </a:pPr>
            <a:endParaRPr lang="en-US" sz="3200" b="1" dirty="0">
              <a:latin typeface="Arial" panose="020B0604020202020204" pitchFamily="34" charset="0"/>
              <a:cs typeface="Arial" panose="020B0604020202020204" pitchFamily="34" charset="0"/>
            </a:endParaRPr>
          </a:p>
          <a:p>
            <a:pPr>
              <a:spcBef>
                <a:spcPts val="0"/>
              </a:spcBef>
            </a:pPr>
            <a:r>
              <a:rPr lang="en-US" sz="1600" dirty="0">
                <a:latin typeface="Arial" panose="020B0604020202020204" pitchFamily="34" charset="0"/>
                <a:cs typeface="Arial" panose="020B0604020202020204" pitchFamily="34" charset="0"/>
              </a:rPr>
              <a:t>To measure the trial’s true impact, each trial store was compared with a </a:t>
            </a:r>
            <a:r>
              <a:rPr lang="en-US" sz="1600" b="1" dirty="0">
                <a:latin typeface="Arial" panose="020B0604020202020204" pitchFamily="34" charset="0"/>
                <a:cs typeface="Arial" panose="020B0604020202020204" pitchFamily="34" charset="0"/>
              </a:rPr>
              <a:t>control store</a:t>
            </a:r>
            <a:r>
              <a:rPr lang="en-US" sz="1600" dirty="0">
                <a:latin typeface="Arial" panose="020B0604020202020204" pitchFamily="34" charset="0"/>
                <a:cs typeface="Arial" panose="020B0604020202020204" pitchFamily="34" charset="0"/>
              </a:rPr>
              <a:t> that had </a:t>
            </a:r>
            <a:r>
              <a:rPr lang="en-US" sz="1600" b="1" dirty="0">
                <a:latin typeface="Arial" panose="020B0604020202020204" pitchFamily="34" charset="0"/>
                <a:cs typeface="Arial" panose="020B0604020202020204" pitchFamily="34" charset="0"/>
              </a:rPr>
              <a:t>similar pre-trial behavior</a:t>
            </a:r>
            <a:r>
              <a:rPr lang="en-US" sz="1600" dirty="0">
                <a:latin typeface="Arial" panose="020B0604020202020204" pitchFamily="34" charset="0"/>
                <a:cs typeface="Arial" panose="020B0604020202020204" pitchFamily="34" charset="0"/>
              </a:rPr>
              <a:t>.</a:t>
            </a:r>
          </a:p>
          <a:p>
            <a:pPr>
              <a:spcBef>
                <a:spcPts val="0"/>
              </a:spcBef>
            </a:pPr>
            <a:r>
              <a:rPr lang="en-US" sz="1600" dirty="0">
                <a:latin typeface="Arial" panose="020B0604020202020204" pitchFamily="34" charset="0"/>
                <a:cs typeface="Arial" panose="020B0604020202020204" pitchFamily="34" charset="0"/>
              </a:rPr>
              <a:t>The </a:t>
            </a:r>
            <a:r>
              <a:rPr lang="en-US" sz="1600" b="1" dirty="0">
                <a:latin typeface="Arial" panose="020B0604020202020204" pitchFamily="34" charset="0"/>
                <a:cs typeface="Arial" panose="020B0604020202020204" pitchFamily="34" charset="0"/>
              </a:rPr>
              <a:t>control store</a:t>
            </a:r>
            <a:r>
              <a:rPr lang="en-US" sz="1600" dirty="0">
                <a:latin typeface="Arial" panose="020B0604020202020204" pitchFamily="34" charset="0"/>
                <a:cs typeface="Arial" panose="020B0604020202020204" pitchFamily="34" charset="0"/>
              </a:rPr>
              <a:t> acts as a </a:t>
            </a:r>
            <a:r>
              <a:rPr lang="en-US" sz="1600" b="1" dirty="0">
                <a:latin typeface="Arial" panose="020B0604020202020204" pitchFamily="34" charset="0"/>
                <a:cs typeface="Arial" panose="020B0604020202020204" pitchFamily="34" charset="0"/>
              </a:rPr>
              <a:t>baseline</a:t>
            </a:r>
            <a:r>
              <a:rPr lang="en-US" sz="1600" dirty="0">
                <a:latin typeface="Arial" panose="020B0604020202020204" pitchFamily="34" charset="0"/>
                <a:cs typeface="Arial" panose="020B0604020202020204" pitchFamily="34" charset="0"/>
              </a:rPr>
              <a:t>, showing what would likely happen </a:t>
            </a:r>
            <a:r>
              <a:rPr lang="en-US" sz="1600" b="1" dirty="0">
                <a:latin typeface="Arial" panose="020B0604020202020204" pitchFamily="34" charset="0"/>
                <a:cs typeface="Arial" panose="020B0604020202020204" pitchFamily="34" charset="0"/>
              </a:rPr>
              <a:t>without the trial</a:t>
            </a:r>
            <a:r>
              <a:rPr lang="en-US" sz="1600" dirty="0">
                <a:latin typeface="Arial" panose="020B0604020202020204" pitchFamily="34" charset="0"/>
                <a:cs typeface="Arial" panose="020B0604020202020204" pitchFamily="34" charset="0"/>
              </a:rPr>
              <a:t>.</a:t>
            </a:r>
          </a:p>
          <a:p>
            <a:pPr>
              <a:spcBef>
                <a:spcPts val="0"/>
              </a:spcBef>
            </a:pPr>
            <a:r>
              <a:rPr lang="en-US" sz="1600" dirty="0">
                <a:latin typeface="Arial" panose="020B0604020202020204" pitchFamily="34" charset="0"/>
                <a:cs typeface="Arial" panose="020B0604020202020204" pitchFamily="34" charset="0"/>
              </a:rPr>
              <a:t>This comparison allows us to </a:t>
            </a:r>
            <a:r>
              <a:rPr lang="en-US" sz="1600" b="1" dirty="0">
                <a:latin typeface="Arial" panose="020B0604020202020204" pitchFamily="34" charset="0"/>
                <a:cs typeface="Arial" panose="020B0604020202020204" pitchFamily="34" charset="0"/>
              </a:rPr>
              <a:t>isolate the effect</a:t>
            </a:r>
            <a:r>
              <a:rPr lang="en-US" sz="1600" dirty="0">
                <a:latin typeface="Arial" panose="020B0604020202020204" pitchFamily="34" charset="0"/>
                <a:cs typeface="Arial" panose="020B0604020202020204" pitchFamily="34" charset="0"/>
              </a:rPr>
              <a:t> of the trial from regular sales and customer fluctuations.</a:t>
            </a:r>
          </a:p>
          <a:p>
            <a:pPr>
              <a:spcBef>
                <a:spcPts val="0"/>
              </a:spcBef>
            </a:pPr>
            <a:r>
              <a:rPr lang="en-US" sz="1600" b="1" dirty="0">
                <a:latin typeface="Arial" panose="020B0604020202020204" pitchFamily="34" charset="0"/>
                <a:cs typeface="Arial" panose="020B0604020202020204" pitchFamily="34" charset="0"/>
              </a:rPr>
              <a:t>Summary:</a:t>
            </a:r>
          </a:p>
          <a:p>
            <a:pPr>
              <a:spcBef>
                <a:spcPts val="0"/>
              </a:spcBef>
            </a:pPr>
            <a:r>
              <a:rPr lang="en-US" sz="1600" b="1" dirty="0">
                <a:latin typeface="Arial" panose="020B0604020202020204" pitchFamily="34" charset="0"/>
                <a:cs typeface="Arial" panose="020B0604020202020204" pitchFamily="34" charset="0"/>
              </a:rPr>
              <a:t>Store 77</a:t>
            </a:r>
            <a:r>
              <a:rPr lang="en-US" sz="1600" dirty="0">
                <a:latin typeface="Arial" panose="020B0604020202020204" pitchFamily="34" charset="0"/>
                <a:cs typeface="Arial" panose="020B0604020202020204" pitchFamily="34" charset="0"/>
              </a:rPr>
              <a:t> outperformed its control → Trial effective</a:t>
            </a:r>
          </a:p>
          <a:p>
            <a:pPr>
              <a:spcBef>
                <a:spcPts val="0"/>
              </a:spcBef>
            </a:pPr>
            <a:r>
              <a:rPr lang="en-US" sz="1600" b="1" dirty="0">
                <a:latin typeface="Arial" panose="020B0604020202020204" pitchFamily="34" charset="0"/>
                <a:cs typeface="Arial" panose="020B0604020202020204" pitchFamily="34" charset="0"/>
              </a:rPr>
              <a:t>Stores 86 &amp; 88</a:t>
            </a:r>
            <a:r>
              <a:rPr lang="en-US" sz="1600" dirty="0">
                <a:latin typeface="Arial" panose="020B0604020202020204" pitchFamily="34" charset="0"/>
                <a:cs typeface="Arial" panose="020B0604020202020204" pitchFamily="34" charset="0"/>
              </a:rPr>
              <a:t> showed little difference from controls → Trial impact unclear</a:t>
            </a:r>
          </a:p>
          <a:p>
            <a:pPr>
              <a:spcBef>
                <a:spcPts val="0"/>
              </a:spcBef>
            </a:pPr>
            <a:r>
              <a:rPr lang="en-US" sz="1600" b="1" dirty="0">
                <a:latin typeface="Arial" panose="020B0604020202020204" pitchFamily="34" charset="0"/>
                <a:cs typeface="Arial" panose="020B0604020202020204" pitchFamily="34" charset="0"/>
              </a:rPr>
              <a:t>Conclusion</a:t>
            </a:r>
            <a:r>
              <a:rPr lang="en-US" sz="1600" dirty="0">
                <a:latin typeface="Arial" panose="020B0604020202020204" pitchFamily="34" charset="0"/>
                <a:cs typeface="Arial" panose="020B0604020202020204" pitchFamily="34" charset="0"/>
              </a:rPr>
              <a:t>: Control stores confirmed that only </a:t>
            </a:r>
            <a:r>
              <a:rPr lang="en-US" sz="1600" b="1" dirty="0">
                <a:latin typeface="Arial" panose="020B0604020202020204" pitchFamily="34" charset="0"/>
                <a:cs typeface="Arial" panose="020B0604020202020204" pitchFamily="34" charset="0"/>
              </a:rPr>
              <a:t>Store 77 had a meaningful uplift</a:t>
            </a:r>
            <a:r>
              <a:rPr lang="en-US" sz="1600" dirty="0">
                <a:latin typeface="Arial" panose="020B0604020202020204" pitchFamily="34" charset="0"/>
                <a:cs typeface="Arial" panose="020B0604020202020204" pitchFamily="34" charset="0"/>
              </a:rPr>
              <a:t> due to the trial.</a:t>
            </a:r>
          </a:p>
        </p:txBody>
      </p:sp>
      <p:pic>
        <p:nvPicPr>
          <p:cNvPr id="2" name="Picture 1">
            <a:extLst>
              <a:ext uri="{FF2B5EF4-FFF2-40B4-BE49-F238E27FC236}">
                <a16:creationId xmlns:a16="http://schemas.microsoft.com/office/drawing/2014/main" id="{63E30F50-ED63-4179-A426-2CF2BA3316E2}"/>
              </a:ext>
            </a:extLst>
          </p:cNvPr>
          <p:cNvPicPr>
            <a:picLocks noChangeAspect="1"/>
          </p:cNvPicPr>
          <p:nvPr/>
        </p:nvPicPr>
        <p:blipFill>
          <a:blip r:embed="rId2"/>
          <a:stretch>
            <a:fillRect/>
          </a:stretch>
        </p:blipFill>
        <p:spPr>
          <a:xfrm>
            <a:off x="12305402" y="0"/>
            <a:ext cx="1993565" cy="1822862"/>
          </a:xfrm>
          <a:prstGeom prst="rect">
            <a:avLst/>
          </a:prstGeom>
        </p:spPr>
      </p:pic>
    </p:spTree>
    <p:extLst>
      <p:ext uri="{BB962C8B-B14F-4D97-AF65-F5344CB8AC3E}">
        <p14:creationId xmlns:p14="http://schemas.microsoft.com/office/powerpoint/2010/main" val="523037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Q.colours">
      <a:dk1>
        <a:srgbClr val="000005"/>
      </a:dk1>
      <a:lt1>
        <a:srgbClr val="FFFFFF"/>
      </a:lt1>
      <a:dk2>
        <a:srgbClr val="4A4A4E"/>
      </a:dk2>
      <a:lt2>
        <a:srgbClr val="ECE8E4"/>
      </a:lt2>
      <a:accent1>
        <a:srgbClr val="BCB5AC"/>
      </a:accent1>
      <a:accent2>
        <a:srgbClr val="736E68"/>
      </a:accent2>
      <a:accent3>
        <a:srgbClr val="93908E"/>
      </a:accent3>
      <a:accent4>
        <a:srgbClr val="C7C5C4"/>
      </a:accent4>
      <a:accent5>
        <a:srgbClr val="93908E"/>
      </a:accent5>
      <a:accent6>
        <a:srgbClr val="4A4A4E"/>
      </a:accent6>
      <a:hlink>
        <a:srgbClr val="3F68AD"/>
      </a:hlink>
      <a:folHlink>
        <a:srgbClr val="44B5C5"/>
      </a:folHlink>
    </a:clrScheme>
    <a:fontScheme name="Quantium">
      <a:majorFont>
        <a:latin typeface="Roboto Light"/>
        <a:ea typeface=""/>
        <a:cs typeface=""/>
      </a:majorFont>
      <a:minorFont>
        <a:latin typeface="Robo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CE8E4"/>
        </a:solidFill>
        <a:ln>
          <a:noFill/>
        </a:ln>
      </a:spPr>
      <a:bodyPr rtlCol="0" anchor="ctr"/>
      <a:lstStyle>
        <a:defPPr algn="ctr">
          <a:defRPr sz="1400" dirty="0" err="1" smtClean="0">
            <a:solidFill>
              <a:srgbClr val="000005"/>
            </a:solidFill>
            <a:latin typeface="Roboto Light" panose="02000000000000000000" pitchFamily="2" charset="0"/>
            <a:ea typeface="Roboto Light" panose="02000000000000000000" pitchFamily="2"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rgbClr val="000000"/>
          </a:solidFill>
          <a:prstDash val="solid"/>
          <a:tailEnd type="arrow"/>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chor="t">
        <a:noAutofit/>
      </a:bodyPr>
      <a:lstStyle>
        <a:defPPr algn="l">
          <a:defRPr sz="1200" dirty="0" err="1" smtClean="0">
            <a:latin typeface="Roboto Light" panose="02000000000000000000" pitchFamily="2" charset="0"/>
            <a:ea typeface="Roboto Light" panose="02000000000000000000" pitchFamily="2" charset="0"/>
          </a:defRPr>
        </a:defPPr>
      </a:lstStyle>
    </a:txDef>
  </a:objectDefaults>
  <a:extraClrSchemeLst/>
  <a:custClrLst>
    <a:custClr name="Bright White">
      <a:srgbClr val="FFFFFF"/>
    </a:custClr>
    <a:custClr name="Quantium Black">
      <a:srgbClr val="000005"/>
    </a:custClr>
    <a:custClr name="Quantium Chrome">
      <a:srgbClr val="ECE8E4"/>
    </a:custClr>
    <a:custClr name="Warm grey">
      <a:srgbClr val="BCB5AC"/>
    </a:custClr>
    <a:custClr name="Dark Warm grey">
      <a:srgbClr val="736D67"/>
    </a:custClr>
    <a:custClr name="Light grey">
      <a:srgbClr val="C7C5C4"/>
    </a:custClr>
    <a:custClr name="Grey">
      <a:srgbClr val="93908E"/>
    </a:custClr>
    <a:custClr name="Dark grey">
      <a:srgbClr val="4A4A4E"/>
    </a:custClr>
    <a:custClr name="Blue">
      <a:srgbClr val="3F68AD"/>
    </a:custClr>
    <a:custClr name="Cyan">
      <a:srgbClr val="44B5C4"/>
    </a:custClr>
    <a:custClr name="Turquoise">
      <a:srgbClr val="44D6A3"/>
    </a:custClr>
    <a:custClr name="Green">
      <a:srgbClr val="7FDD7C"/>
    </a:custClr>
    <a:custClr name="Yellow">
      <a:srgbClr val="EACC77"/>
    </a:custClr>
    <a:custClr name="Orange">
      <a:srgbClr val="EF9B47"/>
    </a:custClr>
    <a:custClr name="Coral">
      <a:srgbClr val="EF6347"/>
    </a:custClr>
    <a:custClr name="Burgundy">
      <a:srgbClr val="C96377"/>
    </a:custClr>
    <a:custClr name="Violet">
      <a:srgbClr val="8E72BF"/>
    </a:custClr>
  </a:custClrLst>
  <a:extLst>
    <a:ext uri="{05A4C25C-085E-4340-85A3-A5531E510DB2}">
      <thm15:themeFamily xmlns:thm15="http://schemas.microsoft.com/office/thememl/2012/main" name="Quantium_16.9.potx" id="{EC9CF05C-984A-4A76-946E-D6E0537A5C25}" vid="{59430933-CCF2-424B-AD23-CD78089B667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6432</TotalTime>
  <Words>1070</Words>
  <Application>Microsoft Office PowerPoint</Application>
  <PresentationFormat>Widescreen</PresentationFormat>
  <Paragraphs>83</Paragraphs>
  <Slides>11</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Roboto Medium</vt:lpstr>
      <vt:lpstr>Roboto Light</vt:lpstr>
      <vt:lpstr>Roboto</vt:lpstr>
      <vt:lpstr>Arial</vt:lpstr>
      <vt:lpstr>Calibri</vt:lpstr>
      <vt:lpstr>Office Theme</vt:lpstr>
      <vt:lpstr>Category review: Chips</vt:lpstr>
      <vt:lpstr>PowerPoint Presentation</vt:lpstr>
      <vt:lpstr>PowerPoint Presentation</vt:lpstr>
      <vt:lpstr>01</vt:lpstr>
      <vt:lpstr>PowerPoint Presentation</vt:lpstr>
      <vt:lpstr>PowerPoint Presentation</vt:lpstr>
      <vt:lpstr>PowerPoint Presentation</vt:lpstr>
      <vt:lpstr>02</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Quantium template</dc:title>
  <dc:creator>Eva Lewis</dc:creator>
  <cp:lastModifiedBy>Costas Pinto</cp:lastModifiedBy>
  <cp:revision>466</cp:revision>
  <dcterms:created xsi:type="dcterms:W3CDTF">2018-02-07T23:23:24Z</dcterms:created>
  <dcterms:modified xsi:type="dcterms:W3CDTF">2025-07-31T16:12:21Z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3a8a6ec-262f-4cc0-befe-9b4753855296_Enabled">
    <vt:lpwstr>True</vt:lpwstr>
  </property>
  <property fmtid="{D5CDD505-2E9C-101B-9397-08002B2CF9AE}" pid="3" name="MSIP_Label_e3a8a6ec-262f-4cc0-befe-9b4753855296_SiteId">
    <vt:lpwstr>6cf6dc61-aaec-4d60-8dd0-2007ec95b05e</vt:lpwstr>
  </property>
  <property fmtid="{D5CDD505-2E9C-101B-9397-08002B2CF9AE}" pid="4" name="MSIP_Label_e3a8a6ec-262f-4cc0-befe-9b4753855296_Owner">
    <vt:lpwstr>schopra@quantium.com</vt:lpwstr>
  </property>
  <property fmtid="{D5CDD505-2E9C-101B-9397-08002B2CF9AE}" pid="5" name="MSIP_Label_e3a8a6ec-262f-4cc0-befe-9b4753855296_SetDate">
    <vt:lpwstr>2020-06-02T06:01:07.0806670Z</vt:lpwstr>
  </property>
  <property fmtid="{D5CDD505-2E9C-101B-9397-08002B2CF9AE}" pid="6" name="MSIP_Label_e3a8a6ec-262f-4cc0-befe-9b4753855296_Name">
    <vt:lpwstr>Confidential</vt:lpwstr>
  </property>
  <property fmtid="{D5CDD505-2E9C-101B-9397-08002B2CF9AE}" pid="7" name="MSIP_Label_e3a8a6ec-262f-4cc0-befe-9b4753855296_Application">
    <vt:lpwstr>Microsoft Azure Information Protection</vt:lpwstr>
  </property>
  <property fmtid="{D5CDD505-2E9C-101B-9397-08002B2CF9AE}" pid="8" name="MSIP_Label_e3a8a6ec-262f-4cc0-befe-9b4753855296_ActionId">
    <vt:lpwstr>c33342ec-b9fd-424e-98aa-c560599c3e11</vt:lpwstr>
  </property>
  <property fmtid="{D5CDD505-2E9C-101B-9397-08002B2CF9AE}" pid="9" name="MSIP_Label_e3a8a6ec-262f-4cc0-befe-9b4753855296_Extended_MSFT_Method">
    <vt:lpwstr>Manual</vt:lpwstr>
  </property>
  <property fmtid="{D5CDD505-2E9C-101B-9397-08002B2CF9AE}" pid="10" name="Sensitivity">
    <vt:lpwstr>Confidential</vt:lpwstr>
  </property>
</Properties>
</file>