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>
        <p:scale>
          <a:sx n="100" d="100"/>
          <a:sy n="100" d="100"/>
        </p:scale>
        <p:origin x="288" y="-30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9F643C93-CCB8-1C00-2222-B67243BF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AE7DF3AF-83DB-F3FE-D60B-541CD0A1BF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A8ABC64D-2778-8881-E483-758EEA0C3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400601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A5235CF6-2B81-B934-8518-1FB9D8E36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DFEA6CE7-ECD8-75B1-3A5F-3E7745562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90533E82-7E72-D865-EF4C-7B241C4B48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83140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0D41D31D-6E30-AE03-7F16-63FFA229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7424B680-FF6C-FACD-8185-7EB61D00F4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5235ADE5-8C6F-145A-97E4-515AEE1DC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343981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EBC1FC60-5200-013E-C4DE-5FD0983A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577B2DB2-05F4-17BC-FA1B-BD89830D1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9304BBE6-A9BE-921B-16A6-8B642A27A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45528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1C0E4F9B-3255-3E53-3095-AE1D38D3C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4274719F-4C81-74AD-F657-8AF6B6ED37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5CE223C3-A96A-9D4A-25EB-D13327D41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76033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9054908B-575C-8960-7904-36E858FE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18F4C2D7-81E3-A464-9336-D59C22A56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BCD1F701-12A7-B355-E488-B7F910A87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28191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2148090" y="1434185"/>
            <a:ext cx="4847820" cy="1137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latin typeface="+mj-lt"/>
              </a:rPr>
              <a:t>AI-POWERED COLLECTIONS STRATEGY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030607" y="3107902"/>
            <a:ext cx="5082786" cy="768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Leveraging Agentic AI for Scalable, Fair, and Effective Debt Management at Geldium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098D4851-56D2-B46C-5C8A-8EB590110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265B5642-C2E0-8A1D-E289-A4386A605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240" y="577995"/>
            <a:ext cx="8039820" cy="595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b="1" dirty="0">
                <a:latin typeface="+mj-lt"/>
              </a:rPr>
              <a:t>How the AI-Powered Collections System Works</a:t>
            </a:r>
            <a:endParaRPr b="1" dirty="0">
              <a:latin typeface="+mj-lt"/>
            </a:endParaRPr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B5F272F8-F347-5137-FED8-A0963FF16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900" y="1428864"/>
            <a:ext cx="8368200" cy="2175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Customer Data Input</a:t>
            </a:r>
            <a:br>
              <a:rPr lang="en-US" sz="1200" dirty="0"/>
            </a:br>
            <a:r>
              <a:rPr lang="en-US" sz="1200" dirty="0"/>
              <a:t>The system receives real-time data about customers — such as age, income, credit utilization, payment history, and missed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Predictive Risk Scoring</a:t>
            </a:r>
            <a:br>
              <a:rPr lang="en-US" sz="1200" dirty="0"/>
            </a:br>
            <a:r>
              <a:rPr lang="en-US" sz="1200" dirty="0"/>
              <a:t>A machine learning model analyzes this data to generate a </a:t>
            </a:r>
            <a:r>
              <a:rPr lang="en-US" sz="1200" b="1" dirty="0"/>
              <a:t>risk score</a:t>
            </a:r>
            <a:r>
              <a:rPr lang="en-US" sz="1200" dirty="0"/>
              <a:t> for each customer, predicting the likelihood of delinquency.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Decision Engine</a:t>
            </a:r>
            <a:br>
              <a:rPr lang="en-US" sz="1200" dirty="0"/>
            </a:br>
            <a:r>
              <a:rPr lang="en-US" sz="1200" dirty="0"/>
              <a:t>Based on risk scores and business rules, the system decides the best next step for each customer (e.g., reminder, deferral, escalation).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Automated Action Execution</a:t>
            </a:r>
            <a:br>
              <a:rPr lang="en-US" sz="1200" dirty="0"/>
            </a:br>
            <a:r>
              <a:rPr lang="en-US" sz="1200" dirty="0"/>
              <a:t>The chosen action is automatically delivered — like sending a personalized SMS or offering a repayment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Learning Loop</a:t>
            </a:r>
            <a:br>
              <a:rPr lang="en-US" sz="1200" dirty="0"/>
            </a:br>
            <a:r>
              <a:rPr lang="en-US" sz="1200" dirty="0"/>
              <a:t>The system monitors how customers respond (e.g., whether they pay or ignore the message) and uses that feedback to improve future decisions.</a:t>
            </a:r>
          </a:p>
        </p:txBody>
      </p:sp>
    </p:spTree>
    <p:extLst>
      <p:ext uri="{BB962C8B-B14F-4D97-AF65-F5344CB8AC3E}">
        <p14:creationId xmlns:p14="http://schemas.microsoft.com/office/powerpoint/2010/main" val="345713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FBEFDE6C-2982-156C-9E55-8FEE9846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62B3E69D-8418-DFC4-85FE-4B9F82090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240" y="577995"/>
            <a:ext cx="8039820" cy="595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en-US" b="1" dirty="0">
                <a:latin typeface="+mj-lt"/>
              </a:rPr>
              <a:t>How the AI-Powered Collections System Works</a:t>
            </a:r>
            <a:endParaRPr b="1" dirty="0">
              <a:latin typeface="+mj-lt"/>
            </a:endParaRPr>
          </a:p>
        </p:txBody>
      </p:sp>
      <p:pic>
        <p:nvPicPr>
          <p:cNvPr id="3" name="Picture 2" descr="A diagram of a company">
            <a:extLst>
              <a:ext uri="{FF2B5EF4-FFF2-40B4-BE49-F238E27FC236}">
                <a16:creationId xmlns:a16="http://schemas.microsoft.com/office/drawing/2014/main" id="{8D07240C-6824-6AEB-7992-33092246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99" t="22044" r="12751" b="22073"/>
          <a:stretch>
            <a:fillRect/>
          </a:stretch>
        </p:blipFill>
        <p:spPr>
          <a:xfrm>
            <a:off x="844728" y="1379220"/>
            <a:ext cx="7454543" cy="339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8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9471211-D257-563D-EDA1-BDD9CEDF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C2355FDB-F717-6D93-685C-6657B403B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240" y="577995"/>
            <a:ext cx="8039820" cy="595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sz="2700" b="1" dirty="0">
                <a:latin typeface="+mj-lt"/>
              </a:rPr>
              <a:t>Role of Agentic AI</a:t>
            </a:r>
            <a:endParaRPr sz="2700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455FA-6965-EB34-2BDC-DDD74216C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045" y="1436617"/>
            <a:ext cx="81699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Agentic AI makes smart decisions autonomously and adapts over time. Here’s how it functions in the collections system: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Autonomous Tasks: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Deciding the right outreach strategy (e.g., text vs. call vs. email).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Adjusting frequency and tone of messages based on customer response.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Offering self-serve options for payment rescheduling.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Human Oversight Tasks: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Reviewing disputed or unusual cases.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Handling hardship requests with empathy.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Ensuring compliance with regulatory requirements.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Key point: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system doesn’t just follow rules — it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adapts, and makes decisions based on context and outcomes, like a human agent.</a:t>
            </a:r>
          </a:p>
        </p:txBody>
      </p:sp>
    </p:spTree>
    <p:extLst>
      <p:ext uri="{BB962C8B-B14F-4D97-AF65-F5344CB8AC3E}">
        <p14:creationId xmlns:p14="http://schemas.microsoft.com/office/powerpoint/2010/main" val="32730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78A7D63F-6F47-6058-601D-CB738684F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4BB170C7-3B4E-5740-ECA5-13054B124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240" y="577995"/>
            <a:ext cx="8039820" cy="595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sz="2700" b="1" dirty="0">
                <a:latin typeface="+mj-lt"/>
              </a:rPr>
              <a:t>Responsible AI Guardrails</a:t>
            </a:r>
            <a:endParaRPr sz="2700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CC-A2B8-CC46-E0F4-ED8391F77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045" y="1426991"/>
            <a:ext cx="816991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US" sz="1200" dirty="0">
                <a:latin typeface="+mj-lt"/>
              </a:rPr>
              <a:t>To ensure the system is </a:t>
            </a:r>
            <a:r>
              <a:rPr lang="en-US" sz="1200" b="1" dirty="0">
                <a:latin typeface="+mj-lt"/>
              </a:rPr>
              <a:t>fair, transparent, and compliant</a:t>
            </a:r>
            <a:r>
              <a:rPr lang="en-US" sz="1200" dirty="0">
                <a:latin typeface="+mj-lt"/>
              </a:rPr>
              <a:t>, these safeguards are built in: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Fairness Audits</a:t>
            </a:r>
            <a:endParaRPr lang="en-US" sz="1200" dirty="0">
              <a:solidFill>
                <a:schemeClr val="accent5"/>
              </a:solidFill>
              <a:latin typeface="+mj-lt"/>
            </a:endParaRPr>
          </a:p>
          <a:p>
            <a:pPr marL="596900" lvl="1" indent="0">
              <a:buNone/>
            </a:pPr>
            <a:r>
              <a:rPr lang="en-US" sz="1200" dirty="0">
                <a:latin typeface="+mj-lt"/>
              </a:rPr>
              <a:t>Regularly test if the model treats all groups (e.g., age, income level) equally — and fix any bias.</a:t>
            </a:r>
          </a:p>
          <a:p>
            <a:pPr marL="596900" lvl="1" indent="0">
              <a:buNone/>
            </a:pPr>
            <a:endParaRPr 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Explainability</a:t>
            </a:r>
            <a:endParaRPr lang="en-US" sz="1200" dirty="0">
              <a:solidFill>
                <a:schemeClr val="accent5"/>
              </a:solidFill>
              <a:latin typeface="+mj-lt"/>
            </a:endParaRPr>
          </a:p>
          <a:p>
            <a:pPr marL="596900" lvl="1" indent="0">
              <a:buNone/>
            </a:pPr>
            <a:r>
              <a:rPr lang="en-US" sz="1200" dirty="0">
                <a:latin typeface="+mj-lt"/>
              </a:rPr>
              <a:t>Use tools like SHAP to show </a:t>
            </a:r>
            <a:r>
              <a:rPr lang="en-US" sz="1200" i="1" dirty="0">
                <a:latin typeface="+mj-lt"/>
              </a:rPr>
              <a:t>why</a:t>
            </a:r>
            <a:r>
              <a:rPr lang="en-US" sz="1200" dirty="0">
                <a:latin typeface="+mj-lt"/>
              </a:rPr>
              <a:t> a customer was marked high-risk (e.g., missed 2 payments, high credit usage).</a:t>
            </a:r>
          </a:p>
          <a:p>
            <a:pPr marL="596900" lvl="1" indent="0">
              <a:buNone/>
            </a:pPr>
            <a:r>
              <a:rPr lang="en-US" sz="1200" dirty="0">
                <a:latin typeface="+mj-lt"/>
              </a:rPr>
              <a:t>Make it easy for both staff and customers to understand.</a:t>
            </a:r>
          </a:p>
          <a:p>
            <a:pPr marL="596900" lvl="1" indent="0">
              <a:buNone/>
            </a:pPr>
            <a:endParaRPr 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Human Review Points</a:t>
            </a:r>
            <a:endParaRPr lang="en-US" sz="1200" dirty="0">
              <a:solidFill>
                <a:schemeClr val="accent5"/>
              </a:solidFill>
              <a:latin typeface="+mj-lt"/>
            </a:endParaRPr>
          </a:p>
          <a:p>
            <a:pPr marL="596900" lvl="1" indent="0">
              <a:buNone/>
            </a:pPr>
            <a:r>
              <a:rPr lang="en-US" sz="1200" dirty="0">
                <a:latin typeface="+mj-lt"/>
              </a:rPr>
              <a:t>For high-impact actions (like denying assistance), a human must approve the decision.</a:t>
            </a:r>
          </a:p>
          <a:p>
            <a:pPr marL="596900" lvl="1" indent="0">
              <a:buNone/>
            </a:pPr>
            <a:endParaRPr 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  <a:latin typeface="+mj-lt"/>
              </a:rPr>
              <a:t>Compliance Monitoring</a:t>
            </a:r>
            <a:endParaRPr lang="en-US" sz="1200" dirty="0">
              <a:solidFill>
                <a:schemeClr val="accent5"/>
              </a:solidFill>
              <a:latin typeface="+mj-lt"/>
            </a:endParaRPr>
          </a:p>
          <a:p>
            <a:pPr marL="596900" lvl="1" indent="0">
              <a:buNone/>
            </a:pPr>
            <a:r>
              <a:rPr lang="en-US" sz="1200" dirty="0">
                <a:latin typeface="+mj-lt"/>
              </a:rPr>
              <a:t>Ensure the system follows laws like the GDPR, ECOA, and FCA — with audit trails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16547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699EB66-0A08-BF20-CD82-77C2B454C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639A092-6590-5684-8281-891FA2824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240" y="577995"/>
            <a:ext cx="8039820" cy="595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sz="2700" b="1" dirty="0">
                <a:latin typeface="+mj-lt"/>
              </a:rPr>
              <a:t>Expected Business Impact</a:t>
            </a:r>
            <a:endParaRPr sz="2700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0BC4-EDD1-1FFB-4DBE-8D401C9AC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045" y="1320808"/>
            <a:ext cx="8169910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US" sz="1200" b="1" dirty="0">
                <a:solidFill>
                  <a:schemeClr val="accent5"/>
                </a:solidFill>
              </a:rPr>
              <a:t>A. Business KPIs (Key Performance Indicators)</a:t>
            </a:r>
          </a:p>
          <a:p>
            <a:pPr marL="114300" indent="0">
              <a:buNone/>
            </a:pPr>
            <a:r>
              <a:rPr lang="en-US" sz="1200" dirty="0"/>
              <a:t>These are the measurable improvements </a:t>
            </a:r>
            <a:r>
              <a:rPr lang="en-US" sz="1200" dirty="0" err="1"/>
              <a:t>Geldium</a:t>
            </a:r>
            <a:r>
              <a:rPr lang="en-US" sz="1200" dirty="0"/>
              <a:t> can expect:</a:t>
            </a:r>
          </a:p>
          <a:p>
            <a:pPr marL="1143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Reduction in 30+ day delinquency rates by 10–15%</a:t>
            </a:r>
            <a:br>
              <a:rPr lang="en-US" sz="1200" dirty="0"/>
            </a:br>
            <a:r>
              <a:rPr lang="en-US" sz="1200" dirty="0"/>
              <a:t>Through personalized, timely outreach based on risk scoring.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20–30% increase in collections efficiency</a:t>
            </a:r>
            <a:br>
              <a:rPr lang="en-US" sz="1200" dirty="0"/>
            </a:br>
            <a:r>
              <a:rPr lang="en-US" sz="1200" dirty="0"/>
              <a:t>Automation reduces manual workload and speeds up case handling.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Lower operational costs</a:t>
            </a:r>
            <a:br>
              <a:rPr lang="en-US" sz="1200" dirty="0"/>
            </a:br>
            <a:r>
              <a:rPr lang="en-US" sz="1200" dirty="0"/>
              <a:t>Less reliance on call centers; system automates reminders and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Faster resolution times</a:t>
            </a:r>
            <a:br>
              <a:rPr lang="en-US" sz="1200" dirty="0"/>
            </a:br>
            <a:r>
              <a:rPr lang="en-US" sz="1200" dirty="0"/>
              <a:t>Real-time decisioning accelerates customer response and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Scalability without additional headcount</a:t>
            </a:r>
            <a:br>
              <a:rPr lang="en-US" sz="1200" dirty="0"/>
            </a:br>
            <a:r>
              <a:rPr lang="en-US" sz="1200" dirty="0"/>
              <a:t>The system can manage 10,000+ accounts autonomously.</a:t>
            </a:r>
          </a:p>
        </p:txBody>
      </p:sp>
    </p:spTree>
    <p:extLst>
      <p:ext uri="{BB962C8B-B14F-4D97-AF65-F5344CB8AC3E}">
        <p14:creationId xmlns:p14="http://schemas.microsoft.com/office/powerpoint/2010/main" val="29368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839C9841-3E1E-5D0C-CCCF-8EC18431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FD17C96C-8341-AEFA-19E7-7B5B46262A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240" y="577995"/>
            <a:ext cx="8039820" cy="595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sz="2700" b="1" dirty="0">
                <a:latin typeface="+mj-lt"/>
              </a:rPr>
              <a:t>Expected Business Impact</a:t>
            </a:r>
            <a:endParaRPr sz="2700" b="1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FCDD-E9FA-B5C9-10B5-5F322F156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045" y="1373651"/>
            <a:ext cx="816991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buNone/>
            </a:pPr>
            <a:r>
              <a:rPr lang="en-US" sz="1200" b="1" dirty="0">
                <a:solidFill>
                  <a:schemeClr val="accent5"/>
                </a:solidFill>
              </a:rPr>
              <a:t>B. Customer Outcomes</a:t>
            </a:r>
          </a:p>
          <a:p>
            <a:pPr marL="114300" indent="0">
              <a:buNone/>
            </a:pPr>
            <a:r>
              <a:rPr lang="en-US" sz="1200" dirty="0"/>
              <a:t>These are the qualitative benefits for customers and overall customer experience:</a:t>
            </a:r>
          </a:p>
          <a:p>
            <a:pPr marL="1143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Fairer treatment for all segments</a:t>
            </a:r>
            <a:br>
              <a:rPr lang="en-US" sz="1200" dirty="0"/>
            </a:br>
            <a:r>
              <a:rPr lang="en-US" sz="1200" dirty="0"/>
              <a:t>Bias detection and human oversight ensure equitable outcomes.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More relevant and supportive interventions</a:t>
            </a:r>
            <a:br>
              <a:rPr lang="en-US" sz="1200" dirty="0"/>
            </a:br>
            <a:r>
              <a:rPr lang="en-US" sz="1200" dirty="0"/>
              <a:t>Customers receive help (like deferment options) based on actual risk, not assumptions.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Improved trust and transparency</a:t>
            </a:r>
            <a:br>
              <a:rPr lang="en-US" sz="1200" dirty="0"/>
            </a:br>
            <a:r>
              <a:rPr lang="en-US" sz="1200" dirty="0"/>
              <a:t>Customers understand </a:t>
            </a:r>
            <a:r>
              <a:rPr lang="en-US" sz="1200" i="1" dirty="0"/>
              <a:t>why</a:t>
            </a:r>
            <a:r>
              <a:rPr lang="en-US" sz="1200" dirty="0"/>
              <a:t> an action was taken and can appeal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Better long-term financial health</a:t>
            </a:r>
            <a:br>
              <a:rPr lang="en-US" sz="1200" dirty="0"/>
            </a:br>
            <a:r>
              <a:rPr lang="en-US" sz="1200" dirty="0"/>
              <a:t>Proactive, personalized support reduces default risk and stress for customers.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19248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1180</Words>
  <Application>Microsoft Office PowerPoint</Application>
  <PresentationFormat>On-screen Show (16:9)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Wingdings</vt:lpstr>
      <vt:lpstr>Roboto Slab</vt:lpstr>
      <vt:lpstr>Arial</vt:lpstr>
      <vt:lpstr>Marina</vt:lpstr>
      <vt:lpstr>AI-POWERED COLLECTIONS STRATEGY</vt:lpstr>
      <vt:lpstr>How the AI-Powered Collections System Works</vt:lpstr>
      <vt:lpstr>How the AI-Powered Collections System Works</vt:lpstr>
      <vt:lpstr>Role of Agentic AI</vt:lpstr>
      <vt:lpstr>Responsible AI Guardrails</vt:lpstr>
      <vt:lpstr>Expected Business Impact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Costas Pinto</dc:creator>
  <cp:lastModifiedBy>Costas Pinto</cp:lastModifiedBy>
  <cp:revision>4</cp:revision>
  <dcterms:modified xsi:type="dcterms:W3CDTF">2025-06-27T15:59:47Z</dcterms:modified>
</cp:coreProperties>
</file>