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73" r:id="rId4"/>
    <p:sldId id="288" r:id="rId5"/>
    <p:sldId id="289" r:id="rId6"/>
    <p:sldId id="290" r:id="rId7"/>
    <p:sldId id="291" r:id="rId8"/>
    <p:sldId id="292" r:id="rId9"/>
    <p:sldId id="28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534" autoAdjust="0"/>
  </p:normalViewPr>
  <p:slideViewPr>
    <p:cSldViewPr snapToGrid="0">
      <p:cViewPr varScale="1">
        <p:scale>
          <a:sx n="116" d="100"/>
          <a:sy n="116" d="100"/>
        </p:scale>
        <p:origin x="10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AC749-4FB1-4504-8A01-4799D4DFEFF9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296D-1E8C-4FA1-8ED8-C999B297FE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19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18296D-1E8C-4FA1-8ED8-C999B297FE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22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5228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组合 7"/>
          <p:cNvGrpSpPr/>
          <p:nvPr userDrawn="1"/>
        </p:nvGrpSpPr>
        <p:grpSpPr>
          <a:xfrm>
            <a:off x="1344489" y="5505426"/>
            <a:ext cx="2236793" cy="297909"/>
            <a:chOff x="8729725" y="4570716"/>
            <a:chExt cx="3587750" cy="477838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8" name="Freeform 53"/>
            <p:cNvSpPr>
              <a:spLocks noEditPoints="1"/>
            </p:cNvSpPr>
            <p:nvPr userDrawn="1"/>
          </p:nvSpPr>
          <p:spPr bwMode="auto">
            <a:xfrm>
              <a:off x="11687238" y="4692954"/>
              <a:ext cx="201613" cy="196850"/>
            </a:xfrm>
            <a:custGeom>
              <a:avLst/>
              <a:gdLst>
                <a:gd name="T0" fmla="*/ 109 w 136"/>
                <a:gd name="T1" fmla="*/ 93 h 131"/>
                <a:gd name="T2" fmla="*/ 126 w 136"/>
                <a:gd name="T3" fmla="*/ 131 h 131"/>
                <a:gd name="T4" fmla="*/ 68 w 136"/>
                <a:gd name="T5" fmla="*/ 131 h 131"/>
                <a:gd name="T6" fmla="*/ 93 w 136"/>
                <a:gd name="T7" fmla="*/ 93 h 131"/>
                <a:gd name="T8" fmla="*/ 73 w 136"/>
                <a:gd name="T9" fmla="*/ 71 h 131"/>
                <a:gd name="T10" fmla="*/ 44 w 136"/>
                <a:gd name="T11" fmla="*/ 82 h 131"/>
                <a:gd name="T12" fmla="*/ 72 w 136"/>
                <a:gd name="T13" fmla="*/ 85 h 131"/>
                <a:gd name="T14" fmla="*/ 44 w 136"/>
                <a:gd name="T15" fmla="*/ 100 h 131"/>
                <a:gd name="T16" fmla="*/ 38 w 136"/>
                <a:gd name="T17" fmla="*/ 129 h 131"/>
                <a:gd name="T18" fmla="*/ 14 w 136"/>
                <a:gd name="T19" fmla="*/ 119 h 131"/>
                <a:gd name="T20" fmla="*/ 31 w 136"/>
                <a:gd name="T21" fmla="*/ 117 h 131"/>
                <a:gd name="T22" fmla="*/ 3 w 136"/>
                <a:gd name="T23" fmla="*/ 104 h 131"/>
                <a:gd name="T24" fmla="*/ 31 w 136"/>
                <a:gd name="T25" fmla="*/ 89 h 131"/>
                <a:gd name="T26" fmla="*/ 31 w 136"/>
                <a:gd name="T27" fmla="*/ 80 h 131"/>
                <a:gd name="T28" fmla="*/ 33 w 136"/>
                <a:gd name="T29" fmla="*/ 69 h 131"/>
                <a:gd name="T30" fmla="*/ 0 w 136"/>
                <a:gd name="T31" fmla="*/ 75 h 131"/>
                <a:gd name="T32" fmla="*/ 14 w 136"/>
                <a:gd name="T33" fmla="*/ 58 h 131"/>
                <a:gd name="T34" fmla="*/ 35 w 136"/>
                <a:gd name="T35" fmla="*/ 49 h 131"/>
                <a:gd name="T36" fmla="*/ 1 w 136"/>
                <a:gd name="T37" fmla="*/ 37 h 131"/>
                <a:gd name="T38" fmla="*/ 25 w 136"/>
                <a:gd name="T39" fmla="*/ 25 h 131"/>
                <a:gd name="T40" fmla="*/ 7 w 136"/>
                <a:gd name="T41" fmla="*/ 14 h 131"/>
                <a:gd name="T42" fmla="*/ 25 w 136"/>
                <a:gd name="T43" fmla="*/ 0 h 131"/>
                <a:gd name="T44" fmla="*/ 37 w 136"/>
                <a:gd name="T45" fmla="*/ 14 h 131"/>
                <a:gd name="T46" fmla="*/ 53 w 136"/>
                <a:gd name="T47" fmla="*/ 24 h 131"/>
                <a:gd name="T48" fmla="*/ 75 w 136"/>
                <a:gd name="T49" fmla="*/ 7 h 131"/>
                <a:gd name="T50" fmla="*/ 70 w 136"/>
                <a:gd name="T51" fmla="*/ 38 h 131"/>
                <a:gd name="T52" fmla="*/ 84 w 136"/>
                <a:gd name="T53" fmla="*/ 0 h 131"/>
                <a:gd name="T54" fmla="*/ 92 w 136"/>
                <a:gd name="T55" fmla="*/ 26 h 131"/>
                <a:gd name="T56" fmla="*/ 133 w 136"/>
                <a:gd name="T57" fmla="*/ 37 h 131"/>
                <a:gd name="T58" fmla="*/ 45 w 136"/>
                <a:gd name="T59" fmla="*/ 36 h 131"/>
                <a:gd name="T60" fmla="*/ 38 w 136"/>
                <a:gd name="T61" fmla="*/ 24 h 131"/>
                <a:gd name="T62" fmla="*/ 45 w 136"/>
                <a:gd name="T63" fmla="*/ 36 h 131"/>
                <a:gd name="T64" fmla="*/ 71 w 136"/>
                <a:gd name="T65" fmla="*/ 48 h 131"/>
                <a:gd name="T66" fmla="*/ 44 w 136"/>
                <a:gd name="T67" fmla="*/ 57 h 131"/>
                <a:gd name="T68" fmla="*/ 58 w 136"/>
                <a:gd name="T69" fmla="*/ 56 h 131"/>
                <a:gd name="T70" fmla="*/ 90 w 136"/>
                <a:gd name="T71" fmla="*/ 37 h 131"/>
                <a:gd name="T72" fmla="*/ 111 w 136"/>
                <a:gd name="T73" fmla="*/ 3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6" h="131">
                  <a:moveTo>
                    <a:pt x="125" y="37"/>
                  </a:moveTo>
                  <a:cubicBezTo>
                    <a:pt x="122" y="59"/>
                    <a:pt x="117" y="78"/>
                    <a:pt x="109" y="93"/>
                  </a:cubicBezTo>
                  <a:cubicBezTo>
                    <a:pt x="116" y="104"/>
                    <a:pt x="124" y="113"/>
                    <a:pt x="136" y="119"/>
                  </a:cubicBezTo>
                  <a:cubicBezTo>
                    <a:pt x="132" y="122"/>
                    <a:pt x="128" y="127"/>
                    <a:pt x="126" y="131"/>
                  </a:cubicBezTo>
                  <a:cubicBezTo>
                    <a:pt x="116" y="125"/>
                    <a:pt x="107" y="116"/>
                    <a:pt x="100" y="106"/>
                  </a:cubicBezTo>
                  <a:cubicBezTo>
                    <a:pt x="92" y="116"/>
                    <a:pt x="82" y="125"/>
                    <a:pt x="68" y="131"/>
                  </a:cubicBezTo>
                  <a:cubicBezTo>
                    <a:pt x="67" y="128"/>
                    <a:pt x="63" y="122"/>
                    <a:pt x="60" y="119"/>
                  </a:cubicBezTo>
                  <a:cubicBezTo>
                    <a:pt x="75" y="113"/>
                    <a:pt x="85" y="104"/>
                    <a:pt x="93" y="93"/>
                  </a:cubicBezTo>
                  <a:cubicBezTo>
                    <a:pt x="88" y="82"/>
                    <a:pt x="84" y="70"/>
                    <a:pt x="82" y="57"/>
                  </a:cubicBezTo>
                  <a:cubicBezTo>
                    <a:pt x="79" y="63"/>
                    <a:pt x="76" y="67"/>
                    <a:pt x="73" y="71"/>
                  </a:cubicBezTo>
                  <a:cubicBezTo>
                    <a:pt x="72" y="69"/>
                    <a:pt x="68" y="66"/>
                    <a:pt x="65" y="63"/>
                  </a:cubicBezTo>
                  <a:cubicBezTo>
                    <a:pt x="59" y="70"/>
                    <a:pt x="51" y="77"/>
                    <a:pt x="44" y="82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53" y="87"/>
                    <a:pt x="63" y="86"/>
                    <a:pt x="72" y="85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17"/>
                    <a:pt x="44" y="117"/>
                    <a:pt x="44" y="117"/>
                  </a:cubicBezTo>
                  <a:cubicBezTo>
                    <a:pt x="44" y="123"/>
                    <a:pt x="43" y="127"/>
                    <a:pt x="38" y="129"/>
                  </a:cubicBezTo>
                  <a:cubicBezTo>
                    <a:pt x="34" y="131"/>
                    <a:pt x="28" y="131"/>
                    <a:pt x="18" y="131"/>
                  </a:cubicBezTo>
                  <a:cubicBezTo>
                    <a:pt x="18" y="127"/>
                    <a:pt x="16" y="122"/>
                    <a:pt x="14" y="119"/>
                  </a:cubicBezTo>
                  <a:cubicBezTo>
                    <a:pt x="21" y="119"/>
                    <a:pt x="27" y="119"/>
                    <a:pt x="29" y="119"/>
                  </a:cubicBezTo>
                  <a:cubicBezTo>
                    <a:pt x="31" y="119"/>
                    <a:pt x="31" y="119"/>
                    <a:pt x="31" y="117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10" y="91"/>
                    <a:pt x="20" y="90"/>
                    <a:pt x="31" y="89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6" y="77"/>
                    <a:pt x="41" y="73"/>
                    <a:pt x="46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26" y="75"/>
                    <a:pt x="18" y="81"/>
                    <a:pt x="10" y="85"/>
                  </a:cubicBezTo>
                  <a:cubicBezTo>
                    <a:pt x="8" y="83"/>
                    <a:pt x="3" y="78"/>
                    <a:pt x="0" y="75"/>
                  </a:cubicBezTo>
                  <a:cubicBezTo>
                    <a:pt x="5" y="73"/>
                    <a:pt x="10" y="70"/>
                    <a:pt x="14" y="6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5"/>
                    <a:pt x="32" y="52"/>
                    <a:pt x="35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53" y="14"/>
                    <a:pt x="53" y="14"/>
                    <a:pt x="53" y="1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17"/>
                    <a:pt x="60" y="11"/>
                    <a:pt x="63" y="3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1" y="18"/>
                    <a:pt x="66" y="28"/>
                    <a:pt x="59" y="38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7" y="35"/>
                    <a:pt x="82" y="18"/>
                    <a:pt x="84" y="0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6" y="11"/>
                    <a:pt x="95" y="19"/>
                    <a:pt x="92" y="26"/>
                  </a:cubicBezTo>
                  <a:cubicBezTo>
                    <a:pt x="133" y="26"/>
                    <a:pt x="133" y="26"/>
                    <a:pt x="133" y="26"/>
                  </a:cubicBezTo>
                  <a:cubicBezTo>
                    <a:pt x="133" y="37"/>
                    <a:pt x="133" y="37"/>
                    <a:pt x="133" y="37"/>
                  </a:cubicBezTo>
                  <a:cubicBezTo>
                    <a:pt x="125" y="37"/>
                    <a:pt x="125" y="37"/>
                    <a:pt x="125" y="37"/>
                  </a:cubicBezTo>
                  <a:close/>
                  <a:moveTo>
                    <a:pt x="45" y="36"/>
                  </a:moveTo>
                  <a:cubicBezTo>
                    <a:pt x="48" y="33"/>
                    <a:pt x="50" y="28"/>
                    <a:pt x="53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8" y="36"/>
                    <a:pt x="38" y="36"/>
                    <a:pt x="38" y="36"/>
                  </a:cubicBezTo>
                  <a:lnTo>
                    <a:pt x="45" y="36"/>
                  </a:lnTo>
                  <a:close/>
                  <a:moveTo>
                    <a:pt x="63" y="60"/>
                  </a:moveTo>
                  <a:cubicBezTo>
                    <a:pt x="66" y="57"/>
                    <a:pt x="68" y="53"/>
                    <a:pt x="71" y="48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49" y="51"/>
                    <a:pt x="47" y="54"/>
                    <a:pt x="4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58" y="56"/>
                    <a:pt x="58" y="56"/>
                    <a:pt x="58" y="56"/>
                  </a:cubicBezTo>
                  <a:lnTo>
                    <a:pt x="63" y="60"/>
                  </a:lnTo>
                  <a:close/>
                  <a:moveTo>
                    <a:pt x="90" y="37"/>
                  </a:moveTo>
                  <a:cubicBezTo>
                    <a:pt x="92" y="52"/>
                    <a:pt x="96" y="65"/>
                    <a:pt x="101" y="78"/>
                  </a:cubicBezTo>
                  <a:cubicBezTo>
                    <a:pt x="106" y="66"/>
                    <a:pt x="109" y="53"/>
                    <a:pt x="111" y="37"/>
                  </a:cubicBezTo>
                  <a:lnTo>
                    <a:pt x="9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29" name="Freeform 54"/>
            <p:cNvSpPr>
              <a:spLocks noEditPoints="1"/>
            </p:cNvSpPr>
            <p:nvPr userDrawn="1"/>
          </p:nvSpPr>
          <p:spPr bwMode="auto">
            <a:xfrm>
              <a:off x="11906313" y="4691366"/>
              <a:ext cx="195263" cy="198438"/>
            </a:xfrm>
            <a:custGeom>
              <a:avLst/>
              <a:gdLst>
                <a:gd name="T0" fmla="*/ 119 w 131"/>
                <a:gd name="T1" fmla="*/ 19 h 132"/>
                <a:gd name="T2" fmla="*/ 82 w 131"/>
                <a:gd name="T3" fmla="*/ 49 h 132"/>
                <a:gd name="T4" fmla="*/ 131 w 131"/>
                <a:gd name="T5" fmla="*/ 56 h 132"/>
                <a:gd name="T6" fmla="*/ 123 w 131"/>
                <a:gd name="T7" fmla="*/ 68 h 132"/>
                <a:gd name="T8" fmla="*/ 65 w 131"/>
                <a:gd name="T9" fmla="*/ 56 h 132"/>
                <a:gd name="T10" fmla="*/ 5 w 131"/>
                <a:gd name="T11" fmla="*/ 70 h 132"/>
                <a:gd name="T12" fmla="*/ 0 w 131"/>
                <a:gd name="T13" fmla="*/ 58 h 132"/>
                <a:gd name="T14" fmla="*/ 50 w 131"/>
                <a:gd name="T15" fmla="*/ 49 h 132"/>
                <a:gd name="T16" fmla="*/ 31 w 131"/>
                <a:gd name="T17" fmla="*/ 34 h 132"/>
                <a:gd name="T18" fmla="*/ 13 w 131"/>
                <a:gd name="T19" fmla="*/ 46 h 132"/>
                <a:gd name="T20" fmla="*/ 5 w 131"/>
                <a:gd name="T21" fmla="*/ 36 h 132"/>
                <a:gd name="T22" fmla="*/ 47 w 131"/>
                <a:gd name="T23" fmla="*/ 0 h 132"/>
                <a:gd name="T24" fmla="*/ 60 w 131"/>
                <a:gd name="T25" fmla="*/ 2 h 132"/>
                <a:gd name="T26" fmla="*/ 52 w 131"/>
                <a:gd name="T27" fmla="*/ 14 h 132"/>
                <a:gd name="T28" fmla="*/ 108 w 131"/>
                <a:gd name="T29" fmla="*/ 14 h 132"/>
                <a:gd name="T30" fmla="*/ 111 w 131"/>
                <a:gd name="T31" fmla="*/ 14 h 132"/>
                <a:gd name="T32" fmla="*/ 119 w 131"/>
                <a:gd name="T33" fmla="*/ 19 h 132"/>
                <a:gd name="T34" fmla="*/ 119 w 131"/>
                <a:gd name="T35" fmla="*/ 79 h 132"/>
                <a:gd name="T36" fmla="*/ 118 w 131"/>
                <a:gd name="T37" fmla="*/ 85 h 132"/>
                <a:gd name="T38" fmla="*/ 106 w 131"/>
                <a:gd name="T39" fmla="*/ 126 h 132"/>
                <a:gd name="T40" fmla="*/ 93 w 131"/>
                <a:gd name="T41" fmla="*/ 130 h 132"/>
                <a:gd name="T42" fmla="*/ 71 w 131"/>
                <a:gd name="T43" fmla="*/ 130 h 132"/>
                <a:gd name="T44" fmla="*/ 66 w 131"/>
                <a:gd name="T45" fmla="*/ 118 h 132"/>
                <a:gd name="T46" fmla="*/ 89 w 131"/>
                <a:gd name="T47" fmla="*/ 120 h 132"/>
                <a:gd name="T48" fmla="*/ 95 w 131"/>
                <a:gd name="T49" fmla="*/ 118 h 132"/>
                <a:gd name="T50" fmla="*/ 104 w 131"/>
                <a:gd name="T51" fmla="*/ 91 h 132"/>
                <a:gd name="T52" fmla="*/ 63 w 131"/>
                <a:gd name="T53" fmla="*/ 91 h 132"/>
                <a:gd name="T54" fmla="*/ 9 w 131"/>
                <a:gd name="T55" fmla="*/ 132 h 132"/>
                <a:gd name="T56" fmla="*/ 1 w 131"/>
                <a:gd name="T57" fmla="*/ 121 h 132"/>
                <a:gd name="T58" fmla="*/ 48 w 131"/>
                <a:gd name="T59" fmla="*/ 91 h 132"/>
                <a:gd name="T60" fmla="*/ 11 w 131"/>
                <a:gd name="T61" fmla="*/ 91 h 132"/>
                <a:gd name="T62" fmla="*/ 11 w 131"/>
                <a:gd name="T63" fmla="*/ 79 h 132"/>
                <a:gd name="T64" fmla="*/ 53 w 131"/>
                <a:gd name="T65" fmla="*/ 79 h 132"/>
                <a:gd name="T66" fmla="*/ 55 w 131"/>
                <a:gd name="T67" fmla="*/ 66 h 132"/>
                <a:gd name="T68" fmla="*/ 69 w 131"/>
                <a:gd name="T69" fmla="*/ 67 h 132"/>
                <a:gd name="T70" fmla="*/ 66 w 131"/>
                <a:gd name="T71" fmla="*/ 80 h 132"/>
                <a:gd name="T72" fmla="*/ 119 w 131"/>
                <a:gd name="T73" fmla="*/ 79 h 132"/>
                <a:gd name="T74" fmla="*/ 40 w 131"/>
                <a:gd name="T75" fmla="*/ 27 h 132"/>
                <a:gd name="T76" fmla="*/ 65 w 131"/>
                <a:gd name="T77" fmla="*/ 44 h 132"/>
                <a:gd name="T78" fmla="*/ 97 w 131"/>
                <a:gd name="T79" fmla="*/ 25 h 132"/>
                <a:gd name="T80" fmla="*/ 42 w 131"/>
                <a:gd name="T81" fmla="*/ 25 h 132"/>
                <a:gd name="T82" fmla="*/ 40 w 131"/>
                <a:gd name="T83" fmla="*/ 27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" h="132">
                  <a:moveTo>
                    <a:pt x="119" y="19"/>
                  </a:moveTo>
                  <a:cubicBezTo>
                    <a:pt x="110" y="32"/>
                    <a:pt x="97" y="42"/>
                    <a:pt x="82" y="49"/>
                  </a:cubicBezTo>
                  <a:cubicBezTo>
                    <a:pt x="96" y="53"/>
                    <a:pt x="113" y="55"/>
                    <a:pt x="131" y="56"/>
                  </a:cubicBezTo>
                  <a:cubicBezTo>
                    <a:pt x="128" y="59"/>
                    <a:pt x="125" y="64"/>
                    <a:pt x="123" y="68"/>
                  </a:cubicBezTo>
                  <a:cubicBezTo>
                    <a:pt x="101" y="66"/>
                    <a:pt x="82" y="63"/>
                    <a:pt x="65" y="56"/>
                  </a:cubicBezTo>
                  <a:cubicBezTo>
                    <a:pt x="47" y="63"/>
                    <a:pt x="26" y="67"/>
                    <a:pt x="5" y="70"/>
                  </a:cubicBezTo>
                  <a:cubicBezTo>
                    <a:pt x="4" y="66"/>
                    <a:pt x="2" y="61"/>
                    <a:pt x="0" y="58"/>
                  </a:cubicBezTo>
                  <a:cubicBezTo>
                    <a:pt x="17" y="56"/>
                    <a:pt x="34" y="53"/>
                    <a:pt x="50" y="49"/>
                  </a:cubicBezTo>
                  <a:cubicBezTo>
                    <a:pt x="43" y="45"/>
                    <a:pt x="37" y="40"/>
                    <a:pt x="31" y="34"/>
                  </a:cubicBezTo>
                  <a:cubicBezTo>
                    <a:pt x="26" y="38"/>
                    <a:pt x="20" y="42"/>
                    <a:pt x="13" y="46"/>
                  </a:cubicBezTo>
                  <a:cubicBezTo>
                    <a:pt x="12" y="42"/>
                    <a:pt x="8" y="38"/>
                    <a:pt x="5" y="36"/>
                  </a:cubicBezTo>
                  <a:cubicBezTo>
                    <a:pt x="25" y="26"/>
                    <a:pt x="39" y="12"/>
                    <a:pt x="47" y="0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8" y="6"/>
                    <a:pt x="55" y="10"/>
                    <a:pt x="52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11" y="14"/>
                    <a:pt x="111" y="14"/>
                    <a:pt x="111" y="14"/>
                  </a:cubicBezTo>
                  <a:lnTo>
                    <a:pt x="119" y="19"/>
                  </a:lnTo>
                  <a:close/>
                  <a:moveTo>
                    <a:pt x="119" y="79"/>
                  </a:moveTo>
                  <a:cubicBezTo>
                    <a:pt x="119" y="79"/>
                    <a:pt x="118" y="83"/>
                    <a:pt x="118" y="85"/>
                  </a:cubicBezTo>
                  <a:cubicBezTo>
                    <a:pt x="115" y="110"/>
                    <a:pt x="111" y="121"/>
                    <a:pt x="106" y="126"/>
                  </a:cubicBezTo>
                  <a:cubicBezTo>
                    <a:pt x="103" y="129"/>
                    <a:pt x="99" y="130"/>
                    <a:pt x="93" y="130"/>
                  </a:cubicBezTo>
                  <a:cubicBezTo>
                    <a:pt x="88" y="131"/>
                    <a:pt x="79" y="131"/>
                    <a:pt x="71" y="130"/>
                  </a:cubicBezTo>
                  <a:cubicBezTo>
                    <a:pt x="71" y="126"/>
                    <a:pt x="69" y="122"/>
                    <a:pt x="66" y="118"/>
                  </a:cubicBezTo>
                  <a:cubicBezTo>
                    <a:pt x="75" y="119"/>
                    <a:pt x="85" y="120"/>
                    <a:pt x="89" y="120"/>
                  </a:cubicBezTo>
                  <a:cubicBezTo>
                    <a:pt x="92" y="120"/>
                    <a:pt x="94" y="120"/>
                    <a:pt x="95" y="118"/>
                  </a:cubicBezTo>
                  <a:cubicBezTo>
                    <a:pt x="99" y="116"/>
                    <a:pt x="101" y="107"/>
                    <a:pt x="104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53" y="113"/>
                    <a:pt x="36" y="125"/>
                    <a:pt x="9" y="132"/>
                  </a:cubicBezTo>
                  <a:cubicBezTo>
                    <a:pt x="8" y="129"/>
                    <a:pt x="4" y="123"/>
                    <a:pt x="1" y="121"/>
                  </a:cubicBezTo>
                  <a:cubicBezTo>
                    <a:pt x="25" y="116"/>
                    <a:pt x="40" y="107"/>
                    <a:pt x="48" y="91"/>
                  </a:cubicBezTo>
                  <a:cubicBezTo>
                    <a:pt x="11" y="91"/>
                    <a:pt x="11" y="91"/>
                    <a:pt x="11" y="91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54" y="75"/>
                    <a:pt x="55" y="71"/>
                    <a:pt x="55" y="66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68" y="72"/>
                    <a:pt x="67" y="76"/>
                    <a:pt x="66" y="80"/>
                  </a:cubicBezTo>
                  <a:cubicBezTo>
                    <a:pt x="119" y="79"/>
                    <a:pt x="119" y="79"/>
                    <a:pt x="119" y="79"/>
                  </a:cubicBezTo>
                  <a:close/>
                  <a:moveTo>
                    <a:pt x="40" y="27"/>
                  </a:moveTo>
                  <a:cubicBezTo>
                    <a:pt x="46" y="34"/>
                    <a:pt x="55" y="39"/>
                    <a:pt x="65" y="44"/>
                  </a:cubicBezTo>
                  <a:cubicBezTo>
                    <a:pt x="78" y="38"/>
                    <a:pt x="89" y="32"/>
                    <a:pt x="97" y="25"/>
                  </a:cubicBezTo>
                  <a:cubicBezTo>
                    <a:pt x="42" y="25"/>
                    <a:pt x="42" y="25"/>
                    <a:pt x="42" y="25"/>
                  </a:cubicBezTo>
                  <a:lnTo>
                    <a:pt x="40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  <p:sp>
          <p:nvSpPr>
            <p:cNvPr id="30" name="Freeform 55"/>
            <p:cNvSpPr>
              <a:spLocks noEditPoints="1"/>
            </p:cNvSpPr>
            <p:nvPr userDrawn="1"/>
          </p:nvSpPr>
          <p:spPr bwMode="auto">
            <a:xfrm>
              <a:off x="12117450" y="4691366"/>
              <a:ext cx="200025" cy="198438"/>
            </a:xfrm>
            <a:custGeom>
              <a:avLst/>
              <a:gdLst>
                <a:gd name="T0" fmla="*/ 70 w 134"/>
                <a:gd name="T1" fmla="*/ 24 h 132"/>
                <a:gd name="T2" fmla="*/ 51 w 134"/>
                <a:gd name="T3" fmla="*/ 93 h 132"/>
                <a:gd name="T4" fmla="*/ 107 w 134"/>
                <a:gd name="T5" fmla="*/ 114 h 132"/>
                <a:gd name="T6" fmla="*/ 134 w 134"/>
                <a:gd name="T7" fmla="*/ 114 h 132"/>
                <a:gd name="T8" fmla="*/ 129 w 134"/>
                <a:gd name="T9" fmla="*/ 128 h 132"/>
                <a:gd name="T10" fmla="*/ 107 w 134"/>
                <a:gd name="T11" fmla="*/ 128 h 132"/>
                <a:gd name="T12" fmla="*/ 44 w 134"/>
                <a:gd name="T13" fmla="*/ 105 h 132"/>
                <a:gd name="T14" fmla="*/ 11 w 134"/>
                <a:gd name="T15" fmla="*/ 132 h 132"/>
                <a:gd name="T16" fmla="*/ 0 w 134"/>
                <a:gd name="T17" fmla="*/ 122 h 132"/>
                <a:gd name="T18" fmla="*/ 35 w 134"/>
                <a:gd name="T19" fmla="*/ 93 h 132"/>
                <a:gd name="T20" fmla="*/ 22 w 134"/>
                <a:gd name="T21" fmla="*/ 63 h 132"/>
                <a:gd name="T22" fmla="*/ 13 w 134"/>
                <a:gd name="T23" fmla="*/ 78 h 132"/>
                <a:gd name="T24" fmla="*/ 3 w 134"/>
                <a:gd name="T25" fmla="*/ 70 h 132"/>
                <a:gd name="T26" fmla="*/ 26 w 134"/>
                <a:gd name="T27" fmla="*/ 0 h 132"/>
                <a:gd name="T28" fmla="*/ 40 w 134"/>
                <a:gd name="T29" fmla="*/ 4 h 132"/>
                <a:gd name="T30" fmla="*/ 36 w 134"/>
                <a:gd name="T31" fmla="*/ 23 h 132"/>
                <a:gd name="T32" fmla="*/ 59 w 134"/>
                <a:gd name="T33" fmla="*/ 23 h 132"/>
                <a:gd name="T34" fmla="*/ 61 w 134"/>
                <a:gd name="T35" fmla="*/ 22 h 132"/>
                <a:gd name="T36" fmla="*/ 70 w 134"/>
                <a:gd name="T37" fmla="*/ 24 h 132"/>
                <a:gd name="T38" fmla="*/ 33 w 134"/>
                <a:gd name="T39" fmla="*/ 34 h 132"/>
                <a:gd name="T40" fmla="*/ 29 w 134"/>
                <a:gd name="T41" fmla="*/ 46 h 132"/>
                <a:gd name="T42" fmla="*/ 42 w 134"/>
                <a:gd name="T43" fmla="*/ 80 h 132"/>
                <a:gd name="T44" fmla="*/ 55 w 134"/>
                <a:gd name="T45" fmla="*/ 34 h 132"/>
                <a:gd name="T46" fmla="*/ 33 w 134"/>
                <a:gd name="T47" fmla="*/ 34 h 132"/>
                <a:gd name="T48" fmla="*/ 96 w 134"/>
                <a:gd name="T49" fmla="*/ 105 h 132"/>
                <a:gd name="T50" fmla="*/ 81 w 134"/>
                <a:gd name="T51" fmla="*/ 105 h 132"/>
                <a:gd name="T52" fmla="*/ 81 w 134"/>
                <a:gd name="T53" fmla="*/ 0 h 132"/>
                <a:gd name="T54" fmla="*/ 96 w 134"/>
                <a:gd name="T55" fmla="*/ 0 h 132"/>
                <a:gd name="T56" fmla="*/ 96 w 134"/>
                <a:gd name="T57" fmla="*/ 36 h 132"/>
                <a:gd name="T58" fmla="*/ 100 w 134"/>
                <a:gd name="T59" fmla="*/ 34 h 132"/>
                <a:gd name="T60" fmla="*/ 130 w 134"/>
                <a:gd name="T61" fmla="*/ 72 h 132"/>
                <a:gd name="T62" fmla="*/ 118 w 134"/>
                <a:gd name="T63" fmla="*/ 79 h 132"/>
                <a:gd name="T64" fmla="*/ 96 w 134"/>
                <a:gd name="T65" fmla="*/ 48 h 132"/>
                <a:gd name="T66" fmla="*/ 96 w 134"/>
                <a:gd name="T67" fmla="*/ 105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2">
                  <a:moveTo>
                    <a:pt x="70" y="24"/>
                  </a:moveTo>
                  <a:cubicBezTo>
                    <a:pt x="67" y="53"/>
                    <a:pt x="60" y="75"/>
                    <a:pt x="51" y="93"/>
                  </a:cubicBezTo>
                  <a:cubicBezTo>
                    <a:pt x="66" y="110"/>
                    <a:pt x="87" y="114"/>
                    <a:pt x="107" y="114"/>
                  </a:cubicBezTo>
                  <a:cubicBezTo>
                    <a:pt x="113" y="114"/>
                    <a:pt x="128" y="114"/>
                    <a:pt x="134" y="114"/>
                  </a:cubicBezTo>
                  <a:cubicBezTo>
                    <a:pt x="132" y="118"/>
                    <a:pt x="129" y="125"/>
                    <a:pt x="129" y="128"/>
                  </a:cubicBezTo>
                  <a:cubicBezTo>
                    <a:pt x="107" y="128"/>
                    <a:pt x="107" y="128"/>
                    <a:pt x="107" y="128"/>
                  </a:cubicBezTo>
                  <a:cubicBezTo>
                    <a:pt x="83" y="128"/>
                    <a:pt x="61" y="124"/>
                    <a:pt x="44" y="105"/>
                  </a:cubicBezTo>
                  <a:cubicBezTo>
                    <a:pt x="35" y="117"/>
                    <a:pt x="24" y="126"/>
                    <a:pt x="11" y="132"/>
                  </a:cubicBezTo>
                  <a:cubicBezTo>
                    <a:pt x="9" y="129"/>
                    <a:pt x="4" y="124"/>
                    <a:pt x="0" y="122"/>
                  </a:cubicBezTo>
                  <a:cubicBezTo>
                    <a:pt x="14" y="116"/>
                    <a:pt x="26" y="106"/>
                    <a:pt x="35" y="93"/>
                  </a:cubicBezTo>
                  <a:cubicBezTo>
                    <a:pt x="30" y="85"/>
                    <a:pt x="26" y="75"/>
                    <a:pt x="22" y="63"/>
                  </a:cubicBezTo>
                  <a:cubicBezTo>
                    <a:pt x="20" y="69"/>
                    <a:pt x="17" y="74"/>
                    <a:pt x="13" y="78"/>
                  </a:cubicBezTo>
                  <a:cubicBezTo>
                    <a:pt x="11" y="76"/>
                    <a:pt x="6" y="72"/>
                    <a:pt x="3" y="70"/>
                  </a:cubicBezTo>
                  <a:cubicBezTo>
                    <a:pt x="13" y="56"/>
                    <a:pt x="22" y="28"/>
                    <a:pt x="26" y="0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39" y="10"/>
                    <a:pt x="38" y="16"/>
                    <a:pt x="36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1" y="22"/>
                    <a:pt x="61" y="22"/>
                    <a:pt x="61" y="22"/>
                  </a:cubicBezTo>
                  <a:lnTo>
                    <a:pt x="70" y="24"/>
                  </a:lnTo>
                  <a:close/>
                  <a:moveTo>
                    <a:pt x="33" y="34"/>
                  </a:moveTo>
                  <a:cubicBezTo>
                    <a:pt x="31" y="38"/>
                    <a:pt x="30" y="42"/>
                    <a:pt x="29" y="46"/>
                  </a:cubicBezTo>
                  <a:cubicBezTo>
                    <a:pt x="33" y="60"/>
                    <a:pt x="37" y="71"/>
                    <a:pt x="42" y="80"/>
                  </a:cubicBezTo>
                  <a:cubicBezTo>
                    <a:pt x="48" y="68"/>
                    <a:pt x="52" y="52"/>
                    <a:pt x="55" y="34"/>
                  </a:cubicBezTo>
                  <a:lnTo>
                    <a:pt x="33" y="34"/>
                  </a:lnTo>
                  <a:close/>
                  <a:moveTo>
                    <a:pt x="96" y="105"/>
                  </a:moveTo>
                  <a:cubicBezTo>
                    <a:pt x="81" y="105"/>
                    <a:pt x="81" y="105"/>
                    <a:pt x="81" y="105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11" y="46"/>
                    <a:pt x="124" y="62"/>
                    <a:pt x="130" y="72"/>
                  </a:cubicBezTo>
                  <a:cubicBezTo>
                    <a:pt x="118" y="79"/>
                    <a:pt x="118" y="79"/>
                    <a:pt x="118" y="79"/>
                  </a:cubicBezTo>
                  <a:cubicBezTo>
                    <a:pt x="113" y="71"/>
                    <a:pt x="105" y="59"/>
                    <a:pt x="96" y="48"/>
                  </a:cubicBezTo>
                  <a:lnTo>
                    <a:pt x="96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61872" y="758952"/>
            <a:ext cx="9418320" cy="11562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2042160"/>
            <a:ext cx="9418320" cy="44500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625459" indent="-447663">
              <a:buFont typeface="Wingdings" panose="05000000000000000000" pitchFamily="2" charset="2"/>
              <a:buChar char="n"/>
              <a:defRPr sz="3600">
                <a:solidFill>
                  <a:schemeClr val="tx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7361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822327" y="503153"/>
            <a:ext cx="9745413" cy="4048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87" y="948906"/>
            <a:ext cx="9746088" cy="742416"/>
          </a:xfrm>
          <a:prstGeom prst="rect">
            <a:avLst/>
          </a:prstGeom>
        </p:spPr>
        <p:txBody>
          <a:bodyPr anchor="b"/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87" y="1828803"/>
            <a:ext cx="9746088" cy="4351337"/>
          </a:xfrm>
          <a:prstGeom prst="rect">
            <a:avLst/>
          </a:prstGeom>
        </p:spPr>
        <p:txBody>
          <a:bodyPr>
            <a:normAutofit/>
          </a:bodyPr>
          <a:lstStyle>
            <a:lvl1pPr marL="269868" indent="-269868">
              <a:lnSpc>
                <a:spcPct val="120000"/>
              </a:lnSpc>
              <a:buFont typeface="微软雅黑" panose="020B0503020204020204" pitchFamily="34" charset="-122"/>
              <a:buChar char="▪"/>
              <a:defRPr sz="3600"/>
            </a:lvl1pPr>
            <a:lvl2pPr marL="541325" indent="-266693">
              <a:lnSpc>
                <a:spcPct val="120000"/>
              </a:lnSpc>
              <a:buFont typeface="微软雅黑" panose="020B0503020204020204" pitchFamily="34" charset="-122"/>
              <a:buChar char="▫"/>
              <a:defRPr sz="3200"/>
            </a:lvl2pPr>
            <a:lvl3pPr marL="804843" indent="-257168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3pPr>
            <a:lvl4pPr marL="1074712" indent="-252407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4pPr>
            <a:lvl5pPr marL="1346166" indent="-249232">
              <a:lnSpc>
                <a:spcPct val="120000"/>
              </a:lnSpc>
              <a:buFont typeface="微软雅黑" panose="020B0503020204020204" pitchFamily="34" charset="-122"/>
              <a:buChar char="◦"/>
              <a:defRPr sz="2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503152"/>
            <a:ext cx="207035" cy="118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314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23292"/>
            <a:ext cx="12192000" cy="834708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1" y="6023299"/>
            <a:ext cx="9982200" cy="83470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02329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4"/>
            <a:ext cx="914400" cy="5937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5" y="998539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zh-CN"/>
              <a:t>2017.1.2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9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4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51" r:id="rId2"/>
    <p:sldLayoutId id="2147483842" r:id="rId3"/>
    <p:sldLayoutId id="2147483850" r:id="rId4"/>
    <p:sldLayoutId id="2147483843" r:id="rId5"/>
    <p:sldLayoutId id="2147483847" r:id="rId6"/>
    <p:sldLayoutId id="2147483849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6056" y="2068768"/>
            <a:ext cx="9418320" cy="404164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b="1" dirty="0"/>
              <a:t>A </a:t>
            </a:r>
            <a:r>
              <a:rPr lang="en-US" altLang="zh-CN" sz="6000" b="1" dirty="0" err="1"/>
              <a:t>ConvNet</a:t>
            </a:r>
            <a:r>
              <a:rPr lang="en-US" altLang="zh-CN" sz="6000" b="1" dirty="0"/>
              <a:t> for the 2020s</a:t>
            </a:r>
            <a:r>
              <a:rPr lang="en-US" altLang="zh-CN" sz="6000" dirty="0"/>
              <a:t> </a:t>
            </a:r>
            <a:br>
              <a:rPr lang="en-US" altLang="zh-CN" sz="60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1872" y="5055576"/>
            <a:ext cx="9418320" cy="522838"/>
          </a:xfrm>
        </p:spPr>
        <p:txBody>
          <a:bodyPr/>
          <a:lstStyle/>
          <a:p>
            <a:pPr algn="ctr"/>
            <a:r>
              <a:rPr lang="zh-CN" altLang="en-US" dirty="0"/>
              <a:t>汇报</a:t>
            </a:r>
            <a:r>
              <a:rPr lang="zh-CN" altLang="en-US" dirty="0" smtClean="0"/>
              <a:t>人：王冠杰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1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谢谢</a:t>
            </a:r>
            <a:r>
              <a:rPr lang="en-US" altLang="zh-CN" smtClean="0"/>
              <a:t>	</a:t>
            </a:r>
            <a:r>
              <a:rPr lang="zh-CN" altLang="en-US" smtClean="0"/>
              <a:t>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20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652" y="1726088"/>
            <a:ext cx="9746088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Transformer</a:t>
            </a:r>
            <a:r>
              <a:rPr lang="zh-CN" altLang="en-US" sz="2800" dirty="0" smtClean="0"/>
              <a:t>刷榜了，但是</a:t>
            </a:r>
            <a:r>
              <a:rPr lang="en-US" altLang="zh-CN" sz="2800" dirty="0" smtClean="0"/>
              <a:t>CNN</a:t>
            </a:r>
            <a:r>
              <a:rPr lang="zh-CN" altLang="en-US" sz="2800" dirty="0" smtClean="0"/>
              <a:t>就一定不行吗</a:t>
            </a:r>
            <a:endParaRPr lang="en-US" altLang="zh-CN" sz="2800" dirty="0" smtClean="0"/>
          </a:p>
          <a:p>
            <a:r>
              <a:rPr lang="en-US" altLang="zh-CN" sz="2800" dirty="0" err="1" smtClean="0"/>
              <a:t>ConvNet</a:t>
            </a:r>
            <a:r>
              <a:rPr lang="en-US" altLang="zh-CN" sz="2800" dirty="0" smtClean="0"/>
              <a:t>-&gt;</a:t>
            </a:r>
            <a:r>
              <a:rPr lang="en-US" altLang="zh-CN" sz="2800" dirty="0" err="1" smtClean="0"/>
              <a:t>Swin</a:t>
            </a:r>
            <a:r>
              <a:rPr lang="en-US" altLang="zh-CN" sz="2800" dirty="0" smtClean="0"/>
              <a:t> Transformer</a:t>
            </a:r>
          </a:p>
          <a:p>
            <a:r>
              <a:rPr lang="en-US" altLang="zh-CN" sz="2800" dirty="0" err="1"/>
              <a:t>Swin</a:t>
            </a:r>
            <a:r>
              <a:rPr lang="en-US" altLang="zh-CN" sz="2800" dirty="0"/>
              <a:t> Transformer-&gt;</a:t>
            </a:r>
            <a:r>
              <a:rPr lang="en-US" altLang="zh-CN" sz="2800" dirty="0" err="1" smtClean="0"/>
              <a:t>ConvNet</a:t>
            </a:r>
            <a:r>
              <a:rPr lang="en-US" altLang="zh-CN" sz="2800" dirty="0" smtClean="0"/>
              <a:t> ?</a:t>
            </a:r>
            <a:endParaRPr lang="en-US" altLang="zh-CN" sz="280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7" y="334351"/>
            <a:ext cx="9746088" cy="742416"/>
          </a:xfrm>
        </p:spPr>
        <p:txBody>
          <a:bodyPr/>
          <a:lstStyle/>
          <a:p>
            <a:r>
              <a:rPr lang="zh-CN" altLang="en-US" sz="3600" dirty="0" smtClean="0"/>
              <a:t>网络设计</a:t>
            </a:r>
            <a:endParaRPr lang="zh-CN" altLang="en-US" sz="3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18" y="1068658"/>
            <a:ext cx="8425914" cy="578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9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探索网络结构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53" y="72385"/>
            <a:ext cx="5291927" cy="678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2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Macro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确定网络的阶段计算比（</a:t>
            </a:r>
            <a:r>
              <a:rPr lang="en-US" altLang="zh-CN" dirty="0" smtClean="0"/>
              <a:t>1:1:3:1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3:3</a:t>
            </a:r>
            <a:r>
              <a:rPr lang="en-US" altLang="zh-CN" dirty="0"/>
              <a:t>:</a:t>
            </a:r>
            <a:r>
              <a:rPr lang="en-US" altLang="zh-CN" dirty="0" smtClean="0"/>
              <a:t>9:3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将图片分成</a:t>
            </a:r>
            <a:r>
              <a:rPr lang="en-US" altLang="zh-CN" dirty="0" smtClean="0"/>
              <a:t>patch</a:t>
            </a:r>
            <a:r>
              <a:rPr lang="zh-CN" altLang="en-US" dirty="0" smtClean="0"/>
              <a:t>对应，</a:t>
            </a:r>
            <a:r>
              <a:rPr lang="en-US" altLang="zh-CN" dirty="0" err="1" smtClean="0"/>
              <a:t>ConvNext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STEM</a:t>
            </a:r>
            <a:r>
              <a:rPr lang="zh-CN" altLang="en-US" dirty="0" smtClean="0"/>
              <a:t>如下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79" y="4165596"/>
            <a:ext cx="5543320" cy="1028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768" y="5284902"/>
            <a:ext cx="7980952" cy="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2327" y="254761"/>
            <a:ext cx="9746088" cy="742416"/>
          </a:xfrm>
        </p:spPr>
        <p:txBody>
          <a:bodyPr/>
          <a:lstStyle/>
          <a:p>
            <a:r>
              <a:rPr lang="en-US" altLang="zh-CN" sz="2800" dirty="0" err="1" smtClean="0"/>
              <a:t>RexNeXt</a:t>
            </a:r>
            <a:r>
              <a:rPr lang="zh-CN" altLang="en-US" sz="2800" dirty="0" smtClean="0"/>
              <a:t>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327" y="1062684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主要的思路是“用更多组、扩展宽度”</a:t>
            </a:r>
            <a:endParaRPr lang="en-US" altLang="zh-CN" sz="2400" dirty="0" smtClean="0"/>
          </a:p>
          <a:p>
            <a:r>
              <a:rPr lang="zh-CN" altLang="en-US" sz="2400" dirty="0" smtClean="0"/>
              <a:t>将</a:t>
            </a:r>
            <a:r>
              <a:rPr lang="en-US" altLang="zh-CN" sz="2400" dirty="0"/>
              <a:t>bottleneck</a:t>
            </a:r>
            <a:r>
              <a:rPr lang="zh-CN" altLang="en-US" sz="2400" dirty="0"/>
              <a:t>中的</a:t>
            </a:r>
            <a:r>
              <a:rPr lang="en-US" altLang="zh-CN" sz="2400" dirty="0"/>
              <a:t>3x3</a:t>
            </a:r>
            <a:r>
              <a:rPr lang="zh-CN" altLang="en-US" sz="2400" dirty="0"/>
              <a:t>卷积替换成</a:t>
            </a:r>
            <a:r>
              <a:rPr lang="en-US" altLang="zh-CN" sz="2400" dirty="0" err="1"/>
              <a:t>dw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conv</a:t>
            </a:r>
            <a:r>
              <a:rPr lang="zh-CN" altLang="en-US" sz="2400" dirty="0"/>
              <a:t>，再把网络宽度从</a:t>
            </a:r>
            <a:r>
              <a:rPr lang="en-US" altLang="zh-CN" sz="2400" dirty="0"/>
              <a:t>64</a:t>
            </a:r>
            <a:r>
              <a:rPr lang="zh-CN" altLang="en-US" sz="2400" dirty="0"/>
              <a:t>提升到</a:t>
            </a:r>
            <a:r>
              <a:rPr lang="en-US" altLang="zh-CN" sz="2400" dirty="0" smtClean="0"/>
              <a:t>96</a:t>
            </a:r>
          </a:p>
          <a:p>
            <a:r>
              <a:rPr lang="en-US" altLang="zh-CN" sz="2400" dirty="0" err="1"/>
              <a:t>d</a:t>
            </a:r>
            <a:r>
              <a:rPr lang="en-US" altLang="zh-CN" sz="2400" dirty="0" err="1" smtClean="0"/>
              <a:t>w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conv</a:t>
            </a:r>
            <a:r>
              <a:rPr lang="zh-CN" altLang="en-US" sz="2400" dirty="0" smtClean="0"/>
              <a:t>的操作类似于自注意力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79" y="3654245"/>
            <a:ext cx="2228571" cy="19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628" y="3787579"/>
            <a:ext cx="205714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4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9847" y="968227"/>
            <a:ext cx="9746088" cy="742416"/>
          </a:xfrm>
        </p:spPr>
        <p:txBody>
          <a:bodyPr/>
          <a:lstStyle/>
          <a:p>
            <a:r>
              <a:rPr lang="en-US" altLang="zh-CN" b="1" dirty="0"/>
              <a:t>Inverted Bottleneck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9847" y="1168433"/>
            <a:ext cx="9746088" cy="43513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同样也是与</a:t>
            </a:r>
            <a:r>
              <a:rPr lang="en-US" altLang="zh-CN" sz="2800" dirty="0" err="1" smtClean="0"/>
              <a:t>Swin</a:t>
            </a:r>
            <a:r>
              <a:rPr lang="en-US" altLang="zh-CN" sz="2800" dirty="0" smtClean="0"/>
              <a:t> Transformer</a:t>
            </a:r>
            <a:r>
              <a:rPr lang="zh-CN" altLang="en-US" sz="2800" dirty="0" smtClean="0"/>
              <a:t>对应起来（</a:t>
            </a:r>
            <a:r>
              <a:rPr lang="en-US" altLang="zh-CN" sz="2800" dirty="0" smtClean="0"/>
              <a:t>MLP</a:t>
            </a:r>
            <a:r>
              <a:rPr lang="zh-CN" altLang="en-US" sz="2800" dirty="0" smtClean="0"/>
              <a:t>中间</a:t>
            </a:r>
            <a:r>
              <a:rPr lang="en-US" altLang="zh-CN" sz="2800" dirty="0" smtClean="0"/>
              <a:t>FC</a:t>
            </a:r>
            <a:r>
              <a:rPr lang="zh-CN" altLang="en-US" sz="2800" dirty="0" smtClean="0"/>
              <a:t>的维度是两端的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倍）</a:t>
            </a:r>
            <a:endParaRPr lang="en-US" altLang="zh-CN" sz="2800" dirty="0" smtClean="0"/>
          </a:p>
          <a:p>
            <a:r>
              <a:rPr lang="zh-CN" altLang="en-US" sz="2800" dirty="0"/>
              <a:t>在不同维度特征空间之间转换时避免压缩维度带来的信息损失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90522" y="966027"/>
            <a:ext cx="9745413" cy="40481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29" y="3461516"/>
            <a:ext cx="2048014" cy="20582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25" y="3549869"/>
            <a:ext cx="2057143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3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Micro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ReLU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GeLU</a:t>
            </a:r>
            <a:endParaRPr lang="en-US" altLang="zh-CN" dirty="0" smtClean="0"/>
          </a:p>
          <a:p>
            <a:r>
              <a:rPr lang="zh-CN" altLang="en-US" dirty="0" smtClean="0"/>
              <a:t>减少激活和归一化：过于频繁的做非线性投影对于网络特征的传递实际上是有损的</a:t>
            </a:r>
            <a:endParaRPr lang="en-US" altLang="zh-CN" dirty="0" smtClean="0"/>
          </a:p>
          <a:p>
            <a:r>
              <a:rPr lang="en-US" altLang="zh-CN" dirty="0" smtClean="0"/>
              <a:t>BN-&gt;LN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52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Thinking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很多工程上的启发：在小数据集上快速找出合适的超参数族；参考相似任务的训练设置；如何根据自己的需求来优化网络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2243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自定义 1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 bold"/>
        <a:ea typeface="微软雅黑 bold"/>
        <a:cs typeface=""/>
      </a:majorFont>
      <a:minorFont>
        <a:latin typeface="微软雅黑"/>
        <a:ea typeface="微软雅黑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1411</TotalTime>
  <Words>213</Words>
  <Application>Microsoft Office PowerPoint</Application>
  <PresentationFormat>宽屏</PresentationFormat>
  <Paragraphs>29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微软雅黑</vt:lpstr>
      <vt:lpstr>微软雅黑 bold</vt:lpstr>
      <vt:lpstr>Arial</vt:lpstr>
      <vt:lpstr>Wingdings</vt:lpstr>
      <vt:lpstr>Wingdings 2</vt:lpstr>
      <vt:lpstr>View</vt:lpstr>
      <vt:lpstr>A ConvNet for the 2020s    </vt:lpstr>
      <vt:lpstr>背景</vt:lpstr>
      <vt:lpstr>网络设计</vt:lpstr>
      <vt:lpstr>探索网络结构</vt:lpstr>
      <vt:lpstr>Macro Design</vt:lpstr>
      <vt:lpstr>RexNeXt化</vt:lpstr>
      <vt:lpstr>Inverted Bottleneck  </vt:lpstr>
      <vt:lpstr>Micro Design</vt:lpstr>
      <vt:lpstr>Thinking</vt:lpstr>
      <vt:lpstr>谢谢 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教务处PPT模板002</dc:title>
  <dc:creator>现代教育技术中心</dc:creator>
  <cp:lastModifiedBy>USTC</cp:lastModifiedBy>
  <cp:revision>54</cp:revision>
  <dcterms:modified xsi:type="dcterms:W3CDTF">2023-04-20T06:50:12Z</dcterms:modified>
</cp:coreProperties>
</file>