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99" r:id="rId7"/>
    <p:sldId id="296" r:id="rId8"/>
    <p:sldId id="300" r:id="rId9"/>
    <p:sldId id="286" r:id="rId10"/>
    <p:sldId id="277" r:id="rId11"/>
    <p:sldId id="276" r:id="rId12"/>
    <p:sldId id="291" r:id="rId13"/>
    <p:sldId id="287" r:id="rId14"/>
    <p:sldId id="288" r:id="rId15"/>
    <p:sldId id="289" r:id="rId16"/>
    <p:sldId id="290" r:id="rId17"/>
    <p:sldId id="284" r:id="rId18"/>
    <p:sldId id="293" r:id="rId19"/>
    <p:sldId id="292" r:id="rId20"/>
    <p:sldId id="285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9" autoAdjust="0"/>
    <p:restoredTop sz="69544" autoAdjust="0"/>
  </p:normalViewPr>
  <p:slideViewPr>
    <p:cSldViewPr>
      <p:cViewPr varScale="1">
        <p:scale>
          <a:sx n="75" d="100"/>
          <a:sy n="75" d="100"/>
        </p:scale>
        <p:origin x="10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30.05.2019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 уважаемая комиссия. </a:t>
            </a:r>
          </a:p>
          <a:p>
            <a:r>
              <a:rPr lang="ru-RU" baseline="0" dirty="0" smtClean="0"/>
              <a:t>Разрешите представить дипломный проект тема которого </a:t>
            </a:r>
            <a:r>
              <a:rPr lang="ru-RU" sz="1200" dirty="0" smtClean="0"/>
              <a:t>ИНФОРМАЦИОННАЯ СИСТЕМА «СИСТЕМА-112». МОДУЛЬ ПОСТРОЕНИЯ ОТЧЕТОВ И МАНИПУЛИРОВАНИЯ ДАННЫМИ.</a:t>
            </a:r>
          </a:p>
          <a:p>
            <a:r>
              <a:rPr lang="ru-RU" sz="1200" dirty="0" smtClean="0"/>
              <a:t>Тема возникла во</a:t>
            </a:r>
            <a:r>
              <a:rPr lang="ru-RU" sz="1200" baseline="0" dirty="0" smtClean="0"/>
              <a:t> время прохождения</a:t>
            </a:r>
            <a:r>
              <a:rPr lang="ru-RU" sz="1200" dirty="0" smtClean="0"/>
              <a:t> производственной</a:t>
            </a:r>
            <a:r>
              <a:rPr lang="ru-RU" sz="1200" baseline="0" dirty="0" smtClean="0"/>
              <a:t> практики 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ОГКУ «Центр по гражданской обороне и защите населения и территорий от чрезвычайных ситуаций», где необходимо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разработать программный продукт для филиала «Центр обработки вызовов по единому номеру 112», которая бы проверяла доступность устройств в сети, а также позволяла манипулировать данными с объектами системы. Так появилась Информационная система «Система-112» и ее модули, одна из которых данный дипломный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577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</a:t>
            </a:r>
            <a:r>
              <a:rPr lang="ru-RU" baseline="0" dirty="0" smtClean="0"/>
              <a:t>е на этапе проектирования были созданы контекстная диаграмма, которая демонстрирует входные и выходные данные модуля, механизмы работы и управления модулем.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8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Функциональная диаграмма, которая более детально описывает</a:t>
            </a:r>
            <a:r>
              <a:rPr lang="ru-RU" baseline="0" dirty="0" smtClean="0"/>
              <a:t> функции модуля.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786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ru-RU" baseline="0" dirty="0" smtClean="0"/>
              <a:t> </a:t>
            </a:r>
            <a:r>
              <a:rPr lang="en-US" baseline="0" dirty="0" smtClean="0"/>
              <a:t>IDEF3</a:t>
            </a:r>
            <a:r>
              <a:rPr lang="ru-RU" baseline="0" dirty="0" smtClean="0"/>
              <a:t>, которая демонстрирует выбор пользователя в модуле.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1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диаграмма потоков данных, которая демонстрирует</a:t>
            </a:r>
            <a:r>
              <a:rPr lang="ru-RU" baseline="0" dirty="0" smtClean="0"/>
              <a:t> обмен данными между различными сущностями модуля. Этот этап проектирования позволяет глубже понять суть разрабатываемого модуля.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77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время этапа</a:t>
            </a:r>
            <a:r>
              <a:rPr lang="ru-RU" baseline="0" dirty="0" smtClean="0"/>
              <a:t> разработки было написано множество крупных функций, одна из которых функция </a:t>
            </a:r>
            <a:r>
              <a:rPr lang="en-US" baseline="0" dirty="0" err="1" smtClean="0"/>
              <a:t>SQLReport</a:t>
            </a:r>
            <a:r>
              <a:rPr lang="ru-RU" baseline="0" dirty="0" smtClean="0"/>
              <a:t>, </a:t>
            </a:r>
            <a:r>
              <a:rPr lang="ru-RU" baseline="0" dirty="0" smtClean="0"/>
              <a:t>фрагмент кода которого представлен на слайде. Эта функция отвечает за </a:t>
            </a:r>
            <a:r>
              <a:rPr lang="ru-RU" baseline="0" dirty="0" smtClean="0"/>
              <a:t>сбор данных для странице «Отчет», основываясь на фильтрах, которые можно изменить на странице.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62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кроме сбора данных имеется функция вставки называемая </a:t>
            </a:r>
            <a:r>
              <a:rPr lang="en-US" baseline="0" dirty="0" smtClean="0"/>
              <a:t>insert </a:t>
            </a:r>
            <a:r>
              <a:rPr lang="ru-RU" baseline="0" dirty="0" smtClean="0"/>
              <a:t>для страницы Вставка. Это страница отличается от других, потому что отправка данных на сервер происходит с помощью </a:t>
            </a:r>
            <a:r>
              <a:rPr lang="en-US" baseline="0" dirty="0" smtClean="0"/>
              <a:t>form</a:t>
            </a:r>
            <a:r>
              <a:rPr lang="ru-RU" baseline="0" dirty="0" smtClean="0"/>
              <a:t>, а не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-</a:t>
            </a:r>
            <a:r>
              <a:rPr lang="ru-RU" baseline="0" dirty="0" smtClean="0"/>
              <a:t>запросом. Функция проверяет правильность заполнения формы и при ошибке указывает на столбец с ошибкой, и только при правильном заполнении вносит данные.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584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итогу разработки необходимо было провести экономический расчет. Были подсчитаны затраты на эксплуатацию, электроэнергию, хозяйственно-операционные нужды, а также амортизация ПК и возможная оплата труда. По окончанию расчетов для предприятия разработка модуля и информационной системы в целом обошлась значительно дешевле.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1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окончанию</a:t>
            </a:r>
            <a:r>
              <a:rPr lang="ru-RU" baseline="0" dirty="0" smtClean="0"/>
              <a:t> практики, в модуле были реализованы функции: построения отчетов, применение фильтров к отчету и экспортируемому файлу, вставка и обновление данных в базе и импорт данных из файлов формата </a:t>
            </a:r>
            <a:r>
              <a:rPr lang="en-US" baseline="0" dirty="0" smtClean="0"/>
              <a:t>Microsoft excel</a:t>
            </a:r>
            <a:r>
              <a:rPr lang="ru-RU" baseline="0" dirty="0" smtClean="0"/>
              <a:t> по шаблону.</a:t>
            </a:r>
          </a:p>
          <a:p>
            <a:r>
              <a:rPr lang="ru-RU" baseline="0" dirty="0" smtClean="0"/>
              <a:t>Презентация окончена, позвольте приступить к демонстрации дипломного проекта.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44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Цель дипломного проекта </a:t>
            </a:r>
            <a:r>
              <a:rPr lang="ru-RU" sz="1200" dirty="0" smtClean="0"/>
              <a:t>разработать модуль информационной системы «Система-112», который позволит</a:t>
            </a:r>
            <a:r>
              <a:rPr lang="ru-RU" sz="1200" baseline="0" dirty="0" smtClean="0"/>
              <a:t> строить отчеты и манипулировать данными об объектах Системы-112.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/>
              <a:t>На слайде также представлены основные задачи, которые необходимо выполнить.</a:t>
            </a:r>
            <a:endParaRPr lang="en-US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0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 тем как приступить</a:t>
            </a:r>
            <a:r>
              <a:rPr lang="ru-RU" baseline="0" dirty="0" smtClean="0"/>
              <a:t> к разработке было проведен анализ аналогов приложений сканирования сети.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Были взяты три аналога </a:t>
            </a:r>
            <a:r>
              <a:rPr lang="ru-RU" sz="1200" u="none" strike="noStrike" dirty="0" err="1" smtClean="0">
                <a:effectLst/>
              </a:rPr>
              <a:t>Nagios</a:t>
            </a:r>
            <a:r>
              <a:rPr lang="ru-RU" sz="1200" u="none" strike="noStrike" dirty="0" smtClean="0">
                <a:effectLst/>
              </a:rPr>
              <a:t>, </a:t>
            </a:r>
            <a:r>
              <a:rPr lang="ru-RU" sz="1200" u="none" strike="noStrike" dirty="0" err="1" smtClean="0">
                <a:effectLst/>
              </a:rPr>
              <a:t>NeDi</a:t>
            </a:r>
            <a:r>
              <a:rPr lang="ru-RU" sz="1200" u="none" strike="noStrike" dirty="0" smtClean="0">
                <a:effectLst/>
              </a:rPr>
              <a:t>+</a:t>
            </a:r>
            <a:r>
              <a:rPr lang="ru-RU" sz="1200" u="none" strike="noStrike" dirty="0" smtClean="0">
                <a:solidFill>
                  <a:srgbClr val="000000"/>
                </a:solidFill>
                <a:effectLst/>
                <a:latin typeface="Times New Roman"/>
              </a:rPr>
              <a:t>,</a:t>
            </a:r>
            <a:r>
              <a:rPr lang="ru-RU" sz="1200" u="none" strike="noStrike" baseline="0" dirty="0" smtClean="0">
                <a:solidFill>
                  <a:srgbClr val="000000"/>
                </a:solidFill>
                <a:effectLst/>
                <a:latin typeface="Times New Roman"/>
              </a:rPr>
              <a:t> </a:t>
            </a:r>
            <a:r>
              <a:rPr lang="ru-RU" sz="1200" u="none" strike="noStrike" dirty="0" smtClean="0">
                <a:effectLst/>
              </a:rPr>
              <a:t>10-Страйк</a:t>
            </a:r>
            <a:r>
              <a:rPr lang="ru-RU" sz="1200" u="none" strike="noStrike" baseline="0" dirty="0" smtClean="0">
                <a:effectLst/>
              </a:rPr>
              <a:t>.</a:t>
            </a:r>
            <a:endParaRPr lang="ru-RU" sz="1200" u="none" strike="noStrike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Nagios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надежную серверную часть, но его пользовательский интерфейс, который является аналогом будущего модуля, не имеет возможности построить график и выводит информацию в виде текста, что не удобно для восприятия пользователю.</a:t>
            </a:r>
            <a:endParaRPr lang="ru-R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89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Пользовательский интерфейс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NeDi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отличается хорошей укомплектованностью большого количества информации на небольших объемах рабочего пространства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NeDi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поддерживается только на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Unix-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подобных операционных системах.</a:t>
            </a:r>
            <a:endParaRPr lang="ru-R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5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10-Страйк: Мониторинг Сети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отличную серверную составляющую, но позволяет видеть только результаты сканирования сети. Разработанный модуль позволяет также хранить и другие данные, такие как контактные данные, коммерческие предложения и хранимое имущество.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52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u="none" strike="noStrike" dirty="0" smtClean="0">
                <a:effectLst/>
              </a:rPr>
              <a:t>На слайде представлена</a:t>
            </a:r>
            <a:r>
              <a:rPr lang="ru-RU" sz="1200" u="none" strike="noStrike" baseline="0" dirty="0" smtClean="0">
                <a:effectLst/>
              </a:rPr>
              <a:t> таблица анализа рассматриваемых аналогов. Анализ проводился по 4 показателям способ вывода результата сканирования, расположение навигационного меню, присутствие графиков, а также стоимость. В модуле результаты сканирования выводятся в виде разноцветных кружков, а также графиков. Популярнее всего меню располагать сверху, поэтому модуль придерживается такого способа. А показатель стоимости говорит о том что все аналоги имеют высокую цену.</a:t>
            </a:r>
            <a:endParaRPr lang="ru-RU" sz="1200" u="sng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58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реализации проекта была определены инструменты разработки. Из-за предпочтений заказчика к веб-интерфейсу, были выбраны удобные и актуальные инструменты для разработки веб-приложений. Для организации серверной составляющей выбран язык программирования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</a:t>
            </a:r>
            <a:r>
              <a:rPr lang="en-US" baseline="0" dirty="0" err="1" smtClean="0"/>
              <a:t>laravel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субд</a:t>
            </a:r>
            <a:r>
              <a:rPr lang="ru-RU" baseline="0" dirty="0" smtClean="0"/>
              <a:t> </a:t>
            </a:r>
            <a:r>
              <a:rPr lang="en-US" baseline="0" dirty="0" err="1" smtClean="0"/>
              <a:t>phpMyAdmin</a:t>
            </a:r>
            <a:r>
              <a:rPr lang="en-US" baseline="0" dirty="0" smtClean="0"/>
              <a:t>.</a:t>
            </a:r>
            <a:r>
              <a:rPr lang="ru-RU" baseline="0" dirty="0" smtClean="0"/>
              <a:t> Для организации клиентской части выбран скриптовый язык</a:t>
            </a:r>
            <a:r>
              <a:rPr lang="en-US" baseline="0" dirty="0" smtClean="0"/>
              <a:t> </a:t>
            </a:r>
            <a:r>
              <a:rPr lang="ru-RU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</a:t>
            </a:r>
            <a:r>
              <a:rPr lang="en-US" baseline="0" dirty="0" smtClean="0"/>
              <a:t>jQuery</a:t>
            </a:r>
            <a:r>
              <a:rPr lang="ru-RU" baseline="0" dirty="0" smtClean="0"/>
              <a:t>, библиотека стилей </a:t>
            </a:r>
            <a:r>
              <a:rPr lang="en-US" baseline="0" dirty="0" smtClean="0"/>
              <a:t>CSS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</a:t>
            </a:r>
            <a:r>
              <a:rPr lang="en-US" sz="1200" dirty="0" smtClean="0"/>
              <a:t>Bootstrap </a:t>
            </a:r>
            <a:r>
              <a:rPr lang="ru-RU" sz="1200" dirty="0" smtClean="0"/>
              <a:t>и</a:t>
            </a:r>
            <a:r>
              <a:rPr lang="ru-RU" sz="1200" baseline="0" dirty="0" smtClean="0"/>
              <a:t> язык разметки </a:t>
            </a:r>
            <a:r>
              <a:rPr lang="en-US" sz="1200" baseline="0" dirty="0" smtClean="0"/>
              <a:t>HTML.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14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Проектирование</a:t>
            </a:r>
            <a:r>
              <a:rPr lang="ru-RU" baseline="0" dirty="0" smtClean="0"/>
              <a:t> модуля начато со схемы базы данных. 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 данных должна была</a:t>
            </a:r>
            <a:r>
              <a:rPr lang="ru-RU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спроектирована так, чтобы обеспечить хранение всех необходимых данных, имея при этом максимально упрощенную структуру.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76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имеет</a:t>
            </a:r>
            <a:r>
              <a:rPr lang="ru-RU" baseline="0" dirty="0" smtClean="0"/>
              <a:t> клиент-серверную архитектуру, которая позволяет уменьшить нагрузку на устройство пользователя, так как большая часть обработки данных происходит на серверной составляющей.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77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0A98AF03-7270-45C2-A683-C5E353EF01A5}" type="datetime4">
              <a:rPr lang="en-US" smtClean="0"/>
              <a:pPr/>
              <a:t>May 30, 2019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Прямоугольник 29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1" name="Прямоугольник 30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C44B-2BBF-4BA1-A73D-D02BA9DD5A92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F516-A09D-4456-9F4A-D955148FE47B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6460D0-483D-41DF-921A-E915B182C4D8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BB7EAE1-CAAC-4AEF-919E-158692B1E55E}" type="datetime4">
              <a:rPr lang="en-US" smtClean="0"/>
              <a:pPr/>
              <a:t>May 30, 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DDE5-FCFD-48E4-8C63-D89CA08A7A47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38CB-5695-4AA9-8097-67D2CBFE7CE7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0E48A-252F-48D1-8AEC-7A986F5005E3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88E1-B763-4872-A95C-D1643011B528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7E0EC7-2776-4AD9-84CE-3F9E782741C2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AF969C-653B-47D5-B5E2-94CF67614AE9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30.05.2019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3068959"/>
            <a:ext cx="11125200" cy="1807841"/>
          </a:xfrm>
        </p:spPr>
        <p:txBody>
          <a:bodyPr rtlCol="0">
            <a:noAutofit/>
          </a:bodyPr>
          <a:lstStyle/>
          <a:p>
            <a:pPr rtl="0"/>
            <a:r>
              <a:rPr lang="ru-RU" sz="4200" dirty="0"/>
              <a:t>ИНФОРМАЦИОННАЯ СИСТЕМА «СИСТЕМА-112». МОДУЛЬ ПОСТРОЕНИЯ ОТЧЕТОВ И </a:t>
            </a:r>
            <a:r>
              <a:rPr lang="ru-RU" sz="4200" dirty="0" smtClean="0"/>
              <a:t>МАНИПУЛИРОВАНИЯ </a:t>
            </a:r>
            <a:r>
              <a:rPr lang="ru-RU" sz="4200" dirty="0"/>
              <a:t>ДАННЫМИ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Разработчик: Сотников С.Г.</a:t>
            </a:r>
          </a:p>
          <a:p>
            <a:pPr rtl="0"/>
            <a:r>
              <a:rPr lang="ru-RU" dirty="0"/>
              <a:t>Студент группы ПКС-15-1, 4 курс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Контекстная диаграмма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28" y="1844824"/>
            <a:ext cx="6696744" cy="4618444"/>
          </a:xfrm>
        </p:spPr>
      </p:pic>
    </p:spTree>
    <p:extLst>
      <p:ext uri="{BB962C8B-B14F-4D97-AF65-F5344CB8AC3E}">
        <p14:creationId xmlns:p14="http://schemas.microsoft.com/office/powerpoint/2010/main" val="14062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диаграмма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92015" y="1600200"/>
            <a:ext cx="699197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IDEF3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84259" y="1600200"/>
            <a:ext cx="700748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628800"/>
            <a:ext cx="5324886" cy="4873625"/>
          </a:xfrm>
        </p:spPr>
      </p:pic>
    </p:spTree>
    <p:extLst>
      <p:ext uri="{BB962C8B-B14F-4D97-AF65-F5344CB8AC3E}">
        <p14:creationId xmlns:p14="http://schemas.microsoft.com/office/powerpoint/2010/main" val="22379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09600" y="1540730"/>
            <a:ext cx="9942567" cy="48736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1553224"/>
            <a:ext cx="7278712" cy="48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09600" y="1136203"/>
            <a:ext cx="8479315" cy="4873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132856"/>
            <a:ext cx="1049552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Экономический расчет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7646233"/>
              </p:ext>
            </p:extLst>
          </p:nvPr>
        </p:nvGraphicFramePr>
        <p:xfrm>
          <a:off x="767409" y="1786758"/>
          <a:ext cx="6984775" cy="3838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3419"/>
                <a:gridCol w="1600678"/>
                <a:gridCol w="1600678"/>
              </a:tblGrid>
              <a:tr h="685862">
                <a:tc>
                  <a:txBody>
                    <a:bodyPr/>
                    <a:lstStyle/>
                    <a:p>
                      <a:pPr marL="18000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 затрат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Условное обозначение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85862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26390" algn="l"/>
                        </a:tabLst>
                      </a:pPr>
                      <a:r>
                        <a:rPr lang="ru-RU" sz="1400" dirty="0">
                          <a:effectLst/>
                        </a:rPr>
                        <a:t>Оплата труда разработчика программного продукта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14080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85862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26390" algn="l"/>
                        </a:tabLst>
                      </a:pPr>
                      <a:r>
                        <a:rPr lang="ru-RU" sz="1400" dirty="0">
                          <a:effectLst/>
                        </a:rPr>
                        <a:t>Затраты, связанные с эксплуатацией техники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3796,2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5059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26390" algn="l"/>
                        </a:tabLst>
                      </a:pPr>
                      <a:r>
                        <a:rPr lang="ru-RU" sz="1400" dirty="0">
                          <a:effectLst/>
                        </a:rPr>
                        <a:t>Затраты на электроэнергию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564,77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5059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26390" algn="l"/>
                        </a:tabLst>
                      </a:pPr>
                      <a:r>
                        <a:rPr lang="ru-RU" sz="1400" dirty="0">
                          <a:effectLst/>
                        </a:rPr>
                        <a:t>Затраты на амортизацию ПК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1250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85862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26390" algn="l"/>
                        </a:tabLst>
                      </a:pPr>
                      <a:r>
                        <a:rPr lang="ru-RU" sz="1400" dirty="0">
                          <a:effectLst/>
                        </a:rPr>
                        <a:t>Затраты на хозяйственно-операционные нужды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1480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5059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26390" algn="l"/>
                        </a:tabLst>
                      </a:pPr>
                      <a:r>
                        <a:rPr lang="ru-RU" sz="1400" dirty="0">
                          <a:effectLst/>
                        </a:rPr>
                        <a:t>Итого затрат на разработку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21170,97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5191956" y="2492896"/>
            <a:ext cx="792088" cy="3024336"/>
            <a:chOff x="6240016" y="2564904"/>
            <a:chExt cx="532751" cy="2629247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129589"/>
                </p:ext>
              </p:extLst>
            </p:nvPr>
          </p:nvGraphicFramePr>
          <p:xfrm>
            <a:off x="6253486" y="2564904"/>
            <a:ext cx="35800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Уравнение" r:id="rId4" imgW="304668" imgH="228501" progId="Equation.3">
                    <p:embed/>
                  </p:oleObj>
                </mc:Choice>
                <mc:Fallback>
                  <p:oleObj name="Уравнение" r:id="rId4" imgW="304668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3486" y="2564904"/>
                          <a:ext cx="358005" cy="2762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085251"/>
                </p:ext>
              </p:extLst>
            </p:nvPr>
          </p:nvGraphicFramePr>
          <p:xfrm>
            <a:off x="6240016" y="3260787"/>
            <a:ext cx="3714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Уравнение" r:id="rId6" imgW="330200" imgH="228600" progId="Equation.3">
                    <p:embed/>
                  </p:oleObj>
                </mc:Choice>
                <mc:Fallback>
                  <p:oleObj name="Уравнение" r:id="rId6" imgW="3302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0016" y="3260787"/>
                          <a:ext cx="3714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645734"/>
                </p:ext>
              </p:extLst>
            </p:nvPr>
          </p:nvGraphicFramePr>
          <p:xfrm>
            <a:off x="6240016" y="4509120"/>
            <a:ext cx="3714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Уравнение" r:id="rId8" imgW="330200" imgH="228600" progId="Equation.3">
                    <p:embed/>
                  </p:oleObj>
                </mc:Choice>
                <mc:Fallback>
                  <p:oleObj name="Уравнение" r:id="rId8" imgW="3302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0016" y="4509120"/>
                          <a:ext cx="3714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5779489"/>
                </p:ext>
              </p:extLst>
            </p:nvPr>
          </p:nvGraphicFramePr>
          <p:xfrm>
            <a:off x="6253486" y="4941168"/>
            <a:ext cx="519281" cy="2529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Уравнение" r:id="rId10" imgW="342603" imgH="215713" progId="Equation.3">
                    <p:embed/>
                  </p:oleObj>
                </mc:Choice>
                <mc:Fallback>
                  <p:oleObj name="Уравнение" r:id="rId10" imgW="342603" imgH="215713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3486" y="4941168"/>
                          <a:ext cx="519281" cy="2529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Прямоугольник 9"/>
          <p:cNvSpPr/>
          <p:nvPr/>
        </p:nvSpPr>
        <p:spPr>
          <a:xfrm>
            <a:off x="7896200" y="1718752"/>
            <a:ext cx="35283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Исходя из расчетов стоимости разработки, можно прийти к выводу, что модуль обойдется предприятию (без учета оплаты труда) в размере 7090,97 рублей. Такие затраты значительно меньше стоимости рассматриваемых аналогов.</a:t>
            </a:r>
            <a:endParaRPr lang="ru-RU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95400" y="1484784"/>
            <a:ext cx="9956800" cy="48737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 модуле</a:t>
            </a:r>
            <a:r>
              <a:rPr lang="en-US" dirty="0" smtClean="0"/>
              <a:t> </a:t>
            </a:r>
            <a:r>
              <a:rPr lang="ru-RU" dirty="0" smtClean="0"/>
              <a:t>«Построения отчетов и манипулирования данными» </a:t>
            </a:r>
            <a:r>
              <a:rPr lang="ru-RU" dirty="0"/>
              <a:t>информационной </a:t>
            </a:r>
            <a:r>
              <a:rPr lang="ru-RU" dirty="0" smtClean="0"/>
              <a:t>системы «Система-112» </a:t>
            </a:r>
            <a:r>
              <a:rPr lang="ru-RU" dirty="0"/>
              <a:t>были реализованы следующие функции:</a:t>
            </a:r>
            <a:endParaRPr lang="ru-RU" u="sng" dirty="0"/>
          </a:p>
          <a:p>
            <a:pPr algn="just"/>
            <a:r>
              <a:rPr lang="ru-RU" dirty="0"/>
              <a:t>построение отчетов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применение фильтров в отчетах и экспортируемых файлах;</a:t>
            </a:r>
          </a:p>
          <a:p>
            <a:pPr algn="just"/>
            <a:r>
              <a:rPr lang="ru-RU" dirty="0"/>
              <a:t>вставка и обновление данных в базе;</a:t>
            </a:r>
          </a:p>
          <a:p>
            <a:pPr algn="just"/>
            <a:r>
              <a:rPr lang="ru-RU" dirty="0"/>
              <a:t>импорт данных в базу по шаблону.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88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59496" y="692696"/>
            <a:ext cx="9366325" cy="1143000"/>
          </a:xfrm>
        </p:spPr>
        <p:txBody>
          <a:bodyPr rtlCol="0"/>
          <a:lstStyle/>
          <a:p>
            <a:pPr rtl="0"/>
            <a:r>
              <a:rPr lang="ru-RU" dirty="0"/>
              <a:t>Цель и задачи дипломной работы: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1"/>
          </p:nvPr>
        </p:nvSpPr>
        <p:spPr>
          <a:xfrm>
            <a:off x="1524000" y="1772816"/>
            <a:ext cx="9144000" cy="4608512"/>
          </a:xfrm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Цель:</a:t>
            </a: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/>
              <a:t>разработать модуль построения отчетов и манипулирования данными </a:t>
            </a:r>
            <a:r>
              <a:rPr lang="ru-RU" sz="1800" dirty="0" smtClean="0"/>
              <a:t>информационной </a:t>
            </a:r>
            <a:r>
              <a:rPr lang="ru-RU" sz="1800" dirty="0"/>
              <a:t>системы «Система-112»</a:t>
            </a: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Задачи: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/>
              <a:t>Разработать техническое задание;</a:t>
            </a: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Выбор </a:t>
            </a:r>
            <a:r>
              <a:rPr lang="ru-RU" sz="1800" dirty="0"/>
              <a:t>программных средств разработки; </a:t>
            </a:r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/>
              <a:t>Спроектировать схему базы данных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Провести проектирование модуля;</a:t>
            </a:r>
            <a:endParaRPr lang="ru-RU" sz="1800" dirty="0"/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/>
              <a:t>Разработать и отладить </a:t>
            </a:r>
            <a:r>
              <a:rPr lang="ru-RU" sz="1800" dirty="0" smtClean="0"/>
              <a:t>модуль;</a:t>
            </a:r>
            <a:endParaRPr lang="ru-RU" sz="1800" dirty="0"/>
          </a:p>
          <a:p>
            <a:pPr marL="0" indent="360000"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/>
              <a:t>Составить программную документацию.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48129" y="1484784"/>
            <a:ext cx="3877072" cy="5093208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pic>
        <p:nvPicPr>
          <p:cNvPr id="5" name="Picture 5" descr="ÐÐ¾Ð½Ð¸ÑÐ¾ÑÐ¸Ð½Ð³ ÑÐµÑÐ²ÐµÑÐ¾Ð²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514252"/>
            <a:ext cx="5669280" cy="509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2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9545"/>
            <a:ext cx="9956800" cy="1143000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23992" y="1548799"/>
            <a:ext cx="5126360" cy="487375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NeDi - Ð¼Ð¾Ð½Ð¸ÑÐ¾ÑÐ¸Ð½Ð³ ÑÐµÑÐ¸ Ð±ÐµÑÐ¿Ð»Ð°ÑÐ½Ð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548799"/>
            <a:ext cx="4723655" cy="516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2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64152" y="1867892"/>
            <a:ext cx="3556209" cy="4120108"/>
          </a:xfrm>
        </p:spPr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8" name="Объект 3" descr="ÐÐ¾Ð½Ð¸ÑÐ¾ÑÐ¸Ð½Ð³ ÑÑÑÑÐ¾Ð¹ÑÑÐ² Ð¸ ÑÐ»ÑÐ¶Ð±. Ð Ð°Ð·Ð½ÑÐµ ÑÐ¸Ð¿Ñ Ð¿ÑÐ¾Ð²ÐµÑÐ¾Ðº Ð¿Ð¾ ÑÐµÑÐ¸.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867892"/>
            <a:ext cx="612068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4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1437103"/>
              </p:ext>
            </p:extLst>
          </p:nvPr>
        </p:nvGraphicFramePr>
        <p:xfrm>
          <a:off x="1919536" y="1700808"/>
          <a:ext cx="8136904" cy="4759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1656184"/>
                <a:gridCol w="2304256"/>
                <a:gridCol w="2232248"/>
              </a:tblGrid>
              <a:tr h="9740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Аналог</a:t>
                      </a:r>
                      <a:endParaRPr lang="ru-RU" sz="1800" u="sng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u="none" strike="noStrike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u="none" strike="noStrike" dirty="0" smtClean="0">
                          <a:effectLst/>
                        </a:rPr>
                        <a:t>Показатель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none" strike="noStrike" dirty="0" err="1">
                          <a:effectLst/>
                        </a:rPr>
                        <a:t>Nagios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none" strike="noStrike" dirty="0" err="1" smtClean="0">
                          <a:effectLst/>
                        </a:rPr>
                        <a:t>NeDi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10-Страйк: Мониторинг Сети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70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Вывод результатов сканирования</a:t>
                      </a:r>
                      <a:endParaRPr lang="ru-RU" sz="1800" u="sng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Таблица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Таблица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Таблица</a:t>
                      </a:r>
                      <a:endParaRPr lang="ru-RU" sz="1800" u="sng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8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Меню</a:t>
                      </a:r>
                      <a:endParaRPr lang="ru-RU" sz="1800" u="sng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>
                          <a:effectLst/>
                        </a:rPr>
                        <a:t>Левая часть рабочего пространства</a:t>
                      </a:r>
                      <a:endParaRPr lang="ru-RU" sz="1800" u="sng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 smtClean="0">
                          <a:effectLst/>
                        </a:rPr>
                        <a:t>Верхняя часть рабочего пространства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Верхняя часть рабочего пространства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7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 smtClean="0">
                          <a:effectLst/>
                        </a:rPr>
                        <a:t>Графики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Отсутствуют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Несколько видов графиков, демонстрирующие результат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Карта сети</a:t>
                      </a:r>
                      <a:endParaRPr lang="ru-RU" sz="1800" u="sng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u="none" strike="noStrike" dirty="0">
                          <a:effectLst/>
                        </a:rPr>
                        <a:t>Графики, демонстрирующие результат</a:t>
                      </a:r>
                      <a:endParaRPr lang="ru-RU" sz="1800" u="sng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767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Стоимость,</a:t>
                      </a:r>
                      <a:r>
                        <a:rPr kumimoji="0" lang="ru-RU" sz="1800" b="1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kumimoji="0" lang="ru-RU" sz="180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193574</a:t>
                      </a:r>
                      <a:endParaRPr kumimoji="0"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32316</a:t>
                      </a:r>
                      <a:endParaRPr kumimoji="0"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kumimoji="0"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Выбранные инструменты разработки</a:t>
            </a:r>
            <a:endParaRPr lang="ru-RU" dirty="0"/>
          </a:p>
        </p:txBody>
      </p:sp>
      <p:pic>
        <p:nvPicPr>
          <p:cNvPr id="1026" name="Picture 2" descr="https://cs50.com.ua/image/cache/catalog/phpstorm_logo_300x300-1400x140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84" y="2208653"/>
            <a:ext cx="1151112" cy="11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marL="0" indent="360000">
              <a:lnSpc>
                <a:spcPct val="150000"/>
              </a:lnSpc>
              <a:spcBef>
                <a:spcPts val="0"/>
              </a:spcBef>
            </a:pPr>
            <a:r>
              <a:rPr lang="ru-RU" sz="2800" dirty="0"/>
              <a:t>Интегрированная среда разработки:</a:t>
            </a:r>
            <a:r>
              <a:rPr lang="en-US" sz="2800" dirty="0"/>
              <a:t> </a:t>
            </a:r>
            <a:r>
              <a:rPr lang="en-US" sz="2800" dirty="0" err="1"/>
              <a:t>PhpStorm</a:t>
            </a:r>
            <a:endParaRPr lang="ru-RU" sz="2800" dirty="0"/>
          </a:p>
          <a:p>
            <a:pPr marL="0" indent="360000">
              <a:lnSpc>
                <a:spcPct val="150000"/>
              </a:lnSpc>
              <a:spcBef>
                <a:spcPts val="0"/>
              </a:spcBef>
            </a:pPr>
            <a:r>
              <a:rPr lang="ru-RU" sz="2800" dirty="0"/>
              <a:t>Языки программирования: </a:t>
            </a:r>
            <a:r>
              <a:rPr lang="en-US" sz="2800" dirty="0"/>
              <a:t>PHP, </a:t>
            </a:r>
            <a:r>
              <a:rPr lang="en-US" sz="2800" dirty="0" smtClean="0"/>
              <a:t>JavaScript</a:t>
            </a:r>
            <a:endParaRPr lang="ru-RU" sz="2800" dirty="0" smtClean="0"/>
          </a:p>
          <a:p>
            <a:pPr marL="0" indent="360000">
              <a:lnSpc>
                <a:spcPct val="150000"/>
              </a:lnSpc>
              <a:spcBef>
                <a:spcPts val="0"/>
              </a:spcBef>
            </a:pPr>
            <a:r>
              <a:rPr lang="ru-RU" sz="2800" dirty="0" smtClean="0"/>
              <a:t>Язык разметки: </a:t>
            </a:r>
            <a:r>
              <a:rPr lang="en-US" sz="2800" dirty="0" smtClean="0"/>
              <a:t>HTML</a:t>
            </a:r>
            <a:endParaRPr lang="ru-RU" sz="2800" dirty="0"/>
          </a:p>
          <a:p>
            <a:pPr marL="0" indent="360000">
              <a:lnSpc>
                <a:spcPct val="150000"/>
              </a:lnSpc>
              <a:spcBef>
                <a:spcPts val="0"/>
              </a:spcBef>
            </a:pPr>
            <a:r>
              <a:rPr lang="ru-RU" sz="2800" dirty="0"/>
              <a:t>Система управления базой данных: </a:t>
            </a:r>
            <a:r>
              <a:rPr lang="en-US" sz="2800" dirty="0" err="1"/>
              <a:t>phpMyAdmin</a:t>
            </a:r>
            <a:endParaRPr lang="ru-RU" sz="2800" dirty="0"/>
          </a:p>
          <a:p>
            <a:pPr marL="0" indent="360000">
              <a:lnSpc>
                <a:spcPct val="150000"/>
              </a:lnSpc>
              <a:spcBef>
                <a:spcPts val="0"/>
              </a:spcBef>
            </a:pPr>
            <a:r>
              <a:rPr lang="ru-RU" sz="2800" dirty="0"/>
              <a:t>Фреймворки и библиотеки: </a:t>
            </a:r>
            <a:r>
              <a:rPr lang="en-US" sz="2800" dirty="0"/>
              <a:t>jQuery, Bootstrap, </a:t>
            </a:r>
            <a:r>
              <a:rPr lang="en-US" sz="2800" dirty="0" err="1"/>
              <a:t>Laravel</a:t>
            </a:r>
            <a:endParaRPr lang="ru-RU" sz="2800" dirty="0"/>
          </a:p>
        </p:txBody>
      </p:sp>
      <p:pic>
        <p:nvPicPr>
          <p:cNvPr id="7" name="Picture 8" descr="http://dwgator.com/wp-content/uploads/2016/01/ph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94" y="2008569"/>
            <a:ext cx="1631382" cy="57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3arrafni.com/wp-content/uploads/2013/04/html-pointing-sign-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01" y="3087585"/>
            <a:ext cx="1549254" cy="11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logomogo.ru/uploads/logo-phpmyadmi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9" y="4356855"/>
            <a:ext cx="2167086" cy="98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tproger.com/paid_courses/img/js_course_javascrip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34" y="5046699"/>
            <a:ext cx="1117821" cy="10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orking-out.info/wp-content/uploads/jquery-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593" y="4749392"/>
            <a:ext cx="1075343" cy="107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bs.twimg.com/media/DWOmMdeXUAAraL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40" y="3666674"/>
            <a:ext cx="1187897" cy="99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acificsky.ru/uploads/posts/2016-03/1456919498_rfmn3m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97" y="2401456"/>
            <a:ext cx="1196554" cy="8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7" name="Объект 4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27648" y="1628800"/>
            <a:ext cx="580439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Объект 3" descr="https://static.tildacdn.com/tild3934-6536-4837-b436-616639386339/UntitledDiagram5.jpg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88840"/>
            <a:ext cx="6657479" cy="383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3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1005</Words>
  <Application>Microsoft Office PowerPoint</Application>
  <PresentationFormat>Широкоэкранный</PresentationFormat>
  <Paragraphs>118</Paragraphs>
  <Slides>17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Calibri</vt:lpstr>
      <vt:lpstr>Candara</vt:lpstr>
      <vt:lpstr>Century Schoolbook</vt:lpstr>
      <vt:lpstr>Times New Roman</vt:lpstr>
      <vt:lpstr>Wingdings</vt:lpstr>
      <vt:lpstr>Wingdings 2</vt:lpstr>
      <vt:lpstr>Эркер</vt:lpstr>
      <vt:lpstr>Уравнение</vt:lpstr>
      <vt:lpstr>ИНФОРМАЦИОННАЯ СИСТЕМА «СИСТЕМА-112». МОДУЛЬ ПОСТРОЕНИЯ ОТЧЕТОВ И МАНИПУЛИРОВАНИЯ ДАННЫМИ</vt:lpstr>
      <vt:lpstr>Цель и задачи дипломной работы:</vt:lpstr>
      <vt:lpstr>Аналоги</vt:lpstr>
      <vt:lpstr>Аналоги</vt:lpstr>
      <vt:lpstr>Аналоги</vt:lpstr>
      <vt:lpstr>Анализ аналогов</vt:lpstr>
      <vt:lpstr>Выбранные инструменты разработки</vt:lpstr>
      <vt:lpstr>Схема базы данных</vt:lpstr>
      <vt:lpstr>Архитектура</vt:lpstr>
      <vt:lpstr>Контекстная диаграмма</vt:lpstr>
      <vt:lpstr>Функциональная диаграмма</vt:lpstr>
      <vt:lpstr>Диаграмма IDEF3</vt:lpstr>
      <vt:lpstr>Диаграмма потоков данных</vt:lpstr>
      <vt:lpstr>Разработка</vt:lpstr>
      <vt:lpstr>Презентация PowerPoint</vt:lpstr>
      <vt:lpstr>Экономический расчет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2019-05-18T17:05:01Z</dcterms:created>
  <dcterms:modified xsi:type="dcterms:W3CDTF">2019-05-30T15:15:08Z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