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3"/>
  </p:notesMasterIdLst>
  <p:sldIdLst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D81C89-AC0D-4BFF-9223-D3157C1DDC5B}" type="datetimeFigureOut">
              <a:rPr lang="en-US" smtClean="0"/>
              <a:t>4/24/2024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33D7A2-C585-48BF-BF8C-C21FDC051F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662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3A52079-6997-47B8-B262-4ED5D2EA2D74}" type="datetime1">
              <a:rPr lang="en-US" smtClean="0"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80CA-06EA-4D97-A1EC-F2A229B592C4}" type="datetime1">
              <a:rPr lang="en-US" smtClean="0"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60CC4-6CA2-4A99-B83B-711E420D000E}" type="datetime1">
              <a:rPr lang="en-US" smtClean="0"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1ED8-AC2E-4560-8CC9-E6292DDF25B6}" type="datetime1">
              <a:rPr lang="en-US" smtClean="0"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5238998-10EA-455D-8FDC-3EBC7E198582}" type="datetime1">
              <a:rPr lang="en-US" smtClean="0"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4E9B6-2EC2-45E6-A437-DCC674AAC4AF}" type="datetime1">
              <a:rPr lang="en-US" smtClean="0"/>
              <a:t>4/24/2024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D4FF3-940D-4DDE-86D8-82D5A8663636}" type="datetime1">
              <a:rPr lang="en-US" smtClean="0"/>
              <a:t>4/24/2024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5261-7117-41BB-BB79-8C1909625493}" type="datetime1">
              <a:rPr lang="en-US" smtClean="0"/>
              <a:t>4/24/2024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204D7-DE7F-414C-8571-0012DE9EFCDB}" type="datetime1">
              <a:rPr lang="en-US" smtClean="0"/>
              <a:t>4/24/2024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E378FF3-85EA-48E5-8D8C-1DB156807E49}" type="datetime1">
              <a:rPr lang="en-US" smtClean="0"/>
              <a:t>4/24/2024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F94F13-1676-4B68-A383-661B657F6E63}" type="datetime1">
              <a:rPr lang="en-US" smtClean="0"/>
              <a:t>4/24/2024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5CB83234-995D-4149-8E1E-BC120E9070D5}" type="datetime1">
              <a:rPr lang="en-US" smtClean="0"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46433AC8-8A78-46AB-B013-07DC9D7525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347C47-EF1D-4B02-906B-219155AD8D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7291" y="634028"/>
            <a:ext cx="6221689" cy="3732835"/>
          </a:xfrm>
        </p:spPr>
        <p:txBody>
          <a:bodyPr>
            <a:normAutofit/>
          </a:bodyPr>
          <a:lstStyle/>
          <a:p>
            <a:r>
              <a:rPr lang="en-US" dirty="0"/>
              <a:t>DAILY SCREEN TIME USAGE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A0527F-C5FD-4E9B-9F21-5D1FBA3131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7292" y="4436462"/>
            <a:ext cx="6221688" cy="1794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Daniel S. Kouassi</a:t>
            </a:r>
          </a:p>
        </p:txBody>
      </p:sp>
      <p:sp>
        <p:nvSpPr>
          <p:cNvPr id="77" name="Freeform 6">
            <a:extLst>
              <a:ext uri="{FF2B5EF4-FFF2-40B4-BE49-F238E27FC236}">
                <a16:creationId xmlns:a16="http://schemas.microsoft.com/office/drawing/2014/main" id="{37E10E69-B2A5-4F8D-A7C0-F958BB7B4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542142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8" name="Freeform 6">
            <a:extLst>
              <a:ext uri="{FF2B5EF4-FFF2-40B4-BE49-F238E27FC236}">
                <a16:creationId xmlns:a16="http://schemas.microsoft.com/office/drawing/2014/main" id="{2E4B17F2-7877-4CC5-B6F6-F4147FE7B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38A25AE-7B44-4EC1-BC0C-CF0FFF03670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905" r="11905"/>
          <a:stretch/>
        </p:blipFill>
        <p:spPr>
          <a:xfrm>
            <a:off x="1371403" y="2764043"/>
            <a:ext cx="2719859" cy="152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576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D6D45-B89B-F2E3-8D72-A7BDC650C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3486" y="2473778"/>
            <a:ext cx="9601200" cy="1485900"/>
          </a:xfrm>
        </p:spPr>
        <p:txBody>
          <a:bodyPr/>
          <a:lstStyle/>
          <a:p>
            <a:pPr algn="ctr"/>
            <a:r>
              <a:rPr lang="en-US" dirty="0"/>
              <a:t>STEP STUDY</a:t>
            </a:r>
          </a:p>
        </p:txBody>
      </p:sp>
    </p:spTree>
    <p:extLst>
      <p:ext uri="{BB962C8B-B14F-4D97-AF65-F5344CB8AC3E}">
        <p14:creationId xmlns:p14="http://schemas.microsoft.com/office/powerpoint/2010/main" val="1208836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8E6E6-7A10-9B99-01C5-B854D9181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45843-AEBA-1E60-4EEC-92726222C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affects my daily screen time usage 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Does it depend  on whether it’s a workday or not 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19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D02AE-733F-F6F8-11C9-74384DF98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0BEE5-E5A7-ED5F-5767-4B4F7D516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21 Days of Observations</a:t>
            </a:r>
          </a:p>
          <a:p>
            <a:r>
              <a:rPr lang="en-US" dirty="0"/>
              <a:t>Variables 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Day of the Week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Worked (Yes/No)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Daily Screen Time Usage (hours)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F4DF4F-EB92-DD5A-ADC2-1BB0B1D5C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0598" y="2286000"/>
            <a:ext cx="3035456" cy="2806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097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18827-0AAB-8CE5-A2D9-552699101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TESTING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6F2AC-2DEC-BC6B-5E30-FBEE06F99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Claim : </a:t>
            </a:r>
            <a:r>
              <a:rPr lang="en-US" dirty="0"/>
              <a:t>The mean daily screen the time usage on workdays is less than the mean daily time usage on non-workdays.</a:t>
            </a:r>
          </a:p>
          <a:p>
            <a:endParaRPr lang="en-US" b="1" dirty="0"/>
          </a:p>
          <a:p>
            <a:r>
              <a:rPr lang="en-US" b="1" dirty="0"/>
              <a:t>Variables: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i="0" dirty="0"/>
              <a:t>Dependent: Daily screen time usage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i="0" dirty="0"/>
              <a:t>Independent: Worked (Yes/No)</a:t>
            </a:r>
          </a:p>
        </p:txBody>
      </p:sp>
    </p:spTree>
    <p:extLst>
      <p:ext uri="{BB962C8B-B14F-4D97-AF65-F5344CB8AC3E}">
        <p14:creationId xmlns:p14="http://schemas.microsoft.com/office/powerpoint/2010/main" val="2060993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2C823-EDF7-2FF8-CE8A-D3AA9BF7D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918A9-0AFF-103F-ADBE-4FFDD7502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Step 1</a:t>
            </a:r>
          </a:p>
          <a:p>
            <a:pPr marL="0" indent="0">
              <a:buNone/>
            </a:pPr>
            <a:endParaRPr lang="en-US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i="0" dirty="0"/>
              <a:t>Null Hypothesis: The mean daily screen time usage on workdays is not significantly different from the mean daily screen time usage on non-workdays.</a:t>
            </a:r>
          </a:p>
          <a:p>
            <a:pPr marL="530352" lvl="1" indent="0">
              <a:buNone/>
            </a:pPr>
            <a:endParaRPr lang="en-US" i="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i="0" dirty="0"/>
              <a:t>Alternative Hypothesis: The mean daily screen time usage on workdays is less than the mean daily screen time usage on non-workdays.</a:t>
            </a:r>
          </a:p>
        </p:txBody>
      </p:sp>
    </p:spTree>
    <p:extLst>
      <p:ext uri="{BB962C8B-B14F-4D97-AF65-F5344CB8AC3E}">
        <p14:creationId xmlns:p14="http://schemas.microsoft.com/office/powerpoint/2010/main" val="874716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AF4D5-CDA1-F5F6-E977-DCDCF7284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5364480" cy="949960"/>
          </a:xfrm>
        </p:spPr>
        <p:txBody>
          <a:bodyPr>
            <a:normAutofit/>
          </a:bodyPr>
          <a:lstStyle/>
          <a:p>
            <a:r>
              <a:rPr lang="en-US" dirty="0"/>
              <a:t>HYPOTHESIS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13B08-E481-6E57-267F-4D593DD79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35759"/>
            <a:ext cx="10007600" cy="2843107"/>
          </a:xfrm>
        </p:spPr>
        <p:txBody>
          <a:bodyPr numCol="2">
            <a:normAutofit/>
          </a:bodyPr>
          <a:lstStyle/>
          <a:p>
            <a:r>
              <a:rPr lang="en-US" b="1" dirty="0"/>
              <a:t>Step 2				 	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i="0" dirty="0"/>
              <a:t>Use t –test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Step 3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i="0" dirty="0"/>
              <a:t>Test Statistic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T = 3.7798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i="0" dirty="0"/>
              <a:t>P-value = 0.9972		                                              			</a:t>
            </a:r>
          </a:p>
          <a:p>
            <a:pPr marL="987552" lvl="2" indent="0">
              <a:buNone/>
            </a:pPr>
            <a:endParaRPr lang="en-US" i="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Step 4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i="0" dirty="0"/>
              <a:t>Using a significance level of 0.05,we fail to reject the null hypothesis.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i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85A5EE-607D-2BFC-0DF3-D37DF72AC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960" y="4405358"/>
            <a:ext cx="6043507" cy="2005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713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6F05C-1FBB-08C8-59D0-ECC110E9D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282695" cy="1485900"/>
          </a:xfrm>
        </p:spPr>
        <p:txBody>
          <a:bodyPr>
            <a:normAutofit/>
          </a:bodyPr>
          <a:lstStyle/>
          <a:p>
            <a:r>
              <a:rPr lang="en-US" sz="410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29438-BE4C-EC29-ED4E-4C4EB2058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282694" cy="3581400"/>
          </a:xfrm>
        </p:spPr>
        <p:txBody>
          <a:bodyPr>
            <a:normAutofit/>
          </a:bodyPr>
          <a:lstStyle/>
          <a:p>
            <a:r>
              <a:rPr lang="en-US" dirty="0"/>
              <a:t>Since the p-value, 0.9972, is greater than 0.05, we fail to reject the null hypothesis. There is no significant evidence to conclude that the mean daily screen time usage on non-workdays is less than the mean daily screen time usage on workdays.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D4D629-D288-B3D9-E4DB-6185931DB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1467" y="1541958"/>
            <a:ext cx="6517065" cy="3454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19476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FD9A38F-9A2C-42E5-9013-4C4B1FFCB4F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07ECF6D8-9EA4-45A1-AFEB-B7C326AF08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C45FB24-BEC6-4D44-888B-84AEBBA2DC0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Crop design</Template>
  <TotalTime>1985</TotalTime>
  <Words>241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Franklin Gothic Book</vt:lpstr>
      <vt:lpstr>Wingdings</vt:lpstr>
      <vt:lpstr>Crop</vt:lpstr>
      <vt:lpstr>DAILY SCREEN TIME USAGE</vt:lpstr>
      <vt:lpstr>STEP STUDY</vt:lpstr>
      <vt:lpstr>QUESTION</vt:lpstr>
      <vt:lpstr>DATA</vt:lpstr>
      <vt:lpstr>HYPOTHESIS TESTING </vt:lpstr>
      <vt:lpstr>HYPOTHESIS TESTING</vt:lpstr>
      <vt:lpstr>HYPOTHESIS TESTING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DAILY SCREEN TIME USAGE</dc:title>
  <dc:creator>Kouassi, Daniel S</dc:creator>
  <cp:lastModifiedBy>Kouassi, Daniel S</cp:lastModifiedBy>
  <cp:revision>3</cp:revision>
  <dcterms:created xsi:type="dcterms:W3CDTF">2024-04-22T21:48:57Z</dcterms:created>
  <dcterms:modified xsi:type="dcterms:W3CDTF">2024-04-25T23:47:31Z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