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2" r:id="rId9"/>
    <p:sldId id="268" r:id="rId10"/>
    <p:sldId id="269" r:id="rId11"/>
    <p:sldId id="270" r:id="rId12"/>
    <p:sldId id="271" r:id="rId13"/>
    <p:sldId id="263" r:id="rId14"/>
    <p:sldId id="264" r:id="rId15"/>
    <p:sldId id="265" r:id="rId16"/>
    <p:sldId id="266" r:id="rId17"/>
    <p:sldId id="273" r:id="rId18"/>
    <p:sldId id="274" r:id="rId19"/>
    <p:sldId id="275" r:id="rId20"/>
    <p:sldId id="27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5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4314-036A-4C76-806B-2315D4B9C248}" type="datetimeFigureOut">
              <a:rPr lang="en-US" smtClean="0"/>
              <a:pPr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BDE1C-3485-4633-943E-41750DA3C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re_ext/selaras.pptx" TargetMode="External"/><Relationship Id="rId2" Type="http://schemas.openxmlformats.org/officeDocument/2006/relationships/hyperlink" Target="Pre_ext/ViJo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e_ext/euclide.pptx" TargetMode="External"/><Relationship Id="rId2" Type="http://schemas.openxmlformats.org/officeDocument/2006/relationships/hyperlink" Target="Pre_ext/PCA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86800" cy="6400800"/>
          </a:xfrm>
          <a:prstGeom prst="roundRect">
            <a:avLst>
              <a:gd name="adj" fmla="val 28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pitchFamily="34" charset="0"/>
              </a:rPr>
              <a:t>PERANCANGAN DAN ANALISIS SISTEM PENGENALAN WAJAH BERBASIS ALGORITMA PRINCIPAL COMPONENT ANALYSIS (PCA)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JURUSAN TEKNIK KOMPUTER</a:t>
            </a: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FAKULTAS TEKNIK DAN ILMU KOMPUTER</a:t>
            </a: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UNIVERSITAS KOMPUTER INDONESIA</a:t>
            </a:r>
            <a:b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</a:b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2012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5" name="Picture 4" descr="new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81200"/>
            <a:ext cx="1667310" cy="16673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0" y="3953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Times New Roman" pitchFamily="18" charset="0"/>
              </a:rPr>
              <a:t>Oleh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Times New Roman" pitchFamily="18" charset="0"/>
              </a:rPr>
              <a:t>Krisna Gunawan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Times New Roman" pitchFamily="18" charset="0"/>
              </a:rPr>
              <a:t>10207028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Perancangan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(5)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Diagram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Ekstraksi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PCA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4124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‎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3.5.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Diagram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Ekstraksi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PCA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9" name="Picture 8" descr="Drawing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48" y="1447800"/>
            <a:ext cx="1256552" cy="4929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Perancangan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(6)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Diagram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Klasifikasi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Citra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5181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‎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3.6.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Diagram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Klasifikasi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Citra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8" name="Picture 7" descr="Drawin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64" y="1752600"/>
            <a:ext cx="4929136" cy="3249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Perancangan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(6)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Tampilan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Antarmuka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1264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‎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3.7.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Tampilan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Antarmuka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42" y="1828800"/>
            <a:ext cx="426250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828800"/>
            <a:ext cx="263118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Pengujian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Analisa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Deteksi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dilakukan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mendeteksi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ada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tidaknya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dalam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masukan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-</a:t>
            </a:r>
            <a:r>
              <a:rPr lang="en-US" sz="1800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input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melalui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webcam.</a:t>
            </a:r>
          </a:p>
          <a:p>
            <a:pPr>
              <a:buNone/>
            </a:pPr>
            <a:endParaRPr lang="en-US" sz="1800" i="1" dirty="0" smtClean="0"/>
          </a:p>
          <a:p>
            <a:pPr algn="ctr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4.1.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Analisa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Deteksi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</a:t>
            </a:r>
            <a:endParaRPr lang="en-US" sz="1800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ctr">
              <a:buNone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895600"/>
          <a:ext cx="6096000" cy="28149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/>
                <a:gridCol w="2016089"/>
                <a:gridCol w="2047911"/>
              </a:tblGrid>
              <a:tr h="376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Kondisi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Pengujian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Wajah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Terdeteksi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Keterangan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Normal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Ya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Kondisi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terang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posisi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wajah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lurus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terhadap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kamera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Kondisi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Gelap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Ya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Posisi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wajah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lurus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terhadap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kamera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Miring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Tidak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Kemiringan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lebih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dari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30º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dari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sumbu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Terhalang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Objek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Tidak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Bagian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yang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terhalangi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dari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hidung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ke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atas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Pengujian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Analisa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(2)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Pelatihan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dilakukan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cara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menguji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penangkapan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menyimpannya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dalam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database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serta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ekstraksi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menjadi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eigenface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Hasilnya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sebagai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berikut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:</a:t>
            </a:r>
            <a:endParaRPr lang="en-US" sz="1800" i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75" y="2895600"/>
            <a:ext cx="238125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857357" y="3810000"/>
            <a:ext cx="5500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‎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4.1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yang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Disimpan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Database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3" y="4500576"/>
            <a:ext cx="238125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857357" y="5410200"/>
            <a:ext cx="5500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4.2. Citra Rata-rata 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kiri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 – </a:t>
            </a:r>
            <a:r>
              <a:rPr lang="en-US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Eigenface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kanan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Pengujian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Analisa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(3)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dilakukan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membandingkan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</a:t>
            </a:r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5, 10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20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kondisi-kondisi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pada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normal,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gelap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posisi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 yang miring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samping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>
              <a:buNone/>
            </a:pPr>
            <a:endParaRPr lang="en-US" sz="1800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4.2.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Normal 5 Citra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sz="1800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algn="ctr">
              <a:buNone/>
            </a:pPr>
            <a:endParaRPr lang="en-US" sz="1800" i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81200" y="3236595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Citra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Uji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Nama Hasil Pengenalan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Agung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Agung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Hery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Krisna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Krisna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Azhar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Krisna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Tri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Tri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Pengujian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Analisa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(3)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81200" y="1630360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Citra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Uji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Hasil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Pengenalan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Agung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Agung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Krisna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Azhar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Azhar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Azhar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Tri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Tri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81200" y="4150995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Citra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Uji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Hasil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Pengenalan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Agung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Agung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Hery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Hery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Krisna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Krisna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Azhar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Krisna</a:t>
                      </a:r>
                      <a:endParaRPr lang="en-US" sz="160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Tri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</a:rPr>
                        <a:t>Tri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14400" y="1143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4.3.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Gelap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36692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4.4.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Miring 5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Pengujian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Analisa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(4)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81200" y="1630360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Nama Citra Uji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Nama Hasil Pengenalan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Agung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Cecep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Azhar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81200" y="4150995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 Citra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Uji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Nama Hasil Pengenalan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Agung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Agung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Azhar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Azhar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Azhar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14400" y="1143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4.5.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Normal 5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10 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36692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4.6.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Gelap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10 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Pengujian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Analisa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(5)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81200" y="1630360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 Citra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Uji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Nama Hasil Pengenalan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Agung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Agung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Ratih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Azhar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81200" y="4150995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Citra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Uji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Nama Hasil Pengenalan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Agung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Agung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Azhar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14400" y="1143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4.7.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Miring 5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20 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36692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4.8.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Normal 5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20 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Pengujian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Analisa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(5)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81200" y="1630360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 Citra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Uji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Nama Hasil Pengenalan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Agung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Agung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Krisna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Azhar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Azhar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" pitchFamily="18" charset="0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81200" y="4150995"/>
          <a:ext cx="5171440" cy="1640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720"/>
                <a:gridCol w="2585720"/>
              </a:tblGrid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Nama</a:t>
                      </a: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Citra </a:t>
                      </a: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Uji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Nama Hasil Pengenalan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Agung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Agung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Hery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Krisna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Azhar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Azhar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14400" y="1143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4.9.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Gelap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20 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36692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Tabel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4.10.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Pengujian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Kondisi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Miring 5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20 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Latih</a:t>
            </a:r>
            <a:endParaRPr lang="en-US" i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Pendahuluan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Latar Belakang</a:t>
            </a:r>
          </a:p>
          <a:p>
            <a:pPr marL="339725" lvl="1" indent="-339725"/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Perlunya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analisis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keakuratan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wajah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sebelum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diimplementasikan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terhadap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keamanan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absensi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dan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identifikasi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lainnya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  <a:endParaRPr lang="id-ID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>
              <a:buNone/>
            </a:pPr>
            <a:r>
              <a:rPr lang="id-ID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Maksud dan Tujuan</a:t>
            </a:r>
          </a:p>
          <a:p>
            <a:pPr marL="339725" lvl="1" indent="-339725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Dapat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merancang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berfungsi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baik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339725" lvl="1" indent="-339725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Dapat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menganalisis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tingkat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keakuratan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berbasis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algoritma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PCA.</a:t>
            </a:r>
            <a:endParaRPr lang="en-US" sz="54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id-ID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Batasan Masalah</a:t>
            </a:r>
          </a:p>
          <a:p>
            <a:pPr marL="339725" lvl="1" indent="-339725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Posisi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dikenali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lurus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tegap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menghadap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kamera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339725" lvl="1" indent="-339725"/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data wajah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disimpan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format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PGM.</a:t>
            </a:r>
          </a:p>
          <a:p>
            <a:pPr marL="339725" lvl="1" indent="-339725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dilakukan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hanya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per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satu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orang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Kesimpulan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wajah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online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berbasis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algoritma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principal component analysis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memiliki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tingkat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keakuratan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cukup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baik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karena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memilki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tingkat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keakuratan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melebihi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50%.</a:t>
            </a:r>
          </a:p>
          <a:p>
            <a:pPr lvl="0"/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Semakin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banyak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data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dilatih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per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orang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akan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membuat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memiliki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tingkat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keakuratan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baik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457200" indent="-457200"/>
            <a:endParaRPr lang="en-US" sz="24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91440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Terima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Kasih</a:t>
            </a:r>
            <a:endParaRPr lang="en-US" sz="4000" b="1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457200" indent="-457200"/>
            <a:endParaRPr lang="en-US" sz="2400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Dasar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Teori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</a:t>
            </a:r>
            <a:endParaRPr lang="id-ID" sz="24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39725" lvl="1" indent="-339725"/>
            <a:r>
              <a:rPr lang="fr-CA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Deteksi</a:t>
            </a:r>
            <a:r>
              <a:rPr lang="fr-CA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Wajah</a:t>
            </a:r>
            <a:endParaRPr lang="fr-CA" sz="24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39725" lvl="1" indent="3175">
              <a:spcAft>
                <a:spcPts val="1200"/>
              </a:spcAft>
              <a:buNone/>
            </a:pP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 yang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mendeteksi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keberadaan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wajah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pada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masukan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jika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wajah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terdeteksi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maka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akan ada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segmentasi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wajah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masukan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Metode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digunakan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adalah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metode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hlinkClick r:id="rId2" action="ppaction://hlinkpres?slideindex=1&amp;slidetitle="/>
              </a:rPr>
              <a:t>Viola-Jones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339725" lvl="1" indent="-339725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Penyelarasan Wajah</a:t>
            </a:r>
          </a:p>
          <a:p>
            <a:pPr marL="339725" lvl="1" indent="-339725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hlinkClick r:id="rId3" action="ppaction://hlinkpres?slideindex=1&amp;slidetitle="/>
              </a:rPr>
              <a:t>penyelarasan wajah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merupakan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bertujuan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untuk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menormalisasi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dari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didapatkan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dari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pendeteksian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wajah.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terdiri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dari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tahapan-tahapan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sebagai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berikut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:</a:t>
            </a:r>
          </a:p>
          <a:p>
            <a:pPr marL="739775" lvl="2" indent="-339725"/>
            <a:r>
              <a:rPr lang="en-US" sz="1800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Grayscaling</a:t>
            </a:r>
            <a:endParaRPr lang="en-US" sz="1800" i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739775" lvl="2" indent="-339725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Pemotongan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739775" lvl="2" indent="-339725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Resizing</a:t>
            </a:r>
          </a:p>
          <a:p>
            <a:pPr marL="739775" lvl="2" indent="-339725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Equalizing</a:t>
            </a:r>
            <a:endParaRPr lang="en-US" sz="1600" i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Dasar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Teori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(2)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Pengenalan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</a:t>
            </a:r>
            <a:endParaRPr lang="id-ID" sz="24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39725" lvl="1" indent="-339725"/>
            <a:r>
              <a:rPr lang="fr-CA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Ekstraksi</a:t>
            </a:r>
            <a:r>
              <a:rPr lang="fr-CA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Fitur</a:t>
            </a:r>
            <a:endParaRPr lang="fr-CA" sz="24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39725" lvl="1" indent="3175">
              <a:spcAft>
                <a:spcPts val="1200"/>
              </a:spcAft>
              <a:buNone/>
            </a:pP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 yang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ekstraksi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menjadi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kumpulan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fitur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karakteristik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dari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suatu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,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fitur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dinamakan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eigenface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nantinya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digunakan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sebagai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masukan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pada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pencocokan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fitur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 Proses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ini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dilakukan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menggunakan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metode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hlinkClick r:id="rId2" action="ppaction://hlinkpres?slideindex=1&amp;slidetitle="/>
              </a:rPr>
              <a:t>Principal Component </a:t>
            </a:r>
            <a:r>
              <a:rPr lang="fr-CA" sz="2000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hlinkClick r:id="rId2" action="ppaction://hlinkpres?slideindex=1&amp;slidetitle="/>
              </a:rPr>
              <a:t>Analysis</a:t>
            </a:r>
            <a:r>
              <a:rPr lang="fr-CA" sz="20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</a:p>
          <a:p>
            <a:pPr marL="339725" lvl="1" indent="-339725"/>
            <a:r>
              <a:rPr lang="fr-CA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Pencocokan</a:t>
            </a:r>
            <a:r>
              <a:rPr lang="fr-CA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Fitur</a:t>
            </a:r>
            <a:endParaRPr lang="fr-CA" sz="24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42900" lvl="1" indent="0"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mencocokan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fitur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hasil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pelatihan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atau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hasil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ekstraksi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fitur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telah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disimpan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dengan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fitur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Menggunakan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metode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hlinkClick r:id="rId3" action="ppaction://hlinkpres?slideindex=1&amp;slidetitle="/>
              </a:rPr>
              <a:t>Euclidean Distance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Dasar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Teori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(3)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Perangkat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Lunak</a:t>
            </a:r>
            <a:endParaRPr lang="id-ID" sz="24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39725" lvl="1" indent="-339725"/>
            <a:r>
              <a:rPr lang="fr-CA" sz="24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Open Source Computer Vision </a:t>
            </a:r>
            <a:r>
              <a:rPr lang="fr-CA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(</a:t>
            </a:r>
            <a:r>
              <a:rPr lang="fr-CA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OpenCV</a:t>
            </a:r>
            <a:r>
              <a:rPr lang="fr-CA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) </a:t>
            </a:r>
          </a:p>
          <a:p>
            <a:pPr marL="339725" lvl="1" indent="3175">
              <a:spcAft>
                <a:spcPts val="1200"/>
              </a:spcAft>
              <a:buNone/>
            </a:pP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OpenCV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adalah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library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berfungsi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untuk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mentransformasikan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data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dari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citra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diam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atau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kamera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video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salah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satu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keputusan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atau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representasi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baru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</a:t>
            </a:r>
            <a:endParaRPr lang="fr-CA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739775" lvl="2" indent="-339725"/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Komputasi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fr-CA" sz="2000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deteksi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wajah</a:t>
            </a:r>
            <a:endParaRPr lang="fr-CA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739775" lvl="2" indent="-339725"/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Komputasi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fr-CA" sz="2000" i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grayscaling</a:t>
            </a:r>
            <a:endParaRPr lang="fr-CA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739775" lvl="2" indent="-339725"/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Komputasi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fr-CA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ekstraksi</a:t>
            </a:r>
            <a:r>
              <a:rPr lang="fr-CA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PCA</a:t>
            </a:r>
          </a:p>
          <a:p>
            <a:pPr marL="339725" lvl="1" indent="-339725"/>
            <a:endParaRPr lang="fr-CA" sz="24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  <a:p>
            <a:pPr marL="339725" lvl="1" indent="-339725"/>
            <a:r>
              <a:rPr lang="fr-CA" sz="24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Haarcascade</a:t>
            </a:r>
            <a:r>
              <a:rPr lang="fr-CA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Frontal Face</a:t>
            </a:r>
          </a:p>
          <a:p>
            <a:pPr marL="339725" lvl="1" indent="3175">
              <a:spcAft>
                <a:spcPts val="1200"/>
              </a:spcAft>
              <a:buNone/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Adalah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suatu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library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berupa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i="1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file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templet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berekstensi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xml,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berisi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data-data yang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digunakan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untuk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proses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deteksi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wajah.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0" y="1752600"/>
            <a:ext cx="7315200" cy="1981200"/>
          </a:xfrm>
          <a:prstGeom prst="roundRect">
            <a:avLst>
              <a:gd name="adj" fmla="val 11225"/>
            </a:avLst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" pitchFamily="18" charset="0"/>
              </a:rPr>
              <a:t>Proses Pengumpulan Data Karakteristik Citra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700" dirty="0" smtClean="0">
              <a:solidFill>
                <a:schemeClr val="bg1"/>
              </a:solidFill>
            </a:endParaRPr>
          </a:p>
          <a:p>
            <a:pPr algn="ctr"/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2000" y="2133600"/>
            <a:ext cx="7315200" cy="1600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762000" y="3962400"/>
            <a:ext cx="7315200" cy="1981200"/>
          </a:xfrm>
          <a:prstGeom prst="roundRect">
            <a:avLst>
              <a:gd name="adj" fmla="val 11225"/>
            </a:avLst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mbria" pitchFamily="18" charset="0"/>
              </a:rPr>
              <a:t>Proses 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</a:rPr>
              <a:t>Pengenalan</a:t>
            </a:r>
            <a:endParaRPr lang="en-US" dirty="0" smtClean="0">
              <a:solidFill>
                <a:schemeClr val="bg1"/>
              </a:solidFill>
              <a:latin typeface="Cambria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62000" y="4343400"/>
            <a:ext cx="7315200" cy="1600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914400" y="4495800"/>
            <a:ext cx="1066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Webcam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362200" y="4495800"/>
            <a:ext cx="1066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</a:rPr>
              <a:t>Capture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810000" y="4495800"/>
            <a:ext cx="1066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Proses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Penyelarasan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257800" y="4495800"/>
            <a:ext cx="990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Ekstraksi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PCA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629400" y="4495800"/>
            <a:ext cx="990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Pengenalan</a:t>
            </a:r>
            <a:endParaRPr lang="en-US" sz="1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629400" y="5257800"/>
            <a:ext cx="990600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Hasil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Pengenalan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65" idx="3"/>
            <a:endCxn id="66" idx="1"/>
          </p:cNvCxnSpPr>
          <p:nvPr/>
        </p:nvCxnSpPr>
        <p:spPr>
          <a:xfrm>
            <a:off x="1981200" y="4724400"/>
            <a:ext cx="381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3"/>
            <a:endCxn id="67" idx="1"/>
          </p:cNvCxnSpPr>
          <p:nvPr/>
        </p:nvCxnSpPr>
        <p:spPr>
          <a:xfrm>
            <a:off x="3429000" y="4724400"/>
            <a:ext cx="381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3"/>
            <a:endCxn id="68" idx="1"/>
          </p:cNvCxnSpPr>
          <p:nvPr/>
        </p:nvCxnSpPr>
        <p:spPr>
          <a:xfrm>
            <a:off x="4876800" y="4724400"/>
            <a:ext cx="381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9" idx="3"/>
            <a:endCxn id="20" idx="1"/>
          </p:cNvCxnSpPr>
          <p:nvPr/>
        </p:nvCxnSpPr>
        <p:spPr>
          <a:xfrm>
            <a:off x="6248400" y="2514600"/>
            <a:ext cx="381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2"/>
            <a:endCxn id="70" idx="0"/>
          </p:cNvCxnSpPr>
          <p:nvPr/>
        </p:nvCxnSpPr>
        <p:spPr>
          <a:xfrm rot="5400000">
            <a:off x="6972300" y="5105400"/>
            <a:ext cx="3048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Perancangan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Sistem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2286000"/>
            <a:ext cx="1066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Webcam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62200" y="2286000"/>
            <a:ext cx="1066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</a:rPr>
              <a:t>Capture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10000" y="2286000"/>
            <a:ext cx="1066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Proses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Penyelarasan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57800" y="2286000"/>
            <a:ext cx="990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Simpan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29400" y="2286000"/>
            <a:ext cx="990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Ekstraksi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PCA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29400" y="3048000"/>
            <a:ext cx="990600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</a:rPr>
              <a:t>Simpan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 Data Karakteristik Citra (*.xml)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6" idx="3"/>
            <a:endCxn id="17" idx="1"/>
          </p:cNvCxnSpPr>
          <p:nvPr/>
        </p:nvCxnSpPr>
        <p:spPr>
          <a:xfrm>
            <a:off x="1981200" y="2514600"/>
            <a:ext cx="381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8" idx="1"/>
          </p:cNvCxnSpPr>
          <p:nvPr/>
        </p:nvCxnSpPr>
        <p:spPr>
          <a:xfrm>
            <a:off x="3429000" y="2514600"/>
            <a:ext cx="381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4876800" y="2514600"/>
            <a:ext cx="381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9" idx="3"/>
          </p:cNvCxnSpPr>
          <p:nvPr/>
        </p:nvCxnSpPr>
        <p:spPr>
          <a:xfrm rot="10800000">
            <a:off x="7620000" y="4724400"/>
            <a:ext cx="762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rot="5400000">
            <a:off x="6972300" y="2895600"/>
            <a:ext cx="3048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20000" y="3351212"/>
            <a:ext cx="762000" cy="1588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7696200" y="4038600"/>
            <a:ext cx="1371600" cy="1588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2000" y="60314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‎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3.1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. Diagram Blok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Keseluruhan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87" name="Straight Arrow Connector 86"/>
          <p:cNvCxnSpPr>
            <a:stCxn id="68" idx="3"/>
            <a:endCxn id="69" idx="1"/>
          </p:cNvCxnSpPr>
          <p:nvPr/>
        </p:nvCxnSpPr>
        <p:spPr>
          <a:xfrm>
            <a:off x="6248400" y="4724400"/>
            <a:ext cx="381000" cy="1588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Diagram Blok </a:t>
            </a: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Perancangan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(2)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Diagram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22" name="Picture 21" descr="Drawin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9" y="1524000"/>
            <a:ext cx="7478201" cy="48529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2000" y="64124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‎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3.2.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Diagram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Keseluruhan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Sistem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Perancangan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(3)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Diagram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Simpan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Citra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10" name="Picture 9" descr="Drawin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75709"/>
            <a:ext cx="2372056" cy="47726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64124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‎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3.3.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Diagram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Simpan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Citra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"/>
            <a:ext cx="9144000" cy="914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12812"/>
            <a:ext cx="9144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Perancangan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Cambria" pitchFamily="18" charset="0"/>
              </a:rPr>
              <a:t>Sistem</a:t>
            </a:r>
            <a:r>
              <a:rPr lang="en-US" sz="4000" b="1" dirty="0" smtClean="0">
                <a:solidFill>
                  <a:schemeClr val="bg1"/>
                </a:solidFill>
                <a:latin typeface="Cambria" pitchFamily="18" charset="0"/>
              </a:rPr>
              <a:t> (4)</a:t>
            </a:r>
            <a:endParaRPr lang="en-US" sz="4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Diagram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Pre-Processing Citra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4124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Gambar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‎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3.4.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Diagram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Alir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Proses Pre-Processing Citra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Uji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mbria" pitchFamily="18" charset="0"/>
            </a:endParaRPr>
          </a:p>
        </p:txBody>
      </p:sp>
      <p:pic>
        <p:nvPicPr>
          <p:cNvPr id="8" name="Picture 7" descr="Drawin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93" y="1447800"/>
            <a:ext cx="1276507" cy="4965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849</Words>
  <Application>Microsoft Office PowerPoint</Application>
  <PresentationFormat>On-screen Show (4:3)</PresentationFormat>
  <Paragraphs>247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PERANCANGAN DAN ANALISIS SISTEM PENGENALAN WAJAH BERBASIS ALGORITMA PRINCIPAL COMPONENT ANALYSIS (PCA)</vt:lpstr>
      <vt:lpstr>Pendahuluan</vt:lpstr>
      <vt:lpstr>Dasar Teori</vt:lpstr>
      <vt:lpstr>Dasar Teori (2)</vt:lpstr>
      <vt:lpstr>Dasar Teori (3)</vt:lpstr>
      <vt:lpstr>Perancangan Sistem</vt:lpstr>
      <vt:lpstr>Perancangan Sistem (2)</vt:lpstr>
      <vt:lpstr>Perancangan Sistem (3)</vt:lpstr>
      <vt:lpstr>Perancangan Sistem (4)</vt:lpstr>
      <vt:lpstr>Perancangan Sistem (5)</vt:lpstr>
      <vt:lpstr>Perancangan Sistem (6)</vt:lpstr>
      <vt:lpstr>Perancangan Sistem (6)</vt:lpstr>
      <vt:lpstr>Pengujian dan Analisa</vt:lpstr>
      <vt:lpstr>Pengujian dan Analisa (2)</vt:lpstr>
      <vt:lpstr>Pengujian dan Analisa (3)</vt:lpstr>
      <vt:lpstr>Pengujian dan Analisa (3)</vt:lpstr>
      <vt:lpstr>Pengujian dan Analisa (4)</vt:lpstr>
      <vt:lpstr>Pengujian dan Analisa (5)</vt:lpstr>
      <vt:lpstr>Pengujian dan Analisa (5)</vt:lpstr>
      <vt:lpstr>Kesimpulan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Analisis Sistem Pengenalan Wajah Berbasis Algoritma Principal Component Analysis (PCA)</dc:title>
  <dc:creator>Kei</dc:creator>
  <cp:lastModifiedBy>Kei</cp:lastModifiedBy>
  <cp:revision>81</cp:revision>
  <dcterms:created xsi:type="dcterms:W3CDTF">2012-08-07T09:22:59Z</dcterms:created>
  <dcterms:modified xsi:type="dcterms:W3CDTF">2012-08-10T02:58:49Z</dcterms:modified>
</cp:coreProperties>
</file>