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E2505-D720-4B1A-A8C1-FB9FBBEEC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1BB85-820E-49B4-8269-2CA11936F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5FF5BB-3F6F-45C1-A18E-0BA9DFF6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3FF4-DE43-41C3-B45E-1C4983A8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D6282-36F6-47C4-897B-68CA0C6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3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ADA9-E91B-46A0-9B12-B636EE1D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8B34EB-8C6E-40A6-9BA0-064C0BA93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E5532-0629-450F-9BD5-37C281E9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4F3CE-7E15-4470-9522-F98A0510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F912D-3204-4BBE-A1F1-26A6B671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D3DC04-7906-48AF-AB9B-05747EE36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5E6CC-3503-4B31-A83E-A7F040263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DAC86-9F5A-4EA4-85CF-11BCBF2D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3ECC2-01BF-42A4-9A84-F1CB18F7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F7B87-872E-495E-96CB-2DFE408E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82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23998-317E-4DAC-87B5-7974D9C2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7EC65-1274-48FC-AEB6-D15406C6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4EDEE-81AB-4BAD-B5F2-A82D8FE5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7179-2138-4EDD-9C1B-E7C957CA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7A347-9695-4B16-87C5-6A7C7D3A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2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26846-7D9C-41EE-A56C-8E1151EC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F0180-3D78-4151-95D4-32397586C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3EE88-1707-4D1C-A076-4C673ADC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54645-7325-44A5-B74F-E3A5BACE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D6A17-CC4F-46CA-AFA4-03F55F7E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47C05-1C0F-4754-8BAC-838C3AB3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8AF6A-D827-4C3B-AF07-76B8C230D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7A0DD-3594-4705-8C04-4D586CF9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D10A41-DA5B-4CFD-A898-1CEF7DE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521ED-5259-4AFE-90F4-82F37163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64BFA5-233B-4B00-B861-932FA2FF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41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093C0-CA59-4D99-965D-AEFEF579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47E06-7CD8-414A-99AE-3B62C49B7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516E7-A4B6-4B9D-BF25-8CA862A2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5B0D78-7AC2-470C-8975-21599E19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4FBA0C-79A4-4E47-87A3-53074B6D4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809AB7-A46D-4300-80D8-1480AE8E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21B12A-2FA2-410F-BD4B-17415078F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F6DB23-B62C-4F5A-8134-96BB0A40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3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E11E-7FFC-4BFF-B625-179B5DDF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494EF-9155-4BC0-BC67-28A755C8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4B220-FE53-4FAC-9D4A-9AB346D0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81C44-CAB2-4418-A266-70481765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5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4CCC6F-69AA-48DF-98B5-1CF08903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280BDF-783D-4D11-AF19-CB0D7F62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A1B2E-344E-4CB7-8FDA-A3E0A2A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43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A998-924F-424E-B8FF-02834B20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F7CD6-1DEE-42C4-9DF8-3658CBF92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FA956-A64A-4950-8EDD-AF484693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43187-1832-4DC2-B1B9-B2D82ADE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0A772-B900-4348-8D69-9F8B1E2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7E1E4-6525-4014-B595-1A206560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6ECBB-588B-4626-8FE3-4B11FA05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61E9AC-A77F-4A94-AD2C-1D68EF86E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3847B9-A69D-42CA-9B58-5D7453AF6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B36BE-3EB9-47DF-A581-07E790AD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35FF1-4B28-4228-B9BC-E65AA31E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373BB-087C-4423-BB45-73AA52B1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6DBA61-2775-4B5C-A85F-BB59EF77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37112-71C6-4BCE-85A1-314E9188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F4A36-05A5-4DEF-82BC-D3BB5CE27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007D6-3C5B-4F71-9F03-2E1672249366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6EBA7-9DE5-4B6F-98CA-FA46C0C0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CEEC6-6828-46E2-8A6B-ED055D31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E141-18A8-4E01-BC70-26AE7583C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9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DFCA9-8FA9-46A7-904B-774EF08C1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Logbook-June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6C04C-3425-44E3-BD05-14E604B1A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DE8E7-81DD-4938-91B3-69FABE19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-Comparison on thresholding tricks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590049-73DA-4F06-BFD4-B83749222C35}"/>
              </a:ext>
            </a:extLst>
          </p:cNvPr>
          <p:cNvSpPr txBox="1">
            <a:spLocks/>
          </p:cNvSpPr>
          <p:nvPr/>
        </p:nvSpPr>
        <p:spPr>
          <a:xfrm>
            <a:off x="1062996" y="1467883"/>
            <a:ext cx="10515600" cy="533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Mean Thresholding is compared (the green one is Improved)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outperforms the Naïve Mean Thresholding w.r.t Accuracy, but not distinguishable (2%~4%) in data 2 and 3. FDR is reduced (4%~8%) with scarifying Sensitivity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(3%~7%)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-&gt;More spikes are founded.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Thresholding reduced the FDR for ~2%, while the Sensitivity becomes lower for ~2%, which does not effect the Accuracy much</a:t>
            </a:r>
            <a:r>
              <a:rPr lang="en-GB" altLang="zh-CN" dirty="0"/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4FDADD-AAF7-40BB-9718-6B7FA15137D5}"/>
              </a:ext>
            </a:extLst>
          </p:cNvPr>
          <p:cNvGrpSpPr/>
          <p:nvPr/>
        </p:nvGrpSpPr>
        <p:grpSpPr>
          <a:xfrm>
            <a:off x="730939" y="1988454"/>
            <a:ext cx="10730122" cy="2520000"/>
            <a:chOff x="838200" y="2435241"/>
            <a:chExt cx="10730122" cy="2520000"/>
          </a:xfrm>
        </p:grpSpPr>
        <p:pic>
          <p:nvPicPr>
            <p:cNvPr id="6" name="图片 5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A507FA3B-A089-4DED-81AB-0BAD22540F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8" r="6845"/>
            <a:stretch/>
          </p:blipFill>
          <p:spPr>
            <a:xfrm>
              <a:off x="838200" y="2435241"/>
              <a:ext cx="3554552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08EFC7EC-0C78-4B18-A307-431ACB044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3" r="7027"/>
            <a:stretch/>
          </p:blipFill>
          <p:spPr>
            <a:xfrm>
              <a:off x="4392752" y="2435241"/>
              <a:ext cx="3652863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图片 9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722F1727-CE32-436D-BB18-67ECE2E93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9" r="7293"/>
            <a:stretch/>
          </p:blipFill>
          <p:spPr>
            <a:xfrm>
              <a:off x="7983493" y="2435241"/>
              <a:ext cx="3584829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425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44ED-77D7-4C15-875A-97B71452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B613E-691B-46A3-9EBB-8381D3CA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Noise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Emphasis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20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B8989-F929-4D07-A653-AEF84E99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069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fs=24414Hz, typical spike duration 11~15 data points, i.e.~0.6ms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C8E53-B54C-4F44-B212-05B393532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7617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Setting Parameters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 4 from Ukiah_DelayA-13 ch12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 1 from Ukiah_DelayA-9   ch3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 2 from Ukiah_DelayA-11 ch7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 3 from Ukiah_DelayA-12 ch6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Simulate Noise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Base Extracted from Real Data 4 (1000 different spikes)</a:t>
            </a:r>
            <a:endParaRPr lang="en-GB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07C0E7-F12E-481E-BA22-B8B37DBF8CEB}"/>
              </a:ext>
            </a:extLst>
          </p:cNvPr>
          <p:cNvGrpSpPr/>
          <p:nvPr/>
        </p:nvGrpSpPr>
        <p:grpSpPr>
          <a:xfrm>
            <a:off x="6884095" y="1433834"/>
            <a:ext cx="5054795" cy="3918346"/>
            <a:chOff x="6884095" y="1580074"/>
            <a:chExt cx="5054795" cy="39183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347007D-511F-4313-83B4-4E85ECD4B975}"/>
                </a:ext>
              </a:extLst>
            </p:cNvPr>
            <p:cNvGrpSpPr/>
            <p:nvPr/>
          </p:nvGrpSpPr>
          <p:grpSpPr>
            <a:xfrm>
              <a:off x="6884095" y="1580074"/>
              <a:ext cx="5054795" cy="3918346"/>
              <a:chOff x="6474858" y="121369"/>
              <a:chExt cx="5997879" cy="447507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68CC8600-1FA4-4DEB-9511-CB2B2EB28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4858" y="138497"/>
                <a:ext cx="2995634" cy="2257442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DEACF71-8535-4ACC-9650-3BC6BA06E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3765" y="121369"/>
                <a:ext cx="3028972" cy="2224104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3C8BC9B-CADE-4BFF-B7EE-D6488D587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850" y="2362811"/>
                <a:ext cx="2986109" cy="2233629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36FC3F7-7953-47C6-B485-676C7F6D0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62282" y="2329473"/>
                <a:ext cx="2976584" cy="2266967"/>
              </a:xfrm>
              <a:prstGeom prst="rect">
                <a:avLst/>
              </a:prstGeom>
            </p:spPr>
          </p:pic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7E0E93-B625-414B-968C-506E99E4C440}"/>
                </a:ext>
              </a:extLst>
            </p:cNvPr>
            <p:cNvSpPr txBox="1"/>
            <p:nvPr/>
          </p:nvSpPr>
          <p:spPr>
            <a:xfrm>
              <a:off x="8055065" y="1899983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 1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71A6CE8-F63C-4EDA-BC38-69B5B0211D82}"/>
                </a:ext>
              </a:extLst>
            </p:cNvPr>
            <p:cNvSpPr txBox="1"/>
            <p:nvPr/>
          </p:nvSpPr>
          <p:spPr>
            <a:xfrm>
              <a:off x="10835580" y="196999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 2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5199178-C0F9-4414-B4EA-8A03F6CB77FA}"/>
                </a:ext>
              </a:extLst>
            </p:cNvPr>
            <p:cNvSpPr txBox="1"/>
            <p:nvPr/>
          </p:nvSpPr>
          <p:spPr>
            <a:xfrm>
              <a:off x="8193409" y="4091182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 3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356BC18-DDA4-4D7E-A0C8-2489471FD966}"/>
                </a:ext>
              </a:extLst>
            </p:cNvPr>
            <p:cNvSpPr txBox="1"/>
            <p:nvPr/>
          </p:nvSpPr>
          <p:spPr>
            <a:xfrm>
              <a:off x="10922744" y="4091182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Data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BA38D-45A4-4A80-805F-62E598BD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Noise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C2223-88E2-42B0-9547-3623363D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56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arrivals follow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arrivals per sec : 20Hz.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cells simulated.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For: number of cells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Exponential RV with lambda = 20.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of the random variables 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is the time of arrival for one cell.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 at the desired duration.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Normalise the noise peak to be 1. Then amplified with desired noise power.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*Upgraded to inhomogeneous Poisson Distribution?</a:t>
            </a:r>
          </a:p>
          <a:p>
            <a:pPr marL="457200" lvl="1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F00F14-7992-4EA3-BC5A-BEACD7E16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r="6029" b="5179"/>
          <a:stretch/>
        </p:blipFill>
        <p:spPr>
          <a:xfrm>
            <a:off x="7325879" y="1564295"/>
            <a:ext cx="4471636" cy="36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37956-DF8F-441E-B7EE-A6E47694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1AEC-DF18-454D-A822-34C71DB24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1519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Mean-&gt; Nothing New.</a:t>
                </a:r>
              </a:p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Spike Emphasis -&gt;Multiresolution Implementation (k=2)</a:t>
                </a: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MNEO: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MASO: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)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Gradient is increased, so that spikes can be more resolvable when random background noise is large (not background activity).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1AEC-DF18-454D-A822-34C71DB24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1519"/>
              </a:xfrm>
              <a:blipFill>
                <a:blip r:embed="rId2"/>
                <a:stretch>
                  <a:fillRect l="-812" t="-17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D8997F3-0A2D-46AF-9565-829738EFC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87" y="4309493"/>
            <a:ext cx="3169208" cy="237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DB1771-4048-4258-9202-42C0374AF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43" y="4309493"/>
            <a:ext cx="3169207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E3AAD-E772-481D-A5CC-48CD9D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24518-63E8-43E7-9C8B-60931D3C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0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Median: c*median(|x|)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Mean:    c*mean(|x|)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c*RMS(x)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- naive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time holding – standard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spikes are detected, threshold is not upgraded. Spikes will be replaced with the current result of median/mean/RMS.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time: 5 sample before spikes, 10 samples after spikes. (fs=24414Hz)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spike outlier avoiding – improved</a:t>
            </a:r>
          </a:p>
          <a:p>
            <a:pPr lvl="2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subthreshold is setting, if one value is between subthreshold and threshold, it will be replaced with the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result of median/mean/RMS, but will not be regarded as a spike.</a:t>
            </a:r>
          </a:p>
          <a:p>
            <a:pPr lvl="2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Subthreshold is set to be a half of the threshold. Easy to calculation</a:t>
            </a:r>
          </a:p>
          <a:p>
            <a:pPr marL="914400" lvl="2" indent="0">
              <a:buNone/>
            </a:pP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to overcome interference resulting from the fluctuation before and after a spike &amp;  background activity</a:t>
            </a:r>
          </a:p>
          <a:p>
            <a:pPr lvl="2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3875EA0F-C3E1-4F68-A7E2-1C7C24DE6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5881" r="8630" b="8630"/>
          <a:stretch/>
        </p:blipFill>
        <p:spPr>
          <a:xfrm>
            <a:off x="4941870" y="36827"/>
            <a:ext cx="6329381" cy="3964957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F7B81A12-9E6D-469E-8391-C568A2FA6BF8}"/>
              </a:ext>
            </a:extLst>
          </p:cNvPr>
          <p:cNvSpPr/>
          <p:nvPr/>
        </p:nvSpPr>
        <p:spPr>
          <a:xfrm rot="14360263" flipH="1">
            <a:off x="9793688" y="2719781"/>
            <a:ext cx="52089" cy="744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AE76BB-6868-4A49-A3C0-B6BF09FCABEB}"/>
              </a:ext>
            </a:extLst>
          </p:cNvPr>
          <p:cNvSpPr txBox="1"/>
          <p:nvPr/>
        </p:nvSpPr>
        <p:spPr>
          <a:xfrm>
            <a:off x="7403843" y="3230790"/>
            <a:ext cx="403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Standard does not find this spike, </a:t>
            </a:r>
          </a:p>
          <a:p>
            <a:r>
              <a:rPr lang="en-GB" dirty="0"/>
              <a:t>but the Improved does.</a:t>
            </a:r>
          </a:p>
        </p:txBody>
      </p:sp>
    </p:spTree>
    <p:extLst>
      <p:ext uri="{BB962C8B-B14F-4D97-AF65-F5344CB8AC3E}">
        <p14:creationId xmlns:p14="http://schemas.microsoft.com/office/powerpoint/2010/main" val="22151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82D4-3CCC-4AC1-AB2E-4E43F7BB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Cases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ABCFD-1AE3-4032-9A44-9B2CDB88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82" y="1825625"/>
            <a:ext cx="11300468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{none, neo, aso}x{median, mean, rms}x{naïve, standard, improved}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x {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median, mean, rms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x naive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+3 case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 levels are tested from 5dB to 20dB and the case with no background activity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on raw data can only achieve about accuracy 0.3, therefore not discussed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*None means only mean subtracted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03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F4BC9-29B3-4D2A-860A-CF31B5C9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Comparison on Pre-processing Methods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55721-FE38-40B0-8FEC-86EC9E40D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89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sample results are shown below: (the green one is ASO)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six different combinations of thresholding scheme, ASO is the best in nearly all cases.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881612B-4169-41F7-869E-EF3CCF1A2DA8}"/>
              </a:ext>
            </a:extLst>
          </p:cNvPr>
          <p:cNvGrpSpPr/>
          <p:nvPr/>
        </p:nvGrpSpPr>
        <p:grpSpPr>
          <a:xfrm>
            <a:off x="838200" y="2401090"/>
            <a:ext cx="10717169" cy="2520000"/>
            <a:chOff x="838200" y="2946260"/>
            <a:chExt cx="10717169" cy="2520000"/>
          </a:xfrm>
        </p:grpSpPr>
        <p:pic>
          <p:nvPicPr>
            <p:cNvPr id="11" name="图片 10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303CC993-296E-41AC-891C-54489C941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5" t="-199" r="6681" b="199"/>
            <a:stretch/>
          </p:blipFill>
          <p:spPr>
            <a:xfrm>
              <a:off x="838200" y="2946260"/>
              <a:ext cx="3592286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3E3D2793-5A8C-4323-BD2E-5EEEC21BB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5" r="7922"/>
            <a:stretch/>
          </p:blipFill>
          <p:spPr>
            <a:xfrm>
              <a:off x="4370797" y="2946260"/>
              <a:ext cx="3592286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图片 16" descr="图片包含 文字, 地图&#10;&#10;已生成极高可信度的说明">
              <a:extLst>
                <a:ext uri="{FF2B5EF4-FFF2-40B4-BE49-F238E27FC236}">
                  <a16:creationId xmlns:a16="http://schemas.microsoft.com/office/drawing/2014/main" id="{1D449C73-E9F2-4361-A866-D4603FA69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3" r="7124"/>
            <a:stretch/>
          </p:blipFill>
          <p:spPr>
            <a:xfrm>
              <a:off x="7963083" y="2946260"/>
              <a:ext cx="3592286" cy="25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2815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04A09-7ADE-48D0-AB61-68FA632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- Comparison on Thresholding Metrics</a:t>
            </a:r>
          </a:p>
        </p:txBody>
      </p:sp>
      <p:pic>
        <p:nvPicPr>
          <p:cNvPr id="5" name="内容占位符 4" descr="图片包含 文字, 地图&#10;&#10;已生成极高可信度的说明">
            <a:extLst>
              <a:ext uri="{FF2B5EF4-FFF2-40B4-BE49-F238E27FC236}">
                <a16:creationId xmlns:a16="http://schemas.microsoft.com/office/drawing/2014/main" id="{4E5AA3CE-E505-4DB2-960B-8FB54C0C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r="6833"/>
          <a:stretch/>
        </p:blipFill>
        <p:spPr>
          <a:xfrm>
            <a:off x="249974" y="1930320"/>
            <a:ext cx="3911633" cy="2700000"/>
          </a:xfrm>
          <a:ln>
            <a:solidFill>
              <a:schemeClr val="tx1"/>
            </a:solidFill>
          </a:ln>
        </p:spPr>
      </p:pic>
      <p:pic>
        <p:nvPicPr>
          <p:cNvPr id="7" name="图片 6" descr="图片包含 文字, 地图&#10;&#10;已生成极高可信度的说明">
            <a:extLst>
              <a:ext uri="{FF2B5EF4-FFF2-40B4-BE49-F238E27FC236}">
                <a16:creationId xmlns:a16="http://schemas.microsoft.com/office/drawing/2014/main" id="{B35BA181-39E8-4CEF-8F42-92DAB6D711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r="6833"/>
          <a:stretch/>
        </p:blipFill>
        <p:spPr>
          <a:xfrm>
            <a:off x="4161608" y="1930320"/>
            <a:ext cx="3911634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图片包含 文字, 地图&#10;&#10;已生成极高可信度的说明">
            <a:extLst>
              <a:ext uri="{FF2B5EF4-FFF2-40B4-BE49-F238E27FC236}">
                <a16:creationId xmlns:a16="http://schemas.microsoft.com/office/drawing/2014/main" id="{41C061EE-2552-4504-A894-C683079E9D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r="7193"/>
          <a:stretch/>
        </p:blipFill>
        <p:spPr>
          <a:xfrm>
            <a:off x="8073241" y="1930320"/>
            <a:ext cx="3815824" cy="27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3D27E46-A1E7-45D2-A52E-A60BC04ADD67}"/>
              </a:ext>
            </a:extLst>
          </p:cNvPr>
          <p:cNvSpPr txBox="1">
            <a:spLocks/>
          </p:cNvSpPr>
          <p:nvPr/>
        </p:nvSpPr>
        <p:spPr>
          <a:xfrm>
            <a:off x="201482" y="1413164"/>
            <a:ext cx="11061187" cy="47757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sample results are shown below (the red one is Mean):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buNone/>
            </a:pP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is the best one, which can achieve highest scores, but it is also the most computational inefficient one. Mean comes the next, which is preferred.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73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679</Words>
  <Application>Microsoft Office PowerPoint</Application>
  <PresentationFormat>宽屏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Logbook-June</vt:lpstr>
      <vt:lpstr>Procedure</vt:lpstr>
      <vt:lpstr>Data  fs=24414Hz, typical spike duration 11~15 data points, i.e.~0.6ms</vt:lpstr>
      <vt:lpstr>Add Noise</vt:lpstr>
      <vt:lpstr>Pre-processing</vt:lpstr>
      <vt:lpstr>Thresholding</vt:lpstr>
      <vt:lpstr>Testing Cases</vt:lpstr>
      <vt:lpstr>Results – Comparison on Pre-processing Methods</vt:lpstr>
      <vt:lpstr>Results - Comparison on Thresholding Metrics</vt:lpstr>
      <vt:lpstr>Results -Comparison on thresholding tricks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Logbook-June</dc:title>
  <dc:creator>Zhang, Zheng</dc:creator>
  <cp:lastModifiedBy>Zhang Zheng</cp:lastModifiedBy>
  <cp:revision>39</cp:revision>
  <dcterms:created xsi:type="dcterms:W3CDTF">2019-06-11T14:09:39Z</dcterms:created>
  <dcterms:modified xsi:type="dcterms:W3CDTF">2019-08-11T19:57:21Z</dcterms:modified>
</cp:coreProperties>
</file>