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>
        <p:scale>
          <a:sx n="81" d="100"/>
          <a:sy n="81" d="100"/>
        </p:scale>
        <p:origin x="531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B9E503-719F-43FF-9EB1-422911D08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D8BB10-C1A6-44BF-BC59-59F947BC6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113504-2140-4C20-BEA1-B668B7405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2BF0-8805-4EC2-9589-526B160CA71A}" type="datetimeFigureOut">
              <a:rPr lang="en-GB" smtClean="0"/>
              <a:t>12/08/2019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01BFD0-8F66-4BE4-89F4-857CBBB36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2F8BA0-699D-49AD-B0F0-71953980E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471F0-2041-4D8D-8E00-4D0096977F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402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7D1173-F7EB-45AB-B5D9-EDA5D9DE9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A88EED-44E7-4892-9818-372C730E0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F4A489-DCC2-4E39-B5B6-2C1091B05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2BF0-8805-4EC2-9589-526B160CA71A}" type="datetimeFigureOut">
              <a:rPr lang="en-GB" smtClean="0"/>
              <a:t>12/08/2019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9FF02F-9CFD-470E-9B22-5D2294258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4F5ABD-6F17-41BF-A2D0-3A6154A44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471F0-2041-4D8D-8E00-4D0096977F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106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CA6F349-01AE-4FB8-A372-178B680220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459BA5-3C2D-4285-A8C3-0FD8AA889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234999-A3CA-42D1-9860-CB8721BEB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2BF0-8805-4EC2-9589-526B160CA71A}" type="datetimeFigureOut">
              <a:rPr lang="en-GB" smtClean="0"/>
              <a:t>12/08/2019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EBCAD5-0198-4DD4-8040-964B673F8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3B3A3-D9BE-4FD0-8DDE-C6C86D48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471F0-2041-4D8D-8E00-4D0096977F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23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17107A-8AC0-48E0-8963-B8740178A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70C5D9-BB5A-44E6-8CE3-2494098F5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54B69E-FF4F-4048-A50C-7EED304AE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2BF0-8805-4EC2-9589-526B160CA71A}" type="datetimeFigureOut">
              <a:rPr lang="en-GB" smtClean="0"/>
              <a:t>12/08/2019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D5C9AE-6B2C-4051-BC9B-E1B2BF1CA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E999B3-341D-4270-9F5D-D10C6C6BD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471F0-2041-4D8D-8E00-4D0096977F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99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3E12D-5566-4B6C-A0E8-71492B650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1E8E4A-E675-42CA-A814-AC92A3802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5979CF-625F-453A-926C-4475EAE2A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2BF0-8805-4EC2-9589-526B160CA71A}" type="datetimeFigureOut">
              <a:rPr lang="en-GB" smtClean="0"/>
              <a:t>12/08/2019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3716B3-B8E3-4B3C-80CB-A7D3FEBA4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952B11-D62A-40BC-80A3-9E6A33525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471F0-2041-4D8D-8E00-4D0096977F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385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FA1CF7-49B1-4384-A118-D1EB85BD1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6727A4-47CB-419C-BB2E-FC76298E5C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E85D89-500C-4B82-A67F-3146A7EA3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94FB0F-1389-4A8A-9A54-91921EDF0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2BF0-8805-4EC2-9589-526B160CA71A}" type="datetimeFigureOut">
              <a:rPr lang="en-GB" smtClean="0"/>
              <a:t>12/08/2019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7265B4-7666-427C-89C8-99BC88813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AF6DCA-EB21-42C8-A754-CBE3FA7FF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471F0-2041-4D8D-8E00-4D0096977F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472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4244A8-BE2A-444A-8427-F6ACB8FE8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12E229-3A29-45F4-B45A-E6B2B56B3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164B14-C451-4C83-87E9-DF031FCD2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B20AEE-2E23-412C-AABF-089B5163DC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393771-6B34-41EC-AF80-CE7AEC5B78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146EC42-28B2-4E05-9B3B-7EE62A68F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2BF0-8805-4EC2-9589-526B160CA71A}" type="datetimeFigureOut">
              <a:rPr lang="en-GB" smtClean="0"/>
              <a:t>12/08/2019</a:t>
            </a:fld>
            <a:endParaRPr lang="en-GB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EE2040-F69F-4542-A164-685425441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E189806-DC14-4D75-9D81-9868C016B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471F0-2041-4D8D-8E00-4D0096977F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7633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F758AA-410A-41CB-8CD2-3E2BE945F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5F83DB6-E023-431C-933D-47134FC33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2BF0-8805-4EC2-9589-526B160CA71A}" type="datetimeFigureOut">
              <a:rPr lang="en-GB" smtClean="0"/>
              <a:t>12/08/2019</a:t>
            </a:fld>
            <a:endParaRPr lang="en-GB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3EA4D7E-8029-44A2-8AAB-3D0F2829D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F7654FE-831D-476F-B71E-C7974648E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471F0-2041-4D8D-8E00-4D0096977F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14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99AD90B-7D49-476D-9D04-97489D14E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2BF0-8805-4EC2-9589-526B160CA71A}" type="datetimeFigureOut">
              <a:rPr lang="en-GB" smtClean="0"/>
              <a:t>12/08/2019</a:t>
            </a:fld>
            <a:endParaRPr lang="en-GB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80FFF4-6000-4A8E-9D3C-63A319D3C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E7069F-1D39-456D-96E9-7F0B8BA12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471F0-2041-4D8D-8E00-4D0096977F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9160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4B72DE-7F77-4271-9581-367DC9FA4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D2EDED-23AE-420A-8AF3-53DADE432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0F1AAC-72BD-4D50-84F4-C30D2F526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9597FB-7761-4892-B142-22C9F2B8F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2BF0-8805-4EC2-9589-526B160CA71A}" type="datetimeFigureOut">
              <a:rPr lang="en-GB" smtClean="0"/>
              <a:t>12/08/2019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D8A2D1-AF1B-4B10-9107-8A4E9AED0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D3D799-D3D6-4945-842A-B82AC3306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471F0-2041-4D8D-8E00-4D0096977F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362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D19A2-7548-4D81-801B-73CFB8535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952A9B-1A9E-4A5A-BC82-66B7D016E8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021A91-F495-4F16-BFD4-4044F9CD0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74DEF6-3063-49E7-9780-37C5E2DD0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2BF0-8805-4EC2-9589-526B160CA71A}" type="datetimeFigureOut">
              <a:rPr lang="en-GB" smtClean="0"/>
              <a:t>12/08/2019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D7C9B3-D096-4457-BC13-EA8290B23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CCFFFB-E54E-4857-B3F7-5ECAA7D3A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471F0-2041-4D8D-8E00-4D0096977F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9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60CD24B-E4EC-4307-B20D-EB40A4089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C6CE66-4186-4691-BA45-0D68CDE48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58C863-0E9D-4BC6-9985-F9DD379C9E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F2BF0-8805-4EC2-9589-526B160CA71A}" type="datetimeFigureOut">
              <a:rPr lang="en-GB" smtClean="0"/>
              <a:t>12/08/2019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623543-BE1F-4CF8-91E4-6865FB25FC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E03A68-306F-4565-9E74-A281D5A6EB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471F0-2041-4D8D-8E00-4D0096977F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235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F76343-55DC-4498-A160-8462B4576C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Logbook - Aug</a:t>
            </a:r>
            <a:endParaRPr lang="en-GB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655B9E3-7CC8-4F13-B9EB-D2D2B5B841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463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38425B-17FC-4142-AB72-829B14574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CF4F7D-1F3D-465C-8921-A0BDBF57C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Fixed point implementation on K64F and KL05Z</a:t>
            </a:r>
          </a:p>
          <a:p>
            <a:pPr lvl="1"/>
            <a:r>
              <a:rPr lang="en-GB" dirty="0"/>
              <a:t>Energy consumption </a:t>
            </a:r>
          </a:p>
          <a:p>
            <a:pPr lvl="1"/>
            <a:r>
              <a:rPr lang="en-GB" dirty="0"/>
              <a:t>Memory requirement </a:t>
            </a:r>
          </a:p>
          <a:p>
            <a:pPr lvl="1"/>
            <a:r>
              <a:rPr lang="en-GB" dirty="0"/>
              <a:t>Running Time</a:t>
            </a:r>
          </a:p>
          <a:p>
            <a:r>
              <a:rPr lang="en-GB" dirty="0"/>
              <a:t>Accuracy testing on MATLAB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2442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BD2DFE-F51A-459E-B5B4-DBD4999D8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point implementation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899A5D-C024-42C4-8DEA-7A97AAE86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Worth to Mention</a:t>
            </a:r>
          </a:p>
          <a:p>
            <a:pPr lvl="1"/>
            <a:r>
              <a:rPr lang="en-GB" dirty="0"/>
              <a:t>On K64F, no multiplication is used.</a:t>
            </a:r>
          </a:p>
          <a:p>
            <a:pPr lvl="1"/>
            <a:r>
              <a:rPr lang="en-GB" dirty="0"/>
              <a:t>On KL05Z, one multiplication is used in ASO -&gt;does not support CLZ</a:t>
            </a:r>
          </a:p>
          <a:p>
            <a:pPr lvl="1"/>
            <a:endParaRPr lang="en-GB" sz="2000" dirty="0"/>
          </a:p>
          <a:p>
            <a:pPr lvl="1"/>
            <a:r>
              <a:rPr lang="en-GB" dirty="0"/>
              <a:t>Mean of the buffer could fade because no float point number is used</a:t>
            </a:r>
          </a:p>
          <a:p>
            <a:pPr marL="457200" lvl="1" indent="0">
              <a:buNone/>
            </a:pPr>
            <a:r>
              <a:rPr lang="en-GB" dirty="0"/>
              <a:t>-&gt; recalculate the mean every 500 samplings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r>
              <a:rPr lang="en-GB" dirty="0"/>
              <a:t>ASO results are reduced by 2^9 to be contained with a short</a:t>
            </a:r>
          </a:p>
          <a:p>
            <a:pPr marL="457200" lvl="1" indent="0">
              <a:buNone/>
            </a:pPr>
            <a:endParaRPr lang="en-GB" sz="2000" dirty="0"/>
          </a:p>
          <a:p>
            <a:pPr marL="457200" lvl="1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528884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D174FE-D7F1-49D0-9095-C29386B8D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729" y="169916"/>
            <a:ext cx="10515600" cy="1325563"/>
          </a:xfrm>
        </p:spPr>
        <p:txBody>
          <a:bodyPr/>
          <a:lstStyle/>
          <a:p>
            <a:r>
              <a:rPr lang="en-GB" dirty="0"/>
              <a:t>Energy Consumption &amp; Running Time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0CA2D1C0-C01C-4E9A-9A20-0259962682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382153"/>
              </p:ext>
            </p:extLst>
          </p:nvPr>
        </p:nvGraphicFramePr>
        <p:xfrm>
          <a:off x="1695237" y="1381876"/>
          <a:ext cx="8116584" cy="37540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3010">
                  <a:extLst>
                    <a:ext uri="{9D8B030D-6E8A-4147-A177-3AD203B41FA5}">
                      <a16:colId xmlns:a16="http://schemas.microsoft.com/office/drawing/2014/main" val="445616643"/>
                    </a:ext>
                  </a:extLst>
                </a:gridCol>
                <a:gridCol w="1453010">
                  <a:extLst>
                    <a:ext uri="{9D8B030D-6E8A-4147-A177-3AD203B41FA5}">
                      <a16:colId xmlns:a16="http://schemas.microsoft.com/office/drawing/2014/main" val="2027126033"/>
                    </a:ext>
                  </a:extLst>
                </a:gridCol>
                <a:gridCol w="2792542">
                  <a:extLst>
                    <a:ext uri="{9D8B030D-6E8A-4147-A177-3AD203B41FA5}">
                      <a16:colId xmlns:a16="http://schemas.microsoft.com/office/drawing/2014/main" val="3142232729"/>
                    </a:ext>
                  </a:extLst>
                </a:gridCol>
                <a:gridCol w="2418022">
                  <a:extLst>
                    <a:ext uri="{9D8B030D-6E8A-4147-A177-3AD203B41FA5}">
                      <a16:colId xmlns:a16="http://schemas.microsoft.com/office/drawing/2014/main" val="1056511009"/>
                    </a:ext>
                  </a:extLst>
                </a:gridCol>
              </a:tblGrid>
              <a:tr h="29385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Fixed point ASO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K64F(ARM - M4 @120Mhz)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KL05Z(ARM – M0+ @48MHz)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0560930"/>
                  </a:ext>
                </a:extLst>
              </a:tr>
              <a:tr h="293853">
                <a:tc rowSpan="3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Extra Energy in Processing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Subtract mean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187.2pJ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87.45pJ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00249939"/>
                  </a:ext>
                </a:extLst>
              </a:tr>
              <a:tr h="293853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ASO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14.4pJ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9.08pJ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93494274"/>
                  </a:ext>
                </a:extLst>
              </a:tr>
              <a:tr h="293853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Thresholding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182pJ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242.43pJ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9367200"/>
                  </a:ext>
                </a:extLst>
              </a:tr>
              <a:tr h="286635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Total Extra Energy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383.6pJ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338.96pJ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6848835"/>
                  </a:ext>
                </a:extLst>
              </a:tr>
              <a:tr h="286635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Extra Energy per Sec @</a:t>
                      </a:r>
                      <a:r>
                        <a:rPr lang="en-US" altLang="zh-CN" sz="1400" u="none" strike="noStrike" dirty="0">
                          <a:effectLst/>
                        </a:rPr>
                        <a:t> 4000Hz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1.53uJ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1.36uJ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1222025"/>
                  </a:ext>
                </a:extLst>
              </a:tr>
              <a:tr h="286635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Total Energy </a:t>
                      </a:r>
                      <a:r>
                        <a:rPr lang="en-US" altLang="zh-CN" sz="1400" u="none" strike="noStrike" dirty="0">
                          <a:effectLst/>
                        </a:rPr>
                        <a:t>@ 4000Hz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29.46mJ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3.24uJ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4330252"/>
                  </a:ext>
                </a:extLst>
              </a:tr>
              <a:tr h="286635">
                <a:tc rowSpan="3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Processing Time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Subtract mean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0.16us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0.578us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1204394"/>
                  </a:ext>
                </a:extLst>
              </a:tr>
              <a:tr h="286635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ASO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0.11us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0.06us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3018060"/>
                  </a:ext>
                </a:extLst>
              </a:tr>
              <a:tr h="286635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Thresholding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0.28us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0.82us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5183737"/>
                  </a:ext>
                </a:extLst>
              </a:tr>
              <a:tr h="28663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processing time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0.55us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1.448us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25783692"/>
                  </a:ext>
                </a:extLst>
              </a:tr>
              <a:tr h="572240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Channels supported @ 4000Hz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454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172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94664"/>
                  </a:ext>
                </a:extLst>
              </a:tr>
            </a:tbl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4F085387-A986-4532-A2B3-F8D607803A48}"/>
              </a:ext>
            </a:extLst>
          </p:cNvPr>
          <p:cNvSpPr txBox="1"/>
          <p:nvPr/>
        </p:nvSpPr>
        <p:spPr>
          <a:xfrm>
            <a:off x="1063376" y="5103674"/>
            <a:ext cx="823013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Extra energy reduced for</a:t>
            </a:r>
            <a:r>
              <a:rPr lang="zh-CN" altLang="en-US" dirty="0"/>
              <a:t> </a:t>
            </a:r>
            <a:r>
              <a:rPr lang="en-GB" altLang="zh-CN" dirty="0"/>
              <a:t>only</a:t>
            </a:r>
            <a:r>
              <a:rPr lang="zh-CN" altLang="en-US" dirty="0"/>
              <a:t> </a:t>
            </a:r>
            <a:r>
              <a:rPr lang="en-GB" altLang="zh-CN" dirty="0"/>
              <a:t>13%</a:t>
            </a:r>
            <a:r>
              <a:rPr lang="en-GB" dirty="0"/>
              <a:t>, because of the long thresholding time. </a:t>
            </a:r>
          </a:p>
          <a:p>
            <a:r>
              <a:rPr lang="en-GB" dirty="0"/>
              <a:t>However, the total energy is reduced by nearly 10^4.  </a:t>
            </a:r>
          </a:p>
          <a:p>
            <a:r>
              <a:rPr lang="en-GB" dirty="0"/>
              <a:t>The number of available channels are acceptable. </a:t>
            </a:r>
          </a:p>
          <a:p>
            <a:endParaRPr lang="en-GB" dirty="0"/>
          </a:p>
          <a:p>
            <a:r>
              <a:rPr lang="en-GB" dirty="0"/>
              <a:t>*Float point ASO and NEO are also compared. NEO consumes 4.328uJ every sec, </a:t>
            </a:r>
          </a:p>
          <a:p>
            <a:r>
              <a:rPr lang="en-GB" dirty="0"/>
              <a:t>while it is reduced for about 1uJ when using ASO to emphasis the spikes. </a:t>
            </a:r>
          </a:p>
        </p:txBody>
      </p:sp>
    </p:spTree>
    <p:extLst>
      <p:ext uri="{BB962C8B-B14F-4D97-AF65-F5344CB8AC3E}">
        <p14:creationId xmlns:p14="http://schemas.microsoft.com/office/powerpoint/2010/main" val="70426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A46028-CDE0-49CE-A042-AE6A269D2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Memory Requirement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2BBB56-4565-4480-A0A2-137BF432C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Float point Implementation </a:t>
            </a:r>
          </a:p>
          <a:p>
            <a:pPr lvl="1"/>
            <a:r>
              <a:rPr lang="en-US" altLang="zh-CN" dirty="0"/>
              <a:t>Floats &amp; </a:t>
            </a:r>
            <a:r>
              <a:rPr lang="en-US" altLang="zh-CN" dirty="0" err="1"/>
              <a:t>ints</a:t>
            </a:r>
            <a:r>
              <a:rPr lang="en-US" altLang="zh-CN" dirty="0"/>
              <a:t> 94 -&gt; 94*4bytes </a:t>
            </a:r>
          </a:p>
          <a:p>
            <a:pPr lvl="1"/>
            <a:r>
              <a:rPr lang="en-US" altLang="zh-CN" dirty="0"/>
              <a:t>~0.37k </a:t>
            </a:r>
            <a:endParaRPr lang="en-GB" altLang="zh-CN" dirty="0"/>
          </a:p>
          <a:p>
            <a:r>
              <a:rPr lang="en-US" altLang="zh-CN" dirty="0"/>
              <a:t>Fixed point Implementation</a:t>
            </a:r>
          </a:p>
          <a:p>
            <a:pPr lvl="1"/>
            <a:r>
              <a:rPr lang="en-US" altLang="zh-CN" dirty="0"/>
              <a:t>Shorts 90 90*2bytes </a:t>
            </a:r>
          </a:p>
          <a:p>
            <a:pPr lvl="1"/>
            <a:r>
              <a:rPr lang="en-US" altLang="zh-CN" dirty="0"/>
              <a:t>~0.18k </a:t>
            </a:r>
          </a:p>
          <a:p>
            <a:r>
              <a:rPr lang="en-US" altLang="zh-CN" dirty="0"/>
              <a:t>Reduced for about 0.2k, or 51.4% 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92072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93FEE7-24BA-4263-856E-64AF55426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Performance with Fixed Point Implementation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0B219A-81D4-441E-98D9-E127515A2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Parameters*:</a:t>
            </a:r>
          </a:p>
          <a:p>
            <a:pPr lvl="1"/>
            <a:r>
              <a:rPr lang="en-GB" dirty="0"/>
              <a:t>C for threshold: 27</a:t>
            </a:r>
          </a:p>
          <a:p>
            <a:pPr lvl="1"/>
            <a:r>
              <a:rPr lang="en-GB" dirty="0"/>
              <a:t>Update frequency:  every 800 samples</a:t>
            </a:r>
          </a:p>
          <a:p>
            <a:pPr lvl="1"/>
            <a:r>
              <a:rPr lang="en-GB" dirty="0"/>
              <a:t>Mean recalculating frequency**: every 1000 samples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zh-CN" altLang="en-US" dirty="0"/>
              <a:t>* </a:t>
            </a:r>
            <a:r>
              <a:rPr lang="en-US" altLang="zh-CN" dirty="0"/>
              <a:t>Obtained by a grid searching on independent data.</a:t>
            </a:r>
          </a:p>
          <a:p>
            <a:pPr marL="0" indent="0">
              <a:buNone/>
            </a:pPr>
            <a:r>
              <a:rPr lang="en-US" altLang="zh-CN" dirty="0"/>
              <a:t>** Reduce Mean Recalculating Frequency can increase the accuracy but also increase the energy consumption.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714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1A90CC-0A61-40B7-BE1D-1FDC4256C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Results on Different Noise Level</a:t>
            </a:r>
          </a:p>
        </p:txBody>
      </p:sp>
      <p:pic>
        <p:nvPicPr>
          <p:cNvPr id="4" name="图片 3" descr="图片包含 文字, 地图, 室内&#10;&#10;描述已自动生成">
            <a:extLst>
              <a:ext uri="{FF2B5EF4-FFF2-40B4-BE49-F238E27FC236}">
                <a16:creationId xmlns:a16="http://schemas.microsoft.com/office/drawing/2014/main" id="{2D81E043-1A66-4C53-BE0B-6D991E798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945" y="1542075"/>
            <a:ext cx="4853141" cy="2880000"/>
          </a:xfrm>
          <a:prstGeom prst="rect">
            <a:avLst/>
          </a:prstGeom>
        </p:spPr>
      </p:pic>
      <p:pic>
        <p:nvPicPr>
          <p:cNvPr id="6" name="图片 5" descr="图片包含 文字, 地图&#10;&#10;描述已自动生成">
            <a:extLst>
              <a:ext uri="{FF2B5EF4-FFF2-40B4-BE49-F238E27FC236}">
                <a16:creationId xmlns:a16="http://schemas.microsoft.com/office/drawing/2014/main" id="{4D97AA2D-AEEC-4B94-BFD5-734E62E08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4" r="8589"/>
          <a:stretch/>
        </p:blipFill>
        <p:spPr>
          <a:xfrm>
            <a:off x="3669429" y="1649003"/>
            <a:ext cx="4589789" cy="2880000"/>
          </a:xfrm>
          <a:prstGeom prst="rect">
            <a:avLst/>
          </a:prstGeom>
        </p:spPr>
      </p:pic>
      <p:pic>
        <p:nvPicPr>
          <p:cNvPr id="8" name="图片 7" descr="图片包含 文字, 地图, 天空&#10;&#10;描述已自动生成">
            <a:extLst>
              <a:ext uri="{FF2B5EF4-FFF2-40B4-BE49-F238E27FC236}">
                <a16:creationId xmlns:a16="http://schemas.microsoft.com/office/drawing/2014/main" id="{44E7A8CC-C235-46AB-BC99-FA572E8F565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96" r="8371"/>
          <a:stretch/>
        </p:blipFill>
        <p:spPr>
          <a:xfrm>
            <a:off x="-504822" y="1649003"/>
            <a:ext cx="4670855" cy="2880000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ADF90B6-5749-4026-BCC2-D8F8338A2EDA}"/>
              </a:ext>
            </a:extLst>
          </p:cNvPr>
          <p:cNvCxnSpPr>
            <a:cxnSpLocks/>
          </p:cNvCxnSpPr>
          <p:nvPr/>
        </p:nvCxnSpPr>
        <p:spPr>
          <a:xfrm>
            <a:off x="4212404" y="1361326"/>
            <a:ext cx="0" cy="32466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C81DD407-9E63-485C-B1EA-E4C7F3751595}"/>
              </a:ext>
            </a:extLst>
          </p:cNvPr>
          <p:cNvCxnSpPr>
            <a:cxnSpLocks/>
          </p:cNvCxnSpPr>
          <p:nvPr/>
        </p:nvCxnSpPr>
        <p:spPr>
          <a:xfrm>
            <a:off x="8259218" y="1323465"/>
            <a:ext cx="0" cy="32466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B6B1E405-9FB7-44FC-8854-781A7FA5FB72}"/>
              </a:ext>
            </a:extLst>
          </p:cNvPr>
          <p:cNvSpPr txBox="1"/>
          <p:nvPr/>
        </p:nvSpPr>
        <p:spPr>
          <a:xfrm>
            <a:off x="760289" y="5137079"/>
            <a:ext cx="113940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accuracy is reduced by about 5~7%, Sensitive reduced by 1~7%, while FDR is increased by 1~10%.</a:t>
            </a:r>
          </a:p>
          <a:p>
            <a:r>
              <a:rPr lang="en-US" altLang="zh-CN" dirty="0"/>
              <a:t>Performance becomes more data dependent and less robust.  </a:t>
            </a:r>
          </a:p>
          <a:p>
            <a:endParaRPr lang="en-US" dirty="0"/>
          </a:p>
          <a:p>
            <a:r>
              <a:rPr lang="en-US"/>
              <a:t>With this scarification, </a:t>
            </a:r>
            <a:r>
              <a:rPr lang="en-US" dirty="0"/>
              <a:t>the energy consumption is reduced for about 50% in ARM - M4 and the multiplication unit can also be reduced (not true in M0+).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2515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372</Words>
  <Application>Microsoft Office PowerPoint</Application>
  <PresentationFormat>宽屏</PresentationFormat>
  <Paragraphs>85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Logbook - Aug</vt:lpstr>
      <vt:lpstr>Contents</vt:lpstr>
      <vt:lpstr>Fixed point implementation </vt:lpstr>
      <vt:lpstr>Energy Consumption &amp; Running Time</vt:lpstr>
      <vt:lpstr>Memory Requirement </vt:lpstr>
      <vt:lpstr>Performance with Fixed Point Implementation</vt:lpstr>
      <vt:lpstr>Results on Different Noise Level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Logbook - Aug</dc:title>
  <dc:creator>Zhang Zheng</dc:creator>
  <cp:lastModifiedBy>Zhang Zheng</cp:lastModifiedBy>
  <cp:revision>21</cp:revision>
  <dcterms:created xsi:type="dcterms:W3CDTF">2019-08-11T13:19:45Z</dcterms:created>
  <dcterms:modified xsi:type="dcterms:W3CDTF">2019-08-12T18:37:14Z</dcterms:modified>
</cp:coreProperties>
</file>