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4D63-74BC-41CD-88AF-BCA85F66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F4D8C3-7BFB-479A-91A2-055A1738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07832-9754-49B5-A1BC-0A916A30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BDD35-D515-4B17-A0B9-85F05B89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95836-16A7-4405-B5CD-D38FEE7E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2D8F7-2A49-4B6A-8063-B2BF9F13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FDE9E-EEC9-4A51-99C9-F9A18E45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DC256-6AB7-4189-84B4-9356FB7F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AD30E-E7BA-4433-93CB-153B076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792AF-FC96-4A90-BCDE-7B36E3AB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DB3CCD-96EB-4524-A99A-9A670674F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3F2D7-68F9-4862-8E25-3D7373EA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CDFC8-112E-44EA-8F11-D9E7C11D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861B8-9AA2-4BA5-B668-74F95B16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9E38C-4879-4C95-8F56-8EE8F9F9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1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8607-180F-42AF-B59E-0A35B70C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77C53-5806-4907-9572-E717FB16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6B98F-3A10-4657-9E0E-F59ED81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CBCC1-F8CC-4EBB-B287-C2D62459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896CB-5738-42C9-B2FF-E67EAE0A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27F27-F0A2-4AD9-8CF3-E55F29AC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45E12-CD25-4260-9AD1-CCB705C5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9BAAF-21F5-48A4-8806-91384462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88BE4-9B2E-4DC2-84AC-5649E431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D23AF-36F5-40BA-90C8-6656430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8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B07C-A680-46D0-B621-68997AB9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3A18-4503-44B9-8A58-849EF42BB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EA501-69C6-4B8D-BC24-D2199225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205B3-0314-4823-914F-A0B4305D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3462F-A675-4BED-A450-35244B48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90615-88C3-4470-A654-01BBB182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7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03FF-F49C-49FD-A817-F4522C88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EAFF7-2EEB-4AA6-A69C-71F1201C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2CB03-C373-4BB6-A6FA-AA40519D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446FC-A7BB-4E0C-A364-4D9C25FB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BCAE0-0D27-4FB1-9480-8986B4604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DB78F-B9CE-45DF-B16D-1BE077EE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F1EDA-A72A-4FFA-A950-1060F879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5F042-C3AB-47DB-9F44-08D09FC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B84D6-6113-42D3-8A79-FB1C1286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A3EBE-06DE-416E-8382-D892B9FC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266C9-1E3F-4373-B91B-F304E710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87B19-FA75-4EC7-B757-936C6DFD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0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A9C63-5007-4A1B-83B4-142A2C3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F2F86-57BD-4D09-99DA-1683AAC2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72B93-75DC-4A36-90AE-56F98A5C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AE4D9-1C2A-45E1-AE42-B4B4BE26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E32BD-1684-431A-B7ED-5CBAFBFC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43640-BC65-4176-B314-DFE50509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F0911-F706-48D5-A5E0-5C263D23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A2EE0-3B18-4701-BE2C-62E728D1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73856-FBDA-4877-85C9-F4A97C40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7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C786-C684-4736-8D9B-0DEB3DE3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15695-84E3-43EA-9D7C-9A24AEDBF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F4CB2-8765-4F30-9656-8AA4EB33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EDDD2-1D8E-4BC8-9A29-B16D33C6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EC245-B2F3-4431-86C0-62F0E5C8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1CB67-46B0-462F-9D95-D2F37B8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7838-1265-48B6-83F1-132A2CA5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CEB61-1AF9-4650-B813-54249CFA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3D397-EB52-4A1F-BF26-A122F2195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FF9D-C82D-426C-B286-D903554E65F0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35ADE-2E08-4B3D-9F7B-C8E394A5D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B17CF-5BBA-432E-A114-2705ADE78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F943-5217-4571-9B7A-04B4810C1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rive.google.com/file/d/1FEOzv9aaa0bwf-Q17ZB-lDAG_0qsjCAA/view?usp=sharing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rive.google.com/file/d/1uewS3BFXFaU-OO_zioaKRq74o-0ifxaV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file/d/1jEeDWbVck4mkyDXf6-d76h0ZTedJEsg9/view?usp=sharing" TargetMode="External"/><Relationship Id="rId4" Type="http://schemas.openxmlformats.org/officeDocument/2006/relationships/hyperlink" Target="https://drive.google.com/file/d/1k6kJgwULq9LOAx1k4IRmdccE-gQja6bA/view?usp=shari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rive.google.com/file/d/1CrVYocffzHJIW7gFjIygFKXaOHaAGN4M/view?usp=sharin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drive.google.com/file/d/1l-pnRrol0hUvbYusgxk__nG11uSRJ6hB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drive.google.com/file/d/1c_mijcfOq9Ap73R0zETySXX90OAH7QEz/view?usp=sharing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rive.google.com/file/d/1XRN78macV7OIdlzm3bHht6XIVbxQ7byC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27114F3-ADCB-474F-9DAF-29E00C59E7E8}"/>
              </a:ext>
            </a:extLst>
          </p:cNvPr>
          <p:cNvSpPr txBox="1">
            <a:spLocks/>
          </p:cNvSpPr>
          <p:nvPr/>
        </p:nvSpPr>
        <p:spPr>
          <a:xfrm>
            <a:off x="1428750" y="1801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Logbook-January</a:t>
            </a:r>
          </a:p>
        </p:txBody>
      </p:sp>
    </p:spTree>
    <p:extLst>
      <p:ext uri="{BB962C8B-B14F-4D97-AF65-F5344CB8AC3E}">
        <p14:creationId xmlns:p14="http://schemas.microsoft.com/office/powerpoint/2010/main" val="32193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25086-16A5-4240-ADFC-D4E2B4FE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088"/>
            <a:ext cx="10515600" cy="5873875"/>
          </a:xfrm>
        </p:spPr>
        <p:txBody>
          <a:bodyPr>
            <a:normAutofit/>
          </a:bodyPr>
          <a:lstStyle/>
          <a:p>
            <a:r>
              <a:rPr lang="en-US" altLang="zh-CN" dirty="0"/>
              <a:t>Preprocessing</a:t>
            </a:r>
          </a:p>
          <a:p>
            <a:pPr lvl="1"/>
            <a:r>
              <a:rPr lang="en-US" altLang="zh-CN" dirty="0">
                <a:hlinkClick r:id="rId2"/>
              </a:rPr>
              <a:t>NEO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SNEO</a:t>
            </a:r>
            <a:endParaRPr lang="en-US" altLang="zh-CN" dirty="0"/>
          </a:p>
          <a:p>
            <a:pPr lvl="2"/>
            <a:r>
              <a:rPr lang="en-US" altLang="zh-CN" dirty="0"/>
              <a:t>                                 triangle window is used</a:t>
            </a:r>
          </a:p>
          <a:p>
            <a:pPr lvl="2"/>
            <a:r>
              <a:rPr lang="en-US" altLang="zh-CN" dirty="0"/>
              <a:t>Reason: E{} cannot be well estimated since the operator is nonlinear</a:t>
            </a:r>
          </a:p>
          <a:p>
            <a:pPr lvl="1"/>
            <a:r>
              <a:rPr lang="en-US" altLang="zh-CN" dirty="0">
                <a:hlinkClick r:id="rId4"/>
              </a:rPr>
              <a:t>SWT</a:t>
            </a:r>
            <a:r>
              <a:rPr lang="en-US" altLang="zh-CN" dirty="0"/>
              <a:t> -&gt; shift invariant</a:t>
            </a:r>
          </a:p>
          <a:p>
            <a:pPr lvl="1"/>
            <a:r>
              <a:rPr lang="en-US" altLang="zh-CN" dirty="0">
                <a:hlinkClick r:id="rId5"/>
              </a:rPr>
              <a:t>WT+SNEO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7A997C-A3B3-4A0B-A801-469381024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860" y="1100136"/>
            <a:ext cx="3905279" cy="4667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82D2E7-A8D2-42D7-947C-FE47F7018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848" y="1847971"/>
            <a:ext cx="2147903" cy="452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BD8C95-5379-468B-8C4B-7E48E06A8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8517" y="3326601"/>
            <a:ext cx="2190766" cy="12334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162735-58C5-4FEF-9AD7-0216405D4FE3}"/>
              </a:ext>
            </a:extLst>
          </p:cNvPr>
          <p:cNvSpPr txBox="1"/>
          <p:nvPr/>
        </p:nvSpPr>
        <p:spPr>
          <a:xfrm>
            <a:off x="4359283" y="375868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}+ SNEO</a:t>
            </a:r>
          </a:p>
        </p:txBody>
      </p:sp>
    </p:spTree>
    <p:extLst>
      <p:ext uri="{BB962C8B-B14F-4D97-AF65-F5344CB8AC3E}">
        <p14:creationId xmlns:p14="http://schemas.microsoft.com/office/powerpoint/2010/main" val="62313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87390-E74F-44B8-9059-FB6D927C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en-US" altLang="zh-CN" dirty="0"/>
              <a:t>Adaptive Thresholding</a:t>
            </a:r>
          </a:p>
          <a:p>
            <a:pPr lvl="1"/>
            <a:r>
              <a:rPr lang="en-US" altLang="zh-CN" dirty="0">
                <a:hlinkClick r:id="rId2"/>
              </a:rPr>
              <a:t>Thresholding Based on Std and RMS freq. of noise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Optimize                                                  -&gt;C0 =9.5 when fs=20kHz.</a:t>
            </a:r>
          </a:p>
          <a:p>
            <a:pPr lvl="2"/>
            <a:r>
              <a:rPr lang="en-US" altLang="zh-CN" dirty="0"/>
              <a:t>! Firing rate not sure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Thresholding method independent on firing rate </a:t>
            </a:r>
            <a:r>
              <a:rPr lang="en-US" altLang="zh-CN" dirty="0"/>
              <a:t>-&gt; eliminate the detected spike.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Robust statistic based algorithms </a:t>
            </a:r>
            <a:endParaRPr lang="en-US" altLang="zh-CN" dirty="0"/>
          </a:p>
          <a:p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09765-BBED-4022-8B2F-37234CD44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394" y="999323"/>
            <a:ext cx="1485911" cy="309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902D67-B4F0-413D-945F-9169033CF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694" y="1543040"/>
            <a:ext cx="3195661" cy="5810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00F56B-56FB-4C1A-A7BA-B1481896E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964" y="4415629"/>
            <a:ext cx="1428760" cy="452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C0B7A-51CA-43D0-8C18-F8D1CA1704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2601" y="5825745"/>
            <a:ext cx="3633814" cy="7762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08E67D-E115-4089-992A-63A8E72B74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5964" y="4838706"/>
            <a:ext cx="3550451" cy="1152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CBCDD4-368B-41B0-A0A7-0030E39CB4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4673" y="4415629"/>
            <a:ext cx="5214976" cy="6048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2795A7-D9C7-4A64-951F-533C3A5AF1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9501" y="5079601"/>
            <a:ext cx="5529303" cy="5191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F3761A-82B9-4B9E-9B8D-C81EBCDB10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5370" y="5812243"/>
            <a:ext cx="1991529" cy="9449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314552-2B8E-4A7E-AB12-445C7D8E6F3E}"/>
              </a:ext>
            </a:extLst>
          </p:cNvPr>
          <p:cNvSpPr txBox="1"/>
          <p:nvPr/>
        </p:nvSpPr>
        <p:spPr>
          <a:xfrm>
            <a:off x="3580515" y="443512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 </a:t>
            </a:r>
            <a:r>
              <a:rPr lang="en-US" altLang="zh-CN" dirty="0"/>
              <a:t>user define</a:t>
            </a:r>
            <a:endParaRPr lang="en-GB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D357F-808E-4931-9F92-66F69DB4ED3D}"/>
              </a:ext>
            </a:extLst>
          </p:cNvPr>
          <p:cNvSpPr txBox="1"/>
          <p:nvPr/>
        </p:nvSpPr>
        <p:spPr>
          <a:xfrm>
            <a:off x="8562161" y="58860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K-order moments</a:t>
            </a:r>
          </a:p>
        </p:txBody>
      </p:sp>
    </p:spTree>
    <p:extLst>
      <p:ext uri="{BB962C8B-B14F-4D97-AF65-F5344CB8AC3E}">
        <p14:creationId xmlns:p14="http://schemas.microsoft.com/office/powerpoint/2010/main" val="346203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4482C-21E0-46E6-BC81-0A495E21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1099800" cy="5948363"/>
          </a:xfrm>
        </p:spPr>
        <p:txBody>
          <a:bodyPr/>
          <a:lstStyle/>
          <a:p>
            <a:r>
              <a:rPr lang="en-GB" dirty="0"/>
              <a:t>Proposed operator</a:t>
            </a:r>
          </a:p>
          <a:p>
            <a:pPr lvl="1"/>
            <a:r>
              <a:rPr lang="en-GB" dirty="0"/>
              <a:t>                                           amplitude * derivative -&gt; proved</a:t>
            </a:r>
          </a:p>
          <a:p>
            <a:pPr lvl="1"/>
            <a:r>
              <a:rPr lang="en-GB" dirty="0"/>
              <a:t> Advantages: Even less computation and similar performance to </a:t>
            </a:r>
            <a:r>
              <a:rPr lang="en-US" altLang="zh-CN" dirty="0"/>
              <a:t>NEO</a:t>
            </a:r>
          </a:p>
          <a:p>
            <a:pPr lvl="1"/>
            <a:r>
              <a:rPr lang="en-US" dirty="0"/>
              <a:t>Experiment on speed:</a:t>
            </a:r>
          </a:p>
          <a:p>
            <a:pPr lvl="2"/>
            <a:r>
              <a:rPr lang="en-US" dirty="0"/>
              <a:t>Float point operations:  reduced to a half. (</a:t>
            </a:r>
            <a:r>
              <a:rPr lang="en-GB" altLang="zh-CN" dirty="0"/>
              <a:t>input dim: 1e5 )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                                                                          </a:t>
            </a:r>
          </a:p>
          <a:p>
            <a:pPr marL="914400" lvl="2" indent="0">
              <a:buNone/>
            </a:pPr>
            <a:endParaRPr lang="en-GB" dirty="0"/>
          </a:p>
          <a:p>
            <a:pPr lvl="2"/>
            <a:r>
              <a:rPr lang="en-GB" dirty="0"/>
              <a:t>Running time: reduced for 20% on MATLAB  (1e5 input vector length, repeat 1e6 times)</a:t>
            </a:r>
          </a:p>
          <a:p>
            <a:pPr marL="914400" lvl="2" indent="0">
              <a:buNone/>
            </a:pPr>
            <a:r>
              <a:rPr lang="en-GB" dirty="0"/>
              <a:t>   NEO:  46.3s </a:t>
            </a:r>
            <a:r>
              <a:rPr lang="en-GB" altLang="zh-CN" dirty="0"/>
              <a:t>Proposed: 36.9s </a:t>
            </a:r>
            <a:endParaRPr lang="en-GB" dirty="0"/>
          </a:p>
          <a:p>
            <a:pPr lvl="1"/>
            <a:r>
              <a:rPr lang="en-GB" dirty="0"/>
              <a:t>Experiment on performance, slightly lower on sensitive and higher on false detection rate. Overall similar.  </a:t>
            </a:r>
          </a:p>
          <a:p>
            <a:pPr lvl="1"/>
            <a:r>
              <a:rPr lang="en-GB" dirty="0"/>
              <a:t>thresholding method: from Rafael; data: C_Easy1_noise02.mat</a:t>
            </a:r>
          </a:p>
          <a:p>
            <a:pPr marL="914400" lvl="2" indent="0">
              <a:buNone/>
            </a:pPr>
            <a:r>
              <a:rPr lang="en-GB" dirty="0"/>
              <a:t>            	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01D8D5-FE4F-4258-B1D0-D7B100D603EA}"/>
                  </a:ext>
                </a:extLst>
              </p:cNvPr>
              <p:cNvSpPr txBox="1"/>
              <p:nvPr/>
            </p:nvSpPr>
            <p:spPr>
              <a:xfrm>
                <a:off x="1689100" y="681037"/>
                <a:ext cx="344549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01D8D5-FE4F-4258-B1D0-D7B100D6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681037"/>
                <a:ext cx="3445495" cy="312650"/>
              </a:xfrm>
              <a:prstGeom prst="rect">
                <a:avLst/>
              </a:prstGeom>
              <a:blipFill>
                <a:blip r:embed="rId2"/>
                <a:stretch>
                  <a:fillRect l="-1770" r="-1947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055A49A-C10B-4336-A3FB-072459E05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2" t="-17339" b="-18688"/>
          <a:stretch/>
        </p:blipFill>
        <p:spPr>
          <a:xfrm>
            <a:off x="2381859" y="2178050"/>
            <a:ext cx="2752736" cy="641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96C57-029B-46EC-9623-90F82DA87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312986"/>
            <a:ext cx="2605107" cy="371478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491B3A9-94FE-48BC-B2E3-1A8A5AAAC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73595"/>
              </p:ext>
            </p:extLst>
          </p:nvPr>
        </p:nvGraphicFramePr>
        <p:xfrm>
          <a:off x="2165350" y="466248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50">
                  <a:extLst>
                    <a:ext uri="{9D8B030D-6E8A-4147-A177-3AD203B41FA5}">
                      <a16:colId xmlns:a16="http://schemas.microsoft.com/office/drawing/2014/main" val="4119925075"/>
                    </a:ext>
                  </a:extLst>
                </a:gridCol>
                <a:gridCol w="1869016">
                  <a:extLst>
                    <a:ext uri="{9D8B030D-6E8A-4147-A177-3AD203B41FA5}">
                      <a16:colId xmlns:a16="http://schemas.microsoft.com/office/drawing/2014/main" val="28192651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58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fdr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9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NEO-mean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8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NEO-RMS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3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Proposed/abs(proposed)-mean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0.9864/0.9719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0.02/0.017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Proposed/</a:t>
                      </a:r>
                      <a:r>
                        <a:rPr lang="en-GB" altLang="zh-CN" dirty="0"/>
                        <a:t>abs(proposed)</a:t>
                      </a:r>
                      <a:r>
                        <a:rPr lang="en-GB" dirty="0"/>
                        <a:t>-RMS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0.9784/0.9625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0.0155/0.0154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1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 descr="图片包含 天空, 就坐&#10;&#10;已生成高可信度的说明">
            <a:extLst>
              <a:ext uri="{FF2B5EF4-FFF2-40B4-BE49-F238E27FC236}">
                <a16:creationId xmlns:a16="http://schemas.microsoft.com/office/drawing/2014/main" id="{B853A808-A6EB-4077-A828-41686054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07007"/>
            <a:ext cx="3517119" cy="263783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物体, 天线&#10;&#10;已生成极高可信度的说明">
            <a:extLst>
              <a:ext uri="{FF2B5EF4-FFF2-40B4-BE49-F238E27FC236}">
                <a16:creationId xmlns:a16="http://schemas.microsoft.com/office/drawing/2014/main" id="{577E18AD-7223-4467-AB0D-3D33E7DBC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099423"/>
            <a:ext cx="3537345" cy="265300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BCB83CB-5288-40A7-9AE3-88E450FBD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107008"/>
            <a:ext cx="3517120" cy="26378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FFBC620-09C9-4068-AB47-3307054AA120}"/>
              </a:ext>
            </a:extLst>
          </p:cNvPr>
          <p:cNvSpPr txBox="1"/>
          <p:nvPr/>
        </p:nvSpPr>
        <p:spPr>
          <a:xfrm>
            <a:off x="257323" y="5549900"/>
            <a:ext cx="11973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Visually, NEO is better, but the pre-emphasised spikes of proposed operator are distinguishable enough for detection.</a:t>
            </a:r>
          </a:p>
          <a:p>
            <a:r>
              <a:rPr lang="en-GB" dirty="0"/>
              <a:t>-&gt; However, the performance would degrade more than it is with NEO, if SNR is low.</a:t>
            </a:r>
          </a:p>
          <a:p>
            <a:r>
              <a:rPr lang="en-GB" dirty="0"/>
              <a:t>Maybe the double-side amplitude of the proposed output can be utilised in thresholding for higher </a:t>
            </a:r>
            <a:r>
              <a:rPr lang="en-GB" dirty="0" err="1"/>
              <a:t>sens</a:t>
            </a:r>
            <a:r>
              <a:rPr lang="en-GB" dirty="0"/>
              <a:t> and lower </a:t>
            </a:r>
            <a:r>
              <a:rPr lang="en-GB" dirty="0" err="1"/>
              <a:t>fdr</a:t>
            </a:r>
            <a:r>
              <a:rPr lang="en-GB" dirty="0"/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32186A-9A39-484E-AB94-EA246B7CFA45}"/>
              </a:ext>
            </a:extLst>
          </p:cNvPr>
          <p:cNvSpPr txBox="1"/>
          <p:nvPr/>
        </p:nvSpPr>
        <p:spPr>
          <a:xfrm>
            <a:off x="1060450" y="577850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Pre-emphasised signals</a:t>
            </a:r>
          </a:p>
        </p:txBody>
      </p:sp>
    </p:spTree>
    <p:extLst>
      <p:ext uri="{BB962C8B-B14F-4D97-AF65-F5344CB8AC3E}">
        <p14:creationId xmlns:p14="http://schemas.microsoft.com/office/powerpoint/2010/main" val="8174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AA87F-4A0F-440F-B2B1-4307A823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2859"/>
            <a:ext cx="9194800" cy="1039249"/>
          </a:xfrm>
        </p:spPr>
        <p:txBody>
          <a:bodyPr>
            <a:normAutofit/>
          </a:bodyPr>
          <a:lstStyle/>
          <a:p>
            <a:r>
              <a:rPr lang="en-GB" sz="3200" dirty="0"/>
              <a:t>Proof of the proposed operator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8733CF-6E03-4D27-8943-8C27A42F5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211" y="365125"/>
            <a:ext cx="5341189" cy="60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4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5E01-971E-4574-B0FC-D89A21A2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Evaluation </a:t>
            </a:r>
            <a:r>
              <a:rPr lang="en-US" altLang="zh-CN" dirty="0">
                <a:hlinkClick r:id="rId2"/>
              </a:rPr>
              <a:t>Method</a:t>
            </a:r>
            <a:endParaRPr lang="en-GB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9FF0ED-4857-4356-8F31-DBCD8998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8118" y="1741488"/>
            <a:ext cx="3424263" cy="78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2B4819-BED9-4290-9550-1E017B0CC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887" y="2733656"/>
            <a:ext cx="5172559" cy="25495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98FF3-D26E-421C-92E0-607A8A36DE86}"/>
              </a:ext>
            </a:extLst>
          </p:cNvPr>
          <p:cNvSpPr txBox="1"/>
          <p:nvPr/>
        </p:nvSpPr>
        <p:spPr>
          <a:xfrm>
            <a:off x="1485900" y="5626100"/>
            <a:ext cx="10156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 = 10; W2=1; W3= 1;</a:t>
            </a:r>
          </a:p>
          <a:p>
            <a:endParaRPr lang="en-US" dirty="0"/>
          </a:p>
          <a:p>
            <a:r>
              <a:rPr lang="en-US" dirty="0"/>
              <a:t>This idea is good, but one can play with weights and make any algorithm it wants to be the best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79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320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Proof of the proposed operator</vt:lpstr>
      <vt:lpstr>Evaluation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Zheng</dc:creator>
  <cp:lastModifiedBy>Zhang, Zheng</cp:lastModifiedBy>
  <cp:revision>6</cp:revision>
  <dcterms:created xsi:type="dcterms:W3CDTF">2019-02-03T14:59:01Z</dcterms:created>
  <dcterms:modified xsi:type="dcterms:W3CDTF">2019-02-03T15:54:09Z</dcterms:modified>
</cp:coreProperties>
</file>