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8" r:id="rId3"/>
    <p:sldId id="259" r:id="rId4"/>
    <p:sldId id="265" r:id="rId5"/>
    <p:sldId id="266" r:id="rId6"/>
    <p:sldId id="267" r:id="rId7"/>
    <p:sldId id="268" r:id="rId8"/>
    <p:sldId id="269" r:id="rId9"/>
    <p:sldId id="261" r:id="rId10"/>
    <p:sldId id="271" r:id="rId11"/>
    <p:sldId id="270" r:id="rId12"/>
    <p:sldId id="272" r:id="rId13"/>
    <p:sldId id="273" r:id="rId14"/>
    <p:sldId id="279" r:id="rId15"/>
    <p:sldId id="277" r:id="rId16"/>
    <p:sldId id="280" r:id="rId17"/>
    <p:sldId id="278" r:id="rId18"/>
    <p:sldId id="281" r:id="rId19"/>
    <p:sldId id="282" r:id="rId2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2548"/>
    <a:srgbClr val="9D9D9D"/>
    <a:srgbClr val="003E74"/>
    <a:srgbClr val="0085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2" autoAdjust="0"/>
    <p:restoredTop sz="95030" autoAdjust="0"/>
  </p:normalViewPr>
  <p:slideViewPr>
    <p:cSldViewPr snapToGrid="0" snapToObjects="1">
      <p:cViewPr varScale="1">
        <p:scale>
          <a:sx n="127" d="100"/>
          <a:sy n="127" d="100"/>
        </p:scale>
        <p:origin x="78" y="21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109" d="100"/>
          <a:sy n="109" d="100"/>
        </p:scale>
        <p:origin x="-2536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b="1" dirty="0">
                <a:solidFill>
                  <a:srgbClr val="003E74"/>
                </a:solidFill>
              </a:rPr>
              <a:t>Name of presentation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B0EE2D-335A-3546-9D75-E17F32E16FE9}" type="datetime3">
              <a:rPr lang="en-GB" smtClean="0">
                <a:solidFill>
                  <a:srgbClr val="003E74"/>
                </a:solidFill>
              </a:rPr>
              <a:t>29 March, 2019</a:t>
            </a:fld>
            <a:endParaRPr lang="en-US" dirty="0">
              <a:solidFill>
                <a:srgbClr val="003E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6949037"/>
      </p:ext>
    </p:extLst>
  </p:cSld>
  <p:clrMap bg1="lt1" tx1="dk1" bg2="lt2" tx2="dk2" accent1="accent1" accent2="accent2" accent3="accent3" accent4="accent4" accent5="accent5" accent6="accent6" hlink="hlink" folHlink="folHlink"/>
  <p:hf sldNum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1">
                <a:solidFill>
                  <a:srgbClr val="003E74"/>
                </a:solidFill>
              </a:defRPr>
            </a:lvl1pPr>
          </a:lstStyle>
          <a:p>
            <a:r>
              <a:rPr lang="en-US" dirty="0"/>
              <a:t>Name of presentation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rgbClr val="003E74"/>
                </a:solidFill>
              </a:defRPr>
            </a:lvl1pPr>
          </a:lstStyle>
          <a:p>
            <a:fld id="{8D35C32B-10D1-1447-A35B-280119DE9D12}" type="datetime3">
              <a:rPr lang="en-GB" smtClean="0"/>
              <a:pPr/>
              <a:t>29 March, 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265648"/>
      </p:ext>
    </p:extLst>
  </p:cSld>
  <p:clrMap bg1="lt1" tx1="dk1" bg2="lt2" tx2="dk2" accent1="accent1" accent2="accent2" accent3="accent3" accent4="accent4" accent5="accent5" accent6="accent6" hlink="hlink" folHlink="folHlink"/>
  <p:hf sldNum="0" ftr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Name of presentation</a:t>
            </a:r>
            <a:endParaRPr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8D35C32B-10D1-1447-A35B-280119DE9D12}" type="datetime3">
              <a:rPr lang="en-GB" smtClean="0"/>
              <a:pPr/>
              <a:t>29 March, 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1592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(no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957124"/>
            <a:ext cx="6400800" cy="453385"/>
          </a:xfrm>
        </p:spPr>
        <p:txBody>
          <a:bodyPr/>
          <a:lstStyle>
            <a:lvl1pPr marL="0" indent="0" algn="l">
              <a:buNone/>
              <a:defRPr sz="2400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1572517"/>
            <a:ext cx="8229600" cy="857250"/>
          </a:xfrm>
        </p:spPr>
        <p:txBody>
          <a:bodyPr/>
          <a:lstStyle>
            <a:lvl1pPr algn="l">
              <a:defRPr sz="4000" b="0">
                <a:solidFill>
                  <a:srgbClr val="003E74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3955186"/>
            <a:ext cx="6400800" cy="254858"/>
          </a:xfrm>
        </p:spPr>
        <p:txBody>
          <a:bodyPr/>
          <a:lstStyle>
            <a:lvl1pPr marL="0" indent="0" algn="l">
              <a:buNone/>
              <a:defRPr sz="1200" baseline="0">
                <a:solidFill>
                  <a:srgbClr val="9D9D9D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GB" dirty="0"/>
              <a:t>Click to edit author name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553925" y="497144"/>
            <a:ext cx="2132875" cy="234218"/>
          </a:xfrm>
        </p:spPr>
        <p:txBody>
          <a:bodyPr/>
          <a:lstStyle>
            <a:lvl1pPr marL="0" indent="0" algn="r">
              <a:buNone/>
              <a:defRPr sz="1000" b="1">
                <a:solidFill>
                  <a:srgbClr val="003E74"/>
                </a:solidFill>
              </a:defRPr>
            </a:lvl1pPr>
            <a:lvl2pPr marL="457200" indent="0">
              <a:buNone/>
              <a:defRPr sz="1200">
                <a:solidFill>
                  <a:srgbClr val="003E74"/>
                </a:solidFill>
              </a:defRPr>
            </a:lvl2pPr>
            <a:lvl3pPr marL="914400" indent="0">
              <a:buNone/>
              <a:defRPr sz="1200">
                <a:solidFill>
                  <a:srgbClr val="003E74"/>
                </a:solidFill>
              </a:defRPr>
            </a:lvl3pPr>
            <a:lvl4pPr marL="1371600" indent="0">
              <a:buNone/>
              <a:defRPr sz="1200">
                <a:solidFill>
                  <a:srgbClr val="003E74"/>
                </a:solidFill>
              </a:defRPr>
            </a:lvl4pPr>
            <a:lvl5pPr marL="1828800" indent="0">
              <a:buNone/>
              <a:defRPr sz="1200">
                <a:solidFill>
                  <a:srgbClr val="003E74"/>
                </a:solidFill>
              </a:defRPr>
            </a:lvl5pPr>
          </a:lstStyle>
          <a:p>
            <a:pPr lvl="0"/>
            <a:r>
              <a:rPr lang="en-GB" dirty="0"/>
              <a:t>Click to edit presentation title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7239941" y="738262"/>
            <a:ext cx="1446859" cy="192881"/>
          </a:xfrm>
        </p:spPr>
        <p:txBody>
          <a:bodyPr/>
          <a:lstStyle>
            <a:lvl1pPr marL="0" indent="0" algn="r">
              <a:buNone/>
              <a:defRPr sz="1000">
                <a:solidFill>
                  <a:srgbClr val="003E74"/>
                </a:solidFill>
              </a:defRPr>
            </a:lvl1pPr>
          </a:lstStyle>
          <a:p>
            <a:pPr lvl="0"/>
            <a:r>
              <a:rPr lang="en-US" dirty="0"/>
              <a:t>Click to add the date</a:t>
            </a:r>
          </a:p>
        </p:txBody>
      </p:sp>
    </p:spTree>
    <p:extLst>
      <p:ext uri="{BB962C8B-B14F-4D97-AF65-F5344CB8AC3E}">
        <p14:creationId xmlns:p14="http://schemas.microsoft.com/office/powerpoint/2010/main" val="37180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(with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082581"/>
            <a:ext cx="3711608" cy="718386"/>
          </a:xfrm>
        </p:spPr>
        <p:txBody>
          <a:bodyPr/>
          <a:lstStyle>
            <a:lvl1pPr marL="0" indent="0" algn="l">
              <a:buNone/>
              <a:defRPr sz="2400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Title 12"/>
          <p:cNvSpPr>
            <a:spLocks noGrp="1"/>
          </p:cNvSpPr>
          <p:nvPr>
            <p:ph type="title"/>
          </p:nvPr>
        </p:nvSpPr>
        <p:spPr>
          <a:xfrm>
            <a:off x="457200" y="1159487"/>
            <a:ext cx="3711608" cy="1615001"/>
          </a:xfrm>
        </p:spPr>
        <p:txBody>
          <a:bodyPr/>
          <a:lstStyle>
            <a:lvl1pPr>
              <a:defRPr sz="4000" b="0">
                <a:solidFill>
                  <a:srgbClr val="003E74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5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4118513"/>
            <a:ext cx="3601176" cy="254858"/>
          </a:xfrm>
        </p:spPr>
        <p:txBody>
          <a:bodyPr/>
          <a:lstStyle>
            <a:lvl1pPr marL="0" indent="0" algn="l">
              <a:buNone/>
              <a:defRPr sz="1200" baseline="0">
                <a:solidFill>
                  <a:srgbClr val="9D9D9D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GB" dirty="0"/>
              <a:t>Click to edit author name</a:t>
            </a:r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4756151" y="1159669"/>
            <a:ext cx="3930650" cy="3213702"/>
          </a:xfrm>
        </p:spPr>
        <p:txBody>
          <a:bodyPr/>
          <a:lstStyle>
            <a:lvl1pPr>
              <a:buClr>
                <a:srgbClr val="0085CA"/>
              </a:buClr>
              <a:defRPr/>
            </a:lvl1pPr>
          </a:lstStyle>
          <a:p>
            <a:endParaRPr lang="en-US" dirty="0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553925" y="497144"/>
            <a:ext cx="2132875" cy="234218"/>
          </a:xfrm>
        </p:spPr>
        <p:txBody>
          <a:bodyPr/>
          <a:lstStyle>
            <a:lvl1pPr marL="0" indent="0" algn="r">
              <a:buNone/>
              <a:defRPr sz="1000" b="1">
                <a:solidFill>
                  <a:srgbClr val="003E74"/>
                </a:solidFill>
              </a:defRPr>
            </a:lvl1pPr>
            <a:lvl2pPr marL="457200" indent="0">
              <a:buNone/>
              <a:defRPr sz="1200">
                <a:solidFill>
                  <a:srgbClr val="003E74"/>
                </a:solidFill>
              </a:defRPr>
            </a:lvl2pPr>
            <a:lvl3pPr marL="914400" indent="0">
              <a:buNone/>
              <a:defRPr sz="1200">
                <a:solidFill>
                  <a:srgbClr val="003E74"/>
                </a:solidFill>
              </a:defRPr>
            </a:lvl3pPr>
            <a:lvl4pPr marL="1371600" indent="0">
              <a:buNone/>
              <a:defRPr sz="1200">
                <a:solidFill>
                  <a:srgbClr val="003E74"/>
                </a:solidFill>
              </a:defRPr>
            </a:lvl4pPr>
            <a:lvl5pPr marL="1828800" indent="0">
              <a:buNone/>
              <a:defRPr sz="1200">
                <a:solidFill>
                  <a:srgbClr val="003E74"/>
                </a:solidFill>
              </a:defRPr>
            </a:lvl5pPr>
          </a:lstStyle>
          <a:p>
            <a:pPr lvl="0"/>
            <a:r>
              <a:rPr lang="en-GB" dirty="0"/>
              <a:t>Click to edit presentation title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7239941" y="738262"/>
            <a:ext cx="1446859" cy="192881"/>
          </a:xfrm>
        </p:spPr>
        <p:txBody>
          <a:bodyPr/>
          <a:lstStyle>
            <a:lvl1pPr marL="0" indent="0" algn="r">
              <a:buNone/>
              <a:defRPr sz="1000">
                <a:solidFill>
                  <a:srgbClr val="003E74"/>
                </a:solidFill>
              </a:defRPr>
            </a:lvl1pPr>
          </a:lstStyle>
          <a:p>
            <a:pPr lvl="0"/>
            <a:r>
              <a:rPr lang="en-US" dirty="0"/>
              <a:t>Click to add the date</a:t>
            </a:r>
          </a:p>
        </p:txBody>
      </p:sp>
    </p:spTree>
    <p:extLst>
      <p:ext uri="{BB962C8B-B14F-4D97-AF65-F5344CB8AC3E}">
        <p14:creationId xmlns:p14="http://schemas.microsoft.com/office/powerpoint/2010/main" val="1372030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(one colum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9936"/>
            <a:ext cx="8229600" cy="2613435"/>
          </a:xfrm>
        </p:spPr>
        <p:txBody>
          <a:bodyPr/>
          <a:lstStyle>
            <a:lvl1pPr>
              <a:buClr>
                <a:srgbClr val="0085CA"/>
              </a:buClr>
              <a:defRPr/>
            </a:lvl1pPr>
            <a:lvl2pPr>
              <a:buClr>
                <a:srgbClr val="0085CA"/>
              </a:buClr>
              <a:defRPr/>
            </a:lvl2pPr>
            <a:lvl3pPr>
              <a:buClr>
                <a:srgbClr val="0085CA"/>
              </a:buClr>
              <a:defRPr sz="1200"/>
            </a:lvl3pPr>
            <a:lvl4pPr>
              <a:buClr>
                <a:srgbClr val="0085CA"/>
              </a:buClr>
              <a:defRPr sz="1200"/>
            </a:lvl4pPr>
            <a:lvl5pPr>
              <a:buClr>
                <a:srgbClr val="0085CA"/>
              </a:buClr>
              <a:defRPr sz="1200">
                <a:latin typeface="+mn-lt"/>
              </a:defRPr>
            </a:lvl5pPr>
            <a:lvl6pPr marL="2286000" indent="0">
              <a:buNone/>
              <a:defRPr sz="1400" baseline="0">
                <a:latin typeface="+mn-lt"/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553925" y="497144"/>
            <a:ext cx="2132875" cy="234218"/>
          </a:xfrm>
        </p:spPr>
        <p:txBody>
          <a:bodyPr/>
          <a:lstStyle>
            <a:lvl1pPr marL="0" indent="0" algn="r">
              <a:buNone/>
              <a:defRPr sz="1000" b="1">
                <a:solidFill>
                  <a:srgbClr val="003E74"/>
                </a:solidFill>
              </a:defRPr>
            </a:lvl1pPr>
            <a:lvl2pPr marL="457200" indent="0">
              <a:buNone/>
              <a:defRPr sz="1200">
                <a:solidFill>
                  <a:srgbClr val="003E74"/>
                </a:solidFill>
              </a:defRPr>
            </a:lvl2pPr>
            <a:lvl3pPr marL="914400" indent="0">
              <a:buNone/>
              <a:defRPr sz="1200">
                <a:solidFill>
                  <a:srgbClr val="003E74"/>
                </a:solidFill>
              </a:defRPr>
            </a:lvl3pPr>
            <a:lvl4pPr marL="1371600" indent="0">
              <a:buNone/>
              <a:defRPr sz="1200">
                <a:solidFill>
                  <a:srgbClr val="003E74"/>
                </a:solidFill>
              </a:defRPr>
            </a:lvl4pPr>
            <a:lvl5pPr marL="1828800" indent="0">
              <a:buNone/>
              <a:defRPr sz="1200">
                <a:solidFill>
                  <a:srgbClr val="003E74"/>
                </a:solidFill>
              </a:defRPr>
            </a:lvl5pPr>
          </a:lstStyle>
          <a:p>
            <a:pPr lvl="0"/>
            <a:r>
              <a:rPr lang="en-GB" dirty="0"/>
              <a:t>Click to edit presentation title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7239941" y="738262"/>
            <a:ext cx="1446859" cy="192881"/>
          </a:xfrm>
        </p:spPr>
        <p:txBody>
          <a:bodyPr/>
          <a:lstStyle>
            <a:lvl1pPr marL="0" indent="0" algn="r">
              <a:buNone/>
              <a:defRPr sz="1000">
                <a:solidFill>
                  <a:srgbClr val="003E74"/>
                </a:solidFill>
              </a:defRPr>
            </a:lvl1pPr>
          </a:lstStyle>
          <a:p>
            <a:pPr lvl="0"/>
            <a:r>
              <a:rPr lang="en-US" dirty="0"/>
              <a:t>Click to add the date</a:t>
            </a:r>
          </a:p>
        </p:txBody>
      </p:sp>
    </p:spTree>
    <p:extLst>
      <p:ext uri="{BB962C8B-B14F-4D97-AF65-F5344CB8AC3E}">
        <p14:creationId xmlns:p14="http://schemas.microsoft.com/office/powerpoint/2010/main" val="1569259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idx="11"/>
          </p:nvPr>
        </p:nvSpPr>
        <p:spPr>
          <a:xfrm>
            <a:off x="457200" y="1759936"/>
            <a:ext cx="3950877" cy="2613435"/>
          </a:xfrm>
        </p:spPr>
        <p:txBody>
          <a:bodyPr/>
          <a:lstStyle>
            <a:lvl1pPr>
              <a:buClr>
                <a:srgbClr val="0085CA"/>
              </a:buClr>
              <a:defRPr/>
            </a:lvl1pPr>
            <a:lvl2pPr>
              <a:buClr>
                <a:srgbClr val="0085CA"/>
              </a:buClr>
              <a:defRPr/>
            </a:lvl2pPr>
            <a:lvl3pPr>
              <a:buClr>
                <a:srgbClr val="0085CA"/>
              </a:buClr>
              <a:defRPr/>
            </a:lvl3pPr>
            <a:lvl4pPr>
              <a:buClr>
                <a:srgbClr val="0085CA"/>
              </a:buClr>
              <a:defRPr/>
            </a:lvl4pPr>
            <a:lvl5pPr>
              <a:buClr>
                <a:srgbClr val="0085CA"/>
              </a:buCl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2"/>
          </p:nvPr>
        </p:nvSpPr>
        <p:spPr>
          <a:xfrm>
            <a:off x="4735923" y="1759936"/>
            <a:ext cx="3950878" cy="2613435"/>
          </a:xfrm>
        </p:spPr>
        <p:txBody>
          <a:bodyPr/>
          <a:lstStyle>
            <a:lvl1pPr>
              <a:buClr>
                <a:srgbClr val="0085CA"/>
              </a:buClr>
              <a:defRPr/>
            </a:lvl1pPr>
            <a:lvl2pPr>
              <a:buClr>
                <a:srgbClr val="0085CA"/>
              </a:buClr>
              <a:defRPr/>
            </a:lvl2pPr>
            <a:lvl3pPr>
              <a:buClr>
                <a:srgbClr val="0085CA"/>
              </a:buClr>
              <a:defRPr/>
            </a:lvl3pPr>
            <a:lvl4pPr>
              <a:buClr>
                <a:srgbClr val="0085CA"/>
              </a:buClr>
              <a:defRPr/>
            </a:lvl4pPr>
            <a:lvl5pPr>
              <a:buClr>
                <a:srgbClr val="0085CA"/>
              </a:buClr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553925" y="497144"/>
            <a:ext cx="2132875" cy="234218"/>
          </a:xfrm>
        </p:spPr>
        <p:txBody>
          <a:bodyPr/>
          <a:lstStyle>
            <a:lvl1pPr marL="0" indent="0" algn="r">
              <a:buNone/>
              <a:defRPr sz="1000" b="1">
                <a:solidFill>
                  <a:srgbClr val="003E74"/>
                </a:solidFill>
              </a:defRPr>
            </a:lvl1pPr>
            <a:lvl2pPr marL="457200" indent="0">
              <a:buNone/>
              <a:defRPr sz="1200">
                <a:solidFill>
                  <a:srgbClr val="003E74"/>
                </a:solidFill>
              </a:defRPr>
            </a:lvl2pPr>
            <a:lvl3pPr marL="914400" indent="0">
              <a:buNone/>
              <a:defRPr sz="1200">
                <a:solidFill>
                  <a:srgbClr val="003E74"/>
                </a:solidFill>
              </a:defRPr>
            </a:lvl3pPr>
            <a:lvl4pPr marL="1371600" indent="0">
              <a:buNone/>
              <a:defRPr sz="1200">
                <a:solidFill>
                  <a:srgbClr val="003E74"/>
                </a:solidFill>
              </a:defRPr>
            </a:lvl4pPr>
            <a:lvl5pPr marL="1828800" indent="0">
              <a:buNone/>
              <a:defRPr sz="1200">
                <a:solidFill>
                  <a:srgbClr val="003E74"/>
                </a:solidFill>
              </a:defRPr>
            </a:lvl5pPr>
          </a:lstStyle>
          <a:p>
            <a:pPr lvl="0"/>
            <a:r>
              <a:rPr lang="en-GB" dirty="0"/>
              <a:t>Click to edit presentation title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7239941" y="738262"/>
            <a:ext cx="1446859" cy="192881"/>
          </a:xfrm>
        </p:spPr>
        <p:txBody>
          <a:bodyPr/>
          <a:lstStyle>
            <a:lvl1pPr marL="0" indent="0" algn="r">
              <a:buNone/>
              <a:defRPr sz="1000">
                <a:solidFill>
                  <a:srgbClr val="003E74"/>
                </a:solidFill>
              </a:defRPr>
            </a:lvl1pPr>
          </a:lstStyle>
          <a:p>
            <a:pPr lvl="0"/>
            <a:r>
              <a:rPr lang="en-US" dirty="0"/>
              <a:t>Click to add the date</a:t>
            </a:r>
          </a:p>
        </p:txBody>
      </p:sp>
    </p:spTree>
    <p:extLst>
      <p:ext uri="{BB962C8B-B14F-4D97-AF65-F5344CB8AC3E}">
        <p14:creationId xmlns:p14="http://schemas.microsoft.com/office/powerpoint/2010/main" val="2622752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(with quo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1"/>
          </p:nvPr>
        </p:nvSpPr>
        <p:spPr>
          <a:xfrm>
            <a:off x="457200" y="1759936"/>
            <a:ext cx="3950877" cy="2613435"/>
          </a:xfrm>
        </p:spPr>
        <p:txBody>
          <a:bodyPr/>
          <a:lstStyle>
            <a:lvl1pPr>
              <a:buClr>
                <a:srgbClr val="0085CA"/>
              </a:buClr>
              <a:defRPr/>
            </a:lvl1pPr>
            <a:lvl2pPr>
              <a:buClr>
                <a:srgbClr val="0085CA"/>
              </a:buClr>
              <a:defRPr/>
            </a:lvl2pPr>
            <a:lvl3pPr>
              <a:buClr>
                <a:srgbClr val="0085CA"/>
              </a:buClr>
              <a:defRPr/>
            </a:lvl3pPr>
            <a:lvl4pPr>
              <a:buClr>
                <a:srgbClr val="0085CA"/>
              </a:buClr>
              <a:defRPr/>
            </a:lvl4pPr>
            <a:lvl5pPr>
              <a:buClr>
                <a:srgbClr val="0085CA"/>
              </a:buClr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115931"/>
            <a:ext cx="8229600" cy="380667"/>
          </a:xfrm>
        </p:spPr>
        <p:txBody>
          <a:bodyPr/>
          <a:lstStyle>
            <a:lvl1pPr>
              <a:defRPr sz="24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2" hasCustomPrompt="1"/>
          </p:nvPr>
        </p:nvSpPr>
        <p:spPr>
          <a:xfrm>
            <a:off x="4735923" y="1759936"/>
            <a:ext cx="3950878" cy="1948997"/>
          </a:xfrm>
        </p:spPr>
        <p:txBody>
          <a:bodyPr/>
          <a:lstStyle>
            <a:lvl1pPr marL="0" indent="0">
              <a:buClr>
                <a:srgbClr val="0085CA"/>
              </a:buClr>
              <a:buNone/>
              <a:defRPr sz="2800" b="0" i="1" baseline="0">
                <a:solidFill>
                  <a:srgbClr val="003E74"/>
                </a:solidFill>
              </a:defRPr>
            </a:lvl1pPr>
            <a:lvl2pPr>
              <a:buClr>
                <a:srgbClr val="0085CA"/>
              </a:buClr>
              <a:defRPr/>
            </a:lvl2pPr>
            <a:lvl3pPr>
              <a:buClr>
                <a:srgbClr val="0085CA"/>
              </a:buClr>
              <a:defRPr/>
            </a:lvl3pPr>
            <a:lvl4pPr>
              <a:buClr>
                <a:srgbClr val="0085CA"/>
              </a:buClr>
              <a:defRPr/>
            </a:lvl4pPr>
            <a:lvl5pPr>
              <a:buClr>
                <a:srgbClr val="0085CA"/>
              </a:buClr>
              <a:defRPr/>
            </a:lvl5pPr>
          </a:lstStyle>
          <a:p>
            <a:pPr lvl="0"/>
            <a:r>
              <a:rPr lang="en-GB" dirty="0"/>
              <a:t>“Click to add a quote”</a:t>
            </a:r>
            <a:endParaRPr lang="en-US" dirty="0"/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4735514" y="3890251"/>
            <a:ext cx="3951287" cy="48312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85CA"/>
              </a:buClr>
              <a:buSzTx/>
              <a:buFont typeface="Arial"/>
              <a:buNone/>
              <a:tabLst/>
              <a:defRPr sz="1200" baseline="0">
                <a:solidFill>
                  <a:srgbClr val="0085CA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85CA"/>
              </a:buClr>
              <a:buSzTx/>
              <a:buFont typeface="Arial"/>
              <a:buNone/>
              <a:tabLst/>
              <a:defRPr/>
            </a:pPr>
            <a:r>
              <a:rPr lang="en-GB" dirty="0"/>
              <a:t>Click to add quote attribution</a:t>
            </a:r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553925" y="497144"/>
            <a:ext cx="2132875" cy="234218"/>
          </a:xfrm>
        </p:spPr>
        <p:txBody>
          <a:bodyPr/>
          <a:lstStyle>
            <a:lvl1pPr marL="0" indent="0" algn="r">
              <a:buNone/>
              <a:defRPr sz="1000" b="1">
                <a:solidFill>
                  <a:srgbClr val="003E74"/>
                </a:solidFill>
              </a:defRPr>
            </a:lvl1pPr>
            <a:lvl2pPr marL="457200" indent="0">
              <a:buNone/>
              <a:defRPr sz="1200">
                <a:solidFill>
                  <a:srgbClr val="003E74"/>
                </a:solidFill>
              </a:defRPr>
            </a:lvl2pPr>
            <a:lvl3pPr marL="914400" indent="0">
              <a:buNone/>
              <a:defRPr sz="1200">
                <a:solidFill>
                  <a:srgbClr val="003E74"/>
                </a:solidFill>
              </a:defRPr>
            </a:lvl3pPr>
            <a:lvl4pPr marL="1371600" indent="0">
              <a:buNone/>
              <a:defRPr sz="1200">
                <a:solidFill>
                  <a:srgbClr val="003E74"/>
                </a:solidFill>
              </a:defRPr>
            </a:lvl4pPr>
            <a:lvl5pPr marL="1828800" indent="0">
              <a:buNone/>
              <a:defRPr sz="1200">
                <a:solidFill>
                  <a:srgbClr val="003E74"/>
                </a:solidFill>
              </a:defRPr>
            </a:lvl5pPr>
          </a:lstStyle>
          <a:p>
            <a:pPr lvl="0"/>
            <a:r>
              <a:rPr lang="en-GB" dirty="0"/>
              <a:t>Click to edit presentation title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7239941" y="738262"/>
            <a:ext cx="1446859" cy="192881"/>
          </a:xfrm>
        </p:spPr>
        <p:txBody>
          <a:bodyPr/>
          <a:lstStyle>
            <a:lvl1pPr marL="0" indent="0" algn="r">
              <a:buNone/>
              <a:defRPr sz="1000">
                <a:solidFill>
                  <a:srgbClr val="003E74"/>
                </a:solidFill>
              </a:defRPr>
            </a:lvl1pPr>
          </a:lstStyle>
          <a:p>
            <a:pPr lvl="0"/>
            <a:r>
              <a:rPr lang="en-US" dirty="0"/>
              <a:t>Click to add the date</a:t>
            </a:r>
          </a:p>
        </p:txBody>
      </p:sp>
    </p:spTree>
    <p:extLst>
      <p:ext uri="{BB962C8B-B14F-4D97-AF65-F5344CB8AC3E}">
        <p14:creationId xmlns:p14="http://schemas.microsoft.com/office/powerpoint/2010/main" val="3128024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(two columns with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1"/>
          </p:nvPr>
        </p:nvSpPr>
        <p:spPr>
          <a:xfrm>
            <a:off x="457200" y="1759936"/>
            <a:ext cx="3950877" cy="2613435"/>
          </a:xfrm>
        </p:spPr>
        <p:txBody>
          <a:bodyPr/>
          <a:lstStyle>
            <a:lvl1pPr>
              <a:buClr>
                <a:srgbClr val="0085CA"/>
              </a:buClr>
              <a:defRPr/>
            </a:lvl1pPr>
            <a:lvl2pPr>
              <a:buClr>
                <a:srgbClr val="0085CA"/>
              </a:buClr>
              <a:defRPr/>
            </a:lvl2pPr>
            <a:lvl3pPr>
              <a:buClr>
                <a:srgbClr val="0085CA"/>
              </a:buClr>
              <a:defRPr/>
            </a:lvl3pPr>
            <a:lvl4pPr>
              <a:buClr>
                <a:srgbClr val="0085CA"/>
              </a:buClr>
              <a:defRPr/>
            </a:lvl4pPr>
            <a:lvl5pPr>
              <a:buClr>
                <a:srgbClr val="0085CA"/>
              </a:buClr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115931"/>
            <a:ext cx="8229600" cy="380667"/>
          </a:xfrm>
        </p:spPr>
        <p:txBody>
          <a:bodyPr/>
          <a:lstStyle>
            <a:lvl1pPr>
              <a:defRPr sz="24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4735514" y="1759937"/>
            <a:ext cx="3951287" cy="1976608"/>
          </a:xfrm>
        </p:spPr>
        <p:txBody>
          <a:bodyPr/>
          <a:lstStyle>
            <a:lvl1pPr>
              <a:buClr>
                <a:srgbClr val="0085CA"/>
              </a:buClr>
              <a:defRPr/>
            </a:lvl1pPr>
          </a:lstStyle>
          <a:p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4735514" y="3942710"/>
            <a:ext cx="3951287" cy="427906"/>
          </a:xfrm>
        </p:spPr>
        <p:txBody>
          <a:bodyPr/>
          <a:lstStyle>
            <a:lvl1pPr marL="0" indent="0">
              <a:buNone/>
              <a:defRPr sz="1000">
                <a:solidFill>
                  <a:srgbClr val="9D9D9D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Click to add caption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553925" y="497144"/>
            <a:ext cx="2132875" cy="234218"/>
          </a:xfrm>
        </p:spPr>
        <p:txBody>
          <a:bodyPr/>
          <a:lstStyle>
            <a:lvl1pPr marL="0" indent="0" algn="r">
              <a:buNone/>
              <a:defRPr sz="1000" b="1">
                <a:solidFill>
                  <a:srgbClr val="003E74"/>
                </a:solidFill>
              </a:defRPr>
            </a:lvl1pPr>
            <a:lvl2pPr marL="457200" indent="0">
              <a:buNone/>
              <a:defRPr sz="1200">
                <a:solidFill>
                  <a:srgbClr val="003E74"/>
                </a:solidFill>
              </a:defRPr>
            </a:lvl2pPr>
            <a:lvl3pPr marL="914400" indent="0">
              <a:buNone/>
              <a:defRPr sz="1200">
                <a:solidFill>
                  <a:srgbClr val="003E74"/>
                </a:solidFill>
              </a:defRPr>
            </a:lvl3pPr>
            <a:lvl4pPr marL="1371600" indent="0">
              <a:buNone/>
              <a:defRPr sz="1200">
                <a:solidFill>
                  <a:srgbClr val="003E74"/>
                </a:solidFill>
              </a:defRPr>
            </a:lvl4pPr>
            <a:lvl5pPr marL="1828800" indent="0">
              <a:buNone/>
              <a:defRPr sz="1200">
                <a:solidFill>
                  <a:srgbClr val="003E74"/>
                </a:solidFill>
              </a:defRPr>
            </a:lvl5pPr>
          </a:lstStyle>
          <a:p>
            <a:pPr lvl="0"/>
            <a:r>
              <a:rPr lang="en-GB" dirty="0"/>
              <a:t>Click to edit presentation title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7239941" y="738262"/>
            <a:ext cx="1446859" cy="192881"/>
          </a:xfrm>
        </p:spPr>
        <p:txBody>
          <a:bodyPr/>
          <a:lstStyle>
            <a:lvl1pPr marL="0" indent="0" algn="r">
              <a:buNone/>
              <a:defRPr sz="1000">
                <a:solidFill>
                  <a:srgbClr val="003E74"/>
                </a:solidFill>
              </a:defRPr>
            </a:lvl1pPr>
          </a:lstStyle>
          <a:p>
            <a:pPr lvl="0"/>
            <a:r>
              <a:rPr lang="en-US" dirty="0"/>
              <a:t>Click to add the date</a:t>
            </a:r>
          </a:p>
        </p:txBody>
      </p:sp>
    </p:spTree>
    <p:extLst>
      <p:ext uri="{BB962C8B-B14F-4D97-AF65-F5344CB8AC3E}">
        <p14:creationId xmlns:p14="http://schemas.microsoft.com/office/powerpoint/2010/main" val="847259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image/media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457200" y="1115931"/>
            <a:ext cx="8229601" cy="2639020"/>
          </a:xfrm>
        </p:spPr>
        <p:txBody>
          <a:bodyPr/>
          <a:lstStyle>
            <a:lvl1pPr>
              <a:buClr>
                <a:srgbClr val="0085CA"/>
              </a:buClr>
              <a:defRPr/>
            </a:lvl1pPr>
          </a:lstStyle>
          <a:p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553925" y="497144"/>
            <a:ext cx="2132875" cy="234218"/>
          </a:xfrm>
        </p:spPr>
        <p:txBody>
          <a:bodyPr/>
          <a:lstStyle>
            <a:lvl1pPr marL="0" indent="0" algn="r">
              <a:buNone/>
              <a:defRPr sz="1000" b="1">
                <a:solidFill>
                  <a:srgbClr val="003E74"/>
                </a:solidFill>
              </a:defRPr>
            </a:lvl1pPr>
            <a:lvl2pPr marL="457200" indent="0">
              <a:buNone/>
              <a:defRPr sz="1200">
                <a:solidFill>
                  <a:srgbClr val="003E74"/>
                </a:solidFill>
              </a:defRPr>
            </a:lvl2pPr>
            <a:lvl3pPr marL="914400" indent="0">
              <a:buNone/>
              <a:defRPr sz="1200">
                <a:solidFill>
                  <a:srgbClr val="003E74"/>
                </a:solidFill>
              </a:defRPr>
            </a:lvl3pPr>
            <a:lvl4pPr marL="1371600" indent="0">
              <a:buNone/>
              <a:defRPr sz="1200">
                <a:solidFill>
                  <a:srgbClr val="003E74"/>
                </a:solidFill>
              </a:defRPr>
            </a:lvl4pPr>
            <a:lvl5pPr marL="1828800" indent="0">
              <a:buNone/>
              <a:defRPr sz="1200">
                <a:solidFill>
                  <a:srgbClr val="003E74"/>
                </a:solidFill>
              </a:defRPr>
            </a:lvl5pPr>
          </a:lstStyle>
          <a:p>
            <a:pPr lvl="0"/>
            <a:r>
              <a:rPr lang="en-GB" dirty="0"/>
              <a:t>Click to edit presentation title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7239941" y="738262"/>
            <a:ext cx="1446859" cy="192881"/>
          </a:xfrm>
        </p:spPr>
        <p:txBody>
          <a:bodyPr/>
          <a:lstStyle>
            <a:lvl1pPr marL="0" indent="0" algn="r">
              <a:buNone/>
              <a:defRPr sz="1000">
                <a:solidFill>
                  <a:srgbClr val="003E74"/>
                </a:solidFill>
              </a:defRPr>
            </a:lvl1pPr>
          </a:lstStyle>
          <a:p>
            <a:pPr lvl="0"/>
            <a:r>
              <a:rPr lang="en-US" dirty="0"/>
              <a:t>Click to add the date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3945465"/>
            <a:ext cx="3951287" cy="427906"/>
          </a:xfrm>
        </p:spPr>
        <p:txBody>
          <a:bodyPr/>
          <a:lstStyle>
            <a:lvl1pPr marL="0" indent="0">
              <a:buNone/>
              <a:defRPr sz="1000">
                <a:solidFill>
                  <a:srgbClr val="9D9D9D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Click to add caption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557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le images/media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457200" y="1115931"/>
            <a:ext cx="3951287" cy="2611410"/>
          </a:xfrm>
        </p:spPr>
        <p:txBody>
          <a:bodyPr/>
          <a:lstStyle>
            <a:lvl1pPr>
              <a:buClr>
                <a:srgbClr val="0085CA"/>
              </a:buClr>
              <a:defRPr/>
            </a:lvl1pPr>
          </a:lstStyle>
          <a:p>
            <a:endParaRPr lang="en-US" dirty="0"/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3945465"/>
            <a:ext cx="3951287" cy="427906"/>
          </a:xfrm>
        </p:spPr>
        <p:txBody>
          <a:bodyPr/>
          <a:lstStyle>
            <a:lvl1pPr marL="0" indent="0">
              <a:buNone/>
              <a:defRPr sz="1000">
                <a:solidFill>
                  <a:srgbClr val="9D9D9D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Click to add caption</a:t>
            </a:r>
            <a:endParaRPr lang="en-US" dirty="0"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4735514" y="1115932"/>
            <a:ext cx="3951287" cy="1479401"/>
          </a:xfrm>
        </p:spPr>
        <p:txBody>
          <a:bodyPr/>
          <a:lstStyle>
            <a:lvl1pPr>
              <a:buClr>
                <a:srgbClr val="0085CA"/>
              </a:buClr>
              <a:defRPr/>
            </a:lvl1pPr>
          </a:lstStyle>
          <a:p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4735514" y="2816214"/>
            <a:ext cx="3951287" cy="1557158"/>
          </a:xfrm>
        </p:spPr>
        <p:txBody>
          <a:bodyPr/>
          <a:lstStyle>
            <a:lvl1pPr>
              <a:buClr>
                <a:srgbClr val="0085CA"/>
              </a:buClr>
              <a:defRPr/>
            </a:lvl1pPr>
          </a:lstStyle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553925" y="497144"/>
            <a:ext cx="2132875" cy="234218"/>
          </a:xfrm>
        </p:spPr>
        <p:txBody>
          <a:bodyPr/>
          <a:lstStyle>
            <a:lvl1pPr marL="0" indent="0" algn="r">
              <a:buNone/>
              <a:defRPr sz="1000" b="1">
                <a:solidFill>
                  <a:srgbClr val="003E74"/>
                </a:solidFill>
              </a:defRPr>
            </a:lvl1pPr>
            <a:lvl2pPr marL="457200" indent="0">
              <a:buNone/>
              <a:defRPr sz="1200">
                <a:solidFill>
                  <a:srgbClr val="003E74"/>
                </a:solidFill>
              </a:defRPr>
            </a:lvl2pPr>
            <a:lvl3pPr marL="914400" indent="0">
              <a:buNone/>
              <a:defRPr sz="1200">
                <a:solidFill>
                  <a:srgbClr val="003E74"/>
                </a:solidFill>
              </a:defRPr>
            </a:lvl3pPr>
            <a:lvl4pPr marL="1371600" indent="0">
              <a:buNone/>
              <a:defRPr sz="1200">
                <a:solidFill>
                  <a:srgbClr val="003E74"/>
                </a:solidFill>
              </a:defRPr>
            </a:lvl4pPr>
            <a:lvl5pPr marL="1828800" indent="0">
              <a:buNone/>
              <a:defRPr sz="1200">
                <a:solidFill>
                  <a:srgbClr val="003E74"/>
                </a:solidFill>
              </a:defRPr>
            </a:lvl5pPr>
          </a:lstStyle>
          <a:p>
            <a:pPr lvl="0"/>
            <a:r>
              <a:rPr lang="en-GB" dirty="0"/>
              <a:t>Click to edit presentation title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7239941" y="738262"/>
            <a:ext cx="1446859" cy="192881"/>
          </a:xfrm>
        </p:spPr>
        <p:txBody>
          <a:bodyPr/>
          <a:lstStyle>
            <a:lvl1pPr marL="0" indent="0" algn="r">
              <a:buNone/>
              <a:defRPr sz="1000">
                <a:solidFill>
                  <a:srgbClr val="003E74"/>
                </a:solidFill>
              </a:defRPr>
            </a:lvl1pPr>
          </a:lstStyle>
          <a:p>
            <a:pPr lvl="0"/>
            <a:r>
              <a:rPr lang="en-US" dirty="0"/>
              <a:t>Click to add the date</a:t>
            </a:r>
          </a:p>
        </p:txBody>
      </p:sp>
    </p:spTree>
    <p:extLst>
      <p:ext uri="{BB962C8B-B14F-4D97-AF65-F5344CB8AC3E}">
        <p14:creationId xmlns:p14="http://schemas.microsoft.com/office/powerpoint/2010/main" val="1250341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553925" y="497144"/>
            <a:ext cx="2132875" cy="234218"/>
          </a:xfrm>
        </p:spPr>
        <p:txBody>
          <a:bodyPr/>
          <a:lstStyle>
            <a:lvl1pPr marL="0" indent="0" algn="r">
              <a:buNone/>
              <a:defRPr sz="1000" b="1">
                <a:solidFill>
                  <a:srgbClr val="003E74"/>
                </a:solidFill>
              </a:defRPr>
            </a:lvl1pPr>
            <a:lvl2pPr marL="457200" indent="0">
              <a:buNone/>
              <a:defRPr sz="1200">
                <a:solidFill>
                  <a:srgbClr val="003E74"/>
                </a:solidFill>
              </a:defRPr>
            </a:lvl2pPr>
            <a:lvl3pPr marL="914400" indent="0">
              <a:buNone/>
              <a:defRPr sz="1200">
                <a:solidFill>
                  <a:srgbClr val="003E74"/>
                </a:solidFill>
              </a:defRPr>
            </a:lvl3pPr>
            <a:lvl4pPr marL="1371600" indent="0">
              <a:buNone/>
              <a:defRPr sz="1200">
                <a:solidFill>
                  <a:srgbClr val="003E74"/>
                </a:solidFill>
              </a:defRPr>
            </a:lvl4pPr>
            <a:lvl5pPr marL="1828800" indent="0">
              <a:buNone/>
              <a:defRPr sz="1200">
                <a:solidFill>
                  <a:srgbClr val="003E74"/>
                </a:solidFill>
              </a:defRPr>
            </a:lvl5pPr>
          </a:lstStyle>
          <a:p>
            <a:pPr lvl="0"/>
            <a:r>
              <a:rPr lang="en-GB" dirty="0"/>
              <a:t>Click to edit presentation title</a:t>
            </a:r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7239941" y="738262"/>
            <a:ext cx="1446859" cy="192881"/>
          </a:xfrm>
        </p:spPr>
        <p:txBody>
          <a:bodyPr/>
          <a:lstStyle>
            <a:lvl1pPr marL="0" indent="0" algn="r">
              <a:buNone/>
              <a:defRPr sz="1000">
                <a:solidFill>
                  <a:srgbClr val="003E74"/>
                </a:solidFill>
              </a:defRPr>
            </a:lvl1pPr>
          </a:lstStyle>
          <a:p>
            <a:pPr lvl="0"/>
            <a:r>
              <a:rPr lang="en-US" dirty="0"/>
              <a:t>Click to add the date</a:t>
            </a:r>
          </a:p>
        </p:txBody>
      </p:sp>
    </p:spTree>
    <p:extLst>
      <p:ext uri="{BB962C8B-B14F-4D97-AF65-F5344CB8AC3E}">
        <p14:creationId xmlns:p14="http://schemas.microsoft.com/office/powerpoint/2010/main" val="406725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ollege_Powerpoint_Background_16-9.png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35879" cy="51435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9936"/>
            <a:ext cx="8229600" cy="261343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115931"/>
            <a:ext cx="8229600" cy="380667"/>
          </a:xfrm>
          <a:prstGeom prst="rect">
            <a:avLst/>
          </a:prstGeom>
        </p:spPr>
        <p:txBody>
          <a:bodyPr vert="horz" lIns="0" tIns="45720" rIns="0" bIns="0" rtlCol="0" anchor="ctr">
            <a:no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372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0" r:id="rId3"/>
    <p:sldLayoutId id="2147483652" r:id="rId4"/>
    <p:sldLayoutId id="2147483660" r:id="rId5"/>
    <p:sldLayoutId id="2147483657" r:id="rId6"/>
    <p:sldLayoutId id="2147483658" r:id="rId7"/>
    <p:sldLayoutId id="2147483659" r:id="rId8"/>
    <p:sldLayoutId id="2147483655" r:id="rId9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2400" b="1" kern="1200">
          <a:solidFill>
            <a:srgbClr val="0085CA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0085CA"/>
        </a:buClr>
        <a:buFont typeface="Arial"/>
        <a:buChar char="•"/>
        <a:defRPr sz="1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0085CA"/>
        </a:buClr>
        <a:buFont typeface="Arial"/>
        <a:buChar char="–"/>
        <a:defRPr sz="18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0085CA"/>
        </a:buClr>
        <a:buFont typeface="Arial"/>
        <a:buChar char="•"/>
        <a:defRPr sz="12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Clr>
          <a:srgbClr val="0085CA"/>
        </a:buClr>
        <a:buFont typeface="Arial"/>
        <a:buChar char="–"/>
        <a:defRPr sz="12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Clr>
          <a:srgbClr val="0085CA"/>
        </a:buClr>
        <a:buFont typeface="Arial"/>
        <a:buChar char="»"/>
        <a:defRPr sz="12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microsoft.com/office/2007/relationships/hdphoto" Target="../media/hdphoto1.wdp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Adaptive Neural Spike Detection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286000" y="3111698"/>
            <a:ext cx="6400800" cy="254858"/>
          </a:xfrm>
        </p:spPr>
        <p:txBody>
          <a:bodyPr/>
          <a:lstStyle/>
          <a:p>
            <a:pPr algn="r"/>
            <a:r>
              <a:rPr lang="en-US" dirty="0"/>
              <a:t>MSc.</a:t>
            </a:r>
            <a:r>
              <a:rPr lang="zh-CN" altLang="en-US" dirty="0"/>
              <a:t> </a:t>
            </a:r>
            <a:r>
              <a:rPr lang="en-US" altLang="zh-CN" dirty="0"/>
              <a:t>Communications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Signal</a:t>
            </a:r>
            <a:r>
              <a:rPr lang="zh-CN" altLang="en-US" dirty="0"/>
              <a:t> </a:t>
            </a:r>
            <a:r>
              <a:rPr lang="en-US" altLang="zh-CN" dirty="0"/>
              <a:t>Processing</a:t>
            </a:r>
            <a:endParaRPr lang="en-US" dirty="0"/>
          </a:p>
          <a:p>
            <a:pPr algn="r"/>
            <a:r>
              <a:rPr lang="en-US" dirty="0"/>
              <a:t>Zheng Zhang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Supervisor: Dr. Timothy Constantinou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Adaptive Neural Spike Detection</a:t>
            </a:r>
          </a:p>
        </p:txBody>
      </p:sp>
    </p:spTree>
    <p:extLst>
      <p:ext uri="{BB962C8B-B14F-4D97-AF65-F5344CB8AC3E}">
        <p14:creationId xmlns:p14="http://schemas.microsoft.com/office/powerpoint/2010/main" val="40583683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Metrics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Adaptive Neural Spike Detection</a:t>
            </a:r>
          </a:p>
          <a:p>
            <a:endParaRPr lang="en-US" dirty="0"/>
          </a:p>
        </p:txBody>
      </p:sp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8CEA1AD4-46E1-4670-B40C-76A06906CFA8}"/>
              </a:ext>
            </a:extLst>
          </p:cNvPr>
          <p:cNvSpPr txBox="1">
            <a:spLocks/>
          </p:cNvSpPr>
          <p:nvPr/>
        </p:nvSpPr>
        <p:spPr>
          <a:xfrm>
            <a:off x="4572000" y="1681385"/>
            <a:ext cx="3950877" cy="261343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85CA"/>
              </a:buClr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85CA"/>
              </a:buClr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85CA"/>
              </a:buClr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rgbClr val="0085CA"/>
              </a:buClr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rgbClr val="0085CA"/>
              </a:buClr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FF94C08F-9FC8-4563-8FB9-1712BBDA0D55}"/>
                  </a:ext>
                </a:extLst>
              </p:cNvPr>
              <p:cNvSpPr txBox="1"/>
              <p:nvPr/>
            </p:nvSpPr>
            <p:spPr>
              <a:xfrm>
                <a:off x="546538" y="1832303"/>
                <a:ext cx="7013267" cy="12720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Faults Detection Rate </a:t>
                </a:r>
                <a:r>
                  <a:rPr lang="en-US" dirty="0"/>
                  <a:t>(FDR)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𝐹𝑃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/>
                  <a:t>, Rate of Unfound Spikes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Sensitivity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𝑃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𝑇𝑃</m:t>
                        </m:r>
                      </m:den>
                    </m:f>
                  </m:oMath>
                </a14:m>
                <a:r>
                  <a:rPr lang="en-GB" dirty="0"/>
                  <a:t> ,    Rate of True Spikes in Found Locations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Accuracy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𝐹𝑁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𝐹𝑃</m:t>
                        </m:r>
                      </m:den>
                    </m:f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FF94C08F-9FC8-4563-8FB9-1712BBDA0D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538" y="1832303"/>
                <a:ext cx="7013267" cy="1272080"/>
              </a:xfrm>
              <a:prstGeom prst="rect">
                <a:avLst/>
              </a:prstGeom>
              <a:blipFill>
                <a:blip r:embed="rId2"/>
                <a:stretch>
                  <a:fillRect l="-609" b="-240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79174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Results-No Additional Noise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Adaptive Neural Spike Detection</a:t>
            </a:r>
          </a:p>
          <a:p>
            <a:endParaRPr lang="en-US" dirty="0"/>
          </a:p>
        </p:txBody>
      </p:sp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8CEA1AD4-46E1-4670-B40C-76A06906CFA8}"/>
              </a:ext>
            </a:extLst>
          </p:cNvPr>
          <p:cNvSpPr txBox="1">
            <a:spLocks/>
          </p:cNvSpPr>
          <p:nvPr/>
        </p:nvSpPr>
        <p:spPr>
          <a:xfrm>
            <a:off x="4572000" y="1681385"/>
            <a:ext cx="3950877" cy="261343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85CA"/>
              </a:buClr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85CA"/>
              </a:buClr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85CA"/>
              </a:buClr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rgbClr val="0085CA"/>
              </a:buClr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rgbClr val="0085CA"/>
              </a:buClr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6776E95E-DE4A-495E-85B6-EAE85C266E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134" y="1473654"/>
            <a:ext cx="3227793" cy="1587959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558A2D7B-0413-4D7E-8553-2426007547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30" y="3061613"/>
            <a:ext cx="3345603" cy="1531591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E25F18CB-C827-44A4-8B99-0DF6E5D0AE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5574" y="1525998"/>
            <a:ext cx="3336701" cy="1530000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0D9E1D1C-513C-4191-A7E3-2F58F148C2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92183" y="3051272"/>
            <a:ext cx="3310510" cy="1530000"/>
          </a:xfrm>
          <a:prstGeom prst="rect">
            <a:avLst/>
          </a:prstGeom>
        </p:spPr>
      </p:pic>
      <p:sp>
        <p:nvSpPr>
          <p:cNvPr id="4" name="箭头: 左弧形 3">
            <a:extLst>
              <a:ext uri="{FF2B5EF4-FFF2-40B4-BE49-F238E27FC236}">
                <a16:creationId xmlns:a16="http://schemas.microsoft.com/office/drawing/2014/main" id="{D92573F3-B9E7-4F43-A10E-978F41B94490}"/>
              </a:ext>
            </a:extLst>
          </p:cNvPr>
          <p:cNvSpPr/>
          <p:nvPr/>
        </p:nvSpPr>
        <p:spPr>
          <a:xfrm>
            <a:off x="946221" y="2504803"/>
            <a:ext cx="292623" cy="925596"/>
          </a:xfrm>
          <a:prstGeom prst="curv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B030B9C-86C9-49B7-9898-81E517241ED2}"/>
              </a:ext>
            </a:extLst>
          </p:cNvPr>
          <p:cNvSpPr txBox="1"/>
          <p:nvPr/>
        </p:nvSpPr>
        <p:spPr>
          <a:xfrm>
            <a:off x="-50462" y="2516699"/>
            <a:ext cx="114197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Subtracting </a:t>
            </a:r>
          </a:p>
          <a:p>
            <a:r>
              <a:rPr lang="en-GB" sz="1000" dirty="0"/>
              <a:t>the Average</a:t>
            </a:r>
          </a:p>
          <a:p>
            <a:r>
              <a:rPr lang="en-GB" sz="1000" dirty="0"/>
              <a:t>Calculated from a Window with Length 16.</a:t>
            </a:r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A5B9FA60-2D1A-46B9-8C9D-315180075DF6}"/>
              </a:ext>
            </a:extLst>
          </p:cNvPr>
          <p:cNvSpPr/>
          <p:nvPr/>
        </p:nvSpPr>
        <p:spPr>
          <a:xfrm rot="19934122">
            <a:off x="3959350" y="3342408"/>
            <a:ext cx="964506" cy="15385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83309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Spike Detection Performance- No Additional Noise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Adaptive Neural Spike Detection</a:t>
            </a:r>
          </a:p>
          <a:p>
            <a:endParaRPr lang="en-US" dirty="0"/>
          </a:p>
        </p:txBody>
      </p:sp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8CEA1AD4-46E1-4670-B40C-76A06906CFA8}"/>
              </a:ext>
            </a:extLst>
          </p:cNvPr>
          <p:cNvSpPr txBox="1">
            <a:spLocks/>
          </p:cNvSpPr>
          <p:nvPr/>
        </p:nvSpPr>
        <p:spPr>
          <a:xfrm>
            <a:off x="4572000" y="1681385"/>
            <a:ext cx="3950877" cy="261343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85CA"/>
              </a:buClr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85CA"/>
              </a:buClr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85CA"/>
              </a:buClr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rgbClr val="0085CA"/>
              </a:buClr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rgbClr val="0085CA"/>
              </a:buClr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cxnSp>
        <p:nvCxnSpPr>
          <p:cNvPr id="14" name="连接符: 曲线 13">
            <a:extLst>
              <a:ext uri="{FF2B5EF4-FFF2-40B4-BE49-F238E27FC236}">
                <a16:creationId xmlns:a16="http://schemas.microsoft.com/office/drawing/2014/main" id="{2278A6D8-75EC-4151-A9B2-9BE96F6706D0}"/>
              </a:ext>
            </a:extLst>
          </p:cNvPr>
          <p:cNvCxnSpPr>
            <a:cxnSpLocks/>
          </p:cNvCxnSpPr>
          <p:nvPr/>
        </p:nvCxnSpPr>
        <p:spPr>
          <a:xfrm rot="16200000" flipH="1">
            <a:off x="6564682" y="3069547"/>
            <a:ext cx="305656" cy="142766"/>
          </a:xfrm>
          <a:prstGeom prst="curvedConnector3">
            <a:avLst>
              <a:gd name="adj1" fmla="val -5454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4A1E6CC2-3F84-4CD0-8043-395184708E87}"/>
                  </a:ext>
                </a:extLst>
              </p:cNvPr>
              <p:cNvSpPr txBox="1"/>
              <p:nvPr/>
            </p:nvSpPr>
            <p:spPr>
              <a:xfrm>
                <a:off x="6853570" y="2987676"/>
                <a:ext cx="7021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21.6%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4A1E6CC2-3F84-4CD0-8043-395184708E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3570" y="2987676"/>
                <a:ext cx="702115" cy="276999"/>
              </a:xfrm>
              <a:prstGeom prst="rect">
                <a:avLst/>
              </a:prstGeom>
              <a:blipFill>
                <a:blip r:embed="rId2"/>
                <a:stretch>
                  <a:fillRect l="-6087" r="-8696" b="-15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连接符: 曲线 35">
            <a:extLst>
              <a:ext uri="{FF2B5EF4-FFF2-40B4-BE49-F238E27FC236}">
                <a16:creationId xmlns:a16="http://schemas.microsoft.com/office/drawing/2014/main" id="{7E14A884-5FA3-46A8-9834-D53A239C9285}"/>
              </a:ext>
            </a:extLst>
          </p:cNvPr>
          <p:cNvCxnSpPr>
            <a:cxnSpLocks/>
          </p:cNvCxnSpPr>
          <p:nvPr/>
        </p:nvCxnSpPr>
        <p:spPr>
          <a:xfrm rot="16200000" flipH="1">
            <a:off x="4091471" y="3069547"/>
            <a:ext cx="305656" cy="142766"/>
          </a:xfrm>
          <a:prstGeom prst="curvedConnector3">
            <a:avLst>
              <a:gd name="adj1" fmla="val -5454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F0CD8423-E6DC-4F82-BAA1-A456239D5A39}"/>
                  </a:ext>
                </a:extLst>
              </p:cNvPr>
              <p:cNvSpPr txBox="1"/>
              <p:nvPr/>
            </p:nvSpPr>
            <p:spPr>
              <a:xfrm>
                <a:off x="4379659" y="2982589"/>
                <a:ext cx="52578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50%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F0CD8423-E6DC-4F82-BAA1-A456239D5A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9659" y="2982589"/>
                <a:ext cx="525785" cy="276999"/>
              </a:xfrm>
              <a:prstGeom prst="rect">
                <a:avLst/>
              </a:prstGeom>
              <a:blipFill>
                <a:blip r:embed="rId3"/>
                <a:stretch>
                  <a:fillRect l="-10345" r="-11494" b="-15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2E4C4709-8AC5-4FD7-BCD2-D285D93466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4177347"/>
              </p:ext>
            </p:extLst>
          </p:nvPr>
        </p:nvGraphicFramePr>
        <p:xfrm>
          <a:off x="580169" y="1593988"/>
          <a:ext cx="7916414" cy="230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6414">
                  <a:extLst>
                    <a:ext uri="{9D8B030D-6E8A-4147-A177-3AD203B41FA5}">
                      <a16:colId xmlns:a16="http://schemas.microsoft.com/office/drawing/2014/main" val="237641511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11654818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63342094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75752775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22153861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634657221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589133412"/>
                    </a:ext>
                  </a:extLst>
                </a:gridCol>
              </a:tblGrid>
              <a:tr h="457200">
                <a:tc rowSpan="2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GB" dirty="0"/>
                        <a:t>Data A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GB" dirty="0"/>
                        <a:t>Data B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2537828"/>
                  </a:ext>
                </a:extLst>
              </a:tr>
              <a:tr h="247896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Sens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FDR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ACC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Sens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FDR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ACC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0704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ASO-RMS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0.8257</a:t>
                      </a:r>
                    </a:p>
                  </a:txBody>
                  <a:tcPr marL="4763" marR="4763" marT="4763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0.1943</a:t>
                      </a:r>
                    </a:p>
                  </a:txBody>
                  <a:tcPr marL="4763" marR="4763" marT="4763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0.6886</a:t>
                      </a:r>
                    </a:p>
                  </a:txBody>
                  <a:tcPr marL="4763" marR="4763" marT="4763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0.8414</a:t>
                      </a:r>
                    </a:p>
                  </a:txBody>
                  <a:tcPr marL="4763" marR="4763" marT="4763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0.1757</a:t>
                      </a:r>
                    </a:p>
                  </a:txBody>
                  <a:tcPr marL="4763" marR="4763" marT="4763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0.7135</a:t>
                      </a:r>
                    </a:p>
                  </a:txBody>
                  <a:tcPr marL="4763" marR="4763" marT="4763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039998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NEO-RMS</a:t>
                      </a:r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0.7935</a:t>
                      </a:r>
                    </a:p>
                  </a:txBody>
                  <a:tcPr marL="4763" marR="4763" marT="4763" marB="0"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0.2065</a:t>
                      </a:r>
                    </a:p>
                  </a:txBody>
                  <a:tcPr marL="4763" marR="4763" marT="4763" marB="0"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0.6577</a:t>
                      </a:r>
                    </a:p>
                  </a:txBody>
                  <a:tcPr marL="4763" marR="4763" marT="4763" marB="0"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0.8255</a:t>
                      </a:r>
                    </a:p>
                  </a:txBody>
                  <a:tcPr marL="4763" marR="4763" marT="4763" marB="0"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2548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0.1689</a:t>
                      </a:r>
                    </a:p>
                  </a:txBody>
                  <a:tcPr marL="4763" marR="4763" marT="4763" marB="0"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0.7069</a:t>
                      </a:r>
                    </a:p>
                  </a:txBody>
                  <a:tcPr marL="4763" marR="4763" marT="4763" marB="0"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5336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ASO-mean</a:t>
                      </a:r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0.7992</a:t>
                      </a:r>
                    </a:p>
                  </a:txBody>
                  <a:tcPr marL="4763" marR="4763" marT="4763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0.1781</a:t>
                      </a:r>
                    </a:p>
                  </a:txBody>
                  <a:tcPr marL="4763" marR="4763" marT="4763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0.6812</a:t>
                      </a:r>
                    </a:p>
                  </a:txBody>
                  <a:tcPr marL="4763" marR="4763" marT="4763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0.8146</a:t>
                      </a:r>
                    </a:p>
                  </a:txBody>
                  <a:tcPr marL="4763" marR="4763" marT="4763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2548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0.1689</a:t>
                      </a:r>
                    </a:p>
                  </a:txBody>
                  <a:tcPr marL="4763" marR="4763" marT="4763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0.6986</a:t>
                      </a:r>
                    </a:p>
                  </a:txBody>
                  <a:tcPr marL="4763" marR="4763" marT="4763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181250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NEO-mean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0.7795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0.1984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0.6535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0.82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2548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0.1689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0.7029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41074124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62810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Results- 25dB Additional Noise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Adaptive Neural Spike Detection</a:t>
            </a:r>
          </a:p>
          <a:p>
            <a:endParaRPr lang="en-US" dirty="0"/>
          </a:p>
        </p:txBody>
      </p:sp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8CEA1AD4-46E1-4670-B40C-76A06906CFA8}"/>
              </a:ext>
            </a:extLst>
          </p:cNvPr>
          <p:cNvSpPr txBox="1">
            <a:spLocks/>
          </p:cNvSpPr>
          <p:nvPr/>
        </p:nvSpPr>
        <p:spPr>
          <a:xfrm>
            <a:off x="4572000" y="1681385"/>
            <a:ext cx="3950877" cy="261343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85CA"/>
              </a:buClr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85CA"/>
              </a:buClr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85CA"/>
              </a:buClr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rgbClr val="0085CA"/>
              </a:buClr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rgbClr val="0085CA"/>
              </a:buClr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402F357-A18C-49BD-A855-98C886B051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835" y="1543815"/>
            <a:ext cx="4176917" cy="3132688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CF3CC138-23FD-4A4B-887F-99F32CA816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6760" y="3068572"/>
            <a:ext cx="3359466" cy="1520718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DA671EF8-EAAA-419A-B304-33E2009480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6760" y="1500830"/>
            <a:ext cx="3336702" cy="1521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0709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Spike Detection Performance- 25dB Additional Noise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Adaptive Neural Spike Detection</a:t>
            </a:r>
          </a:p>
          <a:p>
            <a:endParaRPr lang="en-US" dirty="0"/>
          </a:p>
        </p:txBody>
      </p:sp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8CEA1AD4-46E1-4670-B40C-76A06906CFA8}"/>
              </a:ext>
            </a:extLst>
          </p:cNvPr>
          <p:cNvSpPr txBox="1">
            <a:spLocks/>
          </p:cNvSpPr>
          <p:nvPr/>
        </p:nvSpPr>
        <p:spPr>
          <a:xfrm>
            <a:off x="4572000" y="1681385"/>
            <a:ext cx="3950877" cy="261343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85CA"/>
              </a:buClr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85CA"/>
              </a:buClr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85CA"/>
              </a:buClr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rgbClr val="0085CA"/>
              </a:buClr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rgbClr val="0085CA"/>
              </a:buClr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cxnSp>
        <p:nvCxnSpPr>
          <p:cNvPr id="14" name="连接符: 曲线 13">
            <a:extLst>
              <a:ext uri="{FF2B5EF4-FFF2-40B4-BE49-F238E27FC236}">
                <a16:creationId xmlns:a16="http://schemas.microsoft.com/office/drawing/2014/main" id="{2278A6D8-75EC-4151-A9B2-9BE96F6706D0}"/>
              </a:ext>
            </a:extLst>
          </p:cNvPr>
          <p:cNvCxnSpPr>
            <a:cxnSpLocks/>
          </p:cNvCxnSpPr>
          <p:nvPr/>
        </p:nvCxnSpPr>
        <p:spPr>
          <a:xfrm rot="16200000" flipH="1">
            <a:off x="6564682" y="3069547"/>
            <a:ext cx="305656" cy="142766"/>
          </a:xfrm>
          <a:prstGeom prst="curvedConnector3">
            <a:avLst>
              <a:gd name="adj1" fmla="val -5454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4A1E6CC2-3F84-4CD0-8043-395184708E87}"/>
                  </a:ext>
                </a:extLst>
              </p:cNvPr>
              <p:cNvSpPr txBox="1"/>
              <p:nvPr/>
            </p:nvSpPr>
            <p:spPr>
              <a:xfrm>
                <a:off x="6853570" y="2987676"/>
                <a:ext cx="7021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21.6%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4A1E6CC2-3F84-4CD0-8043-395184708E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3570" y="2987676"/>
                <a:ext cx="702115" cy="276999"/>
              </a:xfrm>
              <a:prstGeom prst="rect">
                <a:avLst/>
              </a:prstGeom>
              <a:blipFill>
                <a:blip r:embed="rId2"/>
                <a:stretch>
                  <a:fillRect l="-6087" r="-8696" b="-15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连接符: 曲线 35">
            <a:extLst>
              <a:ext uri="{FF2B5EF4-FFF2-40B4-BE49-F238E27FC236}">
                <a16:creationId xmlns:a16="http://schemas.microsoft.com/office/drawing/2014/main" id="{7E14A884-5FA3-46A8-9834-D53A239C9285}"/>
              </a:ext>
            </a:extLst>
          </p:cNvPr>
          <p:cNvCxnSpPr>
            <a:cxnSpLocks/>
          </p:cNvCxnSpPr>
          <p:nvPr/>
        </p:nvCxnSpPr>
        <p:spPr>
          <a:xfrm rot="16200000" flipH="1">
            <a:off x="4091471" y="3069547"/>
            <a:ext cx="305656" cy="142766"/>
          </a:xfrm>
          <a:prstGeom prst="curvedConnector3">
            <a:avLst>
              <a:gd name="adj1" fmla="val -5454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F0CD8423-E6DC-4F82-BAA1-A456239D5A39}"/>
                  </a:ext>
                </a:extLst>
              </p:cNvPr>
              <p:cNvSpPr txBox="1"/>
              <p:nvPr/>
            </p:nvSpPr>
            <p:spPr>
              <a:xfrm>
                <a:off x="4379659" y="2982589"/>
                <a:ext cx="52578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50%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F0CD8423-E6DC-4F82-BAA1-A456239D5A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9659" y="2982589"/>
                <a:ext cx="525785" cy="276999"/>
              </a:xfrm>
              <a:prstGeom prst="rect">
                <a:avLst/>
              </a:prstGeom>
              <a:blipFill>
                <a:blip r:embed="rId3"/>
                <a:stretch>
                  <a:fillRect l="-10345" r="-11494" b="-15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2E4C4709-8AC5-4FD7-BCD2-D285D93466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2486618"/>
              </p:ext>
            </p:extLst>
          </p:nvPr>
        </p:nvGraphicFramePr>
        <p:xfrm>
          <a:off x="580169" y="1593988"/>
          <a:ext cx="7916414" cy="267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6414">
                  <a:extLst>
                    <a:ext uri="{9D8B030D-6E8A-4147-A177-3AD203B41FA5}">
                      <a16:colId xmlns:a16="http://schemas.microsoft.com/office/drawing/2014/main" val="237641511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11654818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63342094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75752775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22153861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634657221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589133412"/>
                    </a:ext>
                  </a:extLst>
                </a:gridCol>
              </a:tblGrid>
              <a:tr h="457200">
                <a:tc rowSpan="2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GB" dirty="0"/>
                        <a:t>Data A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GB" dirty="0"/>
                        <a:t>Data B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2537828"/>
                  </a:ext>
                </a:extLst>
              </a:tr>
              <a:tr h="247896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Sens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FDR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ACC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Sens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FDR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ACC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0704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ASO-RMS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0.8190</a:t>
                      </a:r>
                    </a:p>
                  </a:txBody>
                  <a:tcPr marL="4763" marR="4763" marT="4763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0.2308</a:t>
                      </a:r>
                    </a:p>
                  </a:txBody>
                  <a:tcPr marL="4763" marR="4763" marT="4763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0.6574</a:t>
                      </a:r>
                    </a:p>
                  </a:txBody>
                  <a:tcPr marL="4763" marR="4763" marT="4763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0.8243</a:t>
                      </a:r>
                    </a:p>
                  </a:txBody>
                  <a:tcPr marL="4763" marR="4763" marT="4763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0.1757</a:t>
                      </a:r>
                    </a:p>
                  </a:txBody>
                  <a:tcPr marL="4763" marR="4763" marT="4763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0.7011</a:t>
                      </a:r>
                    </a:p>
                  </a:txBody>
                  <a:tcPr marL="4763" marR="4763" marT="4763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039998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NEO-RMS</a:t>
                      </a:r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0.7833</a:t>
                      </a:r>
                    </a:p>
                  </a:txBody>
                  <a:tcPr marL="4763" marR="4763" marT="4763" marB="0"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0.2389</a:t>
                      </a:r>
                    </a:p>
                  </a:txBody>
                  <a:tcPr marL="4763" marR="4763" marT="4763" marB="0"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0.6288</a:t>
                      </a:r>
                    </a:p>
                  </a:txBody>
                  <a:tcPr marL="4763" marR="4763" marT="4763" marB="0"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0.8052</a:t>
                      </a:r>
                    </a:p>
                  </a:txBody>
                  <a:tcPr marL="4763" marR="4763" marT="4763" marB="0"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0.1622</a:t>
                      </a:r>
                    </a:p>
                  </a:txBody>
                  <a:tcPr marL="4763" marR="4763" marT="4763" marB="0"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0.6955</a:t>
                      </a:r>
                    </a:p>
                  </a:txBody>
                  <a:tcPr marL="4763" marR="4763" marT="4763" marB="0"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5336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ASO-mean</a:t>
                      </a:r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0.8112</a:t>
                      </a:r>
                    </a:p>
                  </a:txBody>
                  <a:tcPr marL="4763" marR="4763" marT="4763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0.1822</a:t>
                      </a:r>
                    </a:p>
                  </a:txBody>
                  <a:tcPr marL="4763" marR="4763" marT="4763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0.6871</a:t>
                      </a:r>
                    </a:p>
                  </a:txBody>
                  <a:tcPr marL="4763" marR="4763" marT="4763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0.7987</a:t>
                      </a:r>
                    </a:p>
                  </a:txBody>
                  <a:tcPr marL="4763" marR="4763" marT="4763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2548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0.1689</a:t>
                      </a:r>
                    </a:p>
                  </a:txBody>
                  <a:tcPr marL="4763" marR="4763" marT="4763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0.6872</a:t>
                      </a:r>
                    </a:p>
                  </a:txBody>
                  <a:tcPr marL="4763" marR="4763" marT="4763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181250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NEO-mean</a:t>
                      </a:r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0.7796</a:t>
                      </a:r>
                    </a:p>
                  </a:txBody>
                  <a:tcPr marL="4763" marR="4763" marT="4763" marB="0"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0.2267</a:t>
                      </a:r>
                    </a:p>
                  </a:txBody>
                  <a:tcPr marL="4763" marR="4763" marT="4763" marB="0"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0.6346</a:t>
                      </a:r>
                    </a:p>
                  </a:txBody>
                  <a:tcPr marL="4763" marR="4763" marT="4763" marB="0"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0.7848</a:t>
                      </a:r>
                    </a:p>
                  </a:txBody>
                  <a:tcPr marL="4763" marR="4763" marT="4763" marB="0"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0.1622</a:t>
                      </a:r>
                    </a:p>
                  </a:txBody>
                  <a:tcPr marL="4763" marR="4763" marT="4763" marB="0"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0.6813</a:t>
                      </a:r>
                    </a:p>
                  </a:txBody>
                  <a:tcPr marL="4763" marR="4763" marT="4763" marB="0"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7412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Best-Before</a:t>
                      </a:r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i="0" u="none" strike="noStrike" dirty="0">
                          <a:solidFill>
                            <a:srgbClr val="002548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0.8257</a:t>
                      </a:r>
                    </a:p>
                  </a:txBody>
                  <a:tcPr marL="4763" marR="4763" marT="4763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i="0" u="none" strike="noStrike" dirty="0">
                          <a:solidFill>
                            <a:srgbClr val="002548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0.1781</a:t>
                      </a:r>
                    </a:p>
                  </a:txBody>
                  <a:tcPr marL="4763" marR="4763" marT="4763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i="0" u="none" strike="noStrike" dirty="0">
                          <a:solidFill>
                            <a:srgbClr val="002548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0.6886</a:t>
                      </a:r>
                    </a:p>
                  </a:txBody>
                  <a:tcPr marL="4763" marR="4763" marT="4763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i="0" u="none" strike="noStrike" dirty="0">
                          <a:solidFill>
                            <a:srgbClr val="002548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0.8414</a:t>
                      </a:r>
                    </a:p>
                  </a:txBody>
                  <a:tcPr marL="4763" marR="4763" marT="4763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i="0" u="none" strike="noStrike" dirty="0">
                          <a:solidFill>
                            <a:srgbClr val="002548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0.1689</a:t>
                      </a:r>
                    </a:p>
                  </a:txBody>
                  <a:tcPr marL="4763" marR="4763" marT="4763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i="0" u="none" strike="noStrike" dirty="0">
                          <a:solidFill>
                            <a:srgbClr val="002548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0.7135</a:t>
                      </a:r>
                    </a:p>
                  </a:txBody>
                  <a:tcPr marL="4763" marR="4763" marT="4763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8881419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56059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Results- </a:t>
            </a:r>
            <a:r>
              <a:rPr lang="en-US" altLang="zh-CN" dirty="0"/>
              <a:t>SNR </a:t>
            </a:r>
            <a:r>
              <a:rPr lang="en-US" dirty="0"/>
              <a:t>20dB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Adaptive Neural Spike Detection</a:t>
            </a:r>
          </a:p>
          <a:p>
            <a:endParaRPr lang="en-US" dirty="0"/>
          </a:p>
        </p:txBody>
      </p:sp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8CEA1AD4-46E1-4670-B40C-76A06906CFA8}"/>
              </a:ext>
            </a:extLst>
          </p:cNvPr>
          <p:cNvSpPr txBox="1">
            <a:spLocks/>
          </p:cNvSpPr>
          <p:nvPr/>
        </p:nvSpPr>
        <p:spPr>
          <a:xfrm>
            <a:off x="4572000" y="1681385"/>
            <a:ext cx="3950877" cy="261343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85CA"/>
              </a:buClr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85CA"/>
              </a:buClr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85CA"/>
              </a:buClr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rgbClr val="0085CA"/>
              </a:buClr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rgbClr val="0085CA"/>
              </a:buClr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402F357-A18C-49BD-A855-98C886B051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406" y="1543815"/>
            <a:ext cx="4136435" cy="3103246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CF3CC138-23FD-4A4B-887F-99F32CA816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7151" y="3063931"/>
            <a:ext cx="3358684" cy="153000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DA671EF8-EAAA-419A-B304-33E2009480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4056" y="1496598"/>
            <a:ext cx="3322110" cy="15300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8B35137-AB50-4C63-BFFE-4B510DAA97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95377" y="3067452"/>
            <a:ext cx="3359467" cy="152295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36C05B3-310F-4142-B964-33B3DBC8A8C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95377" y="1503411"/>
            <a:ext cx="3325380" cy="1516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9381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Spike Detection </a:t>
            </a:r>
            <a:r>
              <a:rPr lang="en-US"/>
              <a:t>Performance- </a:t>
            </a:r>
            <a:r>
              <a:rPr lang="en-US" altLang="zh-CN"/>
              <a:t>SNR </a:t>
            </a:r>
            <a:r>
              <a:rPr lang="en-US"/>
              <a:t>20dB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Adaptive Neural Spike Detection</a:t>
            </a:r>
          </a:p>
          <a:p>
            <a:endParaRPr lang="en-US" dirty="0"/>
          </a:p>
        </p:txBody>
      </p:sp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8CEA1AD4-46E1-4670-B40C-76A06906CFA8}"/>
              </a:ext>
            </a:extLst>
          </p:cNvPr>
          <p:cNvSpPr txBox="1">
            <a:spLocks/>
          </p:cNvSpPr>
          <p:nvPr/>
        </p:nvSpPr>
        <p:spPr>
          <a:xfrm>
            <a:off x="4572000" y="1681385"/>
            <a:ext cx="3950877" cy="261343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85CA"/>
              </a:buClr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85CA"/>
              </a:buClr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85CA"/>
              </a:buClr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rgbClr val="0085CA"/>
              </a:buClr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rgbClr val="0085CA"/>
              </a:buClr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cxnSp>
        <p:nvCxnSpPr>
          <p:cNvPr id="14" name="连接符: 曲线 13">
            <a:extLst>
              <a:ext uri="{FF2B5EF4-FFF2-40B4-BE49-F238E27FC236}">
                <a16:creationId xmlns:a16="http://schemas.microsoft.com/office/drawing/2014/main" id="{2278A6D8-75EC-4151-A9B2-9BE96F6706D0}"/>
              </a:ext>
            </a:extLst>
          </p:cNvPr>
          <p:cNvCxnSpPr>
            <a:cxnSpLocks/>
          </p:cNvCxnSpPr>
          <p:nvPr/>
        </p:nvCxnSpPr>
        <p:spPr>
          <a:xfrm rot="16200000" flipH="1">
            <a:off x="6564682" y="3069547"/>
            <a:ext cx="305656" cy="142766"/>
          </a:xfrm>
          <a:prstGeom prst="curvedConnector3">
            <a:avLst>
              <a:gd name="adj1" fmla="val -5454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4A1E6CC2-3F84-4CD0-8043-395184708E87}"/>
                  </a:ext>
                </a:extLst>
              </p:cNvPr>
              <p:cNvSpPr txBox="1"/>
              <p:nvPr/>
            </p:nvSpPr>
            <p:spPr>
              <a:xfrm>
                <a:off x="6853570" y="2987676"/>
                <a:ext cx="7021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21.6%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4A1E6CC2-3F84-4CD0-8043-395184708E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3570" y="2987676"/>
                <a:ext cx="702115" cy="276999"/>
              </a:xfrm>
              <a:prstGeom prst="rect">
                <a:avLst/>
              </a:prstGeom>
              <a:blipFill>
                <a:blip r:embed="rId3"/>
                <a:stretch>
                  <a:fillRect l="-6087" r="-8696" b="-15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连接符: 曲线 35">
            <a:extLst>
              <a:ext uri="{FF2B5EF4-FFF2-40B4-BE49-F238E27FC236}">
                <a16:creationId xmlns:a16="http://schemas.microsoft.com/office/drawing/2014/main" id="{7E14A884-5FA3-46A8-9834-D53A239C9285}"/>
              </a:ext>
            </a:extLst>
          </p:cNvPr>
          <p:cNvCxnSpPr>
            <a:cxnSpLocks/>
          </p:cNvCxnSpPr>
          <p:nvPr/>
        </p:nvCxnSpPr>
        <p:spPr>
          <a:xfrm rot="16200000" flipH="1">
            <a:off x="4091471" y="3069547"/>
            <a:ext cx="305656" cy="142766"/>
          </a:xfrm>
          <a:prstGeom prst="curvedConnector3">
            <a:avLst>
              <a:gd name="adj1" fmla="val -5454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F0CD8423-E6DC-4F82-BAA1-A456239D5A39}"/>
                  </a:ext>
                </a:extLst>
              </p:cNvPr>
              <p:cNvSpPr txBox="1"/>
              <p:nvPr/>
            </p:nvSpPr>
            <p:spPr>
              <a:xfrm>
                <a:off x="4379659" y="2982589"/>
                <a:ext cx="52578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50%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F0CD8423-E6DC-4F82-BAA1-A456239D5A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9659" y="2982589"/>
                <a:ext cx="525785" cy="276999"/>
              </a:xfrm>
              <a:prstGeom prst="rect">
                <a:avLst/>
              </a:prstGeom>
              <a:blipFill>
                <a:blip r:embed="rId4"/>
                <a:stretch>
                  <a:fillRect l="-10345" r="-11494" b="-15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8B8C7AAB-2DAE-4D47-8C00-7B882A2CDB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6119836"/>
              </p:ext>
            </p:extLst>
          </p:nvPr>
        </p:nvGraphicFramePr>
        <p:xfrm>
          <a:off x="580169" y="1593988"/>
          <a:ext cx="7916414" cy="267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6414">
                  <a:extLst>
                    <a:ext uri="{9D8B030D-6E8A-4147-A177-3AD203B41FA5}">
                      <a16:colId xmlns:a16="http://schemas.microsoft.com/office/drawing/2014/main" val="237641511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11654818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63342094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75752775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22153861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634657221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589133412"/>
                    </a:ext>
                  </a:extLst>
                </a:gridCol>
              </a:tblGrid>
              <a:tr h="457200">
                <a:tc rowSpan="2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GB" dirty="0"/>
                        <a:t>Data A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GB" dirty="0"/>
                        <a:t>Data B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2537828"/>
                  </a:ext>
                </a:extLst>
              </a:tr>
              <a:tr h="247896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Sens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FDR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ACC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Sens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FDR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ACC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0704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ASO-RMS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0.8130</a:t>
                      </a:r>
                    </a:p>
                  </a:txBody>
                  <a:tcPr marL="4763" marR="4763" marT="4763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0.2429</a:t>
                      </a:r>
                    </a:p>
                  </a:txBody>
                  <a:tcPr marL="4763" marR="4763" marT="4763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06448</a:t>
                      </a:r>
                    </a:p>
                  </a:txBody>
                  <a:tcPr marL="4763" marR="4763" marT="4763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0.7806</a:t>
                      </a:r>
                    </a:p>
                  </a:txBody>
                  <a:tcPr marL="4763" marR="4763" marT="4763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0.1824</a:t>
                      </a:r>
                    </a:p>
                  </a:txBody>
                  <a:tcPr marL="4763" marR="4763" marT="4763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0.6648</a:t>
                      </a:r>
                    </a:p>
                  </a:txBody>
                  <a:tcPr marL="4763" marR="4763" marT="4763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039998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NEO-RMS</a:t>
                      </a:r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0.7778</a:t>
                      </a:r>
                    </a:p>
                  </a:txBody>
                  <a:tcPr marL="4763" marR="4763" marT="4763" marB="0"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0.2632</a:t>
                      </a:r>
                    </a:p>
                  </a:txBody>
                  <a:tcPr marL="4763" marR="4763" marT="4763" marB="0"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0.6087</a:t>
                      </a:r>
                    </a:p>
                  </a:txBody>
                  <a:tcPr marL="4763" marR="4763" marT="4763" marB="0"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0.68</a:t>
                      </a:r>
                    </a:p>
                  </a:txBody>
                  <a:tcPr marL="4763" marR="4763" marT="4763" marB="0"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0.1959</a:t>
                      </a:r>
                    </a:p>
                  </a:txBody>
                  <a:tcPr marL="4763" marR="4763" marT="4763" marB="0"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0.5833</a:t>
                      </a:r>
                    </a:p>
                  </a:txBody>
                  <a:tcPr marL="4763" marR="4763" marT="4763" marB="0"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5336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ASO-mean</a:t>
                      </a:r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0.8025</a:t>
                      </a:r>
                    </a:p>
                  </a:txBody>
                  <a:tcPr marL="4763" marR="4763" marT="4763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0.2105</a:t>
                      </a:r>
                    </a:p>
                  </a:txBody>
                  <a:tcPr marL="4763" marR="4763" marT="4763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0.6610</a:t>
                      </a:r>
                    </a:p>
                  </a:txBody>
                  <a:tcPr marL="4763" marR="4763" marT="4763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0.7219</a:t>
                      </a:r>
                    </a:p>
                  </a:txBody>
                  <a:tcPr marL="4763" marR="4763" marT="4763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0.1757</a:t>
                      </a:r>
                    </a:p>
                  </a:txBody>
                  <a:tcPr marL="4763" marR="4763" marT="4763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0.6256</a:t>
                      </a:r>
                    </a:p>
                  </a:txBody>
                  <a:tcPr marL="4763" marR="4763" marT="4763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181250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NEO-mean</a:t>
                      </a:r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0.7733</a:t>
                      </a:r>
                    </a:p>
                  </a:txBody>
                  <a:tcPr marL="4763" marR="4763" marT="4763" marB="0"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0.2267</a:t>
                      </a:r>
                    </a:p>
                  </a:txBody>
                  <a:tcPr marL="4763" marR="4763" marT="4763" marB="0"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0.6304</a:t>
                      </a:r>
                    </a:p>
                  </a:txBody>
                  <a:tcPr marL="4763" marR="4763" marT="4763" marB="0"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0.6436</a:t>
                      </a:r>
                    </a:p>
                  </a:txBody>
                  <a:tcPr marL="4763" marR="4763" marT="4763" marB="0"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0.1824</a:t>
                      </a:r>
                    </a:p>
                  </a:txBody>
                  <a:tcPr marL="4763" marR="4763" marT="4763" marB="0"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0.5628</a:t>
                      </a:r>
                    </a:p>
                  </a:txBody>
                  <a:tcPr marL="4763" marR="4763" marT="4763" marB="0"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7412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Best-Before</a:t>
                      </a:r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i="0" u="none" strike="noStrike" dirty="0">
                          <a:solidFill>
                            <a:srgbClr val="002548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0.8257</a:t>
                      </a:r>
                    </a:p>
                  </a:txBody>
                  <a:tcPr marL="4763" marR="4763" marT="4763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i="0" u="none" strike="noStrike" dirty="0">
                          <a:solidFill>
                            <a:srgbClr val="002548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0.1781</a:t>
                      </a:r>
                    </a:p>
                  </a:txBody>
                  <a:tcPr marL="4763" marR="4763" marT="4763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i="0" u="none" strike="noStrike" dirty="0">
                          <a:solidFill>
                            <a:srgbClr val="002548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0.6886</a:t>
                      </a:r>
                    </a:p>
                  </a:txBody>
                  <a:tcPr marL="4763" marR="4763" marT="4763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i="0" u="none" strike="noStrike" dirty="0">
                          <a:solidFill>
                            <a:srgbClr val="002548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0.8414</a:t>
                      </a:r>
                    </a:p>
                  </a:txBody>
                  <a:tcPr marL="4763" marR="4763" marT="4763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i="0" u="none" strike="noStrike" dirty="0">
                          <a:solidFill>
                            <a:srgbClr val="002548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0.1689</a:t>
                      </a:r>
                    </a:p>
                  </a:txBody>
                  <a:tcPr marL="4763" marR="4763" marT="4763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i="0" u="none" strike="noStrike" dirty="0">
                          <a:solidFill>
                            <a:srgbClr val="002548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0.7135</a:t>
                      </a:r>
                    </a:p>
                  </a:txBody>
                  <a:tcPr marL="4763" marR="4763" marT="4763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8881419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66922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DCBD747E-169F-4773-AF59-9CFA53AB4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3B216B6D-ABC9-42DF-80D1-71242AF472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Adaptive Neural Spike Detection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C23ACBE-68B5-4AC6-B77E-2B1471CE66B7}"/>
              </a:ext>
            </a:extLst>
          </p:cNvPr>
          <p:cNvSpPr txBox="1">
            <a:spLocks/>
          </p:cNvSpPr>
          <p:nvPr/>
        </p:nvSpPr>
        <p:spPr>
          <a:xfrm>
            <a:off x="421744" y="1689023"/>
            <a:ext cx="8528752" cy="2613435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85CA"/>
              </a:buClr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85CA"/>
              </a:buClr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85CA"/>
              </a:buClr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rgbClr val="0085CA"/>
              </a:buClr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rgbClr val="0085CA"/>
              </a:buClr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ASO is more </a:t>
            </a:r>
            <a:r>
              <a:rPr lang="en-US" altLang="zh-CN" sz="2400" dirty="0"/>
              <a:t>computation-efficient.</a:t>
            </a:r>
            <a:endParaRPr lang="en-US" sz="2400" dirty="0"/>
          </a:p>
          <a:p>
            <a:r>
              <a:rPr lang="en-US" sz="2400" dirty="0"/>
              <a:t>ASO </a:t>
            </a:r>
            <a:r>
              <a:rPr lang="en-US" altLang="zh-CN" sz="2400" dirty="0"/>
              <a:t>is</a:t>
            </a:r>
            <a:r>
              <a:rPr lang="en-US" sz="2400" dirty="0"/>
              <a:t> able to give higher detection accuracy in different noise </a:t>
            </a:r>
            <a:r>
              <a:rPr lang="en-US" altLang="zh-CN" sz="2400" dirty="0"/>
              <a:t>level</a:t>
            </a:r>
            <a:r>
              <a:rPr lang="en-US" sz="2400" dirty="0"/>
              <a:t>. </a:t>
            </a:r>
          </a:p>
          <a:p>
            <a:r>
              <a:rPr lang="en-US" altLang="zh-CN" sz="2400" dirty="0"/>
              <a:t>The same parameters are able to adaptive to different data and noise levels.</a:t>
            </a:r>
          </a:p>
          <a:p>
            <a:r>
              <a:rPr lang="en-US" altLang="zh-CN" sz="2400" dirty="0"/>
              <a:t>However, when noise is large, the detection performance can be degraded.</a:t>
            </a:r>
          </a:p>
        </p:txBody>
      </p:sp>
    </p:spTree>
    <p:extLst>
      <p:ext uri="{BB962C8B-B14F-4D97-AF65-F5344CB8AC3E}">
        <p14:creationId xmlns:p14="http://schemas.microsoft.com/office/powerpoint/2010/main" val="21376123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DCBD747E-169F-4773-AF59-9CFA53AB4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Future Work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3B216B6D-ABC9-42DF-80D1-71242AF472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Adaptive Neural Spike Detection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C23ACBE-68B5-4AC6-B77E-2B1471CE66B7}"/>
              </a:ext>
            </a:extLst>
          </p:cNvPr>
          <p:cNvSpPr txBox="1">
            <a:spLocks/>
          </p:cNvSpPr>
          <p:nvPr/>
        </p:nvSpPr>
        <p:spPr>
          <a:xfrm>
            <a:off x="421744" y="1689023"/>
            <a:ext cx="8528752" cy="2613435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85CA"/>
              </a:buClr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85CA"/>
              </a:buClr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85CA"/>
              </a:buClr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rgbClr val="0085CA"/>
              </a:buClr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rgbClr val="0085CA"/>
              </a:buClr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24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5CE0F9A-6890-41BA-82F8-E26161EC6AEB}"/>
              </a:ext>
            </a:extLst>
          </p:cNvPr>
          <p:cNvSpPr txBox="1">
            <a:spLocks/>
          </p:cNvSpPr>
          <p:nvPr/>
        </p:nvSpPr>
        <p:spPr>
          <a:xfrm>
            <a:off x="457200" y="1759936"/>
            <a:ext cx="8229600" cy="2613435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85CA"/>
              </a:buClr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85CA"/>
              </a:buClr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85CA"/>
              </a:buClr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rgbClr val="0085CA"/>
              </a:buClr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rgbClr val="0085CA"/>
              </a:buClr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Labeled Real Data</a:t>
            </a:r>
          </a:p>
          <a:p>
            <a:r>
              <a:rPr lang="en-US" sz="2400" dirty="0"/>
              <a:t>New Thresholding Scheme </a:t>
            </a:r>
          </a:p>
          <a:p>
            <a:r>
              <a:rPr lang="en-US" sz="2400" dirty="0"/>
              <a:t>Adaptive Spike Emphasis Algorithm</a:t>
            </a:r>
          </a:p>
        </p:txBody>
      </p:sp>
    </p:spTree>
    <p:extLst>
      <p:ext uri="{BB962C8B-B14F-4D97-AF65-F5344CB8AC3E}">
        <p14:creationId xmlns:p14="http://schemas.microsoft.com/office/powerpoint/2010/main" val="10810094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>
            <a:extLst>
              <a:ext uri="{FF2B5EF4-FFF2-40B4-BE49-F238E27FC236}">
                <a16:creationId xmlns:a16="http://schemas.microsoft.com/office/drawing/2014/main" id="{47C49F2F-87FC-4131-B014-54E6964B43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Adaptive Neural Spike Detection</a:t>
            </a:r>
          </a:p>
          <a:p>
            <a:endParaRPr lang="en-GB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5EACC9E-4211-439A-ACD4-CE0B2B806C0B}"/>
              </a:ext>
            </a:extLst>
          </p:cNvPr>
          <p:cNvSpPr txBox="1"/>
          <p:nvPr/>
        </p:nvSpPr>
        <p:spPr>
          <a:xfrm>
            <a:off x="3038047" y="2060199"/>
            <a:ext cx="26081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155848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Background</a:t>
            </a:r>
          </a:p>
          <a:p>
            <a:r>
              <a:rPr lang="en-US" sz="2400" dirty="0"/>
              <a:t>Proposed Method</a:t>
            </a:r>
          </a:p>
          <a:p>
            <a:r>
              <a:rPr lang="en-US" sz="2400" dirty="0"/>
              <a:t>Experiment Results and </a:t>
            </a:r>
            <a:r>
              <a:rPr lang="en-US" altLang="zh-CN" sz="2400" dirty="0"/>
              <a:t>Evaluations</a:t>
            </a:r>
          </a:p>
          <a:p>
            <a:r>
              <a:rPr lang="en-US" sz="2400" dirty="0"/>
              <a:t>Future Work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Adaptive Neural Spike Detection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423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>
                <a:solidFill>
                  <a:srgbClr val="0085CA"/>
                </a:solidFill>
                <a:ea typeface="+mj-ea"/>
              </a:rPr>
              <a:t>Innovation</a:t>
            </a:r>
            <a:r>
              <a:rPr lang="en-US" dirty="0"/>
              <a:t> </a:t>
            </a:r>
          </a:p>
          <a:p>
            <a:r>
              <a:rPr lang="en-US" dirty="0"/>
              <a:t>Massive Amount of Data</a:t>
            </a:r>
          </a:p>
          <a:p>
            <a:r>
              <a:rPr lang="en-US" dirty="0"/>
              <a:t>Limited Bandwidth</a:t>
            </a:r>
          </a:p>
          <a:p>
            <a:r>
              <a:rPr lang="en-US" dirty="0"/>
              <a:t>Limited Battery Life</a:t>
            </a:r>
          </a:p>
          <a:p>
            <a:r>
              <a:rPr lang="en-US" dirty="0"/>
              <a:t>Time varying Noise Level </a:t>
            </a:r>
          </a:p>
          <a:p>
            <a:r>
              <a:rPr lang="en-US" dirty="0"/>
              <a:t>…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2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85CA"/>
                    </a:solidFill>
                    <a:ea typeface="+mj-ea"/>
                  </a:rPr>
                  <a:t>Golden Standards</a:t>
                </a:r>
              </a:p>
              <a:p>
                <a:r>
                  <a:rPr lang="en-US" sz="1600" dirty="0"/>
                  <a:t>Spike Emphasis</a:t>
                </a:r>
              </a:p>
              <a:p>
                <a:pPr lvl="1"/>
                <a:r>
                  <a:rPr lang="en-US" sz="1600" dirty="0"/>
                  <a:t>Operator Based (NEO)</a:t>
                </a:r>
              </a:p>
              <a:p>
                <a:pPr marL="457200" lvl="1" indent="0">
                  <a:buNone/>
                </a:pPr>
                <a:r>
                  <a:rPr lang="en-US" sz="1200" b="0" dirty="0"/>
                  <a:t>     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−1)</m:t>
                    </m:r>
                    <m:r>
                      <a:rPr lang="en-US" altLang="zh-CN" sz="12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12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2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1200" i="1">
                        <a:latin typeface="Cambria Math" panose="02040503050406030204" pitchFamily="18" charset="0"/>
                      </a:rPr>
                      <m:t>1)</m:t>
                    </m:r>
                  </m:oMath>
                </a14:m>
                <a:endParaRPr lang="en-US" sz="1200" dirty="0"/>
              </a:p>
              <a:p>
                <a:pPr lvl="1"/>
                <a:r>
                  <a:rPr lang="en-US" sz="1600" dirty="0"/>
                  <a:t>Pattern </a:t>
                </a:r>
                <a:r>
                  <a:rPr lang="en-US" altLang="zh-CN" sz="1600" dirty="0"/>
                  <a:t>Matching</a:t>
                </a:r>
              </a:p>
              <a:p>
                <a:pPr lvl="1"/>
                <a:r>
                  <a:rPr lang="en-US" altLang="zh-CN" sz="1600" dirty="0"/>
                  <a:t>Wavelet Based</a:t>
                </a:r>
                <a:endParaRPr lang="en-US" sz="1600" dirty="0"/>
              </a:p>
              <a:p>
                <a:r>
                  <a:rPr lang="en-US" sz="1600" dirty="0"/>
                  <a:t>Thresholding</a:t>
                </a:r>
              </a:p>
              <a:p>
                <a:pPr lvl="1"/>
                <a:r>
                  <a:rPr lang="en-US" sz="1600" dirty="0"/>
                  <a:t>RMS,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  <m:r>
                      <a:rPr lang="en-US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</m:t>
                    </m:r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endParaRPr lang="en-US" sz="1600" dirty="0"/>
              </a:p>
              <a:p>
                <a:pPr lvl="1"/>
                <a:r>
                  <a:rPr lang="en-US" sz="1600" dirty="0"/>
                  <a:t>Mean,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  <m:r>
                      <a:rPr lang="en-US" altLang="zh-CN" sz="16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16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</m:t>
                    </m:r>
                    <m:r>
                      <m:rPr>
                        <m:sty m:val="p"/>
                      </m:rPr>
                      <a:rPr lang="el-GR" altLang="zh-CN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μ</m:t>
                    </m:r>
                  </m:oMath>
                </a14:m>
                <a:endParaRPr lang="en-US" altLang="zh-CN" sz="1600" dirty="0"/>
              </a:p>
              <a:p>
                <a:pPr lvl="1"/>
                <a:r>
                  <a:rPr lang="en-US" sz="1600" dirty="0"/>
                  <a:t>Hybrid,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  <m:r>
                      <a:rPr lang="en-US" altLang="zh-CN" sz="16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μ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2"/>
              </p:nvPr>
            </p:nvSpPr>
            <p:spPr>
              <a:blipFill>
                <a:blip r:embed="rId2"/>
                <a:stretch>
                  <a:fillRect l="-4012" t="-2804" b="-1448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Adaptive Neural Spike Detection</a:t>
            </a:r>
          </a:p>
        </p:txBody>
      </p:sp>
    </p:spTree>
    <p:extLst>
      <p:ext uri="{BB962C8B-B14F-4D97-AF65-F5344CB8AC3E}">
        <p14:creationId xmlns:p14="http://schemas.microsoft.com/office/powerpoint/2010/main" val="2215148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400" dirty="0"/>
                  <a:t>NEO (Nonlinear Energy Operator)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                                 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−1)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+1)</m:t>
                      </m:r>
                    </m:oMath>
                  </m:oMathPara>
                </a14:m>
                <a:endParaRPr lang="en-US" altLang="zh-CN" sz="2400" dirty="0"/>
              </a:p>
              <a:p>
                <a:r>
                  <a:rPr lang="en-US" altLang="zh-CN" sz="2400" dirty="0"/>
                  <a:t>2 multiplications, 1 addition (subtraction)</a:t>
                </a:r>
              </a:p>
              <a:p>
                <a:pPr marL="0" indent="0">
                  <a:buNone/>
                </a:pPr>
                <a:endParaRPr lang="en-US" altLang="zh-CN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222" t="-350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Adaptive Neural Spike Detection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669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400" dirty="0">
                    <a:solidFill>
                      <a:schemeClr val="bg2"/>
                    </a:solidFill>
                  </a:rPr>
                  <a:t>NEO </a:t>
                </a:r>
                <a:r>
                  <a:rPr lang="en-US" altLang="zh-CN" sz="2400" dirty="0">
                    <a:solidFill>
                      <a:schemeClr val="bg2"/>
                    </a:solidFill>
                  </a:rPr>
                  <a:t>(Nonlinear Energy Operator)</a:t>
                </a:r>
                <a:endParaRPr lang="en-US" altLang="zh-CN" sz="2400" i="1" dirty="0">
                  <a:solidFill>
                    <a:schemeClr val="bg2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                                 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−1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400" dirty="0"/>
              </a:p>
              <a:p>
                <a:r>
                  <a:rPr lang="en-US" altLang="zh-CN" sz="2400" dirty="0"/>
                  <a:t>2 multiplications, 1 addition (subtraction)</a:t>
                </a: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222" t="-350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Adaptive Neural Spike Detection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555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400" dirty="0"/>
                  <a:t>ASO (Amplitude-Scope Operator)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                                  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)(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1)</m:t>
                    </m:r>
                  </m:oMath>
                </a14:m>
                <a:r>
                  <a:rPr lang="en-US" altLang="zh-CN" sz="2400" dirty="0"/>
                  <a:t>)</a:t>
                </a:r>
              </a:p>
              <a:p>
                <a:pPr marL="0" indent="0">
                  <a:buNone/>
                </a:pPr>
                <a:r>
                  <a:rPr lang="en-US" sz="2400" dirty="0"/>
                  <a:t>                                      </a:t>
                </a:r>
                <a:r>
                  <a:rPr lang="en-US" sz="1400" dirty="0"/>
                  <a:t>Amplitude</a:t>
                </a:r>
                <a:r>
                  <a:rPr lang="en-US" sz="1100" dirty="0"/>
                  <a:t>                      </a:t>
                </a:r>
                <a:r>
                  <a:rPr lang="en-US" sz="1400" dirty="0"/>
                  <a:t>Scope</a:t>
                </a:r>
              </a:p>
              <a:p>
                <a:pPr marL="0" indent="0">
                  <a:buNone/>
                </a:pPr>
                <a:endParaRPr lang="en-US" sz="1400" dirty="0"/>
              </a:p>
              <a:p>
                <a:pPr marL="0" indent="0">
                  <a:buNone/>
                </a:pPr>
                <a:endParaRPr lang="en-US" sz="1400" dirty="0"/>
              </a:p>
              <a:p>
                <a:pPr marL="0" indent="0">
                  <a:buNone/>
                </a:pPr>
                <a:endParaRPr lang="en-US" sz="1400" dirty="0"/>
              </a:p>
              <a:p>
                <a:pPr marL="0" indent="0">
                  <a:buNone/>
                </a:pPr>
                <a:endParaRPr lang="en-US" sz="1400" dirty="0"/>
              </a:p>
              <a:p>
                <a:pPr marL="0" indent="0">
                  <a:buNone/>
                </a:pPr>
                <a:endParaRPr lang="en-US" sz="1400" dirty="0"/>
              </a:p>
              <a:p>
                <a:pPr marL="0" indent="0">
                  <a:buNone/>
                </a:pPr>
                <a:r>
                  <a:rPr lang="en-US" altLang="zh-CN" sz="2400" dirty="0"/>
                  <a:t>                                </a:t>
                </a:r>
                <a:r>
                  <a:rPr lang="en-US" altLang="zh-CN" sz="1600" dirty="0"/>
                  <a:t>Spike</a:t>
                </a:r>
                <a:r>
                  <a:rPr lang="en-US" altLang="zh-CN" sz="2400" dirty="0"/>
                  <a:t>               </a:t>
                </a:r>
                <a:r>
                  <a:rPr lang="en-US" altLang="zh-CN" sz="1600" dirty="0"/>
                  <a:t>Noise</a:t>
                </a: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222" t="-3505" b="-1752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Adaptive Neural Spike Detection</a:t>
            </a:r>
          </a:p>
          <a:p>
            <a:endParaRPr lang="en-US" dirty="0"/>
          </a:p>
        </p:txBody>
      </p:sp>
      <p:sp>
        <p:nvSpPr>
          <p:cNvPr id="6" name="右大括号 5">
            <a:extLst>
              <a:ext uri="{FF2B5EF4-FFF2-40B4-BE49-F238E27FC236}">
                <a16:creationId xmlns:a16="http://schemas.microsoft.com/office/drawing/2014/main" id="{95EE774F-C6F9-4C97-A34C-6C888D829B83}"/>
              </a:ext>
            </a:extLst>
          </p:cNvPr>
          <p:cNvSpPr/>
          <p:nvPr/>
        </p:nvSpPr>
        <p:spPr>
          <a:xfrm rot="5400000">
            <a:off x="3982246" y="2467190"/>
            <a:ext cx="156755" cy="49254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右大括号 6">
            <a:extLst>
              <a:ext uri="{FF2B5EF4-FFF2-40B4-BE49-F238E27FC236}">
                <a16:creationId xmlns:a16="http://schemas.microsoft.com/office/drawing/2014/main" id="{04818AD5-D559-4CEE-B705-76D98C0B3CCF}"/>
              </a:ext>
            </a:extLst>
          </p:cNvPr>
          <p:cNvSpPr/>
          <p:nvPr/>
        </p:nvSpPr>
        <p:spPr>
          <a:xfrm rot="5400000">
            <a:off x="5458149" y="1554236"/>
            <a:ext cx="156754" cy="2318449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图形 8">
            <a:extLst>
              <a:ext uri="{FF2B5EF4-FFF2-40B4-BE49-F238E27FC236}">
                <a16:creationId xmlns:a16="http://schemas.microsoft.com/office/drawing/2014/main" id="{1260F561-D523-486B-A406-E33D7C00FAD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5940" t="14942" b="12196"/>
          <a:stretch/>
        </p:blipFill>
        <p:spPr>
          <a:xfrm>
            <a:off x="3041779" y="3127621"/>
            <a:ext cx="1220445" cy="118603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DB601708-7483-41E0-91E2-901021414CC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200000"/>
                    </a14:imgEffect>
                    <a14:imgEffect>
                      <a14:brightnessContrast bright="40000" contrast="20000"/>
                    </a14:imgEffect>
                  </a14:imgLayer>
                </a14:imgProps>
              </a:ext>
            </a:extLst>
          </a:blip>
          <a:srcRect r="39755" b="17282"/>
          <a:stretch/>
        </p:blipFill>
        <p:spPr>
          <a:xfrm>
            <a:off x="4681399" y="3461443"/>
            <a:ext cx="855127" cy="754328"/>
          </a:xfrm>
          <a:prstGeom prst="rect">
            <a:avLst/>
          </a:prstGeom>
        </p:spPr>
      </p:pic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C19C8569-8C57-485B-9091-E70FEF7A012B}"/>
              </a:ext>
            </a:extLst>
          </p:cNvPr>
          <p:cNvCxnSpPr/>
          <p:nvPr/>
        </p:nvCxnSpPr>
        <p:spPr>
          <a:xfrm flipH="1">
            <a:off x="3144644" y="3127621"/>
            <a:ext cx="227485" cy="766385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BE26EBA0-C725-4103-A849-455441E98513}"/>
              </a:ext>
            </a:extLst>
          </p:cNvPr>
          <p:cNvGrpSpPr/>
          <p:nvPr/>
        </p:nvGrpSpPr>
        <p:grpSpPr>
          <a:xfrm>
            <a:off x="3410772" y="3155612"/>
            <a:ext cx="115973" cy="827605"/>
            <a:chOff x="3416733" y="3195020"/>
            <a:chExt cx="116726" cy="791935"/>
          </a:xfrm>
        </p:grpSpPr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AECD8288-B966-4911-B4D9-09D494DA6F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16733" y="3195020"/>
              <a:ext cx="115973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A4BF5278-67AA-4B1D-8B33-BCA14154752B}"/>
                </a:ext>
              </a:extLst>
            </p:cNvPr>
            <p:cNvGrpSpPr/>
            <p:nvPr/>
          </p:nvGrpSpPr>
          <p:grpSpPr>
            <a:xfrm>
              <a:off x="3417486" y="3195020"/>
              <a:ext cx="115973" cy="791935"/>
              <a:chOff x="3417486" y="3195020"/>
              <a:chExt cx="115973" cy="791935"/>
            </a:xfrm>
          </p:grpSpPr>
          <p:cxnSp>
            <p:nvCxnSpPr>
              <p:cNvPr id="14" name="直接箭头连接符 13">
                <a:extLst>
                  <a:ext uri="{FF2B5EF4-FFF2-40B4-BE49-F238E27FC236}">
                    <a16:creationId xmlns:a16="http://schemas.microsoft.com/office/drawing/2014/main" id="{AF75426F-F0B7-4860-8F3C-6E604C5261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74995" y="3195020"/>
                <a:ext cx="0" cy="791935"/>
              </a:xfrm>
              <a:prstGeom prst="straightConnector1">
                <a:avLst/>
              </a:prstGeom>
              <a:ln w="9525" cap="flat" cmpd="sng" algn="ctr">
                <a:solidFill>
                  <a:schemeClr val="accent1"/>
                </a:solidFill>
                <a:prstDash val="solid"/>
                <a:round/>
                <a:headEnd type="arrow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21" name="直接连接符 20">
                <a:extLst>
                  <a:ext uri="{FF2B5EF4-FFF2-40B4-BE49-F238E27FC236}">
                    <a16:creationId xmlns:a16="http://schemas.microsoft.com/office/drawing/2014/main" id="{7F49694D-EE04-4079-B5D1-A373011C349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17486" y="3976336"/>
                <a:ext cx="115973" cy="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5762881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400" dirty="0"/>
                  <a:t>ASO (Amplitude-Scope Operator)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)(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1)</m:t>
                    </m:r>
                  </m:oMath>
                </a14:m>
                <a:r>
                  <a:rPr lang="en-US" altLang="zh-CN" sz="2400" dirty="0"/>
                  <a:t>)</a:t>
                </a:r>
              </a:p>
              <a:p>
                <a:r>
                  <a:rPr lang="en-US" altLang="zh-CN" sz="2400" dirty="0"/>
                  <a:t>1 multiplication, 1 addition (subtraction)</a:t>
                </a:r>
              </a:p>
              <a:p>
                <a:endParaRPr lang="en-US" altLang="zh-CN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222" t="-350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Adaptive Neural Spike Detection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216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</a:t>
            </a:r>
            <a:r>
              <a:rPr lang="en-US" altLang="zh-CN" dirty="0"/>
              <a:t>Results and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/>
              <a:t>Computational Cost</a:t>
            </a:r>
          </a:p>
          <a:p>
            <a:pPr lvl="1"/>
            <a:r>
              <a:rPr lang="en-US" altLang="zh-CN" sz="2400" dirty="0"/>
              <a:t>Flops</a:t>
            </a:r>
          </a:p>
          <a:p>
            <a:pPr lvl="1"/>
            <a:r>
              <a:rPr lang="en-US" altLang="zh-CN" sz="2400" dirty="0"/>
              <a:t>Execution Time</a:t>
            </a:r>
          </a:p>
          <a:p>
            <a:r>
              <a:rPr lang="en-US" altLang="zh-CN" sz="2400" dirty="0"/>
              <a:t>Detection Accuracy</a:t>
            </a:r>
          </a:p>
          <a:p>
            <a:pPr lvl="1"/>
            <a:r>
              <a:rPr lang="en-US" altLang="zh-CN" sz="2400" dirty="0"/>
              <a:t>Different </a:t>
            </a:r>
            <a:r>
              <a:rPr lang="en-US" altLang="zh-CN" sz="2400"/>
              <a:t>Noise Levels</a:t>
            </a:r>
            <a:endParaRPr lang="en-US" altLang="zh-CN" sz="2400" dirty="0"/>
          </a:p>
          <a:p>
            <a:endParaRPr lang="en-US" sz="2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Adaptive Neural Spike Detection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755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2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Computational Cost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𝟏𝟏</m:t>
                        </m:r>
                      </m:sup>
                    </m:sSup>
                  </m:oMath>
                </a14:m>
                <a:r>
                  <a:rPr lang="en-US" dirty="0"/>
                  <a:t> input data points*)</a:t>
                </a:r>
              </a:p>
            </p:txBody>
          </p:sp>
        </mc:Choice>
        <mc:Fallback xmlns="">
          <p:sp>
            <p:nvSpPr>
              <p:cNvPr id="3" name="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222" t="-14286" b="-5396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Adaptive Neural Spike Detection</a:t>
            </a:r>
          </a:p>
          <a:p>
            <a:endParaRPr lang="en-US" dirty="0"/>
          </a:p>
        </p:txBody>
      </p:sp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8CEA1AD4-46E1-4670-B40C-76A06906CFA8}"/>
              </a:ext>
            </a:extLst>
          </p:cNvPr>
          <p:cNvSpPr txBox="1">
            <a:spLocks/>
          </p:cNvSpPr>
          <p:nvPr/>
        </p:nvSpPr>
        <p:spPr>
          <a:xfrm>
            <a:off x="4572000" y="1681385"/>
            <a:ext cx="3950877" cy="261343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85CA"/>
              </a:buClr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85CA"/>
              </a:buClr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85CA"/>
              </a:buClr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rgbClr val="0085CA"/>
              </a:buClr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rgbClr val="0085CA"/>
              </a:buClr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表格 11">
                <a:extLst>
                  <a:ext uri="{FF2B5EF4-FFF2-40B4-BE49-F238E27FC236}">
                    <a16:creationId xmlns:a16="http://schemas.microsoft.com/office/drawing/2014/main" id="{CAA443C7-A195-4871-8A12-F14802EB3A3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33961099"/>
                  </p:ext>
                </p:extLst>
              </p:nvPr>
            </p:nvGraphicFramePr>
            <p:xfrm>
              <a:off x="1108049" y="2181238"/>
              <a:ext cx="6512313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51549">
                      <a:extLst>
                        <a:ext uri="{9D8B030D-6E8A-4147-A177-3AD203B41FA5}">
                          <a16:colId xmlns:a16="http://schemas.microsoft.com/office/drawing/2014/main" val="1125953034"/>
                        </a:ext>
                      </a:extLst>
                    </a:gridCol>
                    <a:gridCol w="2725358">
                      <a:extLst>
                        <a:ext uri="{9D8B030D-6E8A-4147-A177-3AD203B41FA5}">
                          <a16:colId xmlns:a16="http://schemas.microsoft.com/office/drawing/2014/main" val="3998712114"/>
                        </a:ext>
                      </a:extLst>
                    </a:gridCol>
                    <a:gridCol w="2535406">
                      <a:extLst>
                        <a:ext uri="{9D8B030D-6E8A-4147-A177-3AD203B41FA5}">
                          <a16:colId xmlns:a16="http://schemas.microsoft.com/office/drawing/2014/main" val="352413578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Methods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Float Point Operations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Executation Time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609433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NEO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×</m:t>
                                  </m:r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zh-CN" b="0" dirty="0"/>
                            <a:t> </a:t>
                          </a:r>
                          <a:endParaRPr lang="en-GB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46.3s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765958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ASO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×</m:t>
                                  </m:r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zh-CN" b="0" dirty="0"/>
                            <a:t> 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36.9s 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5016147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表格 11">
                <a:extLst>
                  <a:ext uri="{FF2B5EF4-FFF2-40B4-BE49-F238E27FC236}">
                    <a16:creationId xmlns:a16="http://schemas.microsoft.com/office/drawing/2014/main" id="{CAA443C7-A195-4871-8A12-F14802EB3A3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33961099"/>
                  </p:ext>
                </p:extLst>
              </p:nvPr>
            </p:nvGraphicFramePr>
            <p:xfrm>
              <a:off x="1108049" y="2181238"/>
              <a:ext cx="6512313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51549">
                      <a:extLst>
                        <a:ext uri="{9D8B030D-6E8A-4147-A177-3AD203B41FA5}">
                          <a16:colId xmlns:a16="http://schemas.microsoft.com/office/drawing/2014/main" val="1125953034"/>
                        </a:ext>
                      </a:extLst>
                    </a:gridCol>
                    <a:gridCol w="2725358">
                      <a:extLst>
                        <a:ext uri="{9D8B030D-6E8A-4147-A177-3AD203B41FA5}">
                          <a16:colId xmlns:a16="http://schemas.microsoft.com/office/drawing/2014/main" val="3998712114"/>
                        </a:ext>
                      </a:extLst>
                    </a:gridCol>
                    <a:gridCol w="2535406">
                      <a:extLst>
                        <a:ext uri="{9D8B030D-6E8A-4147-A177-3AD203B41FA5}">
                          <a16:colId xmlns:a16="http://schemas.microsoft.com/office/drawing/2014/main" val="352413578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Methods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Float Point Operations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Executation Time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609433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NEO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46309" t="-106452" r="-94183" b="-1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46.3s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765958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ASO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46309" t="-209836" r="-94183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36.9s 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50161476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4" name="连接符: 曲线 13">
            <a:extLst>
              <a:ext uri="{FF2B5EF4-FFF2-40B4-BE49-F238E27FC236}">
                <a16:creationId xmlns:a16="http://schemas.microsoft.com/office/drawing/2014/main" id="{2278A6D8-75EC-4151-A9B2-9BE96F6706D0}"/>
              </a:ext>
            </a:extLst>
          </p:cNvPr>
          <p:cNvCxnSpPr>
            <a:cxnSpLocks/>
          </p:cNvCxnSpPr>
          <p:nvPr/>
        </p:nvCxnSpPr>
        <p:spPr>
          <a:xfrm rot="16200000" flipH="1">
            <a:off x="6564682" y="3069547"/>
            <a:ext cx="305656" cy="142766"/>
          </a:xfrm>
          <a:prstGeom prst="curvedConnector3">
            <a:avLst>
              <a:gd name="adj1" fmla="val -5454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4A1E6CC2-3F84-4CD0-8043-395184708E87}"/>
                  </a:ext>
                </a:extLst>
              </p:cNvPr>
              <p:cNvSpPr txBox="1"/>
              <p:nvPr/>
            </p:nvSpPr>
            <p:spPr>
              <a:xfrm>
                <a:off x="6853570" y="2987676"/>
                <a:ext cx="7021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21.6%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4A1E6CC2-3F84-4CD0-8043-395184708E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3570" y="2987676"/>
                <a:ext cx="702115" cy="276999"/>
              </a:xfrm>
              <a:prstGeom prst="rect">
                <a:avLst/>
              </a:prstGeom>
              <a:blipFill>
                <a:blip r:embed="rId4"/>
                <a:stretch>
                  <a:fillRect l="-6087" r="-8696" b="-15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连接符: 曲线 35">
            <a:extLst>
              <a:ext uri="{FF2B5EF4-FFF2-40B4-BE49-F238E27FC236}">
                <a16:creationId xmlns:a16="http://schemas.microsoft.com/office/drawing/2014/main" id="{7E14A884-5FA3-46A8-9834-D53A239C9285}"/>
              </a:ext>
            </a:extLst>
          </p:cNvPr>
          <p:cNvCxnSpPr>
            <a:cxnSpLocks/>
          </p:cNvCxnSpPr>
          <p:nvPr/>
        </p:nvCxnSpPr>
        <p:spPr>
          <a:xfrm rot="16200000" flipH="1">
            <a:off x="4091471" y="3069547"/>
            <a:ext cx="305656" cy="142766"/>
          </a:xfrm>
          <a:prstGeom prst="curvedConnector3">
            <a:avLst>
              <a:gd name="adj1" fmla="val -5454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F0CD8423-E6DC-4F82-BAA1-A456239D5A39}"/>
                  </a:ext>
                </a:extLst>
              </p:cNvPr>
              <p:cNvSpPr txBox="1"/>
              <p:nvPr/>
            </p:nvSpPr>
            <p:spPr>
              <a:xfrm>
                <a:off x="4379659" y="2982589"/>
                <a:ext cx="52578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50%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F0CD8423-E6DC-4F82-BAA1-A456239D5A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9659" y="2982589"/>
                <a:ext cx="525785" cy="276999"/>
              </a:xfrm>
              <a:prstGeom prst="rect">
                <a:avLst/>
              </a:prstGeom>
              <a:blipFill>
                <a:blip r:embed="rId5"/>
                <a:stretch>
                  <a:fillRect l="-10345" r="-11494" b="-15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47D5F3DA-A59A-4983-8FD8-7480BE235C4E}"/>
                  </a:ext>
                </a:extLst>
              </p:cNvPr>
              <p:cNvSpPr txBox="1"/>
              <p:nvPr/>
            </p:nvSpPr>
            <p:spPr>
              <a:xfrm>
                <a:off x="4505477" y="4382217"/>
                <a:ext cx="4281300" cy="2839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dirty="0"/>
                  <a:t>* Achieved by processing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2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200" b="1" i="1" dirty="0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altLang="zh-CN" sz="1200" b="1" i="1" dirty="0" smtClean="0">
                            <a:latin typeface="Cambria Math" panose="02040503050406030204" pitchFamily="18" charset="0"/>
                          </a:rPr>
                          <m:t>𝟓</m:t>
                        </m:r>
                      </m:sup>
                    </m:sSup>
                  </m:oMath>
                </a14:m>
                <a:r>
                  <a:rPr lang="en-US" altLang="zh-CN" sz="1200" dirty="0"/>
                  <a:t> data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2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200" b="1" i="1" dirty="0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altLang="zh-CN" sz="1200" b="1" i="1" dirty="0" smtClean="0">
                            <a:latin typeface="Cambria Math" panose="02040503050406030204" pitchFamily="18" charset="0"/>
                          </a:rPr>
                          <m:t>𝟔</m:t>
                        </m:r>
                      </m:sup>
                    </m:sSup>
                  </m:oMath>
                </a14:m>
                <a:r>
                  <a:rPr lang="en-GB" sz="1200" dirty="0"/>
                  <a:t> times in MATLAB</a:t>
                </a:r>
              </a:p>
            </p:txBody>
          </p:sp>
        </mc:Choice>
        <mc:Fallback xmlns="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47D5F3DA-A59A-4983-8FD8-7480BE235C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5477" y="4382217"/>
                <a:ext cx="4281300" cy="283924"/>
              </a:xfrm>
              <a:prstGeom prst="rect">
                <a:avLst/>
              </a:prstGeom>
              <a:blipFill>
                <a:blip r:embed="rId6"/>
                <a:stretch>
                  <a:fillRect t="-2174" b="-15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105533"/>
      </p:ext>
    </p:extLst>
  </p:cSld>
  <p:clrMapOvr>
    <a:masterClrMapping/>
  </p:clrMapOvr>
</p:sld>
</file>

<file path=ppt/theme/theme1.xml><?xml version="1.0" encoding="utf-8"?>
<a:theme xmlns:a="http://schemas.openxmlformats.org/drawingml/2006/main" name="Imperial College London Theme">
  <a:themeElements>
    <a:clrScheme name="Imperial College London Presentation">
      <a:dk1>
        <a:srgbClr val="000000"/>
      </a:dk1>
      <a:lt1>
        <a:sysClr val="window" lastClr="FFFFFF"/>
      </a:lt1>
      <a:dk2>
        <a:srgbClr val="003E74"/>
      </a:dk2>
      <a:lt2>
        <a:srgbClr val="9D9D9D"/>
      </a:lt2>
      <a:accent1>
        <a:srgbClr val="0085CA"/>
      </a:accent1>
      <a:accent2>
        <a:srgbClr val="006EAF"/>
      </a:accent2>
      <a:accent3>
        <a:srgbClr val="0CA1CD"/>
      </a:accent3>
      <a:accent4>
        <a:srgbClr val="008EAA"/>
      </a:accent4>
      <a:accent5>
        <a:srgbClr val="379F9F"/>
      </a:accent5>
      <a:accent6>
        <a:srgbClr val="0085CA"/>
      </a:accent6>
      <a:hlink>
        <a:srgbClr val="0085CA"/>
      </a:hlink>
      <a:folHlink>
        <a:srgbClr val="0085CA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Imperial College London Presentation">
      <a:dk1>
        <a:srgbClr val="000000"/>
      </a:dk1>
      <a:lt1>
        <a:sysClr val="window" lastClr="FFFFFF"/>
      </a:lt1>
      <a:dk2>
        <a:srgbClr val="003E74"/>
      </a:dk2>
      <a:lt2>
        <a:srgbClr val="9D9D9D"/>
      </a:lt2>
      <a:accent1>
        <a:srgbClr val="0085CA"/>
      </a:accent1>
      <a:accent2>
        <a:srgbClr val="006EAF"/>
      </a:accent2>
      <a:accent3>
        <a:srgbClr val="0CA1CD"/>
      </a:accent3>
      <a:accent4>
        <a:srgbClr val="008EAA"/>
      </a:accent4>
      <a:accent5>
        <a:srgbClr val="379F9F"/>
      </a:accent5>
      <a:accent6>
        <a:srgbClr val="0085CA"/>
      </a:accent6>
      <a:hlink>
        <a:srgbClr val="0085CA"/>
      </a:hlink>
      <a:folHlink>
        <a:srgbClr val="0085CA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Imperial College London Presentation">
      <a:dk1>
        <a:srgbClr val="000000"/>
      </a:dk1>
      <a:lt1>
        <a:sysClr val="window" lastClr="FFFFFF"/>
      </a:lt1>
      <a:dk2>
        <a:srgbClr val="003E74"/>
      </a:dk2>
      <a:lt2>
        <a:srgbClr val="9D9D9D"/>
      </a:lt2>
      <a:accent1>
        <a:srgbClr val="0085CA"/>
      </a:accent1>
      <a:accent2>
        <a:srgbClr val="006EAF"/>
      </a:accent2>
      <a:accent3>
        <a:srgbClr val="0CA1CD"/>
      </a:accent3>
      <a:accent4>
        <a:srgbClr val="008EAA"/>
      </a:accent4>
      <a:accent5>
        <a:srgbClr val="379F9F"/>
      </a:accent5>
      <a:accent6>
        <a:srgbClr val="0085CA"/>
      </a:accent6>
      <a:hlink>
        <a:srgbClr val="0085CA"/>
      </a:hlink>
      <a:folHlink>
        <a:srgbClr val="0085CA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1301</TotalTime>
  <Words>630</Words>
  <Application>Microsoft Office PowerPoint</Application>
  <PresentationFormat>全屏显示(16:9)</PresentationFormat>
  <Paragraphs>240</Paragraphs>
  <Slides>19</Slides>
  <Notes>1</Notes>
  <HiddenSlides>2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4" baseType="lpstr">
      <vt:lpstr>等线</vt:lpstr>
      <vt:lpstr>黑体</vt:lpstr>
      <vt:lpstr>Arial</vt:lpstr>
      <vt:lpstr>Cambria Math</vt:lpstr>
      <vt:lpstr>Imperial College London Theme</vt:lpstr>
      <vt:lpstr>Adaptive Neural Spike Detection</vt:lpstr>
      <vt:lpstr>Content</vt:lpstr>
      <vt:lpstr>Background</vt:lpstr>
      <vt:lpstr>Proposed Method</vt:lpstr>
      <vt:lpstr>Proposed Method</vt:lpstr>
      <vt:lpstr>Proposed Method</vt:lpstr>
      <vt:lpstr>Proposed Method</vt:lpstr>
      <vt:lpstr>Experiment Results and Evaluation</vt:lpstr>
      <vt:lpstr>Computational Cost (〖10〗^11 input data points*)</vt:lpstr>
      <vt:lpstr>Evaluation Metrics</vt:lpstr>
      <vt:lpstr>Experiment Results-No Additional Noise</vt:lpstr>
      <vt:lpstr>Spike Detection Performance- No Additional Noise</vt:lpstr>
      <vt:lpstr>Experiment Results- 25dB Additional Noise</vt:lpstr>
      <vt:lpstr>Spike Detection Performance- 25dB Additional Noise</vt:lpstr>
      <vt:lpstr>Experiment Results- SNR 20dB</vt:lpstr>
      <vt:lpstr>Spike Detection Performance- SNR 20dB</vt:lpstr>
      <vt:lpstr>Conclusion</vt:lpstr>
      <vt:lpstr>Future Work</vt:lpstr>
      <vt:lpstr>PowerPoint 演示文稿</vt:lpstr>
    </vt:vector>
  </TitlesOfParts>
  <Company>Imperial College London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Abby Bolt</dc:creator>
  <cp:lastModifiedBy>Zhang, Zheng</cp:lastModifiedBy>
  <cp:revision>64</cp:revision>
  <dcterms:created xsi:type="dcterms:W3CDTF">2017-02-16T14:49:58Z</dcterms:created>
  <dcterms:modified xsi:type="dcterms:W3CDTF">2019-03-29T10:55:56Z</dcterms:modified>
</cp:coreProperties>
</file>