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5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630400" cy="8229600"/>
  <p:notesSz cx="8229600" cy="14630400"/>
  <p:embeddedFontLst>
    <p:embeddedFont>
      <p:font typeface="Century Gothic" panose="020B0502020202020204" pitchFamily="34" charset="0"/>
      <p:regular r:id="rId7"/>
      <p:bold r:id="rId8"/>
      <p:italic r:id="rId9"/>
      <p:boldItalic r:id="rId10"/>
    </p:embeddedFont>
    <p:embeddedFont>
      <p:font typeface="Merriweather" panose="00000500000000000000" pitchFamily="2" charset="0"/>
      <p:regular r:id="rId11"/>
      <p:bold r:id="rId12"/>
      <p:italic r:id="rId13"/>
      <p:boldItalic r:id="rId14"/>
    </p:embeddedFont>
    <p:embeddedFont>
      <p:font typeface="Merriweather Bold" panose="00000800000000000000" pitchFamily="2" charset="0"/>
      <p:bold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8032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/>
          <a:lstStyle/>
          <a:p>
            <a:r>
              <a:rPr lang="en-GB" b="1" dirty="0"/>
              <a:t>Customer Segmentation Project Brief</a:t>
            </a:r>
          </a:p>
          <a:p>
            <a:r>
              <a:rPr lang="en-GB" b="1" dirty="0"/>
              <a:t>Project Overview</a:t>
            </a:r>
          </a:p>
          <a:p>
            <a:r>
              <a:rPr lang="en-GB" dirty="0"/>
              <a:t>This project aims to segment customers into distinct groups based on their purchasing </a:t>
            </a:r>
            <a:r>
              <a:rPr lang="en-GB" dirty="0" err="1"/>
              <a:t>behavior</a:t>
            </a:r>
            <a:r>
              <a:rPr lang="en-GB" dirty="0"/>
              <a:t>, demographics, and engagement patterns. By applying </a:t>
            </a:r>
            <a:r>
              <a:rPr lang="en-GB" b="1" dirty="0"/>
              <a:t>data analytics and machine learning techniques</a:t>
            </a:r>
            <a:r>
              <a:rPr lang="en-GB" dirty="0"/>
              <a:t>, we can develop targeted marketing strategies, improve customer retention, and optimize product offerings.</a:t>
            </a:r>
          </a:p>
          <a:p>
            <a:r>
              <a:rPr lang="en-GB" b="1" dirty="0"/>
              <a:t>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Identify </a:t>
            </a:r>
            <a:r>
              <a:rPr lang="en-GB" b="1" dirty="0"/>
              <a:t>key customer segments</a:t>
            </a:r>
            <a:r>
              <a:rPr lang="en-GB" dirty="0"/>
              <a:t> based on spending habits, demographics, and interactions.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 </a:t>
            </a:r>
            <a:r>
              <a:rPr lang="en-GB" b="1" dirty="0"/>
              <a:t>clustering techniques (e.g., K-Means, Hierarchical, DBSCAN)</a:t>
            </a:r>
            <a:r>
              <a:rPr lang="en-GB" dirty="0"/>
              <a:t> to group similar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Provide actionable insights for </a:t>
            </a:r>
            <a:r>
              <a:rPr lang="en-GB" b="1" dirty="0"/>
              <a:t>personalized marketing, pricing, and customer engagement</a:t>
            </a:r>
            <a:r>
              <a:rPr lang="en-GB" dirty="0"/>
              <a:t>.</a:t>
            </a:r>
          </a:p>
          <a:p>
            <a:r>
              <a:rPr lang="en-GB" b="1" dirty="0"/>
              <a:t>Scope of Work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Data Collection &amp; Preparation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Gather customer data (purchase history, demographics, website/app interactions).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Clean and preprocess data for analysis.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Exploratory Data Analysis (EDA)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Identify key features influencing customer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Visualize trends and correlations.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Customer Segmentation Model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Apply clustering algorithms to segment customers.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Evaluate segment performance using statistical measures (e.g., silhouette score).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Insights &amp; Recommendations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Define segment characteristics (e.g., high-value customers, bargain hunters).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Provide marketing and product strategies for each segment.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Implementation &amp; Dashboarding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Develop a </a:t>
            </a:r>
            <a:r>
              <a:rPr lang="en-GB" b="1" dirty="0"/>
              <a:t>Power BI/Tableau dashboard</a:t>
            </a:r>
            <a:r>
              <a:rPr lang="en-GB" dirty="0"/>
              <a:t> for real-time segmentation insights.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Automate periodic segmentation updates.</a:t>
            </a:r>
          </a:p>
          <a:p>
            <a:r>
              <a:rPr lang="en-GB" b="1" dirty="0"/>
              <a:t>Expected Outcomes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Clear </a:t>
            </a:r>
            <a:r>
              <a:rPr lang="en-GB" b="1" dirty="0"/>
              <a:t>customer segments</a:t>
            </a:r>
            <a:r>
              <a:rPr lang="en-GB" dirty="0"/>
              <a:t> with actionable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Improved </a:t>
            </a:r>
            <a:r>
              <a:rPr lang="en-GB" b="1" dirty="0"/>
              <a:t>marketing efficiency and customer engagement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Data-driven </a:t>
            </a:r>
            <a:r>
              <a:rPr lang="en-GB" b="1" dirty="0"/>
              <a:t>personalization strategies</a:t>
            </a:r>
            <a:r>
              <a:rPr lang="en-GB" dirty="0"/>
              <a:t> for products and services.</a:t>
            </a:r>
          </a:p>
          <a:p>
            <a:r>
              <a:rPr lang="en-GB"/>
              <a:t>Would you like a more detailed methodology or tech stack recommendations?</a:t>
            </a:r>
          </a:p>
        </p:txBody>
      </p:sp>
    </p:spTree>
    <p:extLst>
      <p:ext uri="{BB962C8B-B14F-4D97-AF65-F5344CB8AC3E}">
        <p14:creationId xmlns:p14="http://schemas.microsoft.com/office/powerpoint/2010/main" val="265784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0180"/>
            <a:ext cx="14630400" cy="29794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164086"/>
            <a:ext cx="11338560" cy="2190115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4358641"/>
            <a:ext cx="11338560" cy="822960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91473" y="5177194"/>
            <a:ext cx="3493008" cy="44957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5920" y="5188615"/>
            <a:ext cx="7680960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92640" y="1717040"/>
            <a:ext cx="3291840" cy="43815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4433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32" y="5636833"/>
            <a:ext cx="12986441" cy="983226"/>
          </a:xfrm>
        </p:spPr>
        <p:txBody>
          <a:bodyPr anchor="b"/>
          <a:lstStyle>
            <a:lvl1pPr algn="l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8072" y="1129728"/>
            <a:ext cx="12986208" cy="4173793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6620059"/>
            <a:ext cx="12984480" cy="842363"/>
          </a:xfrm>
        </p:spPr>
        <p:txBody>
          <a:bodyPr/>
          <a:lstStyle>
            <a:lvl1pPr marL="0" indent="0" algn="l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8144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0180"/>
            <a:ext cx="14630400" cy="29794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904239"/>
            <a:ext cx="12984480" cy="3362960"/>
          </a:xfrm>
        </p:spPr>
        <p:txBody>
          <a:bodyPr anchor="ctr"/>
          <a:lstStyle>
            <a:lvl1pPr algn="l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9361" y="4378960"/>
            <a:ext cx="12156619" cy="1198880"/>
          </a:xfrm>
        </p:spPr>
        <p:txBody>
          <a:bodyPr anchor="ctr"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77342" y="457201"/>
            <a:ext cx="3493008" cy="438150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22960" y="455930"/>
            <a:ext cx="8389790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34942" y="457201"/>
            <a:ext cx="772498" cy="43815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512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0180"/>
            <a:ext cx="14630400" cy="29794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361" y="904240"/>
            <a:ext cx="12181840" cy="3125394"/>
          </a:xfrm>
        </p:spPr>
        <p:txBody>
          <a:bodyPr anchor="ctr"/>
          <a:lstStyle>
            <a:lvl1pPr algn="l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64638" y="4038668"/>
            <a:ext cx="11511283" cy="53333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9361" y="4751835"/>
            <a:ext cx="12181840" cy="815845"/>
          </a:xfrm>
        </p:spPr>
        <p:txBody>
          <a:bodyPr anchor="ctr">
            <a:normAutofit/>
          </a:bodyPr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77342" y="457201"/>
            <a:ext cx="3493008" cy="438150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22960" y="455930"/>
            <a:ext cx="8389790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34942" y="457201"/>
            <a:ext cx="772498" cy="43815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500" y="1120140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81076" y="3241548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36236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0180"/>
            <a:ext cx="14630400" cy="29794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394" y="1349642"/>
            <a:ext cx="12175423" cy="3014202"/>
          </a:xfrm>
        </p:spPr>
        <p:txBody>
          <a:bodyPr anchor="b"/>
          <a:lstStyle>
            <a:lvl1pPr algn="l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9360" y="4377979"/>
            <a:ext cx="12173585" cy="1199862"/>
          </a:xfrm>
        </p:spPr>
        <p:txBody>
          <a:bodyPr anchor="t"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77342" y="454660"/>
            <a:ext cx="3493008" cy="438150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22960" y="454660"/>
            <a:ext cx="8389790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34942" y="457201"/>
            <a:ext cx="772498" cy="43815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513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474721" y="914400"/>
            <a:ext cx="10332719" cy="1564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22960" y="2642496"/>
            <a:ext cx="4147718" cy="74078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22959" y="3485478"/>
            <a:ext cx="4147718" cy="3976958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42560" y="2641600"/>
            <a:ext cx="4147718" cy="751841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240230" y="3484880"/>
            <a:ext cx="4147718" cy="397754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662160" y="2631439"/>
            <a:ext cx="4147718" cy="751841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662161" y="3485478"/>
            <a:ext cx="4147718" cy="3976958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215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474721" y="914400"/>
            <a:ext cx="10332719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26342" y="5029201"/>
            <a:ext cx="4141898" cy="819318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26342" y="2834640"/>
            <a:ext cx="4141898" cy="18288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26342" y="5848518"/>
            <a:ext cx="4141898" cy="1613905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49116" y="5029201"/>
            <a:ext cx="4138722" cy="819318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249116" y="2834640"/>
            <a:ext cx="4138723" cy="18288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249117" y="5848516"/>
            <a:ext cx="4138722" cy="1613905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659678" y="5029201"/>
            <a:ext cx="4147763" cy="819318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659826" y="2834640"/>
            <a:ext cx="4137454" cy="18288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9659678" y="5848514"/>
            <a:ext cx="4142934" cy="1613905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4083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60" y="2633471"/>
            <a:ext cx="12984480" cy="4828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47924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0180"/>
            <a:ext cx="14630400" cy="297942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38560" y="894080"/>
            <a:ext cx="2468880" cy="468376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9360" y="894081"/>
            <a:ext cx="9845041" cy="4683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77342" y="455930"/>
            <a:ext cx="3493008" cy="438150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22960" y="457201"/>
            <a:ext cx="8389790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34942" y="457201"/>
            <a:ext cx="772498" cy="43815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1458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1905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9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46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0180"/>
            <a:ext cx="14630400" cy="29794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904240"/>
            <a:ext cx="12984479" cy="3362322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360" y="4370071"/>
            <a:ext cx="12588240" cy="1146810"/>
          </a:xfrm>
        </p:spPr>
        <p:txBody>
          <a:bodyPr>
            <a:normAutofit/>
          </a:bodyPr>
          <a:lstStyle>
            <a:lvl1pPr marL="0" indent="0" algn="r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77342" y="457201"/>
            <a:ext cx="3493008" cy="438150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22960" y="457202"/>
            <a:ext cx="8389790" cy="4368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34942" y="457201"/>
            <a:ext cx="772498" cy="43815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9892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2633471"/>
            <a:ext cx="6400800" cy="4828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633471"/>
            <a:ext cx="6400800" cy="4828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845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0" y="914400"/>
            <a:ext cx="10332720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91" y="2620563"/>
            <a:ext cx="6095989" cy="988694"/>
          </a:xfrm>
        </p:spPr>
        <p:txBody>
          <a:bodyPr anchor="b">
            <a:normAutofit/>
          </a:bodyPr>
          <a:lstStyle>
            <a:lvl1pPr marL="0" indent="0">
              <a:buNone/>
              <a:defRPr sz="336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1" y="3759200"/>
            <a:ext cx="6374130" cy="37032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0960" y="2620563"/>
            <a:ext cx="6126480" cy="988694"/>
          </a:xfrm>
        </p:spPr>
        <p:txBody>
          <a:bodyPr anchor="b">
            <a:normAutofit/>
          </a:bodyPr>
          <a:lstStyle>
            <a:lvl1pPr marL="0" indent="0">
              <a:buNone/>
              <a:defRPr sz="336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759200"/>
            <a:ext cx="6400800" cy="37032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890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703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722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828800"/>
            <a:ext cx="4937760" cy="1920240"/>
          </a:xfrm>
        </p:spPr>
        <p:txBody>
          <a:bodyPr anchor="b"/>
          <a:lstStyle>
            <a:lvl1pPr algn="l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4698" y="896111"/>
            <a:ext cx="7812742" cy="656631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3749039"/>
            <a:ext cx="4937760" cy="3713382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594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828800"/>
            <a:ext cx="8247888" cy="1920240"/>
          </a:xfrm>
        </p:spPr>
        <p:txBody>
          <a:bodyPr anchor="b"/>
          <a:lstStyle>
            <a:lvl1pPr algn="l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433486" y="901490"/>
            <a:ext cx="4373954" cy="6560932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3749039"/>
            <a:ext cx="8247888" cy="3713382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9379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172974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4720" y="917247"/>
            <a:ext cx="10332720" cy="1551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2633473"/>
            <a:ext cx="12984480" cy="482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14432" y="7627621"/>
            <a:ext cx="349300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7627015"/>
            <a:ext cx="93268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5600" y="45720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84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lvl1pPr algn="r" defTabSz="109728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1301353"/>
            <a:ext cx="7416403" cy="3085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GB" sz="5400" dirty="0">
                <a:latin typeface="Merriweather" panose="00000500000000000000" pitchFamily="2" charset="0"/>
              </a:rPr>
              <a:t>Data Analysis Graduation Presentation</a:t>
            </a:r>
            <a:endParaRPr lang="en-US" sz="4850" dirty="0">
              <a:latin typeface="Merriweather" panose="00000500000000000000" pitchFamily="2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63798" y="4756666"/>
            <a:ext cx="7416403" cy="789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863798" y="5823942"/>
            <a:ext cx="7416403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8" name="Text 5"/>
          <p:cNvSpPr/>
          <p:nvPr/>
        </p:nvSpPr>
        <p:spPr>
          <a:xfrm>
            <a:off x="863798" y="6496407"/>
            <a:ext cx="2199918" cy="431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E2E6E9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by James Dark</a:t>
            </a:r>
            <a:endParaRPr lang="en-US" sz="2400" dirty="0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3D0D4883-70F7-08B5-C29F-A02BE257BC9D}"/>
              </a:ext>
            </a:extLst>
          </p:cNvPr>
          <p:cNvSpPr/>
          <p:nvPr/>
        </p:nvSpPr>
        <p:spPr>
          <a:xfrm>
            <a:off x="3903940" y="6496407"/>
            <a:ext cx="2199918" cy="431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E2E6E9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Feb 2025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5798" y="201573"/>
            <a:ext cx="10163651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My Pitch</a:t>
            </a:r>
            <a:endParaRPr lang="en-US" sz="4850" dirty="0"/>
          </a:p>
        </p:txBody>
      </p:sp>
      <p:pic>
        <p:nvPicPr>
          <p:cNvPr id="11" name="Graphic 10" descr="Lecturer">
            <a:extLst>
              <a:ext uri="{FF2B5EF4-FFF2-40B4-BE49-F238E27FC236}">
                <a16:creationId xmlns:a16="http://schemas.microsoft.com/office/drawing/2014/main" id="{10DFB992-7E1E-E216-FF73-61384009C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000" y="1460500"/>
            <a:ext cx="2984500" cy="2984500"/>
          </a:xfrm>
          <a:prstGeom prst="rect">
            <a:avLst/>
          </a:prstGeom>
        </p:spPr>
      </p:pic>
      <p:pic>
        <p:nvPicPr>
          <p:cNvPr id="13" name="Graphic 12" descr="Graduation cap">
            <a:extLst>
              <a:ext uri="{FF2B5EF4-FFF2-40B4-BE49-F238E27FC236}">
                <a16:creationId xmlns:a16="http://schemas.microsoft.com/office/drawing/2014/main" id="{5CB456EA-48D6-8F0D-8C2E-78D7635EDF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37623" y="1460500"/>
            <a:ext cx="2984500" cy="2984500"/>
          </a:xfrm>
          <a:prstGeom prst="rect">
            <a:avLst/>
          </a:prstGeom>
        </p:spPr>
      </p:pic>
      <p:pic>
        <p:nvPicPr>
          <p:cNvPr id="15" name="Graphic 14" descr="Factory">
            <a:extLst>
              <a:ext uri="{FF2B5EF4-FFF2-40B4-BE49-F238E27FC236}">
                <a16:creationId xmlns:a16="http://schemas.microsoft.com/office/drawing/2014/main" id="{D9A4D3EA-B852-BA82-FBD2-0CA38CD53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306050" y="1460500"/>
            <a:ext cx="2984500" cy="2984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394EED58-C304-4DAA-E859-908720269301}"/>
              </a:ext>
            </a:extLst>
          </p:cNvPr>
          <p:cNvSpPr/>
          <p:nvPr/>
        </p:nvSpPr>
        <p:spPr>
          <a:xfrm>
            <a:off x="355798" y="201573"/>
            <a:ext cx="10163651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Customer Segmentation</a:t>
            </a:r>
            <a:endParaRPr lang="en-US" sz="4850" dirty="0"/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728F16EE-04A8-0F2F-68F4-0FB03CD50F25}"/>
              </a:ext>
            </a:extLst>
          </p:cNvPr>
          <p:cNvSpPr/>
          <p:nvPr/>
        </p:nvSpPr>
        <p:spPr>
          <a:xfrm>
            <a:off x="1663898" y="972860"/>
            <a:ext cx="10163651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Power BI</a:t>
            </a:r>
            <a:endParaRPr lang="en-US" sz="48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31A6C-6706-8E5E-5779-F28D3C1C9145}"/>
              </a:ext>
            </a:extLst>
          </p:cNvPr>
          <p:cNvSpPr txBox="1"/>
          <p:nvPr/>
        </p:nvSpPr>
        <p:spPr>
          <a:xfrm>
            <a:off x="355798" y="1915269"/>
            <a:ext cx="7321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Project Overview</a:t>
            </a:r>
          </a:p>
          <a:p>
            <a:r>
              <a:rPr lang="en-GB" dirty="0"/>
              <a:t>This project aims to segment customers into distinct groups based on their purchasing behaviour, demographics, and engagement patterns.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609EB9-0487-1CF2-E9ED-A6E96DB13C9E}"/>
              </a:ext>
            </a:extLst>
          </p:cNvPr>
          <p:cNvSpPr txBox="1"/>
          <p:nvPr/>
        </p:nvSpPr>
        <p:spPr>
          <a:xfrm>
            <a:off x="355798" y="3286720"/>
            <a:ext cx="73215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Identify </a:t>
            </a:r>
            <a:r>
              <a:rPr lang="en-GB" b="1" dirty="0"/>
              <a:t>key customer segments</a:t>
            </a:r>
            <a:r>
              <a:rPr lang="en-GB" dirty="0"/>
              <a:t> based on spending habits, demographics, and interactions.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 </a:t>
            </a:r>
            <a:r>
              <a:rPr lang="en-GB" b="1" dirty="0"/>
              <a:t>clustering techniques (e.g., K-Means, Hierarchical, DBSCAN)</a:t>
            </a:r>
            <a:r>
              <a:rPr lang="en-GB" dirty="0"/>
              <a:t> to group similar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Provide actionable insights for </a:t>
            </a:r>
            <a:r>
              <a:rPr lang="en-GB" b="1" dirty="0"/>
              <a:t>personalized marketing, pricing, and customer engagement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253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913679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132</TotalTime>
  <Words>338</Words>
  <Application>Microsoft Office PowerPoint</Application>
  <PresentationFormat>Custom</PresentationFormat>
  <Paragraphs>42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Merriweather</vt:lpstr>
      <vt:lpstr>Arial</vt:lpstr>
      <vt:lpstr>Century Gothic</vt:lpstr>
      <vt:lpstr>Merriweather Bold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James Dark</cp:lastModifiedBy>
  <cp:revision>4</cp:revision>
  <dcterms:created xsi:type="dcterms:W3CDTF">2025-02-13T10:12:23Z</dcterms:created>
  <dcterms:modified xsi:type="dcterms:W3CDTF">2025-02-13T12:35:50Z</dcterms:modified>
</cp:coreProperties>
</file>