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Merriweather" panose="00000500000000000000" pitchFamily="2" charset="0"/>
      <p:regular r:id="rId8"/>
      <p:bold r:id="rId9"/>
      <p:italic r:id="rId10"/>
      <p:boldItalic r:id="rId11"/>
    </p:embeddedFont>
    <p:embeddedFont>
      <p:font typeface="Merriweather Bold" panose="00000800000000000000" pitchFamily="2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39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FD631-5316-CDBC-3927-127CC4BAA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24632-59DD-BECA-EBB9-5952B7EFE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445025-E3D5-59B3-2D46-A6C30E8C6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93657-93AF-B366-22FF-E934A8701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inedatascience.co/software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3798" y="2211467"/>
            <a:ext cx="7416403" cy="154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Python Coding Exercises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3798" y="4124206"/>
            <a:ext cx="7416403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Python syntax, Pandas DataFrame exercises, and Nested functions.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382078" y="5586293"/>
            <a:ext cx="2199918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by James Dark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EED1EB-D368-423C-D250-C43AB4F9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0036" y="27709"/>
            <a:ext cx="5680364" cy="76892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7008" y="30848"/>
            <a:ext cx="5135285" cy="64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FizzBuzz Challenge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137008" y="672715"/>
            <a:ext cx="14356384" cy="786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Create FizzBuzz in Python. Print "fizz" if divisible by 3. Print "buzz" if divisible by 5. Print "fizzbuzz" if divisible by both. Otherwise, print the number.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8" y="1755100"/>
            <a:ext cx="1027033" cy="123241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437E2DC-AF95-B65D-46FC-18549FF79B8D}"/>
              </a:ext>
            </a:extLst>
          </p:cNvPr>
          <p:cNvGrpSpPr/>
          <p:nvPr/>
        </p:nvGrpSpPr>
        <p:grpSpPr>
          <a:xfrm>
            <a:off x="1345117" y="3026860"/>
            <a:ext cx="2567583" cy="780572"/>
            <a:chOff x="1472056" y="1960483"/>
            <a:chExt cx="2567583" cy="780572"/>
          </a:xfrm>
        </p:grpSpPr>
        <p:sp>
          <p:nvSpPr>
            <p:cNvPr id="6" name="Text 2"/>
            <p:cNvSpPr/>
            <p:nvPr/>
          </p:nvSpPr>
          <p:spPr>
            <a:xfrm>
              <a:off x="1472056" y="1960483"/>
              <a:ext cx="2567583" cy="320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Divisible by 3</a:t>
              </a:r>
              <a:endParaRPr lang="en-US" sz="2000" dirty="0"/>
            </a:p>
          </p:txBody>
        </p:sp>
        <p:sp>
          <p:nvSpPr>
            <p:cNvPr id="7" name="Text 3"/>
            <p:cNvSpPr/>
            <p:nvPr/>
          </p:nvSpPr>
          <p:spPr>
            <a:xfrm>
              <a:off x="1472056" y="2404705"/>
              <a:ext cx="2567583" cy="3363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Print "fizz"</a:t>
              </a:r>
              <a:endParaRPr lang="en-US" sz="1600" dirty="0"/>
            </a:p>
          </p:txBody>
        </p:sp>
      </p:grp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8" y="2987516"/>
            <a:ext cx="1027033" cy="123241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B86EA1-71F3-1FD8-068D-7A7DE58F9AEF}"/>
              </a:ext>
            </a:extLst>
          </p:cNvPr>
          <p:cNvGrpSpPr/>
          <p:nvPr/>
        </p:nvGrpSpPr>
        <p:grpSpPr>
          <a:xfrm>
            <a:off x="1345118" y="4201172"/>
            <a:ext cx="2567583" cy="780572"/>
            <a:chOff x="1472056" y="3192899"/>
            <a:chExt cx="2567583" cy="780572"/>
          </a:xfrm>
        </p:grpSpPr>
        <p:sp>
          <p:nvSpPr>
            <p:cNvPr id="9" name="Text 4"/>
            <p:cNvSpPr/>
            <p:nvPr/>
          </p:nvSpPr>
          <p:spPr>
            <a:xfrm>
              <a:off x="1472056" y="3192899"/>
              <a:ext cx="2567583" cy="320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Divisible by 5</a:t>
              </a:r>
              <a:endParaRPr lang="en-US" sz="2000" dirty="0"/>
            </a:p>
          </p:txBody>
        </p:sp>
        <p:sp>
          <p:nvSpPr>
            <p:cNvPr id="10" name="Text 5"/>
            <p:cNvSpPr/>
            <p:nvPr/>
          </p:nvSpPr>
          <p:spPr>
            <a:xfrm>
              <a:off x="1472056" y="3637121"/>
              <a:ext cx="2567583" cy="3363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Print "buzz"</a:t>
              </a:r>
              <a:endParaRPr lang="en-US" sz="1600" dirty="0"/>
            </a:p>
          </p:txBody>
        </p:sp>
      </p:grp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08" y="4219932"/>
            <a:ext cx="1027033" cy="123241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D41A5AA-17D4-1A15-E478-5C3D7A63FDA1}"/>
              </a:ext>
            </a:extLst>
          </p:cNvPr>
          <p:cNvGrpSpPr/>
          <p:nvPr/>
        </p:nvGrpSpPr>
        <p:grpSpPr>
          <a:xfrm>
            <a:off x="1345118" y="1753993"/>
            <a:ext cx="2567583" cy="765215"/>
            <a:chOff x="1472056" y="4425315"/>
            <a:chExt cx="2567583" cy="765215"/>
          </a:xfrm>
        </p:grpSpPr>
        <p:sp>
          <p:nvSpPr>
            <p:cNvPr id="12" name="Text 6"/>
            <p:cNvSpPr/>
            <p:nvPr/>
          </p:nvSpPr>
          <p:spPr>
            <a:xfrm>
              <a:off x="1472056" y="4425315"/>
              <a:ext cx="2567583" cy="320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Divisible by 3 &amp; 5</a:t>
              </a:r>
              <a:endParaRPr lang="en-US" sz="2000" dirty="0"/>
            </a:p>
          </p:txBody>
        </p:sp>
        <p:sp>
          <p:nvSpPr>
            <p:cNvPr id="13" name="Text 7"/>
            <p:cNvSpPr/>
            <p:nvPr/>
          </p:nvSpPr>
          <p:spPr>
            <a:xfrm>
              <a:off x="1472056" y="4869538"/>
              <a:ext cx="2567583" cy="320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Print "fizzbuzz"</a:t>
              </a:r>
              <a:endParaRPr lang="en-US" sz="1600" dirty="0"/>
            </a:p>
          </p:txBody>
        </p:sp>
      </p:grp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008" y="5452348"/>
            <a:ext cx="1027033" cy="123241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E8848F2-C2F7-F709-2F3B-F54346EEBD38}"/>
              </a:ext>
            </a:extLst>
          </p:cNvPr>
          <p:cNvGrpSpPr/>
          <p:nvPr/>
        </p:nvGrpSpPr>
        <p:grpSpPr>
          <a:xfrm>
            <a:off x="1345118" y="5490394"/>
            <a:ext cx="2567583" cy="788192"/>
            <a:chOff x="1472056" y="5657730"/>
            <a:chExt cx="2567583" cy="788192"/>
          </a:xfrm>
        </p:grpSpPr>
        <p:sp>
          <p:nvSpPr>
            <p:cNvPr id="15" name="Text 8"/>
            <p:cNvSpPr/>
            <p:nvPr/>
          </p:nvSpPr>
          <p:spPr>
            <a:xfrm>
              <a:off x="1472056" y="5657730"/>
              <a:ext cx="2567583" cy="320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Otherwise</a:t>
              </a:r>
              <a:endParaRPr lang="en-US" sz="2000" dirty="0"/>
            </a:p>
          </p:txBody>
        </p:sp>
        <p:sp>
          <p:nvSpPr>
            <p:cNvPr id="16" name="Text 9"/>
            <p:cNvSpPr/>
            <p:nvPr/>
          </p:nvSpPr>
          <p:spPr>
            <a:xfrm>
              <a:off x="1472056" y="6101953"/>
              <a:ext cx="2567583" cy="34396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Print the number</a:t>
              </a:r>
              <a:endParaRPr lang="en-US" sz="16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00BE6D2-166C-F6F8-73CE-67E51515FEF3}"/>
              </a:ext>
            </a:extLst>
          </p:cNvPr>
          <p:cNvSpPr txBox="1"/>
          <p:nvPr/>
        </p:nvSpPr>
        <p:spPr>
          <a:xfrm>
            <a:off x="3990108" y="1736591"/>
            <a:ext cx="5638801" cy="1170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FizzBuzz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jd_num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#Go through the integers from 1 to 100.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jd_num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%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jd_num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%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#If a number is both divisible by 3 and by 5, print "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fizzbuzz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."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fizzbuzz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25620-7228-C75C-F5E6-617FB4BDCEA5}"/>
              </a:ext>
            </a:extLst>
          </p:cNvPr>
          <p:cNvSpPr txBox="1"/>
          <p:nvPr/>
        </p:nvSpPr>
        <p:spPr>
          <a:xfrm>
            <a:off x="3990107" y="4169623"/>
            <a:ext cx="5638802" cy="632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jd_num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%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#If a number is divisible by 5, print "buzz."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"buzz"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78150-5580-F4D5-9422-7A66690E20CF}"/>
              </a:ext>
            </a:extLst>
          </p:cNvPr>
          <p:cNvSpPr txBox="1"/>
          <p:nvPr/>
        </p:nvSpPr>
        <p:spPr>
          <a:xfrm>
            <a:off x="3990108" y="2982592"/>
            <a:ext cx="5638802" cy="632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jd_num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%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#If a number is divisible by 3, print "fizz."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"fizz"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408D1-23BD-A2A1-0A67-DC5F807604A0}"/>
              </a:ext>
            </a:extLst>
          </p:cNvPr>
          <p:cNvSpPr txBox="1"/>
          <p:nvPr/>
        </p:nvSpPr>
        <p:spPr>
          <a:xfrm>
            <a:off x="3990106" y="5588275"/>
            <a:ext cx="5638802" cy="475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jd_num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2678A-84E9-D018-B17E-5AC00C5BBC5D}"/>
              </a:ext>
            </a:extLst>
          </p:cNvPr>
          <p:cNvSpPr txBox="1"/>
          <p:nvPr/>
        </p:nvSpPr>
        <p:spPr>
          <a:xfrm>
            <a:off x="9706316" y="1755100"/>
            <a:ext cx="4787076" cy="6197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4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buzz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7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8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buzz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11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13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14 </a:t>
            </a:r>
          </a:p>
          <a:p>
            <a:pPr>
              <a:lnSpc>
                <a:spcPts val="1425"/>
              </a:lnSpc>
            </a:pPr>
            <a:r>
              <a:rPr lang="en-GB" sz="12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fizzbuzz</a:t>
            </a: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16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17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19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buzz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22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buzz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26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28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29 </a:t>
            </a:r>
          </a:p>
          <a:p>
            <a:pPr>
              <a:lnSpc>
                <a:spcPts val="1425"/>
              </a:lnSpc>
            </a:pPr>
            <a:r>
              <a:rPr lang="en-GB" sz="12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fizzbuzz</a:t>
            </a: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31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32 </a:t>
            </a:r>
          </a:p>
          <a:p>
            <a:pPr>
              <a:lnSpc>
                <a:spcPts val="1425"/>
              </a:lnSpc>
            </a:pPr>
            <a:r>
              <a:rPr lang="en-GB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fizz 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…</a:t>
            </a:r>
            <a:endParaRPr lang="en-GB" sz="12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6009" y="687229"/>
            <a:ext cx="6054685" cy="606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Student Data Exploration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166009" y="1585198"/>
            <a:ext cx="7784783" cy="621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Load 'student.csv' into Pandas DataFrame. Display first 5 rows. Get DataFrame information and summary statistics. 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166009" y="2424827"/>
            <a:ext cx="7784783" cy="1133832"/>
          </a:xfrm>
          <a:prstGeom prst="roundRect">
            <a:avLst>
              <a:gd name="adj" fmla="val 719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67701" y="2626519"/>
            <a:ext cx="2427208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Load CSV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367701" y="3046333"/>
            <a:ext cx="7381399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Read CSV into DataFrame.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6166009" y="3752731"/>
            <a:ext cx="7784783" cy="1133832"/>
          </a:xfrm>
          <a:prstGeom prst="roundRect">
            <a:avLst>
              <a:gd name="adj" fmla="val 719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67701" y="3954423"/>
            <a:ext cx="2427208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Display Rows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6367701" y="4374237"/>
            <a:ext cx="7381399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Show first 5 rows.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6166009" y="5080635"/>
            <a:ext cx="7784783" cy="1133832"/>
          </a:xfrm>
          <a:prstGeom prst="roundRect">
            <a:avLst>
              <a:gd name="adj" fmla="val 719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67701" y="5282327"/>
            <a:ext cx="2427208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Get Info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6367701" y="5702141"/>
            <a:ext cx="7381399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DataFrame information.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6166009" y="6408539"/>
            <a:ext cx="7784783" cy="1133832"/>
          </a:xfrm>
          <a:prstGeom prst="roundRect">
            <a:avLst>
              <a:gd name="adj" fmla="val 719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367701" y="6610231"/>
            <a:ext cx="2427208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Summary Stats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6367701" y="7030045"/>
            <a:ext cx="7381399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DataFrame statistics.</a:t>
            </a:r>
            <a:endParaRPr 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600A7-1D78-83B6-C29D-F9FF387FE8F4}"/>
              </a:ext>
            </a:extLst>
          </p:cNvPr>
          <p:cNvSpPr txBox="1"/>
          <p:nvPr/>
        </p:nvSpPr>
        <p:spPr>
          <a:xfrm>
            <a:off x="9193351" y="2486551"/>
            <a:ext cx="3261885" cy="632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"student.csv"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52024-4451-F3BA-9F91-FD726688C6D1}"/>
              </a:ext>
            </a:extLst>
          </p:cNvPr>
          <p:cNvSpPr txBox="1"/>
          <p:nvPr/>
        </p:nvSpPr>
        <p:spPr>
          <a:xfrm>
            <a:off x="9193351" y="3855363"/>
            <a:ext cx="3261885" cy="273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9F1A35-E428-02DE-B466-F33189EA72D6}"/>
              </a:ext>
            </a:extLst>
          </p:cNvPr>
          <p:cNvSpPr txBox="1"/>
          <p:nvPr/>
        </p:nvSpPr>
        <p:spPr>
          <a:xfrm>
            <a:off x="9193349" y="5226995"/>
            <a:ext cx="3261885" cy="273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df.info()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1A759-F414-B3B5-3EE9-0356ACE5E15F}"/>
              </a:ext>
            </a:extLst>
          </p:cNvPr>
          <p:cNvSpPr txBox="1"/>
          <p:nvPr/>
        </p:nvSpPr>
        <p:spPr>
          <a:xfrm>
            <a:off x="9193350" y="6507826"/>
            <a:ext cx="3261885" cy="273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df.describe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422" y="139184"/>
            <a:ext cx="7555111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Manipulation Exercises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6315670" y="842605"/>
            <a:ext cx="7645956" cy="1026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Add 'passed' column (mark &gt;= 60). Rename 'mark' to 'score'. Drop 'passed' column. Group by 'class’, count students per class.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6541174" y="2233159"/>
            <a:ext cx="45719" cy="3374705"/>
          </a:xfrm>
          <a:prstGeom prst="roundRect">
            <a:avLst>
              <a:gd name="adj" fmla="val 294896"/>
            </a:avLst>
          </a:prstGeom>
          <a:solidFill>
            <a:srgbClr val="194A99"/>
          </a:solidFill>
          <a:ln/>
        </p:spPr>
      </p:sp>
      <p:sp>
        <p:nvSpPr>
          <p:cNvPr id="6" name="Shape 3"/>
          <p:cNvSpPr/>
          <p:nvPr/>
        </p:nvSpPr>
        <p:spPr>
          <a:xfrm>
            <a:off x="6766680" y="2188752"/>
            <a:ext cx="749022" cy="30480"/>
          </a:xfrm>
          <a:prstGeom prst="roundRect">
            <a:avLst>
              <a:gd name="adj" fmla="val 294896"/>
            </a:avLst>
          </a:prstGeom>
          <a:solidFill>
            <a:srgbClr val="194A99"/>
          </a:solidFill>
          <a:ln/>
        </p:spPr>
      </p:sp>
      <p:sp>
        <p:nvSpPr>
          <p:cNvPr id="7" name="Shape 4"/>
          <p:cNvSpPr/>
          <p:nvPr/>
        </p:nvSpPr>
        <p:spPr>
          <a:xfrm>
            <a:off x="6315671" y="1963248"/>
            <a:ext cx="481489" cy="481489"/>
          </a:xfrm>
          <a:prstGeom prst="roundRect">
            <a:avLst>
              <a:gd name="adj" fmla="val 18668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85812" y="2043496"/>
            <a:ext cx="141208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500" dirty="0"/>
          </a:p>
        </p:txBody>
      </p:sp>
      <p:sp>
        <p:nvSpPr>
          <p:cNvPr id="9" name="Text 6"/>
          <p:cNvSpPr/>
          <p:nvPr/>
        </p:nvSpPr>
        <p:spPr>
          <a:xfrm>
            <a:off x="7733468" y="1936459"/>
            <a:ext cx="2675096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Add 'passed'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7733468" y="2399136"/>
            <a:ext cx="6147911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New column for pass/fail.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6766679" y="3139749"/>
            <a:ext cx="749022" cy="30480"/>
          </a:xfrm>
          <a:prstGeom prst="roundRect">
            <a:avLst>
              <a:gd name="adj" fmla="val 294896"/>
            </a:avLst>
          </a:prstGeom>
          <a:solidFill>
            <a:srgbClr val="194A99"/>
          </a:solidFill>
          <a:ln/>
        </p:spPr>
      </p:sp>
      <p:sp>
        <p:nvSpPr>
          <p:cNvPr id="12" name="Shape 9"/>
          <p:cNvSpPr/>
          <p:nvPr/>
        </p:nvSpPr>
        <p:spPr>
          <a:xfrm>
            <a:off x="6315670" y="2914244"/>
            <a:ext cx="481489" cy="481489"/>
          </a:xfrm>
          <a:prstGeom prst="roundRect">
            <a:avLst>
              <a:gd name="adj" fmla="val 18668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60450" y="2994492"/>
            <a:ext cx="191929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500" dirty="0"/>
          </a:p>
        </p:txBody>
      </p:sp>
      <p:sp>
        <p:nvSpPr>
          <p:cNvPr id="14" name="Text 11"/>
          <p:cNvSpPr/>
          <p:nvPr/>
        </p:nvSpPr>
        <p:spPr>
          <a:xfrm>
            <a:off x="7733467" y="2887455"/>
            <a:ext cx="2675096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Rename 'score'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733467" y="3350132"/>
            <a:ext cx="6147911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Rename mark column.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6766679" y="4214418"/>
            <a:ext cx="749022" cy="30480"/>
          </a:xfrm>
          <a:prstGeom prst="roundRect">
            <a:avLst>
              <a:gd name="adj" fmla="val 294896"/>
            </a:avLst>
          </a:prstGeom>
          <a:solidFill>
            <a:srgbClr val="194A99"/>
          </a:solidFill>
          <a:ln/>
        </p:spPr>
      </p:sp>
      <p:sp>
        <p:nvSpPr>
          <p:cNvPr id="17" name="Shape 14"/>
          <p:cNvSpPr/>
          <p:nvPr/>
        </p:nvSpPr>
        <p:spPr>
          <a:xfrm>
            <a:off x="6315670" y="3988914"/>
            <a:ext cx="481489" cy="481489"/>
          </a:xfrm>
          <a:prstGeom prst="roundRect">
            <a:avLst>
              <a:gd name="adj" fmla="val 18668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466523" y="4069162"/>
            <a:ext cx="179784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500" dirty="0"/>
          </a:p>
        </p:txBody>
      </p:sp>
      <p:sp>
        <p:nvSpPr>
          <p:cNvPr id="19" name="Text 16"/>
          <p:cNvSpPr/>
          <p:nvPr/>
        </p:nvSpPr>
        <p:spPr>
          <a:xfrm>
            <a:off x="7733467" y="3962125"/>
            <a:ext cx="2675096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Drop 'passed'</a:t>
            </a:r>
            <a:endParaRPr lang="en-US" sz="2100" dirty="0"/>
          </a:p>
        </p:txBody>
      </p:sp>
      <p:sp>
        <p:nvSpPr>
          <p:cNvPr id="20" name="Text 17"/>
          <p:cNvSpPr/>
          <p:nvPr/>
        </p:nvSpPr>
        <p:spPr>
          <a:xfrm>
            <a:off x="7733467" y="4424802"/>
            <a:ext cx="6147911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Remove the passed column.</a:t>
            </a:r>
            <a:endParaRPr lang="en-US" sz="16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93868-191C-AC11-444D-33B0FE543910}"/>
              </a:ext>
            </a:extLst>
          </p:cNvPr>
          <p:cNvSpPr txBox="1"/>
          <p:nvPr/>
        </p:nvSpPr>
        <p:spPr>
          <a:xfrm>
            <a:off x="10807421" y="1963248"/>
            <a:ext cx="3261885" cy="452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'passed'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'mark'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&gt;=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6338B-D916-B2C0-A8DA-4B1306543FB2}"/>
              </a:ext>
            </a:extLst>
          </p:cNvPr>
          <p:cNvSpPr txBox="1"/>
          <p:nvPr/>
        </p:nvSpPr>
        <p:spPr>
          <a:xfrm>
            <a:off x="10807421" y="2885323"/>
            <a:ext cx="3261885" cy="632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df.rename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(columns={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'mark'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'score'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8F10D3-7FDD-23FA-7DB7-BB66B883C46B}"/>
              </a:ext>
            </a:extLst>
          </p:cNvPr>
          <p:cNvSpPr txBox="1"/>
          <p:nvPr/>
        </p:nvSpPr>
        <p:spPr>
          <a:xfrm>
            <a:off x="10807421" y="3987203"/>
            <a:ext cx="3261885" cy="273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(columns=[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'passed'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26" name="Shape 13">
            <a:extLst>
              <a:ext uri="{FF2B5EF4-FFF2-40B4-BE49-F238E27FC236}">
                <a16:creationId xmlns:a16="http://schemas.microsoft.com/office/drawing/2014/main" id="{48BC4357-42E7-49CB-9B10-9BF4D75B6E46}"/>
              </a:ext>
            </a:extLst>
          </p:cNvPr>
          <p:cNvSpPr/>
          <p:nvPr/>
        </p:nvSpPr>
        <p:spPr>
          <a:xfrm>
            <a:off x="6766680" y="5432128"/>
            <a:ext cx="749022" cy="30480"/>
          </a:xfrm>
          <a:prstGeom prst="roundRect">
            <a:avLst>
              <a:gd name="adj" fmla="val 294896"/>
            </a:avLst>
          </a:prstGeom>
          <a:solidFill>
            <a:srgbClr val="194A99"/>
          </a:solidFill>
          <a:ln/>
        </p:spPr>
      </p:sp>
      <p:sp>
        <p:nvSpPr>
          <p:cNvPr id="27" name="Shape 14">
            <a:extLst>
              <a:ext uri="{FF2B5EF4-FFF2-40B4-BE49-F238E27FC236}">
                <a16:creationId xmlns:a16="http://schemas.microsoft.com/office/drawing/2014/main" id="{9E20CD51-EBF2-BD76-3BC9-717004702698}"/>
              </a:ext>
            </a:extLst>
          </p:cNvPr>
          <p:cNvSpPr/>
          <p:nvPr/>
        </p:nvSpPr>
        <p:spPr>
          <a:xfrm>
            <a:off x="6315671" y="5206624"/>
            <a:ext cx="481489" cy="481489"/>
          </a:xfrm>
          <a:prstGeom prst="roundRect">
            <a:avLst>
              <a:gd name="adj" fmla="val 18668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28" name="Text 15">
            <a:extLst>
              <a:ext uri="{FF2B5EF4-FFF2-40B4-BE49-F238E27FC236}">
                <a16:creationId xmlns:a16="http://schemas.microsoft.com/office/drawing/2014/main" id="{5FD213D5-FA46-5CAA-8AA7-BFAD9DFDBCC9}"/>
              </a:ext>
            </a:extLst>
          </p:cNvPr>
          <p:cNvSpPr/>
          <p:nvPr/>
        </p:nvSpPr>
        <p:spPr>
          <a:xfrm>
            <a:off x="6466524" y="5286872"/>
            <a:ext cx="179784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500" dirty="0"/>
          </a:p>
        </p:txBody>
      </p:sp>
      <p:sp>
        <p:nvSpPr>
          <p:cNvPr id="29" name="Text 16">
            <a:extLst>
              <a:ext uri="{FF2B5EF4-FFF2-40B4-BE49-F238E27FC236}">
                <a16:creationId xmlns:a16="http://schemas.microsoft.com/office/drawing/2014/main" id="{11B6C843-3452-5E15-86F9-15F27096624E}"/>
              </a:ext>
            </a:extLst>
          </p:cNvPr>
          <p:cNvSpPr/>
          <p:nvPr/>
        </p:nvSpPr>
        <p:spPr>
          <a:xfrm>
            <a:off x="7733468" y="5179835"/>
            <a:ext cx="2675096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Group by 'class',</a:t>
            </a:r>
            <a:endParaRPr lang="en-US" sz="2100" dirty="0"/>
          </a:p>
        </p:txBody>
      </p:sp>
      <p:sp>
        <p:nvSpPr>
          <p:cNvPr id="30" name="Text 17">
            <a:extLst>
              <a:ext uri="{FF2B5EF4-FFF2-40B4-BE49-F238E27FC236}">
                <a16:creationId xmlns:a16="http://schemas.microsoft.com/office/drawing/2014/main" id="{DB7A612C-3A94-C7A9-678E-5553E7FB1EF3}"/>
              </a:ext>
            </a:extLst>
          </p:cNvPr>
          <p:cNvSpPr/>
          <p:nvPr/>
        </p:nvSpPr>
        <p:spPr>
          <a:xfrm>
            <a:off x="7733468" y="5642512"/>
            <a:ext cx="6147911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Count students per class.</a:t>
            </a:r>
            <a:endParaRPr lang="en-US" sz="16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390F31-4FB3-E2F4-5F58-FF68B4E5CB7E}"/>
              </a:ext>
            </a:extLst>
          </p:cNvPr>
          <p:cNvSpPr txBox="1"/>
          <p:nvPr/>
        </p:nvSpPr>
        <p:spPr>
          <a:xfrm>
            <a:off x="10807422" y="5204913"/>
            <a:ext cx="3261885" cy="273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78D2A-D353-E5BF-E2D5-7132803A4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44FEE32-E8A1-B0E9-02DF-EFB23D6A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5712DC1-D6DE-73F1-C433-2DB80F9B8E22}"/>
              </a:ext>
            </a:extLst>
          </p:cNvPr>
          <p:cNvSpPr/>
          <p:nvPr/>
        </p:nvSpPr>
        <p:spPr>
          <a:xfrm>
            <a:off x="6235422" y="139184"/>
            <a:ext cx="7555111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5F0F0"/>
                </a:solidFill>
                <a:latin typeface="Merriweather" pitchFamily="34" charset="0"/>
              </a:rPr>
              <a:t>Nested if/</a:t>
            </a:r>
            <a:r>
              <a:rPr lang="en-US" sz="4200" dirty="0" err="1">
                <a:solidFill>
                  <a:srgbClr val="F5F0F0"/>
                </a:solidFill>
                <a:latin typeface="Merriweather" pitchFamily="34" charset="0"/>
              </a:rPr>
              <a:t>elif</a:t>
            </a:r>
            <a:r>
              <a:rPr lang="en-US" sz="4200" dirty="0">
                <a:solidFill>
                  <a:srgbClr val="F5F0F0"/>
                </a:solidFill>
                <a:latin typeface="Merriweather" pitchFamily="34" charset="0"/>
              </a:rPr>
              <a:t>/else function</a:t>
            </a:r>
            <a:endParaRPr lang="en-US" sz="42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2C83C82-B89C-D82C-E416-6C8F503B6984}"/>
              </a:ext>
            </a:extLst>
          </p:cNvPr>
          <p:cNvSpPr/>
          <p:nvPr/>
        </p:nvSpPr>
        <p:spPr>
          <a:xfrm>
            <a:off x="6315670" y="842605"/>
            <a:ext cx="7645956" cy="1026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CFB44E48-E687-4781-75A3-8A37B7F7860D}"/>
              </a:ext>
            </a:extLst>
          </p:cNvPr>
          <p:cNvSpPr/>
          <p:nvPr/>
        </p:nvSpPr>
        <p:spPr>
          <a:xfrm>
            <a:off x="6235422" y="1188898"/>
            <a:ext cx="2675096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Grading Students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934C8-51BF-3C4A-2A3E-D8277D2ACAE3}"/>
              </a:ext>
            </a:extLst>
          </p:cNvPr>
          <p:cNvSpPr txBox="1"/>
          <p:nvPr/>
        </p:nvSpPr>
        <p:spPr>
          <a:xfrm>
            <a:off x="8910518" y="1188898"/>
            <a:ext cx="5152877" cy="2966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Assign Students a grade based on score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assign_grade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 &gt;=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85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#Score above 85 assign Grade A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 &gt;=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#Score above 70 assign Grade B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 &gt;=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#Score above 60 assign Grade C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#Score below 60 assign Grade D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'grade'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'score'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].apply(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assign_grade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#Apply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assign_grade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results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AC130788-63D4-E8CE-719C-8D469908CE32}"/>
              </a:ext>
            </a:extLst>
          </p:cNvPr>
          <p:cNvSpPr/>
          <p:nvPr/>
        </p:nvSpPr>
        <p:spPr>
          <a:xfrm>
            <a:off x="6235422" y="4307494"/>
            <a:ext cx="2675096" cy="1026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Traffic Lights 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Vs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Speed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DA13A-3C1D-F4EF-8F42-371182FE4608}"/>
              </a:ext>
            </a:extLst>
          </p:cNvPr>
          <p:cNvSpPr txBox="1"/>
          <p:nvPr/>
        </p:nvSpPr>
        <p:spPr>
          <a:xfrm>
            <a:off x="8910518" y="4307495"/>
            <a:ext cx="5152877" cy="36843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Traffic light code display action listed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light = </a:t>
            </a:r>
            <a:r>
              <a:rPr lang="en-GB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"Traffic light colour, Enter R,Y or G 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speed = </a:t>
            </a:r>
            <a:r>
              <a:rPr lang="en-GB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Speed = 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light ==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#Red Light vs Speed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speed &gt;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print 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 must stop immediately!"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print 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"Good! You stopped at the red light."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light ==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#Yellow Light vs Speed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speed &gt;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print 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"Slow down! You're driving too fast for a yellow light."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print 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"Proceed with caution."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light ==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#Geen Light vs Speed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speed &gt;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print 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"You're over the speed limit! Slow down."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print 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"You're driving safely. Keep going!"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339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727</Words>
  <Application>Microsoft Office PowerPoint</Application>
  <PresentationFormat>Custom</PresentationFormat>
  <Paragraphs>133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Merriweather</vt:lpstr>
      <vt:lpstr>Merriweather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James Dark</cp:lastModifiedBy>
  <cp:revision>4</cp:revision>
  <dcterms:created xsi:type="dcterms:W3CDTF">2025-02-11T15:04:44Z</dcterms:created>
  <dcterms:modified xsi:type="dcterms:W3CDTF">2025-02-11T16:10:15Z</dcterms:modified>
</cp:coreProperties>
</file>