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6" r:id="rId5"/>
    <p:sldId id="309" r:id="rId6"/>
    <p:sldId id="310" r:id="rId7"/>
    <p:sldId id="311" r:id="rId8"/>
    <p:sldId id="312" r:id="rId9"/>
    <p:sldId id="3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3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53" autoAdjust="0"/>
  </p:normalViewPr>
  <p:slideViewPr>
    <p:cSldViewPr snapToGrid="0">
      <p:cViewPr varScale="1">
        <p:scale>
          <a:sx n="96" d="100"/>
          <a:sy n="96" d="100"/>
        </p:scale>
        <p:origin x="995"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Total views</a:t>
          </a:r>
        </a:p>
        <a:p>
          <a:pPr>
            <a:lnSpc>
              <a:spcPct val="100000"/>
            </a:lnSpc>
            <a:defRPr cap="all"/>
          </a:pPr>
          <a:r>
            <a:rPr lang="en-US" dirty="0"/>
            <a:t>230,945,654,850</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Total Likes</a:t>
          </a:r>
        </a:p>
        <a:p>
          <a:pPr>
            <a:lnSpc>
              <a:spcPct val="100000"/>
            </a:lnSpc>
            <a:defRPr cap="all"/>
          </a:pPr>
          <a:r>
            <a:rPr lang="en-US" dirty="0"/>
            <a:t>1,686,525,216</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Total Videos</a:t>
          </a:r>
        </a:p>
        <a:p>
          <a:pPr>
            <a:lnSpc>
              <a:spcPct val="100000"/>
            </a:lnSpc>
            <a:defRPr cap="all"/>
          </a:pPr>
          <a:r>
            <a:rPr lang="en-US" dirty="0"/>
            <a:t>19,336</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Total views</a:t>
          </a:r>
        </a:p>
        <a:p>
          <a:pPr marL="0" lvl="0" indent="0" algn="ctr" defTabSz="844550">
            <a:lnSpc>
              <a:spcPct val="100000"/>
            </a:lnSpc>
            <a:spcBef>
              <a:spcPct val="0"/>
            </a:spcBef>
            <a:spcAft>
              <a:spcPct val="35000"/>
            </a:spcAft>
            <a:buNone/>
            <a:defRPr cap="all"/>
          </a:pPr>
          <a:r>
            <a:rPr lang="en-US" sz="1900" kern="1200" dirty="0"/>
            <a:t>230,945,654,850</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Total Likes</a:t>
          </a:r>
        </a:p>
        <a:p>
          <a:pPr marL="0" lvl="0" indent="0" algn="ctr" defTabSz="844550">
            <a:lnSpc>
              <a:spcPct val="100000"/>
            </a:lnSpc>
            <a:spcBef>
              <a:spcPct val="0"/>
            </a:spcBef>
            <a:spcAft>
              <a:spcPct val="35000"/>
            </a:spcAft>
            <a:buNone/>
            <a:defRPr cap="all"/>
          </a:pPr>
          <a:r>
            <a:rPr lang="en-US" sz="1900" kern="1200" dirty="0"/>
            <a:t>1,686,525,216</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Total Videos</a:t>
          </a:r>
        </a:p>
        <a:p>
          <a:pPr marL="0" lvl="0" indent="0" algn="ctr" defTabSz="844550">
            <a:lnSpc>
              <a:spcPct val="100000"/>
            </a:lnSpc>
            <a:spcBef>
              <a:spcPct val="0"/>
            </a:spcBef>
            <a:spcAft>
              <a:spcPct val="35000"/>
            </a:spcAft>
            <a:buNone/>
            <a:defRPr cap="all"/>
          </a:pPr>
          <a:r>
            <a:rPr lang="en-US" sz="1900" kern="1200" dirty="0"/>
            <a:t>19,336</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204D6-0CA1-4303-A484-2D0D6199E1F2}"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6CC26-22C9-476B-A81D-22B7842D3850}" type="slidenum">
              <a:rPr lang="en-US" smtClean="0"/>
              <a:t>‹#›</a:t>
            </a:fld>
            <a:endParaRPr lang="en-US"/>
          </a:p>
        </p:txBody>
      </p:sp>
    </p:spTree>
    <p:extLst>
      <p:ext uri="{BB962C8B-B14F-4D97-AF65-F5344CB8AC3E}">
        <p14:creationId xmlns:p14="http://schemas.microsoft.com/office/powerpoint/2010/main" val="25288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16CC26-22C9-476B-A81D-22B7842D3850}" type="slidenum">
              <a:rPr lang="en-US" smtClean="0"/>
              <a:t>4</a:t>
            </a:fld>
            <a:endParaRPr lang="en-US"/>
          </a:p>
        </p:txBody>
      </p:sp>
    </p:spTree>
    <p:extLst>
      <p:ext uri="{BB962C8B-B14F-4D97-AF65-F5344CB8AC3E}">
        <p14:creationId xmlns:p14="http://schemas.microsoft.com/office/powerpoint/2010/main" val="230106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16CC26-22C9-476B-A81D-22B7842D3850}" type="slidenum">
              <a:rPr lang="en-US" smtClean="0"/>
              <a:t>5</a:t>
            </a:fld>
            <a:endParaRPr lang="en-US"/>
          </a:p>
        </p:txBody>
      </p:sp>
    </p:spTree>
    <p:extLst>
      <p:ext uri="{BB962C8B-B14F-4D97-AF65-F5344CB8AC3E}">
        <p14:creationId xmlns:p14="http://schemas.microsoft.com/office/powerpoint/2010/main" val="3295076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f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ublic.tableau.com/views/YoutubeSongVideo/Dashboard1?:language=en-US&amp;:sid=&amp;:redirect=auth&amp;:display_count=n&amp;:origin=viz_share_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400644"/>
            <a:ext cx="4813072" cy="3494791"/>
          </a:xfrm>
        </p:spPr>
        <p:txBody>
          <a:bodyPr>
            <a:normAutofit/>
          </a:bodyPr>
          <a:lstStyle/>
          <a:p>
            <a:pPr algn="ctr"/>
            <a:r>
              <a:rPr lang="en-US" sz="6600" dirty="0">
                <a:solidFill>
                  <a:srgbClr val="D13605"/>
                </a:solidFill>
              </a:rPr>
              <a:t>YouTube Song Analysis with Tableau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1984" y="5139306"/>
            <a:ext cx="4829101" cy="1238616"/>
          </a:xfrm>
        </p:spPr>
        <p:txBody>
          <a:bodyPr>
            <a:normAutofit/>
          </a:bodyPr>
          <a:lstStyle/>
          <a:p>
            <a:r>
              <a:rPr lang="en-US" dirty="0"/>
              <a:t>By </a:t>
            </a:r>
            <a:r>
              <a:rPr lang="en-US" dirty="0" err="1"/>
              <a:t>adediran</a:t>
            </a:r>
            <a:r>
              <a:rPr lang="en-US" dirty="0"/>
              <a:t> david</a:t>
            </a:r>
          </a:p>
          <a:p>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4DF18F5-D31E-4751-ABF1-7F48C63159D1}"/>
              </a:ext>
            </a:extLst>
          </p:cNvPr>
          <p:cNvSpPr>
            <a:spLocks noGrp="1"/>
          </p:cNvSpPr>
          <p:nvPr>
            <p:ph type="ftr" sz="quarter" idx="11"/>
          </p:nvPr>
        </p:nvSpPr>
        <p:spPr>
          <a:xfrm>
            <a:off x="9428478" y="6492875"/>
            <a:ext cx="6818262" cy="365125"/>
          </a:xfrm>
        </p:spPr>
        <p:txBody>
          <a:bodyPr/>
          <a:lstStyle/>
          <a:p>
            <a:r>
              <a:rPr lang="en-US" dirty="0" err="1">
                <a:solidFill>
                  <a:schemeClr val="tx1"/>
                </a:solidFill>
              </a:rPr>
              <a:t>Mentorness</a:t>
            </a:r>
            <a:r>
              <a:rPr lang="en-US" dirty="0">
                <a:solidFill>
                  <a:schemeClr val="tx1"/>
                </a:solidFill>
              </a:rPr>
              <a:t> </a:t>
            </a:r>
            <a:r>
              <a:rPr lang="en-US" dirty="0" err="1">
                <a:solidFill>
                  <a:schemeClr val="tx1"/>
                </a:solidFill>
              </a:rPr>
              <a:t>Internsip</a:t>
            </a:r>
            <a:r>
              <a:rPr lang="en-US" dirty="0">
                <a:solidFill>
                  <a:schemeClr val="tx1"/>
                </a:solidFill>
              </a:rPr>
              <a:t> program</a:t>
            </a:r>
          </a:p>
        </p:txBody>
      </p:sp>
      <p:pic>
        <p:nvPicPr>
          <p:cNvPr id="7" name="Picture 6">
            <a:extLst>
              <a:ext uri="{FF2B5EF4-FFF2-40B4-BE49-F238E27FC236}">
                <a16:creationId xmlns:a16="http://schemas.microsoft.com/office/drawing/2014/main" id="{BCC48F90-C7A3-D875-C9C3-1E68C3C64A2E}"/>
              </a:ext>
            </a:extLst>
          </p:cNvPr>
          <p:cNvPicPr>
            <a:picLocks noChangeAspect="1"/>
          </p:cNvPicPr>
          <p:nvPr/>
        </p:nvPicPr>
        <p:blipFill>
          <a:blip r:embed="rId4"/>
          <a:stretch>
            <a:fillRect/>
          </a:stretch>
        </p:blipFill>
        <p:spPr>
          <a:xfrm>
            <a:off x="10223329" y="92249"/>
            <a:ext cx="1941688" cy="90295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4="http://schemas.microsoft.com/office/powerpoint/2010/main" Requires="p14">
      <p:transition spd="slow" p14:dur="2000" advTm="9553"/>
    </mc:Choice>
    <mc:Fallback>
      <p:transition spd="slow" advTm="95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B0E9-92E5-0E74-6F29-E3763A9193B5}"/>
              </a:ext>
            </a:extLst>
          </p:cNvPr>
          <p:cNvSpPr>
            <a:spLocks noGrp="1"/>
          </p:cNvSpPr>
          <p:nvPr>
            <p:ph type="title"/>
          </p:nvPr>
        </p:nvSpPr>
        <p:spPr>
          <a:xfrm>
            <a:off x="609600" y="64931"/>
            <a:ext cx="10515600" cy="849470"/>
          </a:xfrm>
        </p:spPr>
        <p:txBody>
          <a:bodyPr/>
          <a:lstStyle/>
          <a:p>
            <a:r>
              <a:rPr lang="en-US" dirty="0"/>
              <a:t>Overview</a:t>
            </a:r>
          </a:p>
        </p:txBody>
      </p:sp>
      <p:sp>
        <p:nvSpPr>
          <p:cNvPr id="3" name="Content Placeholder 2">
            <a:extLst>
              <a:ext uri="{FF2B5EF4-FFF2-40B4-BE49-F238E27FC236}">
                <a16:creationId xmlns:a16="http://schemas.microsoft.com/office/drawing/2014/main" id="{D39211D9-DF75-6361-E30E-92438BD5F0B2}"/>
              </a:ext>
            </a:extLst>
          </p:cNvPr>
          <p:cNvSpPr>
            <a:spLocks noGrp="1"/>
          </p:cNvSpPr>
          <p:nvPr>
            <p:ph idx="1"/>
          </p:nvPr>
        </p:nvSpPr>
        <p:spPr>
          <a:xfrm>
            <a:off x="406400" y="822036"/>
            <a:ext cx="11379199" cy="5394038"/>
          </a:xfrm>
        </p:spPr>
        <p:txBody>
          <a:bodyPr>
            <a:normAutofit fontScale="85000" lnSpcReduction="20000"/>
          </a:bodyPr>
          <a:lstStyle/>
          <a:p>
            <a:pPr marL="201168" lvl="1" indent="0">
              <a:buNone/>
            </a:pPr>
            <a:r>
              <a:rPr lang="en-US" dirty="0"/>
              <a:t>	</a:t>
            </a:r>
          </a:p>
          <a:p>
            <a:pPr marL="201168" lvl="1" indent="0">
              <a:buNone/>
            </a:pPr>
            <a:r>
              <a:rPr lang="en-US" dirty="0"/>
              <a:t>The goal of this project is to utilize Tableau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 </a:t>
            </a:r>
          </a:p>
          <a:p>
            <a:pPr marL="201168" lvl="1" indent="0">
              <a:buNone/>
            </a:pPr>
            <a:r>
              <a:rPr lang="en-US" dirty="0"/>
              <a:t>	</a:t>
            </a:r>
          </a:p>
          <a:p>
            <a:pPr marL="201168" lvl="1" indent="0">
              <a:buNone/>
            </a:pPr>
            <a:r>
              <a:rPr lang="en-US" dirty="0"/>
              <a:t>The dataset contains key attributes such as video ID, channel title, title, description, tags, published date, view count, like count, favorite count, comment count, video duration, video definition, and caption details.</a:t>
            </a:r>
          </a:p>
          <a:p>
            <a:r>
              <a:rPr lang="en-US" dirty="0"/>
              <a:t>      </a:t>
            </a:r>
          </a:p>
          <a:p>
            <a:pPr lvl="1"/>
            <a:r>
              <a:rPr lang="en-US" dirty="0" err="1"/>
              <a:t>video_id</a:t>
            </a:r>
            <a:r>
              <a:rPr lang="en-US" dirty="0"/>
              <a:t>: Unique identifier for each YouTube video.</a:t>
            </a:r>
          </a:p>
          <a:p>
            <a:pPr lvl="1"/>
            <a:r>
              <a:rPr lang="en-US" dirty="0" err="1"/>
              <a:t>channelTitle</a:t>
            </a:r>
            <a:r>
              <a:rPr lang="en-US" dirty="0"/>
              <a:t>: Title of the YouTube channel publishing the song. </a:t>
            </a:r>
          </a:p>
          <a:p>
            <a:pPr lvl="1"/>
            <a:r>
              <a:rPr lang="en-US" dirty="0"/>
              <a:t> title: Title of the YouTube song video. </a:t>
            </a:r>
          </a:p>
          <a:p>
            <a:pPr lvl="1"/>
            <a:r>
              <a:rPr lang="en-US" dirty="0"/>
              <a:t> description: Description provided for the YouTube song video. </a:t>
            </a:r>
          </a:p>
          <a:p>
            <a:pPr lvl="1"/>
            <a:r>
              <a:rPr lang="en-US" dirty="0"/>
              <a:t>tags: Tags associated with the YouTube song video. </a:t>
            </a:r>
          </a:p>
          <a:p>
            <a:pPr lvl="1"/>
            <a:r>
              <a:rPr lang="en-US" dirty="0" err="1"/>
              <a:t>publishedAt</a:t>
            </a:r>
            <a:r>
              <a:rPr lang="en-US" dirty="0"/>
              <a:t>: Date and time when the YouTube song video was published. </a:t>
            </a:r>
          </a:p>
          <a:p>
            <a:pPr lvl="1"/>
            <a:r>
              <a:rPr lang="en-US" dirty="0" err="1"/>
              <a:t>viewCount</a:t>
            </a:r>
            <a:r>
              <a:rPr lang="en-US" dirty="0"/>
              <a:t>: Number of views received by the YouTube song video. </a:t>
            </a:r>
          </a:p>
          <a:p>
            <a:pPr lvl="1"/>
            <a:r>
              <a:rPr lang="en-US" dirty="0" err="1"/>
              <a:t>likeCount</a:t>
            </a:r>
            <a:r>
              <a:rPr lang="en-US" dirty="0"/>
              <a:t>: Number of likes received by the YouTube song video. </a:t>
            </a:r>
          </a:p>
          <a:p>
            <a:pPr lvl="1"/>
            <a:r>
              <a:rPr lang="en-US" dirty="0" err="1"/>
              <a:t>favoriteCount</a:t>
            </a:r>
            <a:r>
              <a:rPr lang="en-US" dirty="0"/>
              <a:t>: Number of times the YouTube song video has been marked as a favorite. </a:t>
            </a:r>
          </a:p>
          <a:p>
            <a:pPr lvl="1"/>
            <a:r>
              <a:rPr lang="en-US" dirty="0" err="1"/>
              <a:t>commentCount</a:t>
            </a:r>
            <a:r>
              <a:rPr lang="en-US" dirty="0"/>
              <a:t>: Number of comments posted on the YouTube song video. </a:t>
            </a:r>
          </a:p>
          <a:p>
            <a:pPr lvl="1"/>
            <a:r>
              <a:rPr lang="en-US" dirty="0"/>
              <a:t>duration: Duration of the YouTube song video. </a:t>
            </a:r>
          </a:p>
          <a:p>
            <a:pPr lvl="1"/>
            <a:r>
              <a:rPr lang="en-US" dirty="0"/>
              <a:t>definition: Video definition or quality (e.g., HD, SD). </a:t>
            </a:r>
          </a:p>
          <a:p>
            <a:pPr lvl="1"/>
            <a:r>
              <a:rPr lang="en-US" dirty="0"/>
              <a:t>caption: Availability of captions for the YouTube song video</a:t>
            </a:r>
          </a:p>
        </p:txBody>
      </p:sp>
    </p:spTree>
    <p:extLst>
      <p:ext uri="{BB962C8B-B14F-4D97-AF65-F5344CB8AC3E}">
        <p14:creationId xmlns:p14="http://schemas.microsoft.com/office/powerpoint/2010/main" val="4039993351"/>
      </p:ext>
    </p:extLst>
  </p:cSld>
  <p:clrMapOvr>
    <a:masterClrMapping/>
  </p:clrMapOvr>
  <mc:AlternateContent xmlns:mc="http://schemas.openxmlformats.org/markup-compatibility/2006">
    <mc:Choice xmlns:p14="http://schemas.microsoft.com/office/powerpoint/2010/main" Requires="p14">
      <p:transition spd="slow" p14:dur="2000" advTm="47500"/>
    </mc:Choice>
    <mc:Fallback>
      <p:transition spd="slow" advTm="475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8CDB-C399-2F56-9880-9AF06EC102B1}"/>
              </a:ext>
            </a:extLst>
          </p:cNvPr>
          <p:cNvSpPr>
            <a:spLocks noGrp="1"/>
          </p:cNvSpPr>
          <p:nvPr>
            <p:ph type="title"/>
          </p:nvPr>
        </p:nvSpPr>
        <p:spPr>
          <a:xfrm>
            <a:off x="1097280" y="286603"/>
            <a:ext cx="10058400" cy="702305"/>
          </a:xfrm>
        </p:spPr>
        <p:txBody>
          <a:bodyPr>
            <a:normAutofit fontScale="90000"/>
          </a:bodyPr>
          <a:lstStyle/>
          <a:p>
            <a:r>
              <a:rPr lang="en-US" dirty="0"/>
              <a:t>Data cleaning and Preparation</a:t>
            </a:r>
          </a:p>
        </p:txBody>
      </p:sp>
      <p:sp>
        <p:nvSpPr>
          <p:cNvPr id="3" name="Content Placeholder 2">
            <a:extLst>
              <a:ext uri="{FF2B5EF4-FFF2-40B4-BE49-F238E27FC236}">
                <a16:creationId xmlns:a16="http://schemas.microsoft.com/office/drawing/2014/main" id="{15BFDE4D-013E-1ADF-15C1-B40B61166038}"/>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The dataset was explored  blanks, nulls, outliers and missing values. </a:t>
            </a:r>
          </a:p>
          <a:p>
            <a:pPr>
              <a:buFont typeface="Arial" panose="020B0604020202020204" pitchFamily="34" charset="0"/>
              <a:buChar char="•"/>
            </a:pPr>
            <a:r>
              <a:rPr lang="en-US" dirty="0"/>
              <a:t>Blanks were taken out. Videos with zero views and high likes were dropped. </a:t>
            </a:r>
          </a:p>
          <a:p>
            <a:pPr>
              <a:buFont typeface="Arial" panose="020B0604020202020204" pitchFamily="34" charset="0"/>
              <a:buChar char="•"/>
            </a:pPr>
            <a:r>
              <a:rPr lang="en-US" dirty="0"/>
              <a:t>Columns without a video title and other values necessary were also dropped. </a:t>
            </a:r>
          </a:p>
          <a:p>
            <a:pPr>
              <a:buFont typeface="Arial" panose="020B0604020202020204" pitchFamily="34" charset="0"/>
              <a:buChar char="•"/>
            </a:pPr>
            <a:r>
              <a:rPr lang="en-US" dirty="0"/>
              <a:t>Relevant columns were converted to the right data type.</a:t>
            </a:r>
          </a:p>
          <a:p>
            <a:pPr>
              <a:buFont typeface="Arial" panose="020B0604020202020204" pitchFamily="34" charset="0"/>
              <a:buChar char="•"/>
            </a:pPr>
            <a:r>
              <a:rPr lang="en-US" dirty="0"/>
              <a:t>‘</a:t>
            </a:r>
            <a:r>
              <a:rPr lang="en-US" i="1" dirty="0"/>
              <a:t>Published At’ </a:t>
            </a:r>
            <a:r>
              <a:rPr lang="en-US" dirty="0"/>
              <a:t>column was split into two : Published date and Published Time and the columns were converted into the right data type.</a:t>
            </a:r>
          </a:p>
          <a:p>
            <a:pPr>
              <a:buFont typeface="Arial" panose="020B0604020202020204" pitchFamily="34" charset="0"/>
              <a:buChar char="•"/>
            </a:pPr>
            <a:r>
              <a:rPr lang="en-US" dirty="0"/>
              <a:t>Data is ready for analysis and visualization.</a:t>
            </a:r>
          </a:p>
          <a:p>
            <a:pPr>
              <a:buFont typeface="Arial" panose="020B0604020202020204" pitchFamily="34" charset="0"/>
              <a:buChar char="•"/>
            </a:pPr>
            <a:r>
              <a:rPr lang="en-US" dirty="0"/>
              <a:t>Interact with the Dashboard Here :  </a:t>
            </a:r>
            <a:r>
              <a:rPr lang="en-US" dirty="0">
                <a:hlinkClick r:id="rId2"/>
              </a:rPr>
              <a:t>Youtube Dashboard</a:t>
            </a:r>
            <a:r>
              <a:rPr lang="en-US" dirty="0"/>
              <a:t> and see each song videos engagement</a:t>
            </a:r>
          </a:p>
        </p:txBody>
      </p:sp>
    </p:spTree>
    <p:extLst>
      <p:ext uri="{BB962C8B-B14F-4D97-AF65-F5344CB8AC3E}">
        <p14:creationId xmlns:p14="http://schemas.microsoft.com/office/powerpoint/2010/main" val="2948584561"/>
      </p:ext>
    </p:extLst>
  </p:cSld>
  <p:clrMapOvr>
    <a:masterClrMapping/>
  </p:clrMapOvr>
  <mc:AlternateContent xmlns:mc="http://schemas.openxmlformats.org/markup-compatibility/2006">
    <mc:Choice xmlns:p14="http://schemas.microsoft.com/office/powerpoint/2010/main" Requires="p14">
      <p:transition spd="slow" p14:dur="2000" advTm="40183"/>
    </mc:Choice>
    <mc:Fallback>
      <p:transition spd="slow" advTm="401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 Key Findings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8865192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969280"/>
      </p:ext>
    </p:extLst>
  </p:cSld>
  <p:clrMapOvr>
    <a:masterClrMapping/>
  </p:clrMapOvr>
  <mc:AlternateContent xmlns:mc="http://schemas.openxmlformats.org/markup-compatibility/2006">
    <mc:Choice xmlns:p14="http://schemas.microsoft.com/office/powerpoint/2010/main" Requires="p14">
      <p:transition spd="slow" p14:dur="2000" advTm="9382"/>
    </mc:Choice>
    <mc:Fallback>
      <p:transition spd="slow" advTm="93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2" descr="Dashboard 1">
            <a:extLst>
              <a:ext uri="{FF2B5EF4-FFF2-40B4-BE49-F238E27FC236}">
                <a16:creationId xmlns:a16="http://schemas.microsoft.com/office/drawing/2014/main" id="{0A1DD7C2-E116-43E9-8B2F-78FACD57A0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3159" y="0"/>
            <a:ext cx="10000648" cy="6343048"/>
          </a:xfrm>
          <a:prstGeom prst="rect">
            <a:avLst/>
          </a:prstGeom>
        </p:spPr>
      </p:pic>
    </p:spTree>
    <p:extLst>
      <p:ext uri="{BB962C8B-B14F-4D97-AF65-F5344CB8AC3E}">
        <p14:creationId xmlns:p14="http://schemas.microsoft.com/office/powerpoint/2010/main" val="3463827052"/>
      </p:ext>
    </p:extLst>
  </p:cSld>
  <p:clrMapOvr>
    <a:masterClrMapping/>
  </p:clrMapOvr>
  <mc:AlternateContent xmlns:mc="http://schemas.openxmlformats.org/markup-compatibility/2006">
    <mc:Choice xmlns:p14="http://schemas.microsoft.com/office/powerpoint/2010/main" Requires="p14">
      <p:transition spd="slow" p14:dur="2000" advTm="49333"/>
    </mc:Choice>
    <mc:Fallback>
      <p:transition spd="slow" advTm="493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148E-A1DF-5A60-D3FF-17E4BC55E2F1}"/>
              </a:ext>
            </a:extLst>
          </p:cNvPr>
          <p:cNvSpPr>
            <a:spLocks noGrp="1"/>
          </p:cNvSpPr>
          <p:nvPr>
            <p:ph type="title"/>
          </p:nvPr>
        </p:nvSpPr>
        <p:spPr>
          <a:xfrm>
            <a:off x="1097280" y="286604"/>
            <a:ext cx="10058400" cy="897304"/>
          </a:xfrm>
        </p:spPr>
        <p:txBody>
          <a:bodyPr/>
          <a:lstStyle/>
          <a:p>
            <a:r>
              <a:rPr lang="en-US" dirty="0"/>
              <a:t>Key Findings</a:t>
            </a:r>
          </a:p>
        </p:txBody>
      </p:sp>
      <p:sp>
        <p:nvSpPr>
          <p:cNvPr id="3" name="Content Placeholder 2">
            <a:extLst>
              <a:ext uri="{FF2B5EF4-FFF2-40B4-BE49-F238E27FC236}">
                <a16:creationId xmlns:a16="http://schemas.microsoft.com/office/drawing/2014/main" id="{6E5DD2FA-E205-6A13-4D6E-0EA5A5A53E58}"/>
              </a:ext>
            </a:extLst>
          </p:cNvPr>
          <p:cNvSpPr>
            <a:spLocks noGrp="1"/>
          </p:cNvSpPr>
          <p:nvPr>
            <p:ph idx="1"/>
          </p:nvPr>
        </p:nvSpPr>
        <p:spPr/>
        <p:txBody>
          <a:bodyPr>
            <a:normAutofit lnSpcReduction="10000"/>
          </a:bodyPr>
          <a:lstStyle/>
          <a:p>
            <a:pPr lvl="1">
              <a:buFont typeface="Wingdings" panose="05000000000000000000" pitchFamily="2" charset="2"/>
              <a:buChar char="§"/>
            </a:pPr>
            <a:r>
              <a:rPr lang="en-US" dirty="0"/>
              <a:t>Most videos were published in the year 2011. Since then no number of videos published has been up to half the number of videos published in 2011.</a:t>
            </a:r>
          </a:p>
          <a:p>
            <a:pPr lvl="1">
              <a:buFont typeface="Wingdings" panose="05000000000000000000" pitchFamily="2" charset="2"/>
              <a:buChar char="§"/>
            </a:pPr>
            <a:r>
              <a:rPr lang="en-US" dirty="0"/>
              <a:t>The “</a:t>
            </a:r>
            <a:r>
              <a:rPr lang="en-US" dirty="0" err="1"/>
              <a:t>Vaaste</a:t>
            </a:r>
            <a:r>
              <a:rPr lang="en-US" dirty="0"/>
              <a:t> Song: </a:t>
            </a:r>
            <a:r>
              <a:rPr lang="en-US" dirty="0" err="1"/>
              <a:t>Dhvani</a:t>
            </a:r>
            <a:r>
              <a:rPr lang="en-US" dirty="0"/>
              <a:t> </a:t>
            </a:r>
            <a:r>
              <a:rPr lang="en-US" dirty="0" err="1"/>
              <a:t>Bhanushali</a:t>
            </a:r>
            <a:r>
              <a:rPr lang="en-US" dirty="0"/>
              <a:t>, </a:t>
            </a:r>
            <a:r>
              <a:rPr lang="en-US" dirty="0" err="1"/>
              <a:t>Tanishk</a:t>
            </a:r>
            <a:r>
              <a:rPr lang="en-US" dirty="0"/>
              <a:t> Bagchi | Nikhil D | Bhushan Kumar | Radhika Rao, Vinay </a:t>
            </a:r>
            <a:r>
              <a:rPr lang="en-US" dirty="0" err="1"/>
              <a:t>Sapru</a:t>
            </a:r>
            <a:r>
              <a:rPr lang="en-US" dirty="0"/>
              <a:t>” video is the most watched with a total of over 1.5Billion views</a:t>
            </a:r>
          </a:p>
          <a:p>
            <a:pPr lvl="1">
              <a:buFont typeface="Wingdings" panose="05000000000000000000" pitchFamily="2" charset="2"/>
              <a:buChar char="§"/>
            </a:pPr>
            <a:r>
              <a:rPr lang="en-US" dirty="0"/>
              <a:t>The “</a:t>
            </a:r>
            <a:r>
              <a:rPr lang="en-US" dirty="0" err="1"/>
              <a:t>Vaaste</a:t>
            </a:r>
            <a:r>
              <a:rPr lang="en-US" dirty="0"/>
              <a:t> Song: </a:t>
            </a:r>
            <a:r>
              <a:rPr lang="en-US" dirty="0" err="1"/>
              <a:t>Dhvani</a:t>
            </a:r>
            <a:r>
              <a:rPr lang="en-US" dirty="0"/>
              <a:t> </a:t>
            </a:r>
            <a:r>
              <a:rPr lang="en-US" dirty="0" err="1"/>
              <a:t>Bhanushali</a:t>
            </a:r>
            <a:r>
              <a:rPr lang="en-US" dirty="0"/>
              <a:t>, </a:t>
            </a:r>
            <a:r>
              <a:rPr lang="en-US" dirty="0" err="1"/>
              <a:t>Tanishk</a:t>
            </a:r>
            <a:r>
              <a:rPr lang="en-US" dirty="0"/>
              <a:t> Bagchi | Nikhil D | Bhushan Kumar | Radhika Rao, Vinay </a:t>
            </a:r>
            <a:r>
              <a:rPr lang="en-US" dirty="0" err="1"/>
              <a:t>Sapru</a:t>
            </a:r>
            <a:r>
              <a:rPr lang="en-US" dirty="0"/>
              <a:t>” video is the most liked with over 12million likes</a:t>
            </a:r>
          </a:p>
          <a:p>
            <a:pPr lvl="1">
              <a:buFont typeface="Wingdings" panose="05000000000000000000" pitchFamily="2" charset="2"/>
              <a:buChar char="§"/>
            </a:pPr>
            <a:r>
              <a:rPr lang="en-US" dirty="0"/>
              <a:t>The month of May has the most number of views of over 36Billion views</a:t>
            </a:r>
          </a:p>
          <a:p>
            <a:pPr lvl="1">
              <a:buFont typeface="Wingdings" panose="05000000000000000000" pitchFamily="2" charset="2"/>
              <a:buChar char="§"/>
            </a:pPr>
            <a:r>
              <a:rPr lang="en-US" dirty="0"/>
              <a:t>Song videos published within the hours of 11am to 1am have more views than other time of the day</a:t>
            </a:r>
          </a:p>
          <a:p>
            <a:pPr lvl="1">
              <a:buFont typeface="Wingdings" panose="05000000000000000000" pitchFamily="2" charset="2"/>
              <a:buChar char="§"/>
            </a:pPr>
            <a:r>
              <a:rPr lang="en-US" dirty="0"/>
              <a:t>Song videos with the Tags #hindisongs tend to have more views</a:t>
            </a:r>
          </a:p>
          <a:p>
            <a:pPr lvl="1">
              <a:buFont typeface="Wingdings" panose="05000000000000000000" pitchFamily="2" charset="2"/>
              <a:buChar char="§"/>
            </a:pPr>
            <a:r>
              <a:rPr lang="en-US" dirty="0"/>
              <a:t>No song video was a favorite by any of the users</a:t>
            </a:r>
          </a:p>
          <a:p>
            <a:pPr marL="201168" lvl="1" indent="0" algn="ctr">
              <a:buNone/>
            </a:pPr>
            <a:endParaRPr lang="en-US" sz="2000" b="1" dirty="0"/>
          </a:p>
          <a:p>
            <a:pPr marL="201168" lvl="1" indent="0" algn="ctr">
              <a:buNone/>
            </a:pPr>
            <a:r>
              <a:rPr lang="en-US" sz="2000" b="1" dirty="0"/>
              <a:t>THANK YOU</a:t>
            </a:r>
          </a:p>
        </p:txBody>
      </p:sp>
    </p:spTree>
    <p:extLst>
      <p:ext uri="{BB962C8B-B14F-4D97-AF65-F5344CB8AC3E}">
        <p14:creationId xmlns:p14="http://schemas.microsoft.com/office/powerpoint/2010/main" val="3252020320"/>
      </p:ext>
    </p:extLst>
  </p:cSld>
  <p:clrMapOvr>
    <a:masterClrMapping/>
  </p:clrMapOvr>
  <mc:AlternateContent xmlns:mc="http://schemas.openxmlformats.org/markup-compatibility/2006">
    <mc:Choice xmlns:p14="http://schemas.microsoft.com/office/powerpoint/2010/main" Requires="p14">
      <p:transition spd="slow" p14:dur="2000" advTm="39672"/>
    </mc:Choice>
    <mc:Fallback>
      <p:transition spd="slow" advTm="39672"/>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{3C1ED5CA-E711-420C-A454-968FEA7A48D4}tf11437505_win32</Template>
  <TotalTime>80</TotalTime>
  <Words>543</Words>
  <Application>Microsoft Office PowerPoint</Application>
  <PresentationFormat>Widescreen</PresentationFormat>
  <Paragraphs>49</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Georgia Pro Cond Light</vt:lpstr>
      <vt:lpstr>Speak Pro</vt:lpstr>
      <vt:lpstr>Wingdings</vt:lpstr>
      <vt:lpstr>RetrospectVTI</vt:lpstr>
      <vt:lpstr>YouTube Song Analysis with Tableau</vt:lpstr>
      <vt:lpstr>Overview</vt:lpstr>
      <vt:lpstr>Data cleaning and Preparation</vt:lpstr>
      <vt:lpstr> Key Findings</vt:lpstr>
      <vt:lpstr>PowerPoint Presentation</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 Analysis with Tableau</dc:title>
  <dc:creator>david dedirn</dc:creator>
  <cp:lastModifiedBy>david dedirn</cp:lastModifiedBy>
  <cp:revision>3</cp:revision>
  <dcterms:created xsi:type="dcterms:W3CDTF">2024-07-04T10:52:21Z</dcterms:created>
  <dcterms:modified xsi:type="dcterms:W3CDTF">2024-07-04T12:12:48Z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