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상현" userId="537d3d777f71c22a" providerId="LiveId" clId="{DF5AFF58-282B-4AAD-80A0-6B5328805C05}"/>
    <pc:docChg chg="modSld">
      <pc:chgData name="안 상현" userId="537d3d777f71c22a" providerId="LiveId" clId="{DF5AFF58-282B-4AAD-80A0-6B5328805C05}" dt="2023-04-24T10:45:15.241" v="266" actId="14100"/>
      <pc:docMkLst>
        <pc:docMk/>
      </pc:docMkLst>
      <pc:sldChg chg="addSp modSp mod">
        <pc:chgData name="안 상현" userId="537d3d777f71c22a" providerId="LiveId" clId="{DF5AFF58-282B-4AAD-80A0-6B5328805C05}" dt="2023-04-24T10:45:15.241" v="266" actId="14100"/>
        <pc:sldMkLst>
          <pc:docMk/>
          <pc:sldMk cId="2639679556" sldId="265"/>
        </pc:sldMkLst>
        <pc:spChg chg="add mod">
          <ac:chgData name="안 상현" userId="537d3d777f71c22a" providerId="LiveId" clId="{DF5AFF58-282B-4AAD-80A0-6B5328805C05}" dt="2023-04-24T10:45:15.241" v="266" actId="14100"/>
          <ac:spMkLst>
            <pc:docMk/>
            <pc:sldMk cId="2639679556" sldId="265"/>
            <ac:spMk id="4" creationId="{2BD190C9-A216-8483-AA6C-DEA0EE8243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D91D7-4890-472B-7E19-D3EC25E1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EE47BD-A83F-ECD7-40F9-C6B82490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62DB13-A255-BEB7-DEFE-081BE23F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D430BB-C945-EF11-DF12-6A81B4CB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F9C8A3-537B-1BF1-32CA-DCDDAC6E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1DF100-D8AC-A382-C20A-2639DB91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3A2A8D-C69C-6C19-6F70-BAAA265A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8CE180-6807-1081-7725-BB1DE1FC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CF9AE6-E7FA-6DFD-F06E-4C8D14E5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943CA7-BA1A-6DF2-24D0-0C4339D3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8D0273C-15F1-423B-8E0B-482579FAF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82206F-C825-4681-8D1A-FE7DD0F8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99556A-3EC6-63C1-FA2B-CF462242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3EBB97-33FB-97DE-AA89-EF1B079F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EA9CDB-4354-6B49-F46B-B9376E3F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583E9D-6845-828E-FED6-9AAFC15C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0243D7-3847-03D4-BEA0-286C9A41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63170B-A93D-932E-5DFD-0262A11F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6D9798-D962-34FF-4030-654B28B8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F11D2F-7FA8-1232-A1B3-01653B2F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E3DD78-C3AA-88C0-6C61-21B21B92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F73CBE-7ACF-ACE8-460D-DF54E20C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6AE37A-3540-7BC7-6DBE-4B71CD1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45DA8D-A5E9-79EA-13CB-24876450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3ACCB7-216F-288A-8BAD-C2F7CDA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EE5FBA-66F3-7309-B4C7-FEEE451E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DA7A11-19CA-86E7-501E-154FBABA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5842569-7B27-0D07-4E5D-55D15A62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03C4B-6A33-ED32-BC2B-9DBC4A3A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68C887-6CF1-C485-BC7F-B1AE6D24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924FA-E6A2-6255-5352-E888674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31000-0D8C-C631-E2FB-114D3F3F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FACA522-D05F-C476-6925-B803B361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AF3668F-D2C2-5878-0950-7C51F72F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7E4FEC3-9FBD-551A-1AAC-E6886B7F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A6F1FB8-82C6-7ACB-4C10-B7F3879F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5F9B390-0E29-0BF3-6F58-721DFD33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31065A8-B9AD-78DB-D65E-DAAF3730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239E44A-66B1-448E-2ED7-5F9A6B24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721100-7525-516C-0CEE-C3F0EB27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4BB5F2D-631D-D604-A871-193F168C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6B6406F-21F3-5D95-60AD-3B575A39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BD969B7-8BB5-922D-0F15-8FA37A79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9A5B4A-0590-326A-2509-47F50970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94196D4-EDDA-B730-C2FD-9AADE84A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9BCE004-B933-4047-A970-F9F247CA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69A0F7-3A52-8AA0-FC0E-18FF6301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780804-CB28-0064-2389-7C83D66A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505B4FB-13EE-1CBC-0F1B-FCF011EE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25AD96-65EE-1FFB-9F06-0F6EF5D9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BE5EF5-2622-F469-FF7E-AABA01B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34520F1-AA45-1B0B-38DE-F687F3A3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7C8FD-0BE9-FA84-BCAD-DAD3EAA6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D520010-9A68-62FB-8567-4665EE311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6B4F81-253E-CC2B-C846-519D669B4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CBE5F2-FA3E-6891-7EC9-AECC2215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75417A-5340-B38D-C9AF-B094CFEE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360C08-3C37-22A6-00A2-7520ACDB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73551D1-7AAC-56EA-E09C-5CBB6D6B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CF1F04-764F-4F7B-D274-28507035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8B2D7E-761D-3192-6199-7181B3EC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1294-FD90-4CB9-8A67-4318FD25239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04F341-20E9-E6B9-16C8-0E34BA847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425A38D-E7EA-4A80-2159-68A22A26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3C5A-4A62-4F2B-AD86-D99FE9EAF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BD97C1-4ED5-CE70-48E4-5E5FFD0FC67E}"/>
              </a:ext>
            </a:extLst>
          </p:cNvPr>
          <p:cNvSpPr txBox="1"/>
          <p:nvPr/>
        </p:nvSpPr>
        <p:spPr>
          <a:xfrm>
            <a:off x="2730368" y="2826602"/>
            <a:ext cx="6731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DX </a:t>
            </a:r>
            <a:r>
              <a:rPr lang="ko-KR" altLang="en-US" sz="4800" b="1"/>
              <a:t>이상감지 등록 관련</a:t>
            </a:r>
          </a:p>
        </p:txBody>
      </p:sp>
    </p:spTree>
    <p:extLst>
      <p:ext uri="{BB962C8B-B14F-4D97-AF65-F5344CB8AC3E}">
        <p14:creationId xmlns:p14="http://schemas.microsoft.com/office/powerpoint/2010/main" val="19118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DC926F-7D82-1A46-C409-55F40E87DD2B}"/>
              </a:ext>
            </a:extLst>
          </p:cNvPr>
          <p:cNvSpPr txBox="1"/>
          <p:nvPr/>
        </p:nvSpPr>
        <p:spPr>
          <a:xfrm>
            <a:off x="108378" y="221812"/>
            <a:ext cx="481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결과 확인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메일 발송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85F1C2-4E88-F1AC-5300-1648705F16E7}"/>
              </a:ext>
            </a:extLst>
          </p:cNvPr>
          <p:cNvSpPr txBox="1"/>
          <p:nvPr/>
        </p:nvSpPr>
        <p:spPr>
          <a:xfrm>
            <a:off x="423684" y="5312749"/>
            <a:ext cx="113976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    </a:t>
            </a:r>
            <a:r>
              <a:rPr lang="ko-KR" altLang="en-US" sz="1600" b="1"/>
              <a:t>이상진단 결과 확인</a:t>
            </a:r>
            <a:r>
              <a:rPr lang="en-US" altLang="ko-KR" sz="1600" b="1"/>
              <a:t/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/>
              <a:t>이상감지 설정 화면에서 </a:t>
            </a:r>
            <a:r>
              <a:rPr lang="en-US" altLang="ko-KR" sz="1600" b="1"/>
              <a:t>Mail</a:t>
            </a:r>
            <a:r>
              <a:rPr lang="ko-KR" altLang="en-US" sz="1600" b="1"/>
              <a:t> 항목에 설정되어있는 메일 주소로 이상감지 정보를 발송합니다</a:t>
            </a:r>
            <a:r>
              <a:rPr lang="en-US" altLang="ko-KR" sz="1600" b="1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xxx@lge.com</a:t>
            </a:r>
            <a:r>
              <a:rPr lang="ko-KR" altLang="en-US" sz="1600" b="1"/>
              <a:t> 형식의 도메인이 </a:t>
            </a:r>
            <a:r>
              <a:rPr lang="en-US" altLang="ko-KR" sz="1600" b="1"/>
              <a:t>lge.com </a:t>
            </a:r>
            <a:r>
              <a:rPr lang="ko-KR" altLang="en-US" sz="1600" b="1"/>
              <a:t>인 메일만 수신가능 </a:t>
            </a:r>
            <a:r>
              <a:rPr lang="en-US" altLang="ko-KR" sz="1600" b="1"/>
              <a:t>(</a:t>
            </a:r>
            <a:r>
              <a:rPr lang="ko-KR" altLang="en-US" sz="1600" b="1"/>
              <a:t>사내 </a:t>
            </a:r>
            <a:r>
              <a:rPr lang="en-US" altLang="ko-KR" sz="1600" b="1"/>
              <a:t>SMTP </a:t>
            </a:r>
            <a:r>
              <a:rPr lang="ko-KR" altLang="en-US" sz="1600" b="1"/>
              <a:t>설정으로 인해 외부메일 수신 불가</a:t>
            </a:r>
            <a:r>
              <a:rPr lang="en-US" altLang="ko-KR" sz="1600" b="1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0D0A12-6A86-1A1D-33FB-F2E42940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59" y="1375954"/>
            <a:ext cx="4485857" cy="2799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B27B175-D36D-0CC4-56F3-BF51D83C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0" y="1375954"/>
            <a:ext cx="4846805" cy="27992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34592D-84BE-5C0D-EEF8-BF8711581526}"/>
              </a:ext>
            </a:extLst>
          </p:cNvPr>
          <p:cNvSpPr/>
          <p:nvPr/>
        </p:nvSpPr>
        <p:spPr>
          <a:xfrm>
            <a:off x="3929744" y="1864439"/>
            <a:ext cx="1445819" cy="901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B08471A-7D49-FA4B-FAD6-1D5768611B41}"/>
              </a:ext>
            </a:extLst>
          </p:cNvPr>
          <p:cNvCxnSpPr>
            <a:cxnSpLocks/>
          </p:cNvCxnSpPr>
          <p:nvPr/>
        </p:nvCxnSpPr>
        <p:spPr>
          <a:xfrm>
            <a:off x="5375563" y="2315038"/>
            <a:ext cx="1504208" cy="1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8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5B14D3-4053-60DA-AA9B-3E9451D5121B}"/>
              </a:ext>
            </a:extLst>
          </p:cNvPr>
          <p:cNvSpPr txBox="1"/>
          <p:nvPr/>
        </p:nvSpPr>
        <p:spPr>
          <a:xfrm>
            <a:off x="108377" y="221812"/>
            <a:ext cx="513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등록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(1)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이상진단 코드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33CC0EF-7FF8-1C12-FF28-713D373AD13A}"/>
              </a:ext>
            </a:extLst>
          </p:cNvPr>
          <p:cNvGrpSpPr/>
          <p:nvPr/>
        </p:nvGrpSpPr>
        <p:grpSpPr>
          <a:xfrm>
            <a:off x="1714856" y="970390"/>
            <a:ext cx="8522140" cy="3980301"/>
            <a:chOff x="815824" y="942681"/>
            <a:chExt cx="9755524" cy="477015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9B5F19A-7D40-581E-0EBB-ACCFEEF3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651" y="1472646"/>
              <a:ext cx="8950697" cy="1891699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bg2">
                  <a:lumMod val="10000"/>
                </a:schemeClr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2B3C11F-7889-03CE-5CEA-11808C807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825" y="1472646"/>
              <a:ext cx="804826" cy="424019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F864659B-70F8-E856-D499-0C5ABA66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824" y="942681"/>
              <a:ext cx="9755523" cy="529966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198710-870D-1A61-C9A2-9325293C5A1D}"/>
              </a:ext>
            </a:extLst>
          </p:cNvPr>
          <p:cNvSpPr txBox="1"/>
          <p:nvPr/>
        </p:nvSpPr>
        <p:spPr>
          <a:xfrm>
            <a:off x="3127438" y="1659572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( FG )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8BFC0D-0C57-3F40-59FE-9CB286A36575}"/>
              </a:ext>
            </a:extLst>
          </p:cNvPr>
          <p:cNvSpPr txBox="1"/>
          <p:nvPr/>
        </p:nvSpPr>
        <p:spPr>
          <a:xfrm>
            <a:off x="5637091" y="1657163"/>
            <a:ext cx="572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( FZ )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6825779-EEB4-5BB1-3696-0ED9A8551C21}"/>
              </a:ext>
            </a:extLst>
          </p:cNvPr>
          <p:cNvSpPr/>
          <p:nvPr/>
        </p:nvSpPr>
        <p:spPr>
          <a:xfrm>
            <a:off x="3182856" y="1672162"/>
            <a:ext cx="425502" cy="2336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0C42D8-36F3-D000-637A-96752EB381AD}"/>
              </a:ext>
            </a:extLst>
          </p:cNvPr>
          <p:cNvSpPr/>
          <p:nvPr/>
        </p:nvSpPr>
        <p:spPr>
          <a:xfrm>
            <a:off x="5670735" y="1647547"/>
            <a:ext cx="425503" cy="2462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43728D1-7952-04A6-CAFE-653D5C341F2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389744" y="1905794"/>
            <a:ext cx="5863" cy="14670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171BA8C1-2B61-8619-4ADC-C2A45EE0762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426060" y="1893768"/>
            <a:ext cx="2457427" cy="14791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7F880B9-520A-55FD-994E-89740D1A6AA0}"/>
              </a:ext>
            </a:extLst>
          </p:cNvPr>
          <p:cNvSpPr/>
          <p:nvPr/>
        </p:nvSpPr>
        <p:spPr>
          <a:xfrm>
            <a:off x="3127437" y="3373737"/>
            <a:ext cx="1370669" cy="2462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이상진단 코드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7FF947-2427-2378-2565-7F3CBE7A8C70}"/>
              </a:ext>
            </a:extLst>
          </p:cNvPr>
          <p:cNvSpPr txBox="1"/>
          <p:nvPr/>
        </p:nvSpPr>
        <p:spPr>
          <a:xfrm>
            <a:off x="960582" y="5218545"/>
            <a:ext cx="104925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>
                <a:solidFill>
                  <a:srgbClr val="FF0000"/>
                </a:solidFill>
              </a:rPr>
              <a:t>이상진단 코드</a:t>
            </a:r>
            <a:r>
              <a:rPr lang="ko-KR" altLang="en-US" sz="1600" b="1"/>
              <a:t>는 외부데이터 항목중 어떤 항목이 </a:t>
            </a:r>
            <a:r>
              <a:rPr lang="ko-KR" altLang="en-US" sz="1600" b="1">
                <a:solidFill>
                  <a:srgbClr val="FF0000"/>
                </a:solidFill>
              </a:rPr>
              <a:t>이상감지</a:t>
            </a:r>
            <a:r>
              <a:rPr lang="ko-KR" altLang="en-US" sz="1600" b="1"/>
              <a:t> 항목인지 구별하는 코드로 구분됩니다</a:t>
            </a:r>
            <a:r>
              <a:rPr lang="en-US" altLang="ko-KR" sz="1600" b="1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Ex) </a:t>
            </a:r>
            <a:r>
              <a:rPr lang="ko-KR" altLang="en-US" sz="1600" b="1"/>
              <a:t>냉각력 이상감지에서 냉장</a:t>
            </a:r>
            <a:r>
              <a:rPr lang="en-US" altLang="ko-KR" sz="1600" b="1"/>
              <a:t>(FG) </a:t>
            </a:r>
            <a:r>
              <a:rPr lang="ko-KR" altLang="en-US" sz="1600" b="1"/>
              <a:t>항목에 대해 </a:t>
            </a:r>
            <a:r>
              <a:rPr lang="en-US" altLang="ko-KR" sz="1600" b="1"/>
              <a:t>'</a:t>
            </a:r>
            <a:r>
              <a:rPr lang="ko-KR" altLang="en-US" sz="1600" b="1">
                <a:solidFill>
                  <a:srgbClr val="FF0000"/>
                </a:solidFill>
              </a:rPr>
              <a:t>항목명</a:t>
            </a:r>
            <a:r>
              <a:rPr lang="en-US" altLang="ko-KR" sz="1600" b="1">
                <a:solidFill>
                  <a:srgbClr val="FF0000"/>
                </a:solidFill>
              </a:rPr>
              <a:t>_FG</a:t>
            </a:r>
            <a:r>
              <a:rPr lang="en-US" altLang="ko-KR" sz="1600" b="1"/>
              <a:t>', </a:t>
            </a:r>
            <a:r>
              <a:rPr lang="ko-KR" altLang="en-US" sz="1600" b="1"/>
              <a:t>냉동</a:t>
            </a:r>
            <a:r>
              <a:rPr lang="en-US" altLang="ko-KR" sz="1600" b="1"/>
              <a:t>(FZ) </a:t>
            </a:r>
            <a:r>
              <a:rPr lang="ko-KR" altLang="en-US" sz="1600" b="1"/>
              <a:t>항목에 대해 </a:t>
            </a:r>
            <a:r>
              <a:rPr lang="en-US" altLang="ko-KR" sz="1600" b="1"/>
              <a:t>'</a:t>
            </a:r>
            <a:r>
              <a:rPr lang="ko-KR" altLang="en-US" sz="1600" b="1">
                <a:solidFill>
                  <a:srgbClr val="FF0000"/>
                </a:solidFill>
              </a:rPr>
              <a:t>항목명</a:t>
            </a:r>
            <a:r>
              <a:rPr lang="en-US" altLang="ko-KR" sz="1600" b="1">
                <a:solidFill>
                  <a:srgbClr val="FF0000"/>
                </a:solidFill>
              </a:rPr>
              <a:t>_FZ</a:t>
            </a:r>
            <a:r>
              <a:rPr lang="en-US" altLang="ko-KR" sz="1600" b="1"/>
              <a:t>'</a:t>
            </a:r>
            <a:r>
              <a:rPr lang="ko-KR" altLang="en-US" sz="1600" b="1"/>
              <a:t>으로</a:t>
            </a:r>
            <a:r>
              <a:rPr lang="en-US" altLang="ko-KR" sz="1600" b="1"/>
              <a:t> </a:t>
            </a:r>
            <a:r>
              <a:rPr lang="ko-KR" altLang="en-US" sz="1600" b="1"/>
              <a:t>표기합니다</a:t>
            </a:r>
            <a:r>
              <a:rPr lang="en-US" altLang="ko-KR" sz="1600" b="1"/>
              <a:t>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9D7AE-3891-23A0-3282-4317D6E7739D}"/>
              </a:ext>
            </a:extLst>
          </p:cNvPr>
          <p:cNvSpPr txBox="1"/>
          <p:nvPr/>
        </p:nvSpPr>
        <p:spPr>
          <a:xfrm>
            <a:off x="134503" y="186978"/>
            <a:ext cx="523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등록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코드 적용 예시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494FA24-FA2F-3A7F-02D6-B07DDCE39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4" t="27474" r="5106" b="24983"/>
          <a:stretch/>
        </p:blipFill>
        <p:spPr>
          <a:xfrm>
            <a:off x="424873" y="1086040"/>
            <a:ext cx="5375563" cy="40288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E99E69-7F8A-0E08-AE4F-27F984233F26}"/>
              </a:ext>
            </a:extLst>
          </p:cNvPr>
          <p:cNvSpPr txBox="1"/>
          <p:nvPr/>
        </p:nvSpPr>
        <p:spPr>
          <a:xfrm>
            <a:off x="6308440" y="1075285"/>
            <a:ext cx="537556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/>
              <a:t>-</a:t>
            </a:r>
            <a:r>
              <a:rPr lang="ko-KR" altLang="en-US" sz="1600" b="1"/>
              <a:t> </a:t>
            </a:r>
            <a:r>
              <a:rPr lang="en-US" altLang="ko-KR" sz="1600" b="1"/>
              <a:t>Ex) </a:t>
            </a:r>
            <a:r>
              <a:rPr lang="ko-KR" altLang="en-US" sz="1600" b="1">
                <a:solidFill>
                  <a:srgbClr val="FF0000"/>
                </a:solidFill>
              </a:rPr>
              <a:t>냉각력 실험 </a:t>
            </a:r>
            <a:r>
              <a:rPr lang="ko-KR" altLang="en-US" sz="1600" b="1"/>
              <a:t>일때에</a:t>
            </a:r>
            <a:r>
              <a:rPr lang="en-US" altLang="ko-KR" sz="1600" b="1"/>
              <a:t> </a:t>
            </a:r>
            <a:br>
              <a:rPr lang="en-US" altLang="ko-KR" sz="1600" b="1"/>
            </a:br>
            <a:r>
              <a:rPr lang="en-US" altLang="ko-KR" sz="1600" b="1"/>
              <a:t>  </a:t>
            </a:r>
            <a:br>
              <a:rPr lang="en-US" altLang="ko-KR" sz="1600" b="1"/>
            </a:br>
            <a:r>
              <a:rPr lang="en-US" altLang="ko-KR" sz="1600" b="1"/>
              <a:t>  </a:t>
            </a:r>
            <a:r>
              <a:rPr lang="en-US" altLang="ko-KR" sz="1600" b="1">
                <a:solidFill>
                  <a:srgbClr val="FF0000"/>
                </a:solidFill>
              </a:rPr>
              <a:t>DView</a:t>
            </a:r>
            <a:r>
              <a:rPr lang="en-US" altLang="ko-KR" sz="1600" b="1"/>
              <a:t> </a:t>
            </a:r>
            <a:r>
              <a:rPr lang="ko-KR" altLang="en-US" sz="1600" b="1"/>
              <a:t>또는 </a:t>
            </a:r>
            <a:r>
              <a:rPr lang="en-US" altLang="ko-KR" sz="1600" b="1">
                <a:solidFill>
                  <a:srgbClr val="FF0000"/>
                </a:solidFill>
              </a:rPr>
              <a:t>R&amp;D Portal</a:t>
            </a:r>
            <a:r>
              <a:rPr lang="en-US" altLang="ko-KR" sz="1600" b="1"/>
              <a:t> </a:t>
            </a:r>
            <a:r>
              <a:rPr lang="ko-KR" altLang="en-US" sz="1600" b="1"/>
              <a:t>에서 실험 등록시 </a:t>
            </a:r>
            <a:endParaRPr lang="en-US" altLang="ko-KR" sz="1600" b="1"/>
          </a:p>
          <a:p>
            <a:r>
              <a:rPr lang="en-US" altLang="ko-KR" sz="1600" b="1"/>
              <a:t>  </a:t>
            </a:r>
            <a:r>
              <a:rPr lang="ko-KR" altLang="en-US" sz="1600" b="1"/>
              <a:t>이상진단 항목을 선택 하고 싶다면</a:t>
            </a: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  </a:t>
            </a:r>
            <a:r>
              <a:rPr lang="ko-KR" altLang="en-US" sz="1600" b="1"/>
              <a:t>냉각력 실험 기준 이상진단 코드인 </a:t>
            </a: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  </a:t>
            </a:r>
            <a:r>
              <a:rPr lang="ko-KR" altLang="en-US" sz="1600" b="1">
                <a:solidFill>
                  <a:srgbClr val="FF0000"/>
                </a:solidFill>
              </a:rPr>
              <a:t>냉장 </a:t>
            </a:r>
            <a:r>
              <a:rPr lang="en-US" altLang="ko-KR" sz="1600" b="1">
                <a:solidFill>
                  <a:srgbClr val="FF0000"/>
                </a:solidFill>
              </a:rPr>
              <a:t>(FG), </a:t>
            </a:r>
            <a:r>
              <a:rPr lang="ko-KR" altLang="en-US" sz="1600" b="1">
                <a:solidFill>
                  <a:srgbClr val="FF0000"/>
                </a:solidFill>
              </a:rPr>
              <a:t>냉동 </a:t>
            </a:r>
            <a:r>
              <a:rPr lang="en-US" altLang="ko-KR" sz="1600" b="1">
                <a:solidFill>
                  <a:srgbClr val="FF0000"/>
                </a:solidFill>
              </a:rPr>
              <a:t>(FZ) </a:t>
            </a:r>
            <a:r>
              <a:rPr lang="ko-KR" altLang="en-US" sz="1600" b="1"/>
              <a:t>를 표기 합니다</a:t>
            </a:r>
            <a:r>
              <a:rPr lang="en-US" altLang="ko-KR" sz="1600" b="1"/>
              <a:t>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</a:t>
            </a:r>
            <a:r>
              <a:rPr lang="ko-KR" altLang="en-US" sz="1600" b="1"/>
              <a:t>상</a:t>
            </a:r>
            <a:r>
              <a:rPr lang="en-US" altLang="ko-KR" sz="1600" b="1"/>
              <a:t>2  =&gt;  </a:t>
            </a:r>
            <a:r>
              <a:rPr lang="ko-KR" altLang="en-US" sz="1600" b="1"/>
              <a:t>상</a:t>
            </a:r>
            <a:r>
              <a:rPr lang="en-US" altLang="ko-KR" sz="1600" b="1"/>
              <a:t>2_FG (</a:t>
            </a:r>
            <a:r>
              <a:rPr lang="ko-KR" altLang="en-US" sz="1600" b="1"/>
              <a:t>해당 항목 </a:t>
            </a:r>
            <a:r>
              <a:rPr lang="ko-KR" altLang="en-US" sz="1600" b="1">
                <a:solidFill>
                  <a:srgbClr val="FF0000"/>
                </a:solidFill>
              </a:rPr>
              <a:t>냉장 항목</a:t>
            </a:r>
            <a:r>
              <a:rPr lang="ko-KR" altLang="en-US" sz="1600" b="1"/>
              <a:t>으로 지정</a:t>
            </a:r>
            <a:r>
              <a:rPr lang="en-US" altLang="ko-KR" sz="1600" b="1"/>
              <a:t>)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  </a:t>
            </a:r>
            <a:r>
              <a:rPr lang="ko-KR" altLang="en-US" sz="1600" b="1"/>
              <a:t>하</a:t>
            </a:r>
            <a:r>
              <a:rPr lang="en-US" altLang="ko-KR" sz="1600" b="1"/>
              <a:t>1  =&gt;  </a:t>
            </a:r>
            <a:r>
              <a:rPr lang="ko-KR" altLang="en-US" sz="1600" b="1"/>
              <a:t>하</a:t>
            </a:r>
            <a:r>
              <a:rPr lang="en-US" altLang="ko-KR" sz="1600" b="1"/>
              <a:t>1_FZ (</a:t>
            </a:r>
            <a:r>
              <a:rPr lang="ko-KR" altLang="en-US" sz="1600" b="1"/>
              <a:t>해당 항목 </a:t>
            </a:r>
            <a:r>
              <a:rPr lang="ko-KR" altLang="en-US" sz="1600" b="1">
                <a:solidFill>
                  <a:srgbClr val="FF0000"/>
                </a:solidFill>
              </a:rPr>
              <a:t>냉동 항목</a:t>
            </a:r>
            <a:r>
              <a:rPr lang="ko-KR" altLang="en-US" sz="1600" b="1"/>
              <a:t>으로 지정</a:t>
            </a:r>
            <a:r>
              <a:rPr lang="en-US" altLang="ko-KR" sz="1600" b="1"/>
              <a:t>)</a:t>
            </a:r>
          </a:p>
          <a:p>
            <a:endParaRPr lang="en-US" altLang="ko-KR" sz="1600"/>
          </a:p>
          <a:p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b="1"/>
              <a:t>  </a:t>
            </a:r>
            <a:r>
              <a:rPr lang="ko-KR" altLang="en-US" sz="1600" b="1"/>
              <a:t>위와같이 설정 시 해당 항목 기준으로 실험이 진행됨</a:t>
            </a: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  </a:t>
            </a:r>
            <a:r>
              <a:rPr lang="ko-KR" altLang="en-US" sz="1600" b="1"/>
              <a:t>에 따라 실시간으로 이상진단 측정</a:t>
            </a:r>
            <a:endParaRPr lang="en-US" altLang="ko-KR" sz="1600" b="1"/>
          </a:p>
          <a:p>
            <a:endParaRPr lang="en-US" altLang="ko-KR" sz="1600"/>
          </a:p>
          <a:p>
            <a:r>
              <a:rPr lang="en-US" altLang="ko-KR" sz="1600"/>
              <a:t>  </a:t>
            </a:r>
            <a:br>
              <a:rPr lang="en-US" altLang="ko-KR" sz="1600"/>
            </a:br>
            <a:r>
              <a:rPr lang="en-US" altLang="ko-KR" sz="1600"/>
              <a:t>    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E8BB6CC-E98C-F2A8-A5D9-03348E857104}"/>
              </a:ext>
            </a:extLst>
          </p:cNvPr>
          <p:cNvSpPr/>
          <p:nvPr/>
        </p:nvSpPr>
        <p:spPr>
          <a:xfrm>
            <a:off x="3676073" y="3648364"/>
            <a:ext cx="822036" cy="129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C65755-97CF-AB32-C70E-F2051EA604B2}"/>
              </a:ext>
            </a:extLst>
          </p:cNvPr>
          <p:cNvSpPr txBox="1"/>
          <p:nvPr/>
        </p:nvSpPr>
        <p:spPr>
          <a:xfrm>
            <a:off x="3747508" y="2287145"/>
            <a:ext cx="3534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_FG</a:t>
            </a:r>
            <a:endParaRPr lang="ko-KR" altLang="en-US" sz="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94A5F2-B374-348D-6884-6662C3E87CD9}"/>
              </a:ext>
            </a:extLst>
          </p:cNvPr>
          <p:cNvSpPr txBox="1"/>
          <p:nvPr/>
        </p:nvSpPr>
        <p:spPr>
          <a:xfrm>
            <a:off x="3747508" y="3625221"/>
            <a:ext cx="3534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_FZ</a:t>
            </a:r>
            <a:endParaRPr lang="ko-KR" altLang="en-US" sz="7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61DA55F-08B5-6975-B1B8-FFCDBA8D4432}"/>
              </a:ext>
            </a:extLst>
          </p:cNvPr>
          <p:cNvSpPr/>
          <p:nvPr/>
        </p:nvSpPr>
        <p:spPr>
          <a:xfrm>
            <a:off x="3676073" y="2326401"/>
            <a:ext cx="822036" cy="129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1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9D7AE-3891-23A0-3282-4317D6E7739D}"/>
              </a:ext>
            </a:extLst>
          </p:cNvPr>
          <p:cNvSpPr txBox="1"/>
          <p:nvPr/>
        </p:nvSpPr>
        <p:spPr>
          <a:xfrm>
            <a:off x="108378" y="221812"/>
            <a:ext cx="238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표준 표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xmlns="" id="{54F764DF-59C0-4517-735D-68C426A2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931"/>
              </p:ext>
            </p:extLst>
          </p:nvPr>
        </p:nvGraphicFramePr>
        <p:xfrm>
          <a:off x="1451428" y="1504650"/>
          <a:ext cx="9289143" cy="438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98777">
                  <a:extLst>
                    <a:ext uri="{9D8B030D-6E8A-4147-A177-3AD203B41FA5}">
                      <a16:colId xmlns:a16="http://schemas.microsoft.com/office/drawing/2014/main" xmlns="" val="1060659027"/>
                    </a:ext>
                  </a:extLst>
                </a:gridCol>
                <a:gridCol w="3709374">
                  <a:extLst>
                    <a:ext uri="{9D8B030D-6E8A-4147-A177-3AD203B41FA5}">
                      <a16:colId xmlns:a16="http://schemas.microsoft.com/office/drawing/2014/main" xmlns="" val="2689997259"/>
                    </a:ext>
                  </a:extLst>
                </a:gridCol>
                <a:gridCol w="3280992">
                  <a:extLst>
                    <a:ext uri="{9D8B030D-6E8A-4147-A177-3AD203B41FA5}">
                      <a16:colId xmlns:a16="http://schemas.microsoft.com/office/drawing/2014/main" xmlns="" val="1917236422"/>
                    </a:ext>
                  </a:extLst>
                </a:gridCol>
              </a:tblGrid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이상감지명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한국어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영문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코드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한국어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영문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코드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2]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1324905"/>
                  </a:ext>
                </a:extLst>
              </a:tr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소비전력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콘덴서 출구 </a:t>
                      </a:r>
                      <a:r>
                        <a:rPr lang="en-US" altLang="ko-KR" sz="1200"/>
                        <a:t>/ Cond Out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[CO]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건조기 입구 </a:t>
                      </a:r>
                      <a:r>
                        <a:rPr lang="en-US" altLang="ko-KR" sz="1200" dirty="0"/>
                        <a:t>/ Drier In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[DI]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494627"/>
                  </a:ext>
                </a:extLst>
              </a:tr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소비전력</a:t>
                      </a:r>
                      <a:r>
                        <a:rPr lang="en-US" altLang="ko-KR" sz="1200" b="1"/>
                        <a:t>(</a:t>
                      </a:r>
                      <a:r>
                        <a:rPr lang="ko-KR" altLang="en-US" sz="1200" b="1"/>
                        <a:t>북미향</a:t>
                      </a:r>
                      <a:r>
                        <a:rPr lang="en-US" altLang="ko-KR" sz="1200" b="1"/>
                        <a:t>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고내 온도 평균 </a:t>
                      </a:r>
                      <a:r>
                        <a:rPr lang="en-US" altLang="ko-KR" sz="1200"/>
                        <a:t>/ Average Temperature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[AT]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654562"/>
                  </a:ext>
                </a:extLst>
              </a:tr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냉각력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냉장실 온도 </a:t>
                      </a:r>
                      <a:r>
                        <a:rPr lang="en-US" altLang="ko-KR" sz="1200"/>
                        <a:t>/ Fridge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[FG]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냉동실 온도 </a:t>
                      </a:r>
                      <a:r>
                        <a:rPr lang="en-US" altLang="ko-KR" sz="1200"/>
                        <a:t>/ Freeze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[FZ]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966372"/>
                  </a:ext>
                </a:extLst>
              </a:tr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DEW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표면온도 </a:t>
                      </a:r>
                      <a:r>
                        <a:rPr lang="en-US" altLang="ko-KR" sz="1200" dirty="0"/>
                        <a:t>/ surface temperature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[ST]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7037339"/>
                  </a:ext>
                </a:extLst>
              </a:tr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배수구 결빙시험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표면 온도 </a:t>
                      </a:r>
                      <a:r>
                        <a:rPr lang="en-US" altLang="ko-KR" sz="1200"/>
                        <a:t>/ surface temperature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[ST]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6476840"/>
                  </a:ext>
                </a:extLst>
              </a:tr>
              <a:tr h="20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배수증발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운전율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run rate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[RR] 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2738494"/>
                  </a:ext>
                </a:extLst>
              </a:tr>
              <a:tr h="258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Fuse-M </a:t>
                      </a:r>
                      <a:r>
                        <a:rPr lang="ko-KR" altLang="en-US" sz="1200" b="1"/>
                        <a:t>단선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표면온도</a:t>
                      </a:r>
                      <a:r>
                        <a:rPr lang="en-US" altLang="ko-KR" sz="1200" dirty="0" smtClean="0"/>
                        <a:t>_Fuse-M </a:t>
                      </a:r>
                      <a:r>
                        <a:rPr lang="ko-KR" altLang="en-US" sz="1200" smtClean="0"/>
                        <a:t>앞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smtClean="0"/>
                        <a:t>뒤 </a:t>
                      </a:r>
                      <a:r>
                        <a:rPr lang="en-US" altLang="ko-KR" sz="1200" dirty="0"/>
                        <a:t>/ </a:t>
                      </a:r>
                      <a:r>
                        <a:rPr lang="en-US" altLang="ko-KR" sz="1200" dirty="0" smtClean="0"/>
                        <a:t>surface temperature</a:t>
                      </a:r>
                      <a:r>
                        <a:rPr lang="ko-KR" altLang="en-US" sz="1200" smtClean="0"/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[ST]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</a:t>
                      </a:r>
                      <a:r>
                        <a:rPr lang="ko-KR" altLang="en-US" sz="1200" smtClean="0"/>
                        <a:t>도 이상이면 </a:t>
                      </a:r>
                      <a:r>
                        <a:rPr lang="en-US" altLang="ko-KR" sz="1200" dirty="0" smtClean="0"/>
                        <a:t>NG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126673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최대서리</a:t>
                      </a:r>
                    </a:p>
                  </a:txBody>
                  <a:tcP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운전율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run rate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[RR] 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571677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제빙능력 시험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유량센서 에러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Er-gF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u="none" strike="noStrike" smtClean="0">
                          <a:effectLst/>
                        </a:rPr>
                        <a:t>아이스메이커 센서 에러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Er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-IS)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제빙기 키트 에러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Er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-It)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 smtClean="0">
                          <a:effectLst/>
                        </a:rPr>
                        <a:t>Water Tank </a:t>
                      </a:r>
                      <a:r>
                        <a:rPr lang="ko-KR" altLang="en-US" sz="1200" u="none" strike="noStrike" smtClean="0">
                          <a:effectLst/>
                        </a:rPr>
                        <a:t>미장착 에러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Er-tt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1052909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냉각</a:t>
                      </a:r>
                      <a:r>
                        <a:rPr lang="en-US" altLang="ko-KR" sz="1200" b="1"/>
                        <a:t>(</a:t>
                      </a:r>
                      <a:r>
                        <a:rPr lang="ko-KR" altLang="en-US" sz="1200" b="1"/>
                        <a:t>적</a:t>
                      </a:r>
                      <a:r>
                        <a:rPr lang="en-US" altLang="ko-KR" sz="1200" b="1"/>
                        <a:t>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고내 온도 평균 </a:t>
                      </a:r>
                      <a:r>
                        <a:rPr lang="en-US" altLang="ko-KR" sz="1200"/>
                        <a:t>/ Average Temperature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[AT]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1208381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냉각</a:t>
                      </a:r>
                      <a:r>
                        <a:rPr lang="en-US" altLang="ko-KR" sz="1200" b="1"/>
                        <a:t>(</a:t>
                      </a:r>
                      <a:r>
                        <a:rPr lang="ko-KR" altLang="en-US" sz="1200" b="1"/>
                        <a:t>강</a:t>
                      </a:r>
                      <a:r>
                        <a:rPr lang="en-US" altLang="ko-KR" sz="1200" b="1"/>
                        <a:t>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고내 온도 평균 </a:t>
                      </a:r>
                      <a:r>
                        <a:rPr lang="en-US" altLang="ko-KR" sz="1200"/>
                        <a:t>/ Average Temperature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[AT]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784632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냉각</a:t>
                      </a:r>
                      <a:r>
                        <a:rPr lang="en-US" altLang="ko-KR" sz="1200" b="1"/>
                        <a:t>(</a:t>
                      </a:r>
                      <a:r>
                        <a:rPr lang="ko-KR" altLang="en-US" sz="1200" b="1"/>
                        <a:t>약</a:t>
                      </a:r>
                      <a:r>
                        <a:rPr lang="en-US" altLang="ko-KR" sz="1200" b="1"/>
                        <a:t>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고내</a:t>
                      </a:r>
                      <a:r>
                        <a:rPr lang="ko-KR" altLang="en-US" sz="1200" dirty="0"/>
                        <a:t> 온도 평균 </a:t>
                      </a:r>
                      <a:r>
                        <a:rPr lang="en-US" altLang="ko-KR" sz="1200" dirty="0"/>
                        <a:t>/ Average Temperature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[AT]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285006"/>
                  </a:ext>
                </a:extLst>
              </a:tr>
              <a:tr h="27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온도분포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</a:t>
                      </a:r>
                      <a:r>
                        <a:rPr lang="ko-KR" altLang="en-US" sz="1200"/>
                        <a:t> 고내 타점 </a:t>
                      </a:r>
                      <a:r>
                        <a:rPr lang="en-US" altLang="ko-KR" sz="1200"/>
                        <a:t>/ RBI in the refrigerator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[RR]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029985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BD190C9-A216-8483-AA6C-DEA0EE82431F}"/>
              </a:ext>
            </a:extLst>
          </p:cNvPr>
          <p:cNvSpPr/>
          <p:nvPr/>
        </p:nvSpPr>
        <p:spPr>
          <a:xfrm>
            <a:off x="1451428" y="6183771"/>
            <a:ext cx="9289143" cy="37446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해당 코드는 추후 언제든 변동 가능합니다</a:t>
            </a:r>
            <a:r>
              <a:rPr lang="en-US" altLang="ko-KR" sz="1200">
                <a:solidFill>
                  <a:schemeClr val="tx1"/>
                </a:solidFill>
              </a:rPr>
              <a:t>. '?' </a:t>
            </a:r>
            <a:r>
              <a:rPr lang="ko-KR" altLang="en-US" sz="1200">
                <a:solidFill>
                  <a:schemeClr val="tx1"/>
                </a:solidFill>
              </a:rPr>
              <a:t>는 자료 정리 후 지정 또는 원하는 코드가 있다면 지정해주시면 될것같습니다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4379" y="938777"/>
            <a:ext cx="145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드라이어 입구</a:t>
            </a:r>
            <a:endParaRPr lang="ko-KR" altLang="en-US" sz="140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125326" y="1260302"/>
            <a:ext cx="168442" cy="66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7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DC926F-7D82-1A46-C409-55F40E87DD2B}"/>
              </a:ext>
            </a:extLst>
          </p:cNvPr>
          <p:cNvSpPr txBox="1"/>
          <p:nvPr/>
        </p:nvSpPr>
        <p:spPr>
          <a:xfrm>
            <a:off x="108377" y="221812"/>
            <a:ext cx="4980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설정 및 조건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(1) (Test Item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A5FC24F-5765-0C1E-C242-4001E796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7" y="853969"/>
            <a:ext cx="8562106" cy="3759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5932D4-CC63-F614-58CC-4B73447F3D22}"/>
              </a:ext>
            </a:extLst>
          </p:cNvPr>
          <p:cNvSpPr txBox="1"/>
          <p:nvPr/>
        </p:nvSpPr>
        <p:spPr>
          <a:xfrm>
            <a:off x="355602" y="4947898"/>
            <a:ext cx="114807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     </a:t>
            </a:r>
            <a:r>
              <a:rPr lang="en-US" altLang="ko-KR" sz="1600" b="1">
                <a:solidFill>
                  <a:srgbClr val="FF0000"/>
                </a:solidFill>
              </a:rPr>
              <a:t>[</a:t>
            </a:r>
            <a:r>
              <a:rPr lang="ko-KR" altLang="en-US" sz="1600" b="1">
                <a:solidFill>
                  <a:srgbClr val="FF0000"/>
                </a:solidFill>
              </a:rPr>
              <a:t>필수</a:t>
            </a:r>
            <a:r>
              <a:rPr lang="en-US" altLang="ko-KR" sz="1600" b="1">
                <a:solidFill>
                  <a:srgbClr val="FF0000"/>
                </a:solidFill>
              </a:rPr>
              <a:t>] </a:t>
            </a:r>
            <a:r>
              <a:rPr lang="en-US" altLang="ko-KR" sz="1600" b="1"/>
              <a:t>Test Item </a:t>
            </a:r>
            <a:r>
              <a:rPr lang="ko-KR" altLang="en-US" sz="1600" b="1"/>
              <a:t>설정 </a:t>
            </a:r>
            <a:r>
              <a:rPr lang="en-US" altLang="ko-KR" sz="1600" b="1"/>
              <a:t>(</a:t>
            </a:r>
            <a:r>
              <a:rPr lang="ko-KR" altLang="en-US" sz="1600" b="1"/>
              <a:t>실험 등록시 </a:t>
            </a:r>
            <a:r>
              <a:rPr lang="en-US" altLang="ko-KR" sz="1600" b="1"/>
              <a:t>Dview </a:t>
            </a:r>
            <a:r>
              <a:rPr lang="ko-KR" altLang="en-US" sz="1600" b="1"/>
              <a:t>또는 </a:t>
            </a:r>
            <a:r>
              <a:rPr lang="en-US" altLang="ko-KR" sz="1600" b="1"/>
              <a:t>R&amp;D Portal</a:t>
            </a:r>
            <a:r>
              <a:rPr lang="ko-KR" altLang="en-US" sz="1600" b="1"/>
              <a:t>에서 선택</a:t>
            </a:r>
            <a:r>
              <a:rPr lang="en-US" altLang="ko-KR" sz="1600" b="1"/>
              <a:t>)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DView</a:t>
            </a:r>
            <a:r>
              <a:rPr lang="en-US" altLang="ko-KR" sz="1600" b="1"/>
              <a:t> </a:t>
            </a:r>
            <a:r>
              <a:rPr lang="ko-KR" altLang="en-US" sz="1600" b="1"/>
              <a:t>또는 </a:t>
            </a:r>
            <a:r>
              <a:rPr lang="en-US" altLang="ko-KR" sz="1600" b="1">
                <a:solidFill>
                  <a:srgbClr val="FF0000"/>
                </a:solidFill>
              </a:rPr>
              <a:t>R&amp;D Portal</a:t>
            </a:r>
            <a:r>
              <a:rPr lang="en-US" altLang="ko-KR" sz="1600" b="1"/>
              <a:t> </a:t>
            </a:r>
            <a:r>
              <a:rPr lang="ko-KR" altLang="en-US" sz="1600" b="1"/>
              <a:t>에서 실험 등록시 </a:t>
            </a:r>
            <a:r>
              <a:rPr lang="en-US" altLang="ko-KR" sz="1600" b="1"/>
              <a:t>Test Item </a:t>
            </a:r>
            <a:r>
              <a:rPr lang="ko-KR" altLang="en-US" sz="1600" b="1"/>
              <a:t>기준으로 </a:t>
            </a:r>
            <a:r>
              <a:rPr lang="en-US" altLang="ko-KR" sz="1600" b="1">
                <a:solidFill>
                  <a:srgbClr val="FF0000"/>
                </a:solidFill>
              </a:rPr>
              <a:t>'</a:t>
            </a:r>
            <a:r>
              <a:rPr lang="ko-KR" altLang="en-US" sz="1600" b="1">
                <a:solidFill>
                  <a:srgbClr val="FF0000"/>
                </a:solidFill>
              </a:rPr>
              <a:t>소비전력</a:t>
            </a:r>
            <a:r>
              <a:rPr lang="en-US" altLang="ko-KR" sz="1600" b="1">
                <a:solidFill>
                  <a:srgbClr val="FF0000"/>
                </a:solidFill>
              </a:rPr>
              <a:t>', '</a:t>
            </a:r>
            <a:r>
              <a:rPr lang="ko-KR" altLang="en-US" sz="1600" b="1">
                <a:solidFill>
                  <a:srgbClr val="FF0000"/>
                </a:solidFill>
              </a:rPr>
              <a:t>소비전력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북미향</a:t>
            </a:r>
            <a:r>
              <a:rPr lang="en-US" altLang="ko-KR" sz="1600" b="1">
                <a:solidFill>
                  <a:srgbClr val="FF0000"/>
                </a:solidFill>
              </a:rPr>
              <a:t>)', '</a:t>
            </a:r>
            <a:r>
              <a:rPr lang="ko-KR" altLang="en-US" sz="1600" b="1">
                <a:solidFill>
                  <a:srgbClr val="FF0000"/>
                </a:solidFill>
              </a:rPr>
              <a:t>냉각력</a:t>
            </a:r>
            <a:r>
              <a:rPr lang="en-US" altLang="ko-KR" sz="1600" b="1">
                <a:solidFill>
                  <a:srgbClr val="FF0000"/>
                </a:solidFill>
              </a:rPr>
              <a:t>', 'DEW' </a:t>
            </a:r>
            <a:br>
              <a:rPr lang="en-US" altLang="ko-KR" sz="1600" b="1">
                <a:solidFill>
                  <a:srgbClr val="FF0000"/>
                </a:solidFill>
              </a:rPr>
            </a:br>
            <a:r>
              <a:rPr lang="en-US" altLang="ko-KR" sz="1600" b="1">
                <a:solidFill>
                  <a:srgbClr val="FF0000"/>
                </a:solidFill>
              </a:rPr>
              <a:t>  '</a:t>
            </a:r>
            <a:r>
              <a:rPr lang="ko-KR" altLang="en-US" sz="1600" b="1">
                <a:solidFill>
                  <a:srgbClr val="FF0000"/>
                </a:solidFill>
              </a:rPr>
              <a:t>배수구 결빙시험</a:t>
            </a:r>
            <a:r>
              <a:rPr lang="en-US" altLang="ko-KR" sz="1600" b="1">
                <a:solidFill>
                  <a:srgbClr val="FF0000"/>
                </a:solidFill>
              </a:rPr>
              <a:t>', '</a:t>
            </a:r>
            <a:r>
              <a:rPr lang="ko-KR" altLang="en-US" sz="1600" b="1">
                <a:solidFill>
                  <a:srgbClr val="FF0000"/>
                </a:solidFill>
              </a:rPr>
              <a:t>배수증발</a:t>
            </a:r>
            <a:r>
              <a:rPr lang="en-US" altLang="ko-KR" sz="1600" b="1">
                <a:solidFill>
                  <a:srgbClr val="FF0000"/>
                </a:solidFill>
              </a:rPr>
              <a:t>', 'Fuse-M </a:t>
            </a:r>
            <a:r>
              <a:rPr lang="ko-KR" altLang="en-US" sz="1600" b="1">
                <a:solidFill>
                  <a:srgbClr val="FF0000"/>
                </a:solidFill>
              </a:rPr>
              <a:t>단선</a:t>
            </a:r>
            <a:r>
              <a:rPr lang="en-US" altLang="ko-KR" sz="1600" b="1">
                <a:solidFill>
                  <a:srgbClr val="FF0000"/>
                </a:solidFill>
              </a:rPr>
              <a:t>', '</a:t>
            </a:r>
            <a:r>
              <a:rPr lang="ko-KR" altLang="en-US" sz="1600" b="1">
                <a:solidFill>
                  <a:srgbClr val="FF0000"/>
                </a:solidFill>
              </a:rPr>
              <a:t>최대서리</a:t>
            </a:r>
            <a:r>
              <a:rPr lang="en-US" altLang="ko-KR" sz="1600" b="1">
                <a:solidFill>
                  <a:srgbClr val="FF0000"/>
                </a:solidFill>
              </a:rPr>
              <a:t>', '</a:t>
            </a:r>
            <a:r>
              <a:rPr lang="ko-KR" altLang="en-US" sz="1600" b="1">
                <a:solidFill>
                  <a:srgbClr val="FF0000"/>
                </a:solidFill>
              </a:rPr>
              <a:t>제빙능력시험</a:t>
            </a:r>
            <a:r>
              <a:rPr lang="en-US" altLang="ko-KR" sz="1600" b="1">
                <a:solidFill>
                  <a:srgbClr val="FF0000"/>
                </a:solidFill>
              </a:rPr>
              <a:t>', '</a:t>
            </a:r>
            <a:r>
              <a:rPr lang="ko-KR" altLang="en-US" sz="1600" b="1">
                <a:solidFill>
                  <a:srgbClr val="FF0000"/>
                </a:solidFill>
              </a:rPr>
              <a:t>냉각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적</a:t>
            </a:r>
            <a:r>
              <a:rPr lang="en-US" altLang="ko-KR" sz="1600" b="1">
                <a:solidFill>
                  <a:srgbClr val="FF0000"/>
                </a:solidFill>
              </a:rPr>
              <a:t>)', '</a:t>
            </a:r>
            <a:r>
              <a:rPr lang="ko-KR" altLang="en-US" sz="1600" b="1">
                <a:solidFill>
                  <a:srgbClr val="FF0000"/>
                </a:solidFill>
              </a:rPr>
              <a:t>냉각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강</a:t>
            </a:r>
            <a:r>
              <a:rPr lang="en-US" altLang="ko-KR" sz="1600" b="1">
                <a:solidFill>
                  <a:srgbClr val="FF0000"/>
                </a:solidFill>
              </a:rPr>
              <a:t>)', '</a:t>
            </a:r>
            <a:r>
              <a:rPr lang="ko-KR" altLang="en-US" sz="1600" b="1">
                <a:solidFill>
                  <a:srgbClr val="FF0000"/>
                </a:solidFill>
              </a:rPr>
              <a:t>냉각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약</a:t>
            </a:r>
            <a:r>
              <a:rPr lang="en-US" altLang="ko-KR" sz="1600" b="1">
                <a:solidFill>
                  <a:srgbClr val="FF0000"/>
                </a:solidFill>
              </a:rPr>
              <a:t>)', '</a:t>
            </a:r>
            <a:r>
              <a:rPr lang="ko-KR" altLang="en-US" sz="1600" b="1">
                <a:solidFill>
                  <a:srgbClr val="FF0000"/>
                </a:solidFill>
              </a:rPr>
              <a:t>온도분포</a:t>
            </a:r>
            <a:r>
              <a:rPr lang="en-US" altLang="ko-KR" sz="1600" b="1">
                <a:solidFill>
                  <a:srgbClr val="FF0000"/>
                </a:solidFill>
              </a:rPr>
              <a:t>'</a:t>
            </a:r>
            <a:br>
              <a:rPr lang="en-US" altLang="ko-KR" sz="1600" b="1">
                <a:solidFill>
                  <a:srgbClr val="FF0000"/>
                </a:solidFill>
              </a:rPr>
            </a:br>
            <a:r>
              <a:rPr lang="en-US" altLang="ko-KR" sz="1600" b="1">
                <a:solidFill>
                  <a:srgbClr val="FF0000"/>
                </a:solidFill>
              </a:rPr>
              <a:t>  </a:t>
            </a:r>
            <a:r>
              <a:rPr lang="en-US" altLang="ko-KR" sz="1600" b="1"/>
              <a:t>13</a:t>
            </a:r>
            <a:r>
              <a:rPr lang="ko-KR" altLang="en-US" sz="1600" b="1"/>
              <a:t>개 항목중 하나 일 경우 이상진단 측정을 시작합니다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0E6E93-322E-18AB-DF19-E1682691B9F2}"/>
              </a:ext>
            </a:extLst>
          </p:cNvPr>
          <p:cNvSpPr/>
          <p:nvPr/>
        </p:nvSpPr>
        <p:spPr>
          <a:xfrm>
            <a:off x="4838625" y="3662552"/>
            <a:ext cx="370684" cy="6231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788AD89-A413-005A-EE9F-F4B724F9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5" y="831390"/>
            <a:ext cx="7010401" cy="3204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DC926F-7D82-1A46-C409-55F40E87DD2B}"/>
              </a:ext>
            </a:extLst>
          </p:cNvPr>
          <p:cNvSpPr txBox="1"/>
          <p:nvPr/>
        </p:nvSpPr>
        <p:spPr>
          <a:xfrm>
            <a:off x="108377" y="221812"/>
            <a:ext cx="73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설정 및 조건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(2 - 1) 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설정값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Default Setting)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5932D4-CC63-F614-58CC-4B73447F3D22}"/>
              </a:ext>
            </a:extLst>
          </p:cNvPr>
          <p:cNvSpPr txBox="1"/>
          <p:nvPr/>
        </p:nvSpPr>
        <p:spPr>
          <a:xfrm>
            <a:off x="554184" y="4694574"/>
            <a:ext cx="110836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    </a:t>
            </a:r>
            <a:r>
              <a:rPr lang="en-US" altLang="ko-KR" sz="1600" b="1"/>
              <a:t>Default </a:t>
            </a:r>
            <a:r>
              <a:rPr lang="ko-KR" altLang="en-US" sz="1600" b="1"/>
              <a:t>설정</a:t>
            </a:r>
            <a:r>
              <a:rPr lang="en-US" altLang="ko-KR" sz="1600" b="1"/>
              <a:t/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DX </a:t>
            </a:r>
            <a:r>
              <a:rPr lang="ko-KR" altLang="en-US" sz="1600" b="1"/>
              <a:t>홈페이지의 메뉴 </a:t>
            </a:r>
            <a:r>
              <a:rPr lang="en-US" altLang="ko-KR" sz="1600" b="1"/>
              <a:t>[Manage -&gt; System -&gt; Abnormal Config]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Default </a:t>
            </a:r>
            <a:r>
              <a:rPr lang="ko-KR" altLang="en-US" sz="1600" b="1"/>
              <a:t>설정은 말 그대로 실험 시작과 동시에 설정되어있는 </a:t>
            </a:r>
            <a:r>
              <a:rPr lang="en-US" altLang="ko-KR" sz="1600" b="1"/>
              <a:t>Setting </a:t>
            </a:r>
            <a:r>
              <a:rPr lang="ko-KR" altLang="en-US" sz="1600" b="1"/>
              <a:t>값 입니다</a:t>
            </a:r>
            <a:r>
              <a:rPr lang="en-US" altLang="ko-KR" sz="1600" b="1"/>
              <a:t>.</a:t>
            </a:r>
            <a:br>
              <a:rPr lang="en-US" altLang="ko-KR" sz="1600" b="1"/>
            </a:br>
            <a:r>
              <a:rPr lang="ko-KR" altLang="en-US" sz="1600" b="1"/>
              <a:t>각 실험에 대해 </a:t>
            </a:r>
            <a:r>
              <a:rPr lang="en-US" altLang="ko-KR" sz="1600" b="1"/>
              <a:t>Custom</a:t>
            </a:r>
            <a:r>
              <a:rPr lang="ko-KR" altLang="en-US" sz="1600" b="1"/>
              <a:t> 설정을 하지 않을시에는 </a:t>
            </a:r>
            <a:r>
              <a:rPr lang="en-US" altLang="ko-KR" sz="1600" b="1"/>
              <a:t>Default </a:t>
            </a:r>
            <a:r>
              <a:rPr lang="ko-KR" altLang="en-US" sz="1600" b="1"/>
              <a:t>설정값으로 이상감지 측정이 진행됩니다</a:t>
            </a:r>
            <a:r>
              <a:rPr lang="en-US" altLang="ko-KR" sz="1600" b="1"/>
              <a:t>.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0E6E93-322E-18AB-DF19-E1682691B9F2}"/>
              </a:ext>
            </a:extLst>
          </p:cNvPr>
          <p:cNvSpPr/>
          <p:nvPr/>
        </p:nvSpPr>
        <p:spPr>
          <a:xfrm>
            <a:off x="3159240" y="1633670"/>
            <a:ext cx="5920105" cy="133120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6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DC926F-7D82-1A46-C409-55F40E87DD2B}"/>
              </a:ext>
            </a:extLst>
          </p:cNvPr>
          <p:cNvSpPr txBox="1"/>
          <p:nvPr/>
        </p:nvSpPr>
        <p:spPr>
          <a:xfrm>
            <a:off x="108377" y="221812"/>
            <a:ext cx="73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설정 및 조건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(2 - 2) 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설정값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Custom Setting)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5932D4-CC63-F614-58CC-4B73447F3D22}"/>
              </a:ext>
            </a:extLst>
          </p:cNvPr>
          <p:cNvSpPr txBox="1"/>
          <p:nvPr/>
        </p:nvSpPr>
        <p:spPr>
          <a:xfrm>
            <a:off x="554184" y="4494012"/>
            <a:ext cx="1108363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    </a:t>
            </a:r>
            <a:r>
              <a:rPr lang="en-US" altLang="ko-KR" sz="1600" b="1"/>
              <a:t>Custom </a:t>
            </a:r>
            <a:r>
              <a:rPr lang="ko-KR" altLang="en-US" sz="1600" b="1"/>
              <a:t>설정</a:t>
            </a:r>
            <a:r>
              <a:rPr lang="en-US" altLang="ko-KR" sz="1600" b="1"/>
              <a:t/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DX </a:t>
            </a:r>
            <a:r>
              <a:rPr lang="ko-KR" altLang="en-US" sz="1600" b="1"/>
              <a:t>홈페이지의 메뉴 </a:t>
            </a:r>
            <a:r>
              <a:rPr lang="en-US" altLang="ko-KR" sz="1600" b="1"/>
              <a:t>[Manage -&gt; Data -&gt; </a:t>
            </a:r>
            <a:r>
              <a:rPr lang="ko-KR" altLang="en-US" sz="1600" b="1"/>
              <a:t>하위메뉴 전체</a:t>
            </a:r>
            <a:r>
              <a:rPr lang="en-US" altLang="ko-KR" sz="1600" b="1"/>
              <a:t>]</a:t>
            </a:r>
          </a:p>
          <a:p>
            <a:r>
              <a:rPr lang="en-US" altLang="ko-KR" sz="1600" b="1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 '</a:t>
            </a:r>
            <a:r>
              <a:rPr lang="ko-KR" altLang="en-US" sz="1600" b="1">
                <a:solidFill>
                  <a:srgbClr val="FF0000"/>
                </a:solidFill>
              </a:rPr>
              <a:t>특정 실험</a:t>
            </a:r>
            <a:r>
              <a:rPr lang="en-US" altLang="ko-KR" sz="1600" b="1"/>
              <a:t>' </a:t>
            </a:r>
            <a:r>
              <a:rPr lang="ko-KR" altLang="en-US" sz="1600" b="1">
                <a:solidFill>
                  <a:srgbClr val="FF0000"/>
                </a:solidFill>
              </a:rPr>
              <a:t>에 대하여 </a:t>
            </a:r>
            <a:r>
              <a:rPr lang="en-US" altLang="ko-KR" sz="1600" b="1"/>
              <a:t>Custom </a:t>
            </a:r>
            <a:r>
              <a:rPr lang="ko-KR" altLang="en-US" sz="1600" b="1"/>
              <a:t>설정을 하기 위해서는 해당 화면에서 </a:t>
            </a:r>
            <a:r>
              <a:rPr lang="en-US" altLang="ko-KR" sz="1600" b="1"/>
              <a:t>Custom </a:t>
            </a:r>
            <a:r>
              <a:rPr lang="ko-KR" altLang="en-US" sz="1600" b="1"/>
              <a:t>설정을 할 실험을 </a:t>
            </a:r>
            <a:r>
              <a:rPr lang="en-US" altLang="ko-KR" sz="1600" b="1"/>
              <a:t>Check </a:t>
            </a:r>
            <a:r>
              <a:rPr lang="ko-KR" altLang="en-US" sz="1600" b="1"/>
              <a:t>후 </a:t>
            </a:r>
            <a:r>
              <a:rPr lang="en-US" altLang="ko-KR" sz="1600" b="1">
                <a:solidFill>
                  <a:srgbClr val="FF0000"/>
                </a:solidFill>
              </a:rPr>
              <a:t>A/D Config </a:t>
            </a:r>
            <a:r>
              <a:rPr lang="ko-KR" altLang="en-US" sz="1600" b="1"/>
              <a:t>버튼을 클릭시 설정 가능 합니다</a:t>
            </a:r>
            <a:r>
              <a:rPr lang="en-US" altLang="ko-KR" sz="1600" b="1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A/D Config </a:t>
            </a:r>
            <a:r>
              <a:rPr lang="ko-KR" altLang="en-US" sz="1600" b="1"/>
              <a:t>화면에서 값 설정 후 </a:t>
            </a:r>
            <a:r>
              <a:rPr lang="en-US" altLang="ko-KR" sz="1600" b="1"/>
              <a:t>Save </a:t>
            </a:r>
            <a:r>
              <a:rPr lang="ko-KR" altLang="en-US" sz="1600" b="1"/>
              <a:t>버튼으로 저장 시 </a:t>
            </a:r>
            <a:r>
              <a:rPr lang="en-US" altLang="ko-KR" sz="1600" b="1"/>
              <a:t>Custom </a:t>
            </a:r>
            <a:r>
              <a:rPr lang="ko-KR" altLang="en-US" sz="1600" b="1"/>
              <a:t>설정이 완료 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685D94-54E5-2257-3BA1-0E848E6E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052762"/>
            <a:ext cx="6380797" cy="2948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2D164C6-3B80-9774-C1C8-01B0841E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68" y="977135"/>
            <a:ext cx="4846805" cy="31471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3F6A209-8ADA-7B49-41C4-654140FD5C89}"/>
              </a:ext>
            </a:extLst>
          </p:cNvPr>
          <p:cNvSpPr/>
          <p:nvPr/>
        </p:nvSpPr>
        <p:spPr>
          <a:xfrm>
            <a:off x="6342549" y="2800925"/>
            <a:ext cx="261451" cy="1177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AAE115-4520-3130-2909-521CF1F106E4}"/>
              </a:ext>
            </a:extLst>
          </p:cNvPr>
          <p:cNvSpPr/>
          <p:nvPr/>
        </p:nvSpPr>
        <p:spPr>
          <a:xfrm>
            <a:off x="953131" y="3128816"/>
            <a:ext cx="5650869" cy="1177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DC926F-7D82-1A46-C409-55F40E87DD2B}"/>
              </a:ext>
            </a:extLst>
          </p:cNvPr>
          <p:cNvSpPr txBox="1"/>
          <p:nvPr/>
        </p:nvSpPr>
        <p:spPr>
          <a:xfrm>
            <a:off x="108377" y="221812"/>
            <a:ext cx="609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결과 확인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(1) 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표기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B3497E9-9E04-F62A-161B-E36E86CA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08" y="1547531"/>
            <a:ext cx="9841584" cy="1702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85F1C2-4E88-F1AC-5300-1648705F16E7}"/>
              </a:ext>
            </a:extLst>
          </p:cNvPr>
          <p:cNvSpPr txBox="1"/>
          <p:nvPr/>
        </p:nvSpPr>
        <p:spPr>
          <a:xfrm>
            <a:off x="397164" y="4894691"/>
            <a:ext cx="113976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    </a:t>
            </a:r>
            <a:r>
              <a:rPr lang="ko-KR" altLang="en-US" sz="1600" b="1"/>
              <a:t>이상진단 결과 확인</a:t>
            </a:r>
            <a:r>
              <a:rPr lang="en-US" altLang="ko-KR" sz="1600" b="1"/>
              <a:t/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/>
              <a:t>DX </a:t>
            </a:r>
            <a:r>
              <a:rPr lang="ko-KR" altLang="en-US" sz="1600" b="1"/>
              <a:t>홈페이지의 메뉴 </a:t>
            </a:r>
            <a:r>
              <a:rPr lang="en-US" altLang="ko-KR" sz="1600" b="1"/>
              <a:t>[Manage -&gt; Data -&gt; </a:t>
            </a:r>
            <a:r>
              <a:rPr lang="ko-KR" altLang="en-US" sz="1600" b="1"/>
              <a:t>하위메뉴 전체</a:t>
            </a:r>
            <a:r>
              <a:rPr lang="en-US" altLang="ko-KR" sz="1600" b="1"/>
              <a:t>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/>
              <a:t>이상진단이 완료 되거나 중간에 설정값을 벗어나는 데이터가 발생하면 </a:t>
            </a:r>
            <a:r>
              <a:rPr lang="en-US" altLang="ko-KR" sz="1600" b="1"/>
              <a:t>NG </a:t>
            </a:r>
            <a:r>
              <a:rPr lang="ko-KR" altLang="en-US" sz="1600" b="1"/>
              <a:t>아이콘 또는 정상완료 아이콘이 표기됩니다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707CF59-B014-0A8E-8EF8-263F61051C3A}"/>
              </a:ext>
            </a:extLst>
          </p:cNvPr>
          <p:cNvSpPr/>
          <p:nvPr/>
        </p:nvSpPr>
        <p:spPr>
          <a:xfrm>
            <a:off x="10039927" y="2115127"/>
            <a:ext cx="295564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B2EF42C-E5DB-BBB8-B704-77AEE1011FC3}"/>
              </a:ext>
            </a:extLst>
          </p:cNvPr>
          <p:cNvSpPr/>
          <p:nvPr/>
        </p:nvSpPr>
        <p:spPr>
          <a:xfrm>
            <a:off x="10039927" y="2892887"/>
            <a:ext cx="295564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99FD29A-F900-C1B7-4202-31ACFB304386}"/>
              </a:ext>
            </a:extLst>
          </p:cNvPr>
          <p:cNvCxnSpPr>
            <a:cxnSpLocks/>
          </p:cNvCxnSpPr>
          <p:nvPr/>
        </p:nvCxnSpPr>
        <p:spPr>
          <a:xfrm>
            <a:off x="8885382" y="1245946"/>
            <a:ext cx="1154545" cy="92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39B95A4-756C-CA47-7A11-1920D82A5B06}"/>
              </a:ext>
            </a:extLst>
          </p:cNvPr>
          <p:cNvCxnSpPr>
            <a:cxnSpLocks/>
          </p:cNvCxnSpPr>
          <p:nvPr/>
        </p:nvCxnSpPr>
        <p:spPr>
          <a:xfrm flipV="1">
            <a:off x="8977745" y="2989869"/>
            <a:ext cx="1062182" cy="680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1AAF3B3-CDAF-69D5-5673-61A32364975A}"/>
              </a:ext>
            </a:extLst>
          </p:cNvPr>
          <p:cNvSpPr/>
          <p:nvPr/>
        </p:nvSpPr>
        <p:spPr>
          <a:xfrm>
            <a:off x="6793346" y="381843"/>
            <a:ext cx="2092036" cy="1027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3530118-0B29-3B79-5B1A-7E80B177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8" y="572992"/>
            <a:ext cx="858260" cy="6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63AEC84-BD0D-2B20-87B6-EF4E16915713}"/>
              </a:ext>
            </a:extLst>
          </p:cNvPr>
          <p:cNvSpPr/>
          <p:nvPr/>
        </p:nvSpPr>
        <p:spPr>
          <a:xfrm>
            <a:off x="6862618" y="3314389"/>
            <a:ext cx="2092036" cy="1027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43A1AC2-5E3A-5302-5A06-0058D9B3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77" y="3449339"/>
            <a:ext cx="920725" cy="74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58D59B-518B-E59C-8B12-D262006579D3}"/>
              </a:ext>
            </a:extLst>
          </p:cNvPr>
          <p:cNvSpPr txBox="1"/>
          <p:nvPr/>
        </p:nvSpPr>
        <p:spPr>
          <a:xfrm>
            <a:off x="7146636" y="3935263"/>
            <a:ext cx="68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6"/>
                </a:solidFill>
              </a:rPr>
              <a:t>정상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06EED77-07FB-9BEF-D644-ABFD3484C510}"/>
              </a:ext>
            </a:extLst>
          </p:cNvPr>
          <p:cNvSpPr txBox="1"/>
          <p:nvPr/>
        </p:nvSpPr>
        <p:spPr>
          <a:xfrm>
            <a:off x="7044786" y="989406"/>
            <a:ext cx="68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NG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7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DC926F-7D82-1A46-C409-55F40E87DD2B}"/>
              </a:ext>
            </a:extLst>
          </p:cNvPr>
          <p:cNvSpPr txBox="1"/>
          <p:nvPr/>
        </p:nvSpPr>
        <p:spPr>
          <a:xfrm>
            <a:off x="108377" y="221812"/>
            <a:ext cx="663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결과 확인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이상감지 상세 정보 확인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85F1C2-4E88-F1AC-5300-1648705F16E7}"/>
              </a:ext>
            </a:extLst>
          </p:cNvPr>
          <p:cNvSpPr txBox="1"/>
          <p:nvPr/>
        </p:nvSpPr>
        <p:spPr>
          <a:xfrm>
            <a:off x="466294" y="5292395"/>
            <a:ext cx="11397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    </a:t>
            </a:r>
            <a:r>
              <a:rPr lang="ko-KR" altLang="en-US" sz="1600" b="1"/>
              <a:t>이상진단 결과 확인</a:t>
            </a:r>
            <a:r>
              <a:rPr lang="en-US" altLang="ko-KR" sz="1600" b="1"/>
              <a:t/>
            </a: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/>
              <a:t>아이콘 클릭시 </a:t>
            </a:r>
            <a:r>
              <a:rPr lang="en-US" altLang="ko-KR" sz="1600" b="1"/>
              <a:t>A/D List </a:t>
            </a:r>
            <a:r>
              <a:rPr lang="ko-KR" altLang="en-US" sz="1600" b="1"/>
              <a:t>팝업창에서 설정값</a:t>
            </a:r>
            <a:r>
              <a:rPr lang="en-US" altLang="ko-KR" sz="1600" b="1"/>
              <a:t>, </a:t>
            </a:r>
            <a:r>
              <a:rPr lang="ko-KR" altLang="en-US" sz="1600" b="1"/>
              <a:t>결과</a:t>
            </a:r>
            <a:r>
              <a:rPr lang="en-US" altLang="ko-KR" sz="1600" b="1"/>
              <a:t>, </a:t>
            </a:r>
            <a:r>
              <a:rPr lang="ko-KR" altLang="en-US" sz="1600" b="1"/>
              <a:t>기타 상세 정보 확인 가능합니다</a:t>
            </a:r>
            <a:r>
              <a:rPr lang="en-US" altLang="ko-KR" sz="1600" b="1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54FAF40-4845-8170-BED4-79D38E96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18" y="560366"/>
            <a:ext cx="4255773" cy="4016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8DD0904-1E04-A573-DE35-5DFB2B8F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8264"/>
            <a:ext cx="5942029" cy="13784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7BF34F-0DC9-B09D-7B47-44F6A3CE0B0C}"/>
              </a:ext>
            </a:extLst>
          </p:cNvPr>
          <p:cNvSpPr/>
          <p:nvPr/>
        </p:nvSpPr>
        <p:spPr>
          <a:xfrm>
            <a:off x="5948218" y="2433505"/>
            <a:ext cx="216912" cy="14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E5BB3F9D-A238-F120-B9CC-2FCF2823187A}"/>
              </a:ext>
            </a:extLst>
          </p:cNvPr>
          <p:cNvCxnSpPr>
            <a:stCxn id="6" idx="3"/>
          </p:cNvCxnSpPr>
          <p:nvPr/>
        </p:nvCxnSpPr>
        <p:spPr>
          <a:xfrm flipV="1">
            <a:off x="6165130" y="2215299"/>
            <a:ext cx="923827" cy="288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9E827BF-9329-2A6A-55A6-28D2B2544D88}"/>
              </a:ext>
            </a:extLst>
          </p:cNvPr>
          <p:cNvCxnSpPr>
            <a:cxnSpLocks/>
          </p:cNvCxnSpPr>
          <p:nvPr/>
        </p:nvCxnSpPr>
        <p:spPr>
          <a:xfrm flipV="1">
            <a:off x="5597236" y="2884935"/>
            <a:ext cx="2499609" cy="1151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1B1F22D-1BC4-DBFF-A5F0-9C71707648E8}"/>
              </a:ext>
            </a:extLst>
          </p:cNvPr>
          <p:cNvCxnSpPr>
            <a:cxnSpLocks/>
          </p:cNvCxnSpPr>
          <p:nvPr/>
        </p:nvCxnSpPr>
        <p:spPr>
          <a:xfrm flipV="1">
            <a:off x="5612519" y="2998753"/>
            <a:ext cx="2484325" cy="103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90D86E-AB0D-BF4F-F64D-41EEFB72C19C}"/>
              </a:ext>
            </a:extLst>
          </p:cNvPr>
          <p:cNvSpPr txBox="1"/>
          <p:nvPr/>
        </p:nvSpPr>
        <p:spPr>
          <a:xfrm>
            <a:off x="2403566" y="3978376"/>
            <a:ext cx="32089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정상일 경우 초록색으로 표시</a:t>
            </a:r>
          </a:p>
        </p:txBody>
      </p:sp>
    </p:spTree>
    <p:extLst>
      <p:ext uri="{BB962C8B-B14F-4D97-AF65-F5344CB8AC3E}">
        <p14:creationId xmlns:p14="http://schemas.microsoft.com/office/powerpoint/2010/main" val="390786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416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LG스마트체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상현</dc:creator>
  <cp:lastModifiedBy>최봉준/책임연구원/키친어플라이언스신뢰성팀(bongjun.choi@lge.com)</cp:lastModifiedBy>
  <cp:revision>12</cp:revision>
  <dcterms:created xsi:type="dcterms:W3CDTF">2023-04-21T07:32:32Z</dcterms:created>
  <dcterms:modified xsi:type="dcterms:W3CDTF">2023-04-25T00:40:41Z</dcterms:modified>
</cp:coreProperties>
</file>