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73" r:id="rId8"/>
    <p:sldId id="262" r:id="rId9"/>
    <p:sldId id="274" r:id="rId10"/>
    <p:sldId id="263" r:id="rId11"/>
    <p:sldId id="264" r:id="rId12"/>
    <p:sldId id="266" r:id="rId13"/>
    <p:sldId id="267" r:id="rId14"/>
    <p:sldId id="268" r:id="rId15"/>
    <p:sldId id="269" r:id="rId16"/>
    <p:sldId id="270" r:id="rId17"/>
    <p:sldId id="271" r:id="rId18"/>
    <p:sldId id="272"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70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26440"/>
            <a:ext cx="10358120" cy="697230"/>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30732" y="1423796"/>
            <a:ext cx="10229215" cy="3475990"/>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0119" y="1031494"/>
            <a:ext cx="8790305" cy="1589405"/>
          </a:xfrm>
          <a:prstGeom prst="rect">
            <a:avLst/>
          </a:prstGeom>
        </p:spPr>
        <p:txBody>
          <a:bodyPr vert="horz" wrap="square" lIns="0" tIns="106045" rIns="0" bIns="0" rtlCol="0">
            <a:spAutoFit/>
          </a:bodyPr>
          <a:lstStyle/>
          <a:p>
            <a:pPr marL="361315" marR="5080" indent="-349250">
              <a:lnSpc>
                <a:spcPts val="5830"/>
              </a:lnSpc>
              <a:spcBef>
                <a:spcPts val="835"/>
              </a:spcBef>
              <a:tabLst>
                <a:tab pos="4210685" algn="l"/>
              </a:tabLst>
            </a:pPr>
            <a:r>
              <a:rPr sz="5400" spc="65" dirty="0"/>
              <a:t>AU</a:t>
            </a:r>
            <a:r>
              <a:rPr sz="5400" spc="-35" dirty="0"/>
              <a:t>T</a:t>
            </a:r>
            <a:r>
              <a:rPr sz="5400" spc="65" dirty="0"/>
              <a:t>OM</a:t>
            </a:r>
            <a:r>
              <a:rPr sz="5400" spc="-545" dirty="0"/>
              <a:t>A</a:t>
            </a:r>
            <a:r>
              <a:rPr sz="5400" spc="65" dirty="0"/>
              <a:t>TIC</a:t>
            </a:r>
            <a:r>
              <a:rPr sz="5400" dirty="0"/>
              <a:t>	</a:t>
            </a:r>
            <a:r>
              <a:rPr sz="5400" spc="-10" dirty="0"/>
              <a:t>MAIL</a:t>
            </a:r>
            <a:r>
              <a:rPr sz="5400" spc="-310" dirty="0"/>
              <a:t> </a:t>
            </a:r>
            <a:r>
              <a:rPr sz="5400" spc="-10" dirty="0"/>
              <a:t>SENDER </a:t>
            </a:r>
            <a:r>
              <a:rPr sz="5400" dirty="0"/>
              <a:t>WITH</a:t>
            </a:r>
            <a:r>
              <a:rPr sz="5400" spc="-190" dirty="0"/>
              <a:t> </a:t>
            </a:r>
            <a:r>
              <a:rPr sz="5400" dirty="0"/>
              <a:t>VOICE</a:t>
            </a:r>
            <a:r>
              <a:rPr sz="5400" spc="-70" dirty="0"/>
              <a:t> </a:t>
            </a:r>
            <a:r>
              <a:rPr sz="5400" spc="-10" dirty="0"/>
              <a:t>DETECTION</a:t>
            </a:r>
            <a:endParaRPr sz="5400"/>
          </a:p>
        </p:txBody>
      </p:sp>
      <p:sp>
        <p:nvSpPr>
          <p:cNvPr id="3" name="object 3"/>
          <p:cNvSpPr txBox="1"/>
          <p:nvPr/>
        </p:nvSpPr>
        <p:spPr>
          <a:xfrm>
            <a:off x="2033397" y="5302402"/>
            <a:ext cx="77260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CS409PC:</a:t>
            </a:r>
            <a:r>
              <a:rPr sz="2400" spc="-20" dirty="0">
                <a:latin typeface="Times New Roman"/>
                <a:cs typeface="Times New Roman"/>
              </a:rPr>
              <a:t> </a:t>
            </a:r>
            <a:r>
              <a:rPr sz="2400" dirty="0">
                <a:latin typeface="Times New Roman"/>
                <a:cs typeface="Times New Roman"/>
              </a:rPr>
              <a:t>Real-time</a:t>
            </a:r>
            <a:r>
              <a:rPr sz="2400" spc="-55" dirty="0">
                <a:latin typeface="Times New Roman"/>
                <a:cs typeface="Times New Roman"/>
              </a:rPr>
              <a:t> </a:t>
            </a:r>
            <a:r>
              <a:rPr sz="2400" dirty="0">
                <a:latin typeface="Times New Roman"/>
                <a:cs typeface="Times New Roman"/>
              </a:rPr>
              <a:t>Research</a:t>
            </a:r>
            <a:r>
              <a:rPr sz="2400" spc="-40" dirty="0">
                <a:latin typeface="Times New Roman"/>
                <a:cs typeface="Times New Roman"/>
              </a:rPr>
              <a:t> </a:t>
            </a:r>
            <a:r>
              <a:rPr sz="2400" dirty="0">
                <a:latin typeface="Times New Roman"/>
                <a:cs typeface="Times New Roman"/>
              </a:rPr>
              <a:t>Project\Societal</a:t>
            </a:r>
            <a:r>
              <a:rPr sz="2400" spc="-65" dirty="0">
                <a:latin typeface="Times New Roman"/>
                <a:cs typeface="Times New Roman"/>
              </a:rPr>
              <a:t> </a:t>
            </a:r>
            <a:r>
              <a:rPr sz="2400" dirty="0">
                <a:latin typeface="Times New Roman"/>
                <a:cs typeface="Times New Roman"/>
              </a:rPr>
              <a:t>Related</a:t>
            </a:r>
            <a:r>
              <a:rPr sz="2400" spc="-60" dirty="0">
                <a:latin typeface="Times New Roman"/>
                <a:cs typeface="Times New Roman"/>
              </a:rPr>
              <a:t> </a:t>
            </a:r>
            <a:r>
              <a:rPr sz="2400" spc="-10" dirty="0">
                <a:latin typeface="Times New Roman"/>
                <a:cs typeface="Times New Roman"/>
              </a:rPr>
              <a:t>Project</a:t>
            </a:r>
            <a:endParaRPr sz="2400">
              <a:latin typeface="Times New Roman"/>
              <a:cs typeface="Times New Roman"/>
            </a:endParaRPr>
          </a:p>
        </p:txBody>
      </p:sp>
      <p:pic>
        <p:nvPicPr>
          <p:cNvPr id="4" name="object 4"/>
          <p:cNvPicPr/>
          <p:nvPr/>
        </p:nvPicPr>
        <p:blipFill>
          <a:blip r:embed="rId2" cstate="print"/>
          <a:stretch>
            <a:fillRect/>
          </a:stretch>
        </p:blipFill>
        <p:spPr>
          <a:xfrm>
            <a:off x="3849623" y="2776727"/>
            <a:ext cx="2889504" cy="25024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26440"/>
            <a:ext cx="10358120" cy="1183016"/>
          </a:xfrm>
          <a:prstGeom prst="rect">
            <a:avLst/>
          </a:prstGeom>
        </p:spPr>
        <p:txBody>
          <a:bodyPr vert="horz" wrap="square" lIns="0" tIns="13335" rIns="0" bIns="0" rtlCol="0">
            <a:spAutoFit/>
          </a:bodyPr>
          <a:lstStyle/>
          <a:p>
            <a:pPr marL="12700">
              <a:spcBef>
                <a:spcPts val="105"/>
              </a:spcBef>
            </a:pPr>
            <a:r>
              <a:rPr lang="en-IN" sz="3200" b="1" dirty="0">
                <a:latin typeface="Times New Roman" panose="02020603050405020304" pitchFamily="18" charset="0"/>
                <a:cs typeface="Times New Roman" panose="02020603050405020304" pitchFamily="18" charset="0"/>
              </a:rPr>
              <a:t>                                   Use case diagram</a:t>
            </a:r>
            <a:br>
              <a:rPr lang="en-IN" sz="4400" dirty="0">
                <a:latin typeface="Times New Roman" panose="02020603050405020304" pitchFamily="18" charset="0"/>
                <a:cs typeface="Times New Roman" panose="02020603050405020304" pitchFamily="18" charset="0"/>
              </a:rPr>
            </a:br>
            <a:endParaRPr spc="-10" dirty="0"/>
          </a:p>
        </p:txBody>
      </p:sp>
      <p:pic>
        <p:nvPicPr>
          <p:cNvPr id="5" name="Picture 4">
            <a:extLst>
              <a:ext uri="{FF2B5EF4-FFF2-40B4-BE49-F238E27FC236}">
                <a16:creationId xmlns:a16="http://schemas.microsoft.com/office/drawing/2014/main" id="{6EEAD6B3-99C8-8BFA-3FF6-5A0E5C790627}"/>
              </a:ext>
            </a:extLst>
          </p:cNvPr>
          <p:cNvPicPr>
            <a:picLocks noChangeAspect="1"/>
          </p:cNvPicPr>
          <p:nvPr/>
        </p:nvPicPr>
        <p:blipFill>
          <a:blip r:embed="rId2"/>
          <a:stretch>
            <a:fillRect/>
          </a:stretch>
        </p:blipFill>
        <p:spPr>
          <a:xfrm>
            <a:off x="2435543" y="1219200"/>
            <a:ext cx="7320914" cy="5638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 y="245363"/>
            <a:ext cx="12115800" cy="64510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5928"/>
            <a:ext cx="12191999" cy="64434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26440"/>
            <a:ext cx="10358120" cy="505908"/>
          </a:xfrm>
          <a:prstGeom prst="rect">
            <a:avLst/>
          </a:prstGeom>
        </p:spPr>
        <p:txBody>
          <a:bodyPr vert="horz" wrap="square" lIns="0" tIns="13335" rIns="0" bIns="0" rtlCol="0">
            <a:spAutoFit/>
          </a:bodyPr>
          <a:lstStyle/>
          <a:p>
            <a:pPr marL="12700">
              <a:lnSpc>
                <a:spcPct val="100000"/>
              </a:lnSpc>
              <a:spcBef>
                <a:spcPts val="105"/>
              </a:spcBef>
            </a:pPr>
            <a:r>
              <a:rPr lang="en-IN" sz="3200" b="1" spc="-10" dirty="0"/>
              <a:t>                                   </a:t>
            </a:r>
            <a:r>
              <a:rPr sz="3200" b="1" spc="-10" dirty="0"/>
              <a:t>Output/Results</a:t>
            </a:r>
          </a:p>
        </p:txBody>
      </p:sp>
      <p:sp>
        <p:nvSpPr>
          <p:cNvPr id="3" name="object 3"/>
          <p:cNvSpPr txBox="1"/>
          <p:nvPr/>
        </p:nvSpPr>
        <p:spPr>
          <a:xfrm>
            <a:off x="838200" y="1345954"/>
            <a:ext cx="9296400" cy="44307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a:cs typeface="Times New Roman"/>
              </a:rPr>
              <a:t>After</a:t>
            </a:r>
            <a:r>
              <a:rPr sz="2800" spc="-10" dirty="0">
                <a:latin typeface="Times New Roman"/>
                <a:cs typeface="Times New Roman"/>
              </a:rPr>
              <a:t> </a:t>
            </a:r>
            <a:r>
              <a:rPr sz="2800" dirty="0">
                <a:latin typeface="Times New Roman"/>
                <a:cs typeface="Times New Roman"/>
              </a:rPr>
              <a:t>use</a:t>
            </a:r>
            <a:r>
              <a:rPr sz="2800" spc="-30" dirty="0">
                <a:latin typeface="Times New Roman"/>
                <a:cs typeface="Times New Roman"/>
              </a:rPr>
              <a:t> </a:t>
            </a:r>
            <a:r>
              <a:rPr sz="2800" dirty="0">
                <a:latin typeface="Times New Roman"/>
                <a:cs typeface="Times New Roman"/>
              </a:rPr>
              <a:t>the</a:t>
            </a:r>
            <a:r>
              <a:rPr sz="2800" spc="-50" dirty="0">
                <a:latin typeface="Times New Roman"/>
                <a:cs typeface="Times New Roman"/>
              </a:rPr>
              <a:t> </a:t>
            </a:r>
            <a:r>
              <a:rPr sz="2800" dirty="0">
                <a:latin typeface="Times New Roman"/>
                <a:cs typeface="Times New Roman"/>
              </a:rPr>
              <a:t>VOICE</a:t>
            </a:r>
            <a:r>
              <a:rPr sz="2800" spc="-25" dirty="0">
                <a:latin typeface="Times New Roman"/>
                <a:cs typeface="Times New Roman"/>
              </a:rPr>
              <a:t> </a:t>
            </a:r>
            <a:r>
              <a:rPr sz="2800" dirty="0">
                <a:latin typeface="Times New Roman"/>
                <a:cs typeface="Times New Roman"/>
              </a:rPr>
              <a:t>DETECTION</a:t>
            </a:r>
            <a:r>
              <a:rPr sz="2800" spc="-20" dirty="0">
                <a:latin typeface="Times New Roman"/>
                <a:cs typeface="Times New Roman"/>
              </a:rPr>
              <a:t> </a:t>
            </a:r>
            <a:r>
              <a:rPr sz="2800" dirty="0">
                <a:latin typeface="Times New Roman"/>
                <a:cs typeface="Times New Roman"/>
              </a:rPr>
              <a:t>this</a:t>
            </a:r>
            <a:r>
              <a:rPr sz="2800" spc="-15"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dirty="0">
                <a:latin typeface="Times New Roman"/>
                <a:cs typeface="Times New Roman"/>
              </a:rPr>
              <a:t>out</a:t>
            </a:r>
            <a:r>
              <a:rPr sz="2800" spc="-25" dirty="0">
                <a:latin typeface="Times New Roman"/>
                <a:cs typeface="Times New Roman"/>
              </a:rPr>
              <a:t> </a:t>
            </a:r>
            <a:r>
              <a:rPr sz="2800" dirty="0">
                <a:latin typeface="Times New Roman"/>
                <a:cs typeface="Times New Roman"/>
              </a:rPr>
              <a:t>put</a:t>
            </a:r>
            <a:r>
              <a:rPr sz="2800" spc="-20" dirty="0">
                <a:latin typeface="Times New Roman"/>
                <a:cs typeface="Times New Roman"/>
              </a:rPr>
              <a:t> </a:t>
            </a:r>
            <a:r>
              <a:rPr sz="2800" spc="-25" dirty="0">
                <a:latin typeface="Times New Roman"/>
                <a:cs typeface="Times New Roman"/>
              </a:rPr>
              <a:t>..</a:t>
            </a:r>
            <a:endParaRPr sz="2800" dirty="0">
              <a:latin typeface="Times New Roman"/>
              <a:cs typeface="Times New Roman"/>
            </a:endParaRPr>
          </a:p>
        </p:txBody>
      </p:sp>
      <p:pic>
        <p:nvPicPr>
          <p:cNvPr id="4" name="object 4"/>
          <p:cNvPicPr/>
          <p:nvPr/>
        </p:nvPicPr>
        <p:blipFill>
          <a:blip r:embed="rId2" cstate="print"/>
          <a:stretch>
            <a:fillRect/>
          </a:stretch>
        </p:blipFill>
        <p:spPr>
          <a:xfrm>
            <a:off x="1600200" y="2024753"/>
            <a:ext cx="9296400" cy="4572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0" y="179892"/>
            <a:ext cx="10358120" cy="505908"/>
          </a:xfrm>
          <a:prstGeom prst="rect">
            <a:avLst/>
          </a:prstGeom>
        </p:spPr>
        <p:txBody>
          <a:bodyPr vert="horz" wrap="square" lIns="0" tIns="13335" rIns="0" bIns="0" rtlCol="0">
            <a:spAutoFit/>
          </a:bodyPr>
          <a:lstStyle/>
          <a:p>
            <a:pPr marL="12700">
              <a:lnSpc>
                <a:spcPct val="100000"/>
              </a:lnSpc>
              <a:spcBef>
                <a:spcPts val="105"/>
              </a:spcBef>
            </a:pPr>
            <a:r>
              <a:rPr lang="en-IN" sz="3200" b="1" spc="-10"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Conclusion</a:t>
            </a:r>
          </a:p>
        </p:txBody>
      </p:sp>
      <p:sp>
        <p:nvSpPr>
          <p:cNvPr id="3" name="object 3"/>
          <p:cNvSpPr txBox="1">
            <a:spLocks noGrp="1"/>
          </p:cNvSpPr>
          <p:nvPr>
            <p:ph type="body" idx="1"/>
          </p:nvPr>
        </p:nvSpPr>
        <p:spPr>
          <a:xfrm>
            <a:off x="685800" y="685800"/>
            <a:ext cx="10820400" cy="4834144"/>
          </a:xfrm>
          <a:prstGeom prst="rect">
            <a:avLst/>
          </a:prstGeom>
        </p:spPr>
        <p:txBody>
          <a:bodyPr vert="horz" wrap="square" lIns="0" tIns="43180" rIns="0" bIns="0" rtlCol="0">
            <a:spAutoFit/>
          </a:bodyPr>
          <a:lstStyle/>
          <a:p>
            <a:pPr marL="241300" marR="53340" indent="-228600">
              <a:lnSpc>
                <a:spcPct val="90000"/>
              </a:lnSpc>
              <a:spcBef>
                <a:spcPts val="34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Our proposed solution aims to improve email accessibility for visually challenged individuals. By eliminating the need for keyboard shortcuts and leveraging screen readers, we reduce the cognitive load associated with remembering complex key combinations.</a:t>
            </a:r>
          </a:p>
          <a:p>
            <a:pPr marL="241300" marR="53340" indent="-228600">
              <a:lnSpc>
                <a:spcPct val="90000"/>
              </a:lnSpc>
              <a:spcBef>
                <a:spcPts val="340"/>
              </a:spcBef>
              <a:buFont typeface="Arial MT"/>
              <a:buChar char="•"/>
              <a:tabLst>
                <a:tab pos="241300" algn="l"/>
              </a:tabLst>
            </a:pPr>
            <a:endParaRPr lang="en-US" sz="2400" dirty="0">
              <a:latin typeface="Times New Roman" panose="02020603050405020304" pitchFamily="18" charset="0"/>
              <a:cs typeface="Times New Roman" panose="02020603050405020304" pitchFamily="18" charset="0"/>
            </a:endParaRPr>
          </a:p>
          <a:p>
            <a:pPr marL="241300" marR="53340" indent="-228600">
              <a:lnSpc>
                <a:spcPct val="90000"/>
              </a:lnSpc>
              <a:spcBef>
                <a:spcPts val="34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Users simply follow voice prompts provided by an Interactive Voice Response (IVR) system and perform mouse clicks to access email services. Additionally, voice inputs are used when necessary. Given that India hosts over of the world’s blind population, this architecture addresses a critical need.</a:t>
            </a:r>
          </a:p>
          <a:p>
            <a:pPr marL="241300" marR="53340" indent="-228600">
              <a:lnSpc>
                <a:spcPct val="90000"/>
              </a:lnSpc>
              <a:spcBef>
                <a:spcPts val="340"/>
              </a:spcBef>
              <a:buFont typeface="Arial MT"/>
              <a:buChar char="•"/>
              <a:tabLst>
                <a:tab pos="241300" algn="l"/>
              </a:tabLst>
            </a:pPr>
            <a:endParaRPr lang="en-US" sz="2400" dirty="0">
              <a:latin typeface="Times New Roman" panose="02020603050405020304" pitchFamily="18" charset="0"/>
              <a:cs typeface="Times New Roman" panose="02020603050405020304" pitchFamily="18" charset="0"/>
            </a:endParaRPr>
          </a:p>
          <a:p>
            <a:pPr marL="241300" marR="53340" indent="-228600">
              <a:lnSpc>
                <a:spcPct val="90000"/>
              </a:lnSpc>
              <a:spcBef>
                <a:spcPts val="340"/>
              </a:spcBef>
              <a:buFont typeface="Arial MT"/>
              <a:buChar char="•"/>
              <a:tabLst>
                <a:tab pos="241300" algn="l"/>
              </a:tabLst>
            </a:pPr>
            <a:r>
              <a:rPr lang="en-US" sz="2400" dirty="0">
                <a:latin typeface="Times New Roman" panose="02020603050405020304" pitchFamily="18" charset="0"/>
                <a:cs typeface="Times New Roman" panose="02020603050405020304" pitchFamily="18" charset="0"/>
              </a:rPr>
              <a:t>Our email system caters to users of all ages, making it universally accessible. It features both speech-to-text and text-to-speech capabilities, allowing visually impaired individuals to send and receive emails effortlessly using voice commands.</a:t>
            </a:r>
          </a:p>
          <a:p>
            <a:pPr marL="12700" marR="53340">
              <a:lnSpc>
                <a:spcPct val="90000"/>
              </a:lnSpc>
              <a:spcBef>
                <a:spcPts val="340"/>
              </a:spcBef>
              <a:tabLst>
                <a:tab pos="241300" algn="l"/>
              </a:tabLst>
            </a:pPr>
            <a:endParaRPr sz="2000" dirty="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26440"/>
            <a:ext cx="10358120" cy="505908"/>
          </a:xfrm>
          <a:prstGeom prst="rect">
            <a:avLst/>
          </a:prstGeom>
        </p:spPr>
        <p:txBody>
          <a:bodyPr vert="horz" wrap="square" lIns="0" tIns="13335" rIns="0" bIns="0" rtlCol="0">
            <a:spAutoFit/>
          </a:bodyPr>
          <a:lstStyle/>
          <a:p>
            <a:pPr marL="12700">
              <a:lnSpc>
                <a:spcPct val="100000"/>
              </a:lnSpc>
              <a:spcBef>
                <a:spcPts val="105"/>
              </a:spcBef>
            </a:pPr>
            <a:r>
              <a:rPr lang="en-IN" sz="3200" b="1" dirty="0"/>
              <a:t>                            </a:t>
            </a:r>
            <a:r>
              <a:rPr sz="3200" b="1" dirty="0"/>
              <a:t>Future</a:t>
            </a:r>
            <a:r>
              <a:rPr sz="3200" b="1" spc="-20" dirty="0"/>
              <a:t> </a:t>
            </a:r>
            <a:r>
              <a:rPr sz="3200" b="1" spc="-10" dirty="0"/>
              <a:t>Enhancements</a:t>
            </a:r>
          </a:p>
        </p:txBody>
      </p:sp>
      <p:sp>
        <p:nvSpPr>
          <p:cNvPr id="3" name="object 3"/>
          <p:cNvSpPr txBox="1">
            <a:spLocks noGrp="1"/>
          </p:cNvSpPr>
          <p:nvPr>
            <p:ph type="body" idx="1"/>
          </p:nvPr>
        </p:nvSpPr>
        <p:spPr>
          <a:xfrm>
            <a:off x="630732" y="1423796"/>
            <a:ext cx="10229215" cy="3533660"/>
          </a:xfrm>
          <a:prstGeom prst="rect">
            <a:avLst/>
          </a:prstGeom>
        </p:spPr>
        <p:txBody>
          <a:bodyPr vert="horz" wrap="square" lIns="0" tIns="141986" rIns="0" bIns="0" rtlCol="0">
            <a:spAutoFit/>
          </a:bodyPr>
          <a:lstStyle/>
          <a:p>
            <a:pPr marL="231775" marR="92075" indent="-228600">
              <a:lnSpc>
                <a:spcPct val="107200"/>
              </a:lnSpc>
              <a:spcBef>
                <a:spcPts val="100"/>
              </a:spcBef>
              <a:buFont typeface="Arial MT"/>
              <a:buChar char="•"/>
              <a:tabLst>
                <a:tab pos="232410" algn="l"/>
              </a:tabLst>
            </a:pPr>
            <a:r>
              <a:rPr lang="en-US" spc="-10" dirty="0"/>
              <a:t> </a:t>
            </a:r>
            <a:r>
              <a:rPr lang="en-US" sz="2400" spc="-10" dirty="0"/>
              <a:t>This voice-based email system addresses the challenges faced by visually impaired individuals when accessing emails. </a:t>
            </a:r>
          </a:p>
          <a:p>
            <a:pPr marL="231775" marR="92075" indent="-228600">
              <a:lnSpc>
                <a:spcPct val="107200"/>
              </a:lnSpc>
              <a:spcBef>
                <a:spcPts val="100"/>
              </a:spcBef>
              <a:buFont typeface="Arial MT"/>
              <a:buChar char="•"/>
              <a:tabLst>
                <a:tab pos="232410" algn="l"/>
              </a:tabLst>
            </a:pPr>
            <a:endParaRPr lang="en-US" sz="2400" spc="-10" dirty="0"/>
          </a:p>
          <a:p>
            <a:pPr marL="231775" marR="92075" indent="-228600">
              <a:lnSpc>
                <a:spcPct val="107200"/>
              </a:lnSpc>
              <a:spcBef>
                <a:spcPts val="100"/>
              </a:spcBef>
              <a:buFont typeface="Arial MT"/>
              <a:buChar char="•"/>
              <a:tabLst>
                <a:tab pos="232410" algn="l"/>
              </a:tabLst>
            </a:pPr>
            <a:r>
              <a:rPr lang="en-US" sz="2400" spc="-10" dirty="0"/>
              <a:t>The system eliminates the need for keyboard shortcuts and relies on screen readers and mouse cursor feedback. Remarkably, the world’s blind population resides in India, making this solution crucial. It not only facilitates email communication, but allows blind users to navigate seamlessly.</a:t>
            </a:r>
          </a:p>
          <a:p>
            <a:pPr marL="231775" marR="92075" indent="-228600">
              <a:lnSpc>
                <a:spcPct val="107200"/>
              </a:lnSpc>
              <a:spcBef>
                <a:spcPts val="100"/>
              </a:spcBef>
              <a:buFont typeface="Arial MT"/>
              <a:buChar char="•"/>
              <a:tabLst>
                <a:tab pos="232410" algn="l"/>
              </a:tabLst>
            </a:pPr>
            <a:endParaRPr lang="en-US" spc="-10" dirty="0"/>
          </a:p>
          <a:p>
            <a:pPr marL="231775" marR="92075" indent="-228600">
              <a:lnSpc>
                <a:spcPct val="107200"/>
              </a:lnSpc>
              <a:spcBef>
                <a:spcPts val="100"/>
              </a:spcBef>
              <a:buFont typeface="Arial MT"/>
              <a:buChar char="•"/>
              <a:tabLst>
                <a:tab pos="232410" algn="l"/>
              </a:tabLst>
            </a:pPr>
            <a:endParaRPr spc="-1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26440"/>
            <a:ext cx="10358120" cy="505908"/>
          </a:xfrm>
          <a:prstGeom prst="rect">
            <a:avLst/>
          </a:prstGeom>
        </p:spPr>
        <p:txBody>
          <a:bodyPr vert="horz" wrap="square" lIns="0" tIns="13335" rIns="0" bIns="0" rtlCol="0">
            <a:spAutoFit/>
          </a:bodyPr>
          <a:lstStyle/>
          <a:p>
            <a:pPr marL="12700">
              <a:lnSpc>
                <a:spcPct val="100000"/>
              </a:lnSpc>
              <a:spcBef>
                <a:spcPts val="105"/>
              </a:spcBef>
            </a:pPr>
            <a:r>
              <a:rPr lang="en-IN" sz="3200" b="1" spc="-10" dirty="0"/>
              <a:t>                                         </a:t>
            </a:r>
            <a:r>
              <a:rPr sz="3200" b="1" spc="-10" dirty="0"/>
              <a:t>References</a:t>
            </a:r>
          </a:p>
        </p:txBody>
      </p:sp>
      <p:sp>
        <p:nvSpPr>
          <p:cNvPr id="3" name="object 3"/>
          <p:cNvSpPr txBox="1"/>
          <p:nvPr/>
        </p:nvSpPr>
        <p:spPr>
          <a:xfrm>
            <a:off x="307035" y="1351519"/>
            <a:ext cx="11558905" cy="4003404"/>
          </a:xfrm>
          <a:prstGeom prst="rect">
            <a:avLst/>
          </a:prstGeom>
        </p:spPr>
        <p:txBody>
          <a:bodyPr vert="horz" wrap="square" lIns="0" tIns="12065" rIns="0" bIns="0" rtlCol="0">
            <a:spAutoFit/>
          </a:bodyPr>
          <a:lstStyle/>
          <a:p>
            <a:pPr marL="240029" marR="112395" indent="-227329">
              <a:lnSpc>
                <a:spcPct val="107000"/>
              </a:lnSpc>
              <a:spcBef>
                <a:spcPts val="95"/>
              </a:spcBef>
              <a:buFont typeface="Arial MT"/>
              <a:buChar char="•"/>
              <a:tabLst>
                <a:tab pos="241300" algn="l"/>
              </a:tabLst>
            </a:pPr>
            <a:r>
              <a:rPr sz="2400" dirty="0">
                <a:latin typeface="Times New Roman"/>
                <a:cs typeface="Times New Roman"/>
              </a:rPr>
              <a:t>[1]</a:t>
            </a:r>
            <a:r>
              <a:rPr sz="2400" spc="-20" dirty="0">
                <a:latin typeface="Times New Roman"/>
                <a:cs typeface="Times New Roman"/>
              </a:rPr>
              <a:t> </a:t>
            </a:r>
            <a:r>
              <a:rPr sz="2400" dirty="0">
                <a:latin typeface="Times New Roman"/>
                <a:cs typeface="Times New Roman"/>
              </a:rPr>
              <a:t>Jagtap</a:t>
            </a:r>
            <a:r>
              <a:rPr sz="2400" spc="-20" dirty="0">
                <a:latin typeface="Times New Roman"/>
                <a:cs typeface="Times New Roman"/>
              </a:rPr>
              <a:t> </a:t>
            </a:r>
            <a:r>
              <a:rPr sz="2400" dirty="0">
                <a:latin typeface="Times New Roman"/>
                <a:cs typeface="Times New Roman"/>
              </a:rPr>
              <a:t>Nilesh,</a:t>
            </a:r>
            <a:r>
              <a:rPr sz="2400" spc="-30" dirty="0">
                <a:latin typeface="Times New Roman"/>
                <a:cs typeface="Times New Roman"/>
              </a:rPr>
              <a:t> </a:t>
            </a:r>
            <a:r>
              <a:rPr sz="2400" dirty="0">
                <a:latin typeface="Times New Roman"/>
                <a:cs typeface="Times New Roman"/>
              </a:rPr>
              <a:t>Pawan</a:t>
            </a:r>
            <a:r>
              <a:rPr sz="2400" spc="-150" dirty="0">
                <a:latin typeface="Times New Roman"/>
                <a:cs typeface="Times New Roman"/>
              </a:rPr>
              <a:t> </a:t>
            </a:r>
            <a:r>
              <a:rPr sz="2400" dirty="0">
                <a:latin typeface="Times New Roman"/>
                <a:cs typeface="Times New Roman"/>
              </a:rPr>
              <a:t>Alai,</a:t>
            </a:r>
            <a:r>
              <a:rPr sz="2400" spc="-15" dirty="0">
                <a:latin typeface="Times New Roman"/>
                <a:cs typeface="Times New Roman"/>
              </a:rPr>
              <a:t> </a:t>
            </a:r>
            <a:r>
              <a:rPr sz="2400" dirty="0">
                <a:latin typeface="Times New Roman"/>
                <a:cs typeface="Times New Roman"/>
              </a:rPr>
              <a:t>Chavhan</a:t>
            </a:r>
            <a:r>
              <a:rPr sz="2400" spc="-35" dirty="0">
                <a:latin typeface="Times New Roman"/>
                <a:cs typeface="Times New Roman"/>
              </a:rPr>
              <a:t> </a:t>
            </a:r>
            <a:r>
              <a:rPr sz="2400" dirty="0">
                <a:latin typeface="Times New Roman"/>
                <a:cs typeface="Times New Roman"/>
              </a:rPr>
              <a:t>Swapnil</a:t>
            </a:r>
            <a:r>
              <a:rPr sz="2400" spc="-15" dirty="0">
                <a:latin typeface="Times New Roman"/>
                <a:cs typeface="Times New Roman"/>
              </a:rPr>
              <a:t> </a:t>
            </a:r>
            <a:r>
              <a:rPr sz="2400" dirty="0">
                <a:latin typeface="Times New Roman"/>
                <a:cs typeface="Times New Roman"/>
              </a:rPr>
              <a:t>and</a:t>
            </a:r>
            <a:r>
              <a:rPr sz="2400" spc="-30" dirty="0">
                <a:latin typeface="Times New Roman"/>
                <a:cs typeface="Times New Roman"/>
              </a:rPr>
              <a:t> </a:t>
            </a:r>
            <a:r>
              <a:rPr sz="2400" dirty="0">
                <a:latin typeface="Times New Roman"/>
                <a:cs typeface="Times New Roman"/>
              </a:rPr>
              <a:t>Bendre</a:t>
            </a:r>
            <a:r>
              <a:rPr sz="2400" spc="-35" dirty="0">
                <a:latin typeface="Times New Roman"/>
                <a:cs typeface="Times New Roman"/>
              </a:rPr>
              <a:t> </a:t>
            </a:r>
            <a:r>
              <a:rPr sz="2400" dirty="0">
                <a:latin typeface="Times New Roman"/>
                <a:cs typeface="Times New Roman"/>
              </a:rPr>
              <a:t>M.R..</a:t>
            </a:r>
            <a:r>
              <a:rPr sz="2400" spc="-20" dirty="0">
                <a:latin typeface="Times New Roman"/>
                <a:cs typeface="Times New Roman"/>
              </a:rPr>
              <a:t> </a:t>
            </a:r>
            <a:r>
              <a:rPr sz="2400" spc="-40" dirty="0">
                <a:latin typeface="Times New Roman"/>
                <a:cs typeface="Times New Roman"/>
              </a:rPr>
              <a:t>“</a:t>
            </a:r>
            <a:r>
              <a:rPr lang="en-IN" sz="2400" spc="-40" dirty="0">
                <a:latin typeface="Times New Roman"/>
                <a:cs typeface="Times New Roman"/>
              </a:rPr>
              <a:t>Voice-Based</a:t>
            </a:r>
            <a:r>
              <a:rPr sz="2400" spc="-15" dirty="0">
                <a:latin typeface="Times New Roman"/>
                <a:cs typeface="Times New Roman"/>
              </a:rPr>
              <a:t> </a:t>
            </a:r>
            <a:r>
              <a:rPr sz="2400" dirty="0">
                <a:latin typeface="Times New Roman"/>
                <a:cs typeface="Times New Roman"/>
              </a:rPr>
              <a:t>System</a:t>
            </a:r>
            <a:r>
              <a:rPr sz="2400" spc="-40" dirty="0">
                <a:latin typeface="Times New Roman"/>
                <a:cs typeface="Times New Roman"/>
              </a:rPr>
              <a:t> </a:t>
            </a:r>
            <a:r>
              <a:rPr sz="2400" spc="-25" dirty="0">
                <a:latin typeface="Times New Roman"/>
                <a:cs typeface="Times New Roman"/>
              </a:rPr>
              <a:t>in 	</a:t>
            </a:r>
            <a:r>
              <a:rPr sz="2400" dirty="0">
                <a:latin typeface="Times New Roman"/>
                <a:cs typeface="Times New Roman"/>
              </a:rPr>
              <a:t>Desktop</a:t>
            </a:r>
            <a:r>
              <a:rPr sz="2400" spc="-20" dirty="0">
                <a:latin typeface="Times New Roman"/>
                <a:cs typeface="Times New Roman"/>
              </a:rPr>
              <a:t> </a:t>
            </a:r>
            <a:r>
              <a:rPr sz="2400" dirty="0">
                <a:latin typeface="Times New Roman"/>
                <a:cs typeface="Times New Roman"/>
              </a:rPr>
              <a:t>and</a:t>
            </a:r>
            <a:r>
              <a:rPr sz="2400" spc="-20" dirty="0">
                <a:latin typeface="Times New Roman"/>
                <a:cs typeface="Times New Roman"/>
              </a:rPr>
              <a:t> </a:t>
            </a:r>
            <a:r>
              <a:rPr sz="2400" dirty="0">
                <a:latin typeface="Times New Roman"/>
                <a:cs typeface="Times New Roman"/>
              </a:rPr>
              <a:t>Mobile</a:t>
            </a:r>
            <a:r>
              <a:rPr sz="2400" spc="-40" dirty="0">
                <a:latin typeface="Times New Roman"/>
                <a:cs typeface="Times New Roman"/>
              </a:rPr>
              <a:t> </a:t>
            </a:r>
            <a:r>
              <a:rPr sz="2400" dirty="0">
                <a:latin typeface="Times New Roman"/>
                <a:cs typeface="Times New Roman"/>
              </a:rPr>
              <a:t>Devices</a:t>
            </a:r>
            <a:r>
              <a:rPr sz="2400" spc="-30" dirty="0">
                <a:latin typeface="Times New Roman"/>
                <a:cs typeface="Times New Roman"/>
              </a:rPr>
              <a:t> </a:t>
            </a:r>
            <a:r>
              <a:rPr sz="2400" dirty="0">
                <a:latin typeface="Times New Roman"/>
                <a:cs typeface="Times New Roman"/>
              </a:rPr>
              <a:t>for</a:t>
            </a:r>
            <a:r>
              <a:rPr sz="2400" spc="-20" dirty="0">
                <a:latin typeface="Times New Roman"/>
                <a:cs typeface="Times New Roman"/>
              </a:rPr>
              <a:t> </a:t>
            </a:r>
            <a:r>
              <a:rPr sz="2400" dirty="0">
                <a:latin typeface="Times New Roman"/>
                <a:cs typeface="Times New Roman"/>
              </a:rPr>
              <a:t>Blind</a:t>
            </a:r>
            <a:r>
              <a:rPr sz="2400" spc="-30" dirty="0">
                <a:latin typeface="Times New Roman"/>
                <a:cs typeface="Times New Roman"/>
              </a:rPr>
              <a:t> </a:t>
            </a:r>
            <a:r>
              <a:rPr sz="2400" dirty="0">
                <a:latin typeface="Times New Roman"/>
                <a:cs typeface="Times New Roman"/>
              </a:rPr>
              <a:t>People”.</a:t>
            </a:r>
            <a:r>
              <a:rPr sz="2400" spc="-45" dirty="0">
                <a:latin typeface="Times New Roman"/>
                <a:cs typeface="Times New Roman"/>
              </a:rPr>
              <a:t> </a:t>
            </a:r>
            <a:r>
              <a:rPr sz="2400" dirty="0">
                <a:latin typeface="Times New Roman"/>
                <a:cs typeface="Times New Roman"/>
              </a:rPr>
              <a:t>In</a:t>
            </a:r>
            <a:r>
              <a:rPr sz="2400" spc="-20" dirty="0">
                <a:latin typeface="Times New Roman"/>
                <a:cs typeface="Times New Roman"/>
              </a:rPr>
              <a:t> </a:t>
            </a:r>
            <a:r>
              <a:rPr sz="2400" dirty="0">
                <a:latin typeface="Times New Roman"/>
                <a:cs typeface="Times New Roman"/>
              </a:rPr>
              <a:t>International</a:t>
            </a:r>
            <a:r>
              <a:rPr sz="2400" spc="-60" dirty="0">
                <a:latin typeface="Times New Roman"/>
                <a:cs typeface="Times New Roman"/>
              </a:rPr>
              <a:t> </a:t>
            </a:r>
            <a:r>
              <a:rPr sz="2400" dirty="0">
                <a:latin typeface="Times New Roman"/>
                <a:cs typeface="Times New Roman"/>
              </a:rPr>
              <a:t>Journal</a:t>
            </a:r>
            <a:r>
              <a:rPr sz="2400" spc="-40"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spc="-10" dirty="0">
                <a:latin typeface="Times New Roman"/>
                <a:cs typeface="Times New Roman"/>
              </a:rPr>
              <a:t>Emerging 	Technology</a:t>
            </a:r>
            <a:r>
              <a:rPr sz="2400" spc="-55" dirty="0">
                <a:latin typeface="Times New Roman"/>
                <a:cs typeface="Times New Roman"/>
              </a:rPr>
              <a:t> </a:t>
            </a:r>
            <a:r>
              <a:rPr sz="2400" dirty="0">
                <a:latin typeface="Times New Roman"/>
                <a:cs typeface="Times New Roman"/>
              </a:rPr>
              <a:t>and</a:t>
            </a:r>
            <a:r>
              <a:rPr sz="2400" spc="-150" dirty="0">
                <a:latin typeface="Times New Roman"/>
                <a:cs typeface="Times New Roman"/>
              </a:rPr>
              <a:t> </a:t>
            </a:r>
            <a:r>
              <a:rPr sz="2400" dirty="0">
                <a:latin typeface="Times New Roman"/>
                <a:cs typeface="Times New Roman"/>
              </a:rPr>
              <a:t>Advanced</a:t>
            </a:r>
            <a:r>
              <a:rPr sz="2400" spc="-40" dirty="0">
                <a:latin typeface="Times New Roman"/>
                <a:cs typeface="Times New Roman"/>
              </a:rPr>
              <a:t> </a:t>
            </a:r>
            <a:r>
              <a:rPr sz="2400" dirty="0">
                <a:latin typeface="Times New Roman"/>
                <a:cs typeface="Times New Roman"/>
              </a:rPr>
              <a:t>Engineering</a:t>
            </a:r>
            <a:r>
              <a:rPr sz="2400" spc="-60" dirty="0">
                <a:latin typeface="Times New Roman"/>
                <a:cs typeface="Times New Roman"/>
              </a:rPr>
              <a:t> </a:t>
            </a:r>
            <a:r>
              <a:rPr sz="2400" spc="-20" dirty="0">
                <a:latin typeface="Times New Roman"/>
                <a:cs typeface="Times New Roman"/>
              </a:rPr>
              <a:t>(IJETAE),</a:t>
            </a:r>
            <a:r>
              <a:rPr sz="2400" spc="-30" dirty="0">
                <a:latin typeface="Times New Roman"/>
                <a:cs typeface="Times New Roman"/>
              </a:rPr>
              <a:t> </a:t>
            </a:r>
            <a:r>
              <a:rPr sz="2400" dirty="0">
                <a:latin typeface="Times New Roman"/>
                <a:cs typeface="Times New Roman"/>
              </a:rPr>
              <a:t>2014</a:t>
            </a:r>
            <a:r>
              <a:rPr sz="2400" spc="-25" dirty="0">
                <a:latin typeface="Times New Roman"/>
                <a:cs typeface="Times New Roman"/>
              </a:rPr>
              <a:t> </a:t>
            </a:r>
            <a:r>
              <a:rPr sz="2400" dirty="0">
                <a:latin typeface="Times New Roman"/>
                <a:cs typeface="Times New Roman"/>
              </a:rPr>
              <a:t>on</a:t>
            </a:r>
            <a:r>
              <a:rPr sz="2400" spc="-30" dirty="0">
                <a:latin typeface="Times New Roman"/>
                <a:cs typeface="Times New Roman"/>
              </a:rPr>
              <a:t> </a:t>
            </a:r>
            <a:r>
              <a:rPr sz="2400" dirty="0">
                <a:latin typeface="Times New Roman"/>
                <a:cs typeface="Times New Roman"/>
              </a:rPr>
              <a:t>Pages</a:t>
            </a:r>
            <a:r>
              <a:rPr sz="2400" spc="-35" dirty="0">
                <a:latin typeface="Times New Roman"/>
                <a:cs typeface="Times New Roman"/>
              </a:rPr>
              <a:t> </a:t>
            </a:r>
            <a:r>
              <a:rPr sz="2400" dirty="0">
                <a:latin typeface="Times New Roman"/>
                <a:cs typeface="Times New Roman"/>
              </a:rPr>
              <a:t>404-407</a:t>
            </a:r>
            <a:r>
              <a:rPr sz="2400" spc="-25" dirty="0">
                <a:latin typeface="Times New Roman"/>
                <a:cs typeface="Times New Roman"/>
              </a:rPr>
              <a:t> </a:t>
            </a:r>
            <a:r>
              <a:rPr sz="2400" spc="-35" dirty="0">
                <a:latin typeface="Times New Roman"/>
                <a:cs typeface="Times New Roman"/>
              </a:rPr>
              <a:t>(Volume</a:t>
            </a:r>
            <a:r>
              <a:rPr sz="2400" spc="-20" dirty="0">
                <a:latin typeface="Times New Roman"/>
                <a:cs typeface="Times New Roman"/>
              </a:rPr>
              <a:t> </a:t>
            </a:r>
            <a:r>
              <a:rPr sz="2400" dirty="0">
                <a:latin typeface="Times New Roman"/>
                <a:cs typeface="Times New Roman"/>
              </a:rPr>
              <a:t>4,</a:t>
            </a:r>
            <a:r>
              <a:rPr sz="2400" spc="-30" dirty="0">
                <a:latin typeface="Times New Roman"/>
                <a:cs typeface="Times New Roman"/>
              </a:rPr>
              <a:t> </a:t>
            </a:r>
            <a:r>
              <a:rPr sz="2400" spc="-10" dirty="0">
                <a:latin typeface="Times New Roman"/>
                <a:cs typeface="Times New Roman"/>
              </a:rPr>
              <a:t>issue 	</a:t>
            </a:r>
            <a:r>
              <a:rPr sz="2400" spc="-25" dirty="0">
                <a:latin typeface="Times New Roman"/>
                <a:cs typeface="Times New Roman"/>
              </a:rPr>
              <a:t>2).</a:t>
            </a:r>
            <a:endParaRPr sz="2400" dirty="0">
              <a:latin typeface="Times New Roman"/>
              <a:cs typeface="Times New Roman"/>
            </a:endParaRPr>
          </a:p>
          <a:p>
            <a:pPr marL="240029" indent="-227329">
              <a:lnSpc>
                <a:spcPct val="100000"/>
              </a:lnSpc>
              <a:spcBef>
                <a:spcPts val="2005"/>
              </a:spcBef>
              <a:buFont typeface="Arial MT"/>
              <a:buChar char="•"/>
              <a:tabLst>
                <a:tab pos="240029" algn="l"/>
              </a:tabLst>
            </a:pPr>
            <a:r>
              <a:rPr sz="2400" dirty="0">
                <a:latin typeface="Times New Roman"/>
                <a:cs typeface="Times New Roman"/>
              </a:rPr>
              <a:t>[2]</a:t>
            </a:r>
            <a:r>
              <a:rPr sz="2400" spc="-35" dirty="0">
                <a:latin typeface="Times New Roman"/>
                <a:cs typeface="Times New Roman"/>
              </a:rPr>
              <a:t> </a:t>
            </a:r>
            <a:r>
              <a:rPr sz="2400" dirty="0">
                <a:latin typeface="Times New Roman"/>
                <a:cs typeface="Times New Roman"/>
              </a:rPr>
              <a:t>Ummuhanysifa</a:t>
            </a:r>
            <a:r>
              <a:rPr sz="2400" spc="5" dirty="0">
                <a:latin typeface="Times New Roman"/>
                <a:cs typeface="Times New Roman"/>
              </a:rPr>
              <a:t> </a:t>
            </a:r>
            <a:r>
              <a:rPr sz="2400" dirty="0">
                <a:latin typeface="Times New Roman"/>
                <a:cs typeface="Times New Roman"/>
              </a:rPr>
              <a:t>U.,Nizar</a:t>
            </a:r>
            <a:r>
              <a:rPr sz="2400" spc="-35" dirty="0">
                <a:latin typeface="Times New Roman"/>
                <a:cs typeface="Times New Roman"/>
              </a:rPr>
              <a:t> </a:t>
            </a:r>
            <a:r>
              <a:rPr sz="2400" dirty="0">
                <a:latin typeface="Times New Roman"/>
                <a:cs typeface="Times New Roman"/>
              </a:rPr>
              <a:t>Banu</a:t>
            </a:r>
            <a:r>
              <a:rPr sz="2400" spc="-25" dirty="0">
                <a:latin typeface="Times New Roman"/>
                <a:cs typeface="Times New Roman"/>
              </a:rPr>
              <a:t> </a:t>
            </a:r>
            <a:r>
              <a:rPr sz="2400" dirty="0">
                <a:latin typeface="Times New Roman"/>
                <a:cs typeface="Times New Roman"/>
              </a:rPr>
              <a:t>P</a:t>
            </a:r>
            <a:r>
              <a:rPr sz="2400" spc="-114" dirty="0">
                <a:latin typeface="Times New Roman"/>
                <a:cs typeface="Times New Roman"/>
              </a:rPr>
              <a:t> </a:t>
            </a:r>
            <a:r>
              <a:rPr sz="2400" dirty="0">
                <a:latin typeface="Times New Roman"/>
                <a:cs typeface="Times New Roman"/>
              </a:rPr>
              <a:t>K</a:t>
            </a:r>
            <a:r>
              <a:rPr sz="2400" spc="-35" dirty="0">
                <a:latin typeface="Times New Roman"/>
                <a:cs typeface="Times New Roman"/>
              </a:rPr>
              <a:t> </a:t>
            </a:r>
            <a:r>
              <a:rPr sz="2400" dirty="0">
                <a:latin typeface="Times New Roman"/>
                <a:cs typeface="Times New Roman"/>
              </a:rPr>
              <a:t>,</a:t>
            </a:r>
            <a:r>
              <a:rPr sz="2400" spc="-25" dirty="0">
                <a:latin typeface="Times New Roman"/>
                <a:cs typeface="Times New Roman"/>
              </a:rPr>
              <a:t> </a:t>
            </a:r>
            <a:r>
              <a:rPr sz="2400" spc="-40" dirty="0">
                <a:latin typeface="Times New Roman"/>
                <a:cs typeface="Times New Roman"/>
              </a:rPr>
              <a:t>“Voice</a:t>
            </a:r>
            <a:r>
              <a:rPr sz="2400" spc="-35" dirty="0">
                <a:latin typeface="Times New Roman"/>
                <a:cs typeface="Times New Roman"/>
              </a:rPr>
              <a:t> </a:t>
            </a:r>
            <a:r>
              <a:rPr sz="2400" dirty="0">
                <a:latin typeface="Times New Roman"/>
                <a:cs typeface="Times New Roman"/>
              </a:rPr>
              <a:t>Based</a:t>
            </a:r>
            <a:r>
              <a:rPr sz="2400" spc="-40" dirty="0">
                <a:latin typeface="Times New Roman"/>
                <a:cs typeface="Times New Roman"/>
              </a:rPr>
              <a:t> </a:t>
            </a:r>
            <a:r>
              <a:rPr sz="2400" dirty="0">
                <a:latin typeface="Times New Roman"/>
                <a:cs typeface="Times New Roman"/>
              </a:rPr>
              <a:t>Search</a:t>
            </a:r>
            <a:r>
              <a:rPr sz="2400" spc="-35" dirty="0">
                <a:latin typeface="Times New Roman"/>
                <a:cs typeface="Times New Roman"/>
              </a:rPr>
              <a:t> </a:t>
            </a:r>
            <a:r>
              <a:rPr sz="2400" dirty="0">
                <a:latin typeface="Times New Roman"/>
                <a:cs typeface="Times New Roman"/>
              </a:rPr>
              <a:t>Engine</a:t>
            </a:r>
            <a:r>
              <a:rPr sz="2400" spc="-40" dirty="0">
                <a:latin typeface="Times New Roman"/>
                <a:cs typeface="Times New Roman"/>
              </a:rPr>
              <a:t> </a:t>
            </a:r>
            <a:r>
              <a:rPr sz="2400" dirty="0">
                <a:latin typeface="Times New Roman"/>
                <a:cs typeface="Times New Roman"/>
              </a:rPr>
              <a:t>and</a:t>
            </a:r>
            <a:r>
              <a:rPr sz="2400" spc="-75" dirty="0">
                <a:latin typeface="Times New Roman"/>
                <a:cs typeface="Times New Roman"/>
              </a:rPr>
              <a:t> </a:t>
            </a:r>
            <a:r>
              <a:rPr sz="2400" spc="-35" dirty="0">
                <a:latin typeface="Times New Roman"/>
                <a:cs typeface="Times New Roman"/>
              </a:rPr>
              <a:t>Web</a:t>
            </a:r>
            <a:r>
              <a:rPr sz="2400" spc="-20" dirty="0">
                <a:latin typeface="Times New Roman"/>
                <a:cs typeface="Times New Roman"/>
              </a:rPr>
              <a:t> page</a:t>
            </a:r>
            <a:endParaRPr sz="2400" dirty="0">
              <a:latin typeface="Times New Roman"/>
              <a:cs typeface="Times New Roman"/>
            </a:endParaRPr>
          </a:p>
          <a:p>
            <a:pPr marL="241300">
              <a:lnSpc>
                <a:spcPct val="100000"/>
              </a:lnSpc>
              <a:spcBef>
                <a:spcPts val="204"/>
              </a:spcBef>
            </a:pPr>
            <a:r>
              <a:rPr sz="2400" dirty="0">
                <a:latin typeface="Times New Roman"/>
                <a:cs typeface="Times New Roman"/>
              </a:rPr>
              <a:t>Reader”.</a:t>
            </a:r>
            <a:r>
              <a:rPr sz="2400" spc="-40" dirty="0">
                <a:latin typeface="Times New Roman"/>
                <a:cs typeface="Times New Roman"/>
              </a:rPr>
              <a:t> </a:t>
            </a:r>
            <a:r>
              <a:rPr sz="2400" dirty="0">
                <a:latin typeface="Times New Roman"/>
                <a:cs typeface="Times New Roman"/>
              </a:rPr>
              <a:t>In</a:t>
            </a:r>
            <a:r>
              <a:rPr sz="2400" spc="-10" dirty="0">
                <a:latin typeface="Times New Roman"/>
                <a:cs typeface="Times New Roman"/>
              </a:rPr>
              <a:t> </a:t>
            </a:r>
            <a:r>
              <a:rPr sz="2400" dirty="0">
                <a:latin typeface="Times New Roman"/>
                <a:cs typeface="Times New Roman"/>
              </a:rPr>
              <a:t>Internationa</a:t>
            </a:r>
            <a:r>
              <a:rPr sz="2400" spc="-50" dirty="0">
                <a:latin typeface="Times New Roman"/>
                <a:cs typeface="Times New Roman"/>
              </a:rPr>
              <a:t> </a:t>
            </a:r>
            <a:r>
              <a:rPr sz="2400" dirty="0">
                <a:latin typeface="Times New Roman"/>
                <a:cs typeface="Times New Roman"/>
              </a:rPr>
              <a:t>Journal</a:t>
            </a:r>
            <a:r>
              <a:rPr sz="2400" spc="-15"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Computational</a:t>
            </a:r>
            <a:r>
              <a:rPr sz="2400" spc="-45" dirty="0">
                <a:latin typeface="Times New Roman"/>
                <a:cs typeface="Times New Roman"/>
              </a:rPr>
              <a:t> </a:t>
            </a:r>
            <a:r>
              <a:rPr sz="2400" dirty="0">
                <a:latin typeface="Times New Roman"/>
                <a:cs typeface="Times New Roman"/>
              </a:rPr>
              <a:t>Engineering</a:t>
            </a:r>
            <a:r>
              <a:rPr sz="2400" spc="-45" dirty="0">
                <a:latin typeface="Times New Roman"/>
                <a:cs typeface="Times New Roman"/>
              </a:rPr>
              <a:t> </a:t>
            </a:r>
            <a:r>
              <a:rPr sz="2400" dirty="0">
                <a:latin typeface="Times New Roman"/>
                <a:cs typeface="Times New Roman"/>
              </a:rPr>
              <a:t>Research</a:t>
            </a:r>
            <a:r>
              <a:rPr sz="2400" spc="-35" dirty="0">
                <a:latin typeface="Times New Roman"/>
                <a:cs typeface="Times New Roman"/>
              </a:rPr>
              <a:t> </a:t>
            </a:r>
            <a:r>
              <a:rPr sz="2400" dirty="0">
                <a:latin typeface="Times New Roman"/>
                <a:cs typeface="Times New Roman"/>
              </a:rPr>
              <a:t>(IJCER).</a:t>
            </a:r>
            <a:r>
              <a:rPr sz="2400" spc="-15" dirty="0">
                <a:latin typeface="Times New Roman"/>
                <a:cs typeface="Times New Roman"/>
              </a:rPr>
              <a:t> </a:t>
            </a:r>
            <a:r>
              <a:rPr sz="2400" dirty="0">
                <a:latin typeface="Times New Roman"/>
                <a:cs typeface="Times New Roman"/>
              </a:rPr>
              <a:t>Pages</a:t>
            </a:r>
            <a:r>
              <a:rPr sz="2400" spc="-15" dirty="0">
                <a:latin typeface="Times New Roman"/>
                <a:cs typeface="Times New Roman"/>
              </a:rPr>
              <a:t> </a:t>
            </a:r>
            <a:r>
              <a:rPr sz="2400" spc="-25" dirty="0">
                <a:latin typeface="Times New Roman"/>
                <a:cs typeface="Times New Roman"/>
              </a:rPr>
              <a:t>1-</a:t>
            </a:r>
            <a:endParaRPr sz="2400" dirty="0">
              <a:latin typeface="Times New Roman"/>
              <a:cs typeface="Times New Roman"/>
            </a:endParaRPr>
          </a:p>
          <a:p>
            <a:pPr marL="240029" marR="5080" indent="-227329" algn="just">
              <a:lnSpc>
                <a:spcPct val="106900"/>
              </a:lnSpc>
              <a:spcBef>
                <a:spcPts val="1805"/>
              </a:spcBef>
              <a:buFont typeface="Arial MT"/>
              <a:buChar char="•"/>
              <a:tabLst>
                <a:tab pos="241300" algn="l"/>
              </a:tabLst>
            </a:pPr>
            <a:r>
              <a:rPr sz="2400" dirty="0">
                <a:latin typeface="Times New Roman"/>
                <a:cs typeface="Times New Roman"/>
              </a:rPr>
              <a:t>[</a:t>
            </a:r>
            <a:r>
              <a:rPr lang="en-IN" sz="2400" dirty="0">
                <a:latin typeface="Times New Roman"/>
                <a:cs typeface="Times New Roman"/>
              </a:rPr>
              <a:t>3</a:t>
            </a:r>
            <a:r>
              <a:rPr sz="2400" dirty="0">
                <a:latin typeface="Times New Roman"/>
                <a:cs typeface="Times New Roman"/>
              </a:rPr>
              <a:t>]</a:t>
            </a:r>
            <a:r>
              <a:rPr sz="2400" spc="-150" dirty="0">
                <a:latin typeface="Times New Roman"/>
                <a:cs typeface="Times New Roman"/>
              </a:rPr>
              <a:t> </a:t>
            </a:r>
            <a:r>
              <a:rPr sz="2400" dirty="0">
                <a:latin typeface="Times New Roman"/>
                <a:cs typeface="Times New Roman"/>
              </a:rPr>
              <a:t>K.</a:t>
            </a:r>
            <a:r>
              <a:rPr sz="2400" spc="-85" dirty="0">
                <a:latin typeface="Times New Roman"/>
                <a:cs typeface="Times New Roman"/>
              </a:rPr>
              <a:t> </a:t>
            </a:r>
            <a:r>
              <a:rPr sz="2400" dirty="0">
                <a:latin typeface="Times New Roman"/>
                <a:cs typeface="Times New Roman"/>
              </a:rPr>
              <a:t>Jayachandran</a:t>
            </a:r>
            <a:r>
              <a:rPr sz="2400" spc="-20"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spc="-260" dirty="0">
                <a:latin typeface="Times New Roman"/>
                <a:cs typeface="Times New Roman"/>
              </a:rPr>
              <a:t>P.</a:t>
            </a:r>
            <a:r>
              <a:rPr sz="2400" spc="110" dirty="0">
                <a:latin typeface="Times New Roman"/>
                <a:cs typeface="Times New Roman"/>
              </a:rPr>
              <a:t> </a:t>
            </a:r>
            <a:r>
              <a:rPr sz="2400" dirty="0">
                <a:latin typeface="Times New Roman"/>
                <a:cs typeface="Times New Roman"/>
              </a:rPr>
              <a:t>Anbumani</a:t>
            </a:r>
            <a:r>
              <a:rPr sz="2400" spc="20" dirty="0">
                <a:latin typeface="Times New Roman"/>
                <a:cs typeface="Times New Roman"/>
              </a:rPr>
              <a:t> </a:t>
            </a:r>
            <a:r>
              <a:rPr sz="2400" spc="-40" dirty="0">
                <a:latin typeface="Times New Roman"/>
                <a:cs typeface="Times New Roman"/>
              </a:rPr>
              <a:t>“Voice</a:t>
            </a:r>
            <a:r>
              <a:rPr sz="2400" dirty="0">
                <a:latin typeface="Times New Roman"/>
                <a:cs typeface="Times New Roman"/>
              </a:rPr>
              <a:t> Based Email</a:t>
            </a:r>
            <a:r>
              <a:rPr sz="2400" spc="-5"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dirty="0">
                <a:latin typeface="Times New Roman"/>
                <a:cs typeface="Times New Roman"/>
              </a:rPr>
              <a:t>Blind</a:t>
            </a:r>
            <a:r>
              <a:rPr sz="2400" spc="-10" dirty="0">
                <a:latin typeface="Times New Roman"/>
                <a:cs typeface="Times New Roman"/>
              </a:rPr>
              <a:t> </a:t>
            </a:r>
            <a:r>
              <a:rPr sz="2400" dirty="0">
                <a:latin typeface="Times New Roman"/>
                <a:cs typeface="Times New Roman"/>
              </a:rPr>
              <a:t>People”</a:t>
            </a:r>
            <a:r>
              <a:rPr sz="2400" spc="-25" dirty="0">
                <a:latin typeface="Times New Roman"/>
                <a:cs typeface="Times New Roman"/>
              </a:rPr>
              <a:t> </a:t>
            </a:r>
            <a:r>
              <a:rPr sz="2400" dirty="0">
                <a:latin typeface="Times New Roman"/>
                <a:cs typeface="Times New Roman"/>
              </a:rPr>
              <a:t>in</a:t>
            </a:r>
            <a:r>
              <a:rPr sz="2400" spc="-5" dirty="0">
                <a:latin typeface="Times New Roman"/>
                <a:cs typeface="Times New Roman"/>
              </a:rPr>
              <a:t> </a:t>
            </a:r>
            <a:r>
              <a:rPr sz="2400" spc="-10" dirty="0">
                <a:latin typeface="Times New Roman"/>
                <a:cs typeface="Times New Roman"/>
              </a:rPr>
              <a:t>International 	</a:t>
            </a:r>
            <a:r>
              <a:rPr sz="2400" dirty="0">
                <a:latin typeface="Times New Roman"/>
                <a:cs typeface="Times New Roman"/>
              </a:rPr>
              <a:t>Journal</a:t>
            </a:r>
            <a:r>
              <a:rPr sz="2400" spc="-20" dirty="0">
                <a:latin typeface="Times New Roman"/>
                <a:cs typeface="Times New Roman"/>
              </a:rPr>
              <a:t> </a:t>
            </a:r>
            <a:r>
              <a:rPr sz="2400" dirty="0">
                <a:latin typeface="Times New Roman"/>
                <a:cs typeface="Times New Roman"/>
              </a:rPr>
              <a:t>of</a:t>
            </a:r>
            <a:r>
              <a:rPr sz="2400" spc="-150" dirty="0">
                <a:latin typeface="Times New Roman"/>
                <a:cs typeface="Times New Roman"/>
              </a:rPr>
              <a:t> </a:t>
            </a:r>
            <a:r>
              <a:rPr sz="2400" dirty="0">
                <a:latin typeface="Times New Roman"/>
                <a:cs typeface="Times New Roman"/>
              </a:rPr>
              <a:t>Advance</a:t>
            </a:r>
            <a:r>
              <a:rPr sz="2400" spc="-5" dirty="0">
                <a:latin typeface="Times New Roman"/>
                <a:cs typeface="Times New Roman"/>
              </a:rPr>
              <a:t> </a:t>
            </a:r>
            <a:r>
              <a:rPr sz="2400" dirty="0">
                <a:latin typeface="Times New Roman"/>
                <a:cs typeface="Times New Roman"/>
              </a:rPr>
              <a:t>Research,</a:t>
            </a:r>
            <a:r>
              <a:rPr sz="2400" spc="-30" dirty="0">
                <a:latin typeface="Times New Roman"/>
                <a:cs typeface="Times New Roman"/>
              </a:rPr>
              <a:t> </a:t>
            </a:r>
            <a:r>
              <a:rPr sz="2400" dirty="0">
                <a:latin typeface="Times New Roman"/>
                <a:cs typeface="Times New Roman"/>
              </a:rPr>
              <a:t>Ideas</a:t>
            </a:r>
            <a:r>
              <a:rPr sz="2400" spc="-5" dirty="0">
                <a:latin typeface="Times New Roman"/>
                <a:cs typeface="Times New Roman"/>
              </a:rPr>
              <a:t> </a:t>
            </a:r>
            <a:r>
              <a:rPr sz="2400" dirty="0">
                <a:latin typeface="Times New Roman"/>
                <a:cs typeface="Times New Roman"/>
              </a:rPr>
              <a:t>and</a:t>
            </a:r>
            <a:r>
              <a:rPr sz="2400" spc="-25" dirty="0">
                <a:latin typeface="Times New Roman"/>
                <a:cs typeface="Times New Roman"/>
              </a:rPr>
              <a:t> </a:t>
            </a:r>
            <a:r>
              <a:rPr sz="2400" dirty="0">
                <a:latin typeface="Times New Roman"/>
                <a:cs typeface="Times New Roman"/>
              </a:rPr>
              <a:t>Innovations</a:t>
            </a:r>
            <a:r>
              <a:rPr sz="2400" spc="-45" dirty="0">
                <a:latin typeface="Times New Roman"/>
                <a:cs typeface="Times New Roman"/>
              </a:rPr>
              <a:t> </a:t>
            </a:r>
            <a:r>
              <a:rPr sz="2400" dirty="0">
                <a:latin typeface="Times New Roman"/>
                <a:cs typeface="Times New Roman"/>
              </a:rPr>
              <a:t>in</a:t>
            </a:r>
            <a:r>
              <a:rPr sz="2400" spc="-50" dirty="0">
                <a:latin typeface="Times New Roman"/>
                <a:cs typeface="Times New Roman"/>
              </a:rPr>
              <a:t> </a:t>
            </a:r>
            <a:r>
              <a:rPr sz="2400" spc="-10" dirty="0">
                <a:latin typeface="Times New Roman"/>
                <a:cs typeface="Times New Roman"/>
              </a:rPr>
              <a:t>Technology(IJARIIT),2017</a:t>
            </a:r>
            <a:r>
              <a:rPr sz="2400" spc="-55" dirty="0">
                <a:latin typeface="Times New Roman"/>
                <a:cs typeface="Times New Roman"/>
              </a:rPr>
              <a:t> </a:t>
            </a:r>
            <a:r>
              <a:rPr sz="2400" dirty="0">
                <a:latin typeface="Times New Roman"/>
                <a:cs typeface="Times New Roman"/>
              </a:rPr>
              <a:t>on</a:t>
            </a:r>
            <a:r>
              <a:rPr sz="2400" spc="-5" dirty="0">
                <a:latin typeface="Times New Roman"/>
                <a:cs typeface="Times New Roman"/>
              </a:rPr>
              <a:t> </a:t>
            </a:r>
            <a:r>
              <a:rPr sz="2400" spc="-10" dirty="0">
                <a:latin typeface="Times New Roman"/>
                <a:cs typeface="Times New Roman"/>
              </a:rPr>
              <a:t>Pages 	1065-</a:t>
            </a:r>
            <a:r>
              <a:rPr sz="2400" spc="-20" dirty="0">
                <a:latin typeface="Times New Roman"/>
                <a:cs typeface="Times New Roman"/>
              </a:rPr>
              <a:t>1071</a:t>
            </a:r>
            <a:endParaRPr sz="2400" dirty="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3223260">
              <a:lnSpc>
                <a:spcPct val="100000"/>
              </a:lnSpc>
              <a:spcBef>
                <a:spcPts val="105"/>
              </a:spcBef>
            </a:pPr>
            <a:r>
              <a:rPr dirty="0"/>
              <a:t>II</a:t>
            </a:r>
            <a:r>
              <a:rPr spc="-20" dirty="0"/>
              <a:t> </a:t>
            </a:r>
            <a:r>
              <a:rPr dirty="0"/>
              <a:t>CSE B Batch</a:t>
            </a:r>
            <a:r>
              <a:rPr spc="-30" dirty="0"/>
              <a:t> </a:t>
            </a:r>
            <a:r>
              <a:rPr spc="-50" dirty="0"/>
              <a:t>2</a:t>
            </a:r>
          </a:p>
        </p:txBody>
      </p:sp>
      <p:sp>
        <p:nvSpPr>
          <p:cNvPr id="3" name="object 3"/>
          <p:cNvSpPr txBox="1"/>
          <p:nvPr/>
        </p:nvSpPr>
        <p:spPr>
          <a:xfrm>
            <a:off x="916939" y="1804161"/>
            <a:ext cx="9210040" cy="3776345"/>
          </a:xfrm>
          <a:prstGeom prst="rect">
            <a:avLst/>
          </a:prstGeom>
        </p:spPr>
        <p:txBody>
          <a:bodyPr vert="horz" wrap="square" lIns="0" tIns="12065" rIns="0" bIns="0" rtlCol="0">
            <a:spAutoFit/>
          </a:bodyPr>
          <a:lstStyle/>
          <a:p>
            <a:pPr marL="240665" indent="-227965">
              <a:lnSpc>
                <a:spcPts val="3190"/>
              </a:lnSpc>
              <a:spcBef>
                <a:spcPts val="95"/>
              </a:spcBef>
              <a:buFont typeface="Arial MT"/>
              <a:buChar char="•"/>
              <a:tabLst>
                <a:tab pos="240665" algn="l"/>
              </a:tabLst>
            </a:pPr>
            <a:r>
              <a:rPr sz="2800" dirty="0">
                <a:latin typeface="Times New Roman"/>
                <a:cs typeface="Times New Roman"/>
              </a:rPr>
              <a:t>Internal</a:t>
            </a:r>
            <a:r>
              <a:rPr sz="2800" spc="-70" dirty="0">
                <a:latin typeface="Times New Roman"/>
                <a:cs typeface="Times New Roman"/>
              </a:rPr>
              <a:t> </a:t>
            </a:r>
            <a:r>
              <a:rPr sz="2800" dirty="0">
                <a:latin typeface="Times New Roman"/>
                <a:cs typeface="Times New Roman"/>
              </a:rPr>
              <a:t>Guide-</a:t>
            </a:r>
            <a:r>
              <a:rPr sz="2800" spc="-45" dirty="0">
                <a:latin typeface="Times New Roman"/>
                <a:cs typeface="Times New Roman"/>
              </a:rPr>
              <a:t> </a:t>
            </a:r>
            <a:r>
              <a:rPr sz="2800" spc="-10" dirty="0">
                <a:latin typeface="Times New Roman"/>
                <a:cs typeface="Times New Roman"/>
              </a:rPr>
              <a:t>Dr.Rafeeq</a:t>
            </a:r>
            <a:r>
              <a:rPr sz="2800" spc="-55" dirty="0">
                <a:latin typeface="Times New Roman"/>
                <a:cs typeface="Times New Roman"/>
              </a:rPr>
              <a:t> </a:t>
            </a:r>
            <a:r>
              <a:rPr sz="2800" spc="-10" dirty="0">
                <a:latin typeface="Times New Roman"/>
                <a:cs typeface="Times New Roman"/>
              </a:rPr>
              <a:t>Mohammed</a:t>
            </a:r>
            <a:endParaRPr sz="2800">
              <a:latin typeface="Times New Roman"/>
              <a:cs typeface="Times New Roman"/>
            </a:endParaRPr>
          </a:p>
          <a:p>
            <a:pPr marL="241300" marR="5080">
              <a:lnSpc>
                <a:spcPts val="3030"/>
              </a:lnSpc>
              <a:spcBef>
                <a:spcPts val="209"/>
              </a:spcBef>
            </a:pPr>
            <a:r>
              <a:rPr sz="2800" dirty="0">
                <a:latin typeface="Times New Roman"/>
                <a:cs typeface="Times New Roman"/>
              </a:rPr>
              <a:t>Associate</a:t>
            </a:r>
            <a:r>
              <a:rPr sz="2800" spc="-70" dirty="0">
                <a:latin typeface="Times New Roman"/>
                <a:cs typeface="Times New Roman"/>
              </a:rPr>
              <a:t> </a:t>
            </a:r>
            <a:r>
              <a:rPr sz="2800" dirty="0">
                <a:latin typeface="Times New Roman"/>
                <a:cs typeface="Times New Roman"/>
              </a:rPr>
              <a:t>Professor,</a:t>
            </a:r>
            <a:r>
              <a:rPr sz="2800" spc="-70" dirty="0">
                <a:latin typeface="Times New Roman"/>
                <a:cs typeface="Times New Roman"/>
              </a:rPr>
              <a:t> </a:t>
            </a:r>
            <a:r>
              <a:rPr sz="2800" dirty="0">
                <a:latin typeface="Times New Roman"/>
                <a:cs typeface="Times New Roman"/>
              </a:rPr>
              <a:t>Dept.</a:t>
            </a:r>
            <a:r>
              <a:rPr sz="2800" spc="-50" dirty="0">
                <a:latin typeface="Times New Roman"/>
                <a:cs typeface="Times New Roman"/>
              </a:rPr>
              <a:t> </a:t>
            </a:r>
            <a:r>
              <a:rPr sz="2800" dirty="0">
                <a:latin typeface="Times New Roman"/>
                <a:cs typeface="Times New Roman"/>
              </a:rPr>
              <a:t>of</a:t>
            </a:r>
            <a:r>
              <a:rPr sz="2800" spc="-50" dirty="0">
                <a:latin typeface="Times New Roman"/>
                <a:cs typeface="Times New Roman"/>
              </a:rPr>
              <a:t> </a:t>
            </a:r>
            <a:r>
              <a:rPr sz="2800" dirty="0">
                <a:latin typeface="Times New Roman"/>
                <a:cs typeface="Times New Roman"/>
              </a:rPr>
              <a:t>CSE,</a:t>
            </a:r>
            <a:r>
              <a:rPr sz="2800" spc="-45" dirty="0">
                <a:latin typeface="Times New Roman"/>
                <a:cs typeface="Times New Roman"/>
              </a:rPr>
              <a:t> </a:t>
            </a:r>
            <a:r>
              <a:rPr sz="2800" dirty="0">
                <a:latin typeface="Times New Roman"/>
                <a:cs typeface="Times New Roman"/>
              </a:rPr>
              <a:t>CMR</a:t>
            </a:r>
            <a:r>
              <a:rPr sz="2800" spc="-55" dirty="0">
                <a:latin typeface="Times New Roman"/>
                <a:cs typeface="Times New Roman"/>
              </a:rPr>
              <a:t> </a:t>
            </a:r>
            <a:r>
              <a:rPr sz="2800" dirty="0">
                <a:latin typeface="Times New Roman"/>
                <a:cs typeface="Times New Roman"/>
              </a:rPr>
              <a:t>Engineering</a:t>
            </a:r>
            <a:r>
              <a:rPr sz="2800" spc="-70" dirty="0">
                <a:latin typeface="Times New Roman"/>
                <a:cs typeface="Times New Roman"/>
              </a:rPr>
              <a:t> </a:t>
            </a:r>
            <a:r>
              <a:rPr sz="2800" spc="-10" dirty="0">
                <a:latin typeface="Times New Roman"/>
                <a:cs typeface="Times New Roman"/>
              </a:rPr>
              <a:t>College, Hyderabad</a:t>
            </a:r>
            <a:endParaRPr sz="2800">
              <a:latin typeface="Times New Roman"/>
              <a:cs typeface="Times New Roman"/>
            </a:endParaRPr>
          </a:p>
          <a:p>
            <a:pPr>
              <a:lnSpc>
                <a:spcPct val="100000"/>
              </a:lnSpc>
              <a:spcBef>
                <a:spcPts val="1420"/>
              </a:spcBef>
            </a:pPr>
            <a:endParaRPr sz="2800">
              <a:latin typeface="Times New Roman"/>
              <a:cs typeface="Times New Roman"/>
            </a:endParaRPr>
          </a:p>
          <a:p>
            <a:pPr marL="240665" indent="-227965">
              <a:lnSpc>
                <a:spcPct val="100000"/>
              </a:lnSpc>
              <a:buFont typeface="Arial MT"/>
              <a:buChar char="•"/>
              <a:tabLst>
                <a:tab pos="240665" algn="l"/>
              </a:tabLst>
            </a:pPr>
            <a:r>
              <a:rPr sz="2800" dirty="0">
                <a:latin typeface="Times New Roman"/>
                <a:cs typeface="Times New Roman"/>
              </a:rPr>
              <a:t>Deepak</a:t>
            </a:r>
            <a:r>
              <a:rPr sz="2800" spc="-65" dirty="0">
                <a:latin typeface="Times New Roman"/>
                <a:cs typeface="Times New Roman"/>
              </a:rPr>
              <a:t> </a:t>
            </a:r>
            <a:r>
              <a:rPr sz="2800" dirty="0">
                <a:latin typeface="Times New Roman"/>
                <a:cs typeface="Times New Roman"/>
              </a:rPr>
              <a:t>Kumar</a:t>
            </a:r>
            <a:r>
              <a:rPr sz="2800" spc="-60" dirty="0">
                <a:latin typeface="Times New Roman"/>
                <a:cs typeface="Times New Roman"/>
              </a:rPr>
              <a:t> </a:t>
            </a:r>
            <a:r>
              <a:rPr sz="2800" dirty="0">
                <a:latin typeface="Times New Roman"/>
                <a:cs typeface="Times New Roman"/>
              </a:rPr>
              <a:t>Sahoo,</a:t>
            </a:r>
            <a:r>
              <a:rPr sz="2800" spc="-80" dirty="0">
                <a:latin typeface="Times New Roman"/>
                <a:cs typeface="Times New Roman"/>
              </a:rPr>
              <a:t> </a:t>
            </a:r>
            <a:r>
              <a:rPr sz="2800" spc="-10" dirty="0">
                <a:latin typeface="Times New Roman"/>
                <a:cs typeface="Times New Roman"/>
              </a:rPr>
              <a:t>228R1A0590</a:t>
            </a:r>
            <a:endParaRPr sz="2800">
              <a:latin typeface="Times New Roman"/>
              <a:cs typeface="Times New Roman"/>
            </a:endParaRPr>
          </a:p>
          <a:p>
            <a:pPr marL="240029" indent="-227329">
              <a:lnSpc>
                <a:spcPct val="100000"/>
              </a:lnSpc>
              <a:spcBef>
                <a:spcPts val="660"/>
              </a:spcBef>
              <a:buFont typeface="Arial MT"/>
              <a:buChar char="•"/>
              <a:tabLst>
                <a:tab pos="240029" algn="l"/>
              </a:tabLst>
            </a:pPr>
            <a:r>
              <a:rPr sz="2800" dirty="0">
                <a:latin typeface="Times New Roman"/>
                <a:cs typeface="Times New Roman"/>
              </a:rPr>
              <a:t>Mohammed</a:t>
            </a:r>
            <a:r>
              <a:rPr sz="2800" spc="-150" dirty="0">
                <a:latin typeface="Times New Roman"/>
                <a:cs typeface="Times New Roman"/>
              </a:rPr>
              <a:t> </a:t>
            </a:r>
            <a:r>
              <a:rPr sz="2800" spc="-30" dirty="0">
                <a:latin typeface="Times New Roman"/>
                <a:cs typeface="Times New Roman"/>
              </a:rPr>
              <a:t>Yaseen,</a:t>
            </a:r>
            <a:r>
              <a:rPr sz="2800" spc="-85" dirty="0">
                <a:latin typeface="Times New Roman"/>
                <a:cs typeface="Times New Roman"/>
              </a:rPr>
              <a:t> </a:t>
            </a:r>
            <a:r>
              <a:rPr sz="2800" spc="-10" dirty="0">
                <a:latin typeface="Times New Roman"/>
                <a:cs typeface="Times New Roman"/>
              </a:rPr>
              <a:t>228R5A05A9</a:t>
            </a:r>
            <a:endParaRPr sz="2800">
              <a:latin typeface="Times New Roman"/>
              <a:cs typeface="Times New Roman"/>
            </a:endParaRPr>
          </a:p>
          <a:p>
            <a:pPr marL="240665" indent="-227965">
              <a:lnSpc>
                <a:spcPct val="100000"/>
              </a:lnSpc>
              <a:spcBef>
                <a:spcPts val="675"/>
              </a:spcBef>
              <a:buFont typeface="Arial MT"/>
              <a:buChar char="•"/>
              <a:tabLst>
                <a:tab pos="240665" algn="l"/>
              </a:tabLst>
            </a:pPr>
            <a:r>
              <a:rPr sz="2800" dirty="0">
                <a:latin typeface="Times New Roman"/>
                <a:cs typeface="Times New Roman"/>
              </a:rPr>
              <a:t>Illury</a:t>
            </a:r>
            <a:r>
              <a:rPr sz="2800" spc="-60" dirty="0">
                <a:latin typeface="Times New Roman"/>
                <a:cs typeface="Times New Roman"/>
              </a:rPr>
              <a:t> </a:t>
            </a:r>
            <a:r>
              <a:rPr sz="2800" dirty="0">
                <a:latin typeface="Times New Roman"/>
                <a:cs typeface="Times New Roman"/>
              </a:rPr>
              <a:t>Benjamen,</a:t>
            </a:r>
            <a:r>
              <a:rPr sz="2800" spc="-40" dirty="0">
                <a:latin typeface="Times New Roman"/>
                <a:cs typeface="Times New Roman"/>
              </a:rPr>
              <a:t> </a:t>
            </a:r>
            <a:r>
              <a:rPr sz="2800" spc="-10" dirty="0">
                <a:latin typeface="Times New Roman"/>
                <a:cs typeface="Times New Roman"/>
              </a:rPr>
              <a:t>228R5A0598</a:t>
            </a:r>
            <a:endParaRPr sz="2800">
              <a:latin typeface="Times New Roman"/>
              <a:cs typeface="Times New Roman"/>
            </a:endParaRPr>
          </a:p>
          <a:p>
            <a:pPr marL="240665" indent="-227965">
              <a:lnSpc>
                <a:spcPct val="100000"/>
              </a:lnSpc>
              <a:spcBef>
                <a:spcPts val="660"/>
              </a:spcBef>
              <a:buFont typeface="Arial MT"/>
              <a:buChar char="•"/>
              <a:tabLst>
                <a:tab pos="240665" algn="l"/>
              </a:tabLst>
            </a:pPr>
            <a:r>
              <a:rPr sz="2800" dirty="0">
                <a:latin typeface="Times New Roman"/>
                <a:cs typeface="Times New Roman"/>
              </a:rPr>
              <a:t>Palle</a:t>
            </a:r>
            <a:r>
              <a:rPr sz="2800" spc="-40" dirty="0">
                <a:latin typeface="Times New Roman"/>
                <a:cs typeface="Times New Roman"/>
              </a:rPr>
              <a:t> </a:t>
            </a:r>
            <a:r>
              <a:rPr sz="2800" dirty="0">
                <a:latin typeface="Times New Roman"/>
                <a:cs typeface="Times New Roman"/>
              </a:rPr>
              <a:t>Deepak,</a:t>
            </a:r>
            <a:r>
              <a:rPr sz="2800" spc="-25" dirty="0">
                <a:latin typeface="Times New Roman"/>
                <a:cs typeface="Times New Roman"/>
              </a:rPr>
              <a:t> </a:t>
            </a:r>
            <a:r>
              <a:rPr sz="2800" spc="-10" dirty="0">
                <a:latin typeface="Times New Roman"/>
                <a:cs typeface="Times New Roman"/>
              </a:rPr>
              <a:t>228R1A05B3</a:t>
            </a:r>
            <a:endParaRPr sz="28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4809" y="2843276"/>
            <a:ext cx="4883785" cy="1016635"/>
          </a:xfrm>
          <a:prstGeom prst="rect">
            <a:avLst/>
          </a:prstGeom>
        </p:spPr>
        <p:txBody>
          <a:bodyPr vert="horz" wrap="square" lIns="0" tIns="13335" rIns="0" bIns="0" rtlCol="0">
            <a:spAutoFit/>
          </a:bodyPr>
          <a:lstStyle/>
          <a:p>
            <a:pPr marL="12700">
              <a:lnSpc>
                <a:spcPct val="100000"/>
              </a:lnSpc>
              <a:spcBef>
                <a:spcPts val="105"/>
              </a:spcBef>
            </a:pPr>
            <a:r>
              <a:rPr sz="6500" spc="-20" dirty="0"/>
              <a:t>THANK</a:t>
            </a:r>
            <a:r>
              <a:rPr sz="6500" spc="-360" dirty="0"/>
              <a:t> </a:t>
            </a:r>
            <a:r>
              <a:rPr sz="6500" spc="-25" dirty="0"/>
              <a:t>YOU</a:t>
            </a:r>
            <a:endParaRPr sz="6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26440"/>
            <a:ext cx="10358120" cy="505908"/>
          </a:xfrm>
          <a:prstGeom prst="rect">
            <a:avLst/>
          </a:prstGeom>
        </p:spPr>
        <p:txBody>
          <a:bodyPr vert="horz" wrap="square" lIns="0" tIns="13335" rIns="0" bIns="0" rtlCol="0">
            <a:spAutoFit/>
          </a:bodyPr>
          <a:lstStyle/>
          <a:p>
            <a:pPr marL="12700">
              <a:lnSpc>
                <a:spcPct val="100000"/>
              </a:lnSpc>
              <a:spcBef>
                <a:spcPts val="105"/>
              </a:spcBef>
            </a:pPr>
            <a:r>
              <a:rPr lang="en-IN" sz="3200" b="1" spc="-10"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Contents</a:t>
            </a:r>
          </a:p>
        </p:txBody>
      </p:sp>
      <p:sp>
        <p:nvSpPr>
          <p:cNvPr id="3" name="object 3"/>
          <p:cNvSpPr txBox="1"/>
          <p:nvPr/>
        </p:nvSpPr>
        <p:spPr>
          <a:xfrm>
            <a:off x="916939" y="1219200"/>
            <a:ext cx="4505325" cy="5280291"/>
          </a:xfrm>
          <a:prstGeom prst="rect">
            <a:avLst/>
          </a:prstGeom>
        </p:spPr>
        <p:txBody>
          <a:bodyPr vert="horz" wrap="square" lIns="0" tIns="55244" rIns="0" bIns="0" rtlCol="0">
            <a:spAutoFit/>
          </a:bodyPr>
          <a:lstStyle/>
          <a:p>
            <a:pPr marL="240665" indent="-227965">
              <a:lnSpc>
                <a:spcPct val="100000"/>
              </a:lnSpc>
              <a:spcBef>
                <a:spcPts val="434"/>
              </a:spcBef>
              <a:buFont typeface="Arial MT"/>
              <a:buChar char="•"/>
              <a:tabLst>
                <a:tab pos="240665" algn="l"/>
              </a:tabLst>
            </a:pPr>
            <a:r>
              <a:rPr sz="2400" spc="-10" dirty="0">
                <a:latin typeface="Times New Roman"/>
                <a:cs typeface="Times New Roman"/>
              </a:rPr>
              <a:t>Abstract</a:t>
            </a:r>
            <a:endParaRPr sz="2400" dirty="0">
              <a:latin typeface="Times New Roman"/>
              <a:cs typeface="Times New Roman"/>
            </a:endParaRPr>
          </a:p>
          <a:p>
            <a:pPr marL="240029" indent="-227329">
              <a:lnSpc>
                <a:spcPct val="100000"/>
              </a:lnSpc>
              <a:spcBef>
                <a:spcPts val="335"/>
              </a:spcBef>
              <a:buFont typeface="Arial MT"/>
              <a:buChar char="•"/>
              <a:tabLst>
                <a:tab pos="240029" algn="l"/>
              </a:tabLst>
            </a:pPr>
            <a:r>
              <a:rPr sz="2400" spc="-10" dirty="0">
                <a:latin typeface="Times New Roman"/>
                <a:cs typeface="Times New Roman"/>
              </a:rPr>
              <a:t>Introduction</a:t>
            </a:r>
            <a:endParaRPr lang="en-IN" sz="2400" spc="-10" dirty="0">
              <a:latin typeface="Times New Roman"/>
              <a:cs typeface="Times New Roman"/>
            </a:endParaRPr>
          </a:p>
          <a:p>
            <a:pPr marL="240029" indent="-227329">
              <a:lnSpc>
                <a:spcPct val="100000"/>
              </a:lnSpc>
              <a:spcBef>
                <a:spcPts val="335"/>
              </a:spcBef>
              <a:buFont typeface="Arial MT"/>
              <a:buChar char="•"/>
              <a:tabLst>
                <a:tab pos="240029" algn="l"/>
              </a:tabLst>
            </a:pPr>
            <a:r>
              <a:rPr lang="en-IN" sz="2400" dirty="0">
                <a:latin typeface="Times New Roman" panose="02020603050405020304" pitchFamily="18" charset="0"/>
                <a:cs typeface="Times New Roman" panose="02020603050405020304" pitchFamily="18" charset="0"/>
              </a:rPr>
              <a:t>Purpose of the projec</a:t>
            </a:r>
            <a:r>
              <a:rPr lang="en-IN" sz="2400" spc="-10" dirty="0">
                <a:latin typeface="Times New Roman" panose="02020603050405020304" pitchFamily="18" charset="0"/>
                <a:cs typeface="Times New Roman" panose="02020603050405020304" pitchFamily="18" charset="0"/>
              </a:rPr>
              <a:t>t</a:t>
            </a:r>
          </a:p>
          <a:p>
            <a:pPr marL="240029" indent="-227329">
              <a:lnSpc>
                <a:spcPct val="100000"/>
              </a:lnSpc>
              <a:spcBef>
                <a:spcPts val="335"/>
              </a:spcBef>
              <a:buFont typeface="Arial MT"/>
              <a:buChar char="•"/>
              <a:tabLst>
                <a:tab pos="240029" algn="l"/>
              </a:tabLst>
            </a:pPr>
            <a:r>
              <a:rPr lang="en-IN" sz="2400" dirty="0">
                <a:latin typeface="Times New Roman" panose="02020603050405020304" pitchFamily="18" charset="0"/>
                <a:cs typeface="Times New Roman" panose="02020603050405020304" pitchFamily="18" charset="0"/>
              </a:rPr>
              <a:t>Existing system and disadvantages</a:t>
            </a:r>
          </a:p>
          <a:p>
            <a:pPr marL="240029" indent="-227329">
              <a:lnSpc>
                <a:spcPct val="100000"/>
              </a:lnSpc>
              <a:spcBef>
                <a:spcPts val="335"/>
              </a:spcBef>
              <a:buFont typeface="Arial MT"/>
              <a:buChar char="•"/>
              <a:tabLst>
                <a:tab pos="240029" algn="l"/>
              </a:tabLst>
            </a:pPr>
            <a:r>
              <a:rPr lang="en-IN" sz="2400" dirty="0">
                <a:latin typeface="Times New Roman" panose="02020603050405020304" pitchFamily="18" charset="0"/>
                <a:cs typeface="Times New Roman" panose="02020603050405020304" pitchFamily="18" charset="0"/>
              </a:rPr>
              <a:t>Proposed System with Features</a:t>
            </a:r>
          </a:p>
          <a:p>
            <a:pPr marL="240029" indent="-227329">
              <a:lnSpc>
                <a:spcPct val="100000"/>
              </a:lnSpc>
              <a:spcBef>
                <a:spcPts val="335"/>
              </a:spcBef>
              <a:buFont typeface="Arial MT"/>
              <a:buChar char="•"/>
              <a:tabLst>
                <a:tab pos="240029" algn="l"/>
              </a:tabLst>
            </a:pPr>
            <a:r>
              <a:rPr lang="en-IN" sz="2400" dirty="0">
                <a:latin typeface="Times New Roman" panose="02020603050405020304" pitchFamily="18" charset="0"/>
                <a:cs typeface="Times New Roman" panose="02020603050405020304" pitchFamily="18" charset="0"/>
              </a:rPr>
              <a:t>System requirements</a:t>
            </a:r>
          </a:p>
          <a:p>
            <a:pPr marL="240029" indent="-227329">
              <a:lnSpc>
                <a:spcPct val="100000"/>
              </a:lnSpc>
              <a:spcBef>
                <a:spcPts val="335"/>
              </a:spcBef>
              <a:buFont typeface="Arial MT"/>
              <a:buChar char="•"/>
              <a:tabLst>
                <a:tab pos="240029" algn="l"/>
              </a:tabLst>
            </a:pPr>
            <a:r>
              <a:rPr lang="en-IN" sz="2400" dirty="0">
                <a:latin typeface="Times New Roman" panose="02020603050405020304" pitchFamily="18" charset="0"/>
                <a:cs typeface="Times New Roman" panose="02020603050405020304" pitchFamily="18" charset="0"/>
              </a:rPr>
              <a:t>Design and Implementation models</a:t>
            </a:r>
          </a:p>
          <a:p>
            <a:pPr marL="240029" indent="-227329">
              <a:lnSpc>
                <a:spcPct val="100000"/>
              </a:lnSpc>
              <a:spcBef>
                <a:spcPts val="335"/>
              </a:spcBef>
              <a:buFont typeface="Arial MT"/>
              <a:buChar char="•"/>
              <a:tabLst>
                <a:tab pos="240029" algn="l"/>
              </a:tabLst>
            </a:pPr>
            <a:r>
              <a:rPr lang="en-IN" sz="2400" dirty="0">
                <a:latin typeface="Times New Roman" panose="02020603050405020304" pitchFamily="18" charset="0"/>
                <a:cs typeface="Times New Roman" panose="02020603050405020304" pitchFamily="18" charset="0"/>
              </a:rPr>
              <a:t>Use case diagram</a:t>
            </a:r>
            <a:endParaRPr sz="2400" dirty="0">
              <a:latin typeface="Times New Roman"/>
              <a:cs typeface="Times New Roman"/>
            </a:endParaRPr>
          </a:p>
          <a:p>
            <a:pPr marL="240029" indent="-227329">
              <a:lnSpc>
                <a:spcPct val="100000"/>
              </a:lnSpc>
              <a:spcBef>
                <a:spcPts val="325"/>
              </a:spcBef>
              <a:buFont typeface="Arial MT"/>
              <a:buChar char="•"/>
              <a:tabLst>
                <a:tab pos="240029" algn="l"/>
              </a:tabLst>
            </a:pPr>
            <a:r>
              <a:rPr sz="2400" spc="-10" dirty="0">
                <a:latin typeface="Times New Roman"/>
                <a:cs typeface="Times New Roman"/>
              </a:rPr>
              <a:t>Output/Results</a:t>
            </a:r>
            <a:endParaRPr sz="2400" dirty="0">
              <a:latin typeface="Times New Roman"/>
              <a:cs typeface="Times New Roman"/>
            </a:endParaRPr>
          </a:p>
          <a:p>
            <a:pPr marL="240665" indent="-227965">
              <a:lnSpc>
                <a:spcPct val="100000"/>
              </a:lnSpc>
              <a:spcBef>
                <a:spcPts val="325"/>
              </a:spcBef>
              <a:buFont typeface="Arial MT"/>
              <a:buChar char="•"/>
              <a:tabLst>
                <a:tab pos="240665" algn="l"/>
              </a:tabLst>
            </a:pPr>
            <a:r>
              <a:rPr sz="2400" spc="-10" dirty="0">
                <a:latin typeface="Times New Roman"/>
                <a:cs typeface="Times New Roman"/>
              </a:rPr>
              <a:t>Conclusion</a:t>
            </a:r>
            <a:endParaRPr sz="2400" dirty="0">
              <a:latin typeface="Times New Roman"/>
              <a:cs typeface="Times New Roman"/>
            </a:endParaRPr>
          </a:p>
          <a:p>
            <a:pPr marL="240665" indent="-227965">
              <a:lnSpc>
                <a:spcPct val="100000"/>
              </a:lnSpc>
              <a:spcBef>
                <a:spcPts val="335"/>
              </a:spcBef>
              <a:buFont typeface="Arial MT"/>
              <a:buChar char="•"/>
              <a:tabLst>
                <a:tab pos="240665" algn="l"/>
              </a:tabLst>
            </a:pPr>
            <a:r>
              <a:rPr sz="2400" dirty="0">
                <a:latin typeface="Times New Roman"/>
                <a:cs typeface="Times New Roman"/>
              </a:rPr>
              <a:t>Future</a:t>
            </a:r>
            <a:r>
              <a:rPr sz="2400" spc="-70" dirty="0">
                <a:latin typeface="Times New Roman"/>
                <a:cs typeface="Times New Roman"/>
              </a:rPr>
              <a:t> </a:t>
            </a:r>
            <a:r>
              <a:rPr sz="2400" spc="-10" dirty="0">
                <a:latin typeface="Times New Roman"/>
                <a:cs typeface="Times New Roman"/>
              </a:rPr>
              <a:t>Enhancements</a:t>
            </a:r>
            <a:endParaRPr sz="2400" dirty="0">
              <a:latin typeface="Times New Roman"/>
              <a:cs typeface="Times New Roman"/>
            </a:endParaRPr>
          </a:p>
          <a:p>
            <a:pPr marL="240029" indent="-227329">
              <a:lnSpc>
                <a:spcPct val="100000"/>
              </a:lnSpc>
              <a:spcBef>
                <a:spcPts val="325"/>
              </a:spcBef>
              <a:buFont typeface="Arial MT"/>
              <a:buChar char="•"/>
              <a:tabLst>
                <a:tab pos="240029" algn="l"/>
              </a:tabLst>
            </a:pPr>
            <a:r>
              <a:rPr sz="2400" spc="-10" dirty="0">
                <a:latin typeface="Times New Roman"/>
                <a:cs typeface="Times New Roman"/>
              </a:rPr>
              <a:t>Reference</a:t>
            </a:r>
            <a:endParaRPr sz="24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26440"/>
            <a:ext cx="10358120" cy="505908"/>
          </a:xfrm>
          <a:prstGeom prst="rect">
            <a:avLst/>
          </a:prstGeom>
        </p:spPr>
        <p:txBody>
          <a:bodyPr vert="horz" wrap="square" lIns="0" tIns="13335" rIns="0" bIns="0" rtlCol="0">
            <a:spAutoFit/>
          </a:bodyPr>
          <a:lstStyle/>
          <a:p>
            <a:pPr marL="12700">
              <a:lnSpc>
                <a:spcPct val="100000"/>
              </a:lnSpc>
              <a:spcBef>
                <a:spcPts val="105"/>
              </a:spcBef>
            </a:pPr>
            <a:r>
              <a:rPr lang="en-IN" sz="3200" b="1" spc="-10" dirty="0"/>
              <a:t>                                            </a:t>
            </a:r>
            <a:r>
              <a:rPr sz="3200" b="1" spc="-10" dirty="0"/>
              <a:t>Abstract</a:t>
            </a:r>
          </a:p>
        </p:txBody>
      </p:sp>
      <p:sp>
        <p:nvSpPr>
          <p:cNvPr id="3" name="object 3"/>
          <p:cNvSpPr txBox="1"/>
          <p:nvPr/>
        </p:nvSpPr>
        <p:spPr>
          <a:xfrm>
            <a:off x="916939" y="1772157"/>
            <a:ext cx="10260330" cy="3223703"/>
          </a:xfrm>
          <a:prstGeom prst="rect">
            <a:avLst/>
          </a:prstGeom>
        </p:spPr>
        <p:txBody>
          <a:bodyPr vert="horz" wrap="square" lIns="0" tIns="77470" rIns="0" bIns="0" rtlCol="0">
            <a:spAutoFit/>
          </a:bodyPr>
          <a:lstStyle/>
          <a:p>
            <a:pPr marL="355600" marR="5080" indent="-342900">
              <a:lnSpc>
                <a:spcPct val="90400"/>
              </a:lnSpc>
              <a:spcBef>
                <a:spcPts val="61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main idea of Our project is to create an innovative email system that allows users to send emails through voice commands. Users can dictate the recipient’s email address, subject, and message content effortlessly by eliminating manual typing.</a:t>
            </a:r>
          </a:p>
          <a:p>
            <a:pPr marL="355600" marR="5080" indent="-342900">
              <a:lnSpc>
                <a:spcPct val="90400"/>
              </a:lnSpc>
              <a:spcBef>
                <a:spcPts val="61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marR="5080" indent="-342900">
              <a:lnSpc>
                <a:spcPct val="90400"/>
              </a:lnSpc>
              <a:spcBef>
                <a:spcPts val="61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system caters to both convenience and accessibility. Users, including those with visual impairments, can access their emails without relying on traditional Braille keyboards. The voice-based interface streamlines the process, making it efficient and user-friendly.</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52400"/>
            <a:ext cx="10358120" cy="697230"/>
          </a:xfrm>
          <a:prstGeom prst="rect">
            <a:avLst/>
          </a:prstGeom>
        </p:spPr>
        <p:txBody>
          <a:bodyPr vert="horz" wrap="square" lIns="0" tIns="13335" rIns="0" bIns="0" rtlCol="0">
            <a:spAutoFit/>
          </a:bodyPr>
          <a:lstStyle/>
          <a:p>
            <a:pPr marL="12700">
              <a:lnSpc>
                <a:spcPct val="100000"/>
              </a:lnSpc>
              <a:spcBef>
                <a:spcPts val="105"/>
              </a:spcBef>
            </a:pPr>
            <a:r>
              <a:rPr lang="en-IN" sz="3200" b="1" spc="-10" dirty="0"/>
              <a:t>                                       </a:t>
            </a:r>
            <a:r>
              <a:rPr sz="3200" b="1" spc="-10" dirty="0"/>
              <a:t>Introduction</a:t>
            </a:r>
          </a:p>
        </p:txBody>
      </p:sp>
      <p:sp>
        <p:nvSpPr>
          <p:cNvPr id="4" name="Text Placeholder 3">
            <a:extLst>
              <a:ext uri="{FF2B5EF4-FFF2-40B4-BE49-F238E27FC236}">
                <a16:creationId xmlns:a16="http://schemas.microsoft.com/office/drawing/2014/main" id="{77ED880D-D9B5-BAEF-A13F-D78318D9DD3A}"/>
              </a:ext>
            </a:extLst>
          </p:cNvPr>
          <p:cNvSpPr>
            <a:spLocks noGrp="1"/>
          </p:cNvSpPr>
          <p:nvPr>
            <p:ph type="body" idx="1"/>
          </p:nvPr>
        </p:nvSpPr>
        <p:spPr>
          <a:xfrm>
            <a:off x="228600" y="849630"/>
            <a:ext cx="8686801" cy="4431983"/>
          </a:xfrm>
        </p:spPr>
        <p:txBody>
          <a:bodyPr/>
          <a:lstStyle/>
          <a:p>
            <a:pPr marL="342900" indent="-342900" algn="just">
              <a:buFont typeface="Arial" panose="020B0604020202020204" pitchFamily="34" charset="0"/>
              <a:buChar char="•"/>
            </a:pPr>
            <a:r>
              <a:rPr lang="en-US" sz="2400" dirty="0"/>
              <a:t>A voice mail system is a computer-based system that allows users and subscribers to exchange messages without typing. emails are very important for communication as each professional communication can be done by email and the best service for sending and receiving mail is as we all know GMAIL. Gmail is a free email service developed by Google.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Normal Gmail does not contain the voice recording option. In this project, we are designing a record option and the recorded voice is converted to text and sent to the particular mail. Nowadays many people are very busy, so they are interested in recording a message and sending it instead of typing it.</a:t>
            </a:r>
            <a:endParaRPr lang="en-IN" sz="2400" dirty="0"/>
          </a:p>
        </p:txBody>
      </p:sp>
      <p:pic>
        <p:nvPicPr>
          <p:cNvPr id="5" name="Picture 4">
            <a:extLst>
              <a:ext uri="{FF2B5EF4-FFF2-40B4-BE49-F238E27FC236}">
                <a16:creationId xmlns:a16="http://schemas.microsoft.com/office/drawing/2014/main" id="{638D8B18-88D3-05BF-8F8E-81721484FABE}"/>
              </a:ext>
            </a:extLst>
          </p:cNvPr>
          <p:cNvPicPr>
            <a:picLocks noChangeAspect="1"/>
          </p:cNvPicPr>
          <p:nvPr/>
        </p:nvPicPr>
        <p:blipFill>
          <a:blip r:embed="rId2"/>
          <a:stretch>
            <a:fillRect/>
          </a:stretch>
        </p:blipFill>
        <p:spPr>
          <a:xfrm>
            <a:off x="9257071" y="2438400"/>
            <a:ext cx="2667000" cy="1714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0" y="152400"/>
            <a:ext cx="10358120" cy="505908"/>
          </a:xfrm>
          <a:prstGeom prst="rect">
            <a:avLst/>
          </a:prstGeom>
        </p:spPr>
        <p:txBody>
          <a:bodyPr vert="horz" wrap="square" lIns="0" tIns="13335" rIns="0" bIns="0" rtlCol="0">
            <a:spAutoFit/>
          </a:bodyPr>
          <a:lstStyle/>
          <a:p>
            <a:pPr marL="12700">
              <a:lnSpc>
                <a:spcPct val="100000"/>
              </a:lnSpc>
              <a:spcBef>
                <a:spcPts val="335"/>
              </a:spcBef>
              <a:tabLst>
                <a:tab pos="240029" algn="l"/>
              </a:tabLst>
            </a:pPr>
            <a:r>
              <a:rPr lang="en-IN" sz="3200" b="1" dirty="0">
                <a:latin typeface="Times New Roman" panose="02020603050405020304" pitchFamily="18" charset="0"/>
                <a:cs typeface="Times New Roman" panose="02020603050405020304" pitchFamily="18" charset="0"/>
              </a:rPr>
              <a:t>                               Purpose of the projec</a:t>
            </a:r>
            <a:r>
              <a:rPr lang="en-IN" sz="3200" b="1" spc="-10" dirty="0">
                <a:latin typeface="Times New Roman" panose="02020603050405020304" pitchFamily="18" charset="0"/>
                <a:cs typeface="Times New Roman" panose="02020603050405020304" pitchFamily="18" charset="0"/>
              </a:rPr>
              <a:t>t</a:t>
            </a:r>
            <a:endParaRPr lang="en-IN" sz="3200" b="1"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4F26C198-0358-8B04-9782-AF7EF16FB266}"/>
              </a:ext>
            </a:extLst>
          </p:cNvPr>
          <p:cNvSpPr>
            <a:spLocks noGrp="1"/>
          </p:cNvSpPr>
          <p:nvPr>
            <p:ph type="body" idx="1"/>
          </p:nvPr>
        </p:nvSpPr>
        <p:spPr>
          <a:xfrm>
            <a:off x="533400" y="762000"/>
            <a:ext cx="7467600" cy="4431983"/>
          </a:xfrm>
        </p:spPr>
        <p:txBody>
          <a:bodyPr/>
          <a:lstStyle/>
          <a:p>
            <a:pPr marL="285750" indent="-285750" algn="l">
              <a:buFont typeface="Arial" panose="020B0604020202020204" pitchFamily="34" charset="0"/>
              <a:buChar char="•"/>
            </a:pPr>
            <a:r>
              <a:rPr lang="en-US" sz="2400" dirty="0"/>
              <a:t>Our project focuses on automating email sending using voice recognition, eliminating the need for manual typing. This innovation benefits both visually challenged individuals and those with physical disabilities.</a:t>
            </a:r>
          </a:p>
          <a:p>
            <a:pPr marL="285750" indent="-285750" algn="l">
              <a:buFont typeface="Arial" panose="020B0604020202020204" pitchFamily="34" charset="0"/>
              <a:buChar char="•"/>
            </a:pPr>
            <a:endParaRPr lang="en-US" sz="2400" dirty="0"/>
          </a:p>
          <a:p>
            <a:pPr marL="285750" indent="-285750" algn="l">
              <a:buFont typeface="Arial" panose="020B0604020202020204" pitchFamily="34" charset="0"/>
              <a:buChar char="•"/>
            </a:pPr>
            <a:r>
              <a:rPr lang="en-US" sz="2400" dirty="0"/>
              <a:t>Email remains a crucial communication channel, and our system aims to provide a seamless user experience. By allowing users to send emails through voice commands, we empower them to communicate efficiently without relying on traditional keyboards.</a:t>
            </a:r>
          </a:p>
          <a:p>
            <a:pPr marL="285750" indent="-285750" algn="l">
              <a:buFont typeface="Arial" panose="020B0604020202020204" pitchFamily="34" charset="0"/>
              <a:buChar char="•"/>
            </a:pPr>
            <a:endParaRPr lang="en-US" sz="2400" dirty="0"/>
          </a:p>
          <a:p>
            <a:pPr marL="285750" indent="-285750" algn="l">
              <a:buFont typeface="Arial" panose="020B0604020202020204" pitchFamily="34" charset="0"/>
              <a:buChar char="•"/>
            </a:pPr>
            <a:r>
              <a:rPr lang="en-US" sz="2400" dirty="0"/>
              <a:t>Our application caters to a wide audience, including both visually impaired users and the general population. By automating email composition, we reduce human effort and save time.</a:t>
            </a:r>
            <a:endParaRPr lang="en-IN" sz="2400" dirty="0"/>
          </a:p>
        </p:txBody>
      </p:sp>
      <p:pic>
        <p:nvPicPr>
          <p:cNvPr id="7" name="Picture 6">
            <a:extLst>
              <a:ext uri="{FF2B5EF4-FFF2-40B4-BE49-F238E27FC236}">
                <a16:creationId xmlns:a16="http://schemas.microsoft.com/office/drawing/2014/main" id="{B4E461F6-98AC-5C3F-5914-138E4EB3BA87}"/>
              </a:ext>
            </a:extLst>
          </p:cNvPr>
          <p:cNvPicPr>
            <a:picLocks noChangeAspect="1"/>
          </p:cNvPicPr>
          <p:nvPr/>
        </p:nvPicPr>
        <p:blipFill>
          <a:blip r:embed="rId2"/>
          <a:stretch>
            <a:fillRect/>
          </a:stretch>
        </p:blipFill>
        <p:spPr>
          <a:xfrm>
            <a:off x="8077200" y="533400"/>
            <a:ext cx="2143125" cy="2143125"/>
          </a:xfrm>
          <a:prstGeom prst="rect">
            <a:avLst/>
          </a:prstGeom>
        </p:spPr>
      </p:pic>
      <p:pic>
        <p:nvPicPr>
          <p:cNvPr id="8" name="Picture 7">
            <a:extLst>
              <a:ext uri="{FF2B5EF4-FFF2-40B4-BE49-F238E27FC236}">
                <a16:creationId xmlns:a16="http://schemas.microsoft.com/office/drawing/2014/main" id="{74E9DAF4-7240-FBA9-D207-30730737C554}"/>
              </a:ext>
            </a:extLst>
          </p:cNvPr>
          <p:cNvPicPr>
            <a:picLocks noChangeAspect="1"/>
          </p:cNvPicPr>
          <p:nvPr/>
        </p:nvPicPr>
        <p:blipFill>
          <a:blip r:embed="rId3"/>
          <a:stretch>
            <a:fillRect/>
          </a:stretch>
        </p:blipFill>
        <p:spPr>
          <a:xfrm>
            <a:off x="8275914" y="3124200"/>
            <a:ext cx="2962275" cy="1543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0068" y="102900"/>
            <a:ext cx="10358120" cy="505908"/>
          </a:xfrm>
          <a:prstGeom prst="rect">
            <a:avLst/>
          </a:prstGeom>
        </p:spPr>
        <p:txBody>
          <a:bodyPr vert="horz" wrap="square" lIns="0" tIns="13335" rIns="0" bIns="0" rtlCol="0">
            <a:spAutoFit/>
          </a:bodyPr>
          <a:lstStyle/>
          <a:p>
            <a:pPr marL="12065">
              <a:lnSpc>
                <a:spcPct val="100000"/>
              </a:lnSpc>
              <a:spcBef>
                <a:spcPts val="1070"/>
              </a:spcBef>
              <a:tabLst>
                <a:tab pos="298450" algn="l"/>
                <a:tab pos="299085" algn="l"/>
              </a:tabLst>
            </a:pPr>
            <a:r>
              <a:rPr lang="en-IN" sz="3200" b="1" spc="-5" dirty="0">
                <a:latin typeface="Times New Roman"/>
                <a:cs typeface="Times New Roman"/>
              </a:rPr>
              <a:t>                     Existing</a:t>
            </a:r>
            <a:r>
              <a:rPr lang="en-IN" sz="3200" b="1" spc="-15" dirty="0">
                <a:latin typeface="Times New Roman"/>
                <a:cs typeface="Times New Roman"/>
              </a:rPr>
              <a:t> </a:t>
            </a:r>
            <a:r>
              <a:rPr lang="en-IN" sz="3200" b="1" spc="-10" dirty="0">
                <a:latin typeface="Times New Roman"/>
                <a:cs typeface="Times New Roman"/>
              </a:rPr>
              <a:t>system </a:t>
            </a:r>
            <a:r>
              <a:rPr lang="en-IN" sz="3200" b="1" spc="15" dirty="0">
                <a:latin typeface="Times New Roman"/>
                <a:cs typeface="Times New Roman"/>
              </a:rPr>
              <a:t>and</a:t>
            </a:r>
            <a:r>
              <a:rPr lang="en-IN" sz="3200" b="1" spc="-40" dirty="0">
                <a:latin typeface="Times New Roman"/>
                <a:cs typeface="Times New Roman"/>
              </a:rPr>
              <a:t> </a:t>
            </a:r>
            <a:r>
              <a:rPr lang="en-IN" sz="3200" b="1" dirty="0">
                <a:latin typeface="Times New Roman"/>
                <a:cs typeface="Times New Roman"/>
              </a:rPr>
              <a:t>disadvantages</a:t>
            </a:r>
            <a:endParaRPr lang="en-IN" sz="3200" dirty="0">
              <a:latin typeface="Times New Roman"/>
              <a:cs typeface="Times New Roman"/>
            </a:endParaRPr>
          </a:p>
        </p:txBody>
      </p:sp>
      <p:sp>
        <p:nvSpPr>
          <p:cNvPr id="3" name="object 3"/>
          <p:cNvSpPr txBox="1"/>
          <p:nvPr/>
        </p:nvSpPr>
        <p:spPr>
          <a:xfrm>
            <a:off x="381001" y="699150"/>
            <a:ext cx="8763000" cy="6124497"/>
          </a:xfrm>
          <a:prstGeom prst="rect">
            <a:avLst/>
          </a:prstGeom>
        </p:spPr>
        <p:txBody>
          <a:bodyPr vert="horz" wrap="square" lIns="0" tIns="54610" rIns="0" bIns="0" rtlCol="0">
            <a:spAutoFit/>
          </a:bodyPr>
          <a:lstStyle/>
          <a:p>
            <a:pPr marL="240029" marR="5080" indent="-227965">
              <a:lnSpc>
                <a:spcPct val="90000"/>
              </a:lnSpc>
              <a:spcBef>
                <a:spcPts val="430"/>
              </a:spcBef>
              <a:buFont typeface="Arial MT"/>
              <a:buChar char="•"/>
              <a:tabLst>
                <a:tab pos="241300" algn="l"/>
              </a:tabLst>
            </a:pPr>
            <a:r>
              <a:rPr lang="en-US" sz="2400" spc="-30" dirty="0">
                <a:latin typeface="Times New Roman"/>
                <a:cs typeface="Times New Roman"/>
              </a:rPr>
              <a:t>Many email users rely on screen readers to access content. However, screen readers struggle with mouse-based interactions, making it difficult for visually impaired individuals to navigate email interfaces</a:t>
            </a:r>
            <a:r>
              <a:rPr lang="en-US" sz="2800" spc="-30" dirty="0">
                <a:latin typeface="Times New Roman"/>
                <a:cs typeface="Times New Roman"/>
              </a:rPr>
              <a:t>.</a:t>
            </a:r>
          </a:p>
          <a:p>
            <a:pPr marL="240029" marR="5080" indent="-227965">
              <a:lnSpc>
                <a:spcPct val="90000"/>
              </a:lnSpc>
              <a:spcBef>
                <a:spcPts val="430"/>
              </a:spcBef>
              <a:buFont typeface="Arial MT"/>
              <a:buChar char="•"/>
              <a:tabLst>
                <a:tab pos="241300" algn="l"/>
              </a:tabLst>
            </a:pPr>
            <a:endParaRPr lang="en-US" sz="2800" spc="-30" dirty="0">
              <a:latin typeface="Times New Roman"/>
              <a:cs typeface="Times New Roman"/>
            </a:endParaRPr>
          </a:p>
          <a:p>
            <a:pPr marL="240029" marR="5080" indent="-227965">
              <a:lnSpc>
                <a:spcPct val="90000"/>
              </a:lnSpc>
              <a:spcBef>
                <a:spcPts val="430"/>
              </a:spcBef>
              <a:buFont typeface="Arial MT"/>
              <a:buChar char="•"/>
              <a:tabLst>
                <a:tab pos="241300" algn="l"/>
              </a:tabLst>
            </a:pPr>
            <a:r>
              <a:rPr lang="en-US" sz="2400" dirty="0">
                <a:latin typeface="Times New Roman"/>
                <a:cs typeface="Times New Roman"/>
              </a:rPr>
              <a:t>Existing systems often require users to learn keyboard shortcuts, which can be cumbersome. Additionally, mobile applications lack features that interpret information from the camera, hindering accessibility.</a:t>
            </a:r>
          </a:p>
          <a:p>
            <a:pPr marL="240029" marR="5080" indent="-227965">
              <a:lnSpc>
                <a:spcPct val="90000"/>
              </a:lnSpc>
              <a:spcBef>
                <a:spcPts val="430"/>
              </a:spcBef>
              <a:buFont typeface="Arial MT"/>
              <a:buChar char="•"/>
              <a:tabLst>
                <a:tab pos="241300" algn="l"/>
              </a:tabLst>
            </a:pPr>
            <a:endParaRPr lang="en-US" sz="2400" dirty="0">
              <a:latin typeface="Times New Roman"/>
              <a:cs typeface="Times New Roman"/>
            </a:endParaRPr>
          </a:p>
          <a:p>
            <a:pPr marL="240029" marR="5080" indent="-227965">
              <a:lnSpc>
                <a:spcPct val="90000"/>
              </a:lnSpc>
              <a:spcBef>
                <a:spcPts val="430"/>
              </a:spcBef>
              <a:buFont typeface="Arial MT"/>
              <a:buChar char="•"/>
              <a:tabLst>
                <a:tab pos="241300" algn="l"/>
              </a:tabLst>
            </a:pPr>
            <a:r>
              <a:rPr lang="en-US" sz="2400" dirty="0">
                <a:latin typeface="Times New Roman"/>
                <a:cs typeface="Times New Roman"/>
              </a:rPr>
              <a:t>Our project aims to address these limitations by creating a voice-controlled email system. Users can send emails without typing, benefiting both visually challenged individuals and the general population.</a:t>
            </a:r>
          </a:p>
          <a:p>
            <a:pPr marL="240029" marR="5080" indent="-227965">
              <a:lnSpc>
                <a:spcPct val="90000"/>
              </a:lnSpc>
              <a:spcBef>
                <a:spcPts val="430"/>
              </a:spcBef>
              <a:buFont typeface="Arial MT"/>
              <a:buChar char="•"/>
              <a:tabLst>
                <a:tab pos="241300" algn="l"/>
              </a:tabLst>
            </a:pPr>
            <a:endParaRPr lang="en-US" sz="2400" dirty="0">
              <a:latin typeface="Times New Roman"/>
              <a:cs typeface="Times New Roman"/>
            </a:endParaRPr>
          </a:p>
          <a:p>
            <a:pPr marL="240029" marR="5080" indent="-227965">
              <a:lnSpc>
                <a:spcPct val="90000"/>
              </a:lnSpc>
              <a:spcBef>
                <a:spcPts val="430"/>
              </a:spcBef>
              <a:buFont typeface="Arial MT"/>
              <a:buChar char="•"/>
              <a:tabLst>
                <a:tab pos="241300" algn="l"/>
              </a:tabLst>
            </a:pPr>
            <a:r>
              <a:rPr lang="en-US" sz="2400" dirty="0">
                <a:latin typeface="Times New Roman"/>
                <a:cs typeface="Times New Roman"/>
              </a:rPr>
              <a:t>Unlike existing systems, our solution bridges the gap between voice recognition technology and email communication, providing a more inclusive and efficient experience.</a:t>
            </a:r>
            <a:endParaRPr sz="2400" dirty="0">
              <a:latin typeface="Times New Roman"/>
              <a:cs typeface="Times New Roman"/>
            </a:endParaRPr>
          </a:p>
        </p:txBody>
      </p:sp>
      <p:pic>
        <p:nvPicPr>
          <p:cNvPr id="4" name="Picture 3">
            <a:extLst>
              <a:ext uri="{FF2B5EF4-FFF2-40B4-BE49-F238E27FC236}">
                <a16:creationId xmlns:a16="http://schemas.microsoft.com/office/drawing/2014/main" id="{711B276D-5E90-9B4F-1AAB-69155D356064}"/>
              </a:ext>
            </a:extLst>
          </p:cNvPr>
          <p:cNvPicPr>
            <a:picLocks noChangeAspect="1"/>
          </p:cNvPicPr>
          <p:nvPr/>
        </p:nvPicPr>
        <p:blipFill>
          <a:blip r:embed="rId2"/>
          <a:stretch>
            <a:fillRect/>
          </a:stretch>
        </p:blipFill>
        <p:spPr>
          <a:xfrm>
            <a:off x="9067800" y="2362200"/>
            <a:ext cx="2495550" cy="1828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90243-1710-2FC8-F859-414FC7653023}"/>
              </a:ext>
            </a:extLst>
          </p:cNvPr>
          <p:cNvSpPr>
            <a:spLocks noGrp="1"/>
          </p:cNvSpPr>
          <p:nvPr>
            <p:ph type="title"/>
          </p:nvPr>
        </p:nvSpPr>
        <p:spPr>
          <a:xfrm>
            <a:off x="916939" y="626440"/>
            <a:ext cx="10358120" cy="1169551"/>
          </a:xfrm>
        </p:spPr>
        <p:txBody>
          <a:bodyPr/>
          <a:lstStyle/>
          <a:p>
            <a:r>
              <a:rPr lang="en-IN" sz="3200" dirty="0"/>
              <a:t>                      </a:t>
            </a:r>
            <a:r>
              <a:rPr lang="en-IN" sz="3200" b="1" dirty="0"/>
              <a:t>Proposed System with Features</a:t>
            </a:r>
            <a:br>
              <a:rPr lang="en-IN" b="1" dirty="0"/>
            </a:br>
            <a:endParaRPr lang="en-IN" b="1" dirty="0"/>
          </a:p>
        </p:txBody>
      </p:sp>
      <p:sp>
        <p:nvSpPr>
          <p:cNvPr id="3" name="Text Placeholder 2">
            <a:extLst>
              <a:ext uri="{FF2B5EF4-FFF2-40B4-BE49-F238E27FC236}">
                <a16:creationId xmlns:a16="http://schemas.microsoft.com/office/drawing/2014/main" id="{ADA214D8-142C-FE25-4D52-C3FC330672F9}"/>
              </a:ext>
            </a:extLst>
          </p:cNvPr>
          <p:cNvSpPr>
            <a:spLocks noGrp="1"/>
          </p:cNvSpPr>
          <p:nvPr>
            <p:ph type="body" idx="1"/>
          </p:nvPr>
        </p:nvSpPr>
        <p:spPr>
          <a:xfrm>
            <a:off x="892358" y="1371600"/>
            <a:ext cx="10229215" cy="5170646"/>
          </a:xfrm>
        </p:spPr>
        <p:txBody>
          <a:bodyPr/>
          <a:lstStyle/>
          <a:p>
            <a:pPr marL="285750" indent="-285750" algn="l">
              <a:buFont typeface="Arial" panose="020B0604020202020204" pitchFamily="34" charset="0"/>
              <a:buChar char="•"/>
            </a:pPr>
            <a:r>
              <a:rPr lang="en-US" sz="2400" dirty="0"/>
              <a:t>The proposed system aims to improve email accessibility, particularly for visually challenged individuals. By prioritizing user-friendliness across diverse user profiles, including traditional users, visually impaired individuals, and even illiterate users, the system ensures equitable access.</a:t>
            </a:r>
          </a:p>
          <a:p>
            <a:pPr marL="285750" indent="-285750" algn="l">
              <a:buFont typeface="Arial" panose="020B0604020202020204" pitchFamily="34" charset="0"/>
              <a:buChar char="•"/>
            </a:pPr>
            <a:endParaRPr lang="en-US" sz="2400" dirty="0"/>
          </a:p>
          <a:p>
            <a:pPr marL="285750" indent="-285750" algn="l">
              <a:buFont typeface="Arial" panose="020B0604020202020204" pitchFamily="34" charset="0"/>
              <a:buChar char="•"/>
            </a:pPr>
            <a:r>
              <a:rPr lang="en-US" sz="2400" dirty="0"/>
              <a:t>Through voice prompts and automated field scanning during registration, users can easily sign up. Upon successful registration, voice-based authentication allows users to log in securely, converting spoken credentials to text. Subsequently, users can access essential email sections like Compose, Inbox, and Sent Mail.</a:t>
            </a:r>
          </a:p>
          <a:p>
            <a:pPr marL="285750" indent="-285750" algn="l">
              <a:buFont typeface="Arial" panose="020B0604020202020204" pitchFamily="34" charset="0"/>
              <a:buChar char="•"/>
            </a:pPr>
            <a:endParaRPr lang="en-US" sz="2400" dirty="0"/>
          </a:p>
          <a:p>
            <a:pPr marL="285750" indent="-285750" algn="l">
              <a:buFont typeface="Arial" panose="020B0604020202020204" pitchFamily="34" charset="0"/>
              <a:buChar char="•"/>
            </a:pPr>
            <a:r>
              <a:rPr lang="en-US" sz="2400" dirty="0"/>
              <a:t>Our system bridges the gap between voice recognition technology and email communication. By prompting users through voice commands, we simplify the process of availing various services.</a:t>
            </a:r>
            <a:endParaRPr lang="en-IN" sz="2400" dirty="0"/>
          </a:p>
        </p:txBody>
      </p:sp>
    </p:spTree>
    <p:extLst>
      <p:ext uri="{BB962C8B-B14F-4D97-AF65-F5344CB8AC3E}">
        <p14:creationId xmlns:p14="http://schemas.microsoft.com/office/powerpoint/2010/main" val="2222246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2D8E5B-8D25-46E7-8AB0-D9A3A5EA9517}"/>
              </a:ext>
            </a:extLst>
          </p:cNvPr>
          <p:cNvSpPr>
            <a:spLocks noGrp="1"/>
          </p:cNvSpPr>
          <p:nvPr>
            <p:ph type="title"/>
          </p:nvPr>
        </p:nvSpPr>
        <p:spPr>
          <a:xfrm>
            <a:off x="916939" y="626440"/>
            <a:ext cx="10358120" cy="1169551"/>
          </a:xfrm>
        </p:spPr>
        <p:txBody>
          <a:bodyPr/>
          <a:lstStyle/>
          <a:p>
            <a:r>
              <a:rPr lang="en-IN" sz="3200" b="1" dirty="0">
                <a:latin typeface="Times New Roman" panose="02020603050405020304" pitchFamily="18" charset="0"/>
                <a:cs typeface="Times New Roman" panose="02020603050405020304" pitchFamily="18" charset="0"/>
              </a:rPr>
              <a:t>                            System requirements</a:t>
            </a:r>
            <a:br>
              <a:rPr lang="en-IN" sz="4400" dirty="0">
                <a:latin typeface="Times New Roman" panose="02020603050405020304" pitchFamily="18" charset="0"/>
                <a:cs typeface="Times New Roman" panose="02020603050405020304" pitchFamily="18" charset="0"/>
              </a:rPr>
            </a:br>
            <a:endParaRPr lang="en-IN" dirty="0"/>
          </a:p>
        </p:txBody>
      </p:sp>
      <p:sp>
        <p:nvSpPr>
          <p:cNvPr id="4" name="Text Placeholder 3">
            <a:extLst>
              <a:ext uri="{FF2B5EF4-FFF2-40B4-BE49-F238E27FC236}">
                <a16:creationId xmlns:a16="http://schemas.microsoft.com/office/drawing/2014/main" id="{95243E2A-DD31-0B21-6485-A3A60614B6F8}"/>
              </a:ext>
            </a:extLst>
          </p:cNvPr>
          <p:cNvSpPr>
            <a:spLocks noGrp="1"/>
          </p:cNvSpPr>
          <p:nvPr>
            <p:ph type="body" idx="1"/>
          </p:nvPr>
        </p:nvSpPr>
        <p:spPr>
          <a:xfrm>
            <a:off x="630732" y="1423796"/>
            <a:ext cx="10229215" cy="5663089"/>
          </a:xfrm>
        </p:spPr>
        <p:txBody>
          <a:bodyPr/>
          <a:lstStyle/>
          <a:p>
            <a:pPr marL="285750" indent="-285750">
              <a:buFont typeface="Arial" panose="020B0604020202020204" pitchFamily="34" charset="0"/>
              <a:buChar char="•"/>
            </a:pPr>
            <a:r>
              <a:rPr lang="en-IN" sz="2800" b="1" dirty="0"/>
              <a:t>Software Requirements</a:t>
            </a:r>
          </a:p>
          <a:p>
            <a:pPr marL="285750" indent="-285750">
              <a:buFont typeface="Arial" panose="020B0604020202020204" pitchFamily="34" charset="0"/>
              <a:buChar char="•"/>
            </a:pPr>
            <a:r>
              <a:rPr lang="en-US" sz="2400" dirty="0"/>
              <a:t>Tools Used: </a:t>
            </a:r>
          </a:p>
          <a:p>
            <a:r>
              <a:rPr lang="en-US" sz="2400" dirty="0"/>
              <a:t>• </a:t>
            </a:r>
            <a:r>
              <a:rPr lang="en-US" sz="2400" dirty="0" err="1"/>
              <a:t>Pycharm</a:t>
            </a:r>
            <a:r>
              <a:rPr lang="en-US" sz="2400" dirty="0"/>
              <a:t>. </a:t>
            </a:r>
          </a:p>
          <a:p>
            <a:r>
              <a:rPr lang="en-US" sz="2400" dirty="0"/>
              <a:t>• Interpreters for scripts. </a:t>
            </a:r>
          </a:p>
          <a:p>
            <a:r>
              <a:rPr lang="en-US" sz="2400" dirty="0"/>
              <a:t>• Google Speech-to-text and text-to-speech Converters. </a:t>
            </a:r>
          </a:p>
          <a:p>
            <a:r>
              <a:rPr lang="en-US" sz="2400" dirty="0"/>
              <a:t>• </a:t>
            </a:r>
            <a:r>
              <a:rPr lang="en-US" sz="2400" dirty="0" err="1"/>
              <a:t>Pyttsx</a:t>
            </a:r>
            <a:r>
              <a:rPr lang="en-US" sz="2400" dirty="0"/>
              <a:t> text-to-speech API in Python</a:t>
            </a:r>
            <a:br>
              <a:rPr lang="en-US" sz="2400" dirty="0"/>
            </a:br>
            <a:endParaRPr lang="en-US" sz="2400" dirty="0"/>
          </a:p>
          <a:p>
            <a:pPr marL="342900" indent="-342900">
              <a:buFont typeface="Arial" panose="020B0604020202020204" pitchFamily="34" charset="0"/>
              <a:buChar char="•"/>
            </a:pPr>
            <a:r>
              <a:rPr lang="en-US" sz="2800" b="1" dirty="0"/>
              <a:t>Hardware Requirements</a:t>
            </a:r>
          </a:p>
          <a:p>
            <a:pPr marL="342900" indent="-342900">
              <a:buFont typeface="Arial" panose="020B0604020202020204" pitchFamily="34" charset="0"/>
              <a:buChar char="•"/>
            </a:pPr>
            <a:r>
              <a:rPr lang="en-IN" sz="2400" dirty="0"/>
              <a:t>Windows Desktop</a:t>
            </a:r>
            <a:endParaRPr lang="en-US" sz="2400" dirty="0"/>
          </a:p>
          <a:p>
            <a:pPr marL="342900" indent="-342900">
              <a:buFont typeface="Arial" panose="020B0604020202020204" pitchFamily="34" charset="0"/>
              <a:buChar char="•"/>
            </a:pPr>
            <a:r>
              <a:rPr lang="en-US" sz="2400" dirty="0"/>
              <a:t>Minimum: Dual-core processor  Recommended: Quad-core processor</a:t>
            </a:r>
          </a:p>
          <a:p>
            <a:pPr marL="342900" indent="-342900">
              <a:buFont typeface="Arial" panose="020B0604020202020204" pitchFamily="34" charset="0"/>
              <a:buChar char="•"/>
            </a:pPr>
            <a:r>
              <a:rPr lang="en-US" sz="2400" dirty="0"/>
              <a:t>Minimum: 2 GB  Recommended: 4 GB or more</a:t>
            </a:r>
          </a:p>
          <a:p>
            <a:pPr marL="342900" indent="-342900">
              <a:buFont typeface="Arial" panose="020B0604020202020204" pitchFamily="34" charset="0"/>
              <a:buChar char="•"/>
            </a:pPr>
            <a:r>
              <a:rPr lang="en-US" sz="2400" dirty="0"/>
              <a:t>Minimum: 500 MB of free disk space</a:t>
            </a:r>
          </a:p>
          <a:p>
            <a:pPr marL="342900" indent="-342900">
              <a:buFont typeface="Arial" panose="020B0604020202020204" pitchFamily="34" charset="0"/>
              <a:buChar char="•"/>
            </a:pPr>
            <a:r>
              <a:rPr lang="en-US" sz="2400" dirty="0"/>
              <a:t>Recommended: 1 GB or more for additional space for data growth</a:t>
            </a:r>
          </a:p>
          <a:p>
            <a:pPr marL="342900" indent="-342900">
              <a:buFont typeface="Arial" panose="020B0604020202020204" pitchFamily="34" charset="0"/>
              <a:buChar char="•"/>
            </a:pPr>
            <a:r>
              <a:rPr lang="en-US" sz="2400" dirty="0"/>
              <a:t>Minimum: 1024x768 resolution  Recommended: 1366x768 or higher</a:t>
            </a:r>
          </a:p>
          <a:p>
            <a:pPr marL="342900" indent="-342900">
              <a:buFont typeface="Arial" panose="020B0604020202020204" pitchFamily="34" charset="0"/>
              <a:buChar char="•"/>
            </a:pP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DF60-5DEF-C197-663F-64394709355D}"/>
              </a:ext>
            </a:extLst>
          </p:cNvPr>
          <p:cNvSpPr>
            <a:spLocks noGrp="1"/>
          </p:cNvSpPr>
          <p:nvPr>
            <p:ph type="title"/>
          </p:nvPr>
        </p:nvSpPr>
        <p:spPr>
          <a:xfrm>
            <a:off x="916940" y="381000"/>
            <a:ext cx="10358120" cy="492443"/>
          </a:xfrm>
        </p:spPr>
        <p:txBody>
          <a:bodyPr/>
          <a:lstStyle/>
          <a:p>
            <a:r>
              <a:rPr lang="en-IN" sz="3200" b="1" dirty="0"/>
              <a:t>                  Design and Implementation models</a:t>
            </a:r>
          </a:p>
        </p:txBody>
      </p:sp>
      <p:sp>
        <p:nvSpPr>
          <p:cNvPr id="3" name="Text Placeholder 2">
            <a:extLst>
              <a:ext uri="{FF2B5EF4-FFF2-40B4-BE49-F238E27FC236}">
                <a16:creationId xmlns:a16="http://schemas.microsoft.com/office/drawing/2014/main" id="{4B5E0016-BA1F-7AF8-104A-C08A9479F97A}"/>
              </a:ext>
            </a:extLst>
          </p:cNvPr>
          <p:cNvSpPr>
            <a:spLocks noGrp="1"/>
          </p:cNvSpPr>
          <p:nvPr>
            <p:ph type="body" idx="1"/>
          </p:nvPr>
        </p:nvSpPr>
        <p:spPr>
          <a:xfrm>
            <a:off x="685800" y="1192453"/>
            <a:ext cx="10229215" cy="6032421"/>
          </a:xfrm>
        </p:spPr>
        <p:txBody>
          <a:bodyPr/>
          <a:lstStyle/>
          <a:p>
            <a:pPr marL="285750" indent="-285750">
              <a:buFont typeface="Arial" panose="020B0604020202020204" pitchFamily="34" charset="0"/>
              <a:buChar char="•"/>
            </a:pPr>
            <a:r>
              <a:rPr lang="en-US" sz="2800" b="1" dirty="0"/>
              <a:t>Phase 1: Voice-Prompted Tasks:</a:t>
            </a:r>
          </a:p>
          <a:p>
            <a:pPr marL="285750" indent="-285750">
              <a:buFont typeface="Arial" panose="020B0604020202020204" pitchFamily="34" charset="0"/>
              <a:buChar char="•"/>
            </a:pPr>
            <a:r>
              <a:rPr lang="en-US" sz="2400" dirty="0"/>
              <a:t>In the initial phase, the system prompts users to perform specific tasks using voice commands. The background Python module pyttsx3 handles text-to-speech conversion.</a:t>
            </a:r>
          </a:p>
          <a:p>
            <a:pPr marL="285750" indent="-285750">
              <a:buFont typeface="Arial" panose="020B0604020202020204" pitchFamily="34" charset="0"/>
              <a:buChar char="•"/>
            </a:pPr>
            <a:r>
              <a:rPr lang="en-US" sz="2400" dirty="0"/>
              <a:t>Users provide input through speech, which is converted to text using the Google Speech API. Based on this input, the system performs tasks such as logging into Gmail, sending emails, and reading received emails.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800" b="1" dirty="0"/>
              <a:t>Phase 2: Speech Input Handling</a:t>
            </a:r>
            <a:r>
              <a:rPr lang="en-US" sz="2400" dirty="0"/>
              <a:t>:</a:t>
            </a:r>
          </a:p>
          <a:p>
            <a:pPr marL="285750" indent="-285750">
              <a:buFont typeface="Arial" panose="020B0604020202020204" pitchFamily="34" charset="0"/>
              <a:buChar char="•"/>
            </a:pPr>
            <a:r>
              <a:rPr lang="en-US" sz="2400" dirty="0"/>
              <a:t>In the second phase, users continue to interact with the system through speech input. The </a:t>
            </a:r>
            <a:r>
              <a:rPr lang="en-US" sz="2400" dirty="0" err="1"/>
              <a:t>speech_recognition</a:t>
            </a:r>
            <a:r>
              <a:rPr lang="en-US" sz="2400" dirty="0"/>
              <a:t> module (a Python library) manages voice requests and converts them into text.</a:t>
            </a:r>
          </a:p>
          <a:p>
            <a:pPr marL="285750" indent="-285750">
              <a:buFont typeface="Arial" panose="020B0604020202020204" pitchFamily="34" charset="0"/>
              <a:buChar char="•"/>
            </a:pPr>
            <a:r>
              <a:rPr lang="en-US" sz="2400" dirty="0"/>
              <a:t>Upon receiving input, the system stores relevant responses in variables. Depending on these values, it proceeds to the appropriate modules for further processing.</a:t>
            </a:r>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3943035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TotalTime>
  <Words>1227</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MT</vt:lpstr>
      <vt:lpstr>Calibri</vt:lpstr>
      <vt:lpstr>Times New Roman</vt:lpstr>
      <vt:lpstr>Office Theme</vt:lpstr>
      <vt:lpstr>AUTOMATIC MAIL SENDER WITH VOICE DETECTION</vt:lpstr>
      <vt:lpstr>                                           Contents</vt:lpstr>
      <vt:lpstr>                                            Abstract</vt:lpstr>
      <vt:lpstr>                                       Introduction</vt:lpstr>
      <vt:lpstr>                               Purpose of the project</vt:lpstr>
      <vt:lpstr>                     Existing system and disadvantages</vt:lpstr>
      <vt:lpstr>                      Proposed System with Features </vt:lpstr>
      <vt:lpstr>                            System requirements </vt:lpstr>
      <vt:lpstr>                  Design and Implementation models</vt:lpstr>
      <vt:lpstr>                                   Use case diagram </vt:lpstr>
      <vt:lpstr>PowerPoint Presentation</vt:lpstr>
      <vt:lpstr>PowerPoint Presentation</vt:lpstr>
      <vt:lpstr>                                   Output/Results</vt:lpstr>
      <vt:lpstr>                                       Conclusion</vt:lpstr>
      <vt:lpstr>                            Future Enhancements</vt:lpstr>
      <vt:lpstr>                                         References</vt:lpstr>
      <vt:lpstr>II CSE B Batch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 STATUS PREDICTION  USING MACHINE LEARNING AND DATA SCIENCE</dc:title>
  <dc:creator>Asutosh Tripathy</dc:creator>
  <cp:lastModifiedBy>Deepak Kumar Sahoo</cp:lastModifiedBy>
  <cp:revision>2</cp:revision>
  <dcterms:created xsi:type="dcterms:W3CDTF">2024-06-28T14:02:45Z</dcterms:created>
  <dcterms:modified xsi:type="dcterms:W3CDTF">2024-06-28T17:34:31Z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2024-03-15T00:00:00Z</vt:filetime>
  </property>
  <property fmtid="{D5CDD505-2E9C-101B-9397-08002B2CF9AE}" pid="3" name="Creator">
    <vt:lpwstr>Microsoft® PowerPoint® 2021</vt:lpwstr>
  </property>
  <property fmtid="{D5CDD505-2E9C-101B-9397-08002B2CF9AE}" pid="4" name="LastSaved">
    <vt:filetime>2024-06-28T00:00:00Z</vt:filetime>
  </property>
  <property fmtid="{D5CDD505-2E9C-101B-9397-08002B2CF9AE}" pid="5" name="Producer">
    <vt:lpwstr>Microsoft® PowerPoint® 2021</vt:lpwstr>
  </property>
</Properties>
</file>