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aloo" charset="1" panose="03080902040302020200"/>
      <p:regular r:id="rId22"/>
    </p:embeddedFont>
    <p:embeddedFont>
      <p:font typeface="Clear Sans" charset="1" panose="020B05030302020203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gif" Type="http://schemas.openxmlformats.org/officeDocument/2006/relationships/image"/><Relationship Id="rId3" Target="../media/image21.gif" Type="http://schemas.openxmlformats.org/officeDocument/2006/relationships/image"/><Relationship Id="rId4" Target="../media/image22.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spreadsheets/d/1DUF2isFWsqVSYhbaACYtbgcLi_YjDqpE3GLQIVgkKQg/edit#gid=69851113"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D8AAB"/>
        </a:solidFill>
      </p:bgPr>
    </p:bg>
    <p:spTree>
      <p:nvGrpSpPr>
        <p:cNvPr id="1" name=""/>
        <p:cNvGrpSpPr/>
        <p:nvPr/>
      </p:nvGrpSpPr>
      <p:grpSpPr>
        <a:xfrm>
          <a:off x="0" y="0"/>
          <a:ext cx="0" cy="0"/>
          <a:chOff x="0" y="0"/>
          <a:chExt cx="0" cy="0"/>
        </a:xfrm>
      </p:grpSpPr>
      <p:grpSp>
        <p:nvGrpSpPr>
          <p:cNvPr name="Group 2" id="2"/>
          <p:cNvGrpSpPr/>
          <p:nvPr/>
        </p:nvGrpSpPr>
        <p:grpSpPr>
          <a:xfrm rot="0">
            <a:off x="1252859" y="1250334"/>
            <a:ext cx="15555091" cy="8005426"/>
            <a:chOff x="0" y="0"/>
            <a:chExt cx="20740121" cy="10673902"/>
          </a:xfrm>
        </p:grpSpPr>
        <p:sp>
          <p:nvSpPr>
            <p:cNvPr name="TextBox 3" id="3"/>
            <p:cNvSpPr txBox="true"/>
            <p:nvPr/>
          </p:nvSpPr>
          <p:spPr>
            <a:xfrm rot="0">
              <a:off x="0" y="1282264"/>
              <a:ext cx="20740121" cy="7620000"/>
            </a:xfrm>
            <a:prstGeom prst="rect">
              <a:avLst/>
            </a:prstGeom>
          </p:spPr>
          <p:txBody>
            <a:bodyPr anchor="t" rtlCol="false" tIns="0" lIns="0" bIns="0" rIns="0">
              <a:spAutoFit/>
            </a:bodyPr>
            <a:lstStyle/>
            <a:p>
              <a:pPr algn="ctr">
                <a:lnSpc>
                  <a:spcPts val="15000"/>
                </a:lnSpc>
              </a:pPr>
              <a:r>
                <a:rPr lang="en-US" sz="12500">
                  <a:solidFill>
                    <a:srgbClr val="FFFAEF"/>
                  </a:solidFill>
                  <a:latin typeface="Baloo"/>
                </a:rPr>
                <a:t>Phát triền phầm mềm mã nguồn mở</a:t>
              </a:r>
            </a:p>
            <a:p>
              <a:pPr algn="ctr">
                <a:lnSpc>
                  <a:spcPts val="15000"/>
                </a:lnSpc>
              </a:pPr>
              <a:r>
                <a:rPr lang="en-US" sz="12500">
                  <a:solidFill>
                    <a:srgbClr val="FFFAEF"/>
                  </a:solidFill>
                  <a:latin typeface="Baloo"/>
                </a:rPr>
                <a:t>APP NGHE NHẠC</a:t>
              </a:r>
            </a:p>
          </p:txBody>
        </p:sp>
        <p:sp>
          <p:nvSpPr>
            <p:cNvPr name="TextBox 4" id="4"/>
            <p:cNvSpPr txBox="true"/>
            <p:nvPr/>
          </p:nvSpPr>
          <p:spPr>
            <a:xfrm rot="0">
              <a:off x="0" y="9777564"/>
              <a:ext cx="20740121" cy="902547"/>
            </a:xfrm>
            <a:prstGeom prst="rect">
              <a:avLst/>
            </a:prstGeom>
          </p:spPr>
          <p:txBody>
            <a:bodyPr anchor="t" rtlCol="false" tIns="0" lIns="0" bIns="0" rIns="0">
              <a:spAutoFit/>
            </a:bodyPr>
            <a:lstStyle/>
            <a:p>
              <a:pPr algn="ctr">
                <a:lnSpc>
                  <a:spcPts val="5740"/>
                </a:lnSpc>
              </a:pPr>
              <a:r>
                <a:rPr lang="en-US" sz="4100">
                  <a:solidFill>
                    <a:srgbClr val="FFFAEF"/>
                  </a:solidFill>
                  <a:latin typeface="Clear Sans"/>
                </a:rPr>
                <a:t>Thuyết trình bởi Nhóm 20</a:t>
              </a:r>
            </a:p>
          </p:txBody>
        </p:sp>
        <p:sp>
          <p:nvSpPr>
            <p:cNvPr name="TextBox 5" id="5"/>
            <p:cNvSpPr txBox="true"/>
            <p:nvPr/>
          </p:nvSpPr>
          <p:spPr>
            <a:xfrm rot="0">
              <a:off x="0" y="-69779"/>
              <a:ext cx="20740121" cy="729615"/>
            </a:xfrm>
            <a:prstGeom prst="rect">
              <a:avLst/>
            </a:prstGeom>
          </p:spPr>
          <p:txBody>
            <a:bodyPr anchor="t" rtlCol="false" tIns="0" lIns="0" bIns="0" rIns="0">
              <a:spAutoFit/>
            </a:bodyPr>
            <a:lstStyle/>
            <a:p>
              <a:pPr algn="ctr">
                <a:lnSpc>
                  <a:spcPts val="4620"/>
                </a:lnSpc>
              </a:pPr>
              <a:r>
                <a:rPr lang="en-US" sz="3300">
                  <a:solidFill>
                    <a:srgbClr val="FFFAEF"/>
                  </a:solidFill>
                  <a:latin typeface="Clear Sans"/>
                </a:rPr>
                <a:t>Trường Đại học Sài Gòn</a:t>
              </a:r>
            </a:p>
          </p:txBody>
        </p:sp>
      </p:grpSp>
      <p:pic>
        <p:nvPicPr>
          <p:cNvPr name="Picture 6" id="6"/>
          <p:cNvPicPr>
            <a:picLocks noChangeAspect="true"/>
          </p:cNvPicPr>
          <p:nvPr/>
        </p:nvPicPr>
        <p:blipFill>
          <a:blip r:embed="rId2"/>
          <a:srcRect l="64771" t="21970" r="0" b="0"/>
          <a:stretch>
            <a:fillRect/>
          </a:stretch>
        </p:blipFill>
        <p:spPr>
          <a:xfrm flipH="false" flipV="false" rot="5400000">
            <a:off x="1758646" y="5633420"/>
            <a:ext cx="2894934" cy="6412226"/>
          </a:xfrm>
          <a:prstGeom prst="rect">
            <a:avLst/>
          </a:prstGeom>
        </p:spPr>
      </p:pic>
      <p:grpSp>
        <p:nvGrpSpPr>
          <p:cNvPr name="Group 7" id="7"/>
          <p:cNvGrpSpPr/>
          <p:nvPr/>
        </p:nvGrpSpPr>
        <p:grpSpPr>
          <a:xfrm rot="0">
            <a:off x="1028700" y="1028700"/>
            <a:ext cx="367402" cy="346352"/>
            <a:chOff x="0" y="0"/>
            <a:chExt cx="489869" cy="461803"/>
          </a:xfrm>
        </p:grpSpPr>
        <p:sp>
          <p:nvSpPr>
            <p:cNvPr name="AutoShape 8" id="8"/>
            <p:cNvSpPr/>
            <p:nvPr/>
          </p:nvSpPr>
          <p:spPr>
            <a:xfrm rot="0">
              <a:off x="0" y="0"/>
              <a:ext cx="489869" cy="0"/>
            </a:xfrm>
            <a:prstGeom prst="line">
              <a:avLst/>
            </a:prstGeom>
            <a:ln cap="rnd" w="50800">
              <a:solidFill>
                <a:srgbClr val="FFFAEF"/>
              </a:solidFill>
              <a:prstDash val="solid"/>
              <a:headEnd type="none" len="sm" w="sm"/>
              <a:tailEnd type="none" len="sm" w="sm"/>
            </a:ln>
          </p:spPr>
        </p:sp>
        <p:sp>
          <p:nvSpPr>
            <p:cNvPr name="AutoShape 9" id="9"/>
            <p:cNvSpPr/>
            <p:nvPr/>
          </p:nvSpPr>
          <p:spPr>
            <a:xfrm rot="0">
              <a:off x="0" y="205275"/>
              <a:ext cx="489869" cy="0"/>
            </a:xfrm>
            <a:prstGeom prst="line">
              <a:avLst/>
            </a:prstGeom>
            <a:ln cap="rnd" w="50800">
              <a:solidFill>
                <a:srgbClr val="FFFAEF"/>
              </a:solidFill>
              <a:prstDash val="solid"/>
              <a:headEnd type="none" len="sm" w="sm"/>
              <a:tailEnd type="none" len="sm" w="sm"/>
            </a:ln>
          </p:spPr>
        </p:sp>
        <p:sp>
          <p:nvSpPr>
            <p:cNvPr name="AutoShape 10" id="10"/>
            <p:cNvSpPr/>
            <p:nvPr/>
          </p:nvSpPr>
          <p:spPr>
            <a:xfrm rot="0">
              <a:off x="0" y="410931"/>
              <a:ext cx="489869" cy="0"/>
            </a:xfrm>
            <a:prstGeom prst="line">
              <a:avLst/>
            </a:prstGeom>
            <a:ln cap="rnd" w="50800">
              <a:solidFill>
                <a:srgbClr val="FFFAEF"/>
              </a:solidFill>
              <a:prstDash val="solid"/>
              <a:headEnd type="none" len="sm" w="sm"/>
              <a:tailEnd type="none" len="sm" w="sm"/>
            </a:ln>
          </p:spPr>
        </p:sp>
      </p:grpSp>
      <p:grpSp>
        <p:nvGrpSpPr>
          <p:cNvPr name="Group 11" id="11"/>
          <p:cNvGrpSpPr/>
          <p:nvPr/>
        </p:nvGrpSpPr>
        <p:grpSpPr>
          <a:xfrm rot="0">
            <a:off x="16356600" y="9076225"/>
            <a:ext cx="902700" cy="182075"/>
            <a:chOff x="0" y="0"/>
            <a:chExt cx="2128209" cy="429260"/>
          </a:xfrm>
        </p:grpSpPr>
        <p:sp>
          <p:nvSpPr>
            <p:cNvPr name="Freeform 12" id="12"/>
            <p:cNvSpPr/>
            <p:nvPr/>
          </p:nvSpPr>
          <p:spPr>
            <a:xfrm flipH="false" flipV="false" rot="0">
              <a:off x="0" y="-5080"/>
              <a:ext cx="2128209" cy="434340"/>
            </a:xfrm>
            <a:custGeom>
              <a:avLst/>
              <a:gdLst/>
              <a:ahLst/>
              <a:cxnLst/>
              <a:rect r="r" b="b" t="t" l="l"/>
              <a:pathLst>
                <a:path h="434340" w="2128209">
                  <a:moveTo>
                    <a:pt x="2110429" y="187960"/>
                  </a:moveTo>
                  <a:lnTo>
                    <a:pt x="1848809" y="11430"/>
                  </a:lnTo>
                  <a:cubicBezTo>
                    <a:pt x="1831029" y="0"/>
                    <a:pt x="1808169" y="3810"/>
                    <a:pt x="1795469" y="21590"/>
                  </a:cubicBezTo>
                  <a:cubicBezTo>
                    <a:pt x="1784039" y="39370"/>
                    <a:pt x="1787849" y="62230"/>
                    <a:pt x="1805629" y="74930"/>
                  </a:cubicBezTo>
                  <a:lnTo>
                    <a:pt x="1964379" y="181610"/>
                  </a:lnTo>
                  <a:lnTo>
                    <a:pt x="0" y="181610"/>
                  </a:lnTo>
                  <a:lnTo>
                    <a:pt x="0" y="257810"/>
                  </a:lnTo>
                  <a:lnTo>
                    <a:pt x="1964379" y="257810"/>
                  </a:lnTo>
                  <a:lnTo>
                    <a:pt x="1805629" y="364490"/>
                  </a:lnTo>
                  <a:cubicBezTo>
                    <a:pt x="1787849" y="375920"/>
                    <a:pt x="1784039" y="400050"/>
                    <a:pt x="1795469" y="417830"/>
                  </a:cubicBezTo>
                  <a:cubicBezTo>
                    <a:pt x="1803089" y="429260"/>
                    <a:pt x="1814519" y="434340"/>
                    <a:pt x="1827219" y="434340"/>
                  </a:cubicBezTo>
                  <a:cubicBezTo>
                    <a:pt x="1834839" y="434340"/>
                    <a:pt x="1842459" y="431800"/>
                    <a:pt x="1848809" y="427990"/>
                  </a:cubicBezTo>
                  <a:lnTo>
                    <a:pt x="2111699" y="251460"/>
                  </a:lnTo>
                  <a:cubicBezTo>
                    <a:pt x="2121859" y="243840"/>
                    <a:pt x="2128209" y="232410"/>
                    <a:pt x="2128209" y="219710"/>
                  </a:cubicBezTo>
                  <a:cubicBezTo>
                    <a:pt x="2128209" y="207010"/>
                    <a:pt x="2121859" y="195580"/>
                    <a:pt x="2110429" y="187960"/>
                  </a:cubicBezTo>
                  <a:close/>
                </a:path>
              </a:pathLst>
            </a:custGeom>
            <a:solidFill>
              <a:srgbClr val="FFFAEF"/>
            </a:solidFill>
          </p:spPr>
        </p:sp>
      </p:grpSp>
      <p:pic>
        <p:nvPicPr>
          <p:cNvPr name="Picture 13" id="13"/>
          <p:cNvPicPr>
            <a:picLocks noChangeAspect="true"/>
          </p:cNvPicPr>
          <p:nvPr/>
        </p:nvPicPr>
        <p:blipFill>
          <a:blip r:embed="rId3"/>
          <a:srcRect l="0" t="0" r="0" b="0"/>
          <a:stretch>
            <a:fillRect/>
          </a:stretch>
        </p:blipFill>
        <p:spPr>
          <a:xfrm flipH="false" flipV="false" rot="-7094170">
            <a:off x="15853691" y="-1570076"/>
            <a:ext cx="5603170" cy="5762992"/>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AutoShape 2" id="2"/>
          <p:cNvSpPr/>
          <p:nvPr/>
        </p:nvSpPr>
        <p:spPr>
          <a:xfrm>
            <a:off x="1800237" y="3450866"/>
            <a:ext cx="11783682" cy="0"/>
          </a:xfrm>
          <a:prstGeom prst="line">
            <a:avLst/>
          </a:prstGeom>
          <a:ln cap="flat" w="95250">
            <a:solidFill>
              <a:srgbClr val="000000"/>
            </a:solidFill>
            <a:prstDash val="solid"/>
            <a:headEnd type="none" len="sm" w="sm"/>
            <a:tailEnd type="none" len="sm" w="sm"/>
          </a:ln>
        </p:spPr>
      </p:sp>
      <p:sp>
        <p:nvSpPr>
          <p:cNvPr name="Freeform 3" id="3"/>
          <p:cNvSpPr/>
          <p:nvPr/>
        </p:nvSpPr>
        <p:spPr>
          <a:xfrm flipH="false" flipV="false" rot="0">
            <a:off x="3639654" y="5143500"/>
            <a:ext cx="7667306" cy="4759998"/>
          </a:xfrm>
          <a:custGeom>
            <a:avLst/>
            <a:gdLst/>
            <a:ahLst/>
            <a:cxnLst/>
            <a:rect r="r" b="b" t="t" l="l"/>
            <a:pathLst>
              <a:path h="4759998" w="7667306">
                <a:moveTo>
                  <a:pt x="0" y="0"/>
                </a:moveTo>
                <a:lnTo>
                  <a:pt x="7667306" y="0"/>
                </a:lnTo>
                <a:lnTo>
                  <a:pt x="7667306" y="4759998"/>
                </a:lnTo>
                <a:lnTo>
                  <a:pt x="0" y="4759998"/>
                </a:lnTo>
                <a:lnTo>
                  <a:pt x="0" y="0"/>
                </a:lnTo>
                <a:close/>
              </a:path>
            </a:pathLst>
          </a:custGeom>
          <a:blipFill>
            <a:blip r:embed="rId2"/>
            <a:stretch>
              <a:fillRect l="0" t="0" r="-592" b="0"/>
            </a:stretch>
          </a:blipFill>
        </p:spPr>
      </p:sp>
      <p:sp>
        <p:nvSpPr>
          <p:cNvPr name="TextBox 4" id="4"/>
          <p:cNvSpPr txBox="true"/>
          <p:nvPr/>
        </p:nvSpPr>
        <p:spPr>
          <a:xfrm rot="0">
            <a:off x="1800237" y="1424852"/>
            <a:ext cx="10916822" cy="1283064"/>
          </a:xfrm>
          <a:prstGeom prst="rect">
            <a:avLst/>
          </a:prstGeom>
        </p:spPr>
        <p:txBody>
          <a:bodyPr anchor="t" rtlCol="false" tIns="0" lIns="0" bIns="0" rIns="0">
            <a:spAutoFit/>
          </a:bodyPr>
          <a:lstStyle/>
          <a:p>
            <a:pPr algn="l" marL="0" indent="0" lvl="0">
              <a:lnSpc>
                <a:spcPts val="10027"/>
              </a:lnSpc>
            </a:pPr>
            <a:r>
              <a:rPr lang="en-US" sz="8356">
                <a:solidFill>
                  <a:srgbClr val="000000"/>
                </a:solidFill>
                <a:latin typeface="Baloo"/>
              </a:rPr>
              <a:t>Thông tin người dùng</a:t>
            </a:r>
          </a:p>
        </p:txBody>
      </p:sp>
      <p:sp>
        <p:nvSpPr>
          <p:cNvPr name="TextBox 5" id="5"/>
          <p:cNvSpPr txBox="true"/>
          <p:nvPr/>
        </p:nvSpPr>
        <p:spPr>
          <a:xfrm rot="0">
            <a:off x="1800237" y="3861027"/>
            <a:ext cx="10916822" cy="1134491"/>
          </a:xfrm>
          <a:prstGeom prst="rect">
            <a:avLst/>
          </a:prstGeom>
        </p:spPr>
        <p:txBody>
          <a:bodyPr anchor="t" rtlCol="false" tIns="0" lIns="0" bIns="0" rIns="0">
            <a:spAutoFit/>
          </a:bodyPr>
          <a:lstStyle/>
          <a:p>
            <a:pPr algn="l">
              <a:lnSpc>
                <a:spcPts val="4521"/>
              </a:lnSpc>
            </a:pPr>
            <a:r>
              <a:rPr lang="en-US" sz="3399" spc="499">
                <a:solidFill>
                  <a:srgbClr val="000000"/>
                </a:solidFill>
                <a:latin typeface="Baloo"/>
              </a:rPr>
              <a:t>Người dùng có thể xem và đổi thông tin cá nhân của  mình khi bấm vào username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9144000" y="2284532"/>
            <a:ext cx="8602397" cy="3825626"/>
            <a:chOff x="0" y="0"/>
            <a:chExt cx="11469862" cy="5100834"/>
          </a:xfrm>
        </p:grpSpPr>
        <p:sp>
          <p:nvSpPr>
            <p:cNvPr name="TextBox 3" id="3"/>
            <p:cNvSpPr txBox="true"/>
            <p:nvPr/>
          </p:nvSpPr>
          <p:spPr>
            <a:xfrm rot="0">
              <a:off x="165870" y="-9525"/>
              <a:ext cx="10626088" cy="1712265"/>
            </a:xfrm>
            <a:prstGeom prst="rect">
              <a:avLst/>
            </a:prstGeom>
          </p:spPr>
          <p:txBody>
            <a:bodyPr anchor="t" rtlCol="false" tIns="0" lIns="0" bIns="0" rIns="0">
              <a:spAutoFit/>
            </a:bodyPr>
            <a:lstStyle/>
            <a:p>
              <a:pPr algn="l" marL="0" indent="0" lvl="0">
                <a:lnSpc>
                  <a:spcPts val="10055"/>
                </a:lnSpc>
              </a:pPr>
              <a:r>
                <a:rPr lang="en-US" sz="8379">
                  <a:solidFill>
                    <a:srgbClr val="000000"/>
                  </a:solidFill>
                  <a:latin typeface="Baloo"/>
                </a:rPr>
                <a:t>Album</a:t>
              </a:r>
            </a:p>
          </p:txBody>
        </p:sp>
        <p:sp>
          <p:nvSpPr>
            <p:cNvPr name="TextBox 4" id="4"/>
            <p:cNvSpPr txBox="true"/>
            <p:nvPr/>
          </p:nvSpPr>
          <p:spPr>
            <a:xfrm rot="0">
              <a:off x="165870" y="2842054"/>
              <a:ext cx="10626088" cy="2258780"/>
            </a:xfrm>
            <a:prstGeom prst="rect">
              <a:avLst/>
            </a:prstGeom>
          </p:spPr>
          <p:txBody>
            <a:bodyPr anchor="t" rtlCol="false" tIns="0" lIns="0" bIns="0" rIns="0">
              <a:spAutoFit/>
            </a:bodyPr>
            <a:lstStyle/>
            <a:p>
              <a:pPr algn="l" marL="734059" indent="-367030" lvl="1">
                <a:lnSpc>
                  <a:spcPts val="4521"/>
                </a:lnSpc>
                <a:buFont typeface="Arial"/>
                <a:buChar char="•"/>
              </a:pPr>
              <a:r>
                <a:rPr lang="en-US" sz="3399" spc="499">
                  <a:solidFill>
                    <a:srgbClr val="000000"/>
                  </a:solidFill>
                  <a:latin typeface="Baloo"/>
                </a:rPr>
                <a:t>Giao diện này chứa nhạc và chạy nhạc cho người dùng được phân chia theo album</a:t>
              </a:r>
            </a:p>
          </p:txBody>
        </p:sp>
        <p:sp>
          <p:nvSpPr>
            <p:cNvPr name="AutoShape 5" id="5"/>
            <p:cNvSpPr/>
            <p:nvPr/>
          </p:nvSpPr>
          <p:spPr>
            <a:xfrm>
              <a:off x="0" y="2094769"/>
              <a:ext cx="11469862" cy="0"/>
            </a:xfrm>
            <a:prstGeom prst="line">
              <a:avLst/>
            </a:prstGeom>
            <a:ln cap="flat" w="130070">
              <a:solidFill>
                <a:srgbClr val="000000"/>
              </a:solidFill>
              <a:prstDash val="solid"/>
              <a:headEnd type="none" len="sm" w="sm"/>
              <a:tailEnd type="none" len="sm" w="sm"/>
            </a:ln>
          </p:spPr>
        </p:sp>
      </p:grpSp>
      <p:sp>
        <p:nvSpPr>
          <p:cNvPr name="Freeform 6" id="6"/>
          <p:cNvSpPr/>
          <p:nvPr/>
        </p:nvSpPr>
        <p:spPr>
          <a:xfrm flipH="false" flipV="false" rot="0">
            <a:off x="374867" y="1597487"/>
            <a:ext cx="8393256" cy="6022715"/>
          </a:xfrm>
          <a:custGeom>
            <a:avLst/>
            <a:gdLst/>
            <a:ahLst/>
            <a:cxnLst/>
            <a:rect r="r" b="b" t="t" l="l"/>
            <a:pathLst>
              <a:path h="6022715" w="8393256">
                <a:moveTo>
                  <a:pt x="0" y="0"/>
                </a:moveTo>
                <a:lnTo>
                  <a:pt x="8393256" y="0"/>
                </a:lnTo>
                <a:lnTo>
                  <a:pt x="8393256" y="6022715"/>
                </a:lnTo>
                <a:lnTo>
                  <a:pt x="0" y="602271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869387" y="267204"/>
            <a:ext cx="6588078" cy="4615884"/>
          </a:xfrm>
          <a:custGeom>
            <a:avLst/>
            <a:gdLst/>
            <a:ahLst/>
            <a:cxnLst/>
            <a:rect r="r" b="b" t="t" l="l"/>
            <a:pathLst>
              <a:path h="4615884" w="6588078">
                <a:moveTo>
                  <a:pt x="0" y="0"/>
                </a:moveTo>
                <a:lnTo>
                  <a:pt x="6588077" y="0"/>
                </a:lnTo>
                <a:lnTo>
                  <a:pt x="6588077" y="4615884"/>
                </a:lnTo>
                <a:lnTo>
                  <a:pt x="0" y="4615884"/>
                </a:lnTo>
                <a:lnTo>
                  <a:pt x="0" y="0"/>
                </a:lnTo>
                <a:close/>
              </a:path>
            </a:pathLst>
          </a:custGeom>
          <a:blipFill>
            <a:blip r:embed="rId2"/>
            <a:stretch>
              <a:fillRect l="0" t="0" r="0" b="0"/>
            </a:stretch>
          </a:blipFill>
        </p:spPr>
      </p:sp>
      <p:sp>
        <p:nvSpPr>
          <p:cNvPr name="Freeform 3" id="3"/>
          <p:cNvSpPr/>
          <p:nvPr/>
        </p:nvSpPr>
        <p:spPr>
          <a:xfrm flipH="false" flipV="false" rot="0">
            <a:off x="1869387" y="5216587"/>
            <a:ext cx="6545567" cy="4562537"/>
          </a:xfrm>
          <a:custGeom>
            <a:avLst/>
            <a:gdLst/>
            <a:ahLst/>
            <a:cxnLst/>
            <a:rect r="r" b="b" t="t" l="l"/>
            <a:pathLst>
              <a:path h="4562537" w="6545567">
                <a:moveTo>
                  <a:pt x="0" y="0"/>
                </a:moveTo>
                <a:lnTo>
                  <a:pt x="6545566" y="0"/>
                </a:lnTo>
                <a:lnTo>
                  <a:pt x="6545566" y="4562537"/>
                </a:lnTo>
                <a:lnTo>
                  <a:pt x="0" y="4562537"/>
                </a:lnTo>
                <a:lnTo>
                  <a:pt x="0" y="0"/>
                </a:lnTo>
                <a:close/>
              </a:path>
            </a:pathLst>
          </a:custGeom>
          <a:blipFill>
            <a:blip r:embed="rId3"/>
            <a:stretch>
              <a:fillRect l="0" t="0" r="0" b="0"/>
            </a:stretch>
          </a:blipFill>
        </p:spPr>
      </p:sp>
      <p:sp>
        <p:nvSpPr>
          <p:cNvPr name="TextBox 4" id="4"/>
          <p:cNvSpPr txBox="true"/>
          <p:nvPr/>
        </p:nvSpPr>
        <p:spPr>
          <a:xfrm rot="0">
            <a:off x="9709174" y="3551129"/>
            <a:ext cx="5122944" cy="1171577"/>
          </a:xfrm>
          <a:prstGeom prst="rect">
            <a:avLst/>
          </a:prstGeom>
        </p:spPr>
        <p:txBody>
          <a:bodyPr anchor="t" rtlCol="false" tIns="0" lIns="0" bIns="0" rIns="0">
            <a:spAutoFit/>
          </a:bodyPr>
          <a:lstStyle/>
          <a:p>
            <a:pPr algn="l" marL="0" indent="0" lvl="0">
              <a:lnSpc>
                <a:spcPts val="8925"/>
              </a:lnSpc>
            </a:pPr>
            <a:r>
              <a:rPr lang="en-US" sz="8500" spc="-170">
                <a:solidFill>
                  <a:srgbClr val="000000"/>
                </a:solidFill>
                <a:latin typeface="Baloo"/>
              </a:rPr>
              <a:t>Server</a:t>
            </a:r>
          </a:p>
        </p:txBody>
      </p:sp>
      <p:sp>
        <p:nvSpPr>
          <p:cNvPr name="TextBox 5" id="5"/>
          <p:cNvSpPr txBox="true"/>
          <p:nvPr/>
        </p:nvSpPr>
        <p:spPr>
          <a:xfrm rot="0">
            <a:off x="9728224" y="5076825"/>
            <a:ext cx="7403386"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spc="-67">
                <a:solidFill>
                  <a:srgbClr val="000000"/>
                </a:solidFill>
                <a:latin typeface="Baloo"/>
              </a:rPr>
              <a:t>Để có thể nghe được nhạc , tải nhạc người dùng cần kết nối với Server. </a:t>
            </a:r>
          </a:p>
          <a:p>
            <a:pPr algn="l" marL="734059" indent="-367030" lvl="1">
              <a:lnSpc>
                <a:spcPts val="4759"/>
              </a:lnSpc>
              <a:buFont typeface="Arial"/>
              <a:buChar char="•"/>
            </a:pPr>
            <a:r>
              <a:rPr lang="en-US" sz="3399" spc="-67">
                <a:solidFill>
                  <a:srgbClr val="000000"/>
                </a:solidFill>
                <a:latin typeface="Baloo"/>
              </a:rPr>
              <a:t>Người quản lí có thể biết được  Server để có đang online hay không</a:t>
            </a:r>
          </a:p>
        </p:txBody>
      </p:sp>
      <p:sp>
        <p:nvSpPr>
          <p:cNvPr name="AutoShape 6" id="6"/>
          <p:cNvSpPr/>
          <p:nvPr/>
        </p:nvSpPr>
        <p:spPr>
          <a:xfrm flipV="true">
            <a:off x="9709174" y="4741756"/>
            <a:ext cx="6770652"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190854" y="5021287"/>
            <a:ext cx="5967012" cy="4241018"/>
          </a:xfrm>
          <a:custGeom>
            <a:avLst/>
            <a:gdLst/>
            <a:ahLst/>
            <a:cxnLst/>
            <a:rect r="r" b="b" t="t" l="l"/>
            <a:pathLst>
              <a:path h="4241018" w="5967012">
                <a:moveTo>
                  <a:pt x="0" y="0"/>
                </a:moveTo>
                <a:lnTo>
                  <a:pt x="5967012" y="0"/>
                </a:lnTo>
                <a:lnTo>
                  <a:pt x="5967012" y="4241018"/>
                </a:lnTo>
                <a:lnTo>
                  <a:pt x="0" y="4241018"/>
                </a:lnTo>
                <a:lnTo>
                  <a:pt x="0" y="0"/>
                </a:lnTo>
                <a:close/>
              </a:path>
            </a:pathLst>
          </a:custGeom>
          <a:blipFill>
            <a:blip r:embed="rId2"/>
            <a:stretch>
              <a:fillRect l="0" t="0" r="-51" b="0"/>
            </a:stretch>
          </a:blipFill>
        </p:spPr>
      </p:sp>
      <p:sp>
        <p:nvSpPr>
          <p:cNvPr name="Freeform 3" id="3"/>
          <p:cNvSpPr/>
          <p:nvPr/>
        </p:nvSpPr>
        <p:spPr>
          <a:xfrm flipH="false" flipV="false" rot="0">
            <a:off x="1190854" y="569621"/>
            <a:ext cx="5967012" cy="4172135"/>
          </a:xfrm>
          <a:custGeom>
            <a:avLst/>
            <a:gdLst/>
            <a:ahLst/>
            <a:cxnLst/>
            <a:rect r="r" b="b" t="t" l="l"/>
            <a:pathLst>
              <a:path h="4172135" w="5967012">
                <a:moveTo>
                  <a:pt x="0" y="0"/>
                </a:moveTo>
                <a:lnTo>
                  <a:pt x="5967012" y="0"/>
                </a:lnTo>
                <a:lnTo>
                  <a:pt x="5967012" y="4172135"/>
                </a:lnTo>
                <a:lnTo>
                  <a:pt x="0" y="4172135"/>
                </a:lnTo>
                <a:lnTo>
                  <a:pt x="0" y="0"/>
                </a:lnTo>
                <a:close/>
              </a:path>
            </a:pathLst>
          </a:custGeom>
          <a:blipFill>
            <a:blip r:embed="rId3"/>
            <a:stretch>
              <a:fillRect l="0" t="0" r="0" b="0"/>
            </a:stretch>
          </a:blipFill>
        </p:spPr>
      </p:sp>
      <p:grpSp>
        <p:nvGrpSpPr>
          <p:cNvPr name="Group 4" id="4"/>
          <p:cNvGrpSpPr/>
          <p:nvPr/>
        </p:nvGrpSpPr>
        <p:grpSpPr>
          <a:xfrm rot="0">
            <a:off x="8426566" y="3440715"/>
            <a:ext cx="6770652" cy="2903074"/>
            <a:chOff x="0" y="0"/>
            <a:chExt cx="9027537" cy="3870765"/>
          </a:xfrm>
        </p:grpSpPr>
        <p:sp>
          <p:nvSpPr>
            <p:cNvPr name="TextBox 5" id="5"/>
            <p:cNvSpPr txBox="true"/>
            <p:nvPr/>
          </p:nvSpPr>
          <p:spPr>
            <a:xfrm rot="0">
              <a:off x="0" y="123825"/>
              <a:ext cx="6830592" cy="1603378"/>
            </a:xfrm>
            <a:prstGeom prst="rect">
              <a:avLst/>
            </a:prstGeom>
          </p:spPr>
          <p:txBody>
            <a:bodyPr anchor="t" rtlCol="false" tIns="0" lIns="0" bIns="0" rIns="0">
              <a:spAutoFit/>
            </a:bodyPr>
            <a:lstStyle/>
            <a:p>
              <a:pPr algn="l" marL="0" indent="0" lvl="0">
                <a:lnSpc>
                  <a:spcPts val="8925"/>
                </a:lnSpc>
              </a:pPr>
              <a:r>
                <a:rPr lang="en-US" sz="8500" spc="-170">
                  <a:solidFill>
                    <a:srgbClr val="000000"/>
                  </a:solidFill>
                  <a:latin typeface="Baloo"/>
                </a:rPr>
                <a:t>Artist</a:t>
              </a:r>
            </a:p>
          </p:txBody>
        </p:sp>
        <p:sp>
          <p:nvSpPr>
            <p:cNvPr name="AutoShape 6" id="6"/>
            <p:cNvSpPr/>
            <p:nvPr/>
          </p:nvSpPr>
          <p:spPr>
            <a:xfrm flipV="true">
              <a:off x="0" y="1752603"/>
              <a:ext cx="9027537" cy="0"/>
            </a:xfrm>
            <a:prstGeom prst="line">
              <a:avLst/>
            </a:prstGeom>
            <a:ln cap="flat" w="50800">
              <a:solidFill>
                <a:srgbClr val="000000"/>
              </a:solidFill>
              <a:prstDash val="solid"/>
              <a:headEnd type="none" len="sm" w="sm"/>
              <a:tailEnd type="none" len="sm" w="sm"/>
            </a:ln>
          </p:spPr>
        </p:sp>
        <p:sp>
          <p:nvSpPr>
            <p:cNvPr name="TextBox 7" id="7"/>
            <p:cNvSpPr txBox="true"/>
            <p:nvPr/>
          </p:nvSpPr>
          <p:spPr>
            <a:xfrm rot="0">
              <a:off x="167198" y="2319036"/>
              <a:ext cx="8860339" cy="1551729"/>
            </a:xfrm>
            <a:prstGeom prst="rect">
              <a:avLst/>
            </a:prstGeom>
          </p:spPr>
          <p:txBody>
            <a:bodyPr anchor="t" rtlCol="false" tIns="0" lIns="0" bIns="0" rIns="0">
              <a:spAutoFit/>
            </a:bodyPr>
            <a:lstStyle/>
            <a:p>
              <a:pPr algn="l" marL="0" indent="0" lvl="0">
                <a:lnSpc>
                  <a:spcPts val="4759"/>
                </a:lnSpc>
              </a:pPr>
              <a:r>
                <a:rPr lang="en-US" sz="3399" spc="-67">
                  <a:solidFill>
                    <a:srgbClr val="000000"/>
                  </a:solidFill>
                  <a:latin typeface="Baloo"/>
                </a:rPr>
                <a:t>Chứa nhạc và nghe nhạc được phân loại theo artist</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9144000" y="1799291"/>
            <a:ext cx="8875113" cy="5608833"/>
            <a:chOff x="0" y="0"/>
            <a:chExt cx="11833483" cy="7478444"/>
          </a:xfrm>
        </p:grpSpPr>
        <p:sp>
          <p:nvSpPr>
            <p:cNvPr name="TextBox 3" id="3"/>
            <p:cNvSpPr txBox="true"/>
            <p:nvPr/>
          </p:nvSpPr>
          <p:spPr>
            <a:xfrm rot="0">
              <a:off x="171129" y="0"/>
              <a:ext cx="10962959" cy="1756720"/>
            </a:xfrm>
            <a:prstGeom prst="rect">
              <a:avLst/>
            </a:prstGeom>
          </p:spPr>
          <p:txBody>
            <a:bodyPr anchor="t" rtlCol="false" tIns="0" lIns="0" bIns="0" rIns="0">
              <a:spAutoFit/>
            </a:bodyPr>
            <a:lstStyle/>
            <a:p>
              <a:pPr algn="l" marL="0" indent="0" lvl="0">
                <a:lnSpc>
                  <a:spcPts val="10374"/>
                </a:lnSpc>
              </a:pPr>
              <a:r>
                <a:rPr lang="en-US" sz="8645">
                  <a:solidFill>
                    <a:srgbClr val="000000"/>
                  </a:solidFill>
                  <a:latin typeface="Baloo"/>
                </a:rPr>
                <a:t>Playlist</a:t>
              </a:r>
            </a:p>
          </p:txBody>
        </p:sp>
        <p:sp>
          <p:nvSpPr>
            <p:cNvPr name="TextBox 4" id="4"/>
            <p:cNvSpPr txBox="true"/>
            <p:nvPr/>
          </p:nvSpPr>
          <p:spPr>
            <a:xfrm rot="0">
              <a:off x="171129" y="2933664"/>
              <a:ext cx="10962959" cy="4544780"/>
            </a:xfrm>
            <a:prstGeom prst="rect">
              <a:avLst/>
            </a:prstGeom>
          </p:spPr>
          <p:txBody>
            <a:bodyPr anchor="t" rtlCol="false" tIns="0" lIns="0" bIns="0" rIns="0">
              <a:spAutoFit/>
            </a:bodyPr>
            <a:lstStyle/>
            <a:p>
              <a:pPr algn="l" marL="734059" indent="-367030" lvl="1">
                <a:lnSpc>
                  <a:spcPts val="4521"/>
                </a:lnSpc>
                <a:buFont typeface="Arial"/>
                <a:buChar char="•"/>
              </a:pPr>
              <a:r>
                <a:rPr lang="en-US" sz="3399" spc="499">
                  <a:solidFill>
                    <a:srgbClr val="000000"/>
                  </a:solidFill>
                  <a:latin typeface="Baloo"/>
                </a:rPr>
                <a:t>Người dùng có thể tạo playlist riêng để tổng hợp nhạc mình muốn nghe và chạy nhạc trên playlist đó</a:t>
              </a:r>
            </a:p>
            <a:p>
              <a:pPr algn="l">
                <a:lnSpc>
                  <a:spcPts val="4521"/>
                </a:lnSpc>
              </a:pPr>
            </a:p>
            <a:p>
              <a:pPr algn="l">
                <a:lnSpc>
                  <a:spcPts val="4521"/>
                </a:lnSpc>
              </a:pPr>
            </a:p>
          </p:txBody>
        </p:sp>
        <p:sp>
          <p:nvSpPr>
            <p:cNvPr name="AutoShape 5" id="5"/>
            <p:cNvSpPr/>
            <p:nvPr/>
          </p:nvSpPr>
          <p:spPr>
            <a:xfrm>
              <a:off x="0" y="2161178"/>
              <a:ext cx="11833483" cy="0"/>
            </a:xfrm>
            <a:prstGeom prst="line">
              <a:avLst/>
            </a:prstGeom>
            <a:ln cap="flat" w="134194">
              <a:solidFill>
                <a:srgbClr val="000000"/>
              </a:solidFill>
              <a:prstDash val="solid"/>
              <a:headEnd type="none" len="sm" w="sm"/>
              <a:tailEnd type="none" len="sm" w="sm"/>
            </a:ln>
          </p:spPr>
        </p:sp>
      </p:grpSp>
      <p:sp>
        <p:nvSpPr>
          <p:cNvPr name="Freeform 6" id="6"/>
          <p:cNvSpPr/>
          <p:nvPr/>
        </p:nvSpPr>
        <p:spPr>
          <a:xfrm flipH="false" flipV="false" rot="0">
            <a:off x="519544" y="1827166"/>
            <a:ext cx="8105415" cy="5779032"/>
          </a:xfrm>
          <a:custGeom>
            <a:avLst/>
            <a:gdLst/>
            <a:ahLst/>
            <a:cxnLst/>
            <a:rect r="r" b="b" t="t" l="l"/>
            <a:pathLst>
              <a:path h="5779032" w="8105415">
                <a:moveTo>
                  <a:pt x="0" y="0"/>
                </a:moveTo>
                <a:lnTo>
                  <a:pt x="8105415" y="0"/>
                </a:lnTo>
                <a:lnTo>
                  <a:pt x="8105415" y="5779032"/>
                </a:lnTo>
                <a:lnTo>
                  <a:pt x="0" y="5779032"/>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9144000" y="2284532"/>
            <a:ext cx="8602397" cy="3825626"/>
            <a:chOff x="0" y="0"/>
            <a:chExt cx="11469862" cy="5100834"/>
          </a:xfrm>
        </p:grpSpPr>
        <p:sp>
          <p:nvSpPr>
            <p:cNvPr name="TextBox 3" id="3"/>
            <p:cNvSpPr txBox="true"/>
            <p:nvPr/>
          </p:nvSpPr>
          <p:spPr>
            <a:xfrm rot="0">
              <a:off x="165870" y="-9525"/>
              <a:ext cx="10626088" cy="1712265"/>
            </a:xfrm>
            <a:prstGeom prst="rect">
              <a:avLst/>
            </a:prstGeom>
          </p:spPr>
          <p:txBody>
            <a:bodyPr anchor="t" rtlCol="false" tIns="0" lIns="0" bIns="0" rIns="0">
              <a:spAutoFit/>
            </a:bodyPr>
            <a:lstStyle/>
            <a:p>
              <a:pPr algn="l" marL="0" indent="0" lvl="0">
                <a:lnSpc>
                  <a:spcPts val="10055"/>
                </a:lnSpc>
              </a:pPr>
              <a:r>
                <a:rPr lang="en-US" sz="8379">
                  <a:solidFill>
                    <a:srgbClr val="000000"/>
                  </a:solidFill>
                  <a:latin typeface="Baloo"/>
                </a:rPr>
                <a:t>User</a:t>
              </a:r>
            </a:p>
          </p:txBody>
        </p:sp>
        <p:sp>
          <p:nvSpPr>
            <p:cNvPr name="TextBox 4" id="4"/>
            <p:cNvSpPr txBox="true"/>
            <p:nvPr/>
          </p:nvSpPr>
          <p:spPr>
            <a:xfrm rot="0">
              <a:off x="165870" y="2842054"/>
              <a:ext cx="10626088" cy="2258780"/>
            </a:xfrm>
            <a:prstGeom prst="rect">
              <a:avLst/>
            </a:prstGeom>
          </p:spPr>
          <p:txBody>
            <a:bodyPr anchor="t" rtlCol="false" tIns="0" lIns="0" bIns="0" rIns="0">
              <a:spAutoFit/>
            </a:bodyPr>
            <a:lstStyle/>
            <a:p>
              <a:pPr algn="l" marL="734059" indent="-367030" lvl="1">
                <a:lnSpc>
                  <a:spcPts val="4521"/>
                </a:lnSpc>
                <a:buFont typeface="Arial"/>
                <a:buChar char="•"/>
              </a:pPr>
              <a:r>
                <a:rPr lang="en-US" sz="3399" spc="499">
                  <a:solidFill>
                    <a:srgbClr val="000000"/>
                  </a:solidFill>
                  <a:latin typeface="Baloo"/>
                </a:rPr>
                <a:t>Trang quản lý các người dùng thường được quản lý bởi admin</a:t>
              </a:r>
            </a:p>
          </p:txBody>
        </p:sp>
        <p:sp>
          <p:nvSpPr>
            <p:cNvPr name="AutoShape 5" id="5"/>
            <p:cNvSpPr/>
            <p:nvPr/>
          </p:nvSpPr>
          <p:spPr>
            <a:xfrm>
              <a:off x="0" y="2094769"/>
              <a:ext cx="11469862" cy="0"/>
            </a:xfrm>
            <a:prstGeom prst="line">
              <a:avLst/>
            </a:prstGeom>
            <a:ln cap="flat" w="130070">
              <a:solidFill>
                <a:srgbClr val="000000"/>
              </a:solidFill>
              <a:prstDash val="solid"/>
              <a:headEnd type="none" len="sm" w="sm"/>
              <a:tailEnd type="none" len="sm" w="sm"/>
            </a:ln>
          </p:spPr>
        </p:sp>
      </p:grpSp>
      <p:sp>
        <p:nvSpPr>
          <p:cNvPr name="Freeform 6" id="6"/>
          <p:cNvSpPr/>
          <p:nvPr/>
        </p:nvSpPr>
        <p:spPr>
          <a:xfrm flipH="false" flipV="false" rot="0">
            <a:off x="583714" y="1994193"/>
            <a:ext cx="8115300" cy="5685258"/>
          </a:xfrm>
          <a:custGeom>
            <a:avLst/>
            <a:gdLst/>
            <a:ahLst/>
            <a:cxnLst/>
            <a:rect r="r" b="b" t="t" l="l"/>
            <a:pathLst>
              <a:path h="5685258" w="8115300">
                <a:moveTo>
                  <a:pt x="0" y="0"/>
                </a:moveTo>
                <a:lnTo>
                  <a:pt x="8115300" y="0"/>
                </a:lnTo>
                <a:lnTo>
                  <a:pt x="8115300" y="5685258"/>
                </a:lnTo>
                <a:lnTo>
                  <a:pt x="0" y="5685258"/>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7408585">
            <a:off x="4499355" y="-533795"/>
            <a:ext cx="9289290" cy="10369815"/>
          </a:xfrm>
          <a:prstGeom prst="rect">
            <a:avLst/>
          </a:prstGeom>
        </p:spPr>
      </p:pic>
      <p:grpSp>
        <p:nvGrpSpPr>
          <p:cNvPr name="Group 3" id="3"/>
          <p:cNvGrpSpPr/>
          <p:nvPr/>
        </p:nvGrpSpPr>
        <p:grpSpPr>
          <a:xfrm rot="0">
            <a:off x="4421807" y="4056318"/>
            <a:ext cx="9444385" cy="2174364"/>
            <a:chOff x="0" y="0"/>
            <a:chExt cx="12592514" cy="2899152"/>
          </a:xfrm>
        </p:grpSpPr>
        <p:sp>
          <p:nvSpPr>
            <p:cNvPr name="TextBox 4" id="4"/>
            <p:cNvSpPr txBox="true"/>
            <p:nvPr/>
          </p:nvSpPr>
          <p:spPr>
            <a:xfrm rot="0">
              <a:off x="0" y="-13758"/>
              <a:ext cx="12592514" cy="1851025"/>
            </a:xfrm>
            <a:prstGeom prst="rect">
              <a:avLst/>
            </a:prstGeom>
          </p:spPr>
          <p:txBody>
            <a:bodyPr anchor="t" rtlCol="false" tIns="0" lIns="0" bIns="0" rIns="0">
              <a:spAutoFit/>
            </a:bodyPr>
            <a:lstStyle/>
            <a:p>
              <a:pPr algn="ctr">
                <a:lnSpc>
                  <a:spcPts val="10919"/>
                </a:lnSpc>
              </a:pPr>
              <a:r>
                <a:rPr lang="en-US" sz="9099">
                  <a:solidFill>
                    <a:srgbClr val="000000"/>
                  </a:solidFill>
                  <a:latin typeface="Baloo"/>
                </a:rPr>
                <a:t>Xin cảm ơn!</a:t>
              </a:r>
            </a:p>
          </p:txBody>
        </p:sp>
        <p:sp>
          <p:nvSpPr>
            <p:cNvPr name="TextBox 5" id="5"/>
            <p:cNvSpPr txBox="true"/>
            <p:nvPr/>
          </p:nvSpPr>
          <p:spPr>
            <a:xfrm rot="0">
              <a:off x="0" y="2203827"/>
              <a:ext cx="12592514" cy="661458"/>
            </a:xfrm>
            <a:prstGeom prst="rect">
              <a:avLst/>
            </a:prstGeom>
          </p:spPr>
          <p:txBody>
            <a:bodyPr anchor="t" rtlCol="false" tIns="0" lIns="0" bIns="0" rIns="0">
              <a:spAutoFit/>
            </a:bodyPr>
            <a:lstStyle/>
            <a:p>
              <a:pPr algn="ctr">
                <a:lnSpc>
                  <a:spcPts val="4062"/>
                </a:lnSpc>
              </a:pPr>
            </a:p>
          </p:txBody>
        </p:sp>
      </p:grpSp>
      <p:pic>
        <p:nvPicPr>
          <p:cNvPr name="Picture 6" id="6"/>
          <p:cNvPicPr>
            <a:picLocks noChangeAspect="true"/>
          </p:cNvPicPr>
          <p:nvPr/>
        </p:nvPicPr>
        <p:blipFill>
          <a:blip r:embed="rId3"/>
          <a:srcRect l="62989" t="67035" r="0" b="0"/>
          <a:stretch>
            <a:fillRect/>
          </a:stretch>
        </p:blipFill>
        <p:spPr>
          <a:xfrm flipH="false" flipV="false" rot="5400000">
            <a:off x="-202103" y="6179918"/>
            <a:ext cx="4312936" cy="3841377"/>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11640279" y="-4239083"/>
            <a:ext cx="8152651" cy="847816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10134600" y="3672840"/>
            <a:ext cx="5981700" cy="1038225"/>
          </a:xfrm>
          <a:prstGeom prst="rect">
            <a:avLst/>
          </a:prstGeom>
        </p:spPr>
        <p:txBody>
          <a:bodyPr anchor="t" rtlCol="false" tIns="0" lIns="0" bIns="0" rIns="0">
            <a:spAutoFit/>
          </a:bodyPr>
          <a:lstStyle/>
          <a:p>
            <a:pPr algn="l" marL="0" indent="0" lvl="0">
              <a:lnSpc>
                <a:spcPts val="8400"/>
              </a:lnSpc>
            </a:pPr>
            <a:r>
              <a:rPr lang="en-US" sz="6000" u="none">
                <a:solidFill>
                  <a:srgbClr val="000000"/>
                </a:solidFill>
                <a:latin typeface="Baloo"/>
              </a:rPr>
              <a:t>Thành viên nhóm</a:t>
            </a:r>
          </a:p>
        </p:txBody>
      </p:sp>
      <p:sp>
        <p:nvSpPr>
          <p:cNvPr name="TextBox 3" id="3"/>
          <p:cNvSpPr txBox="true"/>
          <p:nvPr/>
        </p:nvSpPr>
        <p:spPr>
          <a:xfrm rot="0">
            <a:off x="10134600" y="5442823"/>
            <a:ext cx="5476109" cy="493395"/>
          </a:xfrm>
          <a:prstGeom prst="rect">
            <a:avLst/>
          </a:prstGeom>
        </p:spPr>
        <p:txBody>
          <a:bodyPr anchor="t" rtlCol="false" tIns="0" lIns="0" bIns="0" rIns="0">
            <a:spAutoFit/>
          </a:bodyPr>
          <a:lstStyle/>
          <a:p>
            <a:pPr algn="l" marL="0" indent="0" lvl="0">
              <a:lnSpc>
                <a:spcPts val="4199"/>
              </a:lnSpc>
            </a:pPr>
            <a:r>
              <a:rPr lang="en-US" sz="2799">
                <a:solidFill>
                  <a:srgbClr val="000000"/>
                </a:solidFill>
                <a:latin typeface="Baloo"/>
              </a:rPr>
              <a:t>Đỗ Nguyễn Hoàng Tuấn</a:t>
            </a:r>
          </a:p>
        </p:txBody>
      </p:sp>
      <p:sp>
        <p:nvSpPr>
          <p:cNvPr name="AutoShape 4" id="4"/>
          <p:cNvSpPr/>
          <p:nvPr/>
        </p:nvSpPr>
        <p:spPr>
          <a:xfrm rot="0">
            <a:off x="1447800" y="1578856"/>
            <a:ext cx="6948341" cy="7129287"/>
          </a:xfrm>
          <a:prstGeom prst="rect">
            <a:avLst/>
          </a:prstGeom>
          <a:solidFill>
            <a:srgbClr val="FFD9CC"/>
          </a:solidFill>
        </p:spPr>
      </p:sp>
      <p:sp>
        <p:nvSpPr>
          <p:cNvPr name="Freeform 5" id="5"/>
          <p:cNvSpPr/>
          <p:nvPr/>
        </p:nvSpPr>
        <p:spPr>
          <a:xfrm flipH="false" flipV="false" rot="0">
            <a:off x="1740620" y="2273535"/>
            <a:ext cx="6362700" cy="5739931"/>
          </a:xfrm>
          <a:custGeom>
            <a:avLst/>
            <a:gdLst/>
            <a:ahLst/>
            <a:cxnLst/>
            <a:rect r="r" b="b" t="t" l="l"/>
            <a:pathLst>
              <a:path h="5739931" w="6362700">
                <a:moveTo>
                  <a:pt x="0" y="0"/>
                </a:moveTo>
                <a:lnTo>
                  <a:pt x="6362700" y="0"/>
                </a:lnTo>
                <a:lnTo>
                  <a:pt x="6362700" y="5739930"/>
                </a:lnTo>
                <a:lnTo>
                  <a:pt x="0" y="5739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134600" y="4754404"/>
            <a:ext cx="5476109" cy="493395"/>
          </a:xfrm>
          <a:prstGeom prst="rect">
            <a:avLst/>
          </a:prstGeom>
        </p:spPr>
        <p:txBody>
          <a:bodyPr anchor="t" rtlCol="false" tIns="0" lIns="0" bIns="0" rIns="0">
            <a:spAutoFit/>
          </a:bodyPr>
          <a:lstStyle/>
          <a:p>
            <a:pPr algn="l" marL="0" indent="0" lvl="0">
              <a:lnSpc>
                <a:spcPts val="4199"/>
              </a:lnSpc>
            </a:pPr>
            <a:r>
              <a:rPr lang="en-US" sz="2799">
                <a:solidFill>
                  <a:srgbClr val="000000"/>
                </a:solidFill>
                <a:latin typeface="Baloo"/>
              </a:rPr>
              <a:t>Phan Duy</a:t>
            </a:r>
          </a:p>
        </p:txBody>
      </p:sp>
      <p:sp>
        <p:nvSpPr>
          <p:cNvPr name="TextBox 7" id="7"/>
          <p:cNvSpPr txBox="true"/>
          <p:nvPr/>
        </p:nvSpPr>
        <p:spPr>
          <a:xfrm rot="0">
            <a:off x="10134600" y="6131243"/>
            <a:ext cx="5476109" cy="493395"/>
          </a:xfrm>
          <a:prstGeom prst="rect">
            <a:avLst/>
          </a:prstGeom>
        </p:spPr>
        <p:txBody>
          <a:bodyPr anchor="t" rtlCol="false" tIns="0" lIns="0" bIns="0" rIns="0">
            <a:spAutoFit/>
          </a:bodyPr>
          <a:lstStyle/>
          <a:p>
            <a:pPr algn="l" marL="0" indent="0" lvl="0">
              <a:lnSpc>
                <a:spcPts val="4199"/>
              </a:lnSpc>
            </a:pPr>
            <a:r>
              <a:rPr lang="en-US" sz="2799">
                <a:solidFill>
                  <a:srgbClr val="000000"/>
                </a:solidFill>
                <a:latin typeface="Baloo"/>
              </a:rPr>
              <a:t>Văn Phú Hiếu</a:t>
            </a:r>
          </a:p>
        </p:txBody>
      </p:sp>
      <p:sp>
        <p:nvSpPr>
          <p:cNvPr name="TextBox 8" id="8"/>
          <p:cNvSpPr txBox="true"/>
          <p:nvPr/>
        </p:nvSpPr>
        <p:spPr>
          <a:xfrm rot="0">
            <a:off x="10134600" y="6767513"/>
            <a:ext cx="5476109" cy="493395"/>
          </a:xfrm>
          <a:prstGeom prst="rect">
            <a:avLst/>
          </a:prstGeom>
        </p:spPr>
        <p:txBody>
          <a:bodyPr anchor="t" rtlCol="false" tIns="0" lIns="0" bIns="0" rIns="0">
            <a:spAutoFit/>
          </a:bodyPr>
          <a:lstStyle/>
          <a:p>
            <a:pPr algn="l" marL="0" indent="0" lvl="0">
              <a:lnSpc>
                <a:spcPts val="4199"/>
              </a:lnSpc>
            </a:pPr>
            <a:r>
              <a:rPr lang="en-US" sz="2799">
                <a:solidFill>
                  <a:srgbClr val="000000"/>
                </a:solidFill>
                <a:latin typeface="Baloo"/>
              </a:rPr>
              <a:t>Nguyễn Anh Danh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2660715" y="2250440"/>
            <a:ext cx="12966571" cy="6795770"/>
            <a:chOff x="0" y="0"/>
            <a:chExt cx="17288761" cy="9061027"/>
          </a:xfrm>
        </p:grpSpPr>
        <p:sp>
          <p:nvSpPr>
            <p:cNvPr name="TextBox 3" id="3"/>
            <p:cNvSpPr txBox="true"/>
            <p:nvPr/>
          </p:nvSpPr>
          <p:spPr>
            <a:xfrm rot="0">
              <a:off x="0" y="0"/>
              <a:ext cx="17288761" cy="1879600"/>
            </a:xfrm>
            <a:prstGeom prst="rect">
              <a:avLst/>
            </a:prstGeom>
          </p:spPr>
          <p:txBody>
            <a:bodyPr anchor="t" rtlCol="false" tIns="0" lIns="0" bIns="0" rIns="0">
              <a:spAutoFit/>
            </a:bodyPr>
            <a:lstStyle/>
            <a:p>
              <a:pPr algn="ctr" marL="0" indent="0" lvl="0">
                <a:lnSpc>
                  <a:spcPts val="11159"/>
                </a:lnSpc>
              </a:pPr>
              <a:r>
                <a:rPr lang="en-US" sz="9299" strike="noStrike">
                  <a:solidFill>
                    <a:srgbClr val="000000"/>
                  </a:solidFill>
                  <a:latin typeface="Baloo"/>
                </a:rPr>
                <a:t>Giới thiệu</a:t>
              </a:r>
            </a:p>
          </p:txBody>
        </p:sp>
        <p:sp>
          <p:nvSpPr>
            <p:cNvPr name="TextBox 4" id="4"/>
            <p:cNvSpPr txBox="true"/>
            <p:nvPr/>
          </p:nvSpPr>
          <p:spPr>
            <a:xfrm rot="0">
              <a:off x="566312" y="2704677"/>
              <a:ext cx="16156137" cy="6356350"/>
            </a:xfrm>
            <a:prstGeom prst="rect">
              <a:avLst/>
            </a:prstGeom>
          </p:spPr>
          <p:txBody>
            <a:bodyPr anchor="t" rtlCol="false" tIns="0" lIns="0" bIns="0" rIns="0">
              <a:spAutoFit/>
            </a:bodyPr>
            <a:lstStyle/>
            <a:p>
              <a:pPr algn="ctr" marL="0" indent="0" lvl="0">
                <a:lnSpc>
                  <a:spcPts val="4200"/>
                </a:lnSpc>
              </a:pPr>
              <a:r>
                <a:rPr lang="en-US" sz="3000" strike="noStrike">
                  <a:solidFill>
                    <a:srgbClr val="000000"/>
                  </a:solidFill>
                  <a:latin typeface="Clear Sans"/>
                </a:rPr>
                <a:t>Giới thiệu HarmonyHub, cánh cổng dẫn bạn đến thế giới phát nhạc hài hòa. Được thiết kế để nâng cao trải nghiệm thính giác của bạn, HarmonyHub tích hợp liền mạch các nền tảng phát trực tuyến yêu thích của bạn vào một ứng dụng trực quan, cung cấp giao diện thống nhất cho mọi mong muốn âm nhạc của bạn. Cho dù bạn đang khao khát những bản nhạc đứng đầu bảng xếp hạng mới nhất, tìm kiếm danh sách phát tuyển chọn hay khám phá các thể loại thích hợp, HarmonyHub đều cho phép bạn khám phá, sáng tạo và thưởng thức nhạc nền hoàn hảo cho mọi khoảnh khắc.</a:t>
              </a:r>
            </a:p>
          </p:txBody>
        </p:sp>
      </p:grpSp>
      <p:sp>
        <p:nvSpPr>
          <p:cNvPr name="Freeform 5" id="5"/>
          <p:cNvSpPr/>
          <p:nvPr/>
        </p:nvSpPr>
        <p:spPr>
          <a:xfrm flipH="false" flipV="false" rot="0">
            <a:off x="4940788" y="2071725"/>
            <a:ext cx="1598529" cy="1505524"/>
          </a:xfrm>
          <a:custGeom>
            <a:avLst/>
            <a:gdLst/>
            <a:ahLst/>
            <a:cxnLst/>
            <a:rect r="r" b="b" t="t" l="l"/>
            <a:pathLst>
              <a:path h="1505524" w="1598529">
                <a:moveTo>
                  <a:pt x="0" y="0"/>
                </a:moveTo>
                <a:lnTo>
                  <a:pt x="1598529" y="0"/>
                </a:lnTo>
                <a:lnTo>
                  <a:pt x="1598529" y="1505524"/>
                </a:lnTo>
                <a:lnTo>
                  <a:pt x="0" y="15055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1028700" y="4510087"/>
            <a:ext cx="6985638" cy="1276350"/>
          </a:xfrm>
          <a:prstGeom prst="rect">
            <a:avLst/>
          </a:prstGeom>
        </p:spPr>
        <p:txBody>
          <a:bodyPr anchor="t" rtlCol="false" tIns="0" lIns="0" bIns="0" rIns="0">
            <a:spAutoFit/>
          </a:bodyPr>
          <a:lstStyle/>
          <a:p>
            <a:pPr algn="l" marL="0" indent="0" lvl="0">
              <a:lnSpc>
                <a:spcPts val="10199"/>
              </a:lnSpc>
            </a:pPr>
            <a:r>
              <a:rPr lang="en-US" sz="8499">
                <a:solidFill>
                  <a:srgbClr val="000000"/>
                </a:solidFill>
                <a:latin typeface="Baloo"/>
              </a:rPr>
              <a:t>Mô tả project</a:t>
            </a:r>
          </a:p>
        </p:txBody>
      </p:sp>
      <p:grpSp>
        <p:nvGrpSpPr>
          <p:cNvPr name="Group 3" id="3"/>
          <p:cNvGrpSpPr/>
          <p:nvPr/>
        </p:nvGrpSpPr>
        <p:grpSpPr>
          <a:xfrm rot="0">
            <a:off x="8830956" y="3787750"/>
            <a:ext cx="8428344" cy="2711501"/>
            <a:chOff x="0" y="0"/>
            <a:chExt cx="11237792" cy="3615334"/>
          </a:xfrm>
        </p:grpSpPr>
        <p:sp>
          <p:nvSpPr>
            <p:cNvPr name="TextBox 4" id="4"/>
            <p:cNvSpPr txBox="true"/>
            <p:nvPr/>
          </p:nvSpPr>
          <p:spPr>
            <a:xfrm rot="0">
              <a:off x="0" y="-38100"/>
              <a:ext cx="11237792" cy="846667"/>
            </a:xfrm>
            <a:prstGeom prst="rect">
              <a:avLst/>
            </a:prstGeom>
          </p:spPr>
          <p:txBody>
            <a:bodyPr anchor="t" rtlCol="false" tIns="0" lIns="0" bIns="0" rIns="0">
              <a:spAutoFit/>
            </a:bodyPr>
            <a:lstStyle/>
            <a:p>
              <a:pPr algn="l" marL="0" indent="0" lvl="0">
                <a:lnSpc>
                  <a:spcPts val="5199"/>
                </a:lnSpc>
              </a:pPr>
              <a:r>
                <a:rPr lang="en-US" sz="3999">
                  <a:solidFill>
                    <a:srgbClr val="000000"/>
                  </a:solidFill>
                  <a:latin typeface="Baloo"/>
                </a:rPr>
                <a:t>Tổng quan</a:t>
              </a:r>
            </a:p>
          </p:txBody>
        </p:sp>
        <p:sp>
          <p:nvSpPr>
            <p:cNvPr name="TextBox 5" id="5"/>
            <p:cNvSpPr txBox="true"/>
            <p:nvPr/>
          </p:nvSpPr>
          <p:spPr>
            <a:xfrm rot="0">
              <a:off x="0" y="1140103"/>
              <a:ext cx="11237792" cy="2475231"/>
            </a:xfrm>
            <a:prstGeom prst="rect">
              <a:avLst/>
            </a:prstGeom>
          </p:spPr>
          <p:txBody>
            <a:bodyPr anchor="t" rtlCol="false" tIns="0" lIns="0" bIns="0" rIns="0">
              <a:spAutoFit/>
            </a:bodyPr>
            <a:lstStyle/>
            <a:p>
              <a:pPr algn="l" marL="0" indent="0" lvl="0">
                <a:lnSpc>
                  <a:spcPts val="5099"/>
                </a:lnSpc>
              </a:pPr>
              <a:r>
                <a:rPr lang="en-US" sz="3399">
                  <a:solidFill>
                    <a:srgbClr val="000000"/>
                  </a:solidFill>
                  <a:latin typeface="Clear Sans"/>
                  <a:hlinkClick r:id="rId2" tooltip="https://docs.google.com/spreadsheets/d/1DUF2isFWsqVSYhbaACYtbgcLi_YjDqpE3GLQIVgkKQg/edit#gid=69851113"/>
                </a:rPr>
                <a:t>Project này là 1 ứng dụng nghe nhạc trực tuyến , c</a:t>
              </a:r>
              <a:r>
                <a:rPr lang="en-US" sz="3399">
                  <a:solidFill>
                    <a:srgbClr val="000000"/>
                  </a:solidFill>
                  <a:latin typeface="Clear Sans"/>
                </a:rPr>
                <a:t>ho phép nghe nhạc add nhạc theo yêu cầu của người khác </a:t>
              </a:r>
            </a:p>
          </p:txBody>
        </p:sp>
      </p:grpSp>
      <p:sp>
        <p:nvSpPr>
          <p:cNvPr name="AutoShape 6" id="6"/>
          <p:cNvSpPr/>
          <p:nvPr/>
        </p:nvSpPr>
        <p:spPr>
          <a:xfrm rot="0">
            <a:off x="1028700" y="7574380"/>
            <a:ext cx="16230600" cy="0"/>
          </a:xfrm>
          <a:prstGeom prst="line">
            <a:avLst/>
          </a:prstGeom>
          <a:ln cap="rnd" w="28575">
            <a:solidFill>
              <a:srgbClr val="000000"/>
            </a:solidFill>
            <a:prstDash val="solid"/>
            <a:headEnd type="none" len="sm" w="sm"/>
            <a:tailEnd type="none" len="sm" w="sm"/>
          </a:ln>
        </p:spPr>
      </p:sp>
      <p:sp>
        <p:nvSpPr>
          <p:cNvPr name="AutoShape 7" id="7"/>
          <p:cNvSpPr/>
          <p:nvPr/>
        </p:nvSpPr>
        <p:spPr>
          <a:xfrm rot="0">
            <a:off x="1028700" y="2684045"/>
            <a:ext cx="16230600" cy="0"/>
          </a:xfrm>
          <a:prstGeom prst="line">
            <a:avLst/>
          </a:prstGeom>
          <a:ln cap="rnd" w="28575">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8244609" y="2391503"/>
            <a:ext cx="9421691" cy="4382332"/>
            <a:chOff x="0" y="0"/>
            <a:chExt cx="12562255" cy="5843110"/>
          </a:xfrm>
        </p:grpSpPr>
        <p:sp>
          <p:nvSpPr>
            <p:cNvPr name="TextBox 3" id="3"/>
            <p:cNvSpPr txBox="true"/>
            <p:nvPr/>
          </p:nvSpPr>
          <p:spPr>
            <a:xfrm rot="0">
              <a:off x="181668" y="0"/>
              <a:ext cx="11638119" cy="1864909"/>
            </a:xfrm>
            <a:prstGeom prst="rect">
              <a:avLst/>
            </a:prstGeom>
          </p:spPr>
          <p:txBody>
            <a:bodyPr anchor="t" rtlCol="false" tIns="0" lIns="0" bIns="0" rIns="0">
              <a:spAutoFit/>
            </a:bodyPr>
            <a:lstStyle/>
            <a:p>
              <a:pPr algn="l" marL="0" indent="0" lvl="0">
                <a:lnSpc>
                  <a:spcPts val="11013"/>
                </a:lnSpc>
              </a:pPr>
              <a:r>
                <a:rPr lang="en-US" sz="9177">
                  <a:solidFill>
                    <a:srgbClr val="000000"/>
                  </a:solidFill>
                  <a:latin typeface="Baloo"/>
                </a:rPr>
                <a:t>Đăng Ký</a:t>
              </a:r>
            </a:p>
          </p:txBody>
        </p:sp>
        <p:sp>
          <p:nvSpPr>
            <p:cNvPr name="TextBox 4" id="4"/>
            <p:cNvSpPr txBox="true"/>
            <p:nvPr/>
          </p:nvSpPr>
          <p:spPr>
            <a:xfrm rot="0">
              <a:off x="181668" y="3136318"/>
              <a:ext cx="11638119" cy="2706791"/>
            </a:xfrm>
            <a:prstGeom prst="rect">
              <a:avLst/>
            </a:prstGeom>
          </p:spPr>
          <p:txBody>
            <a:bodyPr anchor="t" rtlCol="false" tIns="0" lIns="0" bIns="0" rIns="0">
              <a:spAutoFit/>
            </a:bodyPr>
            <a:lstStyle/>
            <a:p>
              <a:pPr algn="l" marL="660489" indent="-330244" lvl="1">
                <a:lnSpc>
                  <a:spcPts val="4068"/>
                </a:lnSpc>
                <a:buFont typeface="Arial"/>
                <a:buChar char="•"/>
              </a:pPr>
              <a:r>
                <a:rPr lang="en-US" sz="3059" spc="449">
                  <a:solidFill>
                    <a:srgbClr val="000000"/>
                  </a:solidFill>
                  <a:latin typeface="Baloo"/>
                </a:rPr>
                <a:t>Người dùng nhập đầy đủ thông tin và ấn nút đăng ký  </a:t>
              </a:r>
            </a:p>
            <a:p>
              <a:pPr algn="l" marL="660489" indent="-330244" lvl="1">
                <a:lnSpc>
                  <a:spcPts val="4068"/>
                </a:lnSpc>
                <a:buFont typeface="Arial"/>
                <a:buChar char="•"/>
              </a:pPr>
              <a:r>
                <a:rPr lang="en-US" sz="3059" spc="449">
                  <a:solidFill>
                    <a:srgbClr val="000000"/>
                  </a:solidFill>
                  <a:latin typeface="Baloo"/>
                </a:rPr>
                <a:t>Nếu đã có tài khoản thì ấn chữ “Login now”</a:t>
              </a:r>
            </a:p>
          </p:txBody>
        </p:sp>
        <p:sp>
          <p:nvSpPr>
            <p:cNvPr name="AutoShape 5" id="5"/>
            <p:cNvSpPr/>
            <p:nvPr/>
          </p:nvSpPr>
          <p:spPr>
            <a:xfrm>
              <a:off x="0" y="2294276"/>
              <a:ext cx="12562255" cy="0"/>
            </a:xfrm>
            <a:prstGeom prst="line">
              <a:avLst/>
            </a:prstGeom>
            <a:ln cap="flat" w="142458">
              <a:solidFill>
                <a:srgbClr val="000000"/>
              </a:solidFill>
              <a:prstDash val="solid"/>
              <a:headEnd type="none" len="sm" w="sm"/>
              <a:tailEnd type="none" len="sm" w="sm"/>
            </a:ln>
          </p:spPr>
        </p:sp>
      </p:grpSp>
      <p:sp>
        <p:nvSpPr>
          <p:cNvPr name="Freeform 6" id="6"/>
          <p:cNvSpPr/>
          <p:nvPr/>
        </p:nvSpPr>
        <p:spPr>
          <a:xfrm flipH="false" flipV="false" rot="0">
            <a:off x="1442334" y="1028700"/>
            <a:ext cx="4981791" cy="7982678"/>
          </a:xfrm>
          <a:custGeom>
            <a:avLst/>
            <a:gdLst/>
            <a:ahLst/>
            <a:cxnLst/>
            <a:rect r="r" b="b" t="t" l="l"/>
            <a:pathLst>
              <a:path h="7982678" w="4981791">
                <a:moveTo>
                  <a:pt x="0" y="0"/>
                </a:moveTo>
                <a:lnTo>
                  <a:pt x="4981791" y="0"/>
                </a:lnTo>
                <a:lnTo>
                  <a:pt x="4981791" y="7982678"/>
                </a:lnTo>
                <a:lnTo>
                  <a:pt x="0" y="7982678"/>
                </a:lnTo>
                <a:lnTo>
                  <a:pt x="0" y="0"/>
                </a:lnTo>
                <a:close/>
              </a:path>
            </a:pathLst>
          </a:custGeom>
          <a:blipFill>
            <a:blip r:embed="rId2"/>
            <a:stretch>
              <a:fillRect l="0" t="-286" r="0" b="-286"/>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211044" y="271999"/>
            <a:ext cx="6030810" cy="9743002"/>
          </a:xfrm>
          <a:custGeom>
            <a:avLst/>
            <a:gdLst/>
            <a:ahLst/>
            <a:cxnLst/>
            <a:rect r="r" b="b" t="t" l="l"/>
            <a:pathLst>
              <a:path h="9743002" w="6030810">
                <a:moveTo>
                  <a:pt x="0" y="0"/>
                </a:moveTo>
                <a:lnTo>
                  <a:pt x="6030810" y="0"/>
                </a:lnTo>
                <a:lnTo>
                  <a:pt x="6030810" y="9743002"/>
                </a:lnTo>
                <a:lnTo>
                  <a:pt x="0" y="9743002"/>
                </a:lnTo>
                <a:lnTo>
                  <a:pt x="0" y="0"/>
                </a:lnTo>
                <a:close/>
              </a:path>
            </a:pathLst>
          </a:custGeom>
          <a:blipFill>
            <a:blip r:embed="rId2"/>
            <a:stretch>
              <a:fillRect l="0" t="0" r="0" b="0"/>
            </a:stretch>
          </a:blipFill>
        </p:spPr>
      </p:sp>
      <p:grpSp>
        <p:nvGrpSpPr>
          <p:cNvPr name="Group 3" id="3"/>
          <p:cNvGrpSpPr/>
          <p:nvPr/>
        </p:nvGrpSpPr>
        <p:grpSpPr>
          <a:xfrm rot="0">
            <a:off x="8234006" y="1634265"/>
            <a:ext cx="9239266" cy="5811955"/>
            <a:chOff x="0" y="0"/>
            <a:chExt cx="12319021" cy="7749274"/>
          </a:xfrm>
        </p:grpSpPr>
        <p:sp>
          <p:nvSpPr>
            <p:cNvPr name="TextBox 4" id="4"/>
            <p:cNvSpPr txBox="true"/>
            <p:nvPr/>
          </p:nvSpPr>
          <p:spPr>
            <a:xfrm rot="0">
              <a:off x="178150" y="0"/>
              <a:ext cx="11412778" cy="1828800"/>
            </a:xfrm>
            <a:prstGeom prst="rect">
              <a:avLst/>
            </a:prstGeom>
          </p:spPr>
          <p:txBody>
            <a:bodyPr anchor="t" rtlCol="false" tIns="0" lIns="0" bIns="0" rIns="0">
              <a:spAutoFit/>
            </a:bodyPr>
            <a:lstStyle/>
            <a:p>
              <a:pPr algn="l" marL="0" indent="0" lvl="0">
                <a:lnSpc>
                  <a:spcPts val="10800"/>
                </a:lnSpc>
              </a:pPr>
              <a:r>
                <a:rPr lang="en-US" sz="9000">
                  <a:solidFill>
                    <a:srgbClr val="000000"/>
                  </a:solidFill>
                  <a:latin typeface="Baloo"/>
                </a:rPr>
                <a:t>Đăng nhập</a:t>
              </a:r>
            </a:p>
          </p:txBody>
        </p:sp>
        <p:sp>
          <p:nvSpPr>
            <p:cNvPr name="TextBox 5" id="5"/>
            <p:cNvSpPr txBox="true"/>
            <p:nvPr/>
          </p:nvSpPr>
          <p:spPr>
            <a:xfrm rot="0">
              <a:off x="178150" y="3065514"/>
              <a:ext cx="11412778" cy="4683760"/>
            </a:xfrm>
            <a:prstGeom prst="rect">
              <a:avLst/>
            </a:prstGeom>
          </p:spPr>
          <p:txBody>
            <a:bodyPr anchor="t" rtlCol="false" tIns="0" lIns="0" bIns="0" rIns="0">
              <a:spAutoFit/>
            </a:bodyPr>
            <a:lstStyle/>
            <a:p>
              <a:pPr algn="l" marL="647700" indent="-323850" lvl="1">
                <a:lnSpc>
                  <a:spcPts val="3990"/>
                </a:lnSpc>
                <a:buFont typeface="Arial"/>
                <a:buChar char="•"/>
              </a:pPr>
              <a:r>
                <a:rPr lang="en-US" sz="3000" spc="441">
                  <a:solidFill>
                    <a:srgbClr val="000000"/>
                  </a:solidFill>
                  <a:latin typeface="Baloo"/>
                </a:rPr>
                <a:t>Người dùng đăng nhập bằng username</a:t>
              </a:r>
            </a:p>
            <a:p>
              <a:pPr algn="l" marL="647700" indent="-323850" lvl="1">
                <a:lnSpc>
                  <a:spcPts val="3990"/>
                </a:lnSpc>
                <a:buFont typeface="Arial"/>
                <a:buChar char="•"/>
              </a:pPr>
              <a:r>
                <a:rPr lang="en-US" sz="3000" spc="441">
                  <a:solidFill>
                    <a:srgbClr val="000000"/>
                  </a:solidFill>
                  <a:latin typeface="Baloo"/>
                </a:rPr>
                <a:t>Nếu chưa có tài khoản có thể đăng kí tài khoản bằng cách nhấn vào chữ “Sign up”</a:t>
              </a:r>
            </a:p>
            <a:p>
              <a:pPr algn="l" marL="647700" indent="-323850" lvl="1">
                <a:lnSpc>
                  <a:spcPts val="3990"/>
                </a:lnSpc>
                <a:buFont typeface="Arial"/>
                <a:buChar char="•"/>
              </a:pPr>
              <a:r>
                <a:rPr lang="en-US" sz="3000" spc="441">
                  <a:solidFill>
                    <a:srgbClr val="000000"/>
                  </a:solidFill>
                  <a:latin typeface="Baloo"/>
                </a:rPr>
                <a:t>Nếu người dùng quên mật khẩu thì click vào chữ “Forgot password?”</a:t>
              </a:r>
            </a:p>
          </p:txBody>
        </p:sp>
        <p:sp>
          <p:nvSpPr>
            <p:cNvPr name="AutoShape 6" id="6"/>
            <p:cNvSpPr/>
            <p:nvPr/>
          </p:nvSpPr>
          <p:spPr>
            <a:xfrm>
              <a:off x="0" y="2249853"/>
              <a:ext cx="12319021" cy="0"/>
            </a:xfrm>
            <a:prstGeom prst="line">
              <a:avLst/>
            </a:prstGeom>
            <a:ln cap="flat" w="139700">
              <a:solidFill>
                <a:srgbClr val="000000"/>
              </a:solidFill>
              <a:prstDash val="solid"/>
              <a:headEnd type="none" len="sm" w="sm"/>
              <a:tailEnd type="none" len="sm" w="sm"/>
            </a:ln>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0">
            <a:off x="1317575" y="5228871"/>
            <a:ext cx="15941725" cy="4029429"/>
          </a:xfrm>
          <a:custGeom>
            <a:avLst/>
            <a:gdLst/>
            <a:ahLst/>
            <a:cxnLst/>
            <a:rect r="r" b="b" t="t" l="l"/>
            <a:pathLst>
              <a:path h="4029429" w="15941725">
                <a:moveTo>
                  <a:pt x="0" y="0"/>
                </a:moveTo>
                <a:lnTo>
                  <a:pt x="15941725" y="0"/>
                </a:lnTo>
                <a:lnTo>
                  <a:pt x="15941725" y="4029429"/>
                </a:lnTo>
                <a:lnTo>
                  <a:pt x="0" y="4029429"/>
                </a:lnTo>
                <a:lnTo>
                  <a:pt x="0" y="0"/>
                </a:lnTo>
                <a:close/>
              </a:path>
            </a:pathLst>
          </a:custGeom>
          <a:blipFill>
            <a:blip r:embed="rId2"/>
            <a:stretch>
              <a:fillRect l="0" t="-684" r="-372" b="-684"/>
            </a:stretch>
          </a:blipFill>
        </p:spPr>
      </p:sp>
      <p:grpSp>
        <p:nvGrpSpPr>
          <p:cNvPr name="Group 3" id="3"/>
          <p:cNvGrpSpPr/>
          <p:nvPr/>
        </p:nvGrpSpPr>
        <p:grpSpPr>
          <a:xfrm rot="0">
            <a:off x="1635363" y="534187"/>
            <a:ext cx="9239266" cy="3986076"/>
            <a:chOff x="0" y="0"/>
            <a:chExt cx="12319021" cy="5314769"/>
          </a:xfrm>
        </p:grpSpPr>
        <p:sp>
          <p:nvSpPr>
            <p:cNvPr name="TextBox 4" id="4"/>
            <p:cNvSpPr txBox="true"/>
            <p:nvPr/>
          </p:nvSpPr>
          <p:spPr>
            <a:xfrm rot="0">
              <a:off x="178150" y="0"/>
              <a:ext cx="11412778" cy="1828800"/>
            </a:xfrm>
            <a:prstGeom prst="rect">
              <a:avLst/>
            </a:prstGeom>
          </p:spPr>
          <p:txBody>
            <a:bodyPr anchor="t" rtlCol="false" tIns="0" lIns="0" bIns="0" rIns="0">
              <a:spAutoFit/>
            </a:bodyPr>
            <a:lstStyle/>
            <a:p>
              <a:pPr algn="l" marL="0" indent="0" lvl="0">
                <a:lnSpc>
                  <a:spcPts val="10800"/>
                </a:lnSpc>
              </a:pPr>
              <a:r>
                <a:rPr lang="en-US" sz="9000">
                  <a:solidFill>
                    <a:srgbClr val="000000"/>
                  </a:solidFill>
                  <a:latin typeface="Baloo"/>
                </a:rPr>
                <a:t>Quên mật khẩu</a:t>
              </a:r>
            </a:p>
          </p:txBody>
        </p:sp>
        <p:sp>
          <p:nvSpPr>
            <p:cNvPr name="TextBox 5" id="5"/>
            <p:cNvSpPr txBox="true"/>
            <p:nvPr/>
          </p:nvSpPr>
          <p:spPr>
            <a:xfrm rot="0">
              <a:off x="178150" y="3055989"/>
              <a:ext cx="11412778" cy="2258780"/>
            </a:xfrm>
            <a:prstGeom prst="rect">
              <a:avLst/>
            </a:prstGeom>
          </p:spPr>
          <p:txBody>
            <a:bodyPr anchor="t" rtlCol="false" tIns="0" lIns="0" bIns="0" rIns="0">
              <a:spAutoFit/>
            </a:bodyPr>
            <a:lstStyle/>
            <a:p>
              <a:pPr algn="l">
                <a:lnSpc>
                  <a:spcPts val="4521"/>
                </a:lnSpc>
              </a:pPr>
              <a:r>
                <a:rPr lang="en-US" sz="3399" spc="499">
                  <a:solidFill>
                    <a:srgbClr val="000000"/>
                  </a:solidFill>
                  <a:latin typeface="Baloo"/>
                </a:rPr>
                <a:t>Nếu người dùng quên mật khẩu thì cung cấp username và mật khẩu cần thay đổi</a:t>
              </a:r>
              <a:r>
                <a:rPr lang="en-US" sz="3399" spc="499">
                  <a:solidFill>
                    <a:srgbClr val="000000"/>
                  </a:solidFill>
                  <a:latin typeface="Baloo"/>
                </a:rPr>
                <a:t> </a:t>
              </a:r>
            </a:p>
          </p:txBody>
        </p:sp>
        <p:sp>
          <p:nvSpPr>
            <p:cNvPr name="AutoShape 6" id="6"/>
            <p:cNvSpPr/>
            <p:nvPr/>
          </p:nvSpPr>
          <p:spPr>
            <a:xfrm>
              <a:off x="0" y="2249853"/>
              <a:ext cx="12319021" cy="0"/>
            </a:xfrm>
            <a:prstGeom prst="line">
              <a:avLst/>
            </a:prstGeom>
            <a:ln cap="flat" w="139700">
              <a:solidFill>
                <a:srgbClr val="000000"/>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TextBox 2" id="2"/>
          <p:cNvSpPr txBox="true"/>
          <p:nvPr/>
        </p:nvSpPr>
        <p:spPr>
          <a:xfrm rot="0">
            <a:off x="3124200" y="1366248"/>
            <a:ext cx="12039600" cy="1118851"/>
          </a:xfrm>
          <a:prstGeom prst="rect">
            <a:avLst/>
          </a:prstGeom>
        </p:spPr>
        <p:txBody>
          <a:bodyPr anchor="t" rtlCol="false" tIns="0" lIns="0" bIns="0" rIns="0">
            <a:spAutoFit/>
          </a:bodyPr>
          <a:lstStyle/>
          <a:p>
            <a:pPr algn="ctr" marL="0" indent="0" lvl="0">
              <a:lnSpc>
                <a:spcPts val="9206"/>
              </a:lnSpc>
              <a:spcBef>
                <a:spcPct val="0"/>
              </a:spcBef>
            </a:pPr>
            <a:r>
              <a:rPr lang="en-US" sz="6575" spc="-131">
                <a:solidFill>
                  <a:srgbClr val="000000"/>
                </a:solidFill>
                <a:latin typeface="Baloo"/>
              </a:rPr>
              <a:t>Track</a:t>
            </a:r>
          </a:p>
        </p:txBody>
      </p:sp>
      <p:sp>
        <p:nvSpPr>
          <p:cNvPr name="Freeform 3" id="3"/>
          <p:cNvSpPr/>
          <p:nvPr/>
        </p:nvSpPr>
        <p:spPr>
          <a:xfrm flipH="false" flipV="false" rot="0">
            <a:off x="1934322" y="2976382"/>
            <a:ext cx="6905979" cy="4940735"/>
          </a:xfrm>
          <a:custGeom>
            <a:avLst/>
            <a:gdLst/>
            <a:ahLst/>
            <a:cxnLst/>
            <a:rect r="r" b="b" t="t" l="l"/>
            <a:pathLst>
              <a:path h="4940735" w="6905979">
                <a:moveTo>
                  <a:pt x="0" y="0"/>
                </a:moveTo>
                <a:lnTo>
                  <a:pt x="6905979" y="0"/>
                </a:lnTo>
                <a:lnTo>
                  <a:pt x="6905979" y="4940734"/>
                </a:lnTo>
                <a:lnTo>
                  <a:pt x="0" y="4940734"/>
                </a:lnTo>
                <a:lnTo>
                  <a:pt x="0" y="0"/>
                </a:lnTo>
                <a:close/>
              </a:path>
            </a:pathLst>
          </a:custGeom>
          <a:blipFill>
            <a:blip r:embed="rId2"/>
            <a:stretch>
              <a:fillRect l="0" t="0" r="0" b="0"/>
            </a:stretch>
          </a:blipFill>
        </p:spPr>
      </p:sp>
      <p:sp>
        <p:nvSpPr>
          <p:cNvPr name="Freeform 4" id="4"/>
          <p:cNvSpPr/>
          <p:nvPr/>
        </p:nvSpPr>
        <p:spPr>
          <a:xfrm flipH="false" flipV="false" rot="0">
            <a:off x="9299330" y="2976382"/>
            <a:ext cx="7242262" cy="4940735"/>
          </a:xfrm>
          <a:custGeom>
            <a:avLst/>
            <a:gdLst/>
            <a:ahLst/>
            <a:cxnLst/>
            <a:rect r="r" b="b" t="t" l="l"/>
            <a:pathLst>
              <a:path h="4940735" w="7242262">
                <a:moveTo>
                  <a:pt x="0" y="0"/>
                </a:moveTo>
                <a:lnTo>
                  <a:pt x="7242262" y="0"/>
                </a:lnTo>
                <a:lnTo>
                  <a:pt x="7242262" y="4940734"/>
                </a:lnTo>
                <a:lnTo>
                  <a:pt x="0" y="4940734"/>
                </a:lnTo>
                <a:lnTo>
                  <a:pt x="0" y="0"/>
                </a:lnTo>
                <a:close/>
              </a:path>
            </a:pathLst>
          </a:custGeom>
          <a:blipFill>
            <a:blip r:embed="rId3"/>
            <a:stretch>
              <a:fillRect l="0" t="-1168" r="0" b="-1168"/>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FFAEF"/>
        </a:solidFill>
      </p:bgPr>
    </p:bg>
    <p:spTree>
      <p:nvGrpSpPr>
        <p:cNvPr id="1" name=""/>
        <p:cNvGrpSpPr/>
        <p:nvPr/>
      </p:nvGrpSpPr>
      <p:grpSpPr>
        <a:xfrm>
          <a:off x="0" y="0"/>
          <a:ext cx="0" cy="0"/>
          <a:chOff x="0" y="0"/>
          <a:chExt cx="0" cy="0"/>
        </a:xfrm>
      </p:grpSpPr>
      <p:grpSp>
        <p:nvGrpSpPr>
          <p:cNvPr name="Group 2" id="2"/>
          <p:cNvGrpSpPr/>
          <p:nvPr/>
        </p:nvGrpSpPr>
        <p:grpSpPr>
          <a:xfrm rot="0">
            <a:off x="1028700" y="2612350"/>
            <a:ext cx="9239266" cy="3414576"/>
            <a:chOff x="0" y="0"/>
            <a:chExt cx="12319021" cy="4552769"/>
          </a:xfrm>
        </p:grpSpPr>
        <p:sp>
          <p:nvSpPr>
            <p:cNvPr name="TextBox 3" id="3"/>
            <p:cNvSpPr txBox="true"/>
            <p:nvPr/>
          </p:nvSpPr>
          <p:spPr>
            <a:xfrm rot="0">
              <a:off x="178150" y="0"/>
              <a:ext cx="11412778" cy="1828800"/>
            </a:xfrm>
            <a:prstGeom prst="rect">
              <a:avLst/>
            </a:prstGeom>
          </p:spPr>
          <p:txBody>
            <a:bodyPr anchor="t" rtlCol="false" tIns="0" lIns="0" bIns="0" rIns="0">
              <a:spAutoFit/>
            </a:bodyPr>
            <a:lstStyle/>
            <a:p>
              <a:pPr algn="l" marL="0" indent="0" lvl="0">
                <a:lnSpc>
                  <a:spcPts val="10800"/>
                </a:lnSpc>
              </a:pPr>
              <a:r>
                <a:rPr lang="en-US" sz="9000">
                  <a:solidFill>
                    <a:srgbClr val="000000"/>
                  </a:solidFill>
                  <a:latin typeface="Baloo"/>
                </a:rPr>
                <a:t>Track</a:t>
              </a:r>
            </a:p>
          </p:txBody>
        </p:sp>
        <p:sp>
          <p:nvSpPr>
            <p:cNvPr name="TextBox 4" id="4"/>
            <p:cNvSpPr txBox="true"/>
            <p:nvPr/>
          </p:nvSpPr>
          <p:spPr>
            <a:xfrm rot="0">
              <a:off x="178150" y="3055989"/>
              <a:ext cx="11412778" cy="1496780"/>
            </a:xfrm>
            <a:prstGeom prst="rect">
              <a:avLst/>
            </a:prstGeom>
          </p:spPr>
          <p:txBody>
            <a:bodyPr anchor="t" rtlCol="false" tIns="0" lIns="0" bIns="0" rIns="0">
              <a:spAutoFit/>
            </a:bodyPr>
            <a:lstStyle/>
            <a:p>
              <a:pPr algn="l" marL="734058" indent="-367029" lvl="1">
                <a:lnSpc>
                  <a:spcPts val="4521"/>
                </a:lnSpc>
                <a:buFont typeface="Arial"/>
                <a:buChar char="•"/>
              </a:pPr>
              <a:r>
                <a:rPr lang="en-US" sz="3399" spc="499">
                  <a:solidFill>
                    <a:srgbClr val="000000"/>
                  </a:solidFill>
                  <a:latin typeface="Baloo"/>
                </a:rPr>
                <a:t>Giao diện này giúp người dùng add nhạc nghe nhạc </a:t>
              </a:r>
            </a:p>
          </p:txBody>
        </p:sp>
        <p:sp>
          <p:nvSpPr>
            <p:cNvPr name="AutoShape 5" id="5"/>
            <p:cNvSpPr/>
            <p:nvPr/>
          </p:nvSpPr>
          <p:spPr>
            <a:xfrm>
              <a:off x="0" y="2249853"/>
              <a:ext cx="12319021" cy="0"/>
            </a:xfrm>
            <a:prstGeom prst="line">
              <a:avLst/>
            </a:prstGeom>
            <a:ln cap="flat" w="139700">
              <a:solidFill>
                <a:srgbClr val="000000"/>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DAGE7JEEUak</dc:identifier>
  <dcterms:modified xsi:type="dcterms:W3CDTF">2011-08-01T06:04:30Z</dcterms:modified>
  <cp:revision>1</cp:revision>
  <dc:title>Group Project</dc:title>
</cp:coreProperties>
</file>