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3"/>
  </p:notesMasterIdLst>
  <p:sldIdLst>
    <p:sldId id="32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983"/>
    <a:srgbClr val="253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/>
    <p:restoredTop sz="79568"/>
  </p:normalViewPr>
  <p:slideViewPr>
    <p:cSldViewPr showGuides="1">
      <p:cViewPr varScale="1">
        <p:scale>
          <a:sx n="87" d="100"/>
          <a:sy n="87" d="100"/>
        </p:scale>
        <p:origin x="151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/>
          <a:srcRect t="2137" b="44074"/>
          <a:stretch>
            <a:fillRect/>
          </a:stretch>
        </p:blipFill>
        <p:spPr>
          <a:xfrm>
            <a:off x="-2" y="1351243"/>
            <a:ext cx="12188952" cy="42290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Copyright © 2015 McGraw-Hill Education. All rights reserved. No reproduction or distribution without the prior written consent of McGraw-Hill Education.</a:t>
            </a:r>
          </a:p>
        </p:txBody>
      </p:sp>
      <p:sp>
        <p:nvSpPr>
          <p:cNvPr id="22" name="Rectangle 27"/>
          <p:cNvSpPr/>
          <p:nvPr/>
        </p:nvSpPr>
        <p:spPr>
          <a:xfrm flipV="1">
            <a:off x="4083050" y="2408238"/>
            <a:ext cx="40989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8"/>
          <p:cNvSpPr/>
          <p:nvPr/>
        </p:nvSpPr>
        <p:spPr>
          <a:xfrm rot="20641458" flipV="1">
            <a:off x="8091488" y="1824038"/>
            <a:ext cx="4206875" cy="65088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ctangle 30"/>
          <p:cNvSpPr/>
          <p:nvPr/>
        </p:nvSpPr>
        <p:spPr>
          <a:xfrm rot="958542" flipH="1" flipV="1">
            <a:off x="-112712" y="1812925"/>
            <a:ext cx="4298950" cy="65088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3359" y="2"/>
            <a:ext cx="7887343" cy="2121677"/>
          </a:xfrm>
          <a:prstGeom prst="rect">
            <a:avLst/>
          </a:prstGeom>
          <a:noFill/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4050" b="1" cap="none" spc="-113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pPr fontAlgn="base"/>
            <a:r>
              <a:rPr lang="en-US" sz="4050" strike="noStrike" noProof="1"/>
              <a:t>Click to edit Master title style</a:t>
            </a:r>
            <a:endParaRPr lang="en-US" strike="noStrike" noProof="1"/>
          </a:p>
        </p:txBody>
      </p:sp>
      <p:grpSp>
        <p:nvGrpSpPr>
          <p:cNvPr id="13" name="Group 33"/>
          <p:cNvGrpSpPr/>
          <p:nvPr/>
        </p:nvGrpSpPr>
        <p:grpSpPr>
          <a:xfrm>
            <a:off x="0" y="2"/>
            <a:ext cx="12201613" cy="2453264"/>
            <a:chOff x="0" y="0"/>
            <a:chExt cx="12201613" cy="2453267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  <a:tileRect/>
          </a:gradFill>
        </p:grpSpPr>
        <p:sp>
          <p:nvSpPr>
            <p:cNvPr id="15" name="Rectangle 4"/>
            <p:cNvSpPr/>
            <p:nvPr/>
          </p:nvSpPr>
          <p:spPr>
            <a:xfrm>
              <a:off x="0" y="0"/>
              <a:ext cx="6217920" cy="2453267"/>
            </a:xfrm>
            <a:custGeom>
              <a:avLst/>
              <a:gdLst>
                <a:gd name="connsiteX0" fmla="*/ 0 w 6099717"/>
                <a:gd name="connsiteY0" fmla="*/ 0 h 2497873"/>
                <a:gd name="connsiteX1" fmla="*/ 6099717 w 6099717"/>
                <a:gd name="connsiteY1" fmla="*/ 0 h 2497873"/>
                <a:gd name="connsiteX2" fmla="*/ 6099717 w 6099717"/>
                <a:gd name="connsiteY2" fmla="*/ 2497873 h 2497873"/>
                <a:gd name="connsiteX3" fmla="*/ 0 w 6099717"/>
                <a:gd name="connsiteY3" fmla="*/ 2497873 h 2497873"/>
                <a:gd name="connsiteX4" fmla="*/ 0 w 6099717"/>
                <a:gd name="connsiteY4" fmla="*/ 0 h 2497873"/>
                <a:gd name="connsiteX0-1" fmla="*/ 0 w 6099717"/>
                <a:gd name="connsiteY0-2" fmla="*/ 0 h 2497873"/>
                <a:gd name="connsiteX1-3" fmla="*/ 6099717 w 6099717"/>
                <a:gd name="connsiteY1-4" fmla="*/ 0 h 2497873"/>
                <a:gd name="connsiteX2-5" fmla="*/ 6099717 w 6099717"/>
                <a:gd name="connsiteY2-6" fmla="*/ 2497873 h 2497873"/>
                <a:gd name="connsiteX3-7" fmla="*/ 11151 w 6099717"/>
                <a:gd name="connsiteY3-8" fmla="*/ 1460810 h 2497873"/>
                <a:gd name="connsiteX4-9" fmla="*/ 0 w 6099717"/>
                <a:gd name="connsiteY4-10" fmla="*/ 0 h 2497873"/>
                <a:gd name="connsiteX0-11" fmla="*/ 0 w 6099717"/>
                <a:gd name="connsiteY0-12" fmla="*/ 0 h 2497873"/>
                <a:gd name="connsiteX1-13" fmla="*/ 6099717 w 6099717"/>
                <a:gd name="connsiteY1-14" fmla="*/ 0 h 2497873"/>
                <a:gd name="connsiteX2-15" fmla="*/ 6099717 w 6099717"/>
                <a:gd name="connsiteY2-16" fmla="*/ 2497873 h 2497873"/>
                <a:gd name="connsiteX3-17" fmla="*/ 0 w 6099717"/>
                <a:gd name="connsiteY3-18" fmla="*/ 1349297 h 2497873"/>
                <a:gd name="connsiteX4-19" fmla="*/ 0 w 6099717"/>
                <a:gd name="connsiteY4-20" fmla="*/ 0 h 2497873"/>
                <a:gd name="connsiteX0-21" fmla="*/ 0 w 6099717"/>
                <a:gd name="connsiteY0-22" fmla="*/ 0 h 3077736"/>
                <a:gd name="connsiteX1-23" fmla="*/ 6099717 w 6099717"/>
                <a:gd name="connsiteY1-24" fmla="*/ 0 h 3077736"/>
                <a:gd name="connsiteX2-25" fmla="*/ 6055112 w 6099717"/>
                <a:gd name="connsiteY2-26" fmla="*/ 3077736 h 3077736"/>
                <a:gd name="connsiteX3-27" fmla="*/ 0 w 6099717"/>
                <a:gd name="connsiteY3-28" fmla="*/ 1349297 h 3077736"/>
                <a:gd name="connsiteX4-29" fmla="*/ 0 w 6099717"/>
                <a:gd name="connsiteY4-30" fmla="*/ 0 h 3077736"/>
                <a:gd name="connsiteX0-31" fmla="*/ 11151 w 6110868"/>
                <a:gd name="connsiteY0-32" fmla="*/ 0 h 3077736"/>
                <a:gd name="connsiteX1-33" fmla="*/ 6110868 w 6110868"/>
                <a:gd name="connsiteY1-34" fmla="*/ 0 h 3077736"/>
                <a:gd name="connsiteX2-35" fmla="*/ 6066263 w 6110868"/>
                <a:gd name="connsiteY2-36" fmla="*/ 3077736 h 3077736"/>
                <a:gd name="connsiteX3-37" fmla="*/ 0 w 6110868"/>
                <a:gd name="connsiteY3-38" fmla="*/ 1282390 h 3077736"/>
                <a:gd name="connsiteX4-39" fmla="*/ 11151 w 6110868"/>
                <a:gd name="connsiteY4-40" fmla="*/ 0 h 3077736"/>
                <a:gd name="connsiteX0-41" fmla="*/ 11151 w 6110868"/>
                <a:gd name="connsiteY0-42" fmla="*/ 0 h 3077736"/>
                <a:gd name="connsiteX1-43" fmla="*/ 6110868 w 6110868"/>
                <a:gd name="connsiteY1-44" fmla="*/ 0 h 3077736"/>
                <a:gd name="connsiteX2-45" fmla="*/ 6066263 w 6110868"/>
                <a:gd name="connsiteY2-46" fmla="*/ 3077736 h 3077736"/>
                <a:gd name="connsiteX3-47" fmla="*/ 4003288 w 6110868"/>
                <a:gd name="connsiteY3-48" fmla="*/ 2453267 h 3077736"/>
                <a:gd name="connsiteX4-49" fmla="*/ 0 w 6110868"/>
                <a:gd name="connsiteY4-50" fmla="*/ 1282390 h 3077736"/>
                <a:gd name="connsiteX5" fmla="*/ 11151 w 6110868"/>
                <a:gd name="connsiteY5" fmla="*/ 0 h 3077736"/>
                <a:gd name="connsiteX0-51" fmla="*/ 11151 w 6110868"/>
                <a:gd name="connsiteY0-52" fmla="*/ 0 h 2453267"/>
                <a:gd name="connsiteX1-53" fmla="*/ 6110868 w 6110868"/>
                <a:gd name="connsiteY1-54" fmla="*/ 0 h 2453267"/>
                <a:gd name="connsiteX2-55" fmla="*/ 6088565 w 6110868"/>
                <a:gd name="connsiteY2-56" fmla="*/ 2442116 h 2453267"/>
                <a:gd name="connsiteX3-57" fmla="*/ 4003288 w 6110868"/>
                <a:gd name="connsiteY3-58" fmla="*/ 2453267 h 2453267"/>
                <a:gd name="connsiteX4-59" fmla="*/ 0 w 6110868"/>
                <a:gd name="connsiteY4-60" fmla="*/ 1282390 h 2453267"/>
                <a:gd name="connsiteX5-61" fmla="*/ 11151 w 6110868"/>
                <a:gd name="connsiteY5-62" fmla="*/ 0 h 24532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10868" h="2453267">
                  <a:moveTo>
                    <a:pt x="11151" y="0"/>
                  </a:moveTo>
                  <a:lnTo>
                    <a:pt x="6110868" y="0"/>
                  </a:lnTo>
                  <a:lnTo>
                    <a:pt x="6088565" y="2442116"/>
                  </a:lnTo>
                  <a:lnTo>
                    <a:pt x="4003288" y="2453267"/>
                  </a:lnTo>
                  <a:lnTo>
                    <a:pt x="0" y="1282390"/>
                  </a:lnTo>
                  <a:lnTo>
                    <a:pt x="111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4"/>
            <p:cNvSpPr/>
            <p:nvPr/>
          </p:nvSpPr>
          <p:spPr>
            <a:xfrm flipH="1">
              <a:off x="5983316" y="0"/>
              <a:ext cx="6218297" cy="2453267"/>
            </a:xfrm>
            <a:custGeom>
              <a:avLst/>
              <a:gdLst>
                <a:gd name="connsiteX0" fmla="*/ 0 w 6099717"/>
                <a:gd name="connsiteY0" fmla="*/ 0 h 2497873"/>
                <a:gd name="connsiteX1" fmla="*/ 6099717 w 6099717"/>
                <a:gd name="connsiteY1" fmla="*/ 0 h 2497873"/>
                <a:gd name="connsiteX2" fmla="*/ 6099717 w 6099717"/>
                <a:gd name="connsiteY2" fmla="*/ 2497873 h 2497873"/>
                <a:gd name="connsiteX3" fmla="*/ 0 w 6099717"/>
                <a:gd name="connsiteY3" fmla="*/ 2497873 h 2497873"/>
                <a:gd name="connsiteX4" fmla="*/ 0 w 6099717"/>
                <a:gd name="connsiteY4" fmla="*/ 0 h 2497873"/>
                <a:gd name="connsiteX0-1" fmla="*/ 0 w 6099717"/>
                <a:gd name="connsiteY0-2" fmla="*/ 0 h 2497873"/>
                <a:gd name="connsiteX1-3" fmla="*/ 6099717 w 6099717"/>
                <a:gd name="connsiteY1-4" fmla="*/ 0 h 2497873"/>
                <a:gd name="connsiteX2-5" fmla="*/ 6099717 w 6099717"/>
                <a:gd name="connsiteY2-6" fmla="*/ 2497873 h 2497873"/>
                <a:gd name="connsiteX3-7" fmla="*/ 11151 w 6099717"/>
                <a:gd name="connsiteY3-8" fmla="*/ 1460810 h 2497873"/>
                <a:gd name="connsiteX4-9" fmla="*/ 0 w 6099717"/>
                <a:gd name="connsiteY4-10" fmla="*/ 0 h 2497873"/>
                <a:gd name="connsiteX0-11" fmla="*/ 0 w 6099717"/>
                <a:gd name="connsiteY0-12" fmla="*/ 0 h 2497873"/>
                <a:gd name="connsiteX1-13" fmla="*/ 6099717 w 6099717"/>
                <a:gd name="connsiteY1-14" fmla="*/ 0 h 2497873"/>
                <a:gd name="connsiteX2-15" fmla="*/ 6099717 w 6099717"/>
                <a:gd name="connsiteY2-16" fmla="*/ 2497873 h 2497873"/>
                <a:gd name="connsiteX3-17" fmla="*/ 0 w 6099717"/>
                <a:gd name="connsiteY3-18" fmla="*/ 1349297 h 2497873"/>
                <a:gd name="connsiteX4-19" fmla="*/ 0 w 6099717"/>
                <a:gd name="connsiteY4-20" fmla="*/ 0 h 2497873"/>
                <a:gd name="connsiteX0-21" fmla="*/ 0 w 6099717"/>
                <a:gd name="connsiteY0-22" fmla="*/ 0 h 3077736"/>
                <a:gd name="connsiteX1-23" fmla="*/ 6099717 w 6099717"/>
                <a:gd name="connsiteY1-24" fmla="*/ 0 h 3077736"/>
                <a:gd name="connsiteX2-25" fmla="*/ 6055112 w 6099717"/>
                <a:gd name="connsiteY2-26" fmla="*/ 3077736 h 3077736"/>
                <a:gd name="connsiteX3-27" fmla="*/ 0 w 6099717"/>
                <a:gd name="connsiteY3-28" fmla="*/ 1349297 h 3077736"/>
                <a:gd name="connsiteX4-29" fmla="*/ 0 w 6099717"/>
                <a:gd name="connsiteY4-30" fmla="*/ 0 h 3077736"/>
                <a:gd name="connsiteX0-31" fmla="*/ 11151 w 6110868"/>
                <a:gd name="connsiteY0-32" fmla="*/ 0 h 3077736"/>
                <a:gd name="connsiteX1-33" fmla="*/ 6110868 w 6110868"/>
                <a:gd name="connsiteY1-34" fmla="*/ 0 h 3077736"/>
                <a:gd name="connsiteX2-35" fmla="*/ 6066263 w 6110868"/>
                <a:gd name="connsiteY2-36" fmla="*/ 3077736 h 3077736"/>
                <a:gd name="connsiteX3-37" fmla="*/ 0 w 6110868"/>
                <a:gd name="connsiteY3-38" fmla="*/ 1282390 h 3077736"/>
                <a:gd name="connsiteX4-39" fmla="*/ 11151 w 6110868"/>
                <a:gd name="connsiteY4-40" fmla="*/ 0 h 3077736"/>
                <a:gd name="connsiteX0-41" fmla="*/ 11151 w 6110868"/>
                <a:gd name="connsiteY0-42" fmla="*/ 0 h 3077736"/>
                <a:gd name="connsiteX1-43" fmla="*/ 6110868 w 6110868"/>
                <a:gd name="connsiteY1-44" fmla="*/ 0 h 3077736"/>
                <a:gd name="connsiteX2-45" fmla="*/ 6066263 w 6110868"/>
                <a:gd name="connsiteY2-46" fmla="*/ 3077736 h 3077736"/>
                <a:gd name="connsiteX3-47" fmla="*/ 4003288 w 6110868"/>
                <a:gd name="connsiteY3-48" fmla="*/ 2453267 h 3077736"/>
                <a:gd name="connsiteX4-49" fmla="*/ 0 w 6110868"/>
                <a:gd name="connsiteY4-50" fmla="*/ 1282390 h 3077736"/>
                <a:gd name="connsiteX5" fmla="*/ 11151 w 6110868"/>
                <a:gd name="connsiteY5" fmla="*/ 0 h 3077736"/>
                <a:gd name="connsiteX0-51" fmla="*/ 11151 w 6110868"/>
                <a:gd name="connsiteY0-52" fmla="*/ 0 h 2453267"/>
                <a:gd name="connsiteX1-53" fmla="*/ 6110868 w 6110868"/>
                <a:gd name="connsiteY1-54" fmla="*/ 0 h 2453267"/>
                <a:gd name="connsiteX2-55" fmla="*/ 6088565 w 6110868"/>
                <a:gd name="connsiteY2-56" fmla="*/ 2442116 h 2453267"/>
                <a:gd name="connsiteX3-57" fmla="*/ 4003288 w 6110868"/>
                <a:gd name="connsiteY3-58" fmla="*/ 2453267 h 2453267"/>
                <a:gd name="connsiteX4-59" fmla="*/ 0 w 6110868"/>
                <a:gd name="connsiteY4-60" fmla="*/ 1282390 h 2453267"/>
                <a:gd name="connsiteX5-61" fmla="*/ 11151 w 6110868"/>
                <a:gd name="connsiteY5-62" fmla="*/ 0 h 2453267"/>
                <a:gd name="connsiteX0-63" fmla="*/ 0 w 6111239"/>
                <a:gd name="connsiteY0-64" fmla="*/ 0 h 2453267"/>
                <a:gd name="connsiteX1-65" fmla="*/ 6111239 w 6111239"/>
                <a:gd name="connsiteY1-66" fmla="*/ 0 h 2453267"/>
                <a:gd name="connsiteX2-67" fmla="*/ 6088936 w 6111239"/>
                <a:gd name="connsiteY2-68" fmla="*/ 2442116 h 2453267"/>
                <a:gd name="connsiteX3-69" fmla="*/ 4003659 w 6111239"/>
                <a:gd name="connsiteY3-70" fmla="*/ 2453267 h 2453267"/>
                <a:gd name="connsiteX4-71" fmla="*/ 371 w 6111239"/>
                <a:gd name="connsiteY4-72" fmla="*/ 1282390 h 2453267"/>
                <a:gd name="connsiteX5-73" fmla="*/ 0 w 6111239"/>
                <a:gd name="connsiteY5-74" fmla="*/ 0 h 24532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11239" h="2453267">
                  <a:moveTo>
                    <a:pt x="0" y="0"/>
                  </a:moveTo>
                  <a:lnTo>
                    <a:pt x="6111239" y="0"/>
                  </a:lnTo>
                  <a:lnTo>
                    <a:pt x="6088936" y="2442116"/>
                  </a:lnTo>
                  <a:lnTo>
                    <a:pt x="4003659" y="2453267"/>
                  </a:lnTo>
                  <a:lnTo>
                    <a:pt x="371" y="1282390"/>
                  </a:lnTo>
                  <a:cubicBezTo>
                    <a:pt x="247" y="854927"/>
                    <a:pt x="124" y="42746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Group 25"/>
          <p:cNvGrpSpPr/>
          <p:nvPr/>
        </p:nvGrpSpPr>
        <p:grpSpPr>
          <a:xfrm>
            <a:off x="1" y="0"/>
            <a:ext cx="1315844" cy="1234440"/>
            <a:chOff x="0" y="71081"/>
            <a:chExt cx="1315844" cy="1280160"/>
          </a:xfrm>
          <a:solidFill>
            <a:schemeClr val="accent3"/>
          </a:solidFill>
        </p:grpSpPr>
        <p:sp>
          <p:nvSpPr>
            <p:cNvPr id="18" name="Freeform 17"/>
            <p:cNvSpPr/>
            <p:nvPr/>
          </p:nvSpPr>
          <p:spPr>
            <a:xfrm flipH="1">
              <a:off x="0" y="71081"/>
              <a:ext cx="1315844" cy="1280160"/>
            </a:xfrm>
            <a:custGeom>
              <a:avLst/>
              <a:gdLst>
                <a:gd name="connsiteX0" fmla="*/ 314957 w 1005840"/>
                <a:gd name="connsiteY0" fmla="*/ 0 h 1280160"/>
                <a:gd name="connsiteX1" fmla="*/ 1005840 w 1005840"/>
                <a:gd name="connsiteY1" fmla="*/ 0 h 1280160"/>
                <a:gd name="connsiteX2" fmla="*/ 1005840 w 1005840"/>
                <a:gd name="connsiteY2" fmla="*/ 1280160 h 1280160"/>
                <a:gd name="connsiteX3" fmla="*/ 314957 w 1005840"/>
                <a:gd name="connsiteY3" fmla="*/ 1280160 h 1280160"/>
                <a:gd name="connsiteX4" fmla="*/ 6398 w 1005840"/>
                <a:gd name="connsiteY4" fmla="*/ 1028677 h 1280160"/>
                <a:gd name="connsiteX5" fmla="*/ 0 w 1005840"/>
                <a:gd name="connsiteY5" fmla="*/ 965212 h 1280160"/>
                <a:gd name="connsiteX6" fmla="*/ 0 w 1005840"/>
                <a:gd name="connsiteY6" fmla="*/ 314948 h 1280160"/>
                <a:gd name="connsiteX7" fmla="*/ 6398 w 1005840"/>
                <a:gd name="connsiteY7" fmla="*/ 251483 h 1280160"/>
                <a:gd name="connsiteX8" fmla="*/ 251482 w 1005840"/>
                <a:gd name="connsiteY8" fmla="*/ 6399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5840" h="1280160">
                  <a:moveTo>
                    <a:pt x="314957" y="0"/>
                  </a:moveTo>
                  <a:lnTo>
                    <a:pt x="1005840" y="0"/>
                  </a:lnTo>
                  <a:lnTo>
                    <a:pt x="1005840" y="1280160"/>
                  </a:lnTo>
                  <a:lnTo>
                    <a:pt x="314957" y="1280160"/>
                  </a:lnTo>
                  <a:cubicBezTo>
                    <a:pt x="162753" y="1280160"/>
                    <a:pt x="35766" y="1172199"/>
                    <a:pt x="6398" y="1028677"/>
                  </a:cubicBezTo>
                  <a:lnTo>
                    <a:pt x="0" y="965212"/>
                  </a:lnTo>
                  <a:lnTo>
                    <a:pt x="0" y="314948"/>
                  </a:lnTo>
                  <a:lnTo>
                    <a:pt x="6398" y="251483"/>
                  </a:lnTo>
                  <a:cubicBezTo>
                    <a:pt x="31571" y="128465"/>
                    <a:pt x="128464" y="31572"/>
                    <a:pt x="251482" y="6399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298178" y="540864"/>
              <a:ext cx="1070358" cy="3231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Chapter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0"/>
          <p:cNvPicPr>
            <a:picLocks noChangeAspect="1"/>
          </p:cNvPicPr>
          <p:nvPr/>
        </p:nvPicPr>
        <p:blipFill rotWithShape="1">
          <a:blip r:embed="rId2" cstate="print"/>
          <a:srcRect t="2137" b="44074"/>
          <a:stretch>
            <a:fillRect/>
          </a:stretch>
        </p:blipFill>
        <p:spPr>
          <a:xfrm>
            <a:off x="-2" y="1351243"/>
            <a:ext cx="12188952" cy="42290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5" name="Rectangle 11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School </a:t>
            </a:r>
            <a:r>
              <a:rPr kumimoji="0" lang="en-I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Computer and Information Science at Southwest University, China.</a:t>
            </a:r>
          </a:p>
        </p:txBody>
      </p:sp>
      <p:sp>
        <p:nvSpPr>
          <p:cNvPr id="24" name="Rectangle 27"/>
          <p:cNvSpPr/>
          <p:nvPr/>
        </p:nvSpPr>
        <p:spPr>
          <a:xfrm flipV="1">
            <a:off x="4083050" y="2408238"/>
            <a:ext cx="40989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8"/>
          <p:cNvSpPr/>
          <p:nvPr/>
        </p:nvSpPr>
        <p:spPr>
          <a:xfrm rot="20641458" flipV="1">
            <a:off x="8091488" y="1824038"/>
            <a:ext cx="4206875" cy="65088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Rectangle 30"/>
          <p:cNvSpPr/>
          <p:nvPr/>
        </p:nvSpPr>
        <p:spPr>
          <a:xfrm rot="958542" flipH="1" flipV="1">
            <a:off x="-112712" y="1812925"/>
            <a:ext cx="4298950" cy="65088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3359" y="2"/>
            <a:ext cx="7887343" cy="2121677"/>
          </a:xfrm>
          <a:prstGeom prst="rect">
            <a:avLst/>
          </a:prstGeom>
          <a:noFill/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4050" b="1" cap="none" spc="-113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pPr fontAlgn="base"/>
            <a:r>
              <a:rPr lang="en-US" sz="4050" strike="noStrike" noProof="1"/>
              <a:t>Click to edit Master title style</a:t>
            </a:r>
            <a:endParaRPr lang="en-US" strike="noStrike" noProof="1"/>
          </a:p>
        </p:txBody>
      </p:sp>
      <p:grpSp>
        <p:nvGrpSpPr>
          <p:cNvPr id="16" name="Group 33"/>
          <p:cNvGrpSpPr/>
          <p:nvPr/>
        </p:nvGrpSpPr>
        <p:grpSpPr>
          <a:xfrm>
            <a:off x="0" y="2"/>
            <a:ext cx="12201613" cy="2453264"/>
            <a:chOff x="0" y="0"/>
            <a:chExt cx="12201613" cy="2453267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  <a:tileRect/>
          </a:gradFill>
        </p:grpSpPr>
        <p:sp>
          <p:nvSpPr>
            <p:cNvPr id="17" name="Rectangle 4"/>
            <p:cNvSpPr/>
            <p:nvPr/>
          </p:nvSpPr>
          <p:spPr>
            <a:xfrm>
              <a:off x="0" y="0"/>
              <a:ext cx="6217920" cy="2453267"/>
            </a:xfrm>
            <a:custGeom>
              <a:avLst/>
              <a:gdLst>
                <a:gd name="connsiteX0" fmla="*/ 0 w 6099717"/>
                <a:gd name="connsiteY0" fmla="*/ 0 h 2497873"/>
                <a:gd name="connsiteX1" fmla="*/ 6099717 w 6099717"/>
                <a:gd name="connsiteY1" fmla="*/ 0 h 2497873"/>
                <a:gd name="connsiteX2" fmla="*/ 6099717 w 6099717"/>
                <a:gd name="connsiteY2" fmla="*/ 2497873 h 2497873"/>
                <a:gd name="connsiteX3" fmla="*/ 0 w 6099717"/>
                <a:gd name="connsiteY3" fmla="*/ 2497873 h 2497873"/>
                <a:gd name="connsiteX4" fmla="*/ 0 w 6099717"/>
                <a:gd name="connsiteY4" fmla="*/ 0 h 2497873"/>
                <a:gd name="connsiteX0-1" fmla="*/ 0 w 6099717"/>
                <a:gd name="connsiteY0-2" fmla="*/ 0 h 2497873"/>
                <a:gd name="connsiteX1-3" fmla="*/ 6099717 w 6099717"/>
                <a:gd name="connsiteY1-4" fmla="*/ 0 h 2497873"/>
                <a:gd name="connsiteX2-5" fmla="*/ 6099717 w 6099717"/>
                <a:gd name="connsiteY2-6" fmla="*/ 2497873 h 2497873"/>
                <a:gd name="connsiteX3-7" fmla="*/ 11151 w 6099717"/>
                <a:gd name="connsiteY3-8" fmla="*/ 1460810 h 2497873"/>
                <a:gd name="connsiteX4-9" fmla="*/ 0 w 6099717"/>
                <a:gd name="connsiteY4-10" fmla="*/ 0 h 2497873"/>
                <a:gd name="connsiteX0-11" fmla="*/ 0 w 6099717"/>
                <a:gd name="connsiteY0-12" fmla="*/ 0 h 2497873"/>
                <a:gd name="connsiteX1-13" fmla="*/ 6099717 w 6099717"/>
                <a:gd name="connsiteY1-14" fmla="*/ 0 h 2497873"/>
                <a:gd name="connsiteX2-15" fmla="*/ 6099717 w 6099717"/>
                <a:gd name="connsiteY2-16" fmla="*/ 2497873 h 2497873"/>
                <a:gd name="connsiteX3-17" fmla="*/ 0 w 6099717"/>
                <a:gd name="connsiteY3-18" fmla="*/ 1349297 h 2497873"/>
                <a:gd name="connsiteX4-19" fmla="*/ 0 w 6099717"/>
                <a:gd name="connsiteY4-20" fmla="*/ 0 h 2497873"/>
                <a:gd name="connsiteX0-21" fmla="*/ 0 w 6099717"/>
                <a:gd name="connsiteY0-22" fmla="*/ 0 h 3077736"/>
                <a:gd name="connsiteX1-23" fmla="*/ 6099717 w 6099717"/>
                <a:gd name="connsiteY1-24" fmla="*/ 0 h 3077736"/>
                <a:gd name="connsiteX2-25" fmla="*/ 6055112 w 6099717"/>
                <a:gd name="connsiteY2-26" fmla="*/ 3077736 h 3077736"/>
                <a:gd name="connsiteX3-27" fmla="*/ 0 w 6099717"/>
                <a:gd name="connsiteY3-28" fmla="*/ 1349297 h 3077736"/>
                <a:gd name="connsiteX4-29" fmla="*/ 0 w 6099717"/>
                <a:gd name="connsiteY4-30" fmla="*/ 0 h 3077736"/>
                <a:gd name="connsiteX0-31" fmla="*/ 11151 w 6110868"/>
                <a:gd name="connsiteY0-32" fmla="*/ 0 h 3077736"/>
                <a:gd name="connsiteX1-33" fmla="*/ 6110868 w 6110868"/>
                <a:gd name="connsiteY1-34" fmla="*/ 0 h 3077736"/>
                <a:gd name="connsiteX2-35" fmla="*/ 6066263 w 6110868"/>
                <a:gd name="connsiteY2-36" fmla="*/ 3077736 h 3077736"/>
                <a:gd name="connsiteX3-37" fmla="*/ 0 w 6110868"/>
                <a:gd name="connsiteY3-38" fmla="*/ 1282390 h 3077736"/>
                <a:gd name="connsiteX4-39" fmla="*/ 11151 w 6110868"/>
                <a:gd name="connsiteY4-40" fmla="*/ 0 h 3077736"/>
                <a:gd name="connsiteX0-41" fmla="*/ 11151 w 6110868"/>
                <a:gd name="connsiteY0-42" fmla="*/ 0 h 3077736"/>
                <a:gd name="connsiteX1-43" fmla="*/ 6110868 w 6110868"/>
                <a:gd name="connsiteY1-44" fmla="*/ 0 h 3077736"/>
                <a:gd name="connsiteX2-45" fmla="*/ 6066263 w 6110868"/>
                <a:gd name="connsiteY2-46" fmla="*/ 3077736 h 3077736"/>
                <a:gd name="connsiteX3-47" fmla="*/ 4003288 w 6110868"/>
                <a:gd name="connsiteY3-48" fmla="*/ 2453267 h 3077736"/>
                <a:gd name="connsiteX4-49" fmla="*/ 0 w 6110868"/>
                <a:gd name="connsiteY4-50" fmla="*/ 1282390 h 3077736"/>
                <a:gd name="connsiteX5" fmla="*/ 11151 w 6110868"/>
                <a:gd name="connsiteY5" fmla="*/ 0 h 3077736"/>
                <a:gd name="connsiteX0-51" fmla="*/ 11151 w 6110868"/>
                <a:gd name="connsiteY0-52" fmla="*/ 0 h 2453267"/>
                <a:gd name="connsiteX1-53" fmla="*/ 6110868 w 6110868"/>
                <a:gd name="connsiteY1-54" fmla="*/ 0 h 2453267"/>
                <a:gd name="connsiteX2-55" fmla="*/ 6088565 w 6110868"/>
                <a:gd name="connsiteY2-56" fmla="*/ 2442116 h 2453267"/>
                <a:gd name="connsiteX3-57" fmla="*/ 4003288 w 6110868"/>
                <a:gd name="connsiteY3-58" fmla="*/ 2453267 h 2453267"/>
                <a:gd name="connsiteX4-59" fmla="*/ 0 w 6110868"/>
                <a:gd name="connsiteY4-60" fmla="*/ 1282390 h 2453267"/>
                <a:gd name="connsiteX5-61" fmla="*/ 11151 w 6110868"/>
                <a:gd name="connsiteY5-62" fmla="*/ 0 h 24532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10868" h="2453267">
                  <a:moveTo>
                    <a:pt x="11151" y="0"/>
                  </a:moveTo>
                  <a:lnTo>
                    <a:pt x="6110868" y="0"/>
                  </a:lnTo>
                  <a:lnTo>
                    <a:pt x="6088565" y="2442116"/>
                  </a:lnTo>
                  <a:lnTo>
                    <a:pt x="4003288" y="2453267"/>
                  </a:lnTo>
                  <a:lnTo>
                    <a:pt x="0" y="1282390"/>
                  </a:lnTo>
                  <a:lnTo>
                    <a:pt x="111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4"/>
            <p:cNvSpPr/>
            <p:nvPr/>
          </p:nvSpPr>
          <p:spPr>
            <a:xfrm flipH="1">
              <a:off x="5983316" y="0"/>
              <a:ext cx="6218297" cy="2453267"/>
            </a:xfrm>
            <a:custGeom>
              <a:avLst/>
              <a:gdLst>
                <a:gd name="connsiteX0" fmla="*/ 0 w 6099717"/>
                <a:gd name="connsiteY0" fmla="*/ 0 h 2497873"/>
                <a:gd name="connsiteX1" fmla="*/ 6099717 w 6099717"/>
                <a:gd name="connsiteY1" fmla="*/ 0 h 2497873"/>
                <a:gd name="connsiteX2" fmla="*/ 6099717 w 6099717"/>
                <a:gd name="connsiteY2" fmla="*/ 2497873 h 2497873"/>
                <a:gd name="connsiteX3" fmla="*/ 0 w 6099717"/>
                <a:gd name="connsiteY3" fmla="*/ 2497873 h 2497873"/>
                <a:gd name="connsiteX4" fmla="*/ 0 w 6099717"/>
                <a:gd name="connsiteY4" fmla="*/ 0 h 2497873"/>
                <a:gd name="connsiteX0-1" fmla="*/ 0 w 6099717"/>
                <a:gd name="connsiteY0-2" fmla="*/ 0 h 2497873"/>
                <a:gd name="connsiteX1-3" fmla="*/ 6099717 w 6099717"/>
                <a:gd name="connsiteY1-4" fmla="*/ 0 h 2497873"/>
                <a:gd name="connsiteX2-5" fmla="*/ 6099717 w 6099717"/>
                <a:gd name="connsiteY2-6" fmla="*/ 2497873 h 2497873"/>
                <a:gd name="connsiteX3-7" fmla="*/ 11151 w 6099717"/>
                <a:gd name="connsiteY3-8" fmla="*/ 1460810 h 2497873"/>
                <a:gd name="connsiteX4-9" fmla="*/ 0 w 6099717"/>
                <a:gd name="connsiteY4-10" fmla="*/ 0 h 2497873"/>
                <a:gd name="connsiteX0-11" fmla="*/ 0 w 6099717"/>
                <a:gd name="connsiteY0-12" fmla="*/ 0 h 2497873"/>
                <a:gd name="connsiteX1-13" fmla="*/ 6099717 w 6099717"/>
                <a:gd name="connsiteY1-14" fmla="*/ 0 h 2497873"/>
                <a:gd name="connsiteX2-15" fmla="*/ 6099717 w 6099717"/>
                <a:gd name="connsiteY2-16" fmla="*/ 2497873 h 2497873"/>
                <a:gd name="connsiteX3-17" fmla="*/ 0 w 6099717"/>
                <a:gd name="connsiteY3-18" fmla="*/ 1349297 h 2497873"/>
                <a:gd name="connsiteX4-19" fmla="*/ 0 w 6099717"/>
                <a:gd name="connsiteY4-20" fmla="*/ 0 h 2497873"/>
                <a:gd name="connsiteX0-21" fmla="*/ 0 w 6099717"/>
                <a:gd name="connsiteY0-22" fmla="*/ 0 h 3077736"/>
                <a:gd name="connsiteX1-23" fmla="*/ 6099717 w 6099717"/>
                <a:gd name="connsiteY1-24" fmla="*/ 0 h 3077736"/>
                <a:gd name="connsiteX2-25" fmla="*/ 6055112 w 6099717"/>
                <a:gd name="connsiteY2-26" fmla="*/ 3077736 h 3077736"/>
                <a:gd name="connsiteX3-27" fmla="*/ 0 w 6099717"/>
                <a:gd name="connsiteY3-28" fmla="*/ 1349297 h 3077736"/>
                <a:gd name="connsiteX4-29" fmla="*/ 0 w 6099717"/>
                <a:gd name="connsiteY4-30" fmla="*/ 0 h 3077736"/>
                <a:gd name="connsiteX0-31" fmla="*/ 11151 w 6110868"/>
                <a:gd name="connsiteY0-32" fmla="*/ 0 h 3077736"/>
                <a:gd name="connsiteX1-33" fmla="*/ 6110868 w 6110868"/>
                <a:gd name="connsiteY1-34" fmla="*/ 0 h 3077736"/>
                <a:gd name="connsiteX2-35" fmla="*/ 6066263 w 6110868"/>
                <a:gd name="connsiteY2-36" fmla="*/ 3077736 h 3077736"/>
                <a:gd name="connsiteX3-37" fmla="*/ 0 w 6110868"/>
                <a:gd name="connsiteY3-38" fmla="*/ 1282390 h 3077736"/>
                <a:gd name="connsiteX4-39" fmla="*/ 11151 w 6110868"/>
                <a:gd name="connsiteY4-40" fmla="*/ 0 h 3077736"/>
                <a:gd name="connsiteX0-41" fmla="*/ 11151 w 6110868"/>
                <a:gd name="connsiteY0-42" fmla="*/ 0 h 3077736"/>
                <a:gd name="connsiteX1-43" fmla="*/ 6110868 w 6110868"/>
                <a:gd name="connsiteY1-44" fmla="*/ 0 h 3077736"/>
                <a:gd name="connsiteX2-45" fmla="*/ 6066263 w 6110868"/>
                <a:gd name="connsiteY2-46" fmla="*/ 3077736 h 3077736"/>
                <a:gd name="connsiteX3-47" fmla="*/ 4003288 w 6110868"/>
                <a:gd name="connsiteY3-48" fmla="*/ 2453267 h 3077736"/>
                <a:gd name="connsiteX4-49" fmla="*/ 0 w 6110868"/>
                <a:gd name="connsiteY4-50" fmla="*/ 1282390 h 3077736"/>
                <a:gd name="connsiteX5" fmla="*/ 11151 w 6110868"/>
                <a:gd name="connsiteY5" fmla="*/ 0 h 3077736"/>
                <a:gd name="connsiteX0-51" fmla="*/ 11151 w 6110868"/>
                <a:gd name="connsiteY0-52" fmla="*/ 0 h 2453267"/>
                <a:gd name="connsiteX1-53" fmla="*/ 6110868 w 6110868"/>
                <a:gd name="connsiteY1-54" fmla="*/ 0 h 2453267"/>
                <a:gd name="connsiteX2-55" fmla="*/ 6088565 w 6110868"/>
                <a:gd name="connsiteY2-56" fmla="*/ 2442116 h 2453267"/>
                <a:gd name="connsiteX3-57" fmla="*/ 4003288 w 6110868"/>
                <a:gd name="connsiteY3-58" fmla="*/ 2453267 h 2453267"/>
                <a:gd name="connsiteX4-59" fmla="*/ 0 w 6110868"/>
                <a:gd name="connsiteY4-60" fmla="*/ 1282390 h 2453267"/>
                <a:gd name="connsiteX5-61" fmla="*/ 11151 w 6110868"/>
                <a:gd name="connsiteY5-62" fmla="*/ 0 h 2453267"/>
                <a:gd name="connsiteX0-63" fmla="*/ 0 w 6111239"/>
                <a:gd name="connsiteY0-64" fmla="*/ 0 h 2453267"/>
                <a:gd name="connsiteX1-65" fmla="*/ 6111239 w 6111239"/>
                <a:gd name="connsiteY1-66" fmla="*/ 0 h 2453267"/>
                <a:gd name="connsiteX2-67" fmla="*/ 6088936 w 6111239"/>
                <a:gd name="connsiteY2-68" fmla="*/ 2442116 h 2453267"/>
                <a:gd name="connsiteX3-69" fmla="*/ 4003659 w 6111239"/>
                <a:gd name="connsiteY3-70" fmla="*/ 2453267 h 2453267"/>
                <a:gd name="connsiteX4-71" fmla="*/ 371 w 6111239"/>
                <a:gd name="connsiteY4-72" fmla="*/ 1282390 h 2453267"/>
                <a:gd name="connsiteX5-73" fmla="*/ 0 w 6111239"/>
                <a:gd name="connsiteY5-74" fmla="*/ 0 h 24532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11239" h="2453267">
                  <a:moveTo>
                    <a:pt x="0" y="0"/>
                  </a:moveTo>
                  <a:lnTo>
                    <a:pt x="6111239" y="0"/>
                  </a:lnTo>
                  <a:lnTo>
                    <a:pt x="6088936" y="2442116"/>
                  </a:lnTo>
                  <a:lnTo>
                    <a:pt x="4003659" y="2453267"/>
                  </a:lnTo>
                  <a:lnTo>
                    <a:pt x="371" y="1282390"/>
                  </a:lnTo>
                  <a:cubicBezTo>
                    <a:pt x="247" y="854927"/>
                    <a:pt x="124" y="42746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1" y="0"/>
            <a:ext cx="1315844" cy="1234440"/>
            <a:chOff x="0" y="71081"/>
            <a:chExt cx="1315844" cy="1280160"/>
          </a:xfrm>
          <a:solidFill>
            <a:schemeClr val="accent3"/>
          </a:solidFill>
        </p:grpSpPr>
        <p:sp>
          <p:nvSpPr>
            <p:cNvPr id="22" name="Freeform 17"/>
            <p:cNvSpPr/>
            <p:nvPr/>
          </p:nvSpPr>
          <p:spPr>
            <a:xfrm flipH="1">
              <a:off x="0" y="71081"/>
              <a:ext cx="1315844" cy="1280160"/>
            </a:xfrm>
            <a:custGeom>
              <a:avLst/>
              <a:gdLst>
                <a:gd name="connsiteX0" fmla="*/ 314957 w 1005840"/>
                <a:gd name="connsiteY0" fmla="*/ 0 h 1280160"/>
                <a:gd name="connsiteX1" fmla="*/ 1005840 w 1005840"/>
                <a:gd name="connsiteY1" fmla="*/ 0 h 1280160"/>
                <a:gd name="connsiteX2" fmla="*/ 1005840 w 1005840"/>
                <a:gd name="connsiteY2" fmla="*/ 1280160 h 1280160"/>
                <a:gd name="connsiteX3" fmla="*/ 314957 w 1005840"/>
                <a:gd name="connsiteY3" fmla="*/ 1280160 h 1280160"/>
                <a:gd name="connsiteX4" fmla="*/ 6398 w 1005840"/>
                <a:gd name="connsiteY4" fmla="*/ 1028677 h 1280160"/>
                <a:gd name="connsiteX5" fmla="*/ 0 w 1005840"/>
                <a:gd name="connsiteY5" fmla="*/ 965212 h 1280160"/>
                <a:gd name="connsiteX6" fmla="*/ 0 w 1005840"/>
                <a:gd name="connsiteY6" fmla="*/ 314948 h 1280160"/>
                <a:gd name="connsiteX7" fmla="*/ 6398 w 1005840"/>
                <a:gd name="connsiteY7" fmla="*/ 251483 h 1280160"/>
                <a:gd name="connsiteX8" fmla="*/ 251482 w 1005840"/>
                <a:gd name="connsiteY8" fmla="*/ 6399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5840" h="1280160">
                  <a:moveTo>
                    <a:pt x="314957" y="0"/>
                  </a:moveTo>
                  <a:lnTo>
                    <a:pt x="1005840" y="0"/>
                  </a:lnTo>
                  <a:lnTo>
                    <a:pt x="1005840" y="1280160"/>
                  </a:lnTo>
                  <a:lnTo>
                    <a:pt x="314957" y="1280160"/>
                  </a:lnTo>
                  <a:cubicBezTo>
                    <a:pt x="162753" y="1280160"/>
                    <a:pt x="35766" y="1172199"/>
                    <a:pt x="6398" y="1028677"/>
                  </a:cubicBezTo>
                  <a:lnTo>
                    <a:pt x="0" y="965212"/>
                  </a:lnTo>
                  <a:lnTo>
                    <a:pt x="0" y="314948"/>
                  </a:lnTo>
                  <a:lnTo>
                    <a:pt x="6398" y="251483"/>
                  </a:lnTo>
                  <a:cubicBezTo>
                    <a:pt x="31571" y="128465"/>
                    <a:pt x="128464" y="31572"/>
                    <a:pt x="251482" y="6399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298178" y="540864"/>
              <a:ext cx="1070358" cy="3231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Chapter</a:t>
              </a:r>
            </a:p>
          </p:txBody>
        </p:sp>
      </p:grp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5141913" y="6200775"/>
            <a:ext cx="1908175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7D9FFA-8093-4C7A-B43B-0ECC43C8237D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12/1/2022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56438" y="62007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3113" y="62007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88699" cy="1188720"/>
          </a:xfrm>
        </p:spPr>
        <p:txBody>
          <a:bodyPr rtlCol="0">
            <a:normAutofit/>
          </a:bodyPr>
          <a:lstStyle>
            <a:lvl1pPr>
              <a:defRPr lang="en-US" dirty="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4226" y="1817225"/>
            <a:ext cx="9508175" cy="4308938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alibri" panose="020F0502020204030204" pitchFamily="34" charset="0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6B7D2-2BE8-4BE1-AAC5-9B37A440CAAC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12/1/2022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ysClr val="windowText" lastClr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62835" y="6577330"/>
            <a:ext cx="66636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IN" sz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School </a:t>
            </a:r>
            <a:r>
              <a:rPr lang="en-IN" altLang="en-US" sz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of Computer and Information Science at Southwest University</a:t>
            </a:r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72C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2" cstate="print"/>
          <a:srcRect t="2137" b="44074"/>
          <a:stretch>
            <a:fillRect/>
          </a:stretch>
        </p:blipFill>
        <p:spPr>
          <a:xfrm>
            <a:off x="-2" y="2"/>
            <a:ext cx="12188952" cy="42290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5" name="Rectangle 13"/>
          <p:cNvSpPr/>
          <p:nvPr/>
        </p:nvSpPr>
        <p:spPr>
          <a:xfrm>
            <a:off x="0" y="4244975"/>
            <a:ext cx="12192000" cy="23479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6"/>
          <p:cNvSpPr/>
          <p:nvPr/>
        </p:nvSpPr>
        <p:spPr>
          <a:xfrm>
            <a:off x="3175" y="4221163"/>
            <a:ext cx="121888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1107" y="4255936"/>
            <a:ext cx="8423564" cy="1596195"/>
          </a:xfrm>
          <a:noFill/>
        </p:spPr>
        <p:txBody>
          <a:bodyPr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>
              <a:defRPr lang="en-US" sz="4050" spc="-113" dirty="0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pPr lvl="0" fontAlgn="base"/>
            <a:r>
              <a:rPr lang="zh-CN" altLang="en-US" sz="4050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2767" y="5825295"/>
            <a:ext cx="8404196" cy="477357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>
              <a:buFontTx/>
              <a:buNone/>
              <a:defRPr lang="en-US" sz="2400" b="1" cap="none" spc="0" dirty="0" smtClean="0">
                <a:ln w="1143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mtClean="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CBD7BE-87F4-420A-A91F-539E33C7FA98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12/1/2022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prstClr val="white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73267" cy="118872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2301" y="1836055"/>
            <a:ext cx="4846320" cy="6397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0087" y="1836055"/>
            <a:ext cx="4846320" cy="6397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632301" y="2480581"/>
            <a:ext cx="4846320" cy="3781324"/>
          </a:xfrm>
        </p:spPr>
        <p:txBody>
          <a:bodyPr/>
          <a:lstStyle>
            <a:lvl1pPr>
              <a:defRPr sz="1800" b="0"/>
            </a:lvl1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0087" y="2480583"/>
            <a:ext cx="4846320" cy="3756909"/>
          </a:xfrm>
        </p:spPr>
        <p:txBody>
          <a:bodyPr/>
          <a:lstStyle>
            <a:lvl1pPr>
              <a:defRPr sz="1800" b="0"/>
            </a:lvl1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alibri" panose="020F0502020204030204" pitchFamily="34" charset="0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B70079-938D-4BAD-85EB-52BA61CA3052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12/1/2022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ysClr val="windowText" lastClr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517" y="0"/>
            <a:ext cx="10661923" cy="1188720"/>
          </a:xfrm>
        </p:spPr>
        <p:txBody>
          <a:bodyPr rtlCol="0">
            <a:normAutofit/>
          </a:bodyPr>
          <a:lstStyle>
            <a:lvl1pPr>
              <a:defRPr lang="en-US"/>
            </a:lvl1pPr>
          </a:lstStyle>
          <a:p>
            <a:pPr lvl="0"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alibri" panose="020F0502020204030204" pitchFamily="34" charset="0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02C48E-89F6-40FD-A163-C46A4FCF4082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12/1/2022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ysClr val="windowText" lastClr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alibri" panose="020F0502020204030204" pitchFamily="34" charset="0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0E81CA-A1BF-4AAE-B46B-DB2BA5B7AB45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12/1/2022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ysClr val="windowText" lastClr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492" y="1447800"/>
            <a:ext cx="9939931" cy="1447800"/>
          </a:xfrm>
        </p:spPr>
        <p:txBody>
          <a:bodyPr anchor="b"/>
          <a:lstStyle>
            <a:lvl1pPr algn="l">
              <a:defRPr sz="33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155" y="3129280"/>
            <a:ext cx="6310267" cy="289052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z="1350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2494" y="3129282"/>
            <a:ext cx="3401063" cy="2895599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11036300" y="6022975"/>
            <a:ext cx="1131888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0C8A43-BA08-447A-A349-B68225879F7C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12/1/2022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black">
                    <a:alpha val="60000"/>
                  </a:prst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48988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105" y="1881086"/>
            <a:ext cx="5092907" cy="1574808"/>
          </a:xfrm>
        </p:spPr>
        <p:txBody>
          <a:bodyPr anchor="b">
            <a:normAutofit/>
          </a:bodyPr>
          <a:lstStyle>
            <a:lvl1pPr algn="l">
              <a:defRPr sz="3300" b="1">
                <a:solidFill>
                  <a:schemeClr val="accent5">
                    <a:lumMod val="75000"/>
                  </a:schemeClr>
                </a:solidFill>
                <a:effectLst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16029" y="887506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F660B"/>
              </a:buClr>
              <a:buSzPct val="110000"/>
              <a:buFont typeface="Arial" panose="020B0604020202020204" pitchFamily="34" charset="0"/>
              <a:buNone/>
              <a:tabLst>
                <a:tab pos="20447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152" y="3684494"/>
            <a:ext cx="5084979" cy="1371600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11036300" y="6022975"/>
            <a:ext cx="1131888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2F51EA-5449-499C-8555-2E41578007E1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12/1/2022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black">
                    <a:alpha val="60000"/>
                  </a:prst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48988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03363" y="1647825"/>
            <a:ext cx="801688" cy="150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100" b="0" i="0" u="none" strike="noStrike" kern="1200" cap="none" spc="0" normalizeH="0" baseline="0" noProof="0">
                <a:ln>
                  <a:noFill/>
                </a:ln>
                <a:solidFill>
                  <a:srgbClr val="862B1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45788" y="3290888"/>
            <a:ext cx="801688" cy="150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100" b="0" i="0" u="none" strike="noStrike" kern="1200" cap="none" spc="0" normalizeH="0" baseline="0" noProof="0">
                <a:ln>
                  <a:noFill/>
                </a:ln>
                <a:solidFill>
                  <a:srgbClr val="862B1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917" y="2125042"/>
            <a:ext cx="8753763" cy="2323374"/>
          </a:xfrm>
          <a:prstGeom prst="round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3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9917" y="4613565"/>
            <a:ext cx="8753763" cy="1413493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2"/>
          </p:nvPr>
        </p:nvSpPr>
        <p:spPr>
          <a:xfrm>
            <a:off x="11036300" y="6022975"/>
            <a:ext cx="1131888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A0D2F5-1F4F-4724-BDBC-00EFF8E64E7A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12/1/2022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black">
                    <a:alpha val="60000"/>
                  </a:prst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8988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88699" cy="1188720"/>
          </a:xfrm>
        </p:spPr>
        <p:txBody>
          <a:bodyPr rtlCol="0">
            <a:normAutofit/>
          </a:bodyPr>
          <a:lstStyle>
            <a:lvl1pPr>
              <a:defRPr lang="en-US" dirty="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4226" y="1817225"/>
            <a:ext cx="9508175" cy="4308938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72C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4"/>
          <p:cNvPicPr>
            <a:picLocks noChangeAspect="1"/>
          </p:cNvPicPr>
          <p:nvPr/>
        </p:nvPicPr>
        <p:blipFill rotWithShape="1">
          <a:blip r:embed="rId2" cstate="print"/>
          <a:srcRect t="2137" b="44074"/>
          <a:stretch>
            <a:fillRect/>
          </a:stretch>
        </p:blipFill>
        <p:spPr>
          <a:xfrm>
            <a:off x="-2" y="2"/>
            <a:ext cx="12188952" cy="42290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ectangle 13"/>
          <p:cNvSpPr/>
          <p:nvPr/>
        </p:nvSpPr>
        <p:spPr>
          <a:xfrm>
            <a:off x="0" y="4244975"/>
            <a:ext cx="12192000" cy="23479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3175" y="4221163"/>
            <a:ext cx="121888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1107" y="4255936"/>
            <a:ext cx="8423564" cy="1596195"/>
          </a:xfrm>
          <a:noFill/>
        </p:spPr>
        <p:txBody>
          <a:bodyPr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>
              <a:defRPr lang="en-US" sz="4050" spc="-113" dirty="0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pPr lvl="0" fontAlgn="base"/>
            <a:r>
              <a:rPr lang="zh-CN" altLang="en-US" sz="4050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2767" y="5825295"/>
            <a:ext cx="8404196" cy="477357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>
              <a:buFontTx/>
              <a:buNone/>
              <a:defRPr lang="en-US" sz="2400" b="1" cap="none" spc="0" dirty="0" smtClean="0">
                <a:ln w="1143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900" strike="noStrike" noProof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900" strike="noStrike" noProof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08659F-1775-4EA6-B2D4-B82C4DD25C38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12/1/2022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73267" cy="118872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2301" y="1836055"/>
            <a:ext cx="4846320" cy="6397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0087" y="1836055"/>
            <a:ext cx="4846320" cy="6397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632301" y="2480581"/>
            <a:ext cx="4846320" cy="3781324"/>
          </a:xfrm>
        </p:spPr>
        <p:txBody>
          <a:bodyPr/>
          <a:lstStyle>
            <a:lvl1pPr>
              <a:defRPr sz="1800" b="0"/>
            </a:lvl1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0087" y="2480583"/>
            <a:ext cx="4846320" cy="3756909"/>
          </a:xfrm>
        </p:spPr>
        <p:txBody>
          <a:bodyPr/>
          <a:lstStyle>
            <a:lvl1pPr>
              <a:defRPr sz="1800" b="0"/>
            </a:lvl1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900" strike="noStrike" noProof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900" strike="noStrike" noProof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D97365-8D8B-49F0-BC3B-5E758B4245B7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12/1/2022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517" y="0"/>
            <a:ext cx="10661923" cy="1188720"/>
          </a:xfrm>
        </p:spPr>
        <p:txBody>
          <a:bodyPr rtlCol="0">
            <a:normAutofit/>
          </a:bodyPr>
          <a:lstStyle>
            <a:lvl1pPr>
              <a:defRPr lang="en-US"/>
            </a:lvl1pPr>
          </a:lstStyle>
          <a:p>
            <a:pPr lvl="0"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900" strike="noStrike" noProof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900" strike="noStrike" noProof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EC28B1-9768-4914-8E14-19D5BA70FAF4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12/1/2022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400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900" strike="noStrike" noProof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900" strike="noStrike" noProof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172075" y="6302375"/>
            <a:ext cx="18478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65916B-B4C0-408D-9445-C31032FBBD6D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12/1/2022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492" y="1447800"/>
            <a:ext cx="9939931" cy="1447800"/>
          </a:xfrm>
        </p:spPr>
        <p:txBody>
          <a:bodyPr anchor="b"/>
          <a:lstStyle>
            <a:lvl1pPr algn="l">
              <a:defRPr sz="33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155" y="3129280"/>
            <a:ext cx="6310267" cy="289052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z="1350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2494" y="3129282"/>
            <a:ext cx="3401063" cy="2895599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11036300" y="6022975"/>
            <a:ext cx="1131888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48988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105" y="1881086"/>
            <a:ext cx="5092907" cy="1574808"/>
          </a:xfrm>
        </p:spPr>
        <p:txBody>
          <a:bodyPr anchor="b">
            <a:normAutofit/>
          </a:bodyPr>
          <a:lstStyle>
            <a:lvl1pPr algn="l">
              <a:defRPr sz="3300" b="1">
                <a:solidFill>
                  <a:schemeClr val="accent5">
                    <a:lumMod val="75000"/>
                  </a:schemeClr>
                </a:solidFill>
                <a:effectLst/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16029" y="887506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F660B"/>
              </a:buClr>
              <a:buSzPct val="110000"/>
              <a:buFont typeface="Arial" panose="020B0604020202020204" pitchFamily="34" charset="0"/>
              <a:buNone/>
              <a:tabLst>
                <a:tab pos="20447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152" y="3684494"/>
            <a:ext cx="5084979" cy="1371600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11036300" y="6022975"/>
            <a:ext cx="1131888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48988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03363" y="1647825"/>
            <a:ext cx="801688" cy="150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100" b="0" i="0" u="none" strike="noStrike" kern="1200" cap="none" spc="0" normalizeH="0" baseline="0" noProof="0">
                <a:ln>
                  <a:noFill/>
                </a:ln>
                <a:solidFill>
                  <a:srgbClr val="862B1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45788" y="3290888"/>
            <a:ext cx="801688" cy="150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100" b="0" i="0" u="none" strike="noStrike" kern="1200" cap="none" spc="0" normalizeH="0" baseline="0" noProof="0">
                <a:ln>
                  <a:noFill/>
                </a:ln>
                <a:solidFill>
                  <a:srgbClr val="862B1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917" y="2125042"/>
            <a:ext cx="8753763" cy="2323374"/>
          </a:xfrm>
          <a:prstGeom prst="round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3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9917" y="4613565"/>
            <a:ext cx="8753763" cy="1413493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2"/>
          </p:nvPr>
        </p:nvSpPr>
        <p:spPr>
          <a:xfrm>
            <a:off x="11036300" y="6022975"/>
            <a:ext cx="1131888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8988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0">
                <a:schemeClr val="bg1"/>
              </a:gs>
              <a:gs pos="6000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83363"/>
            <a:ext cx="12192000" cy="27463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28" name="Text Placeholder 9"/>
          <p:cNvSpPr>
            <a:spLocks noGrp="1"/>
          </p:cNvSpPr>
          <p:nvPr>
            <p:ph type="body"/>
          </p:nvPr>
        </p:nvSpPr>
        <p:spPr>
          <a:xfrm>
            <a:off x="1912938" y="1819275"/>
            <a:ext cx="9945687" cy="4306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14630"/>
            <a:r>
              <a:rPr lang="en-US" altLang="zh-CN" dirty="0"/>
              <a:t>Second level</a:t>
            </a:r>
          </a:p>
          <a:p>
            <a:pPr lvl="2" indent="-171450"/>
            <a:r>
              <a:rPr lang="en-US" altLang="zh-CN" dirty="0"/>
              <a:t>Third level</a:t>
            </a:r>
          </a:p>
          <a:p>
            <a:pPr lvl="3" indent="-171450"/>
            <a:r>
              <a:rPr lang="en-US" altLang="zh-CN" dirty="0"/>
              <a:t>Fourth level</a:t>
            </a:r>
          </a:p>
          <a:p>
            <a:pPr lvl="4" indent="-171450"/>
            <a:r>
              <a:rPr lang="en-US" altLang="zh-CN" dirty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>
          <a:xfrm>
            <a:off x="1517650" y="100013"/>
            <a:ext cx="10674350" cy="11890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</a:t>
            </a:r>
            <a:br>
              <a:rPr lang="en-US" altLang="zh-CN" dirty="0"/>
            </a:br>
            <a:r>
              <a:rPr lang="en-US" altLang="zh-CN" dirty="0"/>
              <a:t>style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2" cstate="print"/>
          <a:srcRect l="37475" t="15306" r="38007" b="43838"/>
          <a:stretch>
            <a:fillRect/>
          </a:stretch>
        </p:blipFill>
        <p:spPr>
          <a:xfrm>
            <a:off x="-1" y="0"/>
            <a:ext cx="1276017" cy="1371600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3175" y="1339850"/>
            <a:ext cx="121888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888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3" name="Slide Number Placeholder 2"/>
          <p:cNvSpPr txBox="1">
            <a:spLocks noGrp="1"/>
          </p:cNvSpPr>
          <p:nvPr/>
        </p:nvSpPr>
        <p:spPr>
          <a:xfrm>
            <a:off x="9779000" y="6507163"/>
            <a:ext cx="2413000" cy="3508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</a:rPr>
              <a:t>1-</a:t>
            </a:r>
            <a:fld id="{9A0DB2DC-4C9A-4742-B13C-FB6460FD3503}" type="slidenum"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sz="1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cover/>
  </p:transition>
  <p:hf sldNum="0"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lang="en-US" sz="3000" b="1" kern="1200" dirty="0">
          <a:ln w="18415" cmpd="sng">
            <a:noFill/>
            <a:prstDash val="solid"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05105" indent="-205105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21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21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13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13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-3200400" y="3200400"/>
            <a:ext cx="6858000" cy="457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bg1"/>
              </a:gs>
              <a:gs pos="55000">
                <a:schemeClr val="accent1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Computing Essentials 2015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0">
                <a:schemeClr val="bg1"/>
              </a:gs>
              <a:gs pos="6000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8988" y="6302375"/>
            <a:ext cx="1219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  <p:sp>
        <p:nvSpPr>
          <p:cNvPr id="7" name="Rectangle 6"/>
          <p:cNvSpPr/>
          <p:nvPr/>
        </p:nvSpPr>
        <p:spPr>
          <a:xfrm>
            <a:off x="0" y="6583363"/>
            <a:ext cx="12192000" cy="27463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36300" y="6022975"/>
            <a:ext cx="1131888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12289-6D95-402E-9106-D9E24AD163BC}" type="datetime1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12/1/2022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5963" y="6302375"/>
            <a:ext cx="3860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ysClr val="windowText" lastClr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 goes here</a:t>
            </a:r>
          </a:p>
        </p:txBody>
      </p:sp>
      <p:sp>
        <p:nvSpPr>
          <p:cNvPr id="2056" name="Text Placeholder 9"/>
          <p:cNvSpPr>
            <a:spLocks noGrp="1"/>
          </p:cNvSpPr>
          <p:nvPr>
            <p:ph type="body"/>
          </p:nvPr>
        </p:nvSpPr>
        <p:spPr>
          <a:xfrm>
            <a:off x="1912938" y="1819275"/>
            <a:ext cx="9945687" cy="4306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14630"/>
            <a:r>
              <a:rPr lang="en-US" altLang="zh-CN" dirty="0"/>
              <a:t>Second level</a:t>
            </a:r>
          </a:p>
          <a:p>
            <a:pPr lvl="2" indent="-171450"/>
            <a:r>
              <a:rPr lang="en-US" altLang="zh-CN" dirty="0"/>
              <a:t>Third level</a:t>
            </a:r>
          </a:p>
          <a:p>
            <a:pPr lvl="3" indent="-171450"/>
            <a:r>
              <a:rPr lang="en-US" altLang="zh-CN" dirty="0"/>
              <a:t>Fourth level</a:t>
            </a:r>
          </a:p>
          <a:p>
            <a:pPr lvl="4" indent="-171450"/>
            <a:r>
              <a:rPr lang="en-US" altLang="zh-CN" dirty="0"/>
              <a:t>Fifth level</a:t>
            </a:r>
          </a:p>
        </p:txBody>
      </p:sp>
      <p:sp>
        <p:nvSpPr>
          <p:cNvPr id="2057" name="Title Placeholder 1"/>
          <p:cNvSpPr>
            <a:spLocks noGrp="1"/>
          </p:cNvSpPr>
          <p:nvPr>
            <p:ph type="title"/>
          </p:nvPr>
        </p:nvSpPr>
        <p:spPr>
          <a:xfrm>
            <a:off x="1517650" y="100013"/>
            <a:ext cx="10674350" cy="11890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</a:t>
            </a:r>
            <a:br>
              <a:rPr lang="en-US" altLang="zh-CN" dirty="0"/>
            </a:br>
            <a:r>
              <a:rPr lang="en-US" altLang="zh-CN" dirty="0"/>
              <a:t>style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1" cstate="print"/>
          <a:srcRect l="37475" t="15306" r="38007" b="43838"/>
          <a:stretch>
            <a:fillRect/>
          </a:stretch>
        </p:blipFill>
        <p:spPr>
          <a:xfrm>
            <a:off x="-1" y="0"/>
            <a:ext cx="1276017" cy="1371600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3175" y="1339850"/>
            <a:ext cx="121888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88825" cy="63500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61" name="Rectangle 16"/>
          <p:cNvSpPr txBox="1"/>
          <p:nvPr/>
        </p:nvSpPr>
        <p:spPr>
          <a:xfrm>
            <a:off x="10058400" y="6629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algn="r"/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</a:rPr>
              <a:t>1-</a:t>
            </a:r>
            <a:fld id="{9A0DB2DC-4C9A-4742-B13C-FB6460FD3503}" type="slidenum"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sz="1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ransition spd="slow">
    <p:cover/>
  </p:transition>
  <p:hf sldNum="0"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lang="en-US" sz="3000" b="1" kern="1200" dirty="0">
          <a:ln w="18415" cmpd="sng">
            <a:noFill/>
            <a:prstDash val="solid"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05105" indent="-205105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21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21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13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EF660B"/>
        </a:buClr>
        <a:buSzPct val="110000"/>
        <a:buFont typeface="Arial" panose="020B0604020202020204" pitchFamily="34" charset="0"/>
        <a:buChar char="•"/>
        <a:tabLst>
          <a:tab pos="204470" algn="l"/>
        </a:tabLst>
        <a:defRPr lang="en-US" sz="13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/>
        </p:nvSpPr>
        <p:spPr>
          <a:xfrm>
            <a:off x="1322388" y="382588"/>
            <a:ext cx="10161587" cy="1273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en-US" altLang="zh-CN" sz="4800" b="1" dirty="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Binanry System &amp; Machine Code</a:t>
            </a:r>
            <a:r>
              <a:rPr lang="en-US" altLang="zh-CN" sz="4800" b="1" dirty="0">
                <a:solidFill>
                  <a:schemeClr val="bg1"/>
                </a:solidFill>
                <a:latin typeface="华文行楷" panose="02010800040101010101" pitchFamily="2" charset="-122"/>
                <a:ea typeface="新宋体" panose="02010609030101010101" pitchFamily="49" charset="-122"/>
              </a:rPr>
              <a:t> </a:t>
            </a:r>
          </a:p>
          <a:p>
            <a:pPr algn="ctr" eaLnBrk="0" hangingPunct="0"/>
            <a:r>
              <a:rPr lang="en-US" altLang="zh-CN" sz="4800" b="1" dirty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(</a:t>
            </a:r>
            <a:r>
              <a:rPr lang="zh-CN" altLang="en-US" sz="4800" b="1" dirty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二进制与机器码</a:t>
            </a:r>
            <a:r>
              <a:rPr lang="en-US" altLang="zh-CN" sz="4800" b="1" dirty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)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10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0722" name="Rectangle 3"/>
          <p:cNvSpPr>
            <a:spLocks noGrp="1"/>
          </p:cNvSpPr>
          <p:nvPr/>
        </p:nvSpPr>
        <p:spPr>
          <a:xfrm>
            <a:off x="609600" y="0"/>
            <a:ext cx="8153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数的机内表示</a:t>
            </a:r>
            <a:r>
              <a:rPr lang="en-US" altLang="zh-CN" sz="4000" dirty="0">
                <a:solidFill>
                  <a:srgbClr val="434983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—</a:t>
            </a:r>
            <a:r>
              <a:rPr lang="en-US" altLang="zh-CN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浮点数</a:t>
            </a:r>
          </a:p>
        </p:txBody>
      </p:sp>
      <p:sp>
        <p:nvSpPr>
          <p:cNvPr id="30723" name="Text Box 4"/>
          <p:cNvSpPr txBox="1"/>
          <p:nvPr/>
        </p:nvSpPr>
        <p:spPr>
          <a:xfrm>
            <a:off x="893763" y="2022475"/>
            <a:ext cx="16843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浮点数： </a:t>
            </a:r>
          </a:p>
        </p:txBody>
      </p:sp>
      <p:graphicFrame>
        <p:nvGraphicFramePr>
          <p:cNvPr id="111649" name="Group 33"/>
          <p:cNvGraphicFramePr>
            <a:graphicFrameLocks noGrp="1"/>
          </p:cNvGraphicFramePr>
          <p:nvPr/>
        </p:nvGraphicFramePr>
        <p:xfrm>
          <a:off x="3352800" y="2057400"/>
          <a:ext cx="4775200" cy="45720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阶符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阶码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尾数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36" name="Text Box 17"/>
          <p:cNvSpPr txBox="1"/>
          <p:nvPr/>
        </p:nvSpPr>
        <p:spPr>
          <a:xfrm>
            <a:off x="914400" y="2819400"/>
            <a:ext cx="8105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将数</a:t>
            </a:r>
            <a:r>
              <a:rPr lang="en-US" altLang="zh-CN" sz="2400" b="1" dirty="0">
                <a:latin typeface="Arial" panose="020B0604020202020204" pitchFamily="34" charset="0"/>
              </a:rPr>
              <a:t>x</a:t>
            </a:r>
            <a:r>
              <a:rPr lang="zh-CN" altLang="en-US" sz="2400" b="1" dirty="0">
                <a:latin typeface="Arial" panose="020B0604020202020204" pitchFamily="34" charset="0"/>
              </a:rPr>
              <a:t>表示为 </a:t>
            </a:r>
            <a:r>
              <a:rPr lang="en-US" altLang="zh-CN" sz="2400" b="1" dirty="0">
                <a:latin typeface="Arial" panose="020B0604020202020204" pitchFamily="34" charset="0"/>
              </a:rPr>
              <a:t>s×2</a:t>
            </a:r>
            <a:r>
              <a:rPr lang="en-US" altLang="zh-CN" sz="2400" b="1" baseline="44000" dirty="0">
                <a:latin typeface="Arial" panose="020B0604020202020204" pitchFamily="34" charset="0"/>
              </a:rPr>
              <a:t>j</a:t>
            </a:r>
            <a:r>
              <a:rPr lang="zh-CN" altLang="en-US" sz="2400" b="1" dirty="0">
                <a:latin typeface="Arial" panose="020B0604020202020204" pitchFamily="34" charset="0"/>
              </a:rPr>
              <a:t>的形式，其中</a:t>
            </a:r>
            <a:r>
              <a:rPr lang="en-US" altLang="zh-CN" sz="2400" b="1" dirty="0">
                <a:latin typeface="Arial" panose="020B0604020202020204" pitchFamily="34" charset="0"/>
              </a:rPr>
              <a:t>s</a:t>
            </a:r>
            <a:r>
              <a:rPr lang="zh-CN" altLang="en-US" sz="2400" b="1" dirty="0">
                <a:latin typeface="Arial" panose="020B0604020202020204" pitchFamily="34" charset="0"/>
              </a:rPr>
              <a:t>为</a:t>
            </a:r>
            <a:r>
              <a:rPr lang="en-US" altLang="zh-CN" sz="2400" b="1" dirty="0">
                <a:latin typeface="Arial" panose="020B0604020202020204" pitchFamily="34" charset="0"/>
              </a:rPr>
              <a:t>x</a:t>
            </a:r>
            <a:r>
              <a:rPr lang="zh-CN" altLang="en-US" sz="2400" b="1" dirty="0">
                <a:latin typeface="Arial" panose="020B0604020202020204" pitchFamily="34" charset="0"/>
              </a:rPr>
              <a:t>的小数形式（尾数）</a:t>
            </a:r>
          </a:p>
        </p:txBody>
      </p:sp>
      <p:sp>
        <p:nvSpPr>
          <p:cNvPr id="30737" name="Text Box 18"/>
          <p:cNvSpPr txBox="1"/>
          <p:nvPr/>
        </p:nvSpPr>
        <p:spPr>
          <a:xfrm>
            <a:off x="508000" y="3505200"/>
            <a:ext cx="4168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</a:rPr>
              <a:t>例：  </a:t>
            </a:r>
            <a:r>
              <a:rPr lang="en-US" altLang="zh-CN" sz="2400" b="1" dirty="0">
                <a:latin typeface="Arial" panose="020B0604020202020204" pitchFamily="34" charset="0"/>
              </a:rPr>
              <a:t>-110.11= -0.11011×2</a:t>
            </a:r>
            <a:r>
              <a:rPr lang="en-US" altLang="zh-CN" sz="2400" b="1" baseline="48000" dirty="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3331" name="AutoShape 19"/>
          <p:cNvSpPr/>
          <p:nvPr/>
        </p:nvSpPr>
        <p:spPr>
          <a:xfrm>
            <a:off x="5791200" y="3657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32788" name="表格 32787"/>
          <p:cNvGraphicFramePr/>
          <p:nvPr/>
        </p:nvGraphicFramePr>
        <p:xfrm>
          <a:off x="6908800" y="3429000"/>
          <a:ext cx="4876800" cy="517525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2400" b="1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2400" b="1" dirty="0"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2400" b="1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2400" b="1" dirty="0">
                          <a:latin typeface="Calibri" panose="020F0502020204030204" pitchFamily="34" charset="0"/>
                        </a:rPr>
                        <a:t>11011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11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1746" name="Rectangle 3"/>
          <p:cNvSpPr>
            <a:spLocks noGrp="1"/>
          </p:cNvSpPr>
          <p:nvPr/>
        </p:nvSpPr>
        <p:spPr>
          <a:xfrm>
            <a:off x="711200" y="0"/>
            <a:ext cx="6527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机器码</a:t>
            </a:r>
            <a:r>
              <a:rPr lang="en-US" altLang="zh-CN" sz="4000" dirty="0">
                <a:solidFill>
                  <a:srgbClr val="434983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—</a:t>
            </a:r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原码</a:t>
            </a:r>
          </a:p>
        </p:txBody>
      </p:sp>
      <p:grpSp>
        <p:nvGrpSpPr>
          <p:cNvPr id="31747" name="Group 11"/>
          <p:cNvGrpSpPr/>
          <p:nvPr/>
        </p:nvGrpSpPr>
        <p:grpSpPr>
          <a:xfrm>
            <a:off x="1143000" y="1752600"/>
            <a:ext cx="9448800" cy="3856038"/>
            <a:chOff x="499" y="845"/>
            <a:chExt cx="5881" cy="2098"/>
          </a:xfrm>
        </p:grpSpPr>
        <p:sp>
          <p:nvSpPr>
            <p:cNvPr id="31748" name="Text Box 4"/>
            <p:cNvSpPr txBox="1"/>
            <p:nvPr/>
          </p:nvSpPr>
          <p:spPr>
            <a:xfrm>
              <a:off x="499" y="1322"/>
              <a:ext cx="1651" cy="4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>
                <a:buChar char="•"/>
              </a:pPr>
              <a:r>
                <a:rPr lang="en-US" altLang="zh-CN" sz="2400" dirty="0"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数学定义：</a:t>
              </a:r>
            </a:p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                     </a:t>
              </a:r>
              <a:r>
                <a:rPr lang="en-US" altLang="zh-CN" sz="2400" dirty="0">
                  <a:latin typeface="Arial" panose="020B0604020202020204" pitchFamily="34" charset="0"/>
                </a:rPr>
                <a:t>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原</a:t>
              </a:r>
              <a:r>
                <a:rPr lang="en-US" altLang="zh-CN" sz="2400" dirty="0"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31749" name="AutoShape 5"/>
            <p:cNvSpPr/>
            <p:nvPr/>
          </p:nvSpPr>
          <p:spPr>
            <a:xfrm>
              <a:off x="2688" y="1440"/>
              <a:ext cx="128" cy="528"/>
            </a:xfrm>
            <a:prstGeom prst="leftBrace">
              <a:avLst>
                <a:gd name="adj1" fmla="val 3437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/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31750" name="Text Box 6"/>
            <p:cNvSpPr txBox="1"/>
            <p:nvPr/>
          </p:nvSpPr>
          <p:spPr>
            <a:xfrm>
              <a:off x="2944" y="1343"/>
              <a:ext cx="1477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x      1&gt;x&gt;=0      </a:t>
              </a:r>
            </a:p>
          </p:txBody>
        </p:sp>
        <p:sp>
          <p:nvSpPr>
            <p:cNvPr id="31751" name="Text Box 7"/>
            <p:cNvSpPr txBox="1"/>
            <p:nvPr/>
          </p:nvSpPr>
          <p:spPr>
            <a:xfrm>
              <a:off x="2816" y="1728"/>
              <a:ext cx="2145" cy="2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1-x   </a:t>
              </a:r>
              <a:r>
                <a:rPr lang="zh-CN" altLang="en-US" sz="2400" dirty="0">
                  <a:latin typeface="Arial" panose="020B0604020202020204" pitchFamily="34" charset="0"/>
                </a:rPr>
                <a:t>或  </a:t>
              </a:r>
              <a:r>
                <a:rPr lang="en-US" altLang="zh-CN" sz="2400" dirty="0">
                  <a:latin typeface="Arial" panose="020B0604020202020204" pitchFamily="34" charset="0"/>
                </a:rPr>
                <a:t>1+|x|      0&gt;x&gt;-1</a:t>
              </a:r>
            </a:p>
          </p:txBody>
        </p:sp>
        <p:sp>
          <p:nvSpPr>
            <p:cNvPr id="31752" name="Text Box 8"/>
            <p:cNvSpPr txBox="1"/>
            <p:nvPr/>
          </p:nvSpPr>
          <p:spPr>
            <a:xfrm>
              <a:off x="513" y="2064"/>
              <a:ext cx="2794" cy="2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>
                <a:buChar char="•"/>
              </a:pPr>
              <a:r>
                <a:rPr lang="en-US" altLang="zh-CN" sz="2400" dirty="0"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物理意义：将</a:t>
              </a:r>
              <a:r>
                <a:rPr lang="en-US" altLang="zh-CN" sz="2400" dirty="0">
                  <a:latin typeface="Arial" panose="020B0604020202020204" pitchFamily="34" charset="0"/>
                </a:rPr>
                <a:t>x</a:t>
              </a:r>
              <a:r>
                <a:rPr lang="zh-CN" altLang="en-US" sz="2400" dirty="0">
                  <a:latin typeface="Arial" panose="020B0604020202020204" pitchFamily="34" charset="0"/>
                </a:rPr>
                <a:t>表示为定点小数</a:t>
              </a:r>
            </a:p>
          </p:txBody>
        </p:sp>
        <p:sp>
          <p:nvSpPr>
            <p:cNvPr id="31753" name="Text Box 9"/>
            <p:cNvSpPr txBox="1"/>
            <p:nvPr/>
          </p:nvSpPr>
          <p:spPr>
            <a:xfrm>
              <a:off x="1024" y="2496"/>
              <a:ext cx="5356" cy="4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例：</a:t>
              </a:r>
              <a:r>
                <a:rPr lang="en-US" altLang="zh-CN" sz="2400" dirty="0">
                  <a:latin typeface="Arial" panose="020B0604020202020204" pitchFamily="34" charset="0"/>
                </a:rPr>
                <a:t>x=+0.0011011    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原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00011011</a:t>
              </a: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        x= -0.0100011    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原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10100011</a:t>
              </a:r>
            </a:p>
          </p:txBody>
        </p:sp>
        <p:sp>
          <p:nvSpPr>
            <p:cNvPr id="31754" name="Text Box 10"/>
            <p:cNvSpPr txBox="1"/>
            <p:nvPr/>
          </p:nvSpPr>
          <p:spPr>
            <a:xfrm>
              <a:off x="756" y="845"/>
              <a:ext cx="3809" cy="169"/>
            </a:xfrm>
            <a:prstGeom prst="rect">
              <a:avLst/>
            </a:prstGeom>
            <a:solidFill>
              <a:srgbClr val="FFCC99"/>
            </a:solidFill>
            <a:ln w="9525">
              <a:noFill/>
            </a:ln>
            <a:effectLst>
              <a:outerShdw dist="107763" dir="2699999" algn="ctr" rotWithShape="0">
                <a:schemeClr val="tx2"/>
              </a:outerShdw>
            </a:effectLst>
          </p:spPr>
          <p:txBody>
            <a:bodyPr lIns="0" tIns="0" rIns="0" bIns="0" anchor="t" anchorCtr="0">
              <a:spAutoFit/>
            </a:bodyPr>
            <a:lstStyle/>
            <a:p>
              <a:pPr defTabSz="381000" eaLnBrk="0" hangingPunct="0">
                <a:lnSpc>
                  <a:spcPct val="85000"/>
                </a:lnSpc>
                <a:spcBef>
                  <a:spcPct val="45000"/>
                </a:spcBef>
              </a:pPr>
              <a:r>
                <a:rPr lang="zh-CN" altLang="en-US" sz="2400" b="1">
                  <a:latin typeface="Courier New" panose="02070309020205020404" pitchFamily="49" charset="0"/>
                </a:rPr>
                <a:t>说明：以定点小数的机器码为例</a:t>
              </a:r>
            </a:p>
          </p:txBody>
        </p:sp>
      </p:grp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12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2770" name="Rectangle 3"/>
          <p:cNvSpPr>
            <a:spLocks noGrp="1"/>
          </p:cNvSpPr>
          <p:nvPr/>
        </p:nvSpPr>
        <p:spPr>
          <a:xfrm>
            <a:off x="719138" y="228600"/>
            <a:ext cx="5072062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机器码</a:t>
            </a:r>
            <a:r>
              <a:rPr lang="en-US" altLang="zh-CN" sz="4000" dirty="0">
                <a:solidFill>
                  <a:srgbClr val="434983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—</a:t>
            </a:r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反码</a:t>
            </a:r>
          </a:p>
        </p:txBody>
      </p:sp>
      <p:grpSp>
        <p:nvGrpSpPr>
          <p:cNvPr id="32771" name="Group 10"/>
          <p:cNvGrpSpPr/>
          <p:nvPr/>
        </p:nvGrpSpPr>
        <p:grpSpPr>
          <a:xfrm>
            <a:off x="792163" y="2098675"/>
            <a:ext cx="10891837" cy="3143250"/>
            <a:chOff x="499" y="1322"/>
            <a:chExt cx="6861" cy="1980"/>
          </a:xfrm>
        </p:grpSpPr>
        <p:sp>
          <p:nvSpPr>
            <p:cNvPr id="32772" name="Text Box 4"/>
            <p:cNvSpPr txBox="1"/>
            <p:nvPr/>
          </p:nvSpPr>
          <p:spPr>
            <a:xfrm>
              <a:off x="499" y="1322"/>
              <a:ext cx="1671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>
                <a:buChar char="•"/>
              </a:pPr>
              <a:r>
                <a:rPr lang="en-US" altLang="zh-CN" sz="2400" dirty="0"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数学定义：</a:t>
              </a:r>
            </a:p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                     </a:t>
              </a:r>
              <a:r>
                <a:rPr lang="en-US" altLang="zh-CN" sz="2400" dirty="0">
                  <a:latin typeface="Arial" panose="020B0604020202020204" pitchFamily="34" charset="0"/>
                </a:rPr>
                <a:t>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反</a:t>
              </a:r>
              <a:r>
                <a:rPr lang="en-US" altLang="zh-CN" sz="2400" dirty="0"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32773" name="AutoShape 5"/>
            <p:cNvSpPr/>
            <p:nvPr/>
          </p:nvSpPr>
          <p:spPr>
            <a:xfrm>
              <a:off x="2688" y="1440"/>
              <a:ext cx="128" cy="528"/>
            </a:xfrm>
            <a:prstGeom prst="leftBrace">
              <a:avLst>
                <a:gd name="adj1" fmla="val 3437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/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32774" name="Text Box 6"/>
            <p:cNvSpPr txBox="1"/>
            <p:nvPr/>
          </p:nvSpPr>
          <p:spPr>
            <a:xfrm>
              <a:off x="2944" y="1344"/>
              <a:ext cx="14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x      1&gt;x&gt;=0      </a:t>
              </a:r>
            </a:p>
          </p:txBody>
        </p:sp>
        <p:sp>
          <p:nvSpPr>
            <p:cNvPr id="32775" name="Text Box 7"/>
            <p:cNvSpPr txBox="1"/>
            <p:nvPr/>
          </p:nvSpPr>
          <p:spPr>
            <a:xfrm>
              <a:off x="2816" y="1728"/>
              <a:ext cx="18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2-2</a:t>
              </a:r>
              <a:r>
                <a:rPr lang="en-US" altLang="zh-CN" sz="2400" baseline="40000" dirty="0">
                  <a:latin typeface="Arial" panose="020B0604020202020204" pitchFamily="34" charset="0"/>
                </a:rPr>
                <a:t>-(n-1)</a:t>
              </a:r>
              <a:r>
                <a:rPr lang="en-US" altLang="zh-CN" sz="2400" dirty="0">
                  <a:latin typeface="Arial" panose="020B0604020202020204" pitchFamily="34" charset="0"/>
                </a:rPr>
                <a:t>+x      0&gt;x&gt;-1</a:t>
              </a:r>
            </a:p>
          </p:txBody>
        </p:sp>
        <p:sp>
          <p:nvSpPr>
            <p:cNvPr id="32776" name="Text Box 8"/>
            <p:cNvSpPr txBox="1"/>
            <p:nvPr/>
          </p:nvSpPr>
          <p:spPr>
            <a:xfrm>
              <a:off x="512" y="2112"/>
              <a:ext cx="68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buChar char="•"/>
              </a:pPr>
              <a:r>
                <a:rPr lang="en-US" altLang="zh-CN" sz="2400" dirty="0"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物理意义：正数反码等于原码，负数反码等于原码各数码位取反</a:t>
              </a:r>
            </a:p>
          </p:txBody>
        </p:sp>
        <p:sp>
          <p:nvSpPr>
            <p:cNvPr id="32777" name="Text Box 9"/>
            <p:cNvSpPr txBox="1"/>
            <p:nvPr/>
          </p:nvSpPr>
          <p:spPr>
            <a:xfrm>
              <a:off x="512" y="2784"/>
              <a:ext cx="506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例：</a:t>
              </a:r>
              <a:r>
                <a:rPr lang="en-US" altLang="zh-CN" sz="2400" dirty="0">
                  <a:latin typeface="Arial" panose="020B0604020202020204" pitchFamily="34" charset="0"/>
                </a:rPr>
                <a:t>x=+0.0011011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原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00011011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反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00011011</a:t>
              </a: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        x= -0.0100011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原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10100011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反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11011100</a:t>
              </a:r>
            </a:p>
          </p:txBody>
        </p:sp>
      </p:grp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13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3794" name="Rectangle 3"/>
          <p:cNvSpPr>
            <a:spLocks noGrp="1"/>
          </p:cNvSpPr>
          <p:nvPr/>
        </p:nvSpPr>
        <p:spPr>
          <a:xfrm>
            <a:off x="719138" y="228600"/>
            <a:ext cx="5072062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机器码</a:t>
            </a:r>
            <a:r>
              <a:rPr lang="en-US" altLang="zh-CN" sz="4000" dirty="0">
                <a:solidFill>
                  <a:srgbClr val="434983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—</a:t>
            </a:r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补码</a:t>
            </a:r>
          </a:p>
        </p:txBody>
      </p:sp>
      <p:grpSp>
        <p:nvGrpSpPr>
          <p:cNvPr id="33795" name="Group 10"/>
          <p:cNvGrpSpPr/>
          <p:nvPr/>
        </p:nvGrpSpPr>
        <p:grpSpPr>
          <a:xfrm>
            <a:off x="792163" y="2098675"/>
            <a:ext cx="11399837" cy="3857625"/>
            <a:chOff x="499" y="1322"/>
            <a:chExt cx="7181" cy="2430"/>
          </a:xfrm>
        </p:grpSpPr>
        <p:sp>
          <p:nvSpPr>
            <p:cNvPr id="33796" name="Text Box 4"/>
            <p:cNvSpPr txBox="1"/>
            <p:nvPr/>
          </p:nvSpPr>
          <p:spPr>
            <a:xfrm>
              <a:off x="499" y="1322"/>
              <a:ext cx="1671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>
                <a:buChar char="•"/>
              </a:pPr>
              <a:r>
                <a:rPr lang="en-US" altLang="zh-CN" sz="2400" dirty="0"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数学定义：</a:t>
              </a:r>
            </a:p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                     </a:t>
              </a:r>
              <a:r>
                <a:rPr lang="en-US" altLang="zh-CN" sz="2400" dirty="0">
                  <a:latin typeface="Arial" panose="020B0604020202020204" pitchFamily="34" charset="0"/>
                </a:rPr>
                <a:t>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补</a:t>
              </a:r>
              <a:r>
                <a:rPr lang="en-US" altLang="zh-CN" sz="2400" dirty="0"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33797" name="AutoShape 5"/>
            <p:cNvSpPr/>
            <p:nvPr/>
          </p:nvSpPr>
          <p:spPr>
            <a:xfrm>
              <a:off x="2688" y="1440"/>
              <a:ext cx="128" cy="528"/>
            </a:xfrm>
            <a:prstGeom prst="leftBrace">
              <a:avLst>
                <a:gd name="adj1" fmla="val 3437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/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33798" name="Text Box 6"/>
            <p:cNvSpPr txBox="1"/>
            <p:nvPr/>
          </p:nvSpPr>
          <p:spPr>
            <a:xfrm>
              <a:off x="2944" y="1344"/>
              <a:ext cx="14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x      1&gt;x&gt;=0      </a:t>
              </a:r>
            </a:p>
          </p:txBody>
        </p:sp>
        <p:sp>
          <p:nvSpPr>
            <p:cNvPr id="33799" name="Text Box 7"/>
            <p:cNvSpPr txBox="1"/>
            <p:nvPr/>
          </p:nvSpPr>
          <p:spPr>
            <a:xfrm>
              <a:off x="2816" y="1728"/>
              <a:ext cx="32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2+x  </a:t>
              </a:r>
              <a:r>
                <a:rPr lang="zh-CN" altLang="en-US" sz="2400" dirty="0">
                  <a:latin typeface="Arial" panose="020B0604020202020204" pitchFamily="34" charset="0"/>
                </a:rPr>
                <a:t>或  </a:t>
              </a:r>
              <a:r>
                <a:rPr lang="en-US" altLang="zh-CN" sz="2400" dirty="0">
                  <a:latin typeface="Arial" panose="020B0604020202020204" pitchFamily="34" charset="0"/>
                </a:rPr>
                <a:t>2-|x| </a:t>
              </a:r>
              <a:r>
                <a:rPr lang="zh-CN" altLang="en-US" sz="2400" dirty="0">
                  <a:latin typeface="Arial" panose="020B0604020202020204" pitchFamily="34" charset="0"/>
                </a:rPr>
                <a:t>或  </a:t>
              </a:r>
              <a:r>
                <a:rPr lang="en-US" altLang="zh-CN" sz="2400" dirty="0">
                  <a:latin typeface="Arial" panose="020B0604020202020204" pitchFamily="34" charset="0"/>
                </a:rPr>
                <a:t>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反</a:t>
              </a:r>
              <a:r>
                <a:rPr lang="en-US" altLang="zh-CN" sz="2400" dirty="0">
                  <a:latin typeface="Arial" panose="020B0604020202020204" pitchFamily="34" charset="0"/>
                </a:rPr>
                <a:t>+2</a:t>
              </a:r>
              <a:r>
                <a:rPr lang="en-US" altLang="zh-CN" sz="2400" baseline="30000" dirty="0">
                  <a:latin typeface="Arial" panose="020B0604020202020204" pitchFamily="34" charset="0"/>
                </a:rPr>
                <a:t>-(n-1)</a:t>
              </a:r>
              <a:r>
                <a:rPr lang="en-US" altLang="zh-CN" sz="2400" dirty="0">
                  <a:latin typeface="Arial" panose="020B0604020202020204" pitchFamily="34" charset="0"/>
                </a:rPr>
                <a:t>     0&gt;x&gt;-1</a:t>
              </a:r>
            </a:p>
          </p:txBody>
        </p:sp>
        <p:sp>
          <p:nvSpPr>
            <p:cNvPr id="33800" name="Text Box 8"/>
            <p:cNvSpPr txBox="1"/>
            <p:nvPr/>
          </p:nvSpPr>
          <p:spPr>
            <a:xfrm>
              <a:off x="512" y="2112"/>
              <a:ext cx="71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buChar char="•"/>
              </a:pPr>
              <a:r>
                <a:rPr lang="en-US" altLang="zh-CN" sz="2400" dirty="0"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物理意义：正数补码等于原码，负数补码等于反码最低位加</a:t>
              </a:r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3801" name="Text Box 9"/>
            <p:cNvSpPr txBox="1"/>
            <p:nvPr/>
          </p:nvSpPr>
          <p:spPr>
            <a:xfrm>
              <a:off x="640" y="2544"/>
              <a:ext cx="5204" cy="1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例：</a:t>
              </a:r>
              <a:r>
                <a:rPr lang="en-US" altLang="zh-CN" sz="2400" dirty="0">
                  <a:latin typeface="Arial" panose="020B0604020202020204" pitchFamily="34" charset="0"/>
                </a:rPr>
                <a:t>x=+0.0011011     </a:t>
              </a: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  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原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00011011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反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00011011 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补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00011011</a:t>
              </a: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        </a:t>
              </a: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       x= -0.0100011  </a:t>
              </a: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  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原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10100011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反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11011100      [x]</a:t>
              </a:r>
              <a:r>
                <a:rPr lang="zh-CN" altLang="en-US" sz="2400" baseline="-25000" dirty="0">
                  <a:latin typeface="Arial" panose="020B0604020202020204" pitchFamily="34" charset="0"/>
                </a:rPr>
                <a:t>补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11011101</a:t>
              </a:r>
            </a:p>
          </p:txBody>
        </p:sp>
      </p:grpSp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14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4818" name="Rectangle 3"/>
          <p:cNvSpPr>
            <a:spLocks noGrp="1"/>
          </p:cNvSpPr>
          <p:nvPr/>
        </p:nvSpPr>
        <p:spPr>
          <a:xfrm>
            <a:off x="762000" y="381000"/>
            <a:ext cx="6096000" cy="836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定点数加（减）法</a:t>
            </a:r>
          </a:p>
        </p:txBody>
      </p:sp>
      <p:grpSp>
        <p:nvGrpSpPr>
          <p:cNvPr id="34819" name="Group 7"/>
          <p:cNvGrpSpPr/>
          <p:nvPr/>
        </p:nvGrpSpPr>
        <p:grpSpPr>
          <a:xfrm>
            <a:off x="1390650" y="1844675"/>
            <a:ext cx="9499600" cy="3430588"/>
            <a:chOff x="876" y="1162"/>
            <a:chExt cx="5984" cy="2161"/>
          </a:xfrm>
        </p:grpSpPr>
        <p:sp>
          <p:nvSpPr>
            <p:cNvPr id="34820" name="Text Box 4"/>
            <p:cNvSpPr txBox="1"/>
            <p:nvPr/>
          </p:nvSpPr>
          <p:spPr>
            <a:xfrm>
              <a:off x="876" y="1162"/>
              <a:ext cx="5984" cy="90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buChar char="•"/>
              </a:pP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定点补码加（减）法：</a:t>
              </a:r>
            </a:p>
            <a:p>
              <a:pPr eaLnBrk="0" hangingPunct="0">
                <a:buChar char="•"/>
              </a:pPr>
              <a:endParaRPr lang="zh-CN" altLang="en-US" sz="2400" b="1" dirty="0">
                <a:solidFill>
                  <a:srgbClr val="434983"/>
                </a:solidFill>
                <a:latin typeface="Arial" panose="020B0604020202020204" pitchFamily="34" charset="0"/>
              </a:endParaRPr>
            </a:p>
            <a:p>
              <a:pPr eaLnBrk="0" hangingPunct="0"/>
              <a:r>
                <a:rPr lang="zh-CN" altLang="en-US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           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[x]</a:t>
              </a:r>
              <a:r>
                <a:rPr lang="zh-CN" altLang="en-US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补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+[y]</a:t>
              </a:r>
              <a:r>
                <a:rPr lang="zh-CN" altLang="en-US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补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=[x+y]</a:t>
              </a:r>
              <a:r>
                <a:rPr lang="zh-CN" altLang="en-US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补</a:t>
              </a:r>
              <a:r>
                <a:rPr lang="zh-CN" altLang="en-US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，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|x|&lt;1, |y|&lt;1, |x+y|&lt;1</a:t>
              </a:r>
              <a:endParaRPr lang="en-US" altLang="zh-CN" sz="2400" b="1" baseline="-25000" dirty="0">
                <a:solidFill>
                  <a:srgbClr val="434983"/>
                </a:solidFill>
                <a:latin typeface="Arial" panose="020B0604020202020204" pitchFamily="34" charset="0"/>
              </a:endParaRPr>
            </a:p>
            <a:p>
              <a:pPr eaLnBrk="0" hangingPunct="0"/>
              <a:endParaRPr lang="en-US" altLang="zh-CN" sz="2400" b="1" baseline="-25000" dirty="0">
                <a:solidFill>
                  <a:srgbClr val="43498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1" name="Text Box 5"/>
            <p:cNvSpPr txBox="1"/>
            <p:nvPr/>
          </p:nvSpPr>
          <p:spPr>
            <a:xfrm>
              <a:off x="876" y="2115"/>
              <a:ext cx="5984" cy="12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  </a:t>
              </a:r>
            </a:p>
            <a:p>
              <a:pPr eaLnBrk="0" hangingPunct="0"/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   </a:t>
              </a:r>
              <a:r>
                <a:rPr lang="zh-CN" altLang="en-US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例：     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00100000            ——— (+0.01)</a:t>
              </a:r>
              <a:r>
                <a:rPr lang="en-US" altLang="zh-CN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=(+0.25)</a:t>
              </a:r>
              <a:r>
                <a:rPr lang="en-US" altLang="zh-CN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10</a:t>
              </a:r>
            </a:p>
            <a:p>
              <a:pPr eaLnBrk="0" hangingPunct="0"/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           +   11110000            ——— (-0.001)</a:t>
              </a:r>
              <a:r>
                <a:rPr lang="en-US" altLang="zh-CN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=(-0.125)</a:t>
              </a:r>
              <a:r>
                <a:rPr lang="en-US" altLang="zh-CN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10</a:t>
              </a:r>
            </a:p>
            <a:p>
              <a:pPr eaLnBrk="0" hangingPunct="0"/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         ———————</a:t>
              </a:r>
            </a:p>
            <a:p>
              <a:pPr eaLnBrk="0" hangingPunct="0"/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               100010000            ———(+0.001)</a:t>
              </a:r>
              <a:r>
                <a:rPr lang="en-US" altLang="zh-CN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zh-CN" sz="2400" b="1" dirty="0">
                  <a:solidFill>
                    <a:srgbClr val="434983"/>
                  </a:solidFill>
                  <a:latin typeface="Arial" panose="020B0604020202020204" pitchFamily="34" charset="0"/>
                </a:rPr>
                <a:t>=(+0.125)</a:t>
              </a:r>
              <a:r>
                <a:rPr lang="en-US" altLang="zh-CN" sz="2400" b="1" baseline="-25000" dirty="0">
                  <a:solidFill>
                    <a:srgbClr val="434983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</p:grpSp>
      <p:sp>
        <p:nvSpPr>
          <p:cNvPr id="34822" name="Oval 6"/>
          <p:cNvSpPr/>
          <p:nvPr/>
        </p:nvSpPr>
        <p:spPr>
          <a:xfrm>
            <a:off x="2743200" y="4876800"/>
            <a:ext cx="195263" cy="28733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15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5842" name="Rectangle 3"/>
          <p:cNvSpPr>
            <a:spLocks noGrp="1"/>
          </p:cNvSpPr>
          <p:nvPr/>
        </p:nvSpPr>
        <p:spPr>
          <a:xfrm>
            <a:off x="1143000" y="304800"/>
            <a:ext cx="5943600" cy="765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4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机器码补充解释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320800" y="1676400"/>
          <a:ext cx="23939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1219200" imgH="1171575" progId="Paint.Picture">
                  <p:embed/>
                </p:oleObj>
              </mc:Choice>
              <mc:Fallback>
                <p:oleObj r:id="rId3" imgW="1219200" imgH="11715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0800" y="1676400"/>
                        <a:ext cx="2393950" cy="172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AutoShape 5"/>
          <p:cNvSpPr/>
          <p:nvPr/>
        </p:nvSpPr>
        <p:spPr>
          <a:xfrm>
            <a:off x="4572000" y="2362200"/>
            <a:ext cx="1828800" cy="2286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7010400" y="1600200"/>
          <a:ext cx="24384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5" imgW="1257300" imgH="1228725" progId="Paint.Picture">
                  <p:embed/>
                </p:oleObj>
              </mc:Choice>
              <mc:Fallback>
                <p:oleObj r:id="rId5" imgW="1257300" imgH="12287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10400" y="1600200"/>
                        <a:ext cx="2438400" cy="17383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/>
          <p:nvPr/>
        </p:nvSpPr>
        <p:spPr>
          <a:xfrm>
            <a:off x="4876800" y="19050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－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8440" name="Text Box 8"/>
          <p:cNvSpPr txBox="1"/>
          <p:nvPr/>
        </p:nvSpPr>
        <p:spPr>
          <a:xfrm>
            <a:off x="4876800" y="2667000"/>
            <a:ext cx="8556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dirty="0">
                <a:latin typeface="Arial" panose="020B0604020202020204" pitchFamily="34" charset="0"/>
              </a:rPr>
              <a:t>＋</a:t>
            </a:r>
            <a:r>
              <a:rPr lang="en-US" altLang="zh-CN" dirty="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41" name="Text Box 9"/>
          <p:cNvSpPr txBox="1"/>
          <p:nvPr/>
        </p:nvSpPr>
        <p:spPr>
          <a:xfrm>
            <a:off x="990600" y="3810000"/>
            <a:ext cx="4357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solidFill>
                  <a:srgbClr val="434983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434983"/>
                </a:solidFill>
                <a:latin typeface="Arial" panose="020B0604020202020204" pitchFamily="34" charset="0"/>
              </a:rPr>
              <a:t>取模运算：整除模数后取余数</a:t>
            </a:r>
          </a:p>
        </p:txBody>
      </p:sp>
      <p:sp>
        <p:nvSpPr>
          <p:cNvPr id="18442" name="Text Box 10"/>
          <p:cNvSpPr txBox="1"/>
          <p:nvPr/>
        </p:nvSpPr>
        <p:spPr>
          <a:xfrm>
            <a:off x="1320800" y="4343400"/>
            <a:ext cx="75692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434983"/>
                </a:solidFill>
                <a:latin typeface="Arial" panose="020B0604020202020204" pitchFamily="34" charset="0"/>
              </a:rPr>
              <a:t>例：</a:t>
            </a:r>
            <a:r>
              <a:rPr lang="en-US" altLang="zh-CN" sz="2400" b="1" dirty="0">
                <a:solidFill>
                  <a:srgbClr val="434983"/>
                </a:solidFill>
                <a:latin typeface="Arial" panose="020B0604020202020204" pitchFamily="34" charset="0"/>
              </a:rPr>
              <a:t>45 mod 12 =9      3 mod 12=3      5 mod 3=2        </a:t>
            </a:r>
          </a:p>
        </p:txBody>
      </p:sp>
      <p:sp>
        <p:nvSpPr>
          <p:cNvPr id="18443" name="Text Box 11"/>
          <p:cNvSpPr txBox="1"/>
          <p:nvPr/>
        </p:nvSpPr>
        <p:spPr>
          <a:xfrm>
            <a:off x="914400" y="5029200"/>
            <a:ext cx="4357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solidFill>
                  <a:srgbClr val="434983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434983"/>
                </a:solidFill>
                <a:latin typeface="Arial" panose="020B0604020202020204" pitchFamily="34" charset="0"/>
              </a:rPr>
              <a:t>模：一个计算系统的最大容量</a:t>
            </a:r>
          </a:p>
        </p:txBody>
      </p:sp>
      <p:sp>
        <p:nvSpPr>
          <p:cNvPr id="18444" name="Text Box 12"/>
          <p:cNvSpPr txBox="1"/>
          <p:nvPr/>
        </p:nvSpPr>
        <p:spPr>
          <a:xfrm>
            <a:off x="914400" y="5791200"/>
            <a:ext cx="36083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solidFill>
                  <a:srgbClr val="434983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434983"/>
                </a:solidFill>
                <a:latin typeface="Arial" panose="020B0604020202020204" pitchFamily="34" charset="0"/>
              </a:rPr>
              <a:t>定点小数机器码以</a:t>
            </a:r>
            <a:r>
              <a:rPr lang="en-US" altLang="zh-CN" sz="2400" b="1" dirty="0">
                <a:solidFill>
                  <a:srgbClr val="434983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b="1" dirty="0">
                <a:solidFill>
                  <a:srgbClr val="434983"/>
                </a:solidFill>
                <a:latin typeface="Arial" panose="020B0604020202020204" pitchFamily="34" charset="0"/>
              </a:rPr>
              <a:t>为模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9" grpId="0"/>
      <p:bldP spid="18440" grpId="0"/>
      <p:bldP spid="18441" grpId="0"/>
      <p:bldP spid="18442" grpId="0"/>
      <p:bldP spid="18443" grpId="0"/>
      <p:bldP spid="184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16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6866" name="Rectangle 3"/>
          <p:cNvSpPr>
            <a:spLocks noGrp="1"/>
          </p:cNvSpPr>
          <p:nvPr/>
        </p:nvSpPr>
        <p:spPr>
          <a:xfrm>
            <a:off x="719138" y="228600"/>
            <a:ext cx="7891462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4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定点数加（减）法</a:t>
            </a:r>
          </a:p>
        </p:txBody>
      </p:sp>
      <p:sp>
        <p:nvSpPr>
          <p:cNvPr id="36867" name="Text Box 4"/>
          <p:cNvSpPr txBox="1"/>
          <p:nvPr/>
        </p:nvSpPr>
        <p:spPr>
          <a:xfrm>
            <a:off x="1487488" y="1989138"/>
            <a:ext cx="937895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</a:rPr>
              <a:t>机器数的表达范围有限，两数之和超出表示范围时，产生溢出（</a:t>
            </a:r>
            <a:r>
              <a:rPr lang="en-US" altLang="zh-CN" sz="2800" dirty="0">
                <a:latin typeface="Arial" panose="020B0604020202020204" pitchFamily="34" charset="0"/>
              </a:rPr>
              <a:t>overflow</a:t>
            </a:r>
            <a:r>
              <a:rPr lang="zh-CN" altLang="en-US" sz="2800" dirty="0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36868" name="Text Box 5"/>
          <p:cNvSpPr txBox="1"/>
          <p:nvPr/>
        </p:nvSpPr>
        <p:spPr>
          <a:xfrm>
            <a:off x="2255838" y="3933825"/>
            <a:ext cx="3700462" cy="15525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dirty="0">
                <a:latin typeface="Arial" panose="020B0604020202020204" pitchFamily="34" charset="0"/>
              </a:rPr>
              <a:t>例：       </a:t>
            </a:r>
            <a:r>
              <a:rPr lang="en-US" altLang="zh-CN" dirty="0">
                <a:latin typeface="Arial" panose="020B0604020202020204" pitchFamily="34" charset="0"/>
              </a:rPr>
              <a:t>01100101</a:t>
            </a: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    </a:t>
            </a:r>
            <a:r>
              <a:rPr lang="zh-CN" altLang="en-US" dirty="0">
                <a:latin typeface="Arial" panose="020B0604020202020204" pitchFamily="34" charset="0"/>
              </a:rPr>
              <a:t>＋  </a:t>
            </a:r>
            <a:r>
              <a:rPr lang="en-US" altLang="zh-CN" dirty="0">
                <a:latin typeface="Arial" panose="020B0604020202020204" pitchFamily="34" charset="0"/>
              </a:rPr>
              <a:t>01000011  </a:t>
            </a: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 ———————</a:t>
            </a: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          10101000</a:t>
            </a:r>
          </a:p>
        </p:txBody>
      </p:sp>
      <p:sp>
        <p:nvSpPr>
          <p:cNvPr id="36869" name="AutoShape 6"/>
          <p:cNvSpPr/>
          <p:nvPr/>
        </p:nvSpPr>
        <p:spPr>
          <a:xfrm>
            <a:off x="7151688" y="3213100"/>
            <a:ext cx="3362325" cy="1511300"/>
          </a:xfrm>
          <a:prstGeom prst="wedgeEllipseCallout">
            <a:avLst>
              <a:gd name="adj1" fmla="val -105940"/>
              <a:gd name="adj2" fmla="val 57144"/>
            </a:avLst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 eaLnBrk="0" hangingPunct="0"/>
            <a:r>
              <a:rPr lang="zh-CN" altLang="en-US" dirty="0">
                <a:solidFill>
                  <a:srgbClr val="FF00FF"/>
                </a:solidFill>
                <a:latin typeface="Arial" panose="020B0604020202020204" pitchFamily="34" charset="0"/>
              </a:rPr>
              <a:t>正数相加，结果为负数</a:t>
            </a:r>
          </a:p>
        </p:txBody>
      </p:sp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17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7890" name="Rectangle 3"/>
          <p:cNvSpPr>
            <a:spLocks noGrp="1"/>
          </p:cNvSpPr>
          <p:nvPr/>
        </p:nvSpPr>
        <p:spPr>
          <a:xfrm>
            <a:off x="914400" y="304800"/>
            <a:ext cx="60198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400" b="1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定点乘法</a:t>
            </a:r>
          </a:p>
        </p:txBody>
      </p:sp>
      <p:sp>
        <p:nvSpPr>
          <p:cNvPr id="37891" name="Text Box 4"/>
          <p:cNvSpPr txBox="1"/>
          <p:nvPr/>
        </p:nvSpPr>
        <p:spPr>
          <a:xfrm>
            <a:off x="533400" y="1524000"/>
            <a:ext cx="869315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符号位：两数相乘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</a:rPr>
              <a:t>符号位相加。 </a:t>
            </a:r>
            <a:r>
              <a:rPr lang="en-US" altLang="zh-CN" dirty="0">
                <a:latin typeface="Arial" panose="020B0604020202020204" pitchFamily="34" charset="0"/>
              </a:rPr>
              <a:t>0+0=0, 1+0=0+1=1, 1+1=1 0                 </a:t>
            </a:r>
          </a:p>
        </p:txBody>
      </p:sp>
      <p:sp>
        <p:nvSpPr>
          <p:cNvPr id="37892" name="Oval 5"/>
          <p:cNvSpPr/>
          <p:nvPr/>
        </p:nvSpPr>
        <p:spPr>
          <a:xfrm>
            <a:off x="6629400" y="1600200"/>
            <a:ext cx="193675" cy="360363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3" name="Text Box 6"/>
          <p:cNvSpPr txBox="1"/>
          <p:nvPr/>
        </p:nvSpPr>
        <p:spPr>
          <a:xfrm>
            <a:off x="533400" y="2133600"/>
            <a:ext cx="2384425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数值部分：原码相乘</a:t>
            </a:r>
          </a:p>
        </p:txBody>
      </p:sp>
      <p:sp>
        <p:nvSpPr>
          <p:cNvPr id="37894" name="Text Box 7"/>
          <p:cNvSpPr txBox="1"/>
          <p:nvPr/>
        </p:nvSpPr>
        <p:spPr>
          <a:xfrm>
            <a:off x="588963" y="2708275"/>
            <a:ext cx="2073275" cy="30130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0.101</a:t>
            </a: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× 0.011</a:t>
            </a: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————</a:t>
            </a: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   101</a:t>
            </a: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 101</a:t>
            </a: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+  000</a:t>
            </a: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————</a:t>
            </a: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0.001111  </a:t>
            </a:r>
          </a:p>
        </p:txBody>
      </p:sp>
      <p:sp>
        <p:nvSpPr>
          <p:cNvPr id="37895" name="AutoShape 8"/>
          <p:cNvSpPr/>
          <p:nvPr/>
        </p:nvSpPr>
        <p:spPr>
          <a:xfrm>
            <a:off x="2641600" y="35814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6" name="Text Box 9"/>
          <p:cNvSpPr txBox="1"/>
          <p:nvPr/>
        </p:nvSpPr>
        <p:spPr>
          <a:xfrm>
            <a:off x="4343400" y="2133600"/>
            <a:ext cx="7446963" cy="44465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  0.000          </a:t>
            </a:r>
            <a:r>
              <a:rPr lang="zh-CN" altLang="en-US" sz="2200" dirty="0">
                <a:latin typeface="Arial" panose="020B0604020202020204" pitchFamily="34" charset="0"/>
              </a:rPr>
              <a:t>累加器初值为</a:t>
            </a:r>
            <a:r>
              <a:rPr lang="en-US" altLang="zh-CN" sz="2200" dirty="0">
                <a:latin typeface="Arial" panose="020B0604020202020204" pitchFamily="34" charset="0"/>
              </a:rPr>
              <a:t>0</a:t>
            </a: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+0.101          </a:t>
            </a:r>
            <a:r>
              <a:rPr lang="zh-CN" altLang="en-US" sz="2200" dirty="0">
                <a:latin typeface="Arial" panose="020B0604020202020204" pitchFamily="34" charset="0"/>
              </a:rPr>
              <a:t>乘数末位为</a:t>
            </a:r>
            <a:r>
              <a:rPr lang="en-US" altLang="zh-CN" sz="2200" dirty="0">
                <a:latin typeface="Arial" panose="020B0604020202020204" pitchFamily="34" charset="0"/>
              </a:rPr>
              <a:t>1</a:t>
            </a:r>
            <a:r>
              <a:rPr lang="zh-CN" altLang="en-US" sz="2200" dirty="0">
                <a:latin typeface="Arial" panose="020B0604020202020204" pitchFamily="34" charset="0"/>
              </a:rPr>
              <a:t>，加被乘数</a:t>
            </a: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———</a:t>
            </a: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  0.101          </a:t>
            </a:r>
            <a:r>
              <a:rPr lang="zh-CN" altLang="en-US" sz="2200" dirty="0">
                <a:latin typeface="Arial" panose="020B0604020202020204" pitchFamily="34" charset="0"/>
              </a:rPr>
              <a:t>部分积</a:t>
            </a:r>
          </a:p>
          <a:p>
            <a:pPr eaLnBrk="0" hangingPunct="0"/>
            <a:r>
              <a:rPr lang="zh-CN" altLang="en-US" sz="2200" dirty="0">
                <a:latin typeface="Arial" panose="020B0604020202020204" pitchFamily="34" charset="0"/>
              </a:rPr>
              <a:t>  </a:t>
            </a:r>
            <a:r>
              <a:rPr lang="en-US" altLang="zh-CN" sz="2200" dirty="0">
                <a:latin typeface="Arial" panose="020B0604020202020204" pitchFamily="34" charset="0"/>
              </a:rPr>
              <a:t>0.010    1    </a:t>
            </a:r>
            <a:r>
              <a:rPr lang="zh-CN" altLang="en-US" sz="2200" dirty="0">
                <a:latin typeface="Arial" panose="020B0604020202020204" pitchFamily="34" charset="0"/>
              </a:rPr>
              <a:t>部分积右移一位</a:t>
            </a: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+0.101          </a:t>
            </a:r>
            <a:r>
              <a:rPr lang="zh-CN" altLang="en-US" sz="2200" dirty="0">
                <a:latin typeface="Arial" panose="020B0604020202020204" pitchFamily="34" charset="0"/>
              </a:rPr>
              <a:t>乘数倒数第二位为</a:t>
            </a:r>
            <a:r>
              <a:rPr lang="en-US" altLang="zh-CN" sz="2200" dirty="0">
                <a:latin typeface="Arial" panose="020B0604020202020204" pitchFamily="34" charset="0"/>
              </a:rPr>
              <a:t>1</a:t>
            </a:r>
            <a:r>
              <a:rPr lang="zh-CN" altLang="en-US" sz="2200" dirty="0">
                <a:latin typeface="Arial" panose="020B0604020202020204" pitchFamily="34" charset="0"/>
              </a:rPr>
              <a:t>，加被乘数</a:t>
            </a: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———</a:t>
            </a: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  0.111            </a:t>
            </a:r>
            <a:r>
              <a:rPr lang="zh-CN" altLang="en-US" sz="2200" dirty="0">
                <a:latin typeface="Arial" panose="020B0604020202020204" pitchFamily="34" charset="0"/>
              </a:rPr>
              <a:t>第二次部分积</a:t>
            </a:r>
          </a:p>
          <a:p>
            <a:pPr eaLnBrk="0" hangingPunct="0"/>
            <a:r>
              <a:rPr lang="zh-CN" altLang="en-US" sz="2200" dirty="0">
                <a:latin typeface="Arial" panose="020B0604020202020204" pitchFamily="34" charset="0"/>
              </a:rPr>
              <a:t>  </a:t>
            </a:r>
            <a:r>
              <a:rPr lang="en-US" altLang="zh-CN" sz="2200" dirty="0">
                <a:latin typeface="Arial" panose="020B0604020202020204" pitchFamily="34" charset="0"/>
              </a:rPr>
              <a:t>0.011    11    </a:t>
            </a:r>
            <a:r>
              <a:rPr lang="zh-CN" altLang="en-US" sz="2200" dirty="0">
                <a:latin typeface="Arial" panose="020B0604020202020204" pitchFamily="34" charset="0"/>
              </a:rPr>
              <a:t>第二次部分积右移一位</a:t>
            </a: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+0.000           </a:t>
            </a:r>
            <a:r>
              <a:rPr lang="zh-CN" altLang="en-US" sz="2200" dirty="0">
                <a:latin typeface="Arial" panose="020B0604020202020204" pitchFamily="34" charset="0"/>
              </a:rPr>
              <a:t>乘数最高位为</a:t>
            </a:r>
            <a:r>
              <a:rPr lang="en-US" altLang="zh-CN" sz="2200" dirty="0">
                <a:latin typeface="Arial" panose="020B0604020202020204" pitchFamily="34" charset="0"/>
              </a:rPr>
              <a:t>0</a:t>
            </a:r>
            <a:r>
              <a:rPr lang="zh-CN" altLang="en-US" sz="2200" dirty="0">
                <a:latin typeface="Arial" panose="020B0604020202020204" pitchFamily="34" charset="0"/>
              </a:rPr>
              <a:t>，加</a:t>
            </a:r>
            <a:r>
              <a:rPr lang="en-US" altLang="zh-CN" sz="2200" dirty="0">
                <a:latin typeface="Arial" panose="020B0604020202020204" pitchFamily="34" charset="0"/>
              </a:rPr>
              <a:t>0</a:t>
            </a: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———</a:t>
            </a:r>
          </a:p>
          <a:p>
            <a:pPr eaLnBrk="0" hangingPunct="0"/>
            <a:r>
              <a:rPr lang="en-US" altLang="zh-CN" sz="2200" dirty="0">
                <a:latin typeface="Arial" panose="020B0604020202020204" pitchFamily="34" charset="0"/>
              </a:rPr>
              <a:t>  0.011            </a:t>
            </a:r>
            <a:r>
              <a:rPr lang="zh-CN" altLang="en-US" sz="2200" dirty="0">
                <a:latin typeface="Arial" panose="020B0604020202020204" pitchFamily="34" charset="0"/>
              </a:rPr>
              <a:t>第三次部分积</a:t>
            </a:r>
          </a:p>
          <a:p>
            <a:pPr eaLnBrk="0" hangingPunct="0"/>
            <a:r>
              <a:rPr lang="zh-CN" altLang="en-US" sz="2200" dirty="0">
                <a:latin typeface="Arial" panose="020B0604020202020204" pitchFamily="34" charset="0"/>
              </a:rPr>
              <a:t>  </a:t>
            </a:r>
            <a:r>
              <a:rPr lang="en-US" altLang="zh-CN" sz="2200" dirty="0">
                <a:latin typeface="Arial" panose="020B0604020202020204" pitchFamily="34" charset="0"/>
              </a:rPr>
              <a:t>0.001   111   </a:t>
            </a:r>
            <a:r>
              <a:rPr lang="zh-CN" altLang="en-US" sz="2200" dirty="0">
                <a:latin typeface="Arial" panose="020B0604020202020204" pitchFamily="34" charset="0"/>
              </a:rPr>
              <a:t>第三次部分积右移一位，得结果</a:t>
            </a:r>
          </a:p>
        </p:txBody>
      </p:sp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18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8914" name="Rectangle 3"/>
          <p:cNvSpPr>
            <a:spLocks noGrp="1"/>
          </p:cNvSpPr>
          <p:nvPr/>
        </p:nvSpPr>
        <p:spPr>
          <a:xfrm>
            <a:off x="912813" y="188913"/>
            <a:ext cx="5335587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4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定点除法</a:t>
            </a:r>
            <a:r>
              <a:rPr lang="en-US" altLang="zh-CN" sz="44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(1)</a:t>
            </a:r>
          </a:p>
        </p:txBody>
      </p:sp>
      <p:sp>
        <p:nvSpPr>
          <p:cNvPr id="38915" name="Text Box 4"/>
          <p:cNvSpPr txBox="1"/>
          <p:nvPr/>
        </p:nvSpPr>
        <p:spPr>
          <a:xfrm>
            <a:off x="508000" y="1447800"/>
            <a:ext cx="11176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符号位：两数相除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</a:rPr>
              <a:t>符号位相加。 </a:t>
            </a:r>
            <a:r>
              <a:rPr lang="en-US" altLang="zh-CN" dirty="0">
                <a:latin typeface="Arial" panose="020B0604020202020204" pitchFamily="34" charset="0"/>
              </a:rPr>
              <a:t>0+0=0, 1+0=0+1=1, 1+1=1 0                 </a:t>
            </a:r>
          </a:p>
        </p:txBody>
      </p:sp>
      <p:sp>
        <p:nvSpPr>
          <p:cNvPr id="38916" name="Oval 5"/>
          <p:cNvSpPr/>
          <p:nvPr/>
        </p:nvSpPr>
        <p:spPr>
          <a:xfrm>
            <a:off x="6629400" y="1447800"/>
            <a:ext cx="193675" cy="30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917" name="Text Box 6"/>
          <p:cNvSpPr txBox="1"/>
          <p:nvPr/>
        </p:nvSpPr>
        <p:spPr>
          <a:xfrm>
            <a:off x="508000" y="2057400"/>
            <a:ext cx="7542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数值部分：补码相除（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除数</a:t>
            </a:r>
            <a:r>
              <a:rPr lang="en-US" altLang="zh-CN" dirty="0">
                <a:latin typeface="Arial" panose="020B0604020202020204" pitchFamily="34" charset="0"/>
              </a:rPr>
              <a:t>|&gt;|</a:t>
            </a:r>
            <a:r>
              <a:rPr lang="zh-CN" altLang="en-US" dirty="0">
                <a:latin typeface="Arial" panose="020B0604020202020204" pitchFamily="34" charset="0"/>
              </a:rPr>
              <a:t>被除数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</a:p>
        </p:txBody>
      </p:sp>
      <p:graphicFrame>
        <p:nvGraphicFramePr>
          <p:cNvPr id="38918" name="Object 7"/>
          <p:cNvGraphicFramePr>
            <a:graphicFrameLocks noChangeAspect="1"/>
          </p:cNvGraphicFramePr>
          <p:nvPr/>
        </p:nvGraphicFramePr>
        <p:xfrm>
          <a:off x="3429000" y="2667000"/>
          <a:ext cx="4059238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933450" imgH="1362075" progId="Paint.Picture">
                  <p:embed/>
                </p:oleObj>
              </mc:Choice>
              <mc:Fallback>
                <p:oleObj r:id="rId3" imgW="933450" imgH="136207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2667000"/>
                        <a:ext cx="4059238" cy="3649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19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9938" name="Rectangle 3"/>
          <p:cNvSpPr>
            <a:spLocks noGrp="1"/>
          </p:cNvSpPr>
          <p:nvPr/>
        </p:nvSpPr>
        <p:spPr>
          <a:xfrm>
            <a:off x="1371600" y="228600"/>
            <a:ext cx="63881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定点除法</a:t>
            </a:r>
            <a:r>
              <a:rPr lang="en-US" altLang="zh-CN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(2)</a:t>
            </a:r>
            <a:r>
              <a:rPr lang="en-US" altLang="zh-CN" sz="4000" dirty="0">
                <a:solidFill>
                  <a:srgbClr val="434983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—</a:t>
            </a:r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恢复余数法</a:t>
            </a:r>
            <a:endParaRPr lang="zh-CN" altLang="en-US" sz="4000" dirty="0">
              <a:solidFill>
                <a:srgbClr val="434983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927100" y="1263650"/>
          <a:ext cx="912971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2667000" imgH="1914525" progId="Paint.Picture">
                  <p:embed/>
                </p:oleObj>
              </mc:Choice>
              <mc:Fallback>
                <p:oleObj r:id="rId3" imgW="2667000" imgH="191452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1263650"/>
                        <a:ext cx="9129713" cy="487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2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2530" name="Rectangle 3"/>
          <p:cNvSpPr>
            <a:spLocks noGrp="1"/>
          </p:cNvSpPr>
          <p:nvPr/>
        </p:nvSpPr>
        <p:spPr>
          <a:xfrm>
            <a:off x="719138" y="188913"/>
            <a:ext cx="10658475" cy="6619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5400" b="1" dirty="0">
                <a:solidFill>
                  <a:srgbClr val="25344B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二进制与机器码 </a:t>
            </a:r>
          </a:p>
        </p:txBody>
      </p:sp>
      <p:sp>
        <p:nvSpPr>
          <p:cNvPr id="22531" name="Text Box 4"/>
          <p:cNvSpPr txBox="1"/>
          <p:nvPr/>
        </p:nvSpPr>
        <p:spPr>
          <a:xfrm>
            <a:off x="2032000" y="2286000"/>
            <a:ext cx="6311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二进制与十进制、八进制和十六进制的转换</a:t>
            </a:r>
          </a:p>
        </p:txBody>
      </p:sp>
      <p:sp>
        <p:nvSpPr>
          <p:cNvPr id="22532" name="Text Box 5"/>
          <p:cNvSpPr txBox="1"/>
          <p:nvPr/>
        </p:nvSpPr>
        <p:spPr>
          <a:xfrm>
            <a:off x="2032000" y="2895600"/>
            <a:ext cx="6311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数的表示（定点小数、定点整数、浮点数）</a:t>
            </a:r>
          </a:p>
        </p:txBody>
      </p:sp>
      <p:sp>
        <p:nvSpPr>
          <p:cNvPr id="22533" name="Text Box 6"/>
          <p:cNvSpPr txBox="1"/>
          <p:nvPr/>
        </p:nvSpPr>
        <p:spPr>
          <a:xfrm>
            <a:off x="2032000" y="3505200"/>
            <a:ext cx="4473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机器码（原码、反码、补码）</a:t>
            </a:r>
          </a:p>
        </p:txBody>
      </p:sp>
      <p:sp>
        <p:nvSpPr>
          <p:cNvPr id="22534" name="Text Box 7"/>
          <p:cNvSpPr txBox="1"/>
          <p:nvPr/>
        </p:nvSpPr>
        <p:spPr>
          <a:xfrm>
            <a:off x="2032000" y="4114800"/>
            <a:ext cx="24828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定点数的运算 </a:t>
            </a:r>
          </a:p>
        </p:txBody>
      </p: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2"/>
          <p:cNvSpPr>
            <a:spLocks noGrp="1"/>
          </p:cNvSpPr>
          <p:nvPr>
            <p:ph idx="4294967295"/>
          </p:nvPr>
        </p:nvSpPr>
        <p:spPr>
          <a:xfrm>
            <a:off x="1676400" y="228600"/>
            <a:ext cx="2768600" cy="12636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4400" dirty="0">
                <a:ea typeface="宋体" panose="02010600030101010101" pitchFamily="2" charset="-122"/>
              </a:rPr>
              <a:t>The end.</a:t>
            </a:r>
          </a:p>
        </p:txBody>
      </p:sp>
      <p:sp>
        <p:nvSpPr>
          <p:cNvPr id="40962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20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3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3554" name="Rectangle 3"/>
          <p:cNvSpPr>
            <a:spLocks noGrp="1"/>
          </p:cNvSpPr>
          <p:nvPr/>
        </p:nvSpPr>
        <p:spPr>
          <a:xfrm>
            <a:off x="914400" y="0"/>
            <a:ext cx="3810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800" dirty="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二进制</a:t>
            </a:r>
          </a:p>
        </p:txBody>
      </p:sp>
      <p:sp>
        <p:nvSpPr>
          <p:cNvPr id="23555" name="Text Box 4"/>
          <p:cNvSpPr txBox="1"/>
          <p:nvPr/>
        </p:nvSpPr>
        <p:spPr>
          <a:xfrm>
            <a:off x="2336800" y="1676400"/>
            <a:ext cx="4337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二进制：逢二进位的数制系统</a:t>
            </a:r>
          </a:p>
        </p:txBody>
      </p:sp>
      <p:sp>
        <p:nvSpPr>
          <p:cNvPr id="23556" name="Text Box 5"/>
          <p:cNvSpPr txBox="1"/>
          <p:nvPr/>
        </p:nvSpPr>
        <p:spPr>
          <a:xfrm>
            <a:off x="2336800" y="2286000"/>
            <a:ext cx="20494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基数：</a:t>
            </a:r>
            <a:r>
              <a:rPr lang="en-US" altLang="zh-CN" sz="2400" dirty="0">
                <a:latin typeface="Arial" panose="020B0604020202020204" pitchFamily="34" charset="0"/>
              </a:rPr>
              <a:t>0     1</a:t>
            </a:r>
          </a:p>
        </p:txBody>
      </p:sp>
      <p:sp>
        <p:nvSpPr>
          <p:cNvPr id="23557" name="Text Box 6"/>
          <p:cNvSpPr txBox="1"/>
          <p:nvPr/>
        </p:nvSpPr>
        <p:spPr>
          <a:xfrm>
            <a:off x="736600" y="3124200"/>
            <a:ext cx="245903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</a:rPr>
              <a:t>例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( </a:t>
            </a:r>
            <a:r>
              <a:rPr lang="en-US" altLang="zh-CN" sz="2400" dirty="0">
                <a:latin typeface="Arial" panose="020B0604020202020204" pitchFamily="34" charset="0"/>
              </a:rPr>
              <a:t>110)</a:t>
            </a:r>
            <a:r>
              <a:rPr lang="en-US" altLang="zh-CN" sz="2400" baseline="-250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3558" name="AutoShape 7"/>
          <p:cNvSpPr/>
          <p:nvPr/>
        </p:nvSpPr>
        <p:spPr>
          <a:xfrm>
            <a:off x="3073400" y="3200400"/>
            <a:ext cx="812800" cy="228600"/>
          </a:xfrm>
          <a:prstGeom prst="rightArrow">
            <a:avLst>
              <a:gd name="adj1" fmla="val 50000"/>
              <a:gd name="adj2" fmla="val 888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3559" name="Text Box 8"/>
          <p:cNvSpPr txBox="1"/>
          <p:nvPr/>
        </p:nvSpPr>
        <p:spPr>
          <a:xfrm>
            <a:off x="4191000" y="3124200"/>
            <a:ext cx="3968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1×2</a:t>
            </a:r>
            <a:r>
              <a:rPr lang="en-US" altLang="zh-CN" sz="2400" baseline="300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＋</a:t>
            </a:r>
            <a:r>
              <a:rPr lang="en-US" altLang="zh-CN" sz="2400" dirty="0">
                <a:latin typeface="Arial" panose="020B0604020202020204" pitchFamily="34" charset="0"/>
              </a:rPr>
              <a:t>1×2</a:t>
            </a:r>
            <a:r>
              <a:rPr lang="en-US" altLang="zh-CN" sz="2400" baseline="300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＋</a:t>
            </a:r>
            <a:r>
              <a:rPr lang="en-US" altLang="zh-CN" sz="2400" dirty="0">
                <a:latin typeface="Arial" panose="020B0604020202020204" pitchFamily="34" charset="0"/>
              </a:rPr>
              <a:t>0×2</a:t>
            </a:r>
            <a:r>
              <a:rPr lang="en-US" altLang="zh-CN" sz="2400" baseline="30000" dirty="0">
                <a:latin typeface="Arial" panose="020B0604020202020204" pitchFamily="34" charset="0"/>
              </a:rPr>
              <a:t>0</a:t>
            </a:r>
            <a:r>
              <a:rPr lang="zh-CN" altLang="en-US" sz="2400" dirty="0"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latin typeface="Arial" panose="020B0604020202020204" pitchFamily="34" charset="0"/>
              </a:rPr>
              <a:t>(6)</a:t>
            </a:r>
            <a:r>
              <a:rPr lang="en-US" altLang="zh-CN" sz="2400" baseline="-250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3560" name="Text Box 9"/>
          <p:cNvSpPr txBox="1"/>
          <p:nvPr/>
        </p:nvSpPr>
        <p:spPr>
          <a:xfrm>
            <a:off x="2286000" y="3810000"/>
            <a:ext cx="3727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奇偶数的判断以尾数为准</a:t>
            </a:r>
          </a:p>
        </p:txBody>
      </p:sp>
      <p:sp>
        <p:nvSpPr>
          <p:cNvPr id="23561" name="Text Box 10"/>
          <p:cNvSpPr txBox="1"/>
          <p:nvPr/>
        </p:nvSpPr>
        <p:spPr>
          <a:xfrm>
            <a:off x="2286000" y="4343400"/>
            <a:ext cx="167005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易于运算</a:t>
            </a:r>
          </a:p>
        </p:txBody>
      </p:sp>
      <p:sp>
        <p:nvSpPr>
          <p:cNvPr id="23562" name="Text Box 11"/>
          <p:cNvSpPr txBox="1"/>
          <p:nvPr/>
        </p:nvSpPr>
        <p:spPr>
          <a:xfrm>
            <a:off x="2286000" y="4876800"/>
            <a:ext cx="5556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用于表达二进制数所需的物理状态最少</a:t>
            </a:r>
          </a:p>
        </p:txBody>
      </p:sp>
      <p:sp>
        <p:nvSpPr>
          <p:cNvPr id="23563" name="Text Box 12"/>
          <p:cNvSpPr txBox="1"/>
          <p:nvPr/>
        </p:nvSpPr>
        <p:spPr>
          <a:xfrm>
            <a:off x="1524000" y="5486400"/>
            <a:ext cx="9339263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</a:rPr>
              <a:t>例：</a:t>
            </a:r>
            <a:r>
              <a:rPr lang="en-US" altLang="zh-CN" sz="2400" dirty="0">
                <a:latin typeface="Arial" panose="020B0604020202020204" pitchFamily="34" charset="0"/>
              </a:rPr>
              <a:t>0</a:t>
            </a:r>
            <a:r>
              <a:rPr lang="zh-CN" altLang="en-US" sz="2400" dirty="0">
                <a:latin typeface="Arial" panose="020B0604020202020204" pitchFamily="34" charset="0"/>
              </a:rPr>
              <a:t>～</a:t>
            </a:r>
            <a:r>
              <a:rPr lang="en-US" altLang="zh-CN" sz="2400" dirty="0">
                <a:latin typeface="Arial" panose="020B0604020202020204" pitchFamily="34" charset="0"/>
              </a:rPr>
              <a:t>999</a:t>
            </a:r>
            <a:r>
              <a:rPr lang="zh-CN" altLang="en-US" sz="2400" dirty="0">
                <a:latin typeface="Arial" panose="020B0604020202020204" pitchFamily="34" charset="0"/>
              </a:rPr>
              <a:t>范围内的数，十进制表示需</a:t>
            </a:r>
            <a:r>
              <a:rPr lang="en-US" altLang="zh-CN" sz="2400" dirty="0">
                <a:latin typeface="Arial" panose="020B0604020202020204" pitchFamily="34" charset="0"/>
              </a:rPr>
              <a:t>3×10</a:t>
            </a:r>
            <a:r>
              <a:rPr lang="zh-CN" altLang="en-US" sz="2400" dirty="0"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latin typeface="Arial" panose="020B0604020202020204" pitchFamily="34" charset="0"/>
              </a:rPr>
              <a:t>30</a:t>
            </a:r>
            <a:r>
              <a:rPr lang="zh-CN" altLang="en-US" sz="2400" dirty="0">
                <a:latin typeface="Arial" panose="020B0604020202020204" pitchFamily="34" charset="0"/>
              </a:rPr>
              <a:t>个稳定状态；</a:t>
            </a: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</a:rPr>
              <a:t>       二进制表示需</a:t>
            </a:r>
            <a:r>
              <a:rPr lang="en-US" altLang="zh-CN" sz="2400" dirty="0">
                <a:latin typeface="Arial" panose="020B0604020202020204" pitchFamily="34" charset="0"/>
              </a:rPr>
              <a:t>10×2</a:t>
            </a:r>
            <a:r>
              <a:rPr lang="zh-CN" altLang="en-US" sz="2400" dirty="0"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latin typeface="Arial" panose="020B0604020202020204" pitchFamily="34" charset="0"/>
              </a:rPr>
              <a:t>20</a:t>
            </a:r>
            <a:r>
              <a:rPr lang="zh-CN" altLang="en-US" sz="2400" dirty="0">
                <a:latin typeface="Arial" panose="020B0604020202020204" pitchFamily="34" charset="0"/>
              </a:rPr>
              <a:t>个稳定状态（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en-US" altLang="zh-CN" sz="2400" baseline="30000" dirty="0">
                <a:latin typeface="Arial" panose="020B0604020202020204" pitchFamily="34" charset="0"/>
              </a:rPr>
              <a:t>10</a:t>
            </a:r>
            <a:r>
              <a:rPr lang="zh-CN" altLang="en-US" sz="2400" dirty="0">
                <a:latin typeface="Arial" panose="020B0604020202020204" pitchFamily="34" charset="0"/>
              </a:rPr>
              <a:t>＝</a:t>
            </a:r>
            <a:r>
              <a:rPr lang="en-US" altLang="zh-CN" sz="2400" dirty="0">
                <a:latin typeface="Arial" panose="020B0604020202020204" pitchFamily="34" charset="0"/>
              </a:rPr>
              <a:t>1024</a:t>
            </a:r>
            <a:r>
              <a:rPr lang="zh-CN" altLang="en-US" sz="2400" dirty="0">
                <a:latin typeface="Arial" panose="020B0604020202020204" pitchFamily="34" charset="0"/>
              </a:rPr>
              <a:t>）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4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4578" name="Rectangle 3"/>
          <p:cNvSpPr>
            <a:spLocks noGrp="1"/>
          </p:cNvSpPr>
          <p:nvPr/>
        </p:nvSpPr>
        <p:spPr>
          <a:xfrm>
            <a:off x="0" y="0"/>
            <a:ext cx="9372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400" dirty="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二进制数转换为十进制数</a:t>
            </a:r>
          </a:p>
        </p:txBody>
      </p:sp>
      <p:sp>
        <p:nvSpPr>
          <p:cNvPr id="7172" name="Text Box 4"/>
          <p:cNvSpPr txBox="1"/>
          <p:nvPr/>
        </p:nvSpPr>
        <p:spPr>
          <a:xfrm>
            <a:off x="609600" y="1600200"/>
            <a:ext cx="8170863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整数部分</a:t>
            </a:r>
            <a:r>
              <a:rPr lang="zh-CN" altLang="en-US" sz="2400" b="1" dirty="0">
                <a:latin typeface="Arial" panose="020B0604020202020204" pitchFamily="34" charset="0"/>
                <a:sym typeface="Wingdings" panose="05000000000000000000" pitchFamily="2" charset="2"/>
              </a:rPr>
              <a:t>：</a:t>
            </a:r>
          </a:p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  <a:sym typeface="Wingdings" panose="05000000000000000000" pitchFamily="2" charset="2"/>
              </a:rPr>
              <a:t>           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(k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…k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=(k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="1" baseline="30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+k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="1" baseline="30000" dirty="0">
                <a:latin typeface="Arial" panose="020B0604020202020204" pitchFamily="34" charset="0"/>
                <a:sym typeface="Wingdings" panose="05000000000000000000" pitchFamily="2" charset="2"/>
              </a:rPr>
              <a:t>n-2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+…+k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="1" baseline="30000" dirty="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+k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endParaRPr lang="en-US" altLang="zh-CN" sz="2400" b="1" baseline="-25000" dirty="0">
              <a:latin typeface="Arial" panose="020B0604020202020204" pitchFamily="34" charset="0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609600" y="2590800"/>
            <a:ext cx="9217025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小数部分</a:t>
            </a:r>
            <a:r>
              <a:rPr lang="zh-CN" altLang="en-US" sz="2400" b="1" dirty="0">
                <a:latin typeface="Arial" panose="020B0604020202020204" pitchFamily="34" charset="0"/>
                <a:sym typeface="Wingdings" panose="05000000000000000000" pitchFamily="2" charset="2"/>
              </a:rPr>
              <a:t>：</a:t>
            </a:r>
          </a:p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  <a:sym typeface="Wingdings" panose="05000000000000000000" pitchFamily="2" charset="2"/>
              </a:rPr>
              <a:t>         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(. 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 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 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…k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=(k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="1" baseline="30000" dirty="0">
                <a:latin typeface="Arial" panose="020B0604020202020204" pitchFamily="34" charset="0"/>
                <a:sym typeface="Wingdings" panose="05000000000000000000" pitchFamily="2" charset="2"/>
              </a:rPr>
              <a:t>-1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+k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="1" baseline="30000" dirty="0">
                <a:latin typeface="Arial" panose="020B0604020202020204" pitchFamily="34" charset="0"/>
                <a:sym typeface="Wingdings" panose="05000000000000000000" pitchFamily="2" charset="2"/>
              </a:rPr>
              <a:t>-2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+…+k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="1" baseline="30000" dirty="0">
                <a:latin typeface="Arial" panose="020B0604020202020204" pitchFamily="34" charset="0"/>
                <a:sym typeface="Wingdings" panose="05000000000000000000" pitchFamily="2" charset="2"/>
              </a:rPr>
              <a:t>-(n-1)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+k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 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×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b="1" baseline="30000" dirty="0">
                <a:latin typeface="Arial" panose="020B0604020202020204" pitchFamily="34" charset="0"/>
                <a:sym typeface="Wingdings" panose="05000000000000000000" pitchFamily="2" charset="2"/>
              </a:rPr>
              <a:t>-n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zh-CN" sz="2400" b="1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</a:p>
        </p:txBody>
      </p:sp>
      <p:sp>
        <p:nvSpPr>
          <p:cNvPr id="7174" name="Text Box 6"/>
          <p:cNvSpPr txBox="1"/>
          <p:nvPr/>
        </p:nvSpPr>
        <p:spPr>
          <a:xfrm>
            <a:off x="508000" y="3733800"/>
            <a:ext cx="22145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例：  </a:t>
            </a:r>
            <a:r>
              <a:rPr lang="en-US" altLang="zh-CN" sz="2400" b="1" dirty="0">
                <a:latin typeface="Arial" panose="020B0604020202020204" pitchFamily="34" charset="0"/>
              </a:rPr>
              <a:t>(11001)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175" name="AutoShape 7"/>
          <p:cNvSpPr/>
          <p:nvPr/>
        </p:nvSpPr>
        <p:spPr>
          <a:xfrm>
            <a:off x="3200400" y="3886200"/>
            <a:ext cx="609600" cy="228600"/>
          </a:xfrm>
          <a:prstGeom prst="rightArrow">
            <a:avLst>
              <a:gd name="adj1" fmla="val 50000"/>
              <a:gd name="adj2" fmla="val 6662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7176" name="Text Box 8"/>
          <p:cNvSpPr txBox="1"/>
          <p:nvPr/>
        </p:nvSpPr>
        <p:spPr>
          <a:xfrm>
            <a:off x="4267200" y="3733800"/>
            <a:ext cx="2220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4</a:t>
            </a:r>
            <a:r>
              <a:rPr lang="en-US" altLang="zh-CN" sz="2400" b="1" dirty="0">
                <a:latin typeface="Arial" panose="020B0604020202020204" pitchFamily="34" charset="0"/>
              </a:rPr>
              <a:t>+2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</a:rPr>
              <a:t>+1=(25)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177" name="Text Box 9"/>
          <p:cNvSpPr txBox="1"/>
          <p:nvPr/>
        </p:nvSpPr>
        <p:spPr>
          <a:xfrm>
            <a:off x="1371600" y="4495800"/>
            <a:ext cx="12636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(0.101)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178" name="AutoShape 10"/>
          <p:cNvSpPr/>
          <p:nvPr/>
        </p:nvSpPr>
        <p:spPr>
          <a:xfrm>
            <a:off x="3200400" y="4572000"/>
            <a:ext cx="609600" cy="228600"/>
          </a:xfrm>
          <a:prstGeom prst="rightArrow">
            <a:avLst>
              <a:gd name="adj1" fmla="val 50000"/>
              <a:gd name="adj2" fmla="val 6662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7179" name="Text Box 11"/>
          <p:cNvSpPr txBox="1"/>
          <p:nvPr/>
        </p:nvSpPr>
        <p:spPr>
          <a:xfrm>
            <a:off x="4191000" y="4495800"/>
            <a:ext cx="2433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-1</a:t>
            </a:r>
            <a:r>
              <a:rPr lang="en-US" altLang="zh-CN" sz="2400" b="1" dirty="0">
                <a:latin typeface="Arial" panose="020B0604020202020204" pitchFamily="34" charset="0"/>
              </a:rPr>
              <a:t>+2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-3</a:t>
            </a:r>
            <a:r>
              <a:rPr lang="en-US" altLang="zh-CN" sz="2400" b="1" dirty="0">
                <a:latin typeface="Arial" panose="020B0604020202020204" pitchFamily="34" charset="0"/>
              </a:rPr>
              <a:t>=(0.625)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180" name="Text Box 12"/>
          <p:cNvSpPr txBox="1"/>
          <p:nvPr/>
        </p:nvSpPr>
        <p:spPr>
          <a:xfrm>
            <a:off x="1295400" y="5105400"/>
            <a:ext cx="1433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(101.11)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181" name="AutoShape 13"/>
          <p:cNvSpPr/>
          <p:nvPr/>
        </p:nvSpPr>
        <p:spPr>
          <a:xfrm>
            <a:off x="3200400" y="5334000"/>
            <a:ext cx="711200" cy="228600"/>
          </a:xfrm>
          <a:prstGeom prst="rightArrow">
            <a:avLst>
              <a:gd name="adj1" fmla="val 50000"/>
              <a:gd name="adj2" fmla="val 7773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7182" name="Text Box 14"/>
          <p:cNvSpPr txBox="1"/>
          <p:nvPr/>
        </p:nvSpPr>
        <p:spPr>
          <a:xfrm>
            <a:off x="4267200" y="5257800"/>
            <a:ext cx="3071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</a:rPr>
              <a:t>+1+2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-1</a:t>
            </a:r>
            <a:r>
              <a:rPr lang="en-US" altLang="zh-CN" sz="2400" b="1" dirty="0">
                <a:latin typeface="Arial" panose="020B0604020202020204" pitchFamily="34" charset="0"/>
              </a:rPr>
              <a:t>+2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-2</a:t>
            </a:r>
            <a:r>
              <a:rPr lang="en-US" altLang="zh-CN" sz="2400" b="1" dirty="0">
                <a:latin typeface="Arial" panose="020B0604020202020204" pitchFamily="34" charset="0"/>
              </a:rPr>
              <a:t>=(5.75)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10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174" grpId="0"/>
      <p:bldP spid="7175" grpId="0" animBg="1"/>
      <p:bldP spid="7176" grpId="0"/>
      <p:bldP spid="7177" grpId="0"/>
      <p:bldP spid="7178" grpId="0" animBg="1"/>
      <p:bldP spid="7179" grpId="0"/>
      <p:bldP spid="7180" grpId="0"/>
      <p:bldP spid="7181" grpId="0" animBg="1"/>
      <p:bldP spid="71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5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5602" name="Rectangle 3"/>
          <p:cNvSpPr>
            <a:spLocks noGrp="1"/>
          </p:cNvSpPr>
          <p:nvPr/>
        </p:nvSpPr>
        <p:spPr>
          <a:xfrm>
            <a:off x="0" y="0"/>
            <a:ext cx="9296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十进制整数转换为二进制数</a:t>
            </a:r>
          </a:p>
        </p:txBody>
      </p:sp>
      <p:sp>
        <p:nvSpPr>
          <p:cNvPr id="25603" name="Text Box 4"/>
          <p:cNvSpPr txBox="1"/>
          <p:nvPr/>
        </p:nvSpPr>
        <p:spPr>
          <a:xfrm>
            <a:off x="762000" y="1600200"/>
            <a:ext cx="2982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转换规则：除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取余</a:t>
            </a:r>
          </a:p>
        </p:txBody>
      </p:sp>
      <p:sp>
        <p:nvSpPr>
          <p:cNvPr id="25604" name="Text Box 5"/>
          <p:cNvSpPr txBox="1"/>
          <p:nvPr/>
        </p:nvSpPr>
        <p:spPr>
          <a:xfrm>
            <a:off x="533400" y="2057400"/>
            <a:ext cx="871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          (x)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 =(k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…k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=(k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aseline="30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+k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n-1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aseline="30000" dirty="0">
                <a:latin typeface="Arial" panose="020B0604020202020204" pitchFamily="34" charset="0"/>
                <a:sym typeface="Wingdings" panose="05000000000000000000" pitchFamily="2" charset="2"/>
              </a:rPr>
              <a:t>n-2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+…+k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×2</a:t>
            </a:r>
            <a:r>
              <a:rPr lang="en-US" altLang="zh-CN" sz="2400" baseline="30000" dirty="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+k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endParaRPr lang="en-US" altLang="zh-CN" sz="2400" baseline="-25000" dirty="0">
              <a:latin typeface="Arial" panose="020B0604020202020204" pitchFamily="34" charset="0"/>
            </a:endParaRPr>
          </a:p>
        </p:txBody>
      </p:sp>
      <p:sp>
        <p:nvSpPr>
          <p:cNvPr id="25605" name="AutoShape 6"/>
          <p:cNvSpPr/>
          <p:nvPr/>
        </p:nvSpPr>
        <p:spPr>
          <a:xfrm>
            <a:off x="533400" y="3048000"/>
            <a:ext cx="609600" cy="228600"/>
          </a:xfrm>
          <a:prstGeom prst="rightArrow">
            <a:avLst>
              <a:gd name="adj1" fmla="val 50000"/>
              <a:gd name="adj2" fmla="val 6662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5606" name="Text Box 7"/>
          <p:cNvSpPr txBox="1"/>
          <p:nvPr/>
        </p:nvSpPr>
        <p:spPr>
          <a:xfrm>
            <a:off x="1295400" y="2895600"/>
            <a:ext cx="7889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k</a:t>
            </a:r>
            <a:r>
              <a:rPr lang="en-US" altLang="zh-CN" sz="2400" baseline="-25000" dirty="0">
                <a:latin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=x</a:t>
            </a:r>
            <a:r>
              <a:rPr lang="zh-CN" altLang="en-US" sz="2400" dirty="0">
                <a:latin typeface="Arial" panose="020B0604020202020204" pitchFamily="34" charset="0"/>
              </a:rPr>
              <a:t>除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取余数，</a:t>
            </a:r>
            <a:r>
              <a:rPr lang="en-US" altLang="zh-CN" sz="2400" dirty="0">
                <a:latin typeface="Arial" panose="020B0604020202020204" pitchFamily="34" charset="0"/>
              </a:rPr>
              <a:t>k</a:t>
            </a:r>
            <a:r>
              <a:rPr lang="en-US" altLang="zh-CN" sz="2400" baseline="-25000" dirty="0">
                <a:latin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</a:rPr>
              <a:t>=(x-k</a:t>
            </a:r>
            <a:r>
              <a:rPr lang="en-US" altLang="zh-CN" sz="2400" baseline="-25000" dirty="0">
                <a:latin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)/2</a:t>
            </a:r>
            <a:r>
              <a:rPr lang="zh-CN" altLang="en-US" sz="2400" dirty="0">
                <a:latin typeface="Arial" panose="020B0604020202020204" pitchFamily="34" charset="0"/>
              </a:rPr>
              <a:t>除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取余，</a:t>
            </a:r>
            <a:r>
              <a:rPr lang="en-US" altLang="zh-CN" sz="2400" dirty="0">
                <a:latin typeface="Arial" panose="020B0604020202020204" pitchFamily="34" charset="0"/>
              </a:rPr>
              <a:t>……</a:t>
            </a:r>
            <a:r>
              <a:rPr lang="zh-CN" altLang="en-US" sz="2400" dirty="0">
                <a:latin typeface="Arial" panose="020B0604020202020204" pitchFamily="34" charset="0"/>
              </a:rPr>
              <a:t>直至商数小于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25607" name="Object 8"/>
          <p:cNvGraphicFramePr>
            <a:graphicFrameLocks noChangeAspect="1"/>
          </p:cNvGraphicFramePr>
          <p:nvPr/>
        </p:nvGraphicFramePr>
        <p:xfrm>
          <a:off x="6553200" y="3581400"/>
          <a:ext cx="386080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1333500" imgH="904875" progId="Paint.Picture">
                  <p:embed/>
                </p:oleObj>
              </mc:Choice>
              <mc:Fallback>
                <p:oleObj r:id="rId3" imgW="1333500" imgH="9048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3200" y="3581400"/>
                        <a:ext cx="3860800" cy="197802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AutoShape 9"/>
          <p:cNvSpPr/>
          <p:nvPr/>
        </p:nvSpPr>
        <p:spPr>
          <a:xfrm>
            <a:off x="5080000" y="38862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9" name="Text Box 10"/>
          <p:cNvSpPr txBox="1"/>
          <p:nvPr/>
        </p:nvSpPr>
        <p:spPr>
          <a:xfrm>
            <a:off x="1727200" y="3810000"/>
            <a:ext cx="22955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(27)</a:t>
            </a:r>
            <a:r>
              <a:rPr lang="en-US" altLang="zh-CN" sz="2400" baseline="-25000" dirty="0">
                <a:latin typeface="Arial" panose="020B0604020202020204" pitchFamily="34" charset="0"/>
              </a:rPr>
              <a:t>10</a:t>
            </a:r>
            <a:r>
              <a:rPr lang="en-US" altLang="zh-CN" sz="2400" dirty="0">
                <a:latin typeface="Arial" panose="020B0604020202020204" pitchFamily="34" charset="0"/>
              </a:rPr>
              <a:t>=(11011)</a:t>
            </a:r>
            <a:r>
              <a:rPr lang="en-US" altLang="zh-CN" sz="2400" baseline="-250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203" name="Text Box 11"/>
          <p:cNvSpPr txBox="1"/>
          <p:nvPr/>
        </p:nvSpPr>
        <p:spPr>
          <a:xfrm>
            <a:off x="533400" y="5105400"/>
            <a:ext cx="3475038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</a:rPr>
              <a:t>例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：    （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20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＝</a:t>
            </a: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            （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67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＝</a:t>
            </a:r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          （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128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＝ </a:t>
            </a:r>
          </a:p>
        </p:txBody>
      </p:sp>
      <p:sp>
        <p:nvSpPr>
          <p:cNvPr id="8204" name="Text Box 12"/>
          <p:cNvSpPr txBox="1"/>
          <p:nvPr/>
        </p:nvSpPr>
        <p:spPr>
          <a:xfrm>
            <a:off x="3200400" y="5105400"/>
            <a:ext cx="2235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10100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endParaRPr lang="en-US" altLang="zh-CN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205" name="Text Box 13"/>
          <p:cNvSpPr txBox="1"/>
          <p:nvPr/>
        </p:nvSpPr>
        <p:spPr>
          <a:xfrm>
            <a:off x="3276600" y="5486400"/>
            <a:ext cx="2641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1000011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endParaRPr lang="en-US" altLang="zh-CN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206" name="Text Box 14"/>
          <p:cNvSpPr txBox="1"/>
          <p:nvPr/>
        </p:nvSpPr>
        <p:spPr>
          <a:xfrm>
            <a:off x="3200400" y="5867400"/>
            <a:ext cx="325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10000000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zh-CN" sz="2400" baseline="-25000" dirty="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endParaRPr lang="en-US" altLang="zh-CN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/>
      <p:bldP spid="8204" grpId="0"/>
      <p:bldP spid="8205" grpId="0"/>
      <p:bldP spid="82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6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6626" name="Rectangle 3"/>
          <p:cNvSpPr>
            <a:spLocks noGrp="1"/>
          </p:cNvSpPr>
          <p:nvPr/>
        </p:nvSpPr>
        <p:spPr>
          <a:xfrm>
            <a:off x="0" y="0"/>
            <a:ext cx="9601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十进制小数转换为二进制数</a:t>
            </a:r>
            <a:endParaRPr lang="zh-CN" altLang="en-US" sz="4000" dirty="0">
              <a:solidFill>
                <a:srgbClr val="434983"/>
              </a:solidFill>
              <a:latin typeface="Arial" panose="020B0604020202020204" pitchFamily="34" charset="0"/>
            </a:endParaRPr>
          </a:p>
        </p:txBody>
      </p:sp>
      <p:grpSp>
        <p:nvGrpSpPr>
          <p:cNvPr id="26627" name="Group 14"/>
          <p:cNvGrpSpPr/>
          <p:nvPr/>
        </p:nvGrpSpPr>
        <p:grpSpPr>
          <a:xfrm>
            <a:off x="508000" y="1600200"/>
            <a:ext cx="9221788" cy="4267200"/>
            <a:chOff x="320" y="1008"/>
            <a:chExt cx="5809" cy="2688"/>
          </a:xfrm>
        </p:grpSpPr>
        <p:sp>
          <p:nvSpPr>
            <p:cNvPr id="26628" name="Text Box 4"/>
            <p:cNvSpPr txBox="1"/>
            <p:nvPr/>
          </p:nvSpPr>
          <p:spPr>
            <a:xfrm>
              <a:off x="512" y="1008"/>
              <a:ext cx="20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>
                <a:buChar char="•"/>
              </a:pPr>
              <a:r>
                <a:rPr lang="en-US" altLang="zh-CN" sz="2400" dirty="0"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转换规则：乘</a:t>
              </a:r>
              <a:r>
                <a:rPr lang="en-US" altLang="zh-CN" sz="2400" dirty="0">
                  <a:latin typeface="Arial" panose="020B0604020202020204" pitchFamily="34" charset="0"/>
                </a:rPr>
                <a:t>2</a:t>
              </a:r>
              <a:r>
                <a:rPr lang="zh-CN" altLang="en-US" sz="2400" dirty="0">
                  <a:latin typeface="Arial" panose="020B0604020202020204" pitchFamily="34" charset="0"/>
                </a:rPr>
                <a:t>取进位</a:t>
              </a:r>
            </a:p>
          </p:txBody>
        </p:sp>
        <p:sp>
          <p:nvSpPr>
            <p:cNvPr id="26629" name="Text Box 5"/>
            <p:cNvSpPr txBox="1"/>
            <p:nvPr/>
          </p:nvSpPr>
          <p:spPr>
            <a:xfrm>
              <a:off x="320" y="1296"/>
              <a:ext cx="58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    (x)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10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 =(. 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1 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2 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…k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n-1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n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)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2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=(k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1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×2</a:t>
              </a:r>
              <a:r>
                <a:rPr lang="en-US" altLang="zh-CN" sz="2400" baseline="30000" dirty="0">
                  <a:latin typeface="Arial" panose="020B0604020202020204" pitchFamily="34" charset="0"/>
                  <a:sym typeface="Wingdings" panose="05000000000000000000" pitchFamily="2" charset="2"/>
                </a:rPr>
                <a:t>-1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+k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2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×2</a:t>
              </a:r>
              <a:r>
                <a:rPr lang="en-US" altLang="zh-CN" sz="2400" baseline="30000" dirty="0">
                  <a:latin typeface="Arial" panose="020B0604020202020204" pitchFamily="34" charset="0"/>
                  <a:sym typeface="Wingdings" panose="05000000000000000000" pitchFamily="2" charset="2"/>
                </a:rPr>
                <a:t>-2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+…+k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n-1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×2</a:t>
              </a:r>
              <a:r>
                <a:rPr lang="en-US" altLang="zh-CN" sz="2400" baseline="30000" dirty="0">
                  <a:latin typeface="Arial" panose="020B0604020202020204" pitchFamily="34" charset="0"/>
                  <a:sym typeface="Wingdings" panose="05000000000000000000" pitchFamily="2" charset="2"/>
                </a:rPr>
                <a:t>n-1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+k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n 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×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2</a:t>
              </a:r>
              <a:r>
                <a:rPr lang="en-US" altLang="zh-CN" sz="2400" baseline="30000" dirty="0">
                  <a:latin typeface="Arial" panose="020B0604020202020204" pitchFamily="34" charset="0"/>
                  <a:sym typeface="Wingdings" panose="05000000000000000000" pitchFamily="2" charset="2"/>
                </a:rPr>
                <a:t>-n</a:t>
              </a:r>
              <a:r>
                <a:rPr lang="en-US" altLang="zh-CN" sz="2400" dirty="0">
                  <a:latin typeface="Arial" panose="020B0604020202020204" pitchFamily="34" charset="0"/>
                  <a:sym typeface="Wingdings" panose="05000000000000000000" pitchFamily="2" charset="2"/>
                </a:rPr>
                <a:t>)</a:t>
              </a:r>
              <a:r>
                <a:rPr lang="en-US" altLang="zh-CN" sz="2400" baseline="-25000" dirty="0">
                  <a:latin typeface="Arial" panose="020B0604020202020204" pitchFamily="34" charset="0"/>
                  <a:sym typeface="Wingdings" panose="05000000000000000000" pitchFamily="2" charset="2"/>
                </a:rPr>
                <a:t>10</a:t>
              </a:r>
              <a:endParaRPr lang="en-US" altLang="zh-CN" sz="2400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26630" name="AutoShape 6"/>
            <p:cNvSpPr/>
            <p:nvPr/>
          </p:nvSpPr>
          <p:spPr>
            <a:xfrm>
              <a:off x="384" y="1680"/>
              <a:ext cx="384" cy="144"/>
            </a:xfrm>
            <a:prstGeom prst="rightArrow">
              <a:avLst>
                <a:gd name="adj1" fmla="val 50000"/>
                <a:gd name="adj2" fmla="val 6662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/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6631" name="Text Box 7"/>
            <p:cNvSpPr txBox="1"/>
            <p:nvPr/>
          </p:nvSpPr>
          <p:spPr>
            <a:xfrm>
              <a:off x="965" y="1584"/>
              <a:ext cx="51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k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1</a:t>
              </a:r>
              <a:r>
                <a:rPr lang="en-US" altLang="zh-CN" sz="2400" dirty="0">
                  <a:latin typeface="Arial" panose="020B0604020202020204" pitchFamily="34" charset="0"/>
                </a:rPr>
                <a:t>=x</a:t>
              </a:r>
              <a:r>
                <a:rPr lang="zh-CN" altLang="en-US" sz="2400" dirty="0">
                  <a:latin typeface="Arial" panose="020B0604020202020204" pitchFamily="34" charset="0"/>
                </a:rPr>
                <a:t>乘</a:t>
              </a:r>
              <a:r>
                <a:rPr lang="en-US" altLang="zh-CN" sz="2400" dirty="0">
                  <a:latin typeface="Arial" panose="020B0604020202020204" pitchFamily="34" charset="0"/>
                </a:rPr>
                <a:t>2</a:t>
              </a:r>
              <a:r>
                <a:rPr lang="zh-CN" altLang="en-US" sz="2400" dirty="0">
                  <a:latin typeface="Arial" panose="020B0604020202020204" pitchFamily="34" charset="0"/>
                </a:rPr>
                <a:t>取进位，</a:t>
              </a:r>
              <a:r>
                <a:rPr lang="en-US" altLang="zh-CN" sz="2400" dirty="0">
                  <a:latin typeface="Arial" panose="020B0604020202020204" pitchFamily="34" charset="0"/>
                </a:rPr>
                <a:t>k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2</a:t>
              </a:r>
              <a:r>
                <a:rPr lang="en-US" altLang="zh-CN" sz="2400" dirty="0">
                  <a:latin typeface="Arial" panose="020B0604020202020204" pitchFamily="34" charset="0"/>
                </a:rPr>
                <a:t>=(2×x-k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1</a:t>
              </a:r>
              <a:r>
                <a:rPr lang="en-US" altLang="zh-CN" sz="2400" dirty="0">
                  <a:latin typeface="Arial" panose="020B0604020202020204" pitchFamily="34" charset="0"/>
                </a:rPr>
                <a:t>)</a:t>
              </a:r>
              <a:r>
                <a:rPr lang="zh-CN" altLang="en-US" sz="2400" dirty="0">
                  <a:latin typeface="Arial" panose="020B0604020202020204" pitchFamily="34" charset="0"/>
                </a:rPr>
                <a:t>乘</a:t>
              </a:r>
              <a:r>
                <a:rPr lang="en-US" altLang="zh-CN" sz="2400" dirty="0">
                  <a:latin typeface="Arial" panose="020B0604020202020204" pitchFamily="34" charset="0"/>
                </a:rPr>
                <a:t>2</a:t>
              </a:r>
              <a:r>
                <a:rPr lang="zh-CN" altLang="en-US" sz="2400" dirty="0">
                  <a:latin typeface="Arial" panose="020B0604020202020204" pitchFamily="34" charset="0"/>
                </a:rPr>
                <a:t>取进位，</a:t>
              </a:r>
              <a:r>
                <a:rPr lang="en-US" altLang="zh-CN" sz="2400" dirty="0">
                  <a:latin typeface="Arial" panose="020B0604020202020204" pitchFamily="34" charset="0"/>
                </a:rPr>
                <a:t>……</a:t>
              </a:r>
              <a:r>
                <a:rPr lang="zh-CN" altLang="en-US" sz="2400" dirty="0">
                  <a:latin typeface="Arial" panose="020B0604020202020204" pitchFamily="34" charset="0"/>
                </a:rPr>
                <a:t>直至余数为</a:t>
              </a: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6632" name="Text Box 8"/>
            <p:cNvSpPr txBox="1"/>
            <p:nvPr/>
          </p:nvSpPr>
          <p:spPr>
            <a:xfrm>
              <a:off x="960" y="1872"/>
              <a:ext cx="22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例：   </a:t>
              </a:r>
              <a:r>
                <a:rPr lang="en-US" altLang="zh-CN" sz="2400" dirty="0">
                  <a:latin typeface="Arial" panose="020B0604020202020204" pitchFamily="34" charset="0"/>
                </a:rPr>
                <a:t>(0.125)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10</a:t>
              </a:r>
              <a:r>
                <a:rPr lang="en-US" altLang="zh-CN" sz="2400" dirty="0">
                  <a:latin typeface="Arial" panose="020B0604020202020204" pitchFamily="34" charset="0"/>
                </a:rPr>
                <a:t>=(0.001)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6633" name="Text Box 9"/>
            <p:cNvSpPr txBox="1"/>
            <p:nvPr/>
          </p:nvSpPr>
          <p:spPr>
            <a:xfrm>
              <a:off x="1216" y="2160"/>
              <a:ext cx="4559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0.125×2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0.25           </a:t>
              </a:r>
              <a:r>
                <a:rPr lang="zh-CN" altLang="en-US" sz="2400" dirty="0">
                  <a:latin typeface="Arial" panose="020B0604020202020204" pitchFamily="34" charset="0"/>
                </a:rPr>
                <a:t>进位为</a:t>
              </a: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0.25×2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0.5               </a:t>
              </a:r>
              <a:r>
                <a:rPr lang="zh-CN" altLang="en-US" sz="2400" dirty="0">
                  <a:latin typeface="Arial" panose="020B0604020202020204" pitchFamily="34" charset="0"/>
                </a:rPr>
                <a:t>进位为</a:t>
              </a: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0.5×2</a:t>
              </a:r>
              <a:r>
                <a:rPr lang="zh-CN" altLang="en-US" sz="2400" dirty="0">
                  <a:latin typeface="Arial" panose="020B0604020202020204" pitchFamily="34" charset="0"/>
                </a:rPr>
                <a:t>＝</a:t>
              </a:r>
              <a:r>
                <a:rPr lang="en-US" altLang="zh-CN" sz="2400" dirty="0">
                  <a:latin typeface="Arial" panose="020B0604020202020204" pitchFamily="34" charset="0"/>
                </a:rPr>
                <a:t>1                    </a:t>
              </a:r>
              <a:r>
                <a:rPr lang="zh-CN" altLang="en-US" sz="2400" dirty="0">
                  <a:latin typeface="Arial" panose="020B0604020202020204" pitchFamily="34" charset="0"/>
                </a:rPr>
                <a:t>进位为</a:t>
              </a:r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  <a:r>
                <a:rPr lang="zh-CN" altLang="en-US" sz="2400" dirty="0">
                  <a:latin typeface="Arial" panose="020B0604020202020204" pitchFamily="34" charset="0"/>
                </a:rPr>
                <a:t>，余数为</a:t>
              </a: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  <a:r>
                <a:rPr lang="zh-CN" altLang="en-US" sz="2400" dirty="0">
                  <a:latin typeface="Arial" panose="020B0604020202020204" pitchFamily="34" charset="0"/>
                </a:rPr>
                <a:t>，计算结束</a:t>
              </a:r>
            </a:p>
          </p:txBody>
        </p:sp>
        <p:sp>
          <p:nvSpPr>
            <p:cNvPr id="26634" name="Text Box 10"/>
            <p:cNvSpPr txBox="1"/>
            <p:nvPr/>
          </p:nvSpPr>
          <p:spPr>
            <a:xfrm>
              <a:off x="448" y="2976"/>
              <a:ext cx="16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Arial" panose="020B0604020202020204" pitchFamily="34" charset="0"/>
                </a:rPr>
                <a:t>练习： </a:t>
              </a:r>
              <a:r>
                <a:rPr lang="en-US" altLang="zh-CN" sz="2400" dirty="0">
                  <a:latin typeface="Arial" panose="020B0604020202020204" pitchFamily="34" charset="0"/>
                </a:rPr>
                <a:t>(0.625)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10</a:t>
              </a:r>
              <a:r>
                <a:rPr lang="en-US" altLang="zh-CN" sz="2400" dirty="0"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26635" name="Text Box 11"/>
            <p:cNvSpPr txBox="1"/>
            <p:nvPr/>
          </p:nvSpPr>
          <p:spPr>
            <a:xfrm>
              <a:off x="2432" y="2976"/>
              <a:ext cx="7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(0.101)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2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6636" name="Text Box 12"/>
            <p:cNvSpPr txBox="1"/>
            <p:nvPr/>
          </p:nvSpPr>
          <p:spPr>
            <a:xfrm>
              <a:off x="1267" y="3386"/>
              <a:ext cx="9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(23.25)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10</a:t>
              </a:r>
              <a:r>
                <a:rPr lang="en-US" altLang="zh-CN" sz="2400" dirty="0"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26637" name="Rectangle 13"/>
            <p:cNvSpPr/>
            <p:nvPr/>
          </p:nvSpPr>
          <p:spPr>
            <a:xfrm>
              <a:off x="2432" y="3408"/>
              <a:ext cx="13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(10111.01)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7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7650" name="Rectangle 3"/>
          <p:cNvSpPr>
            <a:spLocks noGrp="1"/>
          </p:cNvSpPr>
          <p:nvPr/>
        </p:nvSpPr>
        <p:spPr>
          <a:xfrm>
            <a:off x="334963" y="0"/>
            <a:ext cx="10028237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>
              <a:lnSpc>
                <a:spcPct val="80000"/>
              </a:lnSpc>
            </a:pPr>
            <a:r>
              <a:rPr lang="zh-CN" altLang="en-US" sz="36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二进制数、八进制、十六进制数的转换</a:t>
            </a:r>
          </a:p>
        </p:txBody>
      </p:sp>
      <p:sp>
        <p:nvSpPr>
          <p:cNvPr id="27651" name="Text Box 4"/>
          <p:cNvSpPr txBox="1"/>
          <p:nvPr/>
        </p:nvSpPr>
        <p:spPr>
          <a:xfrm>
            <a:off x="1066800" y="2438400"/>
            <a:ext cx="643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三位二进制数对应一位八进制数</a:t>
            </a:r>
            <a:r>
              <a:rPr lang="en-US" altLang="zh-CN" sz="2400" b="1" dirty="0">
                <a:latin typeface="Arial" panose="020B0604020202020204" pitchFamily="34" charset="0"/>
              </a:rPr>
              <a:t>(</a:t>
            </a:r>
            <a:r>
              <a:rPr lang="zh-CN" altLang="en-US" sz="2400" b="1" dirty="0">
                <a:latin typeface="Arial" panose="020B0604020202020204" pitchFamily="34" charset="0"/>
              </a:rPr>
              <a:t>基数：</a:t>
            </a:r>
            <a:r>
              <a:rPr lang="en-US" altLang="zh-CN" sz="2400" b="1" dirty="0">
                <a:latin typeface="Arial" panose="020B0604020202020204" pitchFamily="34" charset="0"/>
              </a:rPr>
              <a:t>0</a:t>
            </a:r>
            <a:r>
              <a:rPr lang="zh-CN" altLang="en-US" sz="2400" b="1" dirty="0">
                <a:latin typeface="Arial" panose="020B0604020202020204" pitchFamily="34" charset="0"/>
              </a:rPr>
              <a:t>～</a:t>
            </a:r>
            <a:r>
              <a:rPr lang="en-US" altLang="zh-CN" sz="2400" b="1" dirty="0">
                <a:latin typeface="Arial" panose="020B0604020202020204" pitchFamily="34" charset="0"/>
              </a:rPr>
              <a:t>7)</a:t>
            </a:r>
          </a:p>
        </p:txBody>
      </p:sp>
      <p:sp>
        <p:nvSpPr>
          <p:cNvPr id="27652" name="Text Box 5"/>
          <p:cNvSpPr txBox="1"/>
          <p:nvPr/>
        </p:nvSpPr>
        <p:spPr>
          <a:xfrm>
            <a:off x="1066800" y="3352800"/>
            <a:ext cx="8167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四位二进制数对应一位十六进制数（基数：</a:t>
            </a:r>
            <a:r>
              <a:rPr lang="en-US" altLang="zh-CN" sz="2400" b="1" dirty="0">
                <a:latin typeface="Arial" panose="020B0604020202020204" pitchFamily="34" charset="0"/>
              </a:rPr>
              <a:t>0</a:t>
            </a:r>
            <a:r>
              <a:rPr lang="zh-CN" altLang="en-US" sz="2400" b="1" dirty="0">
                <a:latin typeface="Arial" panose="020B0604020202020204" pitchFamily="34" charset="0"/>
              </a:rPr>
              <a:t>～</a:t>
            </a:r>
            <a:r>
              <a:rPr lang="en-US" altLang="zh-CN" sz="2400" b="1" dirty="0">
                <a:latin typeface="Arial" panose="020B0604020202020204" pitchFamily="34" charset="0"/>
              </a:rPr>
              <a:t>9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Arial" panose="020B0604020202020204" pitchFamily="34" charset="0"/>
              </a:rPr>
              <a:t>A</a:t>
            </a:r>
            <a:r>
              <a:rPr lang="zh-CN" altLang="en-US" sz="2400" b="1" dirty="0">
                <a:latin typeface="Arial" panose="020B0604020202020204" pitchFamily="34" charset="0"/>
              </a:rPr>
              <a:t>～</a:t>
            </a:r>
            <a:r>
              <a:rPr lang="en-US" altLang="zh-CN" sz="2400" b="1" dirty="0">
                <a:latin typeface="Arial" panose="020B0604020202020204" pitchFamily="34" charset="0"/>
              </a:rPr>
              <a:t>F</a:t>
            </a:r>
            <a:r>
              <a:rPr lang="zh-CN" altLang="en-US" sz="2400" b="1" dirty="0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7653" name="Text Box 6"/>
          <p:cNvSpPr txBox="1"/>
          <p:nvPr/>
        </p:nvSpPr>
        <p:spPr>
          <a:xfrm>
            <a:off x="2133600" y="4191000"/>
            <a:ext cx="4868863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</a:rPr>
              <a:t>例： </a:t>
            </a:r>
            <a:r>
              <a:rPr lang="en-US" altLang="zh-CN" sz="2400" b="1" dirty="0">
                <a:latin typeface="Arial" panose="020B0604020202020204" pitchFamily="34" charset="0"/>
              </a:rPr>
              <a:t>(110.111)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</a:rPr>
              <a:t>=(6.7)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8</a:t>
            </a:r>
            <a:r>
              <a:rPr lang="en-US" altLang="zh-CN" sz="2400" b="1" dirty="0">
                <a:latin typeface="Arial" panose="020B0604020202020204" pitchFamily="34" charset="0"/>
              </a:rPr>
              <a:t>=(6.E)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16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         (11010.01)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</a:rPr>
              <a:t>=(32.2)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8</a:t>
            </a:r>
            <a:r>
              <a:rPr lang="en-US" altLang="zh-CN" sz="2400" b="1" dirty="0">
                <a:latin typeface="Arial" panose="020B0604020202020204" pitchFamily="34" charset="0"/>
              </a:rPr>
              <a:t>=(1A.4)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16</a:t>
            </a: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8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8674" name="Rectangle 3"/>
          <p:cNvSpPr>
            <a:spLocks noGrp="1"/>
          </p:cNvSpPr>
          <p:nvPr/>
        </p:nvSpPr>
        <p:spPr>
          <a:xfrm>
            <a:off x="508000" y="0"/>
            <a:ext cx="8407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数的机内表示</a:t>
            </a:r>
            <a:r>
              <a:rPr lang="en-US" altLang="zh-CN" sz="4000" dirty="0">
                <a:solidFill>
                  <a:srgbClr val="434983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—</a:t>
            </a:r>
            <a:r>
              <a:rPr lang="en-US" altLang="zh-CN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定点小数</a:t>
            </a:r>
          </a:p>
        </p:txBody>
      </p:sp>
      <p:sp>
        <p:nvSpPr>
          <p:cNvPr id="28675" name="Text Box 4"/>
          <p:cNvSpPr txBox="1"/>
          <p:nvPr/>
        </p:nvSpPr>
        <p:spPr>
          <a:xfrm>
            <a:off x="1117600" y="1828800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定点小数：</a:t>
            </a:r>
          </a:p>
        </p:txBody>
      </p:sp>
      <p:graphicFrame>
        <p:nvGraphicFramePr>
          <p:cNvPr id="11269" name="Group 5"/>
          <p:cNvGraphicFramePr>
            <a:graphicFrameLocks noGrp="1"/>
          </p:cNvGraphicFramePr>
          <p:nvPr/>
        </p:nvGraphicFramePr>
        <p:xfrm>
          <a:off x="3860800" y="1752600"/>
          <a:ext cx="3860800" cy="517525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84" name="Text Box 13"/>
          <p:cNvSpPr txBox="1"/>
          <p:nvPr/>
        </p:nvSpPr>
        <p:spPr>
          <a:xfrm>
            <a:off x="1117600" y="2590800"/>
            <a:ext cx="506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数符：</a:t>
            </a:r>
            <a:r>
              <a:rPr lang="en-US" altLang="zh-CN" dirty="0">
                <a:latin typeface="Arial" panose="020B0604020202020204" pitchFamily="34" charset="0"/>
              </a:rPr>
              <a:t>0——</a:t>
            </a:r>
            <a:r>
              <a:rPr lang="zh-CN" altLang="en-US" dirty="0">
                <a:latin typeface="Arial" panose="020B0604020202020204" pitchFamily="34" charset="0"/>
              </a:rPr>
              <a:t>正， </a:t>
            </a:r>
            <a:r>
              <a:rPr lang="en-US" altLang="zh-CN" dirty="0">
                <a:latin typeface="Arial" panose="020B0604020202020204" pitchFamily="34" charset="0"/>
              </a:rPr>
              <a:t>1——</a:t>
            </a:r>
            <a:r>
              <a:rPr lang="zh-CN" altLang="en-US" dirty="0">
                <a:latin typeface="Arial" panose="020B0604020202020204" pitchFamily="34" charset="0"/>
              </a:rPr>
              <a:t>负</a:t>
            </a:r>
          </a:p>
        </p:txBody>
      </p:sp>
      <p:sp>
        <p:nvSpPr>
          <p:cNvPr id="28685" name="Text Box 14"/>
          <p:cNvSpPr txBox="1"/>
          <p:nvPr/>
        </p:nvSpPr>
        <p:spPr>
          <a:xfrm>
            <a:off x="1219200" y="3352800"/>
            <a:ext cx="28114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dirty="0">
                <a:latin typeface="Arial" panose="020B0604020202020204" pitchFamily="34" charset="0"/>
              </a:rPr>
              <a:t>例：</a:t>
            </a:r>
            <a:r>
              <a:rPr lang="en-US" altLang="zh-CN" dirty="0">
                <a:latin typeface="Arial" panose="020B0604020202020204" pitchFamily="34" charset="0"/>
              </a:rPr>
              <a:t>+0.001101</a:t>
            </a:r>
          </a:p>
        </p:txBody>
      </p:sp>
      <p:sp>
        <p:nvSpPr>
          <p:cNvPr id="28686" name="AutoShape 15"/>
          <p:cNvSpPr/>
          <p:nvPr/>
        </p:nvSpPr>
        <p:spPr>
          <a:xfrm>
            <a:off x="4064000" y="3429000"/>
            <a:ext cx="812800" cy="228600"/>
          </a:xfrm>
          <a:prstGeom prst="rightArrow">
            <a:avLst>
              <a:gd name="adj1" fmla="val 50000"/>
              <a:gd name="adj2" fmla="val 888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0736" name="表格 30735"/>
          <p:cNvGraphicFramePr/>
          <p:nvPr/>
        </p:nvGraphicFramePr>
        <p:xfrm>
          <a:off x="5181600" y="3200400"/>
          <a:ext cx="4673600" cy="517525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07" name="Text Box 36"/>
          <p:cNvSpPr txBox="1"/>
          <p:nvPr/>
        </p:nvSpPr>
        <p:spPr>
          <a:xfrm>
            <a:off x="2235200" y="3886200"/>
            <a:ext cx="1498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-0.1010</a:t>
            </a:r>
          </a:p>
        </p:txBody>
      </p:sp>
      <p:sp>
        <p:nvSpPr>
          <p:cNvPr id="28708" name="AutoShape 37"/>
          <p:cNvSpPr/>
          <p:nvPr/>
        </p:nvSpPr>
        <p:spPr>
          <a:xfrm>
            <a:off x="4064000" y="3962400"/>
            <a:ext cx="812800" cy="228600"/>
          </a:xfrm>
          <a:prstGeom prst="rightArrow">
            <a:avLst>
              <a:gd name="adj1" fmla="val 50000"/>
              <a:gd name="adj2" fmla="val 888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0758" name="表格 30757"/>
          <p:cNvGraphicFramePr/>
          <p:nvPr/>
        </p:nvGraphicFramePr>
        <p:xfrm>
          <a:off x="5181600" y="3886200"/>
          <a:ext cx="4673600" cy="517525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9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29" name="Text Box 58"/>
          <p:cNvSpPr txBox="1"/>
          <p:nvPr/>
        </p:nvSpPr>
        <p:spPr>
          <a:xfrm>
            <a:off x="1066800" y="4495800"/>
            <a:ext cx="9226550" cy="968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spcBef>
                <a:spcPct val="40000"/>
              </a:spcBef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若机器字长为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，则定点小数的数值表示范围为：</a:t>
            </a:r>
          </a:p>
          <a:p>
            <a:pPr eaLnBrk="0" hangingPunct="0">
              <a:spcBef>
                <a:spcPct val="40000"/>
              </a:spcBef>
            </a:pPr>
            <a:r>
              <a:rPr lang="zh-CN" altLang="en-US" dirty="0">
                <a:latin typeface="Arial" panose="020B0604020202020204" pitchFamily="34" charset="0"/>
              </a:rPr>
              <a:t>                  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baseline="50000" dirty="0">
                <a:latin typeface="Arial" panose="020B0604020202020204" pitchFamily="34" charset="0"/>
              </a:rPr>
              <a:t>-(n-1)</a:t>
            </a:r>
            <a:r>
              <a:rPr lang="en-US" altLang="zh-CN" dirty="0">
                <a:latin typeface="Arial" panose="020B0604020202020204" pitchFamily="34" charset="0"/>
              </a:rPr>
              <a:t>&lt;=|x|&lt;=1-2</a:t>
            </a:r>
            <a:r>
              <a:rPr lang="en-US" altLang="zh-CN" baseline="50000" dirty="0">
                <a:latin typeface="Arial" panose="020B0604020202020204" pitchFamily="34" charset="0"/>
              </a:rPr>
              <a:t>-(n-1)</a:t>
            </a:r>
          </a:p>
        </p:txBody>
      </p:sp>
      <p:sp>
        <p:nvSpPr>
          <p:cNvPr id="28730" name="AutoShape 59"/>
          <p:cNvSpPr/>
          <p:nvPr/>
        </p:nvSpPr>
        <p:spPr>
          <a:xfrm>
            <a:off x="8636000" y="1143000"/>
            <a:ext cx="1727200" cy="533400"/>
          </a:xfrm>
          <a:prstGeom prst="borderCallout2">
            <a:avLst>
              <a:gd name="adj1" fmla="val 21431"/>
              <a:gd name="adj2" fmla="val -5884"/>
              <a:gd name="adj3" fmla="val 21431"/>
              <a:gd name="adj4" fmla="val -100856"/>
              <a:gd name="adj5" fmla="val 112500"/>
              <a:gd name="adj6" fmla="val -19706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 eaLnBrk="0" hangingPunct="0"/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小数点</a:t>
            </a:r>
          </a:p>
        </p:txBody>
      </p:sp>
      <p:sp>
        <p:nvSpPr>
          <p:cNvPr id="28731" name="Text Box 60"/>
          <p:cNvSpPr txBox="1"/>
          <p:nvPr/>
        </p:nvSpPr>
        <p:spPr>
          <a:xfrm>
            <a:off x="1066800" y="5410200"/>
            <a:ext cx="861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有关机器码及其运算的介绍均以定点小数为例</a:t>
            </a:r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3"/>
          <p:cNvSpPr txBox="1">
            <a:spLocks noGrp="1"/>
          </p:cNvSpPr>
          <p:nvPr/>
        </p:nvSpPr>
        <p:spPr>
          <a:xfrm>
            <a:off x="9347200" y="6553200"/>
            <a:ext cx="284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600" b="1" dirty="0">
                <a:latin typeface="Arial" panose="020B0604020202020204" pitchFamily="34" charset="0"/>
              </a:rPr>
              <a:t>9</a:t>
            </a:fld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9698" name="Rectangle 3"/>
          <p:cNvSpPr>
            <a:spLocks noGrp="1"/>
          </p:cNvSpPr>
          <p:nvPr/>
        </p:nvSpPr>
        <p:spPr>
          <a:xfrm>
            <a:off x="533400" y="304800"/>
            <a:ext cx="7899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数的机内表示</a:t>
            </a:r>
            <a:r>
              <a:rPr lang="en-US" altLang="zh-CN" sz="4000" dirty="0">
                <a:solidFill>
                  <a:srgbClr val="434983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—</a:t>
            </a:r>
            <a:r>
              <a:rPr lang="en-US" altLang="zh-CN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000" dirty="0">
                <a:solidFill>
                  <a:srgbClr val="43498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定点整数</a:t>
            </a:r>
          </a:p>
        </p:txBody>
      </p:sp>
      <p:sp>
        <p:nvSpPr>
          <p:cNvPr id="29699" name="Text Box 4"/>
          <p:cNvSpPr txBox="1"/>
          <p:nvPr/>
        </p:nvSpPr>
        <p:spPr>
          <a:xfrm>
            <a:off x="914400" y="2362200"/>
            <a:ext cx="2212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无符号整数：</a:t>
            </a:r>
          </a:p>
        </p:txBody>
      </p:sp>
      <p:graphicFrame>
        <p:nvGraphicFramePr>
          <p:cNvPr id="12293" name="Group 5"/>
          <p:cNvGraphicFramePr>
            <a:graphicFrameLocks noGrp="1"/>
          </p:cNvGraphicFramePr>
          <p:nvPr/>
        </p:nvGraphicFramePr>
        <p:xfrm>
          <a:off x="4064000" y="2286000"/>
          <a:ext cx="3251200" cy="517525"/>
        </p:xfrm>
        <a:graphic>
          <a:graphicData uri="http://schemas.openxmlformats.org/drawingml/2006/table">
            <a:tbl>
              <a:tblPr/>
              <a:tblGrid>
                <a:gridCol w="32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数值位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06" name="Text Box 11"/>
          <p:cNvSpPr txBox="1"/>
          <p:nvPr/>
        </p:nvSpPr>
        <p:spPr>
          <a:xfrm>
            <a:off x="914400" y="3200400"/>
            <a:ext cx="6588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字长为</a:t>
            </a:r>
            <a:r>
              <a:rPr lang="en-US" altLang="zh-CN" sz="2400" b="1" dirty="0"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</a:rPr>
              <a:t>时，无符号整数的表达范围为 </a:t>
            </a:r>
            <a:r>
              <a:rPr lang="en-US" altLang="zh-CN" sz="2400" b="1" dirty="0">
                <a:latin typeface="Arial" panose="020B0604020202020204" pitchFamily="34" charset="0"/>
              </a:rPr>
              <a:t>0</a:t>
            </a:r>
            <a:r>
              <a:rPr lang="zh-CN" altLang="en-US" sz="2400" b="1" dirty="0">
                <a:latin typeface="Arial" panose="020B0604020202020204" pitchFamily="34" charset="0"/>
              </a:rPr>
              <a:t>～</a:t>
            </a:r>
            <a:r>
              <a:rPr lang="en-US" altLang="zh-CN" sz="2400" b="1" dirty="0">
                <a:latin typeface="Arial" panose="020B0604020202020204" pitchFamily="34" charset="0"/>
              </a:rPr>
              <a:t>2</a:t>
            </a:r>
            <a:r>
              <a:rPr lang="en-US" altLang="zh-CN" sz="2400" b="1" baseline="40000" dirty="0">
                <a:latin typeface="Arial" panose="020B0604020202020204" pitchFamily="34" charset="0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9707" name="Text Box 12"/>
          <p:cNvSpPr txBox="1"/>
          <p:nvPr/>
        </p:nvSpPr>
        <p:spPr>
          <a:xfrm>
            <a:off x="914400" y="4038600"/>
            <a:ext cx="2212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有符号整数：</a:t>
            </a:r>
          </a:p>
        </p:txBody>
      </p:sp>
      <p:graphicFrame>
        <p:nvGraphicFramePr>
          <p:cNvPr id="12301" name="Group 13"/>
          <p:cNvGraphicFramePr>
            <a:graphicFrameLocks noGrp="1"/>
          </p:cNvGraphicFramePr>
          <p:nvPr/>
        </p:nvGraphicFramePr>
        <p:xfrm>
          <a:off x="3962400" y="3962400"/>
          <a:ext cx="4470400" cy="517525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660B"/>
                        </a:buClr>
                        <a:buSzPct val="11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16" name="Text Box 21"/>
          <p:cNvSpPr txBox="1"/>
          <p:nvPr/>
        </p:nvSpPr>
        <p:spPr>
          <a:xfrm>
            <a:off x="914400" y="4800600"/>
            <a:ext cx="7126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字长为</a:t>
            </a:r>
            <a:r>
              <a:rPr lang="en-US" altLang="zh-CN" sz="2400" b="1" dirty="0"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</a:rPr>
              <a:t>时，有符号整数的表达范围为 </a:t>
            </a:r>
            <a:r>
              <a:rPr lang="en-US" altLang="zh-CN" sz="2400" b="1" dirty="0">
                <a:latin typeface="Arial" panose="020B0604020202020204" pitchFamily="34" charset="0"/>
              </a:rPr>
              <a:t>|x|&lt;=2</a:t>
            </a:r>
            <a:r>
              <a:rPr lang="en-US" altLang="zh-CN" sz="2400" b="1" baseline="40000" dirty="0">
                <a:latin typeface="Arial" panose="020B0604020202020204" pitchFamily="34" charset="0"/>
              </a:rPr>
              <a:t>n</a:t>
            </a:r>
            <a:r>
              <a:rPr lang="zh-CN" altLang="en-US" sz="2400" b="1" baseline="40000" dirty="0">
                <a:latin typeface="Arial" panose="020B0604020202020204" pitchFamily="34" charset="0"/>
              </a:rPr>
              <a:t>－</a:t>
            </a:r>
            <a:r>
              <a:rPr lang="en-US" altLang="zh-CN" sz="2400" b="1" baseline="40000" dirty="0">
                <a:latin typeface="Arial" panose="020B0604020202020204" pitchFamily="34" charset="0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</a:rPr>
              <a:t>-1</a:t>
            </a:r>
          </a:p>
        </p:txBody>
      </p:sp>
    </p:spTree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Y1YmQzZTJjYTEwZTViYmU5ZWRhNjNkZDU3Yzk0YjkifQ=="/>
</p:tagLst>
</file>

<file path=ppt/theme/theme1.xml><?xml version="1.0" encoding="utf-8"?>
<a:theme xmlns:a="http://schemas.openxmlformats.org/drawingml/2006/main" name="McGrawHill">
  <a:themeElements>
    <a:clrScheme name="CE colors 2015">
      <a:dk1>
        <a:sysClr val="windowText" lastClr="000000"/>
      </a:dk1>
      <a:lt1>
        <a:sysClr val="window" lastClr="FFFFFF"/>
      </a:lt1>
      <a:dk2>
        <a:srgbClr val="7A96BE"/>
      </a:dk2>
      <a:lt2>
        <a:srgbClr val="DAD7BE"/>
      </a:lt2>
      <a:accent1>
        <a:srgbClr val="239FC6"/>
      </a:accent1>
      <a:accent2>
        <a:srgbClr val="F79757"/>
      </a:accent2>
      <a:accent3>
        <a:srgbClr val="899F77"/>
      </a:accent3>
      <a:accent4>
        <a:srgbClr val="FFE894"/>
      </a:accent4>
      <a:accent5>
        <a:srgbClr val="B33925"/>
      </a:accent5>
      <a:accent6>
        <a:srgbClr val="5B57A6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E colors 2015">
      <a:dk1>
        <a:sysClr val="windowText" lastClr="000000"/>
      </a:dk1>
      <a:lt1>
        <a:sysClr val="window" lastClr="FFFFFF"/>
      </a:lt1>
      <a:dk2>
        <a:srgbClr val="7A96BE"/>
      </a:dk2>
      <a:lt2>
        <a:srgbClr val="DAD7BE"/>
      </a:lt2>
      <a:accent1>
        <a:srgbClr val="239FC6"/>
      </a:accent1>
      <a:accent2>
        <a:srgbClr val="F79757"/>
      </a:accent2>
      <a:accent3>
        <a:srgbClr val="899F77"/>
      </a:accent3>
      <a:accent4>
        <a:srgbClr val="FFE894"/>
      </a:accent4>
      <a:accent5>
        <a:srgbClr val="B33925"/>
      </a:accent5>
      <a:accent6>
        <a:srgbClr val="5B57A6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McGrawHill</Template>
  <TotalTime>6</TotalTime>
  <Words>1268</Words>
  <Application>Microsoft Office PowerPoint</Application>
  <PresentationFormat>宽屏</PresentationFormat>
  <Paragraphs>202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Microsoft JhengHei</vt:lpstr>
      <vt:lpstr>华文仿宋</vt:lpstr>
      <vt:lpstr>华文行楷</vt:lpstr>
      <vt:lpstr>宋体</vt:lpstr>
      <vt:lpstr>新宋体</vt:lpstr>
      <vt:lpstr>Arial</vt:lpstr>
      <vt:lpstr>Calibri</vt:lpstr>
      <vt:lpstr>Courier New</vt:lpstr>
      <vt:lpstr>Times New Roman</vt:lpstr>
      <vt:lpstr>Wingdings</vt:lpstr>
      <vt:lpstr>McGrawHill</vt:lpstr>
      <vt:lpstr>1_Office Theme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Glendale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rhall3</dc:creator>
  <cp:lastModifiedBy>LIU</cp:lastModifiedBy>
  <cp:revision>76</cp:revision>
  <dcterms:created xsi:type="dcterms:W3CDTF">2012-10-22T18:21:00Z</dcterms:created>
  <dcterms:modified xsi:type="dcterms:W3CDTF">2022-12-01T02:06:04Z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089EAEDE-634E-4A06-832A-DACA3A90CA18</vt:lpwstr>
  </property>
  <property fmtid="{D5CDD505-2E9C-101B-9397-08002B2CF9AE}" pid="3" name="ArticulatePath">
    <vt:lpwstr>OLeary_CE_2015_PPT_Ch01</vt:lpwstr>
  </property>
  <property fmtid="{D5CDD505-2E9C-101B-9397-08002B2CF9AE}" pid="4" name="KSOProductBuildVer">
    <vt:lpwstr>2052-11.1.0.12019</vt:lpwstr>
  </property>
  <property fmtid="{D5CDD505-2E9C-101B-9397-08002B2CF9AE}" pid="5" name="ICV">
    <vt:lpwstr>F4C46BEE1A9F4EC89F7803E4BAAEB175</vt:lpwstr>
  </property>
</Properties>
</file>