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0505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135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0"/>
                </a:moveTo>
                <a:lnTo>
                  <a:pt x="9141612" y="0"/>
                </a:lnTo>
                <a:lnTo>
                  <a:pt x="914161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63866" y="4800600"/>
            <a:ext cx="7403465" cy="0"/>
          </a:xfrm>
          <a:custGeom>
            <a:avLst/>
            <a:gdLst/>
            <a:ahLst/>
            <a:cxnLst/>
            <a:rect l="l" t="t" r="r" b="b"/>
            <a:pathLst>
              <a:path w="7403465">
                <a:moveTo>
                  <a:pt x="0" y="0"/>
                </a:moveTo>
                <a:lnTo>
                  <a:pt x="7402862" y="0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9823" y="4442967"/>
            <a:ext cx="7338753" cy="87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42747" y="2320298"/>
            <a:ext cx="3606165" cy="419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123" y="6791515"/>
            <a:ext cx="0" cy="66040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66001"/>
                </a:moveTo>
                <a:lnTo>
                  <a:pt x="3" y="0"/>
                </a:lnTo>
                <a:lnTo>
                  <a:pt x="0" y="66001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81087" y="2302941"/>
            <a:ext cx="2577960" cy="175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123" y="6791515"/>
            <a:ext cx="0" cy="66040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66001"/>
                </a:moveTo>
                <a:lnTo>
                  <a:pt x="3" y="0"/>
                </a:lnTo>
                <a:lnTo>
                  <a:pt x="0" y="66001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9823" y="935229"/>
            <a:ext cx="733875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381" y="2378391"/>
            <a:ext cx="7521636" cy="426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2674" y="7106045"/>
            <a:ext cx="92328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0783" y="7036175"/>
            <a:ext cx="186054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823" y="1709927"/>
            <a:ext cx="6395085" cy="276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300"/>
              </a:lnSpc>
            </a:pPr>
            <a:r>
              <a:rPr sz="7200" b="0" spc="-55" dirty="0">
                <a:solidFill>
                  <a:srgbClr val="262626"/>
                </a:solidFill>
                <a:latin typeface="Calibri Light"/>
                <a:cs typeface="Calibri Light"/>
              </a:rPr>
              <a:t>UNDE</a:t>
            </a:r>
            <a:r>
              <a:rPr sz="7200" b="0" spc="-165" dirty="0">
                <a:solidFill>
                  <a:srgbClr val="262626"/>
                </a:solidFill>
                <a:latin typeface="Calibri Light"/>
                <a:cs typeface="Calibri Light"/>
              </a:rPr>
              <a:t>R</a:t>
            </a:r>
            <a:r>
              <a:rPr sz="7200" b="0" spc="-95" dirty="0">
                <a:solidFill>
                  <a:srgbClr val="262626"/>
                </a:solidFill>
                <a:latin typeface="Calibri Light"/>
                <a:cs typeface="Calibri Light"/>
              </a:rPr>
              <a:t>S</a:t>
            </a:r>
            <a:r>
              <a:rPr sz="7200" b="0" spc="-620" dirty="0">
                <a:solidFill>
                  <a:srgbClr val="262626"/>
                </a:solidFill>
                <a:latin typeface="Calibri Light"/>
                <a:cs typeface="Calibri Light"/>
              </a:rPr>
              <a:t>T</a:t>
            </a:r>
            <a:r>
              <a:rPr sz="7200" b="0" spc="-50" dirty="0">
                <a:solidFill>
                  <a:srgbClr val="262626"/>
                </a:solidFill>
                <a:latin typeface="Calibri Light"/>
                <a:cs typeface="Calibri Light"/>
              </a:rPr>
              <a:t>A</a:t>
            </a:r>
            <a:r>
              <a:rPr sz="7200" b="0" spc="-55" dirty="0">
                <a:solidFill>
                  <a:srgbClr val="262626"/>
                </a:solidFill>
                <a:latin typeface="Calibri Light"/>
                <a:cs typeface="Calibri Light"/>
              </a:rPr>
              <a:t>NDING </a:t>
            </a:r>
            <a:r>
              <a:rPr sz="7200" b="0" spc="-50" dirty="0">
                <a:solidFill>
                  <a:srgbClr val="262626"/>
                </a:solidFill>
                <a:latin typeface="Calibri Light"/>
                <a:cs typeface="Calibri Light"/>
              </a:rPr>
              <a:t>P</a:t>
            </a:r>
            <a:r>
              <a:rPr sz="7200" b="0" spc="-120" dirty="0">
                <a:solidFill>
                  <a:srgbClr val="262626"/>
                </a:solidFill>
                <a:latin typeface="Calibri Light"/>
                <a:cs typeface="Calibri Light"/>
              </a:rPr>
              <a:t>R</a:t>
            </a:r>
            <a:r>
              <a:rPr sz="7200" b="0" spc="-50" dirty="0">
                <a:solidFill>
                  <a:srgbClr val="262626"/>
                </a:solidFill>
                <a:latin typeface="Calibri Light"/>
                <a:cs typeface="Calibri Light"/>
              </a:rPr>
              <a:t>OG</a:t>
            </a:r>
            <a:r>
              <a:rPr sz="7200" b="0" spc="-55" dirty="0">
                <a:solidFill>
                  <a:srgbClr val="262626"/>
                </a:solidFill>
                <a:latin typeface="Calibri Light"/>
                <a:cs typeface="Calibri Light"/>
              </a:rPr>
              <a:t>R</a:t>
            </a:r>
            <a:r>
              <a:rPr sz="7200" b="0" spc="-50" dirty="0">
                <a:solidFill>
                  <a:srgbClr val="262626"/>
                </a:solidFill>
                <a:latin typeface="Calibri Light"/>
                <a:cs typeface="Calibri Light"/>
              </a:rPr>
              <a:t>A</a:t>
            </a:r>
            <a:r>
              <a:rPr sz="7200" b="0" spc="-5" dirty="0">
                <a:solidFill>
                  <a:srgbClr val="262626"/>
                </a:solidFill>
                <a:latin typeface="Calibri Light"/>
                <a:cs typeface="Calibri Light"/>
              </a:rPr>
              <a:t>M </a:t>
            </a:r>
            <a:r>
              <a:rPr sz="7200" b="0" spc="-55" dirty="0">
                <a:solidFill>
                  <a:srgbClr val="262626"/>
                </a:solidFill>
                <a:latin typeface="Calibri Light"/>
                <a:cs typeface="Calibri Light"/>
              </a:rPr>
              <a:t>EFFICIENC</a:t>
            </a:r>
            <a:r>
              <a:rPr sz="7200" b="0" spc="-560" dirty="0">
                <a:solidFill>
                  <a:srgbClr val="262626"/>
                </a:solidFill>
                <a:latin typeface="Calibri Light"/>
                <a:cs typeface="Calibri Light"/>
              </a:rPr>
              <a:t>Y</a:t>
            </a:r>
            <a:r>
              <a:rPr sz="7200" b="0" spc="-5" dirty="0">
                <a:solidFill>
                  <a:srgbClr val="262626"/>
                </a:solidFill>
                <a:latin typeface="Calibri Light"/>
                <a:cs typeface="Calibri Light"/>
              </a:rPr>
              <a:t>:</a:t>
            </a:r>
            <a:r>
              <a:rPr sz="7200" b="0" spc="-105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7200" b="0" spc="-5" dirty="0">
                <a:solidFill>
                  <a:srgbClr val="262626"/>
                </a:solidFill>
                <a:latin typeface="Calibri Light"/>
                <a:cs typeface="Calibri Light"/>
              </a:rPr>
              <a:t>1</a:t>
            </a:r>
            <a:endParaRPr sz="7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23" y="4442967"/>
            <a:ext cx="5588000" cy="50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800"/>
              </a:lnSpc>
            </a:pPr>
            <a:r>
              <a:rPr sz="2400" b="0" dirty="0" smtClean="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sz="2400" b="0" spc="-145" dirty="0" smtClean="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lang="en-US" sz="2400" b="0" spc="185" dirty="0" smtClean="0">
                <a:solidFill>
                  <a:srgbClr val="595959"/>
                </a:solidFill>
                <a:latin typeface="Calibri Light"/>
                <a:cs typeface="Calibri Light"/>
              </a:rPr>
              <a:t>LECTURE  11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381" y="228600"/>
            <a:ext cx="7338753" cy="1244600"/>
          </a:xfrm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S</a:t>
            </a:r>
            <a:r>
              <a:rPr spc="-50" dirty="0"/>
              <a:t>T</a:t>
            </a:r>
            <a:r>
              <a:rPr spc="-55" dirty="0"/>
              <a:t>I</a:t>
            </a:r>
            <a:r>
              <a:rPr spc="-60" dirty="0"/>
              <a:t>L</a:t>
            </a:r>
            <a:r>
              <a:rPr spc="-5" dirty="0"/>
              <a:t>L</a:t>
            </a:r>
            <a:r>
              <a:rPr spc="-105" dirty="0"/>
              <a:t> </a:t>
            </a:r>
            <a:r>
              <a:rPr spc="-50" dirty="0"/>
              <a:t>N</a:t>
            </a:r>
            <a:r>
              <a:rPr spc="-60" dirty="0"/>
              <a:t>EE</a:t>
            </a:r>
            <a:r>
              <a:rPr spc="-5" dirty="0"/>
              <a:t>D</a:t>
            </a:r>
            <a:r>
              <a:rPr spc="-1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55" dirty="0"/>
              <a:t>B</a:t>
            </a:r>
            <a:r>
              <a:rPr spc="-60" dirty="0"/>
              <a:t>E</a:t>
            </a:r>
            <a:r>
              <a:rPr spc="15" dirty="0"/>
              <a:t>T</a:t>
            </a:r>
            <a:r>
              <a:rPr spc="-50" dirty="0"/>
              <a:t>T</a:t>
            </a:r>
            <a:r>
              <a:rPr spc="-60" dirty="0"/>
              <a:t>E</a:t>
            </a:r>
            <a:r>
              <a:rPr dirty="0"/>
              <a:t>R</a:t>
            </a:r>
            <a:r>
              <a:rPr spc="-100" dirty="0"/>
              <a:t> </a:t>
            </a:r>
            <a:r>
              <a:rPr spc="-275" dirty="0"/>
              <a:t>W</a:t>
            </a:r>
            <a:r>
              <a:rPr spc="-380" dirty="0"/>
              <a:t>A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3483" y="7098806"/>
            <a:ext cx="16065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8268"/>
            <a:ext cx="7365102" cy="3121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 indent="-189865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20" dirty="0">
                <a:latin typeface="Calibri"/>
                <a:cs typeface="Calibri"/>
              </a:rPr>
              <a:t>Amin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lang="en-US" sz="2600" spc="-10" dirty="0" smtClean="0">
                <a:latin typeface="Calibri"/>
                <a:cs typeface="Calibri"/>
              </a:rPr>
              <a:t>counting 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luat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ta</a:t>
            </a:r>
            <a:r>
              <a:rPr lang="en-US" sz="2600" b="1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spc="-20" dirty="0">
                <a:latin typeface="Calibri"/>
                <a:cs typeface="Calibri"/>
              </a:rPr>
              <a:t>Amin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luat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mach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202565" indent="-189865">
              <a:lnSpc>
                <a:spcPct val="100000"/>
              </a:lnSpc>
              <a:spcBef>
                <a:spcPts val="2175"/>
              </a:spcBef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luat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ri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2600" dirty="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luat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labilit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2600" dirty="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luat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erms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inpu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ze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S</a:t>
            </a:r>
            <a:r>
              <a:rPr spc="-50" dirty="0"/>
              <a:t>T</a:t>
            </a:r>
            <a:r>
              <a:rPr spc="-55" dirty="0"/>
              <a:t>I</a:t>
            </a:r>
            <a:r>
              <a:rPr spc="-60" dirty="0"/>
              <a:t>L</a:t>
            </a:r>
            <a:r>
              <a:rPr spc="-5" dirty="0"/>
              <a:t>L</a:t>
            </a:r>
            <a:r>
              <a:rPr spc="-105" dirty="0"/>
              <a:t> </a:t>
            </a:r>
            <a:r>
              <a:rPr spc="-50" dirty="0"/>
              <a:t>N</a:t>
            </a:r>
            <a:r>
              <a:rPr spc="-60" dirty="0"/>
              <a:t>EE</a:t>
            </a:r>
            <a:r>
              <a:rPr spc="-5" dirty="0"/>
              <a:t>D</a:t>
            </a:r>
            <a:r>
              <a:rPr spc="-1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55" dirty="0"/>
              <a:t>B</a:t>
            </a:r>
            <a:r>
              <a:rPr spc="-60" dirty="0"/>
              <a:t>E</a:t>
            </a:r>
            <a:r>
              <a:rPr spc="15" dirty="0"/>
              <a:t>T</a:t>
            </a:r>
            <a:r>
              <a:rPr spc="-50" dirty="0"/>
              <a:t>T</a:t>
            </a:r>
            <a:r>
              <a:rPr spc="-60" dirty="0"/>
              <a:t>E</a:t>
            </a:r>
            <a:r>
              <a:rPr dirty="0"/>
              <a:t>R</a:t>
            </a:r>
            <a:r>
              <a:rPr spc="-100" dirty="0"/>
              <a:t> </a:t>
            </a:r>
            <a:r>
              <a:rPr spc="-275" dirty="0"/>
              <a:t>W</a:t>
            </a:r>
            <a:r>
              <a:rPr spc="-380" dirty="0"/>
              <a:t>A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45370"/>
            <a:ext cx="7480300" cy="403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ct val="791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Going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focu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ide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lang="en-US" sz="2600" spc="-10" dirty="0" smtClean="0">
                <a:latin typeface="Calibri"/>
                <a:cs typeface="Calibri"/>
              </a:rPr>
              <a:t>counting </a:t>
            </a:r>
            <a:r>
              <a:rPr lang="en-US" sz="2600" spc="-15" dirty="0" smtClean="0">
                <a:latin typeface="Calibri"/>
                <a:cs typeface="Calibri"/>
              </a:rPr>
              <a:t>operations</a:t>
            </a:r>
            <a:r>
              <a:rPr sz="2600" spc="1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an algorithm,</a:t>
            </a:r>
            <a:r>
              <a:rPr sz="2600" spc="-5" dirty="0">
                <a:latin typeface="Calibri"/>
                <a:cs typeface="Calibri"/>
              </a:rPr>
              <a:t> bu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worry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5" dirty="0">
                <a:latin typeface="Calibri"/>
                <a:cs typeface="Calibri"/>
              </a:rPr>
              <a:t> smal</a:t>
            </a:r>
            <a:r>
              <a:rPr sz="2600" dirty="0">
                <a:latin typeface="Calibri"/>
                <a:cs typeface="Calibri"/>
              </a:rPr>
              <a:t>l </a:t>
            </a:r>
            <a:r>
              <a:rPr sz="2600" spc="-10" dirty="0" smtClean="0">
                <a:latin typeface="Calibri"/>
                <a:cs typeface="Calibri"/>
              </a:rPr>
              <a:t>varia</a:t>
            </a:r>
            <a:r>
              <a:rPr lang="en-US" sz="2600" spc="-10" dirty="0" smtClean="0">
                <a:latin typeface="Calibri"/>
                <a:cs typeface="Calibri"/>
              </a:rPr>
              <a:t>tion</a:t>
            </a:r>
            <a:r>
              <a:rPr sz="2600" spc="-10" dirty="0" smtClean="0">
                <a:latin typeface="Calibri"/>
                <a:cs typeface="Calibri"/>
              </a:rPr>
              <a:t>s</a:t>
            </a:r>
            <a:r>
              <a:rPr sz="2600" spc="-2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lang="en-US" sz="2600" spc="-10" dirty="0" smtClean="0">
                <a:latin typeface="Calibri"/>
                <a:cs typeface="Calibri"/>
              </a:rPr>
              <a:t>implementation </a:t>
            </a:r>
            <a:r>
              <a:rPr sz="2600" spc="-5" dirty="0" smtClean="0">
                <a:latin typeface="Calibri"/>
                <a:cs typeface="Calibri"/>
              </a:rPr>
              <a:t>(</a:t>
            </a:r>
            <a:r>
              <a:rPr sz="2600" spc="-5" dirty="0">
                <a:latin typeface="Calibri"/>
                <a:cs typeface="Calibri"/>
              </a:rPr>
              <a:t>e.g.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whether we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take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lang="en-US" sz="2600" spc="-15" dirty="0" smtClean="0">
                <a:latin typeface="Calibri"/>
                <a:cs typeface="Calibri"/>
              </a:rPr>
              <a:t>primitive operations</a:t>
            </a:r>
            <a:r>
              <a:rPr sz="2600" spc="1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execute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step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 </a:t>
            </a:r>
            <a:r>
              <a:rPr sz="2600" spc="-5" dirty="0">
                <a:latin typeface="Calibri"/>
                <a:cs typeface="Calibri"/>
              </a:rPr>
              <a:t>loop)</a:t>
            </a:r>
            <a:endParaRPr sz="2600" dirty="0">
              <a:latin typeface="Calibri"/>
              <a:cs typeface="Calibri"/>
            </a:endParaRPr>
          </a:p>
          <a:p>
            <a:pPr marL="101600" marR="132080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Going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focu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ho</a:t>
            </a:r>
            <a:r>
              <a:rPr sz="2600" dirty="0">
                <a:latin typeface="Calibri"/>
                <a:cs typeface="Calibri"/>
              </a:rPr>
              <a:t>w algorithm</a:t>
            </a:r>
            <a:r>
              <a:rPr sz="2600" spc="-5" dirty="0">
                <a:latin typeface="Calibri"/>
                <a:cs typeface="Calibri"/>
              </a:rPr>
              <a:t> perform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5" dirty="0">
                <a:latin typeface="Calibri"/>
                <a:cs typeface="Calibri"/>
              </a:rPr>
              <a:t> size 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proble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gets </a:t>
            </a:r>
            <a:r>
              <a:rPr sz="2600" dirty="0">
                <a:latin typeface="Calibri"/>
                <a:cs typeface="Calibri"/>
              </a:rPr>
              <a:t>arbitrarily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</a:t>
            </a:r>
            <a:endParaRPr sz="2600" dirty="0">
              <a:latin typeface="Calibri"/>
              <a:cs typeface="Calibri"/>
            </a:endParaRPr>
          </a:p>
          <a:p>
            <a:pPr marL="102235" marR="400685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Want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relate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 smtClean="0">
                <a:latin typeface="Calibri"/>
                <a:cs typeface="Calibri"/>
              </a:rPr>
              <a:t>computa</a:t>
            </a:r>
            <a:r>
              <a:rPr lang="en-US" sz="2600" spc="-5" dirty="0" smtClean="0">
                <a:latin typeface="Calibri"/>
                <a:cs typeface="Calibri"/>
              </a:rPr>
              <a:t>tion</a:t>
            </a:r>
            <a:r>
              <a:rPr sz="2600" spc="-5" dirty="0" smtClean="0">
                <a:latin typeface="Calibri"/>
                <a:cs typeface="Calibri"/>
              </a:rPr>
              <a:t>,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measured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way,</a:t>
            </a:r>
            <a:r>
              <a:rPr sz="2600" dirty="0">
                <a:latin typeface="Calibri"/>
                <a:cs typeface="Calibri"/>
              </a:rPr>
              <a:t> against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siz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inpu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problem</a:t>
            </a:r>
            <a:endParaRPr sz="2600" dirty="0">
              <a:latin typeface="Calibri"/>
              <a:cs typeface="Calibri"/>
            </a:endParaRPr>
          </a:p>
          <a:p>
            <a:pPr marL="102235" marR="443865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40029" algn="l"/>
              </a:tabLst>
            </a:pP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decid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measure, </a:t>
            </a:r>
            <a:r>
              <a:rPr sz="2600" dirty="0">
                <a:latin typeface="Calibri"/>
                <a:cs typeface="Calibri"/>
              </a:rPr>
              <a:t>given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step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may depen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speciﬁc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trial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822" y="1073024"/>
            <a:ext cx="770191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4300" u="none" spc="-55" dirty="0"/>
              <a:t>N</a:t>
            </a:r>
            <a:r>
              <a:rPr sz="4300" u="none" spc="-60" dirty="0"/>
              <a:t>EE</a:t>
            </a:r>
            <a:r>
              <a:rPr sz="4300" u="none" spc="-5" dirty="0"/>
              <a:t>D</a:t>
            </a:r>
            <a:r>
              <a:rPr sz="4300" u="none" spc="-100" dirty="0"/>
              <a:t> </a:t>
            </a:r>
            <a:r>
              <a:rPr sz="4300" u="none" spc="-180" dirty="0"/>
              <a:t>T</a:t>
            </a:r>
            <a:r>
              <a:rPr sz="4300" u="none" dirty="0"/>
              <a:t>O</a:t>
            </a:r>
            <a:r>
              <a:rPr sz="4300" u="none" spc="-100" dirty="0"/>
              <a:t> </a:t>
            </a:r>
            <a:r>
              <a:rPr sz="4300" u="none" spc="-50" dirty="0"/>
              <a:t>CHOO</a:t>
            </a:r>
            <a:r>
              <a:rPr sz="4300" u="none" spc="-55" dirty="0"/>
              <a:t>S</a:t>
            </a:r>
            <a:r>
              <a:rPr sz="4300" u="none" spc="-5" dirty="0"/>
              <a:t>E</a:t>
            </a:r>
            <a:r>
              <a:rPr sz="4300" u="none" spc="-105" dirty="0"/>
              <a:t> </a:t>
            </a:r>
            <a:r>
              <a:rPr sz="4300" u="none" spc="-50" dirty="0"/>
              <a:t>WHIC</a:t>
            </a:r>
            <a:r>
              <a:rPr sz="4300" u="none" dirty="0"/>
              <a:t>H</a:t>
            </a:r>
            <a:r>
              <a:rPr sz="4300" u="none" spc="-105" dirty="0"/>
              <a:t> </a:t>
            </a:r>
            <a:r>
              <a:rPr sz="4300" u="none" spc="-50" dirty="0"/>
              <a:t>INP</a:t>
            </a:r>
            <a:r>
              <a:rPr sz="4300" u="none" spc="-55" dirty="0"/>
              <a:t>U</a:t>
            </a:r>
            <a:r>
              <a:rPr sz="4300" u="none" dirty="0"/>
              <a:t>T</a:t>
            </a:r>
            <a:r>
              <a:rPr sz="4300" u="none" spc="-100" dirty="0"/>
              <a:t> </a:t>
            </a:r>
            <a:r>
              <a:rPr sz="4300" u="none" spc="-180" dirty="0"/>
              <a:t>T</a:t>
            </a:r>
            <a:r>
              <a:rPr sz="4300" u="none" dirty="0"/>
              <a:t>O </a:t>
            </a:r>
            <a:r>
              <a:rPr sz="4300" spc="-55" dirty="0"/>
              <a:t>USE </a:t>
            </a:r>
            <a:r>
              <a:rPr sz="4300" spc="-180" dirty="0"/>
              <a:t>T</a:t>
            </a:r>
            <a:r>
              <a:rPr sz="4300" dirty="0"/>
              <a:t>O</a:t>
            </a:r>
            <a:r>
              <a:rPr sz="4300" spc="-100" dirty="0"/>
              <a:t> </a:t>
            </a:r>
            <a:r>
              <a:rPr sz="4300" spc="-55" dirty="0"/>
              <a:t>E</a:t>
            </a:r>
            <a:r>
              <a:rPr sz="4300" spc="-240" dirty="0"/>
              <a:t>V</a:t>
            </a:r>
            <a:r>
              <a:rPr sz="4300" spc="-50" dirty="0"/>
              <a:t>A</a:t>
            </a:r>
            <a:r>
              <a:rPr sz="4300" spc="-140" dirty="0"/>
              <a:t>L</a:t>
            </a:r>
            <a:r>
              <a:rPr sz="4300" spc="-145" dirty="0"/>
              <a:t>U</a:t>
            </a:r>
            <a:r>
              <a:rPr sz="4300" spc="-385" dirty="0"/>
              <a:t>A</a:t>
            </a:r>
            <a:r>
              <a:rPr sz="4300" spc="-50" dirty="0"/>
              <a:t>T</a:t>
            </a:r>
            <a:r>
              <a:rPr sz="4300" spc="-5" dirty="0"/>
              <a:t>E</a:t>
            </a:r>
            <a:r>
              <a:rPr sz="4300" spc="-105" dirty="0"/>
              <a:t> </a:t>
            </a:r>
            <a:r>
              <a:rPr sz="4300" dirty="0"/>
              <a:t>A</a:t>
            </a:r>
            <a:r>
              <a:rPr sz="4300" spc="-105" dirty="0"/>
              <a:t> </a:t>
            </a:r>
            <a:r>
              <a:rPr sz="4300" spc="-60" dirty="0"/>
              <a:t>FU</a:t>
            </a:r>
            <a:r>
              <a:rPr sz="4300" spc="-55" dirty="0"/>
              <a:t>N</a:t>
            </a:r>
            <a:r>
              <a:rPr sz="4300" spc="-35" dirty="0"/>
              <a:t>C</a:t>
            </a:r>
            <a:r>
              <a:rPr sz="4300" spc="-50" dirty="0"/>
              <a:t>T</a:t>
            </a:r>
            <a:r>
              <a:rPr sz="4300" spc="-55" dirty="0"/>
              <a:t>I</a:t>
            </a:r>
            <a:r>
              <a:rPr sz="4300" spc="-50" dirty="0"/>
              <a:t>O</a:t>
            </a:r>
            <a:r>
              <a:rPr sz="4300" dirty="0"/>
              <a:t>N 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68381" y="2378391"/>
            <a:ext cx="7521636" cy="3436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/>
              <a:t>want</a:t>
            </a:r>
            <a:r>
              <a:rPr sz="2600" spc="-5" dirty="0"/>
              <a:t> </a:t>
            </a:r>
            <a:r>
              <a:rPr sz="2600" dirty="0"/>
              <a:t>to</a:t>
            </a:r>
            <a:r>
              <a:rPr sz="2600" spc="-5" dirty="0"/>
              <a:t> express</a:t>
            </a:r>
            <a:r>
              <a:rPr sz="2600" spc="-15" dirty="0"/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ﬃci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nc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y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erms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inpu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spc="-5" dirty="0"/>
              <a:t>,</a:t>
            </a:r>
            <a:r>
              <a:rPr sz="2600" dirty="0"/>
              <a:t> so </a:t>
            </a:r>
            <a:r>
              <a:rPr sz="2600" spc="-5" dirty="0"/>
              <a:t>nee</a:t>
            </a:r>
            <a:r>
              <a:rPr sz="2600" dirty="0"/>
              <a:t>d</a:t>
            </a:r>
            <a:r>
              <a:rPr sz="2600" spc="5" dirty="0"/>
              <a:t> </a:t>
            </a:r>
            <a:r>
              <a:rPr sz="2600" dirty="0"/>
              <a:t>to</a:t>
            </a:r>
            <a:r>
              <a:rPr sz="2600" spc="-5" dirty="0"/>
              <a:t> decid</a:t>
            </a:r>
            <a:r>
              <a:rPr sz="2600" dirty="0"/>
              <a:t>e</a:t>
            </a:r>
            <a:r>
              <a:rPr sz="2600" spc="5" dirty="0"/>
              <a:t> </a:t>
            </a:r>
            <a:r>
              <a:rPr sz="2600" dirty="0"/>
              <a:t>what</a:t>
            </a:r>
            <a:r>
              <a:rPr sz="2600" spc="-5" dirty="0"/>
              <a:t> </a:t>
            </a:r>
            <a:r>
              <a:rPr sz="2600" dirty="0"/>
              <a:t>your</a:t>
            </a:r>
            <a:r>
              <a:rPr sz="2600" spc="-10" dirty="0"/>
              <a:t> </a:t>
            </a:r>
            <a:r>
              <a:rPr sz="2600" spc="-5" dirty="0"/>
              <a:t>inpu</a:t>
            </a:r>
            <a:r>
              <a:rPr sz="2600" dirty="0"/>
              <a:t>t</a:t>
            </a:r>
            <a:r>
              <a:rPr sz="2600" spc="5" dirty="0"/>
              <a:t> </a:t>
            </a:r>
            <a:r>
              <a:rPr sz="2600" spc="-5" dirty="0"/>
              <a:t>is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ts val="2960"/>
              </a:lnSpc>
              <a:spcBef>
                <a:spcPts val="104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/>
              <a:t>could</a:t>
            </a:r>
            <a:r>
              <a:rPr sz="2600" spc="-10" dirty="0"/>
              <a:t> </a:t>
            </a:r>
            <a:r>
              <a:rPr sz="2600" spc="-5" dirty="0"/>
              <a:t>b</a:t>
            </a:r>
            <a:r>
              <a:rPr sz="2600" dirty="0"/>
              <a:t>e an</a:t>
            </a:r>
            <a:r>
              <a:rPr sz="2600" spc="-5" dirty="0"/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ger</a:t>
            </a:r>
            <a:endParaRPr sz="2600" dirty="0">
              <a:latin typeface="Calibri"/>
              <a:cs typeface="Calibri"/>
            </a:endParaRPr>
          </a:p>
          <a:p>
            <a:pPr marL="251460">
              <a:lnSpc>
                <a:spcPts val="2960"/>
              </a:lnSpc>
            </a:pPr>
            <a:r>
              <a:rPr sz="2600" spc="-5" dirty="0"/>
              <a:t>-</a:t>
            </a:r>
            <a:r>
              <a:rPr sz="2600" dirty="0"/>
              <a:t>- </a:t>
            </a:r>
            <a:r>
              <a:rPr sz="2600" spc="-5" dirty="0">
                <a:latin typeface="Courier New"/>
                <a:cs typeface="Courier New"/>
              </a:rPr>
              <a:t>mysum(x)</a:t>
            </a:r>
            <a:endParaRPr sz="2600" dirty="0">
              <a:latin typeface="Courier New"/>
              <a:cs typeface="Courier New"/>
            </a:endParaRPr>
          </a:p>
          <a:p>
            <a:pPr marL="238760" indent="-225425">
              <a:lnSpc>
                <a:spcPts val="296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/>
              <a:t>could</a:t>
            </a:r>
            <a:r>
              <a:rPr sz="2600" spc="-10" dirty="0"/>
              <a:t> </a:t>
            </a:r>
            <a:r>
              <a:rPr sz="2600" spc="-5" dirty="0"/>
              <a:t>b</a:t>
            </a:r>
            <a:r>
              <a:rPr sz="2600" dirty="0"/>
              <a:t>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ngth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endParaRPr sz="2600" dirty="0">
              <a:latin typeface="Calibri"/>
              <a:cs typeface="Calibri"/>
            </a:endParaRPr>
          </a:p>
          <a:p>
            <a:pPr marL="251460">
              <a:lnSpc>
                <a:spcPts val="2960"/>
              </a:lnSpc>
            </a:pPr>
            <a:r>
              <a:rPr sz="2600" spc="-5" dirty="0"/>
              <a:t>-</a:t>
            </a:r>
            <a:r>
              <a:rPr sz="2600" dirty="0"/>
              <a:t>- </a:t>
            </a:r>
            <a:r>
              <a:rPr sz="2600" spc="-5" dirty="0">
                <a:latin typeface="Courier New"/>
                <a:cs typeface="Courier New"/>
              </a:rPr>
              <a:t>list_sum(L)</a:t>
            </a:r>
            <a:endParaRPr sz="2600" dirty="0">
              <a:latin typeface="Courier New"/>
              <a:cs typeface="Courier New"/>
            </a:endParaRPr>
          </a:p>
          <a:p>
            <a:pPr marL="239395" indent="-226060">
              <a:lnSpc>
                <a:spcPts val="296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40029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you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ide </a:t>
            </a:r>
            <a:r>
              <a:rPr sz="2600" dirty="0"/>
              <a:t>when</a:t>
            </a:r>
            <a:r>
              <a:rPr sz="2600" spc="-5" dirty="0"/>
              <a:t> </a:t>
            </a:r>
            <a:r>
              <a:rPr sz="2600" spc="-10" dirty="0" smtClean="0"/>
              <a:t>mul</a:t>
            </a:r>
            <a:r>
              <a:rPr lang="en-US" altLang="zh-CN" sz="2600" spc="-10" dirty="0" smtClean="0"/>
              <a:t>ti</a:t>
            </a:r>
            <a:r>
              <a:rPr sz="2600" spc="-10" dirty="0" smtClean="0"/>
              <a:t>ple </a:t>
            </a:r>
            <a:r>
              <a:rPr sz="2600" spc="-10" dirty="0" err="1" smtClean="0"/>
              <a:t>par</a:t>
            </a:r>
            <a:r>
              <a:rPr lang="en-US" sz="2600" spc="-10" dirty="0" err="1" smtClean="0"/>
              <a:t>time</a:t>
            </a:r>
            <a:r>
              <a:rPr sz="2600" spc="-10" dirty="0" err="1" smtClean="0"/>
              <a:t>ter</a:t>
            </a:r>
            <a:r>
              <a:rPr sz="2600" spc="-5" dirty="0" err="1" smtClean="0"/>
              <a:t>s</a:t>
            </a:r>
            <a:r>
              <a:rPr sz="2600" spc="20" dirty="0" smtClean="0"/>
              <a:t> </a:t>
            </a:r>
            <a:r>
              <a:rPr sz="2600" dirty="0"/>
              <a:t>to</a:t>
            </a:r>
            <a:r>
              <a:rPr sz="2600" spc="-5" dirty="0"/>
              <a:t> </a:t>
            </a:r>
            <a:r>
              <a:rPr sz="2600" dirty="0"/>
              <a:t>a </a:t>
            </a:r>
            <a:r>
              <a:rPr sz="2600" spc="-15" dirty="0" smtClean="0"/>
              <a:t>func</a:t>
            </a:r>
            <a:r>
              <a:rPr lang="en-US" sz="2600" spc="-15" dirty="0" smtClean="0"/>
              <a:t>tion</a:t>
            </a:r>
            <a:endParaRPr sz="2600" dirty="0">
              <a:latin typeface="Calibri"/>
              <a:cs typeface="Calibri"/>
            </a:endParaRPr>
          </a:p>
          <a:p>
            <a:pPr marL="252095">
              <a:lnSpc>
                <a:spcPts val="2960"/>
              </a:lnSpc>
            </a:pPr>
            <a:r>
              <a:rPr sz="2600" spc="-5" dirty="0"/>
              <a:t>-</a:t>
            </a:r>
            <a:r>
              <a:rPr sz="2600" dirty="0"/>
              <a:t>- </a:t>
            </a:r>
            <a:r>
              <a:rPr sz="2600" spc="-5" dirty="0">
                <a:latin typeface="Courier New"/>
                <a:cs typeface="Courier New"/>
              </a:rPr>
              <a:t>search_for_elmt(L</a:t>
            </a:r>
            <a:r>
              <a:rPr sz="2600" dirty="0">
                <a:latin typeface="Courier New"/>
                <a:cs typeface="Courier New"/>
              </a:rPr>
              <a:t>, </a:t>
            </a:r>
            <a:r>
              <a:rPr sz="2600" spc="-5" dirty="0">
                <a:latin typeface="Courier New"/>
                <a:cs typeface="Courier New"/>
              </a:rPr>
              <a:t>e)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DIFFEREN</a:t>
            </a:r>
            <a:r>
              <a:rPr u="none" dirty="0"/>
              <a:t>T</a:t>
            </a:r>
            <a:r>
              <a:rPr u="none" spc="-105" dirty="0"/>
              <a:t> </a:t>
            </a:r>
            <a:r>
              <a:rPr u="none" spc="-55" dirty="0"/>
              <a:t>INPU</a:t>
            </a:r>
            <a:r>
              <a:rPr u="none" spc="-70" dirty="0"/>
              <a:t>T</a:t>
            </a:r>
            <a:r>
              <a:rPr u="none" spc="-5" dirty="0"/>
              <a:t>S</a:t>
            </a:r>
            <a:r>
              <a:rPr u="none" spc="-100" dirty="0"/>
              <a:t> </a:t>
            </a:r>
            <a:r>
              <a:rPr u="none" spc="-55" dirty="0"/>
              <a:t>CH</a:t>
            </a:r>
            <a:r>
              <a:rPr u="none" spc="-50" dirty="0"/>
              <a:t>A</a:t>
            </a:r>
            <a:r>
              <a:rPr u="none" spc="-55" dirty="0"/>
              <a:t>N</a:t>
            </a:r>
            <a:r>
              <a:rPr u="none" spc="-50" dirty="0"/>
              <a:t>G</a:t>
            </a:r>
            <a:r>
              <a:rPr u="none" spc="-5" dirty="0"/>
              <a:t>E </a:t>
            </a:r>
            <a:r>
              <a:rPr spc="-55" dirty="0"/>
              <a:t>H</a:t>
            </a:r>
            <a:r>
              <a:rPr spc="-100" dirty="0"/>
              <a:t>O</a:t>
            </a:r>
            <a:r>
              <a:rPr spc="-5" dirty="0"/>
              <a:t>W</a:t>
            </a:r>
            <a:r>
              <a:rPr spc="-100" dirty="0"/>
              <a:t> </a:t>
            </a:r>
            <a:r>
              <a:rPr spc="-55" dirty="0"/>
              <a:t>THE</a:t>
            </a:r>
            <a:r>
              <a:rPr spc="-40" dirty="0"/>
              <a:t> </a:t>
            </a:r>
            <a:r>
              <a:rPr spc="-50" dirty="0"/>
              <a:t>P</a:t>
            </a:r>
            <a:r>
              <a:rPr spc="-100" dirty="0"/>
              <a:t>R</a:t>
            </a:r>
            <a:r>
              <a:rPr spc="-55" dirty="0"/>
              <a:t>OGRAM</a:t>
            </a:r>
            <a:r>
              <a:rPr spc="-45" dirty="0"/>
              <a:t> </a:t>
            </a:r>
            <a:r>
              <a:rPr spc="-60" dirty="0"/>
              <a:t>RUNS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411411"/>
            <a:ext cx="6561455" cy="132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311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 smtClean="0">
                <a:latin typeface="Calibri"/>
                <a:cs typeface="Calibri"/>
              </a:rPr>
              <a:t>func</a:t>
            </a:r>
            <a:r>
              <a:rPr lang="en-US" sz="2600" spc="-15" dirty="0" smtClean="0">
                <a:latin typeface="Calibri"/>
                <a:cs typeface="Calibri"/>
              </a:rPr>
              <a:t>tion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an</a:t>
            </a:r>
            <a:r>
              <a:rPr sz="2600" spc="-5" dirty="0">
                <a:latin typeface="Calibri"/>
                <a:cs typeface="Calibri"/>
              </a:rPr>
              <a:t> element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a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 dirty="0">
              <a:latin typeface="Calibri"/>
              <a:cs typeface="Calibri"/>
            </a:endParaRPr>
          </a:p>
          <a:p>
            <a:pPr marL="622300" marR="2577465" indent="-610235">
              <a:lnSpc>
                <a:spcPts val="2400"/>
              </a:lnSpc>
              <a:spcBef>
                <a:spcPts val="70"/>
              </a:spcBef>
              <a:tabLst>
                <a:tab pos="622300" algn="l"/>
                <a:tab pos="1536700" algn="l"/>
              </a:tabLst>
            </a:pPr>
            <a:r>
              <a:rPr sz="2000" dirty="0"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search_for_elmt(L</a:t>
            </a:r>
            <a:r>
              <a:rPr sz="2000" dirty="0">
                <a:latin typeface="Courier New"/>
                <a:cs typeface="Courier New"/>
              </a:rPr>
              <a:t>, e): </a:t>
            </a:r>
            <a:r>
              <a:rPr sz="2000" spc="-5" dirty="0">
                <a:latin typeface="Courier New"/>
                <a:cs typeface="Courier New"/>
              </a:rPr>
              <a:t>fo</a:t>
            </a:r>
            <a:r>
              <a:rPr sz="2000" dirty="0">
                <a:latin typeface="Courier New"/>
                <a:cs typeface="Courier New"/>
              </a:rPr>
              <a:t>r i	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n L:</a:t>
            </a:r>
          </a:p>
          <a:p>
            <a:pPr marL="1231900">
              <a:lnSpc>
                <a:spcPts val="2320"/>
              </a:lnSpc>
              <a:tabLst>
                <a:tab pos="1993900" algn="l"/>
              </a:tabLst>
            </a:pP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f i	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= 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5061" y="3706562"/>
            <a:ext cx="18548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 True False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8083" y="4011362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381" y="4435790"/>
            <a:ext cx="6842125" cy="236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indent="-8826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ﬁrst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element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the</a:t>
            </a:r>
            <a:r>
              <a:rPr sz="2600" spc="-5" dirty="0">
                <a:latin typeface="Calibri"/>
                <a:cs typeface="Calibri"/>
              </a:rPr>
              <a:t> lis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lang="en-US" sz="2600" spc="1100" dirty="0">
                <a:latin typeface="Arial"/>
                <a:cs typeface="Arial"/>
              </a:rPr>
              <a:t> </a:t>
            </a:r>
            <a:r>
              <a:rPr sz="2600" spc="-140" dirty="0" smtClean="0">
                <a:latin typeface="Arial"/>
                <a:cs typeface="Arial"/>
              </a:rPr>
              <a:t> </a:t>
            </a:r>
            <a:r>
              <a:rPr lang="en-US" sz="2600" spc="-140" dirty="0" smtClean="0">
                <a:latin typeface="Arial"/>
                <a:cs typeface="Arial"/>
              </a:rPr>
              <a:t>   </a:t>
            </a:r>
            <a:r>
              <a:rPr sz="2600" dirty="0" smtClean="0">
                <a:latin typeface="Calibri"/>
                <a:cs typeface="Calibri"/>
              </a:rPr>
              <a:t>BEST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</a:t>
            </a:r>
            <a:r>
              <a:rPr sz="2600" spc="-5" dirty="0">
                <a:latin typeface="Calibri"/>
                <a:cs typeface="Calibri"/>
              </a:rPr>
              <a:t>SE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 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    </a:t>
            </a:r>
            <a:r>
              <a:rPr lang="en-US" sz="2600" spc="1100" dirty="0" smtClean="0">
                <a:latin typeface="Arial"/>
                <a:cs typeface="Arial"/>
              </a:rPr>
              <a:t> </a:t>
            </a:r>
            <a:r>
              <a:rPr sz="2600" spc="-140" dirty="0" smtClean="0">
                <a:latin typeface="Arial"/>
                <a:cs typeface="Arial"/>
              </a:rPr>
              <a:t> </a:t>
            </a:r>
            <a:r>
              <a:rPr sz="2600" dirty="0">
                <a:latin typeface="Calibri"/>
                <a:cs typeface="Calibri"/>
              </a:rPr>
              <a:t>WORST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endParaRPr sz="2600" dirty="0">
              <a:latin typeface="Calibri"/>
              <a:cs typeface="Calibri"/>
            </a:endParaRPr>
          </a:p>
          <a:p>
            <a:pPr marL="100965" marR="5080" indent="-88265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look through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about half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the</a:t>
            </a:r>
            <a:r>
              <a:rPr sz="2600" spc="-5" dirty="0">
                <a:latin typeface="Calibri"/>
                <a:cs typeface="Calibri"/>
              </a:rPr>
              <a:t> elements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5" dirty="0" smtClean="0">
                <a:latin typeface="Calibri"/>
                <a:cs typeface="Calibri"/>
              </a:rPr>
              <a:t>lis</a:t>
            </a:r>
            <a:r>
              <a:rPr sz="2600" dirty="0" smtClean="0">
                <a:latin typeface="Calibri"/>
                <a:cs typeface="Calibri"/>
              </a:rPr>
              <a:t>t</a:t>
            </a:r>
            <a:r>
              <a:rPr lang="en-US" sz="2600" dirty="0" smtClean="0">
                <a:latin typeface="Calibri"/>
                <a:cs typeface="Calibri"/>
              </a:rPr>
              <a:t>   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lang="en-US" sz="2600" spc="1100" dirty="0" smtClean="0">
                <a:latin typeface="Arial"/>
                <a:cs typeface="Arial"/>
              </a:rPr>
              <a:t> </a:t>
            </a:r>
            <a:r>
              <a:rPr sz="2600" spc="-140" dirty="0" smtClean="0">
                <a:latin typeface="Arial"/>
                <a:cs typeface="Arial"/>
              </a:rPr>
              <a:t> </a:t>
            </a:r>
            <a:r>
              <a:rPr lang="en-US" sz="2600" spc="-140" dirty="0" smtClean="0">
                <a:latin typeface="Arial"/>
                <a:cs typeface="Arial"/>
              </a:rPr>
              <a:t>    </a:t>
            </a:r>
            <a:r>
              <a:rPr sz="2600" dirty="0" smtClean="0">
                <a:latin typeface="Calibri"/>
                <a:cs typeface="Calibri"/>
              </a:rPr>
              <a:t>AVERAGE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measure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behavio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a </a:t>
            </a:r>
            <a:r>
              <a:rPr sz="2600" spc="-5" dirty="0">
                <a:latin typeface="Calibri"/>
                <a:cs typeface="Calibri"/>
              </a:rPr>
              <a:t>general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way</a:t>
            </a:r>
            <a:endParaRPr sz="2600" dirty="0">
              <a:latin typeface="Calibri"/>
              <a:cs typeface="Calibri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3600" y="4648200"/>
            <a:ext cx="457200" cy="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32243" y="5181600"/>
            <a:ext cx="457200" cy="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71061" y="6069980"/>
            <a:ext cx="457200" cy="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74637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B</a:t>
            </a:r>
            <a:r>
              <a:rPr spc="-105" dirty="0"/>
              <a:t>E</a:t>
            </a:r>
            <a:r>
              <a:rPr spc="-80" dirty="0"/>
              <a:t>S</a:t>
            </a:r>
            <a:r>
              <a:rPr spc="-565" dirty="0"/>
              <a:t>T</a:t>
            </a:r>
            <a:r>
              <a:rPr spc="-5" dirty="0"/>
              <a:t>,</a:t>
            </a:r>
            <a:r>
              <a:rPr spc="-105" dirty="0"/>
              <a:t> </a:t>
            </a:r>
            <a:r>
              <a:rPr spc="-240" dirty="0"/>
              <a:t>A</a:t>
            </a:r>
            <a:r>
              <a:rPr spc="-55" dirty="0"/>
              <a:t>VER</a:t>
            </a:r>
            <a:r>
              <a:rPr spc="-75" dirty="0"/>
              <a:t>A</a:t>
            </a:r>
            <a:r>
              <a:rPr spc="-60" dirty="0"/>
              <a:t>GE,</a:t>
            </a:r>
            <a:r>
              <a:rPr spc="-50" dirty="0"/>
              <a:t> </a:t>
            </a:r>
            <a:r>
              <a:rPr spc="-105" dirty="0"/>
              <a:t>W</a:t>
            </a:r>
            <a:r>
              <a:rPr spc="-55" dirty="0"/>
              <a:t>O</a:t>
            </a:r>
            <a:r>
              <a:rPr spc="-120" dirty="0"/>
              <a:t>R</a:t>
            </a:r>
            <a:r>
              <a:rPr spc="-80" dirty="0"/>
              <a:t>S</a:t>
            </a:r>
            <a:r>
              <a:rPr dirty="0"/>
              <a:t>T</a:t>
            </a:r>
            <a:r>
              <a:rPr spc="-105" dirty="0"/>
              <a:t> </a:t>
            </a:r>
            <a:r>
              <a:rPr spc="-55" dirty="0"/>
              <a:t>CAS</a:t>
            </a:r>
            <a:r>
              <a:rPr spc="-105" dirty="0"/>
              <a:t>E</a:t>
            </a:r>
            <a:r>
              <a:rPr spc="-5" dirty="0"/>
              <a:t>S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65063" y="1699462"/>
            <a:ext cx="7521636" cy="439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pc="-5" dirty="0"/>
              <a:t>suppos</a:t>
            </a:r>
            <a:r>
              <a:rPr dirty="0"/>
              <a:t>e you</a:t>
            </a:r>
            <a:r>
              <a:rPr spc="-5" dirty="0"/>
              <a:t> are</a:t>
            </a:r>
            <a:r>
              <a:rPr dirty="0"/>
              <a:t> given</a:t>
            </a:r>
            <a:r>
              <a:rPr spc="-10" dirty="0"/>
              <a:t> </a:t>
            </a:r>
            <a:r>
              <a:rPr dirty="0"/>
              <a:t>a </a:t>
            </a:r>
            <a:r>
              <a:rPr spc="-5" dirty="0"/>
              <a:t>lis</a:t>
            </a:r>
            <a:r>
              <a:rPr dirty="0"/>
              <a:t>t </a:t>
            </a:r>
            <a:r>
              <a:rPr dirty="0">
                <a:latin typeface="Courier New"/>
                <a:cs typeface="Courier New"/>
              </a:rPr>
              <a:t>L</a:t>
            </a:r>
            <a:r>
              <a:rPr spc="-900" dirty="0">
                <a:latin typeface="Courier New"/>
                <a:cs typeface="Courier New"/>
              </a:rPr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5" dirty="0"/>
              <a:t>som</a:t>
            </a:r>
            <a:r>
              <a:rPr dirty="0"/>
              <a:t>e </a:t>
            </a:r>
            <a:r>
              <a:rPr spc="-5" dirty="0"/>
              <a:t>lengt</a:t>
            </a:r>
            <a:r>
              <a:rPr dirty="0"/>
              <a:t>h</a:t>
            </a:r>
            <a:r>
              <a:rPr spc="10" dirty="0"/>
              <a:t> </a:t>
            </a:r>
            <a:r>
              <a:rPr spc="-5" dirty="0">
                <a:latin typeface="Courier New"/>
                <a:cs typeface="Courier New"/>
              </a:rPr>
              <a:t>len(L)</a:t>
            </a:r>
          </a:p>
          <a:p>
            <a:pPr marL="101600" marR="25844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ase</a:t>
            </a:r>
            <a:r>
              <a:rPr spc="-5" dirty="0"/>
              <a:t>:</a:t>
            </a:r>
            <a:r>
              <a:rPr dirty="0"/>
              <a:t> minimum</a:t>
            </a:r>
            <a:r>
              <a:rPr spc="-10" dirty="0"/>
              <a:t> </a:t>
            </a:r>
            <a:r>
              <a:rPr dirty="0"/>
              <a:t>running</a:t>
            </a:r>
            <a:r>
              <a:rPr spc="-15" dirty="0"/>
              <a:t> </a:t>
            </a:r>
            <a:r>
              <a:rPr lang="en-US" spc="-25" dirty="0" smtClean="0"/>
              <a:t>time</a:t>
            </a:r>
            <a:r>
              <a:rPr dirty="0" smtClean="0"/>
              <a:t> </a:t>
            </a:r>
            <a:r>
              <a:rPr spc="-10" dirty="0"/>
              <a:t>ove</a:t>
            </a:r>
            <a:r>
              <a:rPr spc="-5" dirty="0"/>
              <a:t>r</a:t>
            </a:r>
            <a:r>
              <a:rPr spc="5" dirty="0"/>
              <a:t> </a:t>
            </a:r>
            <a:r>
              <a:rPr dirty="0"/>
              <a:t>all</a:t>
            </a:r>
            <a:r>
              <a:rPr spc="-5" dirty="0"/>
              <a:t> possibl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inputs o</a:t>
            </a:r>
            <a:r>
              <a:rPr dirty="0"/>
              <a:t>f a given</a:t>
            </a:r>
            <a:r>
              <a:rPr spc="-10" dirty="0"/>
              <a:t> size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>
                <a:latin typeface="Courier New"/>
                <a:cs typeface="Courier New"/>
              </a:rPr>
              <a:t>len(L)</a:t>
            </a:r>
          </a:p>
          <a:p>
            <a:pPr marL="448945" lvl="1" indent="-245745">
              <a:lnSpc>
                <a:spcPts val="2500"/>
              </a:lnSpc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constant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dirty="0">
                <a:latin typeface="Courier New"/>
                <a:cs typeface="Courier New"/>
              </a:rPr>
              <a:t>search_for_elmt</a:t>
            </a:r>
          </a:p>
          <a:p>
            <a:pPr marL="448945" lvl="1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spc="-5" dirty="0">
                <a:latin typeface="Calibri"/>
                <a:cs typeface="Calibri"/>
              </a:rPr>
              <a:t>ﬁrs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element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 any </a:t>
            </a:r>
            <a:r>
              <a:rPr sz="2200" spc="-5" dirty="0">
                <a:latin typeface="Calibri"/>
                <a:cs typeface="Calibri"/>
              </a:rPr>
              <a:t>list</a:t>
            </a:r>
            <a:endParaRPr sz="2200" dirty="0">
              <a:latin typeface="Calibri"/>
              <a:cs typeface="Calibri"/>
            </a:endParaRPr>
          </a:p>
          <a:p>
            <a:pPr marL="101600" marR="5080" indent="-88900">
              <a:lnSpc>
                <a:spcPct val="79800"/>
              </a:lnSpc>
              <a:spcBef>
                <a:spcPts val="16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av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rage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cas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5" dirty="0"/>
              <a:t>:</a:t>
            </a:r>
            <a:r>
              <a:rPr dirty="0"/>
              <a:t> </a:t>
            </a:r>
            <a:r>
              <a:rPr spc="-5" dirty="0"/>
              <a:t>average</a:t>
            </a:r>
            <a:r>
              <a:rPr dirty="0"/>
              <a:t> running</a:t>
            </a:r>
            <a:r>
              <a:rPr spc="-15" dirty="0"/>
              <a:t> </a:t>
            </a:r>
            <a:r>
              <a:rPr lang="en-US" spc="-25" dirty="0" smtClean="0"/>
              <a:t>time</a:t>
            </a:r>
            <a:r>
              <a:rPr dirty="0" smtClean="0"/>
              <a:t> </a:t>
            </a:r>
            <a:r>
              <a:rPr spc="-10" dirty="0"/>
              <a:t>ove</a:t>
            </a:r>
            <a:r>
              <a:rPr spc="-5" dirty="0"/>
              <a:t>r</a:t>
            </a:r>
            <a:r>
              <a:rPr spc="5" dirty="0"/>
              <a:t> </a:t>
            </a:r>
            <a:r>
              <a:rPr dirty="0"/>
              <a:t>all</a:t>
            </a:r>
            <a:r>
              <a:rPr spc="-5" dirty="0"/>
              <a:t> possibl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inputs o</a:t>
            </a:r>
            <a:r>
              <a:rPr dirty="0"/>
              <a:t>f a given</a:t>
            </a:r>
            <a:r>
              <a:rPr spc="-10" dirty="0"/>
              <a:t> size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>
                <a:latin typeface="Courier New"/>
                <a:cs typeface="Courier New"/>
              </a:rPr>
              <a:t>len(L)</a:t>
            </a:r>
          </a:p>
          <a:p>
            <a:pPr marL="448945" lvl="1" indent="-245745">
              <a:lnSpc>
                <a:spcPts val="2500"/>
              </a:lnSpc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spc="-15" dirty="0" smtClean="0">
                <a:latin typeface="Calibri"/>
                <a:cs typeface="Calibri"/>
              </a:rPr>
              <a:t>prac</a:t>
            </a:r>
            <a:r>
              <a:rPr lang="en-US" sz="2200" spc="-15" dirty="0" smtClean="0">
                <a:latin typeface="Calibri"/>
                <a:cs typeface="Calibri"/>
              </a:rPr>
              <a:t>ti</a:t>
            </a:r>
            <a:r>
              <a:rPr sz="2200" spc="-15" dirty="0" smtClean="0">
                <a:latin typeface="Calibri"/>
                <a:cs typeface="Calibri"/>
              </a:rPr>
              <a:t>ca</a:t>
            </a:r>
            <a:r>
              <a:rPr sz="2200" spc="-5" dirty="0" smtClean="0">
                <a:latin typeface="Calibri"/>
                <a:cs typeface="Calibri"/>
              </a:rPr>
              <a:t>l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measure</a:t>
            </a:r>
            <a:endParaRPr sz="2200" dirty="0">
              <a:latin typeface="Calibri"/>
              <a:cs typeface="Calibri"/>
            </a:endParaRPr>
          </a:p>
          <a:p>
            <a:pPr marL="101600" marR="27940" indent="-88900">
              <a:lnSpc>
                <a:spcPct val="79900"/>
              </a:lnSpc>
              <a:spcBef>
                <a:spcPts val="1595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rs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cas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5" dirty="0"/>
              <a:t>:</a:t>
            </a:r>
            <a:r>
              <a:rPr dirty="0"/>
              <a:t> maximum</a:t>
            </a:r>
            <a:r>
              <a:rPr spc="-10" dirty="0"/>
              <a:t> </a:t>
            </a:r>
            <a:r>
              <a:rPr dirty="0"/>
              <a:t>running</a:t>
            </a:r>
            <a:r>
              <a:rPr spc="-15" dirty="0"/>
              <a:t> </a:t>
            </a:r>
            <a:r>
              <a:rPr lang="en-US" spc="-25" dirty="0" smtClean="0"/>
              <a:t>time</a:t>
            </a:r>
            <a:r>
              <a:rPr dirty="0" smtClean="0"/>
              <a:t> </a:t>
            </a:r>
            <a:r>
              <a:rPr spc="-10" dirty="0"/>
              <a:t>ove</a:t>
            </a:r>
            <a:r>
              <a:rPr spc="-5" dirty="0"/>
              <a:t>r</a:t>
            </a:r>
            <a:r>
              <a:rPr spc="5" dirty="0"/>
              <a:t> </a:t>
            </a:r>
            <a:r>
              <a:rPr dirty="0"/>
              <a:t>all</a:t>
            </a:r>
            <a:r>
              <a:rPr spc="-5" dirty="0"/>
              <a:t> possibl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inputs o</a:t>
            </a:r>
            <a:r>
              <a:rPr dirty="0"/>
              <a:t>f a given</a:t>
            </a:r>
            <a:r>
              <a:rPr spc="-10" dirty="0"/>
              <a:t> size</a:t>
            </a:r>
            <a:r>
              <a:rPr spc="-5" dirty="0"/>
              <a:t>,</a:t>
            </a:r>
            <a:r>
              <a:rPr dirty="0"/>
              <a:t> </a:t>
            </a:r>
            <a:r>
              <a:rPr dirty="0">
                <a:latin typeface="Courier New"/>
                <a:cs typeface="Courier New"/>
              </a:rPr>
              <a:t>le</a:t>
            </a:r>
            <a:r>
              <a:rPr spc="-5" dirty="0">
                <a:latin typeface="Courier New"/>
                <a:cs typeface="Courier New"/>
              </a:rPr>
              <a:t>n(L)</a:t>
            </a:r>
          </a:p>
          <a:p>
            <a:pPr marL="448945" lvl="1" indent="-245745">
              <a:lnSpc>
                <a:spcPts val="2500"/>
              </a:lnSpc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spc="-5" dirty="0">
                <a:latin typeface="Calibri"/>
                <a:cs typeface="Calibri"/>
              </a:rPr>
              <a:t>linea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lengt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lis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fo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dirty="0">
                <a:latin typeface="Courier New"/>
                <a:cs typeface="Courier New"/>
              </a:rPr>
              <a:t>search_for_elmt</a:t>
            </a:r>
          </a:p>
          <a:p>
            <a:pPr marL="448945" lvl="1" indent="-246379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must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enAre </a:t>
            </a:r>
            <a:r>
              <a:rPr sz="2200" spc="-5" dirty="0">
                <a:latin typeface="Calibri"/>
                <a:cs typeface="Calibri"/>
              </a:rPr>
              <a:t>lis</a:t>
            </a:r>
            <a:r>
              <a:rPr sz="2200" dirty="0">
                <a:latin typeface="Calibri"/>
                <a:cs typeface="Calibri"/>
              </a:rPr>
              <a:t>t and</a:t>
            </a:r>
            <a:r>
              <a:rPr sz="2200" spc="-5" dirty="0">
                <a:latin typeface="Calibri"/>
                <a:cs typeface="Calibri"/>
              </a:rPr>
              <a:t> no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ﬁn</a:t>
            </a:r>
            <a:r>
              <a:rPr sz="2200" dirty="0">
                <a:latin typeface="Calibri"/>
                <a:cs typeface="Calibri"/>
              </a:rPr>
              <a:t>d </a:t>
            </a:r>
            <a:r>
              <a:rPr sz="2200" spc="-5" dirty="0">
                <a:latin typeface="Calibri"/>
                <a:cs typeface="Calibri"/>
              </a:rPr>
              <a:t>it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8066" y="5292526"/>
            <a:ext cx="7897091" cy="78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196" y="5344425"/>
            <a:ext cx="7782559" cy="676275"/>
          </a:xfrm>
          <a:custGeom>
            <a:avLst/>
            <a:gdLst/>
            <a:ahLst/>
            <a:cxnLst/>
            <a:rect l="l" t="t" r="r" b="b"/>
            <a:pathLst>
              <a:path w="7782559" h="676275">
                <a:moveTo>
                  <a:pt x="0" y="0"/>
                </a:moveTo>
                <a:lnTo>
                  <a:pt x="7781975" y="0"/>
                </a:lnTo>
                <a:lnTo>
                  <a:pt x="7781975" y="676135"/>
                </a:lnTo>
                <a:lnTo>
                  <a:pt x="0" y="676135"/>
                </a:lnTo>
                <a:lnTo>
                  <a:pt x="0" y="0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4309" y="4370683"/>
            <a:ext cx="1592643" cy="908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ORDE</a:t>
            </a:r>
            <a:r>
              <a:rPr spc="-125" dirty="0"/>
              <a:t>R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5" dirty="0"/>
              <a:t>OF</a:t>
            </a:r>
            <a:r>
              <a:rPr spc="-45" dirty="0"/>
              <a:t> </a:t>
            </a:r>
            <a:r>
              <a:rPr spc="-55" dirty="0"/>
              <a:t>G</a:t>
            </a:r>
            <a:r>
              <a:rPr spc="-100" dirty="0"/>
              <a:t>RO</a:t>
            </a:r>
            <a:r>
              <a:rPr spc="-60" dirty="0"/>
              <a:t>W</a:t>
            </a:r>
            <a:r>
              <a:rPr spc="-55" dirty="0"/>
              <a:t>TH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54750"/>
            <a:ext cx="7736840" cy="4096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Goals:</a:t>
            </a:r>
          </a:p>
          <a:p>
            <a:pPr marL="101600" indent="-88900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evaluate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r>
              <a:rPr sz="2400" dirty="0">
                <a:latin typeface="Calibri"/>
                <a:cs typeface="Calibri"/>
              </a:rPr>
              <a:t>’s</a:t>
            </a:r>
            <a:r>
              <a:rPr sz="2400" spc="-5" dirty="0">
                <a:latin typeface="Calibri"/>
                <a:cs typeface="Calibri"/>
              </a:rPr>
              <a:t> eﬃciency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input is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ver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big</a:t>
            </a:r>
            <a:endParaRPr sz="2400" dirty="0">
              <a:latin typeface="Calibri"/>
              <a:cs typeface="Calibri"/>
            </a:endParaRPr>
          </a:p>
          <a:p>
            <a:pPr marL="101600" marR="18351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express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owth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rogram’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run</a:t>
            </a:r>
            <a:r>
              <a:rPr 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spc="210" dirty="0" smtClean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19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1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input siz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grows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pu</a:t>
            </a:r>
            <a:r>
              <a:rPr sz="2400" dirty="0">
                <a:latin typeface="Calibri"/>
                <a:cs typeface="Calibri"/>
              </a:rPr>
              <a:t>t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uppe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bound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spc="-20" dirty="0" smtClean="0">
                <a:latin typeface="Calibri"/>
                <a:cs typeface="Calibri"/>
              </a:rPr>
              <a:t>ti</a:t>
            </a:r>
            <a:r>
              <a:rPr sz="2400" spc="-20" dirty="0" smtClean="0">
                <a:latin typeface="Calibri"/>
                <a:cs typeface="Calibri"/>
              </a:rPr>
              <a:t>gh</a:t>
            </a:r>
            <a:r>
              <a:rPr sz="2400" spc="-10" dirty="0" smtClean="0">
                <a:latin typeface="Calibri"/>
                <a:cs typeface="Calibri"/>
              </a:rPr>
              <a:t>t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poss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nee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precise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rde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”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“exact”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growth</a:t>
            </a:r>
          </a:p>
          <a:p>
            <a:pPr marL="101600" marR="24574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lar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rs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lang="en-US" sz="2400" spc="-25" dirty="0" smtClean="0">
                <a:latin typeface="Calibri"/>
                <a:cs typeface="Calibri"/>
              </a:rPr>
              <a:t>time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hi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ec</a:t>
            </a:r>
            <a:r>
              <a:rPr lang="en-US" sz="2400" spc="-20" dirty="0" smtClean="0">
                <a:latin typeface="Calibri"/>
                <a:cs typeface="Calibri"/>
              </a:rPr>
              <a:t>tion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program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take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longes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run?)</a:t>
            </a:r>
          </a:p>
          <a:p>
            <a:pPr marL="101600" marR="30543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thus, 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ener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ally w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wan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ght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uppe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bound on 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owth,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as 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200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lang="en-US" sz="2400" b="1" spc="200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spc="200" dirty="0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rst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M</a:t>
            </a:r>
            <a:r>
              <a:rPr u="none" spc="-105" dirty="0"/>
              <a:t>E</a:t>
            </a:r>
            <a:r>
              <a:rPr u="none" spc="-50" dirty="0"/>
              <a:t>A</a:t>
            </a:r>
            <a:r>
              <a:rPr u="none" spc="-55" dirty="0"/>
              <a:t>SURI</a:t>
            </a:r>
            <a:r>
              <a:rPr u="none" spc="-50" dirty="0"/>
              <a:t>N</a:t>
            </a:r>
            <a:r>
              <a:rPr u="none" dirty="0"/>
              <a:t>G</a:t>
            </a:r>
            <a:r>
              <a:rPr u="none" spc="-100" dirty="0"/>
              <a:t> </a:t>
            </a:r>
            <a:r>
              <a:rPr u="none" spc="-50" dirty="0"/>
              <a:t>OR</a:t>
            </a:r>
            <a:r>
              <a:rPr u="none" spc="-60" dirty="0"/>
              <a:t>DE</a:t>
            </a:r>
            <a:r>
              <a:rPr u="none" spc="-5" dirty="0"/>
              <a:t>R</a:t>
            </a:r>
            <a:r>
              <a:rPr u="none" spc="-100" dirty="0"/>
              <a:t> </a:t>
            </a:r>
            <a:r>
              <a:rPr u="none" spc="-50" dirty="0"/>
              <a:t>O</a:t>
            </a:r>
            <a:r>
              <a:rPr u="none" spc="-5" dirty="0"/>
              <a:t>F</a:t>
            </a:r>
            <a:r>
              <a:rPr u="none" dirty="0"/>
              <a:t> </a:t>
            </a:r>
            <a:r>
              <a:rPr spc="-55" dirty="0"/>
              <a:t>G</a:t>
            </a:r>
            <a:r>
              <a:rPr spc="-100" dirty="0"/>
              <a:t>RO</a:t>
            </a:r>
            <a:r>
              <a:rPr spc="-60" dirty="0"/>
              <a:t>W</a:t>
            </a:r>
            <a:r>
              <a:rPr spc="-50" dirty="0"/>
              <a:t>TH: BIG </a:t>
            </a:r>
            <a:r>
              <a:rPr spc="-55" dirty="0"/>
              <a:t>OH</a:t>
            </a:r>
            <a:r>
              <a:rPr spc="-45" dirty="0"/>
              <a:t> </a:t>
            </a:r>
            <a:r>
              <a:rPr spc="-50" dirty="0"/>
              <a:t>N</a:t>
            </a:r>
            <a:r>
              <a:rPr spc="-190" dirty="0"/>
              <a:t>O</a:t>
            </a:r>
            <a:r>
              <a:rPr spc="-425" dirty="0"/>
              <a:t>TA</a:t>
            </a:r>
            <a:r>
              <a:rPr spc="-55" dirty="0"/>
              <a:t>TION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8391"/>
            <a:ext cx="7259955" cy="368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321945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Big</a:t>
            </a:r>
            <a:r>
              <a:rPr sz="2600" spc="-5" dirty="0">
                <a:latin typeface="Calibri"/>
                <a:cs typeface="Calibri"/>
              </a:rPr>
              <a:t> O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 smtClean="0">
                <a:latin typeface="Calibri"/>
                <a:cs typeface="Calibri"/>
              </a:rPr>
              <a:t>nota</a:t>
            </a:r>
            <a:r>
              <a:rPr lang="en-US" sz="2600" spc="-15" dirty="0" smtClean="0">
                <a:latin typeface="Calibri"/>
                <a:cs typeface="Calibri"/>
              </a:rPr>
              <a:t>tion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measures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uppe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bound on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lang="en-US"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asymptotic 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owt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229" dirty="0">
                <a:latin typeface="Calibri"/>
                <a:cs typeface="Calibri"/>
              </a:rPr>
              <a:t>oie</a:t>
            </a:r>
            <a:r>
              <a:rPr sz="2600" spc="295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order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growth</a:t>
            </a: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▪"/>
            </a:pPr>
            <a:endParaRPr sz="2600" dirty="0">
              <a:latin typeface="Times New Roman"/>
              <a:cs typeface="Times New Roman"/>
            </a:endParaRPr>
          </a:p>
          <a:p>
            <a:pPr marL="238760" indent="-226060">
              <a:lnSpc>
                <a:spcPct val="100000"/>
              </a:lnSpc>
              <a:spcBef>
                <a:spcPts val="225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Bi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E1C00"/>
                </a:solidFill>
                <a:latin typeface="Calibri"/>
                <a:cs typeface="Calibri"/>
              </a:rPr>
              <a:t>O(</a:t>
            </a:r>
            <a:r>
              <a:rPr sz="2600" b="1" i="1" spc="-5" dirty="0">
                <a:solidFill>
                  <a:srgbClr val="CE1C00"/>
                </a:solidFill>
                <a:latin typeface="Calibri"/>
                <a:cs typeface="Calibri"/>
              </a:rPr>
              <a:t>)</a:t>
            </a:r>
            <a:r>
              <a:rPr sz="2600" b="1" i="1" dirty="0">
                <a:solidFill>
                  <a:srgbClr val="CE1C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describ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worst</a:t>
            </a:r>
            <a:r>
              <a:rPr sz="2600" spc="-5" dirty="0">
                <a:latin typeface="Calibri"/>
                <a:cs typeface="Calibri"/>
              </a:rPr>
              <a:t> case</a:t>
            </a:r>
            <a:endParaRPr sz="2600" dirty="0">
              <a:latin typeface="Calibri"/>
              <a:cs typeface="Calibri"/>
            </a:endParaRPr>
          </a:p>
          <a:p>
            <a:pPr marL="393700" marR="240665" lvl="1" indent="-190500">
              <a:lnSpc>
                <a:spcPts val="2600"/>
              </a:lnSpc>
              <a:spcBef>
                <a:spcPts val="4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worst</a:t>
            </a:r>
            <a:r>
              <a:rPr sz="2400" spc="-5" dirty="0">
                <a:latin typeface="Calibri"/>
                <a:cs typeface="Calibri"/>
              </a:rPr>
              <a:t> case occur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210" dirty="0">
                <a:latin typeface="Calibri"/>
                <a:cs typeface="Calibri"/>
              </a:rPr>
              <a:t>oie</a:t>
            </a:r>
            <a:r>
              <a:rPr sz="2400" spc="27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boLlenec</a:t>
            </a:r>
            <a:r>
              <a:rPr sz="2400" spc="55" dirty="0">
                <a:latin typeface="Calibri"/>
                <a:cs typeface="Calibri"/>
              </a:rPr>
              <a:t>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progra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</a:p>
          <a:p>
            <a:pPr marL="393700" marR="5080" lvl="1" indent="-190500">
              <a:lnSpc>
                <a:spcPts val="26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express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rate o</a:t>
            </a:r>
            <a:r>
              <a:rPr sz="2400" dirty="0">
                <a:latin typeface="Calibri"/>
                <a:cs typeface="Calibri"/>
              </a:rPr>
              <a:t>f growth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progra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rela</a:t>
            </a:r>
            <a:r>
              <a:rPr lang="en-US" sz="2400" spc="-10" dirty="0" smtClean="0">
                <a:latin typeface="Calibri"/>
                <a:cs typeface="Calibri"/>
              </a:rPr>
              <a:t>ti</a:t>
            </a:r>
            <a:r>
              <a:rPr sz="2400" spc="-10" dirty="0" smtClean="0">
                <a:latin typeface="Calibri"/>
                <a:cs typeface="Calibri"/>
              </a:rPr>
              <a:t>ve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input size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8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evaluate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 smtClean="0">
                <a:latin typeface="Calibri"/>
                <a:cs typeface="Calibri"/>
              </a:rPr>
              <a:t>implementa</a:t>
            </a:r>
            <a:r>
              <a:rPr lang="en-US" sz="2400" spc="-10" dirty="0" smtClean="0">
                <a:latin typeface="Calibri"/>
                <a:cs typeface="Calibri"/>
              </a:rPr>
              <a:t>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11850" y="2607043"/>
            <a:ext cx="1707032" cy="9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EX</a:t>
            </a:r>
            <a:r>
              <a:rPr spc="-75" dirty="0"/>
              <a:t>A</a:t>
            </a:r>
            <a:r>
              <a:rPr spc="-30" dirty="0"/>
              <a:t>C</a:t>
            </a:r>
            <a:r>
              <a:rPr dirty="0"/>
              <a:t>T</a:t>
            </a:r>
            <a:r>
              <a:rPr spc="-100" dirty="0"/>
              <a:t> </a:t>
            </a:r>
            <a:r>
              <a:rPr spc="-80" dirty="0"/>
              <a:t>S</a:t>
            </a:r>
            <a:r>
              <a:rPr spc="-50" dirty="0"/>
              <a:t>T</a:t>
            </a:r>
            <a:r>
              <a:rPr spc="-55" dirty="0"/>
              <a:t>EPS </a:t>
            </a:r>
            <a:r>
              <a:rPr spc="-80" dirty="0"/>
              <a:t>v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0" dirty="0"/>
              <a:t>O</a:t>
            </a:r>
            <a:r>
              <a:rPr spc="-55" dirty="0"/>
              <a:t>()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82051"/>
            <a:ext cx="23577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1800" dirty="0">
                <a:latin typeface="Courier New"/>
                <a:cs typeface="Courier New"/>
              </a:rPr>
              <a:t>fact_iter(n):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7113" y="2610752"/>
            <a:ext cx="2632075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800" spc="-5" dirty="0">
                <a:solidFill>
                  <a:srgbClr val="03BD19"/>
                </a:solidFill>
                <a:latin typeface="Courier New"/>
                <a:cs typeface="Courier New"/>
              </a:rPr>
              <a:t>"""assume</a:t>
            </a:r>
            <a:r>
              <a:rPr sz="1800" dirty="0">
                <a:solidFill>
                  <a:srgbClr val="03BD19"/>
                </a:solidFill>
                <a:latin typeface="Courier New"/>
                <a:cs typeface="Courier New"/>
              </a:rPr>
              <a:t>s n </a:t>
            </a:r>
            <a:r>
              <a:rPr sz="1800" spc="-5" dirty="0">
                <a:solidFill>
                  <a:srgbClr val="03BD19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3BD19"/>
                </a:solidFill>
                <a:latin typeface="Courier New"/>
                <a:cs typeface="Courier New"/>
              </a:rPr>
              <a:t>n </a:t>
            </a:r>
            <a:r>
              <a:rPr sz="1800" spc="-5" dirty="0">
                <a:solidFill>
                  <a:srgbClr val="03BD19"/>
                </a:solidFill>
                <a:latin typeface="Courier New"/>
                <a:cs typeface="Courier New"/>
              </a:rPr>
              <a:t>int </a:t>
            </a:r>
            <a:r>
              <a:rPr sz="1800" spc="-5" dirty="0">
                <a:latin typeface="Courier New"/>
                <a:cs typeface="Courier New"/>
              </a:rPr>
              <a:t>answe</a:t>
            </a:r>
            <a:r>
              <a:rPr sz="1800" dirty="0">
                <a:latin typeface="Courier New"/>
                <a:cs typeface="Courier New"/>
              </a:rPr>
              <a:t>r = 1</a:t>
            </a:r>
          </a:p>
          <a:p>
            <a:pPr marL="12700">
              <a:lnSpc>
                <a:spcPts val="198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n &gt; 1: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0770" y="2610752"/>
            <a:ext cx="9861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3BD19"/>
                </a:solidFill>
                <a:latin typeface="Courier New"/>
                <a:cs typeface="Courier New"/>
              </a:rPr>
              <a:t>&gt;</a:t>
            </a:r>
            <a:r>
              <a:rPr sz="1800" dirty="0">
                <a:solidFill>
                  <a:srgbClr val="03BD19"/>
                </a:solidFill>
                <a:latin typeface="Courier New"/>
                <a:cs typeface="Courier New"/>
              </a:rPr>
              <a:t>= 0"""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381" y="3347530"/>
            <a:ext cx="4873625" cy="293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2245995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answe</a:t>
            </a:r>
            <a:r>
              <a:rPr sz="1800" dirty="0">
                <a:latin typeface="Courier New"/>
                <a:cs typeface="Courier New"/>
              </a:rPr>
              <a:t>r 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dirty="0">
                <a:latin typeface="Courier New"/>
                <a:cs typeface="Courier New"/>
              </a:rPr>
              <a:t>= n n </a:t>
            </a: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= 1</a:t>
            </a:r>
          </a:p>
          <a:p>
            <a:pPr marL="561340">
              <a:lnSpc>
                <a:spcPts val="186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answer</a:t>
            </a:r>
          </a:p>
          <a:p>
            <a:pPr marL="238125" indent="-225425">
              <a:lnSpc>
                <a:spcPct val="100000"/>
              </a:lnSpc>
              <a:spcBef>
                <a:spcPts val="69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computes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factorial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10" dirty="0">
                <a:latin typeface="Calibri"/>
                <a:cs typeface="Calibri"/>
              </a:rPr>
              <a:t>steps: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ts val="298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worst</a:t>
            </a:r>
            <a:r>
              <a:rPr sz="2600" spc="-5" dirty="0">
                <a:latin typeface="Calibri"/>
                <a:cs typeface="Calibri"/>
              </a:rPr>
              <a:t> case </a:t>
            </a:r>
            <a:r>
              <a:rPr sz="2600" spc="-10" dirty="0">
                <a:latin typeface="Calibri"/>
                <a:cs typeface="Calibri"/>
              </a:rPr>
              <a:t>asymptoAc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complexity:</a:t>
            </a:r>
          </a:p>
          <a:p>
            <a:pPr marL="454659" lvl="1" indent="-251460">
              <a:lnSpc>
                <a:spcPts val="2740"/>
              </a:lnSpc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ignor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addiAve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constants</a:t>
            </a:r>
          </a:p>
          <a:p>
            <a:pPr marL="454659" lvl="1" indent="-251460">
              <a:lnSpc>
                <a:spcPct val="100000"/>
              </a:lnSpc>
              <a:spcBef>
                <a:spcPts val="1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ignor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mulAplicaAve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constants</a:t>
            </a:r>
          </a:p>
        </p:txBody>
      </p:sp>
      <p:sp>
        <p:nvSpPr>
          <p:cNvPr id="7" name="object 7"/>
          <p:cNvSpPr/>
          <p:nvPr/>
        </p:nvSpPr>
        <p:spPr>
          <a:xfrm>
            <a:off x="4183512" y="4542048"/>
            <a:ext cx="826135" cy="512445"/>
          </a:xfrm>
          <a:custGeom>
            <a:avLst/>
            <a:gdLst/>
            <a:ahLst/>
            <a:cxnLst/>
            <a:rect l="l" t="t" r="r" b="b"/>
            <a:pathLst>
              <a:path w="826135" h="512445">
                <a:moveTo>
                  <a:pt x="49457" y="386803"/>
                </a:moveTo>
                <a:lnTo>
                  <a:pt x="27838" y="386803"/>
                </a:lnTo>
                <a:lnTo>
                  <a:pt x="78397" y="484454"/>
                </a:lnTo>
                <a:lnTo>
                  <a:pt x="51180" y="498538"/>
                </a:lnTo>
                <a:lnTo>
                  <a:pt x="50787" y="498932"/>
                </a:lnTo>
                <a:lnTo>
                  <a:pt x="50228" y="499973"/>
                </a:lnTo>
                <a:lnTo>
                  <a:pt x="50190" y="502843"/>
                </a:lnTo>
                <a:lnTo>
                  <a:pt x="50685" y="504761"/>
                </a:lnTo>
                <a:lnTo>
                  <a:pt x="56781" y="512165"/>
                </a:lnTo>
                <a:lnTo>
                  <a:pt x="58292" y="512102"/>
                </a:lnTo>
                <a:lnTo>
                  <a:pt x="126187" y="476948"/>
                </a:lnTo>
                <a:lnTo>
                  <a:pt x="127217" y="475615"/>
                </a:lnTo>
                <a:lnTo>
                  <a:pt x="95453" y="475615"/>
                </a:lnTo>
                <a:lnTo>
                  <a:pt x="49457" y="386803"/>
                </a:lnTo>
                <a:close/>
              </a:path>
              <a:path w="826135" h="512445">
                <a:moveTo>
                  <a:pt x="121005" y="463321"/>
                </a:moveTo>
                <a:lnTo>
                  <a:pt x="119202" y="463321"/>
                </a:lnTo>
                <a:lnTo>
                  <a:pt x="95453" y="475615"/>
                </a:lnTo>
                <a:lnTo>
                  <a:pt x="127217" y="475615"/>
                </a:lnTo>
                <a:lnTo>
                  <a:pt x="127368" y="475119"/>
                </a:lnTo>
                <a:lnTo>
                  <a:pt x="127393" y="472909"/>
                </a:lnTo>
                <a:lnTo>
                  <a:pt x="126911" y="470992"/>
                </a:lnTo>
                <a:lnTo>
                  <a:pt x="121005" y="463321"/>
                </a:lnTo>
                <a:close/>
              </a:path>
              <a:path w="826135" h="512445">
                <a:moveTo>
                  <a:pt x="35242" y="361556"/>
                </a:moveTo>
                <a:lnTo>
                  <a:pt x="20789" y="369316"/>
                </a:lnTo>
                <a:lnTo>
                  <a:pt x="1015" y="403542"/>
                </a:lnTo>
                <a:lnTo>
                  <a:pt x="634" y="404241"/>
                </a:lnTo>
                <a:lnTo>
                  <a:pt x="355" y="404888"/>
                </a:lnTo>
                <a:lnTo>
                  <a:pt x="38" y="406057"/>
                </a:lnTo>
                <a:lnTo>
                  <a:pt x="0" y="406666"/>
                </a:lnTo>
                <a:lnTo>
                  <a:pt x="139" y="407924"/>
                </a:lnTo>
                <a:lnTo>
                  <a:pt x="6908" y="417918"/>
                </a:lnTo>
                <a:lnTo>
                  <a:pt x="7607" y="417753"/>
                </a:lnTo>
                <a:lnTo>
                  <a:pt x="8991" y="416699"/>
                </a:lnTo>
                <a:lnTo>
                  <a:pt x="9791" y="415785"/>
                </a:lnTo>
                <a:lnTo>
                  <a:pt x="10706" y="414464"/>
                </a:lnTo>
                <a:lnTo>
                  <a:pt x="27838" y="386803"/>
                </a:lnTo>
                <a:lnTo>
                  <a:pt x="49457" y="386803"/>
                </a:lnTo>
                <a:lnTo>
                  <a:pt x="36868" y="362496"/>
                </a:lnTo>
                <a:lnTo>
                  <a:pt x="36575" y="362165"/>
                </a:lnTo>
                <a:lnTo>
                  <a:pt x="35801" y="361645"/>
                </a:lnTo>
                <a:lnTo>
                  <a:pt x="35242" y="361556"/>
                </a:lnTo>
                <a:close/>
              </a:path>
              <a:path w="826135" h="512445">
                <a:moveTo>
                  <a:pt x="222068" y="373608"/>
                </a:moveTo>
                <a:lnTo>
                  <a:pt x="203466" y="373608"/>
                </a:lnTo>
                <a:lnTo>
                  <a:pt x="222414" y="410171"/>
                </a:lnTo>
                <a:lnTo>
                  <a:pt x="222745" y="410514"/>
                </a:lnTo>
                <a:lnTo>
                  <a:pt x="223659" y="410972"/>
                </a:lnTo>
                <a:lnTo>
                  <a:pt x="225628" y="411022"/>
                </a:lnTo>
                <a:lnTo>
                  <a:pt x="226491" y="410845"/>
                </a:lnTo>
                <a:lnTo>
                  <a:pt x="237058" y="402551"/>
                </a:lnTo>
                <a:lnTo>
                  <a:pt x="222068" y="373608"/>
                </a:lnTo>
                <a:close/>
              </a:path>
              <a:path w="826135" h="512445">
                <a:moveTo>
                  <a:pt x="188417" y="313994"/>
                </a:moveTo>
                <a:lnTo>
                  <a:pt x="177101" y="321068"/>
                </a:lnTo>
                <a:lnTo>
                  <a:pt x="177139" y="322757"/>
                </a:lnTo>
                <a:lnTo>
                  <a:pt x="196113" y="359397"/>
                </a:lnTo>
                <a:lnTo>
                  <a:pt x="162966" y="376555"/>
                </a:lnTo>
                <a:lnTo>
                  <a:pt x="162559" y="376936"/>
                </a:lnTo>
                <a:lnTo>
                  <a:pt x="161975" y="377913"/>
                </a:lnTo>
                <a:lnTo>
                  <a:pt x="161823" y="378536"/>
                </a:lnTo>
                <a:lnTo>
                  <a:pt x="161772" y="380072"/>
                </a:lnTo>
                <a:lnTo>
                  <a:pt x="161899" y="380961"/>
                </a:lnTo>
                <a:lnTo>
                  <a:pt x="168643" y="390791"/>
                </a:lnTo>
                <a:lnTo>
                  <a:pt x="170357" y="390753"/>
                </a:lnTo>
                <a:lnTo>
                  <a:pt x="203466" y="373608"/>
                </a:lnTo>
                <a:lnTo>
                  <a:pt x="222068" y="373608"/>
                </a:lnTo>
                <a:lnTo>
                  <a:pt x="218135" y="366014"/>
                </a:lnTo>
                <a:lnTo>
                  <a:pt x="245566" y="351802"/>
                </a:lnTo>
                <a:lnTo>
                  <a:pt x="210781" y="351802"/>
                </a:lnTo>
                <a:lnTo>
                  <a:pt x="191808" y="315163"/>
                </a:lnTo>
                <a:lnTo>
                  <a:pt x="191427" y="314744"/>
                </a:lnTo>
                <a:lnTo>
                  <a:pt x="190449" y="314159"/>
                </a:lnTo>
                <a:lnTo>
                  <a:pt x="189852" y="314007"/>
                </a:lnTo>
                <a:lnTo>
                  <a:pt x="188417" y="313994"/>
                </a:lnTo>
                <a:close/>
              </a:path>
              <a:path w="826135" h="512445">
                <a:moveTo>
                  <a:pt x="245605" y="334606"/>
                </a:moveTo>
                <a:lnTo>
                  <a:pt x="243916" y="334645"/>
                </a:lnTo>
                <a:lnTo>
                  <a:pt x="210781" y="351802"/>
                </a:lnTo>
                <a:lnTo>
                  <a:pt x="245566" y="351802"/>
                </a:lnTo>
                <a:lnTo>
                  <a:pt x="252475" y="345325"/>
                </a:lnTo>
                <a:lnTo>
                  <a:pt x="252348" y="344449"/>
                </a:lnTo>
                <a:lnTo>
                  <a:pt x="245605" y="334606"/>
                </a:lnTo>
                <a:close/>
              </a:path>
              <a:path w="826135" h="512445">
                <a:moveTo>
                  <a:pt x="400433" y="277101"/>
                </a:moveTo>
                <a:lnTo>
                  <a:pt x="364121" y="277101"/>
                </a:lnTo>
                <a:lnTo>
                  <a:pt x="371640" y="278485"/>
                </a:lnTo>
                <a:lnTo>
                  <a:pt x="374967" y="280073"/>
                </a:lnTo>
                <a:lnTo>
                  <a:pt x="389851" y="310235"/>
                </a:lnTo>
                <a:lnTo>
                  <a:pt x="389229" y="314147"/>
                </a:lnTo>
                <a:lnTo>
                  <a:pt x="360260" y="339750"/>
                </a:lnTo>
                <a:lnTo>
                  <a:pt x="343369" y="342747"/>
                </a:lnTo>
                <a:lnTo>
                  <a:pt x="336132" y="342747"/>
                </a:lnTo>
                <a:lnTo>
                  <a:pt x="335051" y="343306"/>
                </a:lnTo>
                <a:lnTo>
                  <a:pt x="334708" y="343649"/>
                </a:lnTo>
                <a:lnTo>
                  <a:pt x="334251" y="344551"/>
                </a:lnTo>
                <a:lnTo>
                  <a:pt x="334213" y="346519"/>
                </a:lnTo>
                <a:lnTo>
                  <a:pt x="334403" y="347345"/>
                </a:lnTo>
                <a:lnTo>
                  <a:pt x="344500" y="358457"/>
                </a:lnTo>
                <a:lnTo>
                  <a:pt x="348881" y="358190"/>
                </a:lnTo>
                <a:lnTo>
                  <a:pt x="388253" y="342747"/>
                </a:lnTo>
                <a:lnTo>
                  <a:pt x="343369" y="342747"/>
                </a:lnTo>
                <a:lnTo>
                  <a:pt x="388288" y="342722"/>
                </a:lnTo>
                <a:lnTo>
                  <a:pt x="409155" y="308102"/>
                </a:lnTo>
                <a:lnTo>
                  <a:pt x="408228" y="295008"/>
                </a:lnTo>
                <a:lnTo>
                  <a:pt x="406222" y="288290"/>
                </a:lnTo>
                <a:lnTo>
                  <a:pt x="400433" y="277101"/>
                </a:lnTo>
                <a:close/>
              </a:path>
              <a:path w="826135" h="512445">
                <a:moveTo>
                  <a:pt x="415175" y="207645"/>
                </a:moveTo>
                <a:lnTo>
                  <a:pt x="403440" y="216382"/>
                </a:lnTo>
                <a:lnTo>
                  <a:pt x="450214" y="306705"/>
                </a:lnTo>
                <a:lnTo>
                  <a:pt x="450557" y="307086"/>
                </a:lnTo>
                <a:lnTo>
                  <a:pt x="451396" y="307581"/>
                </a:lnTo>
                <a:lnTo>
                  <a:pt x="453529" y="307543"/>
                </a:lnTo>
                <a:lnTo>
                  <a:pt x="466661" y="298196"/>
                </a:lnTo>
                <a:lnTo>
                  <a:pt x="434073" y="235280"/>
                </a:lnTo>
                <a:lnTo>
                  <a:pt x="435635" y="227342"/>
                </a:lnTo>
                <a:lnTo>
                  <a:pt x="437640" y="221030"/>
                </a:lnTo>
                <a:lnTo>
                  <a:pt x="424675" y="221030"/>
                </a:lnTo>
                <a:lnTo>
                  <a:pt x="418287" y="208699"/>
                </a:lnTo>
                <a:lnTo>
                  <a:pt x="417944" y="208305"/>
                </a:lnTo>
                <a:lnTo>
                  <a:pt x="417106" y="207822"/>
                </a:lnTo>
                <a:lnTo>
                  <a:pt x="416547" y="207695"/>
                </a:lnTo>
                <a:lnTo>
                  <a:pt x="415175" y="207645"/>
                </a:lnTo>
                <a:close/>
              </a:path>
              <a:path w="826135" h="512445">
                <a:moveTo>
                  <a:pt x="348348" y="200152"/>
                </a:moveTo>
                <a:lnTo>
                  <a:pt x="346455" y="200190"/>
                </a:lnTo>
                <a:lnTo>
                  <a:pt x="287146" y="230898"/>
                </a:lnTo>
                <a:lnTo>
                  <a:pt x="285953" y="232194"/>
                </a:lnTo>
                <a:lnTo>
                  <a:pt x="284987" y="235369"/>
                </a:lnTo>
                <a:lnTo>
                  <a:pt x="285318" y="237261"/>
                </a:lnTo>
                <a:lnTo>
                  <a:pt x="314769" y="294119"/>
                </a:lnTo>
                <a:lnTo>
                  <a:pt x="316026" y="295567"/>
                </a:lnTo>
                <a:lnTo>
                  <a:pt x="318490" y="296468"/>
                </a:lnTo>
                <a:lnTo>
                  <a:pt x="320039" y="296214"/>
                </a:lnTo>
                <a:lnTo>
                  <a:pt x="324408" y="293954"/>
                </a:lnTo>
                <a:lnTo>
                  <a:pt x="327012" y="292354"/>
                </a:lnTo>
                <a:lnTo>
                  <a:pt x="332422" y="288544"/>
                </a:lnTo>
                <a:lnTo>
                  <a:pt x="335787" y="286550"/>
                </a:lnTo>
                <a:lnTo>
                  <a:pt x="345503" y="281520"/>
                </a:lnTo>
                <a:lnTo>
                  <a:pt x="350672" y="279488"/>
                </a:lnTo>
                <a:lnTo>
                  <a:pt x="359930" y="277291"/>
                </a:lnTo>
                <a:lnTo>
                  <a:pt x="364121" y="277101"/>
                </a:lnTo>
                <a:lnTo>
                  <a:pt x="400433" y="277101"/>
                </a:lnTo>
                <a:lnTo>
                  <a:pt x="399786" y="275856"/>
                </a:lnTo>
                <a:lnTo>
                  <a:pt x="399121" y="274993"/>
                </a:lnTo>
                <a:lnTo>
                  <a:pt x="326491" y="274993"/>
                </a:lnTo>
                <a:lnTo>
                  <a:pt x="307835" y="238988"/>
                </a:lnTo>
                <a:lnTo>
                  <a:pt x="354901" y="214617"/>
                </a:lnTo>
                <a:lnTo>
                  <a:pt x="355348" y="213702"/>
                </a:lnTo>
                <a:lnTo>
                  <a:pt x="355345" y="210197"/>
                </a:lnTo>
                <a:lnTo>
                  <a:pt x="348983" y="200380"/>
                </a:lnTo>
                <a:lnTo>
                  <a:pt x="348348" y="200152"/>
                </a:lnTo>
                <a:close/>
              </a:path>
              <a:path w="826135" h="512445">
                <a:moveTo>
                  <a:pt x="493196" y="202577"/>
                </a:moveTo>
                <a:lnTo>
                  <a:pt x="462483" y="202577"/>
                </a:lnTo>
                <a:lnTo>
                  <a:pt x="465327" y="203288"/>
                </a:lnTo>
                <a:lnTo>
                  <a:pt x="470674" y="206222"/>
                </a:lnTo>
                <a:lnTo>
                  <a:pt x="473214" y="208305"/>
                </a:lnTo>
                <a:lnTo>
                  <a:pt x="478002" y="213702"/>
                </a:lnTo>
                <a:lnTo>
                  <a:pt x="480529" y="217589"/>
                </a:lnTo>
                <a:lnTo>
                  <a:pt x="510501" y="275488"/>
                </a:lnTo>
                <a:lnTo>
                  <a:pt x="510895" y="275869"/>
                </a:lnTo>
                <a:lnTo>
                  <a:pt x="511771" y="276313"/>
                </a:lnTo>
                <a:lnTo>
                  <a:pt x="513841" y="276313"/>
                </a:lnTo>
                <a:lnTo>
                  <a:pt x="526948" y="266966"/>
                </a:lnTo>
                <a:lnTo>
                  <a:pt x="495185" y="205625"/>
                </a:lnTo>
                <a:lnTo>
                  <a:pt x="493196" y="202577"/>
                </a:lnTo>
                <a:close/>
              </a:path>
              <a:path w="826135" h="512445">
                <a:moveTo>
                  <a:pt x="367144" y="258622"/>
                </a:moveTo>
                <a:lnTo>
                  <a:pt x="330680" y="272161"/>
                </a:lnTo>
                <a:lnTo>
                  <a:pt x="326491" y="274993"/>
                </a:lnTo>
                <a:lnTo>
                  <a:pt x="399121" y="274993"/>
                </a:lnTo>
                <a:lnTo>
                  <a:pt x="367144" y="258622"/>
                </a:lnTo>
                <a:close/>
              </a:path>
              <a:path w="826135" h="512445">
                <a:moveTo>
                  <a:pt x="467931" y="184353"/>
                </a:moveTo>
                <a:lnTo>
                  <a:pt x="429628" y="206095"/>
                </a:lnTo>
                <a:lnTo>
                  <a:pt x="424675" y="221030"/>
                </a:lnTo>
                <a:lnTo>
                  <a:pt x="437640" y="221030"/>
                </a:lnTo>
                <a:lnTo>
                  <a:pt x="437692" y="220865"/>
                </a:lnTo>
                <a:lnTo>
                  <a:pt x="442823" y="210832"/>
                </a:lnTo>
                <a:lnTo>
                  <a:pt x="446150" y="207264"/>
                </a:lnTo>
                <a:lnTo>
                  <a:pt x="453377" y="203517"/>
                </a:lnTo>
                <a:lnTo>
                  <a:pt x="456450" y="202679"/>
                </a:lnTo>
                <a:lnTo>
                  <a:pt x="462483" y="202577"/>
                </a:lnTo>
                <a:lnTo>
                  <a:pt x="493196" y="202577"/>
                </a:lnTo>
                <a:lnTo>
                  <a:pt x="491820" y="200469"/>
                </a:lnTo>
                <a:lnTo>
                  <a:pt x="484949" y="192532"/>
                </a:lnTo>
                <a:lnTo>
                  <a:pt x="481101" y="189509"/>
                </a:lnTo>
                <a:lnTo>
                  <a:pt x="472605" y="185356"/>
                </a:lnTo>
                <a:lnTo>
                  <a:pt x="467931" y="184353"/>
                </a:lnTo>
                <a:close/>
              </a:path>
              <a:path w="826135" h="512445">
                <a:moveTo>
                  <a:pt x="624493" y="165214"/>
                </a:moveTo>
                <a:lnTo>
                  <a:pt x="605891" y="165214"/>
                </a:lnTo>
                <a:lnTo>
                  <a:pt x="624814" y="201752"/>
                </a:lnTo>
                <a:lnTo>
                  <a:pt x="625182" y="202133"/>
                </a:lnTo>
                <a:lnTo>
                  <a:pt x="626084" y="202590"/>
                </a:lnTo>
                <a:lnTo>
                  <a:pt x="628053" y="202628"/>
                </a:lnTo>
                <a:lnTo>
                  <a:pt x="628929" y="202450"/>
                </a:lnTo>
                <a:lnTo>
                  <a:pt x="639483" y="194157"/>
                </a:lnTo>
                <a:lnTo>
                  <a:pt x="624493" y="165214"/>
                </a:lnTo>
                <a:close/>
              </a:path>
              <a:path w="826135" h="512445">
                <a:moveTo>
                  <a:pt x="590842" y="105613"/>
                </a:moveTo>
                <a:lnTo>
                  <a:pt x="579526" y="112687"/>
                </a:lnTo>
                <a:lnTo>
                  <a:pt x="579564" y="114363"/>
                </a:lnTo>
                <a:lnTo>
                  <a:pt x="598538" y="151003"/>
                </a:lnTo>
                <a:lnTo>
                  <a:pt x="565391" y="168160"/>
                </a:lnTo>
                <a:lnTo>
                  <a:pt x="564984" y="168541"/>
                </a:lnTo>
                <a:lnTo>
                  <a:pt x="564400" y="169519"/>
                </a:lnTo>
                <a:lnTo>
                  <a:pt x="564324" y="172567"/>
                </a:lnTo>
                <a:lnTo>
                  <a:pt x="564857" y="174561"/>
                </a:lnTo>
                <a:lnTo>
                  <a:pt x="572211" y="182486"/>
                </a:lnTo>
                <a:lnTo>
                  <a:pt x="572782" y="182359"/>
                </a:lnTo>
                <a:lnTo>
                  <a:pt x="605891" y="165214"/>
                </a:lnTo>
                <a:lnTo>
                  <a:pt x="624493" y="165214"/>
                </a:lnTo>
                <a:lnTo>
                  <a:pt x="620560" y="157619"/>
                </a:lnTo>
                <a:lnTo>
                  <a:pt x="648012" y="143408"/>
                </a:lnTo>
                <a:lnTo>
                  <a:pt x="613206" y="143408"/>
                </a:lnTo>
                <a:lnTo>
                  <a:pt x="594232" y="106768"/>
                </a:lnTo>
                <a:lnTo>
                  <a:pt x="593851" y="106362"/>
                </a:lnTo>
                <a:lnTo>
                  <a:pt x="592874" y="105765"/>
                </a:lnTo>
                <a:lnTo>
                  <a:pt x="592277" y="105625"/>
                </a:lnTo>
                <a:lnTo>
                  <a:pt x="590842" y="105613"/>
                </a:lnTo>
                <a:close/>
              </a:path>
              <a:path w="826135" h="512445">
                <a:moveTo>
                  <a:pt x="648030" y="126212"/>
                </a:moveTo>
                <a:lnTo>
                  <a:pt x="646341" y="126250"/>
                </a:lnTo>
                <a:lnTo>
                  <a:pt x="613206" y="143408"/>
                </a:lnTo>
                <a:lnTo>
                  <a:pt x="648012" y="143408"/>
                </a:lnTo>
                <a:lnTo>
                  <a:pt x="653605" y="140512"/>
                </a:lnTo>
                <a:lnTo>
                  <a:pt x="654024" y="140119"/>
                </a:lnTo>
                <a:lnTo>
                  <a:pt x="654684" y="139115"/>
                </a:lnTo>
                <a:lnTo>
                  <a:pt x="654773" y="136055"/>
                </a:lnTo>
                <a:lnTo>
                  <a:pt x="654253" y="134061"/>
                </a:lnTo>
                <a:lnTo>
                  <a:pt x="648030" y="126212"/>
                </a:lnTo>
                <a:close/>
              </a:path>
              <a:path w="826135" h="512445">
                <a:moveTo>
                  <a:pt x="747667" y="25260"/>
                </a:moveTo>
                <a:lnTo>
                  <a:pt x="726033" y="25260"/>
                </a:lnTo>
                <a:lnTo>
                  <a:pt x="776604" y="122897"/>
                </a:lnTo>
                <a:lnTo>
                  <a:pt x="749388" y="136994"/>
                </a:lnTo>
                <a:lnTo>
                  <a:pt x="748982" y="137388"/>
                </a:lnTo>
                <a:lnTo>
                  <a:pt x="748436" y="138430"/>
                </a:lnTo>
                <a:lnTo>
                  <a:pt x="748398" y="141300"/>
                </a:lnTo>
                <a:lnTo>
                  <a:pt x="748880" y="143205"/>
                </a:lnTo>
                <a:lnTo>
                  <a:pt x="754976" y="150609"/>
                </a:lnTo>
                <a:lnTo>
                  <a:pt x="756500" y="150558"/>
                </a:lnTo>
                <a:lnTo>
                  <a:pt x="824382" y="115404"/>
                </a:lnTo>
                <a:lnTo>
                  <a:pt x="824776" y="115062"/>
                </a:lnTo>
                <a:lnTo>
                  <a:pt x="825385" y="114147"/>
                </a:lnTo>
                <a:lnTo>
                  <a:pt x="793648" y="114071"/>
                </a:lnTo>
                <a:lnTo>
                  <a:pt x="747667" y="25260"/>
                </a:lnTo>
                <a:close/>
              </a:path>
              <a:path w="826135" h="512445">
                <a:moveTo>
                  <a:pt x="817397" y="101765"/>
                </a:moveTo>
                <a:lnTo>
                  <a:pt x="793648" y="114071"/>
                </a:lnTo>
                <a:lnTo>
                  <a:pt x="825411" y="114071"/>
                </a:lnTo>
                <a:lnTo>
                  <a:pt x="825576" y="113576"/>
                </a:lnTo>
                <a:lnTo>
                  <a:pt x="825601" y="111353"/>
                </a:lnTo>
                <a:lnTo>
                  <a:pt x="825106" y="109448"/>
                </a:lnTo>
                <a:lnTo>
                  <a:pt x="817397" y="101765"/>
                </a:lnTo>
                <a:close/>
              </a:path>
              <a:path w="826135" h="512445">
                <a:moveTo>
                  <a:pt x="733450" y="0"/>
                </a:moveTo>
                <a:lnTo>
                  <a:pt x="718985" y="7759"/>
                </a:lnTo>
                <a:lnTo>
                  <a:pt x="699223" y="41986"/>
                </a:lnTo>
                <a:lnTo>
                  <a:pt x="698830" y="42697"/>
                </a:lnTo>
                <a:lnTo>
                  <a:pt x="698550" y="43332"/>
                </a:lnTo>
                <a:lnTo>
                  <a:pt x="698233" y="44500"/>
                </a:lnTo>
                <a:lnTo>
                  <a:pt x="698195" y="45110"/>
                </a:lnTo>
                <a:lnTo>
                  <a:pt x="698347" y="46380"/>
                </a:lnTo>
                <a:lnTo>
                  <a:pt x="705116" y="56375"/>
                </a:lnTo>
                <a:lnTo>
                  <a:pt x="705802" y="56197"/>
                </a:lnTo>
                <a:lnTo>
                  <a:pt x="707186" y="55143"/>
                </a:lnTo>
                <a:lnTo>
                  <a:pt x="707986" y="54229"/>
                </a:lnTo>
                <a:lnTo>
                  <a:pt x="708901" y="52920"/>
                </a:lnTo>
                <a:lnTo>
                  <a:pt x="726033" y="25260"/>
                </a:lnTo>
                <a:lnTo>
                  <a:pt x="747667" y="25260"/>
                </a:lnTo>
                <a:lnTo>
                  <a:pt x="735075" y="939"/>
                </a:lnTo>
                <a:lnTo>
                  <a:pt x="734771" y="609"/>
                </a:lnTo>
                <a:lnTo>
                  <a:pt x="733996" y="88"/>
                </a:lnTo>
                <a:lnTo>
                  <a:pt x="73345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6239" y="5153295"/>
            <a:ext cx="381000" cy="284480"/>
          </a:xfrm>
          <a:custGeom>
            <a:avLst/>
            <a:gdLst/>
            <a:ahLst/>
            <a:cxnLst/>
            <a:rect l="l" t="t" r="r" b="b"/>
            <a:pathLst>
              <a:path w="381000" h="284479">
                <a:moveTo>
                  <a:pt x="71110" y="134620"/>
                </a:moveTo>
                <a:lnTo>
                  <a:pt x="29653" y="147320"/>
                </a:lnTo>
                <a:lnTo>
                  <a:pt x="608" y="187960"/>
                </a:lnTo>
                <a:lnTo>
                  <a:pt x="0" y="199390"/>
                </a:lnTo>
                <a:lnTo>
                  <a:pt x="1783" y="213360"/>
                </a:lnTo>
                <a:lnTo>
                  <a:pt x="17172" y="250190"/>
                </a:lnTo>
                <a:lnTo>
                  <a:pt x="55818" y="283210"/>
                </a:lnTo>
                <a:lnTo>
                  <a:pt x="66789" y="284480"/>
                </a:lnTo>
                <a:lnTo>
                  <a:pt x="82825" y="284480"/>
                </a:lnTo>
                <a:lnTo>
                  <a:pt x="94032" y="279400"/>
                </a:lnTo>
                <a:lnTo>
                  <a:pt x="109049" y="273050"/>
                </a:lnTo>
                <a:lnTo>
                  <a:pt x="115409" y="267970"/>
                </a:lnTo>
                <a:lnTo>
                  <a:pt x="67870" y="267970"/>
                </a:lnTo>
                <a:lnTo>
                  <a:pt x="62053" y="265430"/>
                </a:lnTo>
                <a:lnTo>
                  <a:pt x="33161" y="237490"/>
                </a:lnTo>
                <a:lnTo>
                  <a:pt x="18822" y="195580"/>
                </a:lnTo>
                <a:lnTo>
                  <a:pt x="20308" y="184150"/>
                </a:lnTo>
                <a:lnTo>
                  <a:pt x="49886" y="154940"/>
                </a:lnTo>
                <a:lnTo>
                  <a:pt x="56757" y="152400"/>
                </a:lnTo>
                <a:lnTo>
                  <a:pt x="106672" y="152400"/>
                </a:lnTo>
                <a:lnTo>
                  <a:pt x="104416" y="149860"/>
                </a:lnTo>
                <a:lnTo>
                  <a:pt x="94953" y="142240"/>
                </a:lnTo>
                <a:lnTo>
                  <a:pt x="82066" y="137160"/>
                </a:lnTo>
                <a:lnTo>
                  <a:pt x="71110" y="134620"/>
                </a:lnTo>
                <a:close/>
              </a:path>
              <a:path w="381000" h="284479">
                <a:moveTo>
                  <a:pt x="106672" y="152400"/>
                </a:moveTo>
                <a:lnTo>
                  <a:pt x="69444" y="152400"/>
                </a:lnTo>
                <a:lnTo>
                  <a:pt x="75299" y="154940"/>
                </a:lnTo>
                <a:lnTo>
                  <a:pt x="86056" y="160020"/>
                </a:lnTo>
                <a:lnTo>
                  <a:pt x="90996" y="165100"/>
                </a:lnTo>
                <a:lnTo>
                  <a:pt x="100026" y="175260"/>
                </a:lnTo>
                <a:lnTo>
                  <a:pt x="104166" y="182880"/>
                </a:lnTo>
                <a:lnTo>
                  <a:pt x="107925" y="189230"/>
                </a:lnTo>
                <a:lnTo>
                  <a:pt x="111507" y="196850"/>
                </a:lnTo>
                <a:lnTo>
                  <a:pt x="114250" y="203200"/>
                </a:lnTo>
                <a:lnTo>
                  <a:pt x="118035" y="217170"/>
                </a:lnTo>
                <a:lnTo>
                  <a:pt x="118644" y="223520"/>
                </a:lnTo>
                <a:lnTo>
                  <a:pt x="117336" y="236220"/>
                </a:lnTo>
                <a:lnTo>
                  <a:pt x="87377" y="265430"/>
                </a:lnTo>
                <a:lnTo>
                  <a:pt x="80468" y="267970"/>
                </a:lnTo>
                <a:lnTo>
                  <a:pt x="115409" y="267970"/>
                </a:lnTo>
                <a:lnTo>
                  <a:pt x="118590" y="265430"/>
                </a:lnTo>
                <a:lnTo>
                  <a:pt x="128060" y="254000"/>
                </a:lnTo>
                <a:lnTo>
                  <a:pt x="133316" y="243840"/>
                </a:lnTo>
                <a:lnTo>
                  <a:pt x="137237" y="229870"/>
                </a:lnTo>
                <a:lnTo>
                  <a:pt x="137235" y="218440"/>
                </a:lnTo>
                <a:lnTo>
                  <a:pt x="125375" y="179070"/>
                </a:lnTo>
                <a:lnTo>
                  <a:pt x="113438" y="160020"/>
                </a:lnTo>
                <a:lnTo>
                  <a:pt x="106672" y="152400"/>
                </a:lnTo>
                <a:close/>
              </a:path>
              <a:path w="381000" h="284479">
                <a:moveTo>
                  <a:pt x="146749" y="74930"/>
                </a:moveTo>
                <a:lnTo>
                  <a:pt x="141911" y="74930"/>
                </a:lnTo>
                <a:lnTo>
                  <a:pt x="140641" y="76200"/>
                </a:lnTo>
                <a:lnTo>
                  <a:pt x="137669" y="77470"/>
                </a:lnTo>
                <a:lnTo>
                  <a:pt x="136500" y="78740"/>
                </a:lnTo>
                <a:lnTo>
                  <a:pt x="134761" y="78740"/>
                </a:lnTo>
                <a:lnTo>
                  <a:pt x="134100" y="80009"/>
                </a:lnTo>
                <a:lnTo>
                  <a:pt x="133249" y="81280"/>
                </a:lnTo>
                <a:lnTo>
                  <a:pt x="132551" y="81280"/>
                </a:lnTo>
                <a:lnTo>
                  <a:pt x="132716" y="91440"/>
                </a:lnTo>
                <a:lnTo>
                  <a:pt x="140006" y="140970"/>
                </a:lnTo>
                <a:lnTo>
                  <a:pt x="158802" y="186690"/>
                </a:lnTo>
                <a:lnTo>
                  <a:pt x="172492" y="207010"/>
                </a:lnTo>
                <a:lnTo>
                  <a:pt x="177610" y="214629"/>
                </a:lnTo>
                <a:lnTo>
                  <a:pt x="188710" y="226060"/>
                </a:lnTo>
                <a:lnTo>
                  <a:pt x="194616" y="232410"/>
                </a:lnTo>
                <a:lnTo>
                  <a:pt x="207189" y="243840"/>
                </a:lnTo>
                <a:lnTo>
                  <a:pt x="213856" y="248920"/>
                </a:lnTo>
                <a:lnTo>
                  <a:pt x="220917" y="252729"/>
                </a:lnTo>
                <a:lnTo>
                  <a:pt x="221286" y="254000"/>
                </a:lnTo>
                <a:lnTo>
                  <a:pt x="224892" y="254000"/>
                </a:lnTo>
                <a:lnTo>
                  <a:pt x="225705" y="252729"/>
                </a:lnTo>
                <a:lnTo>
                  <a:pt x="227496" y="252729"/>
                </a:lnTo>
                <a:lnTo>
                  <a:pt x="228537" y="251460"/>
                </a:lnTo>
                <a:lnTo>
                  <a:pt x="231382" y="250190"/>
                </a:lnTo>
                <a:lnTo>
                  <a:pt x="232639" y="250190"/>
                </a:lnTo>
                <a:lnTo>
                  <a:pt x="234379" y="248920"/>
                </a:lnTo>
                <a:lnTo>
                  <a:pt x="235510" y="246379"/>
                </a:lnTo>
                <a:lnTo>
                  <a:pt x="234837" y="245110"/>
                </a:lnTo>
                <a:lnTo>
                  <a:pt x="234303" y="243840"/>
                </a:lnTo>
                <a:lnTo>
                  <a:pt x="214658" y="227329"/>
                </a:lnTo>
                <a:lnTo>
                  <a:pt x="205756" y="218440"/>
                </a:lnTo>
                <a:lnTo>
                  <a:pt x="196845" y="208279"/>
                </a:lnTo>
                <a:lnTo>
                  <a:pt x="189823" y="198120"/>
                </a:lnTo>
                <a:lnTo>
                  <a:pt x="183033" y="189230"/>
                </a:lnTo>
                <a:lnTo>
                  <a:pt x="164911" y="154940"/>
                </a:lnTo>
                <a:lnTo>
                  <a:pt x="152347" y="115570"/>
                </a:lnTo>
                <a:lnTo>
                  <a:pt x="147626" y="76200"/>
                </a:lnTo>
                <a:lnTo>
                  <a:pt x="147435" y="76200"/>
                </a:lnTo>
                <a:lnTo>
                  <a:pt x="146749" y="74930"/>
                </a:lnTo>
                <a:close/>
              </a:path>
              <a:path w="381000" h="284479">
                <a:moveTo>
                  <a:pt x="212840" y="99060"/>
                </a:moveTo>
                <a:lnTo>
                  <a:pt x="207189" y="99060"/>
                </a:lnTo>
                <a:lnTo>
                  <a:pt x="205957" y="100330"/>
                </a:lnTo>
                <a:lnTo>
                  <a:pt x="202972" y="101600"/>
                </a:lnTo>
                <a:lnTo>
                  <a:pt x="201766" y="102870"/>
                </a:lnTo>
                <a:lnTo>
                  <a:pt x="200000" y="104140"/>
                </a:lnTo>
                <a:lnTo>
                  <a:pt x="199340" y="104140"/>
                </a:lnTo>
                <a:lnTo>
                  <a:pt x="198451" y="105410"/>
                </a:lnTo>
                <a:lnTo>
                  <a:pt x="198337" y="107950"/>
                </a:lnTo>
                <a:lnTo>
                  <a:pt x="245111" y="198120"/>
                </a:lnTo>
                <a:lnTo>
                  <a:pt x="251639" y="198120"/>
                </a:lnTo>
                <a:lnTo>
                  <a:pt x="252998" y="196850"/>
                </a:lnTo>
                <a:lnTo>
                  <a:pt x="256261" y="195580"/>
                </a:lnTo>
                <a:lnTo>
                  <a:pt x="257582" y="194310"/>
                </a:lnTo>
                <a:lnTo>
                  <a:pt x="259576" y="193040"/>
                </a:lnTo>
                <a:lnTo>
                  <a:pt x="260300" y="193040"/>
                </a:lnTo>
                <a:lnTo>
                  <a:pt x="261227" y="191770"/>
                </a:lnTo>
                <a:lnTo>
                  <a:pt x="261494" y="190500"/>
                </a:lnTo>
                <a:lnTo>
                  <a:pt x="261545" y="189230"/>
                </a:lnTo>
                <a:lnTo>
                  <a:pt x="228969" y="125730"/>
                </a:lnTo>
                <a:lnTo>
                  <a:pt x="230531" y="118110"/>
                </a:lnTo>
                <a:lnTo>
                  <a:pt x="232589" y="111760"/>
                </a:lnTo>
                <a:lnTo>
                  <a:pt x="219571" y="111760"/>
                </a:lnTo>
                <a:lnTo>
                  <a:pt x="213183" y="100330"/>
                </a:lnTo>
                <a:lnTo>
                  <a:pt x="212840" y="99060"/>
                </a:lnTo>
                <a:close/>
              </a:path>
              <a:path w="381000" h="284479">
                <a:moveTo>
                  <a:pt x="291898" y="0"/>
                </a:moveTo>
                <a:lnTo>
                  <a:pt x="286233" y="0"/>
                </a:lnTo>
                <a:lnTo>
                  <a:pt x="285052" y="1269"/>
                </a:lnTo>
                <a:lnTo>
                  <a:pt x="282144" y="2540"/>
                </a:lnTo>
                <a:lnTo>
                  <a:pt x="280976" y="3809"/>
                </a:lnTo>
                <a:lnTo>
                  <a:pt x="279325" y="5080"/>
                </a:lnTo>
                <a:lnTo>
                  <a:pt x="278740" y="5080"/>
                </a:lnTo>
                <a:lnTo>
                  <a:pt x="278017" y="6350"/>
                </a:lnTo>
                <a:lnTo>
                  <a:pt x="277953" y="7619"/>
                </a:lnTo>
                <a:lnTo>
                  <a:pt x="278359" y="8890"/>
                </a:lnTo>
                <a:lnTo>
                  <a:pt x="278753" y="8890"/>
                </a:lnTo>
                <a:lnTo>
                  <a:pt x="279798" y="10159"/>
                </a:lnTo>
                <a:lnTo>
                  <a:pt x="316247" y="44450"/>
                </a:lnTo>
                <a:lnTo>
                  <a:pt x="323248" y="54609"/>
                </a:lnTo>
                <a:lnTo>
                  <a:pt x="330018" y="63500"/>
                </a:lnTo>
                <a:lnTo>
                  <a:pt x="348125" y="97790"/>
                </a:lnTo>
                <a:lnTo>
                  <a:pt x="360636" y="137160"/>
                </a:lnTo>
                <a:lnTo>
                  <a:pt x="365697" y="176530"/>
                </a:lnTo>
                <a:lnTo>
                  <a:pt x="365862" y="176530"/>
                </a:lnTo>
                <a:lnTo>
                  <a:pt x="366383" y="177800"/>
                </a:lnTo>
                <a:lnTo>
                  <a:pt x="366815" y="179070"/>
                </a:lnTo>
                <a:lnTo>
                  <a:pt x="368885" y="179070"/>
                </a:lnTo>
                <a:lnTo>
                  <a:pt x="370968" y="177800"/>
                </a:lnTo>
                <a:lnTo>
                  <a:pt x="372352" y="177800"/>
                </a:lnTo>
                <a:lnTo>
                  <a:pt x="375260" y="176530"/>
                </a:lnTo>
                <a:lnTo>
                  <a:pt x="376264" y="175260"/>
                </a:lnTo>
                <a:lnTo>
                  <a:pt x="377915" y="173990"/>
                </a:lnTo>
                <a:lnTo>
                  <a:pt x="378601" y="173990"/>
                </a:lnTo>
                <a:lnTo>
                  <a:pt x="379642" y="172720"/>
                </a:lnTo>
                <a:lnTo>
                  <a:pt x="380036" y="172720"/>
                </a:lnTo>
                <a:lnTo>
                  <a:pt x="380556" y="171450"/>
                </a:lnTo>
                <a:lnTo>
                  <a:pt x="380696" y="171450"/>
                </a:lnTo>
                <a:lnTo>
                  <a:pt x="377229" y="128270"/>
                </a:lnTo>
                <a:lnTo>
                  <a:pt x="365481" y="88900"/>
                </a:lnTo>
                <a:lnTo>
                  <a:pt x="341079" y="46990"/>
                </a:lnTo>
                <a:lnTo>
                  <a:pt x="312115" y="15240"/>
                </a:lnTo>
                <a:lnTo>
                  <a:pt x="302389" y="7619"/>
                </a:lnTo>
                <a:lnTo>
                  <a:pt x="291898" y="0"/>
                </a:lnTo>
                <a:close/>
              </a:path>
              <a:path w="381000" h="284479">
                <a:moveTo>
                  <a:pt x="288392" y="93980"/>
                </a:moveTo>
                <a:lnTo>
                  <a:pt x="260224" y="93980"/>
                </a:lnTo>
                <a:lnTo>
                  <a:pt x="265571" y="97790"/>
                </a:lnTo>
                <a:lnTo>
                  <a:pt x="268111" y="99060"/>
                </a:lnTo>
                <a:lnTo>
                  <a:pt x="272898" y="104140"/>
                </a:lnTo>
                <a:lnTo>
                  <a:pt x="275413" y="109220"/>
                </a:lnTo>
                <a:lnTo>
                  <a:pt x="305398" y="166370"/>
                </a:lnTo>
                <a:lnTo>
                  <a:pt x="305766" y="166370"/>
                </a:lnTo>
                <a:lnTo>
                  <a:pt x="306668" y="167640"/>
                </a:lnTo>
                <a:lnTo>
                  <a:pt x="309665" y="167640"/>
                </a:lnTo>
                <a:lnTo>
                  <a:pt x="311926" y="166370"/>
                </a:lnTo>
                <a:lnTo>
                  <a:pt x="313323" y="165100"/>
                </a:lnTo>
                <a:lnTo>
                  <a:pt x="316586" y="163830"/>
                </a:lnTo>
                <a:lnTo>
                  <a:pt x="317882" y="163830"/>
                </a:lnTo>
                <a:lnTo>
                  <a:pt x="319863" y="161290"/>
                </a:lnTo>
                <a:lnTo>
                  <a:pt x="320587" y="161290"/>
                </a:lnTo>
                <a:lnTo>
                  <a:pt x="321514" y="160020"/>
                </a:lnTo>
                <a:lnTo>
                  <a:pt x="321781" y="160020"/>
                </a:lnTo>
                <a:lnTo>
                  <a:pt x="321844" y="157480"/>
                </a:lnTo>
                <a:lnTo>
                  <a:pt x="293358" y="102870"/>
                </a:lnTo>
                <a:lnTo>
                  <a:pt x="290069" y="96520"/>
                </a:lnTo>
                <a:lnTo>
                  <a:pt x="288392" y="93980"/>
                </a:lnTo>
                <a:close/>
              </a:path>
              <a:path w="381000" h="284479">
                <a:moveTo>
                  <a:pt x="262827" y="74930"/>
                </a:moveTo>
                <a:lnTo>
                  <a:pt x="252629" y="74930"/>
                </a:lnTo>
                <a:lnTo>
                  <a:pt x="236107" y="82550"/>
                </a:lnTo>
                <a:lnTo>
                  <a:pt x="231763" y="86360"/>
                </a:lnTo>
                <a:lnTo>
                  <a:pt x="224524" y="96520"/>
                </a:lnTo>
                <a:lnTo>
                  <a:pt x="221667" y="104140"/>
                </a:lnTo>
                <a:lnTo>
                  <a:pt x="219571" y="111760"/>
                </a:lnTo>
                <a:lnTo>
                  <a:pt x="232589" y="111760"/>
                </a:lnTo>
                <a:lnTo>
                  <a:pt x="237719" y="101600"/>
                </a:lnTo>
                <a:lnTo>
                  <a:pt x="241047" y="97790"/>
                </a:lnTo>
                <a:lnTo>
                  <a:pt x="248260" y="93980"/>
                </a:lnTo>
                <a:lnTo>
                  <a:pt x="288392" y="93980"/>
                </a:lnTo>
                <a:lnTo>
                  <a:pt x="286716" y="91440"/>
                </a:lnTo>
                <a:lnTo>
                  <a:pt x="279845" y="83820"/>
                </a:lnTo>
                <a:lnTo>
                  <a:pt x="275997" y="80009"/>
                </a:lnTo>
                <a:lnTo>
                  <a:pt x="267501" y="76200"/>
                </a:lnTo>
                <a:lnTo>
                  <a:pt x="262827" y="749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5948" y="3482280"/>
            <a:ext cx="933348" cy="80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4506" y="3594515"/>
            <a:ext cx="2169160" cy="232410"/>
          </a:xfrm>
          <a:custGeom>
            <a:avLst/>
            <a:gdLst/>
            <a:ahLst/>
            <a:cxnLst/>
            <a:rect l="l" t="t" r="r" b="b"/>
            <a:pathLst>
              <a:path w="2169160" h="232410">
                <a:moveTo>
                  <a:pt x="0" y="0"/>
                </a:moveTo>
                <a:lnTo>
                  <a:pt x="2169069" y="0"/>
                </a:lnTo>
                <a:lnTo>
                  <a:pt x="2169069" y="231814"/>
                </a:lnTo>
                <a:lnTo>
                  <a:pt x="0" y="23181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2883" y="3354095"/>
            <a:ext cx="2169160" cy="232410"/>
          </a:xfrm>
          <a:custGeom>
            <a:avLst/>
            <a:gdLst/>
            <a:ahLst/>
            <a:cxnLst/>
            <a:rect l="l" t="t" r="r" b="b"/>
            <a:pathLst>
              <a:path w="2169160" h="232410">
                <a:moveTo>
                  <a:pt x="0" y="0"/>
                </a:moveTo>
                <a:lnTo>
                  <a:pt x="2169069" y="0"/>
                </a:lnTo>
                <a:lnTo>
                  <a:pt x="2169069" y="231814"/>
                </a:lnTo>
                <a:lnTo>
                  <a:pt x="0" y="23181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4" grpId="0"/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606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WH</a:t>
            </a:r>
            <a:r>
              <a:rPr spc="-430" dirty="0"/>
              <a:t>A</a:t>
            </a:r>
            <a:r>
              <a:rPr dirty="0"/>
              <a:t>T</a:t>
            </a:r>
            <a:r>
              <a:rPr spc="-100" dirty="0"/>
              <a:t> </a:t>
            </a:r>
            <a:r>
              <a:rPr spc="-55" dirty="0"/>
              <a:t>D</a:t>
            </a:r>
            <a:r>
              <a:rPr spc="-50" dirty="0"/>
              <a:t>O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z="4950" i="1" spc="-125" dirty="0">
                <a:latin typeface="Calibri Light"/>
                <a:cs typeface="Calibri Light"/>
              </a:rPr>
              <a:t>O</a:t>
            </a:r>
            <a:r>
              <a:rPr sz="4950" i="1" spc="-90" dirty="0">
                <a:latin typeface="Calibri Light"/>
                <a:cs typeface="Calibri Light"/>
              </a:rPr>
              <a:t>(</a:t>
            </a:r>
            <a:r>
              <a:rPr sz="4950" i="1" spc="-125" dirty="0">
                <a:latin typeface="Calibri Light"/>
                <a:cs typeface="Calibri Light"/>
              </a:rPr>
              <a:t>N)</a:t>
            </a:r>
            <a:r>
              <a:rPr sz="4950" b="0" i="1" spc="-204" dirty="0">
                <a:latin typeface="Times New Roman"/>
                <a:cs typeface="Times New Roman"/>
              </a:rPr>
              <a:t> </a:t>
            </a:r>
            <a:r>
              <a:rPr spc="-55" dirty="0"/>
              <a:t>M</a:t>
            </a:r>
            <a:r>
              <a:rPr spc="-105" dirty="0"/>
              <a:t>E</a:t>
            </a:r>
            <a:r>
              <a:rPr spc="-55" dirty="0"/>
              <a:t>AS</a:t>
            </a:r>
            <a:r>
              <a:rPr spc="-50" dirty="0"/>
              <a:t>URE?</a:t>
            </a:r>
            <a:r>
              <a:rPr dirty="0"/>
              <a:t> 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8391"/>
            <a:ext cx="7539990" cy="4129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22225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Interested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describin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</a:t>
            </a:r>
            <a:r>
              <a:rPr sz="2600" dirty="0">
                <a:latin typeface="Calibri"/>
                <a:cs typeface="Calibri"/>
              </a:rPr>
              <a:t>w amount</a:t>
            </a:r>
            <a:r>
              <a:rPr sz="2600" spc="-5" dirty="0">
                <a:latin typeface="Calibri"/>
                <a:cs typeface="Calibri"/>
              </a:rPr>
              <a:t> 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needed grows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siz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(inpu</a:t>
            </a:r>
            <a:r>
              <a:rPr sz="2600" dirty="0">
                <a:latin typeface="Calibri"/>
                <a:cs typeface="Calibri"/>
              </a:rPr>
              <a:t>t to)</a:t>
            </a:r>
            <a:r>
              <a:rPr sz="2600" spc="-5" dirty="0">
                <a:latin typeface="Calibri"/>
                <a:cs typeface="Calibri"/>
              </a:rPr>
              <a:t> proble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grows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Thus</a:t>
            </a:r>
            <a:r>
              <a:rPr sz="2600" dirty="0">
                <a:latin typeface="Calibri"/>
                <a:cs typeface="Calibri"/>
              </a:rPr>
              <a:t>, given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expression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the</a:t>
            </a:r>
            <a:r>
              <a:rPr sz="2600" spc="-5" dirty="0">
                <a:latin typeface="Calibri"/>
                <a:cs typeface="Calibri"/>
              </a:rPr>
              <a:t> 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lang="en-US" sz="2600" spc="-15" dirty="0" smtClean="0">
                <a:latin typeface="Calibri"/>
                <a:cs typeface="Calibri"/>
              </a:rPr>
              <a:t>operations</a:t>
            </a:r>
            <a:r>
              <a:rPr sz="2600" spc="1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know</a:t>
            </a:r>
            <a:r>
              <a:rPr sz="2600" spc="-10" dirty="0">
                <a:latin typeface="Calibri"/>
                <a:cs typeface="Calibri"/>
              </a:rPr>
              <a:t> asymptoAc</a:t>
            </a:r>
            <a:r>
              <a:rPr sz="2600" spc="-5" dirty="0">
                <a:latin typeface="Calibri"/>
                <a:cs typeface="Calibri"/>
              </a:rPr>
              <a:t> behavio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siz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proble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gets </a:t>
            </a:r>
            <a:r>
              <a:rPr sz="2600" spc="-10" dirty="0">
                <a:latin typeface="Calibri"/>
                <a:cs typeface="Calibri"/>
              </a:rPr>
              <a:t>large</a:t>
            </a:r>
            <a:endParaRPr sz="2600" dirty="0">
              <a:latin typeface="Calibri"/>
              <a:cs typeface="Calibri"/>
            </a:endParaRPr>
          </a:p>
          <a:p>
            <a:pPr marL="102235" marR="66675" indent="-88900">
              <a:lnSpc>
                <a:spcPts val="2800"/>
              </a:lnSpc>
              <a:spcBef>
                <a:spcPts val="1395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10" dirty="0">
                <a:latin typeface="Calibri"/>
                <a:cs typeface="Calibri"/>
              </a:rPr>
              <a:t>Hence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will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focu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term</a:t>
            </a:r>
            <a:r>
              <a:rPr sz="2600" dirty="0">
                <a:latin typeface="Calibri"/>
                <a:cs typeface="Calibri"/>
              </a:rPr>
              <a:t> that</a:t>
            </a:r>
            <a:r>
              <a:rPr sz="2600" spc="-5" dirty="0">
                <a:latin typeface="Calibri"/>
                <a:cs typeface="Calibri"/>
              </a:rPr>
              <a:t> grows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rapidly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a </a:t>
            </a:r>
            <a:r>
              <a:rPr sz="2600" spc="-5" dirty="0">
                <a:latin typeface="Calibri"/>
                <a:cs typeface="Calibri"/>
              </a:rPr>
              <a:t>su</a:t>
            </a:r>
            <a:r>
              <a:rPr sz="2600" dirty="0">
                <a:latin typeface="Calibri"/>
                <a:cs typeface="Calibri"/>
              </a:rPr>
              <a:t>m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terms</a:t>
            </a:r>
            <a:endParaRPr sz="2600" dirty="0">
              <a:latin typeface="Calibri"/>
              <a:cs typeface="Calibri"/>
            </a:endParaRPr>
          </a:p>
          <a:p>
            <a:pPr marL="102235" marR="68580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40029" algn="l"/>
              </a:tabLst>
            </a:pP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ignor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mulAplicaAve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constants,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sinc</a:t>
            </a:r>
            <a:r>
              <a:rPr sz="2600" dirty="0">
                <a:latin typeface="Calibri"/>
                <a:cs typeface="Calibri"/>
              </a:rPr>
              <a:t>e 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know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</a:t>
            </a:r>
            <a:r>
              <a:rPr sz="2600" dirty="0">
                <a:latin typeface="Calibri"/>
                <a:cs typeface="Calibri"/>
              </a:rPr>
              <a:t>w rapidly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required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increase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increase</a:t>
            </a:r>
            <a:r>
              <a:rPr sz="2600" spc="-5" dirty="0">
                <a:latin typeface="Calibri"/>
                <a:cs typeface="Calibri"/>
              </a:rPr>
              <a:t> siz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input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SI</a:t>
            </a:r>
            <a:r>
              <a:rPr spc="-60" dirty="0"/>
              <a:t>MPL</a:t>
            </a:r>
            <a:r>
              <a:rPr spc="-55" dirty="0"/>
              <a:t>IF</a:t>
            </a:r>
            <a:r>
              <a:rPr spc="-50" dirty="0"/>
              <a:t>IC</a:t>
            </a:r>
            <a:r>
              <a:rPr spc="-425" dirty="0"/>
              <a:t>A</a:t>
            </a:r>
            <a:r>
              <a:rPr spc="-50" dirty="0"/>
              <a:t>TIO</a:t>
            </a:r>
            <a:r>
              <a:rPr dirty="0"/>
              <a:t>N</a:t>
            </a:r>
            <a:r>
              <a:rPr spc="-100" dirty="0"/>
              <a:t> </a:t>
            </a:r>
            <a:r>
              <a:rPr spc="-55" dirty="0"/>
              <a:t>E</a:t>
            </a:r>
            <a:r>
              <a:rPr spc="-50" dirty="0"/>
              <a:t>XA</a:t>
            </a:r>
            <a:r>
              <a:rPr spc="-60" dirty="0"/>
              <a:t>MPL</a:t>
            </a:r>
            <a:r>
              <a:rPr spc="-110" dirty="0"/>
              <a:t>E</a:t>
            </a:r>
            <a:r>
              <a:rPr spc="-5" dirty="0"/>
              <a:t>S</a:t>
            </a:r>
            <a:r>
              <a:rPr dirty="0"/>
              <a:t>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45370"/>
            <a:ext cx="573214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dro</a:t>
            </a:r>
            <a:r>
              <a:rPr sz="2600" dirty="0">
                <a:latin typeface="Calibri"/>
                <a:cs typeface="Calibri"/>
              </a:rPr>
              <a:t>p constants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mulAplicaAve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factors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6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focu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dominant 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erm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750" y="3830645"/>
            <a:ext cx="597065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7260" algn="l"/>
              </a:tabLst>
            </a:pPr>
            <a:r>
              <a:rPr sz="2600" dirty="0" smtClean="0">
                <a:latin typeface="Courier New"/>
                <a:cs typeface="Courier New"/>
              </a:rPr>
              <a:t>: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altLang="zh-CN" sz="2600" dirty="0" smtClean="0">
                <a:latin typeface="Courier New"/>
                <a:cs typeface="Courier New"/>
              </a:rPr>
              <a:t>n</a:t>
            </a:r>
            <a:r>
              <a:rPr lang="en-US" altLang="zh-CN" sz="2600" baseline="30000" dirty="0" smtClean="0">
                <a:latin typeface="Courier New"/>
                <a:cs typeface="Courier New"/>
              </a:rPr>
              <a:t>2</a:t>
            </a:r>
            <a:r>
              <a:rPr sz="2600" dirty="0" smtClean="0">
                <a:latin typeface="Courier New"/>
                <a:cs typeface="Courier New"/>
              </a:rPr>
              <a:t>+ </a:t>
            </a:r>
            <a:r>
              <a:rPr sz="2600" spc="-5" dirty="0">
                <a:latin typeface="Courier New"/>
                <a:cs typeface="Courier New"/>
              </a:rPr>
              <a:t>2</a:t>
            </a:r>
            <a:r>
              <a:rPr sz="2600" dirty="0">
                <a:latin typeface="Courier New"/>
                <a:cs typeface="Courier New"/>
              </a:rPr>
              <a:t>n + 2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937260" algn="l"/>
              </a:tabLst>
            </a:pPr>
            <a:r>
              <a:rPr sz="2600" dirty="0" smtClean="0">
                <a:latin typeface="Courier New"/>
                <a:cs typeface="Courier New"/>
              </a:rPr>
              <a:t>:</a:t>
            </a:r>
            <a:r>
              <a:rPr lang="en-US" altLang="zh-CN" sz="2600" dirty="0" smtClean="0">
                <a:latin typeface="Courier New"/>
                <a:cs typeface="Courier New"/>
              </a:rPr>
              <a:t> n</a:t>
            </a:r>
            <a:r>
              <a:rPr lang="en-US" altLang="zh-CN" sz="2600" baseline="30000" dirty="0" smtClean="0">
                <a:latin typeface="Courier New"/>
                <a:cs typeface="Courier New"/>
              </a:rPr>
              <a:t>2 </a:t>
            </a:r>
            <a:r>
              <a:rPr sz="2600" dirty="0" smtClean="0">
                <a:latin typeface="Courier New"/>
                <a:cs typeface="Courier New"/>
              </a:rPr>
              <a:t>+ </a:t>
            </a:r>
            <a:r>
              <a:rPr sz="2600" spc="-5" dirty="0">
                <a:latin typeface="Courier New"/>
                <a:cs typeface="Courier New"/>
              </a:rPr>
              <a:t>100000</a:t>
            </a:r>
            <a:r>
              <a:rPr sz="2600" dirty="0">
                <a:latin typeface="Courier New"/>
                <a:cs typeface="Courier New"/>
              </a:rPr>
              <a:t>n </a:t>
            </a:r>
            <a:r>
              <a:rPr sz="2600" dirty="0" smtClean="0">
                <a:latin typeface="Courier New"/>
                <a:cs typeface="Courier New"/>
              </a:rPr>
              <a:t>+</a:t>
            </a:r>
            <a:r>
              <a:rPr lang="en-US" altLang="zh-CN" sz="2600" spc="-5" dirty="0">
                <a:latin typeface="Courier New"/>
                <a:cs typeface="Courier New"/>
              </a:rPr>
              <a:t>3</a:t>
            </a:r>
            <a:r>
              <a:rPr lang="en-US" altLang="zh-CN" sz="2600" spc="-5" baseline="30000" dirty="0">
                <a:latin typeface="Courier New"/>
                <a:cs typeface="Courier New"/>
              </a:rPr>
              <a:t>1000</a:t>
            </a:r>
            <a:endParaRPr sz="2600" spc="-5" baseline="30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ourier New"/>
                <a:cs typeface="Courier New"/>
              </a:rPr>
              <a:t>: </a:t>
            </a:r>
            <a:r>
              <a:rPr sz="2600" spc="-5" dirty="0">
                <a:latin typeface="Courier New"/>
                <a:cs typeface="Courier New"/>
              </a:rPr>
              <a:t>log(n</a:t>
            </a:r>
            <a:r>
              <a:rPr sz="2600" dirty="0">
                <a:latin typeface="Courier New"/>
                <a:cs typeface="Courier New"/>
              </a:rPr>
              <a:t>) + n + 4</a:t>
            </a:r>
          </a:p>
          <a:p>
            <a:pPr marL="12700">
              <a:spcBef>
                <a:spcPts val="780"/>
              </a:spcBef>
            </a:pPr>
            <a:r>
              <a:rPr sz="2600" dirty="0" smtClean="0">
                <a:latin typeface="Courier New"/>
                <a:cs typeface="Courier New"/>
              </a:rPr>
              <a:t>:</a:t>
            </a:r>
            <a:r>
              <a:rPr lang="en-US" altLang="zh-CN" sz="2600" spc="-5" dirty="0">
                <a:latin typeface="Courier New"/>
                <a:cs typeface="Courier New"/>
              </a:rPr>
              <a:t>0.0001*n*log(n)</a:t>
            </a:r>
            <a:r>
              <a:rPr lang="en-US" altLang="zh-CN" sz="2600" dirty="0">
                <a:latin typeface="Courier New"/>
                <a:cs typeface="Courier New"/>
              </a:rPr>
              <a:t> </a:t>
            </a:r>
            <a:r>
              <a:rPr lang="en-US" altLang="zh-CN" sz="2600" dirty="0" smtClean="0">
                <a:latin typeface="Courier New"/>
                <a:cs typeface="Courier New"/>
              </a:rPr>
              <a:t>+</a:t>
            </a:r>
            <a:r>
              <a:rPr lang="en-US" altLang="zh-CN" sz="2600" spc="-5" dirty="0" smtClean="0">
                <a:latin typeface="Courier New"/>
                <a:cs typeface="Courier New"/>
              </a:rPr>
              <a:t>300n</a:t>
            </a:r>
            <a:r>
              <a:rPr lang="en-US" altLang="zh-CN" sz="2600" dirty="0" smtClean="0">
                <a:latin typeface="Courier New"/>
                <a:cs typeface="Courier New"/>
              </a:rPr>
              <a:t> </a:t>
            </a:r>
          </a:p>
          <a:p>
            <a:pPr marL="12700">
              <a:spcBef>
                <a:spcPts val="780"/>
              </a:spcBef>
            </a:pPr>
            <a:r>
              <a:rPr lang="en-US" altLang="zh-CN" sz="2400" dirty="0" smtClean="0">
                <a:latin typeface="Courier New"/>
                <a:cs typeface="Courier New"/>
              </a:rPr>
              <a:t>:</a:t>
            </a:r>
            <a:r>
              <a:rPr lang="en-US" altLang="zh-CN" sz="4800" baseline="-17094" dirty="0">
                <a:latin typeface="Courier New"/>
                <a:cs typeface="Courier New"/>
              </a:rPr>
              <a:t>2n</a:t>
            </a:r>
            <a:r>
              <a:rPr lang="en-US" altLang="zh-CN" sz="2400" spc="20" dirty="0">
                <a:latin typeface="Courier New"/>
                <a:cs typeface="Courier New"/>
              </a:rPr>
              <a:t>30</a:t>
            </a:r>
            <a:r>
              <a:rPr lang="en-US" altLang="zh-CN" sz="2400" dirty="0">
                <a:latin typeface="Courier New"/>
                <a:cs typeface="Courier New"/>
              </a:rPr>
              <a:t> + </a:t>
            </a:r>
            <a:r>
              <a:rPr lang="en-US" altLang="zh-CN" sz="4800" baseline="-17094" dirty="0">
                <a:latin typeface="Courier New"/>
                <a:cs typeface="Courier New"/>
              </a:rPr>
              <a:t>3</a:t>
            </a:r>
            <a:r>
              <a:rPr lang="en-US" altLang="zh-CN" sz="2400" spc="20" dirty="0">
                <a:latin typeface="Courier New"/>
                <a:cs typeface="Courier New"/>
              </a:rPr>
              <a:t>n</a:t>
            </a:r>
            <a:endParaRPr lang="en-US" altLang="zh-CN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endParaRPr sz="2600" dirty="0">
              <a:latin typeface="Courier New"/>
              <a:cs typeface="Courier New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55640" y="3879839"/>
            <a:ext cx="643657" cy="275239"/>
            <a:chOff x="1455640" y="3879839"/>
            <a:chExt cx="643657" cy="275239"/>
          </a:xfrm>
        </p:grpSpPr>
        <p:grpSp>
          <p:nvGrpSpPr>
            <p:cNvPr id="24" name="组合 23"/>
            <p:cNvGrpSpPr/>
            <p:nvPr/>
          </p:nvGrpSpPr>
          <p:grpSpPr>
            <a:xfrm>
              <a:off x="1455640" y="3891332"/>
              <a:ext cx="521930" cy="263746"/>
              <a:chOff x="1455640" y="3891332"/>
              <a:chExt cx="521930" cy="263746"/>
            </a:xfrm>
          </p:grpSpPr>
          <p:sp>
            <p:nvSpPr>
              <p:cNvPr id="6" name="object 6"/>
              <p:cNvSpPr txBox="1"/>
              <p:nvPr/>
            </p:nvSpPr>
            <p:spPr>
              <a:xfrm rot="21060000">
                <a:off x="1455640" y="3926478"/>
                <a:ext cx="441825" cy="2286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O(n</a:t>
                </a:r>
                <a:endParaRPr sz="1800" dirty="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 rot="21060000">
                <a:off x="1775540" y="3891332"/>
                <a:ext cx="202030" cy="1524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1200" spc="-5" dirty="0">
                    <a:solidFill>
                      <a:srgbClr val="FF2600"/>
                    </a:solidFill>
                    <a:latin typeface="Calibri"/>
                    <a:cs typeface="Calibri"/>
                  </a:rPr>
                  <a:t>2</a:t>
                </a:r>
                <a:endParaRPr sz="12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 rot="21060000">
              <a:off x="1810988" y="3879839"/>
              <a:ext cx="288309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)</a:t>
              </a:r>
              <a:endParaRPr sz="1800" dirty="0">
                <a:latin typeface="Calibri"/>
                <a:cs typeface="Calibri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55640" y="4353228"/>
            <a:ext cx="643657" cy="275239"/>
            <a:chOff x="1455640" y="4353228"/>
            <a:chExt cx="643657" cy="2752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455640" y="4364720"/>
              <a:ext cx="521930" cy="263747"/>
              <a:chOff x="1455640" y="4364720"/>
              <a:chExt cx="521930" cy="263747"/>
            </a:xfrm>
          </p:grpSpPr>
          <p:sp>
            <p:nvSpPr>
              <p:cNvPr id="9" name="object 9"/>
              <p:cNvSpPr txBox="1"/>
              <p:nvPr/>
            </p:nvSpPr>
            <p:spPr>
              <a:xfrm rot="21060000">
                <a:off x="1455640" y="4399867"/>
                <a:ext cx="441825" cy="2286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O(n</a:t>
                </a:r>
                <a:endParaRPr sz="1800" dirty="0">
                  <a:latin typeface="Calibri"/>
                  <a:cs typeface="Calibri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 rot="21060000">
                <a:off x="1775540" y="4364720"/>
                <a:ext cx="202030" cy="1524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1200" spc="-5" dirty="0">
                    <a:solidFill>
                      <a:srgbClr val="FF2600"/>
                    </a:solidFill>
                    <a:latin typeface="Calibri"/>
                    <a:cs typeface="Calibri"/>
                  </a:rPr>
                  <a:t>2</a:t>
                </a:r>
                <a:endParaRPr sz="12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 rot="21060000">
              <a:off x="1810988" y="4353228"/>
              <a:ext cx="288309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)</a:t>
              </a:r>
              <a:endParaRPr sz="1800">
                <a:latin typeface="Calibri"/>
                <a:cs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 rot="21060000">
            <a:off x="1492717" y="4867215"/>
            <a:ext cx="4966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O(n)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21060000">
            <a:off x="1060594" y="5402951"/>
            <a:ext cx="9564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O(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7" baseline="1543" dirty="0">
                <a:solidFill>
                  <a:srgbClr val="FF0000"/>
                </a:solidFill>
                <a:latin typeface="Calibri"/>
                <a:cs typeface="Calibri"/>
              </a:rPr>
              <a:t>n)</a:t>
            </a:r>
            <a:endParaRPr sz="2700" baseline="1543" dirty="0">
              <a:latin typeface="Calibri"/>
              <a:cs typeface="Calibri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5643" y="5815458"/>
            <a:ext cx="642668" cy="275341"/>
            <a:chOff x="1485643" y="5815458"/>
            <a:chExt cx="642668" cy="275341"/>
          </a:xfrm>
        </p:grpSpPr>
        <p:sp>
          <p:nvSpPr>
            <p:cNvPr id="16" name="object 16"/>
            <p:cNvSpPr txBox="1"/>
            <p:nvPr/>
          </p:nvSpPr>
          <p:spPr>
            <a:xfrm rot="21060000">
              <a:off x="1802515" y="5827188"/>
              <a:ext cx="203034" cy="152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200" dirty="0">
                  <a:solidFill>
                    <a:srgbClr val="FF2600"/>
                  </a:solidFill>
                  <a:latin typeface="Calibri"/>
                  <a:cs typeface="Calibri"/>
                </a:rPr>
                <a:t>n</a:t>
              </a:r>
              <a:endParaRPr sz="1200">
                <a:latin typeface="Calibri"/>
                <a:cs typeface="Calibri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485643" y="5815458"/>
              <a:ext cx="642668" cy="275341"/>
              <a:chOff x="1485643" y="5815458"/>
              <a:chExt cx="642668" cy="275341"/>
            </a:xfrm>
          </p:grpSpPr>
          <p:sp>
            <p:nvSpPr>
              <p:cNvPr id="15" name="object 15"/>
              <p:cNvSpPr txBox="1"/>
              <p:nvPr/>
            </p:nvSpPr>
            <p:spPr>
              <a:xfrm rot="21060000">
                <a:off x="1485643" y="5862199"/>
                <a:ext cx="438880" cy="2286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O(3</a:t>
                </a:r>
                <a:endParaRPr sz="1800" dirty="0">
                  <a:latin typeface="Calibri"/>
                  <a:cs typeface="Calibri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 rot="21060000">
                <a:off x="1840002" y="5815458"/>
                <a:ext cx="288309" cy="2286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)</a:t>
                </a:r>
                <a:endParaRPr sz="1800" dirty="0"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84" dirty="0"/>
              <a:t>To</a:t>
            </a:r>
            <a:r>
              <a:rPr spc="-655" dirty="0"/>
              <a:t> </a:t>
            </a:r>
            <a:r>
              <a:rPr spc="-55" dirty="0"/>
              <a:t>d</a:t>
            </a:r>
            <a:r>
              <a:rPr spc="-150" dirty="0"/>
              <a:t>a</a:t>
            </a:r>
            <a:r>
              <a:rPr spc="-5" dirty="0"/>
              <a:t>y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381" y="2819400"/>
            <a:ext cx="5868670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Measuring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growth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algorithms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Big</a:t>
            </a:r>
            <a:r>
              <a:rPr sz="2600" spc="-5" dirty="0">
                <a:latin typeface="Calibri"/>
                <a:cs typeface="Calibri"/>
              </a:rPr>
              <a:t> “Oh</a:t>
            </a:r>
            <a:r>
              <a:rPr sz="2600" dirty="0">
                <a:latin typeface="Calibri"/>
                <a:cs typeface="Calibri"/>
              </a:rPr>
              <a:t>” </a:t>
            </a:r>
            <a:r>
              <a:rPr sz="2600" spc="-15" dirty="0" smtClean="0">
                <a:latin typeface="Calibri"/>
                <a:cs typeface="Calibri"/>
              </a:rPr>
              <a:t>nota</a:t>
            </a:r>
            <a:r>
              <a:rPr lang="en-US" altLang="zh-CN" sz="2600" spc="-15" dirty="0" smtClean="0">
                <a:latin typeface="Calibri"/>
                <a:cs typeface="Calibri"/>
              </a:rPr>
              <a:t>ti</a:t>
            </a:r>
            <a:r>
              <a:rPr sz="2600" spc="-15" dirty="0" smtClean="0"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Complexit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823" y="935229"/>
            <a:ext cx="512445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sz="4800" b="0" spc="-50" dirty="0">
                <a:latin typeface="Calibri Light"/>
                <a:cs typeface="Calibri Light"/>
              </a:rPr>
              <a:t>TY</a:t>
            </a:r>
            <a:r>
              <a:rPr sz="4800" b="0" spc="-55" dirty="0">
                <a:latin typeface="Calibri Light"/>
                <a:cs typeface="Calibri Light"/>
              </a:rPr>
              <a:t>P</a:t>
            </a:r>
            <a:r>
              <a:rPr sz="4800" b="0" spc="-100" dirty="0">
                <a:latin typeface="Calibri Light"/>
                <a:cs typeface="Calibri Light"/>
              </a:rPr>
              <a:t>E</a:t>
            </a:r>
            <a:r>
              <a:rPr sz="4800" b="0" spc="-5" dirty="0">
                <a:latin typeface="Calibri Light"/>
                <a:cs typeface="Calibri Light"/>
              </a:rPr>
              <a:t>S</a:t>
            </a:r>
            <a:r>
              <a:rPr sz="4800" b="0" spc="-100" dirty="0">
                <a:latin typeface="Calibri Light"/>
                <a:cs typeface="Calibri Light"/>
              </a:rPr>
              <a:t> </a:t>
            </a:r>
            <a:r>
              <a:rPr sz="4800" b="0" spc="-50" dirty="0">
                <a:latin typeface="Calibri Light"/>
                <a:cs typeface="Calibri Light"/>
              </a:rPr>
              <a:t>O</a:t>
            </a:r>
            <a:r>
              <a:rPr sz="4800" b="0" dirty="0">
                <a:latin typeface="Calibri Light"/>
                <a:cs typeface="Calibri Light"/>
              </a:rPr>
              <a:t>F</a:t>
            </a:r>
            <a:r>
              <a:rPr sz="4800" b="0" spc="-105" dirty="0">
                <a:latin typeface="Calibri Light"/>
                <a:cs typeface="Calibri Light"/>
              </a:rPr>
              <a:t> </a:t>
            </a:r>
            <a:r>
              <a:rPr sz="4800" b="0" spc="-50" dirty="0">
                <a:latin typeface="Calibri Light"/>
                <a:cs typeface="Calibri Light"/>
              </a:rPr>
              <a:t>OR</a:t>
            </a:r>
            <a:r>
              <a:rPr sz="4800" b="0" spc="-55" dirty="0">
                <a:latin typeface="Calibri Light"/>
                <a:cs typeface="Calibri Light"/>
              </a:rPr>
              <a:t>D</a:t>
            </a:r>
            <a:r>
              <a:rPr sz="4800" b="0" spc="-60" dirty="0">
                <a:latin typeface="Calibri Light"/>
                <a:cs typeface="Calibri Light"/>
              </a:rPr>
              <a:t>E</a:t>
            </a:r>
            <a:r>
              <a:rPr sz="4800" b="0" spc="-125" dirty="0">
                <a:latin typeface="Calibri Light"/>
                <a:cs typeface="Calibri Light"/>
              </a:rPr>
              <a:t>R</a:t>
            </a:r>
            <a:r>
              <a:rPr sz="4800" b="0" spc="-5" dirty="0">
                <a:latin typeface="Calibri Light"/>
                <a:cs typeface="Calibri Light"/>
              </a:rPr>
              <a:t>S</a:t>
            </a:r>
            <a:r>
              <a:rPr sz="4800" b="0" spc="-100" dirty="0">
                <a:latin typeface="Calibri Light"/>
                <a:cs typeface="Calibri Light"/>
              </a:rPr>
              <a:t> </a:t>
            </a:r>
            <a:r>
              <a:rPr sz="4800" b="0" spc="-50" dirty="0">
                <a:latin typeface="Calibri Light"/>
                <a:cs typeface="Calibri Light"/>
              </a:rPr>
              <a:t>OF </a:t>
            </a:r>
            <a:r>
              <a:rPr sz="4800" b="0" u="sng" spc="-55" dirty="0">
                <a:latin typeface="Calibri Light"/>
                <a:cs typeface="Calibri Light"/>
              </a:rPr>
              <a:t>G</a:t>
            </a:r>
            <a:r>
              <a:rPr sz="4800" b="0" u="sng" spc="-100" dirty="0">
                <a:latin typeface="Calibri Light"/>
                <a:cs typeface="Calibri Light"/>
              </a:rPr>
              <a:t>RO</a:t>
            </a:r>
            <a:r>
              <a:rPr sz="4800" b="0" u="sng" spc="-60" dirty="0">
                <a:latin typeface="Calibri Light"/>
                <a:cs typeface="Calibri Light"/>
              </a:rPr>
              <a:t>W</a:t>
            </a:r>
            <a:r>
              <a:rPr sz="4800" b="0" u="sng" spc="-55" dirty="0">
                <a:latin typeface="Calibri Light"/>
                <a:cs typeface="Calibri Light"/>
              </a:rPr>
              <a:t>TH</a:t>
            </a:r>
            <a:r>
              <a:rPr sz="4800" b="0" u="sng" dirty="0">
                <a:latin typeface="Calibri Light"/>
                <a:cs typeface="Calibri Light"/>
              </a:rPr>
              <a:t> 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05564" y="2033438"/>
            <a:ext cx="2274210" cy="1853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4092" y="2421255"/>
            <a:ext cx="2452241" cy="151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767" y="4786350"/>
            <a:ext cx="2393022" cy="1441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1127" y="4716081"/>
            <a:ext cx="2260925" cy="16229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6337" y="4591050"/>
            <a:ext cx="1787432" cy="1621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420" y="2596932"/>
            <a:ext cx="483870" cy="325120"/>
          </a:xfrm>
          <a:custGeom>
            <a:avLst/>
            <a:gdLst/>
            <a:ahLst/>
            <a:cxnLst/>
            <a:rect l="l" t="t" r="r" b="b"/>
            <a:pathLst>
              <a:path w="483870" h="325119">
                <a:moveTo>
                  <a:pt x="15252" y="181610"/>
                </a:moveTo>
                <a:lnTo>
                  <a:pt x="12242" y="181610"/>
                </a:lnTo>
                <a:lnTo>
                  <a:pt x="9982" y="182880"/>
                </a:lnTo>
                <a:lnTo>
                  <a:pt x="8585" y="184150"/>
                </a:lnTo>
                <a:lnTo>
                  <a:pt x="5334" y="185420"/>
                </a:lnTo>
                <a:lnTo>
                  <a:pt x="4038" y="186690"/>
                </a:lnTo>
                <a:lnTo>
                  <a:pt x="2044" y="187960"/>
                </a:lnTo>
                <a:lnTo>
                  <a:pt x="1308" y="187960"/>
                </a:lnTo>
                <a:lnTo>
                  <a:pt x="317" y="189230"/>
                </a:lnTo>
                <a:lnTo>
                  <a:pt x="50" y="189230"/>
                </a:lnTo>
                <a:lnTo>
                  <a:pt x="0" y="190500"/>
                </a:lnTo>
                <a:lnTo>
                  <a:pt x="127" y="191770"/>
                </a:lnTo>
                <a:lnTo>
                  <a:pt x="69227" y="325120"/>
                </a:lnTo>
                <a:lnTo>
                  <a:pt x="75768" y="325120"/>
                </a:lnTo>
                <a:lnTo>
                  <a:pt x="77127" y="323850"/>
                </a:lnTo>
                <a:lnTo>
                  <a:pt x="80378" y="322580"/>
                </a:lnTo>
                <a:lnTo>
                  <a:pt x="81711" y="321310"/>
                </a:lnTo>
                <a:lnTo>
                  <a:pt x="83693" y="320040"/>
                </a:lnTo>
                <a:lnTo>
                  <a:pt x="84429" y="320040"/>
                </a:lnTo>
                <a:lnTo>
                  <a:pt x="85356" y="318770"/>
                </a:lnTo>
                <a:lnTo>
                  <a:pt x="85623" y="317500"/>
                </a:lnTo>
                <a:lnTo>
                  <a:pt x="85674" y="316230"/>
                </a:lnTo>
                <a:lnTo>
                  <a:pt x="16840" y="182880"/>
                </a:lnTo>
                <a:lnTo>
                  <a:pt x="16192" y="182880"/>
                </a:lnTo>
                <a:lnTo>
                  <a:pt x="15252" y="181610"/>
                </a:lnTo>
                <a:close/>
              </a:path>
              <a:path w="483870" h="325119">
                <a:moveTo>
                  <a:pt x="119138" y="300990"/>
                </a:moveTo>
                <a:lnTo>
                  <a:pt x="116166" y="300990"/>
                </a:lnTo>
                <a:lnTo>
                  <a:pt x="117005" y="302260"/>
                </a:lnTo>
                <a:lnTo>
                  <a:pt x="119138" y="300990"/>
                </a:lnTo>
                <a:close/>
              </a:path>
              <a:path w="483870" h="325119">
                <a:moveTo>
                  <a:pt x="85763" y="201930"/>
                </a:moveTo>
                <a:lnTo>
                  <a:pt x="78955" y="201930"/>
                </a:lnTo>
                <a:lnTo>
                  <a:pt x="77558" y="203200"/>
                </a:lnTo>
                <a:lnTo>
                  <a:pt x="74307" y="204470"/>
                </a:lnTo>
                <a:lnTo>
                  <a:pt x="73012" y="205740"/>
                </a:lnTo>
                <a:lnTo>
                  <a:pt x="71031" y="207010"/>
                </a:lnTo>
                <a:lnTo>
                  <a:pt x="70281" y="207010"/>
                </a:lnTo>
                <a:lnTo>
                  <a:pt x="69291" y="208280"/>
                </a:lnTo>
                <a:lnTo>
                  <a:pt x="69037" y="209550"/>
                </a:lnTo>
                <a:lnTo>
                  <a:pt x="69088" y="210820"/>
                </a:lnTo>
                <a:lnTo>
                  <a:pt x="69316" y="210820"/>
                </a:lnTo>
                <a:lnTo>
                  <a:pt x="115824" y="300990"/>
                </a:lnTo>
                <a:lnTo>
                  <a:pt x="122351" y="300990"/>
                </a:lnTo>
                <a:lnTo>
                  <a:pt x="123710" y="299720"/>
                </a:lnTo>
                <a:lnTo>
                  <a:pt x="126974" y="298450"/>
                </a:lnTo>
                <a:lnTo>
                  <a:pt x="128295" y="297180"/>
                </a:lnTo>
                <a:lnTo>
                  <a:pt x="130289" y="295910"/>
                </a:lnTo>
                <a:lnTo>
                  <a:pt x="131013" y="295910"/>
                </a:lnTo>
                <a:lnTo>
                  <a:pt x="131940" y="294640"/>
                </a:lnTo>
                <a:lnTo>
                  <a:pt x="132207" y="293370"/>
                </a:lnTo>
                <a:lnTo>
                  <a:pt x="132257" y="292100"/>
                </a:lnTo>
                <a:lnTo>
                  <a:pt x="85763" y="201930"/>
                </a:lnTo>
                <a:close/>
              </a:path>
              <a:path w="483870" h="325119">
                <a:moveTo>
                  <a:pt x="165722" y="276860"/>
                </a:moveTo>
                <a:lnTo>
                  <a:pt x="162750" y="276860"/>
                </a:lnTo>
                <a:lnTo>
                  <a:pt x="163588" y="278130"/>
                </a:lnTo>
                <a:lnTo>
                  <a:pt x="165722" y="276860"/>
                </a:lnTo>
                <a:close/>
              </a:path>
              <a:path w="483870" h="325119">
                <a:moveTo>
                  <a:pt x="130136" y="177800"/>
                </a:moveTo>
                <a:lnTo>
                  <a:pt x="126517" y="177800"/>
                </a:lnTo>
                <a:lnTo>
                  <a:pt x="124485" y="179070"/>
                </a:lnTo>
                <a:lnTo>
                  <a:pt x="123253" y="179070"/>
                </a:lnTo>
                <a:lnTo>
                  <a:pt x="120269" y="180340"/>
                </a:lnTo>
                <a:lnTo>
                  <a:pt x="119062" y="181610"/>
                </a:lnTo>
                <a:lnTo>
                  <a:pt x="117297" y="182880"/>
                </a:lnTo>
                <a:lnTo>
                  <a:pt x="116636" y="182880"/>
                </a:lnTo>
                <a:lnTo>
                  <a:pt x="115747" y="184150"/>
                </a:lnTo>
                <a:lnTo>
                  <a:pt x="115633" y="186690"/>
                </a:lnTo>
                <a:lnTo>
                  <a:pt x="162407" y="276860"/>
                </a:lnTo>
                <a:lnTo>
                  <a:pt x="168935" y="276860"/>
                </a:lnTo>
                <a:lnTo>
                  <a:pt x="170294" y="275590"/>
                </a:lnTo>
                <a:lnTo>
                  <a:pt x="173558" y="274320"/>
                </a:lnTo>
                <a:lnTo>
                  <a:pt x="174879" y="273050"/>
                </a:lnTo>
                <a:lnTo>
                  <a:pt x="176872" y="271780"/>
                </a:lnTo>
                <a:lnTo>
                  <a:pt x="177596" y="271780"/>
                </a:lnTo>
                <a:lnTo>
                  <a:pt x="178523" y="270510"/>
                </a:lnTo>
                <a:lnTo>
                  <a:pt x="178790" y="269240"/>
                </a:lnTo>
                <a:lnTo>
                  <a:pt x="178854" y="267970"/>
                </a:lnTo>
                <a:lnTo>
                  <a:pt x="146265" y="205740"/>
                </a:lnTo>
                <a:lnTo>
                  <a:pt x="147828" y="196850"/>
                </a:lnTo>
                <a:lnTo>
                  <a:pt x="149885" y="190500"/>
                </a:lnTo>
                <a:lnTo>
                  <a:pt x="136867" y="190500"/>
                </a:lnTo>
                <a:lnTo>
                  <a:pt x="130479" y="179070"/>
                </a:lnTo>
                <a:lnTo>
                  <a:pt x="130136" y="177800"/>
                </a:lnTo>
                <a:close/>
              </a:path>
              <a:path w="483870" h="325119">
                <a:moveTo>
                  <a:pt x="205695" y="172720"/>
                </a:moveTo>
                <a:lnTo>
                  <a:pt x="177520" y="172720"/>
                </a:lnTo>
                <a:lnTo>
                  <a:pt x="182867" y="176530"/>
                </a:lnTo>
                <a:lnTo>
                  <a:pt x="185407" y="177800"/>
                </a:lnTo>
                <a:lnTo>
                  <a:pt x="190195" y="184150"/>
                </a:lnTo>
                <a:lnTo>
                  <a:pt x="192722" y="187960"/>
                </a:lnTo>
                <a:lnTo>
                  <a:pt x="222694" y="245110"/>
                </a:lnTo>
                <a:lnTo>
                  <a:pt x="223062" y="246380"/>
                </a:lnTo>
                <a:lnTo>
                  <a:pt x="226961" y="246380"/>
                </a:lnTo>
                <a:lnTo>
                  <a:pt x="229222" y="245110"/>
                </a:lnTo>
                <a:lnTo>
                  <a:pt x="230619" y="245110"/>
                </a:lnTo>
                <a:lnTo>
                  <a:pt x="233883" y="242570"/>
                </a:lnTo>
                <a:lnTo>
                  <a:pt x="235178" y="242570"/>
                </a:lnTo>
                <a:lnTo>
                  <a:pt x="237159" y="241300"/>
                </a:lnTo>
                <a:lnTo>
                  <a:pt x="237896" y="240030"/>
                </a:lnTo>
                <a:lnTo>
                  <a:pt x="238810" y="238760"/>
                </a:lnTo>
                <a:lnTo>
                  <a:pt x="239077" y="238760"/>
                </a:lnTo>
                <a:lnTo>
                  <a:pt x="239141" y="237490"/>
                </a:lnTo>
                <a:lnTo>
                  <a:pt x="210654" y="181610"/>
                </a:lnTo>
                <a:lnTo>
                  <a:pt x="207378" y="175260"/>
                </a:lnTo>
                <a:lnTo>
                  <a:pt x="205695" y="172720"/>
                </a:lnTo>
                <a:close/>
              </a:path>
              <a:path w="483870" h="325119">
                <a:moveTo>
                  <a:pt x="282638" y="101600"/>
                </a:moveTo>
                <a:lnTo>
                  <a:pt x="245071" y="115570"/>
                </a:lnTo>
                <a:lnTo>
                  <a:pt x="230847" y="149860"/>
                </a:lnTo>
                <a:lnTo>
                  <a:pt x="233210" y="165100"/>
                </a:lnTo>
                <a:lnTo>
                  <a:pt x="258673" y="204470"/>
                </a:lnTo>
                <a:lnTo>
                  <a:pt x="282041" y="213360"/>
                </a:lnTo>
                <a:lnTo>
                  <a:pt x="295173" y="210820"/>
                </a:lnTo>
                <a:lnTo>
                  <a:pt x="302107" y="209550"/>
                </a:lnTo>
                <a:lnTo>
                  <a:pt x="313651" y="203200"/>
                </a:lnTo>
                <a:lnTo>
                  <a:pt x="317474" y="200660"/>
                </a:lnTo>
                <a:lnTo>
                  <a:pt x="322570" y="196850"/>
                </a:lnTo>
                <a:lnTo>
                  <a:pt x="284937" y="196850"/>
                </a:lnTo>
                <a:lnTo>
                  <a:pt x="280797" y="195580"/>
                </a:lnTo>
                <a:lnTo>
                  <a:pt x="258318" y="173990"/>
                </a:lnTo>
                <a:lnTo>
                  <a:pt x="282422" y="161290"/>
                </a:lnTo>
                <a:lnTo>
                  <a:pt x="252120" y="161290"/>
                </a:lnTo>
                <a:lnTo>
                  <a:pt x="250367" y="158750"/>
                </a:lnTo>
                <a:lnTo>
                  <a:pt x="249186" y="154940"/>
                </a:lnTo>
                <a:lnTo>
                  <a:pt x="247980" y="146050"/>
                </a:lnTo>
                <a:lnTo>
                  <a:pt x="248043" y="142240"/>
                </a:lnTo>
                <a:lnTo>
                  <a:pt x="270662" y="116840"/>
                </a:lnTo>
                <a:lnTo>
                  <a:pt x="309079" y="116840"/>
                </a:lnTo>
                <a:lnTo>
                  <a:pt x="303174" y="110490"/>
                </a:lnTo>
                <a:lnTo>
                  <a:pt x="298526" y="106680"/>
                </a:lnTo>
                <a:lnTo>
                  <a:pt x="288251" y="102870"/>
                </a:lnTo>
                <a:lnTo>
                  <a:pt x="282638" y="101600"/>
                </a:lnTo>
                <a:close/>
              </a:path>
              <a:path w="483870" h="325119">
                <a:moveTo>
                  <a:pt x="84226" y="200660"/>
                </a:moveTo>
                <a:lnTo>
                  <a:pt x="82156" y="200660"/>
                </a:lnTo>
                <a:lnTo>
                  <a:pt x="81216" y="201930"/>
                </a:lnTo>
                <a:lnTo>
                  <a:pt x="85166" y="201930"/>
                </a:lnTo>
                <a:lnTo>
                  <a:pt x="84226" y="200660"/>
                </a:lnTo>
                <a:close/>
              </a:path>
              <a:path w="483870" h="325119">
                <a:moveTo>
                  <a:pt x="333806" y="170180"/>
                </a:moveTo>
                <a:lnTo>
                  <a:pt x="328307" y="170180"/>
                </a:lnTo>
                <a:lnTo>
                  <a:pt x="325907" y="173990"/>
                </a:lnTo>
                <a:lnTo>
                  <a:pt x="324319" y="175260"/>
                </a:lnTo>
                <a:lnTo>
                  <a:pt x="320382" y="179070"/>
                </a:lnTo>
                <a:lnTo>
                  <a:pt x="317919" y="181610"/>
                </a:lnTo>
                <a:lnTo>
                  <a:pt x="312026" y="186690"/>
                </a:lnTo>
                <a:lnTo>
                  <a:pt x="308432" y="189230"/>
                </a:lnTo>
                <a:lnTo>
                  <a:pt x="298843" y="194310"/>
                </a:lnTo>
                <a:lnTo>
                  <a:pt x="293916" y="195580"/>
                </a:lnTo>
                <a:lnTo>
                  <a:pt x="284937" y="196850"/>
                </a:lnTo>
                <a:lnTo>
                  <a:pt x="322570" y="196850"/>
                </a:lnTo>
                <a:lnTo>
                  <a:pt x="324269" y="195580"/>
                </a:lnTo>
                <a:lnTo>
                  <a:pt x="327190" y="193040"/>
                </a:lnTo>
                <a:lnTo>
                  <a:pt x="332041" y="189230"/>
                </a:lnTo>
                <a:lnTo>
                  <a:pt x="337858" y="179070"/>
                </a:lnTo>
                <a:lnTo>
                  <a:pt x="337705" y="177800"/>
                </a:lnTo>
                <a:lnTo>
                  <a:pt x="337337" y="177800"/>
                </a:lnTo>
                <a:lnTo>
                  <a:pt x="336829" y="175260"/>
                </a:lnTo>
                <a:lnTo>
                  <a:pt x="336473" y="175260"/>
                </a:lnTo>
                <a:lnTo>
                  <a:pt x="335419" y="172720"/>
                </a:lnTo>
                <a:lnTo>
                  <a:pt x="334848" y="172720"/>
                </a:lnTo>
                <a:lnTo>
                  <a:pt x="333806" y="170180"/>
                </a:lnTo>
                <a:close/>
              </a:path>
              <a:path w="483870" h="325119">
                <a:moveTo>
                  <a:pt x="180124" y="153670"/>
                </a:moveTo>
                <a:lnTo>
                  <a:pt x="141820" y="176530"/>
                </a:lnTo>
                <a:lnTo>
                  <a:pt x="136867" y="190500"/>
                </a:lnTo>
                <a:lnTo>
                  <a:pt x="149885" y="190500"/>
                </a:lnTo>
                <a:lnTo>
                  <a:pt x="155016" y="180340"/>
                </a:lnTo>
                <a:lnTo>
                  <a:pt x="158343" y="177800"/>
                </a:lnTo>
                <a:lnTo>
                  <a:pt x="165569" y="173990"/>
                </a:lnTo>
                <a:lnTo>
                  <a:pt x="168643" y="172720"/>
                </a:lnTo>
                <a:lnTo>
                  <a:pt x="205695" y="172720"/>
                </a:lnTo>
                <a:lnTo>
                  <a:pt x="204012" y="170180"/>
                </a:lnTo>
                <a:lnTo>
                  <a:pt x="197142" y="162560"/>
                </a:lnTo>
                <a:lnTo>
                  <a:pt x="193294" y="160020"/>
                </a:lnTo>
                <a:lnTo>
                  <a:pt x="184797" y="154940"/>
                </a:lnTo>
                <a:lnTo>
                  <a:pt x="180124" y="153670"/>
                </a:lnTo>
                <a:close/>
              </a:path>
              <a:path w="483870" h="325119">
                <a:moveTo>
                  <a:pt x="63766" y="163830"/>
                </a:moveTo>
                <a:lnTo>
                  <a:pt x="60769" y="165100"/>
                </a:lnTo>
                <a:lnTo>
                  <a:pt x="53009" y="168910"/>
                </a:lnTo>
                <a:lnTo>
                  <a:pt x="50685" y="171450"/>
                </a:lnTo>
                <a:lnTo>
                  <a:pt x="49212" y="175260"/>
                </a:lnTo>
                <a:lnTo>
                  <a:pt x="49834" y="177800"/>
                </a:lnTo>
                <a:lnTo>
                  <a:pt x="53784" y="185420"/>
                </a:lnTo>
                <a:lnTo>
                  <a:pt x="55829" y="187960"/>
                </a:lnTo>
                <a:lnTo>
                  <a:pt x="60083" y="189230"/>
                </a:lnTo>
                <a:lnTo>
                  <a:pt x="63080" y="189230"/>
                </a:lnTo>
                <a:lnTo>
                  <a:pt x="70840" y="184150"/>
                </a:lnTo>
                <a:lnTo>
                  <a:pt x="73164" y="182880"/>
                </a:lnTo>
                <a:lnTo>
                  <a:pt x="74637" y="177800"/>
                </a:lnTo>
                <a:lnTo>
                  <a:pt x="74015" y="175260"/>
                </a:lnTo>
                <a:lnTo>
                  <a:pt x="72021" y="171450"/>
                </a:lnTo>
                <a:lnTo>
                  <a:pt x="70065" y="167640"/>
                </a:lnTo>
                <a:lnTo>
                  <a:pt x="68021" y="165100"/>
                </a:lnTo>
                <a:lnTo>
                  <a:pt x="63766" y="163830"/>
                </a:lnTo>
                <a:close/>
              </a:path>
              <a:path w="483870" h="325119">
                <a:moveTo>
                  <a:pt x="332447" y="168910"/>
                </a:moveTo>
                <a:lnTo>
                  <a:pt x="330555" y="168910"/>
                </a:lnTo>
                <a:lnTo>
                  <a:pt x="329298" y="170180"/>
                </a:lnTo>
                <a:lnTo>
                  <a:pt x="333324" y="170180"/>
                </a:lnTo>
                <a:lnTo>
                  <a:pt x="332447" y="168910"/>
                </a:lnTo>
                <a:close/>
              </a:path>
              <a:path w="483870" h="325119">
                <a:moveTo>
                  <a:pt x="402971" y="68580"/>
                </a:moveTo>
                <a:lnTo>
                  <a:pt x="374624" y="68580"/>
                </a:lnTo>
                <a:lnTo>
                  <a:pt x="379691" y="69850"/>
                </a:lnTo>
                <a:lnTo>
                  <a:pt x="382003" y="72390"/>
                </a:lnTo>
                <a:lnTo>
                  <a:pt x="386207" y="76200"/>
                </a:lnTo>
                <a:lnTo>
                  <a:pt x="388150" y="78740"/>
                </a:lnTo>
                <a:lnTo>
                  <a:pt x="393534" y="90170"/>
                </a:lnTo>
                <a:lnTo>
                  <a:pt x="374281" y="99060"/>
                </a:lnTo>
                <a:lnTo>
                  <a:pt x="368350" y="102870"/>
                </a:lnTo>
                <a:lnTo>
                  <a:pt x="348005" y="138430"/>
                </a:lnTo>
                <a:lnTo>
                  <a:pt x="349237" y="143510"/>
                </a:lnTo>
                <a:lnTo>
                  <a:pt x="374586" y="165100"/>
                </a:lnTo>
                <a:lnTo>
                  <a:pt x="378739" y="165100"/>
                </a:lnTo>
                <a:lnTo>
                  <a:pt x="409414" y="149860"/>
                </a:lnTo>
                <a:lnTo>
                  <a:pt x="382778" y="149860"/>
                </a:lnTo>
                <a:lnTo>
                  <a:pt x="374053" y="147320"/>
                </a:lnTo>
                <a:lnTo>
                  <a:pt x="370674" y="143510"/>
                </a:lnTo>
                <a:lnTo>
                  <a:pt x="366877" y="137160"/>
                </a:lnTo>
                <a:lnTo>
                  <a:pt x="366141" y="133350"/>
                </a:lnTo>
                <a:lnTo>
                  <a:pt x="366026" y="128270"/>
                </a:lnTo>
                <a:lnTo>
                  <a:pt x="366699" y="125730"/>
                </a:lnTo>
                <a:lnTo>
                  <a:pt x="399630" y="101600"/>
                </a:lnTo>
                <a:lnTo>
                  <a:pt x="420323" y="101600"/>
                </a:lnTo>
                <a:lnTo>
                  <a:pt x="405841" y="73660"/>
                </a:lnTo>
                <a:lnTo>
                  <a:pt x="402971" y="68580"/>
                </a:lnTo>
                <a:close/>
              </a:path>
              <a:path w="483870" h="325119">
                <a:moveTo>
                  <a:pt x="309079" y="116840"/>
                </a:moveTo>
                <a:lnTo>
                  <a:pt x="277876" y="116840"/>
                </a:lnTo>
                <a:lnTo>
                  <a:pt x="290969" y="121920"/>
                </a:lnTo>
                <a:lnTo>
                  <a:pt x="296367" y="128270"/>
                </a:lnTo>
                <a:lnTo>
                  <a:pt x="300634" y="137160"/>
                </a:lnTo>
                <a:lnTo>
                  <a:pt x="252120" y="161290"/>
                </a:lnTo>
                <a:lnTo>
                  <a:pt x="282422" y="161290"/>
                </a:lnTo>
                <a:lnTo>
                  <a:pt x="318579" y="142240"/>
                </a:lnTo>
                <a:lnTo>
                  <a:pt x="319760" y="140970"/>
                </a:lnTo>
                <a:lnTo>
                  <a:pt x="321221" y="137160"/>
                </a:lnTo>
                <a:lnTo>
                  <a:pt x="320916" y="135890"/>
                </a:lnTo>
                <a:lnTo>
                  <a:pt x="318033" y="129540"/>
                </a:lnTo>
                <a:lnTo>
                  <a:pt x="315023" y="124460"/>
                </a:lnTo>
                <a:lnTo>
                  <a:pt x="311442" y="119380"/>
                </a:lnTo>
                <a:lnTo>
                  <a:pt x="309079" y="116840"/>
                </a:lnTo>
                <a:close/>
              </a:path>
              <a:path w="483870" h="325119">
                <a:moveTo>
                  <a:pt x="420323" y="101600"/>
                </a:moveTo>
                <a:lnTo>
                  <a:pt x="399630" y="101600"/>
                </a:lnTo>
                <a:lnTo>
                  <a:pt x="409448" y="120650"/>
                </a:lnTo>
                <a:lnTo>
                  <a:pt x="407758" y="127000"/>
                </a:lnTo>
                <a:lnTo>
                  <a:pt x="382778" y="149860"/>
                </a:lnTo>
                <a:lnTo>
                  <a:pt x="409414" y="149860"/>
                </a:lnTo>
                <a:lnTo>
                  <a:pt x="413931" y="143510"/>
                </a:lnTo>
                <a:lnTo>
                  <a:pt x="416610" y="138430"/>
                </a:lnTo>
                <a:lnTo>
                  <a:pt x="418350" y="132080"/>
                </a:lnTo>
                <a:lnTo>
                  <a:pt x="436122" y="132080"/>
                </a:lnTo>
                <a:lnTo>
                  <a:pt x="420323" y="101600"/>
                </a:lnTo>
                <a:close/>
              </a:path>
              <a:path w="483870" h="325119">
                <a:moveTo>
                  <a:pt x="436122" y="132080"/>
                </a:moveTo>
                <a:lnTo>
                  <a:pt x="418350" y="132080"/>
                </a:lnTo>
                <a:lnTo>
                  <a:pt x="423379" y="142240"/>
                </a:lnTo>
                <a:lnTo>
                  <a:pt x="428409" y="142240"/>
                </a:lnTo>
                <a:lnTo>
                  <a:pt x="429831" y="140970"/>
                </a:lnTo>
                <a:lnTo>
                  <a:pt x="433324" y="139700"/>
                </a:lnTo>
                <a:lnTo>
                  <a:pt x="434619" y="138430"/>
                </a:lnTo>
                <a:lnTo>
                  <a:pt x="436270" y="137160"/>
                </a:lnTo>
                <a:lnTo>
                  <a:pt x="436841" y="137160"/>
                </a:lnTo>
                <a:lnTo>
                  <a:pt x="437489" y="135890"/>
                </a:lnTo>
                <a:lnTo>
                  <a:pt x="437438" y="134620"/>
                </a:lnTo>
                <a:lnTo>
                  <a:pt x="436122" y="132080"/>
                </a:lnTo>
                <a:close/>
              </a:path>
              <a:path w="483870" h="325119">
                <a:moveTo>
                  <a:pt x="435381" y="20320"/>
                </a:moveTo>
                <a:lnTo>
                  <a:pt x="429387" y="20320"/>
                </a:lnTo>
                <a:lnTo>
                  <a:pt x="428142" y="21590"/>
                </a:lnTo>
                <a:lnTo>
                  <a:pt x="425157" y="22860"/>
                </a:lnTo>
                <a:lnTo>
                  <a:pt x="423951" y="24130"/>
                </a:lnTo>
                <a:lnTo>
                  <a:pt x="422198" y="24130"/>
                </a:lnTo>
                <a:lnTo>
                  <a:pt x="421538" y="25400"/>
                </a:lnTo>
                <a:lnTo>
                  <a:pt x="420649" y="26670"/>
                </a:lnTo>
                <a:lnTo>
                  <a:pt x="420420" y="26670"/>
                </a:lnTo>
                <a:lnTo>
                  <a:pt x="420395" y="27940"/>
                </a:lnTo>
                <a:lnTo>
                  <a:pt x="420522" y="27940"/>
                </a:lnTo>
                <a:lnTo>
                  <a:pt x="467296" y="119380"/>
                </a:lnTo>
                <a:lnTo>
                  <a:pt x="471563" y="119380"/>
                </a:lnTo>
                <a:lnTo>
                  <a:pt x="473824" y="118110"/>
                </a:lnTo>
                <a:lnTo>
                  <a:pt x="475195" y="118110"/>
                </a:lnTo>
                <a:lnTo>
                  <a:pt x="478447" y="115570"/>
                </a:lnTo>
                <a:lnTo>
                  <a:pt x="479780" y="115570"/>
                </a:lnTo>
                <a:lnTo>
                  <a:pt x="481761" y="114300"/>
                </a:lnTo>
                <a:lnTo>
                  <a:pt x="482498" y="113030"/>
                </a:lnTo>
                <a:lnTo>
                  <a:pt x="483412" y="111760"/>
                </a:lnTo>
                <a:lnTo>
                  <a:pt x="483679" y="111760"/>
                </a:lnTo>
                <a:lnTo>
                  <a:pt x="483743" y="110490"/>
                </a:lnTo>
                <a:lnTo>
                  <a:pt x="453059" y="50800"/>
                </a:lnTo>
                <a:lnTo>
                  <a:pt x="453478" y="45720"/>
                </a:lnTo>
                <a:lnTo>
                  <a:pt x="453999" y="41910"/>
                </a:lnTo>
                <a:lnTo>
                  <a:pt x="455206" y="35560"/>
                </a:lnTo>
                <a:lnTo>
                  <a:pt x="455468" y="34290"/>
                </a:lnTo>
                <a:lnTo>
                  <a:pt x="442379" y="34290"/>
                </a:lnTo>
                <a:lnTo>
                  <a:pt x="435381" y="20320"/>
                </a:lnTo>
                <a:close/>
              </a:path>
              <a:path w="483870" h="325119">
                <a:moveTo>
                  <a:pt x="380695" y="50800"/>
                </a:moveTo>
                <a:lnTo>
                  <a:pt x="375945" y="50800"/>
                </a:lnTo>
                <a:lnTo>
                  <a:pt x="365429" y="53340"/>
                </a:lnTo>
                <a:lnTo>
                  <a:pt x="359600" y="54610"/>
                </a:lnTo>
                <a:lnTo>
                  <a:pt x="349732" y="59690"/>
                </a:lnTo>
                <a:lnTo>
                  <a:pt x="346494" y="62230"/>
                </a:lnTo>
                <a:lnTo>
                  <a:pt x="340398" y="67310"/>
                </a:lnTo>
                <a:lnTo>
                  <a:pt x="337693" y="69850"/>
                </a:lnTo>
                <a:lnTo>
                  <a:pt x="333006" y="73660"/>
                </a:lnTo>
                <a:lnTo>
                  <a:pt x="331038" y="76200"/>
                </a:lnTo>
                <a:lnTo>
                  <a:pt x="327888" y="81280"/>
                </a:lnTo>
                <a:lnTo>
                  <a:pt x="326872" y="82550"/>
                </a:lnTo>
                <a:lnTo>
                  <a:pt x="325970" y="85090"/>
                </a:lnTo>
                <a:lnTo>
                  <a:pt x="325869" y="86360"/>
                </a:lnTo>
                <a:lnTo>
                  <a:pt x="326402" y="88900"/>
                </a:lnTo>
                <a:lnTo>
                  <a:pt x="326961" y="90170"/>
                </a:lnTo>
                <a:lnTo>
                  <a:pt x="328320" y="92710"/>
                </a:lnTo>
                <a:lnTo>
                  <a:pt x="328853" y="93980"/>
                </a:lnTo>
                <a:lnTo>
                  <a:pt x="329971" y="95250"/>
                </a:lnTo>
                <a:lnTo>
                  <a:pt x="330530" y="96520"/>
                </a:lnTo>
                <a:lnTo>
                  <a:pt x="335153" y="96520"/>
                </a:lnTo>
                <a:lnTo>
                  <a:pt x="336118" y="95250"/>
                </a:lnTo>
                <a:lnTo>
                  <a:pt x="339826" y="88900"/>
                </a:lnTo>
                <a:lnTo>
                  <a:pt x="343446" y="85090"/>
                </a:lnTo>
                <a:lnTo>
                  <a:pt x="345706" y="82550"/>
                </a:lnTo>
                <a:lnTo>
                  <a:pt x="351129" y="76200"/>
                </a:lnTo>
                <a:lnTo>
                  <a:pt x="354507" y="74930"/>
                </a:lnTo>
                <a:lnTo>
                  <a:pt x="362331" y="69850"/>
                </a:lnTo>
                <a:lnTo>
                  <a:pt x="365734" y="68580"/>
                </a:lnTo>
                <a:lnTo>
                  <a:pt x="402971" y="68580"/>
                </a:lnTo>
                <a:lnTo>
                  <a:pt x="399821" y="63500"/>
                </a:lnTo>
                <a:lnTo>
                  <a:pt x="392988" y="57150"/>
                </a:lnTo>
                <a:lnTo>
                  <a:pt x="389166" y="54610"/>
                </a:lnTo>
                <a:lnTo>
                  <a:pt x="380695" y="50800"/>
                </a:lnTo>
                <a:close/>
              </a:path>
              <a:path w="483870" h="325119">
                <a:moveTo>
                  <a:pt x="472465" y="1270"/>
                </a:moveTo>
                <a:lnTo>
                  <a:pt x="465696" y="1270"/>
                </a:lnTo>
                <a:lnTo>
                  <a:pt x="463042" y="2540"/>
                </a:lnTo>
                <a:lnTo>
                  <a:pt x="461810" y="2540"/>
                </a:lnTo>
                <a:lnTo>
                  <a:pt x="459536" y="3810"/>
                </a:lnTo>
                <a:lnTo>
                  <a:pt x="458533" y="3810"/>
                </a:lnTo>
                <a:lnTo>
                  <a:pt x="455764" y="5080"/>
                </a:lnTo>
                <a:lnTo>
                  <a:pt x="453986" y="6350"/>
                </a:lnTo>
                <a:lnTo>
                  <a:pt x="450748" y="8890"/>
                </a:lnTo>
                <a:lnTo>
                  <a:pt x="449313" y="11430"/>
                </a:lnTo>
                <a:lnTo>
                  <a:pt x="446824" y="15240"/>
                </a:lnTo>
                <a:lnTo>
                  <a:pt x="445706" y="19050"/>
                </a:lnTo>
                <a:lnTo>
                  <a:pt x="443750" y="25400"/>
                </a:lnTo>
                <a:lnTo>
                  <a:pt x="442963" y="29210"/>
                </a:lnTo>
                <a:lnTo>
                  <a:pt x="442379" y="34290"/>
                </a:lnTo>
                <a:lnTo>
                  <a:pt x="455468" y="34290"/>
                </a:lnTo>
                <a:lnTo>
                  <a:pt x="455993" y="31750"/>
                </a:lnTo>
                <a:lnTo>
                  <a:pt x="457911" y="26670"/>
                </a:lnTo>
                <a:lnTo>
                  <a:pt x="459003" y="25400"/>
                </a:lnTo>
                <a:lnTo>
                  <a:pt x="461492" y="21590"/>
                </a:lnTo>
                <a:lnTo>
                  <a:pt x="462927" y="21590"/>
                </a:lnTo>
                <a:lnTo>
                  <a:pt x="465963" y="19050"/>
                </a:lnTo>
                <a:lnTo>
                  <a:pt x="467321" y="19050"/>
                </a:lnTo>
                <a:lnTo>
                  <a:pt x="469976" y="17780"/>
                </a:lnTo>
                <a:lnTo>
                  <a:pt x="476250" y="17780"/>
                </a:lnTo>
                <a:lnTo>
                  <a:pt x="476961" y="16510"/>
                </a:lnTo>
                <a:lnTo>
                  <a:pt x="478358" y="16510"/>
                </a:lnTo>
                <a:lnTo>
                  <a:pt x="478650" y="15240"/>
                </a:lnTo>
                <a:lnTo>
                  <a:pt x="478485" y="12700"/>
                </a:lnTo>
                <a:lnTo>
                  <a:pt x="478218" y="12700"/>
                </a:lnTo>
                <a:lnTo>
                  <a:pt x="477316" y="10160"/>
                </a:lnTo>
                <a:lnTo>
                  <a:pt x="476719" y="8890"/>
                </a:lnTo>
                <a:lnTo>
                  <a:pt x="475970" y="7620"/>
                </a:lnTo>
                <a:lnTo>
                  <a:pt x="474548" y="5080"/>
                </a:lnTo>
                <a:lnTo>
                  <a:pt x="473557" y="3810"/>
                </a:lnTo>
                <a:lnTo>
                  <a:pt x="473138" y="2540"/>
                </a:lnTo>
                <a:lnTo>
                  <a:pt x="472465" y="1270"/>
                </a:lnTo>
                <a:close/>
              </a:path>
              <a:path w="483870" h="325119">
                <a:moveTo>
                  <a:pt x="469176" y="0"/>
                </a:moveTo>
                <a:lnTo>
                  <a:pt x="466928" y="1270"/>
                </a:lnTo>
                <a:lnTo>
                  <a:pt x="471157" y="1270"/>
                </a:lnTo>
                <a:lnTo>
                  <a:pt x="469176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3521" y="3098226"/>
            <a:ext cx="734441" cy="454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9478" y="5180942"/>
            <a:ext cx="981913" cy="613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4495" y="2890665"/>
            <a:ext cx="796010" cy="483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7115" y="4595084"/>
            <a:ext cx="975499" cy="55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4630" y="5475580"/>
            <a:ext cx="571500" cy="355600"/>
          </a:xfrm>
          <a:custGeom>
            <a:avLst/>
            <a:gdLst/>
            <a:ahLst/>
            <a:cxnLst/>
            <a:rect l="l" t="t" r="r" b="b"/>
            <a:pathLst>
              <a:path w="571500" h="355600">
                <a:moveTo>
                  <a:pt x="11734" y="255092"/>
                </a:moveTo>
                <a:lnTo>
                  <a:pt x="0" y="263829"/>
                </a:lnTo>
                <a:lnTo>
                  <a:pt x="46774" y="354139"/>
                </a:lnTo>
                <a:lnTo>
                  <a:pt x="47117" y="354533"/>
                </a:lnTo>
                <a:lnTo>
                  <a:pt x="47955" y="355015"/>
                </a:lnTo>
                <a:lnTo>
                  <a:pt x="50088" y="354977"/>
                </a:lnTo>
                <a:lnTo>
                  <a:pt x="63207" y="345630"/>
                </a:lnTo>
                <a:lnTo>
                  <a:pt x="30632" y="282714"/>
                </a:lnTo>
                <a:lnTo>
                  <a:pt x="32181" y="274777"/>
                </a:lnTo>
                <a:lnTo>
                  <a:pt x="34199" y="268465"/>
                </a:lnTo>
                <a:lnTo>
                  <a:pt x="21234" y="268465"/>
                </a:lnTo>
                <a:lnTo>
                  <a:pt x="14846" y="256133"/>
                </a:lnTo>
                <a:lnTo>
                  <a:pt x="14481" y="255739"/>
                </a:lnTo>
                <a:lnTo>
                  <a:pt x="13652" y="255270"/>
                </a:lnTo>
                <a:lnTo>
                  <a:pt x="13106" y="255130"/>
                </a:lnTo>
                <a:lnTo>
                  <a:pt x="11734" y="255092"/>
                </a:lnTo>
                <a:close/>
              </a:path>
              <a:path w="571500" h="355600">
                <a:moveTo>
                  <a:pt x="89750" y="250012"/>
                </a:moveTo>
                <a:lnTo>
                  <a:pt x="59042" y="250012"/>
                </a:lnTo>
                <a:lnTo>
                  <a:pt x="61887" y="250723"/>
                </a:lnTo>
                <a:lnTo>
                  <a:pt x="67233" y="253657"/>
                </a:lnTo>
                <a:lnTo>
                  <a:pt x="69785" y="255752"/>
                </a:lnTo>
                <a:lnTo>
                  <a:pt x="74561" y="261137"/>
                </a:lnTo>
                <a:lnTo>
                  <a:pt x="77076" y="265036"/>
                </a:lnTo>
                <a:lnTo>
                  <a:pt x="107061" y="322922"/>
                </a:lnTo>
                <a:lnTo>
                  <a:pt x="107429" y="323303"/>
                </a:lnTo>
                <a:lnTo>
                  <a:pt x="108331" y="323748"/>
                </a:lnTo>
                <a:lnTo>
                  <a:pt x="110401" y="323748"/>
                </a:lnTo>
                <a:lnTo>
                  <a:pt x="123507" y="314413"/>
                </a:lnTo>
                <a:lnTo>
                  <a:pt x="91732" y="253060"/>
                </a:lnTo>
                <a:lnTo>
                  <a:pt x="89750" y="250012"/>
                </a:lnTo>
                <a:close/>
              </a:path>
              <a:path w="571500" h="355600">
                <a:moveTo>
                  <a:pt x="64490" y="231800"/>
                </a:moveTo>
                <a:lnTo>
                  <a:pt x="26174" y="253530"/>
                </a:lnTo>
                <a:lnTo>
                  <a:pt x="21234" y="268465"/>
                </a:lnTo>
                <a:lnTo>
                  <a:pt x="34199" y="268465"/>
                </a:lnTo>
                <a:lnTo>
                  <a:pt x="34251" y="268300"/>
                </a:lnTo>
                <a:lnTo>
                  <a:pt x="39382" y="258267"/>
                </a:lnTo>
                <a:lnTo>
                  <a:pt x="42697" y="254698"/>
                </a:lnTo>
                <a:lnTo>
                  <a:pt x="49923" y="250964"/>
                </a:lnTo>
                <a:lnTo>
                  <a:pt x="53009" y="250113"/>
                </a:lnTo>
                <a:lnTo>
                  <a:pt x="59042" y="250012"/>
                </a:lnTo>
                <a:lnTo>
                  <a:pt x="89750" y="250012"/>
                </a:lnTo>
                <a:lnTo>
                  <a:pt x="88379" y="247904"/>
                </a:lnTo>
                <a:lnTo>
                  <a:pt x="81508" y="239966"/>
                </a:lnTo>
                <a:lnTo>
                  <a:pt x="77660" y="236943"/>
                </a:lnTo>
                <a:lnTo>
                  <a:pt x="69164" y="232791"/>
                </a:lnTo>
                <a:lnTo>
                  <a:pt x="64490" y="231800"/>
                </a:lnTo>
                <a:close/>
              </a:path>
              <a:path w="571500" h="355600">
                <a:moveTo>
                  <a:pt x="143256" y="132245"/>
                </a:moveTo>
                <a:lnTo>
                  <a:pt x="130136" y="140131"/>
                </a:lnTo>
                <a:lnTo>
                  <a:pt x="130200" y="141693"/>
                </a:lnTo>
                <a:lnTo>
                  <a:pt x="199313" y="275145"/>
                </a:lnTo>
                <a:lnTo>
                  <a:pt x="199656" y="275539"/>
                </a:lnTo>
                <a:lnTo>
                  <a:pt x="200507" y="276021"/>
                </a:lnTo>
                <a:lnTo>
                  <a:pt x="201104" y="276110"/>
                </a:lnTo>
                <a:lnTo>
                  <a:pt x="202628" y="275983"/>
                </a:lnTo>
                <a:lnTo>
                  <a:pt x="215760" y="266636"/>
                </a:lnTo>
                <a:lnTo>
                  <a:pt x="146646" y="133172"/>
                </a:lnTo>
                <a:lnTo>
                  <a:pt x="146278" y="132778"/>
                </a:lnTo>
                <a:lnTo>
                  <a:pt x="145338" y="132270"/>
                </a:lnTo>
                <a:lnTo>
                  <a:pt x="143256" y="132245"/>
                </a:lnTo>
                <a:close/>
              </a:path>
              <a:path w="571500" h="355600">
                <a:moveTo>
                  <a:pt x="263664" y="129171"/>
                </a:moveTo>
                <a:lnTo>
                  <a:pt x="222643" y="145059"/>
                </a:lnTo>
                <a:lnTo>
                  <a:pt x="207769" y="181368"/>
                </a:lnTo>
                <a:lnTo>
                  <a:pt x="210312" y="195414"/>
                </a:lnTo>
                <a:lnTo>
                  <a:pt x="234619" y="233730"/>
                </a:lnTo>
                <a:lnTo>
                  <a:pt x="257695" y="242773"/>
                </a:lnTo>
                <a:lnTo>
                  <a:pt x="270852" y="241503"/>
                </a:lnTo>
                <a:lnTo>
                  <a:pt x="277799" y="239280"/>
                </a:lnTo>
                <a:lnTo>
                  <a:pt x="292646" y="231584"/>
                </a:lnTo>
                <a:lnTo>
                  <a:pt x="298627" y="226923"/>
                </a:lnTo>
                <a:lnTo>
                  <a:pt x="299961" y="225285"/>
                </a:lnTo>
                <a:lnTo>
                  <a:pt x="268706" y="225285"/>
                </a:lnTo>
                <a:lnTo>
                  <a:pt x="259727" y="225158"/>
                </a:lnTo>
                <a:lnTo>
                  <a:pt x="230428" y="194805"/>
                </a:lnTo>
                <a:lnTo>
                  <a:pt x="226034" y="175501"/>
                </a:lnTo>
                <a:lnTo>
                  <a:pt x="227291" y="166878"/>
                </a:lnTo>
                <a:lnTo>
                  <a:pt x="252742" y="146367"/>
                </a:lnTo>
                <a:lnTo>
                  <a:pt x="294730" y="146367"/>
                </a:lnTo>
                <a:lnTo>
                  <a:pt x="286753" y="138214"/>
                </a:lnTo>
                <a:lnTo>
                  <a:pt x="281419" y="134569"/>
                </a:lnTo>
                <a:lnTo>
                  <a:pt x="269849" y="129997"/>
                </a:lnTo>
                <a:lnTo>
                  <a:pt x="263664" y="129171"/>
                </a:lnTo>
                <a:close/>
              </a:path>
              <a:path w="571500" h="355600">
                <a:moveTo>
                  <a:pt x="365740" y="185648"/>
                </a:moveTo>
                <a:lnTo>
                  <a:pt x="347185" y="204774"/>
                </a:lnTo>
                <a:lnTo>
                  <a:pt x="347268" y="205740"/>
                </a:lnTo>
                <a:lnTo>
                  <a:pt x="372719" y="227647"/>
                </a:lnTo>
                <a:lnTo>
                  <a:pt x="377736" y="227164"/>
                </a:lnTo>
                <a:lnTo>
                  <a:pt x="389102" y="224370"/>
                </a:lnTo>
                <a:lnTo>
                  <a:pt x="395554" y="221818"/>
                </a:lnTo>
                <a:lnTo>
                  <a:pt x="410210" y="214223"/>
                </a:lnTo>
                <a:lnTo>
                  <a:pt x="414494" y="211277"/>
                </a:lnTo>
                <a:lnTo>
                  <a:pt x="371551" y="211277"/>
                </a:lnTo>
                <a:lnTo>
                  <a:pt x="367696" y="209143"/>
                </a:lnTo>
                <a:lnTo>
                  <a:pt x="364724" y="203377"/>
                </a:lnTo>
                <a:lnTo>
                  <a:pt x="364210" y="202069"/>
                </a:lnTo>
                <a:lnTo>
                  <a:pt x="363448" y="199123"/>
                </a:lnTo>
                <a:lnTo>
                  <a:pt x="363393" y="198539"/>
                </a:lnTo>
                <a:lnTo>
                  <a:pt x="363474" y="193992"/>
                </a:lnTo>
                <a:lnTo>
                  <a:pt x="363816" y="192011"/>
                </a:lnTo>
                <a:lnTo>
                  <a:pt x="364985" y="187655"/>
                </a:lnTo>
                <a:lnTo>
                  <a:pt x="365740" y="185648"/>
                </a:lnTo>
                <a:close/>
              </a:path>
              <a:path w="571500" h="355600">
                <a:moveTo>
                  <a:pt x="294730" y="146367"/>
                </a:moveTo>
                <a:lnTo>
                  <a:pt x="252742" y="146367"/>
                </a:lnTo>
                <a:lnTo>
                  <a:pt x="261721" y="146494"/>
                </a:lnTo>
                <a:lnTo>
                  <a:pt x="265836" y="147612"/>
                </a:lnTo>
                <a:lnTo>
                  <a:pt x="290957" y="176961"/>
                </a:lnTo>
                <a:lnTo>
                  <a:pt x="295409" y="196596"/>
                </a:lnTo>
                <a:lnTo>
                  <a:pt x="294164" y="204787"/>
                </a:lnTo>
                <a:lnTo>
                  <a:pt x="268706" y="225285"/>
                </a:lnTo>
                <a:lnTo>
                  <a:pt x="299961" y="225285"/>
                </a:lnTo>
                <a:lnTo>
                  <a:pt x="313575" y="190601"/>
                </a:lnTo>
                <a:lnTo>
                  <a:pt x="311073" y="176390"/>
                </a:lnTo>
                <a:lnTo>
                  <a:pt x="308559" y="169202"/>
                </a:lnTo>
                <a:lnTo>
                  <a:pt x="300926" y="154470"/>
                </a:lnTo>
                <a:lnTo>
                  <a:pt x="296545" y="148221"/>
                </a:lnTo>
                <a:lnTo>
                  <a:pt x="294730" y="146367"/>
                </a:lnTo>
                <a:close/>
              </a:path>
              <a:path w="571500" h="355600">
                <a:moveTo>
                  <a:pt x="431635" y="167576"/>
                </a:moveTo>
                <a:lnTo>
                  <a:pt x="400850" y="167576"/>
                </a:lnTo>
                <a:lnTo>
                  <a:pt x="409257" y="168478"/>
                </a:lnTo>
                <a:lnTo>
                  <a:pt x="412356" y="170624"/>
                </a:lnTo>
                <a:lnTo>
                  <a:pt x="415493" y="176682"/>
                </a:lnTo>
                <a:lnTo>
                  <a:pt x="416153" y="179057"/>
                </a:lnTo>
                <a:lnTo>
                  <a:pt x="416496" y="184061"/>
                </a:lnTo>
                <a:lnTo>
                  <a:pt x="415963" y="186639"/>
                </a:lnTo>
                <a:lnTo>
                  <a:pt x="382549" y="211188"/>
                </a:lnTo>
                <a:lnTo>
                  <a:pt x="371551" y="211277"/>
                </a:lnTo>
                <a:lnTo>
                  <a:pt x="414494" y="211277"/>
                </a:lnTo>
                <a:lnTo>
                  <a:pt x="434035" y="182727"/>
                </a:lnTo>
                <a:lnTo>
                  <a:pt x="433641" y="173558"/>
                </a:lnTo>
                <a:lnTo>
                  <a:pt x="432479" y="169202"/>
                </a:lnTo>
                <a:lnTo>
                  <a:pt x="431635" y="167576"/>
                </a:lnTo>
                <a:close/>
              </a:path>
              <a:path w="571500" h="355600">
                <a:moveTo>
                  <a:pt x="377431" y="65925"/>
                </a:moveTo>
                <a:lnTo>
                  <a:pt x="349313" y="80479"/>
                </a:lnTo>
                <a:lnTo>
                  <a:pt x="346976" y="80975"/>
                </a:lnTo>
                <a:lnTo>
                  <a:pt x="344538" y="81661"/>
                </a:lnTo>
                <a:lnTo>
                  <a:pt x="312140" y="111874"/>
                </a:lnTo>
                <a:lnTo>
                  <a:pt x="311531" y="116509"/>
                </a:lnTo>
                <a:lnTo>
                  <a:pt x="312267" y="126352"/>
                </a:lnTo>
                <a:lnTo>
                  <a:pt x="333108" y="152438"/>
                </a:lnTo>
                <a:lnTo>
                  <a:pt x="332003" y="156197"/>
                </a:lnTo>
                <a:lnTo>
                  <a:pt x="331470" y="160083"/>
                </a:lnTo>
                <a:lnTo>
                  <a:pt x="331478" y="161937"/>
                </a:lnTo>
                <a:lnTo>
                  <a:pt x="331604" y="168478"/>
                </a:lnTo>
                <a:lnTo>
                  <a:pt x="347459" y="185661"/>
                </a:lnTo>
                <a:lnTo>
                  <a:pt x="365740" y="185648"/>
                </a:lnTo>
                <a:lnTo>
                  <a:pt x="365912" y="185191"/>
                </a:lnTo>
                <a:lnTo>
                  <a:pt x="367169" y="182448"/>
                </a:lnTo>
                <a:lnTo>
                  <a:pt x="390626" y="171297"/>
                </a:lnTo>
                <a:lnTo>
                  <a:pt x="393083" y="170103"/>
                </a:lnTo>
                <a:lnTo>
                  <a:pt x="356844" y="170103"/>
                </a:lnTo>
                <a:lnTo>
                  <a:pt x="350977" y="169265"/>
                </a:lnTo>
                <a:lnTo>
                  <a:pt x="345986" y="157822"/>
                </a:lnTo>
                <a:lnTo>
                  <a:pt x="346117" y="156692"/>
                </a:lnTo>
                <a:lnTo>
                  <a:pt x="346242" y="155829"/>
                </a:lnTo>
                <a:lnTo>
                  <a:pt x="346722" y="154190"/>
                </a:lnTo>
                <a:lnTo>
                  <a:pt x="354619" y="154190"/>
                </a:lnTo>
                <a:lnTo>
                  <a:pt x="359943" y="153149"/>
                </a:lnTo>
                <a:lnTo>
                  <a:pt x="363651" y="151828"/>
                </a:lnTo>
                <a:lnTo>
                  <a:pt x="372440" y="147281"/>
                </a:lnTo>
                <a:lnTo>
                  <a:pt x="376758" y="144119"/>
                </a:lnTo>
                <a:lnTo>
                  <a:pt x="379559" y="141185"/>
                </a:lnTo>
                <a:lnTo>
                  <a:pt x="349262" y="141185"/>
                </a:lnTo>
                <a:lnTo>
                  <a:pt x="339102" y="137922"/>
                </a:lnTo>
                <a:lnTo>
                  <a:pt x="335038" y="134175"/>
                </a:lnTo>
                <a:lnTo>
                  <a:pt x="330644" y="125666"/>
                </a:lnTo>
                <a:lnTo>
                  <a:pt x="329717" y="122948"/>
                </a:lnTo>
                <a:lnTo>
                  <a:pt x="328739" y="117348"/>
                </a:lnTo>
                <a:lnTo>
                  <a:pt x="328803" y="114617"/>
                </a:lnTo>
                <a:lnTo>
                  <a:pt x="352209" y="94780"/>
                </a:lnTo>
                <a:lnTo>
                  <a:pt x="382188" y="94780"/>
                </a:lnTo>
                <a:lnTo>
                  <a:pt x="381622" y="94005"/>
                </a:lnTo>
                <a:lnTo>
                  <a:pt x="376821" y="89268"/>
                </a:lnTo>
                <a:lnTo>
                  <a:pt x="373849" y="87503"/>
                </a:lnTo>
                <a:lnTo>
                  <a:pt x="370319" y="86334"/>
                </a:lnTo>
                <a:lnTo>
                  <a:pt x="384124" y="79184"/>
                </a:lnTo>
                <a:lnTo>
                  <a:pt x="384670" y="78257"/>
                </a:lnTo>
                <a:lnTo>
                  <a:pt x="384873" y="75552"/>
                </a:lnTo>
                <a:lnTo>
                  <a:pt x="384314" y="73723"/>
                </a:lnTo>
                <a:lnTo>
                  <a:pt x="381952" y="69164"/>
                </a:lnTo>
                <a:lnTo>
                  <a:pt x="380809" y="67640"/>
                </a:lnTo>
                <a:lnTo>
                  <a:pt x="378548" y="66027"/>
                </a:lnTo>
                <a:lnTo>
                  <a:pt x="377431" y="65925"/>
                </a:lnTo>
                <a:close/>
              </a:path>
              <a:path w="571500" h="355600">
                <a:moveTo>
                  <a:pt x="408863" y="151307"/>
                </a:moveTo>
                <a:lnTo>
                  <a:pt x="404863" y="151409"/>
                </a:lnTo>
                <a:lnTo>
                  <a:pt x="396354" y="153047"/>
                </a:lnTo>
                <a:lnTo>
                  <a:pt x="391985" y="154546"/>
                </a:lnTo>
                <a:lnTo>
                  <a:pt x="387502" y="156692"/>
                </a:lnTo>
                <a:lnTo>
                  <a:pt x="360121" y="169456"/>
                </a:lnTo>
                <a:lnTo>
                  <a:pt x="356844" y="170103"/>
                </a:lnTo>
                <a:lnTo>
                  <a:pt x="393083" y="170103"/>
                </a:lnTo>
                <a:lnTo>
                  <a:pt x="396036" y="168668"/>
                </a:lnTo>
                <a:lnTo>
                  <a:pt x="400850" y="167576"/>
                </a:lnTo>
                <a:lnTo>
                  <a:pt x="431635" y="167576"/>
                </a:lnTo>
                <a:lnTo>
                  <a:pt x="428345" y="161239"/>
                </a:lnTo>
                <a:lnTo>
                  <a:pt x="425818" y="158216"/>
                </a:lnTo>
                <a:lnTo>
                  <a:pt x="419747" y="153911"/>
                </a:lnTo>
                <a:lnTo>
                  <a:pt x="416356" y="152527"/>
                </a:lnTo>
                <a:lnTo>
                  <a:pt x="408863" y="151307"/>
                </a:lnTo>
                <a:close/>
              </a:path>
              <a:path w="571500" h="355600">
                <a:moveTo>
                  <a:pt x="354619" y="154190"/>
                </a:moveTo>
                <a:lnTo>
                  <a:pt x="346722" y="154190"/>
                </a:lnTo>
                <a:lnTo>
                  <a:pt x="349262" y="154724"/>
                </a:lnTo>
                <a:lnTo>
                  <a:pt x="352412" y="154622"/>
                </a:lnTo>
                <a:lnTo>
                  <a:pt x="354619" y="154190"/>
                </a:lnTo>
                <a:close/>
              </a:path>
              <a:path w="571500" h="355600">
                <a:moveTo>
                  <a:pt x="382188" y="94780"/>
                </a:moveTo>
                <a:lnTo>
                  <a:pt x="352209" y="94780"/>
                </a:lnTo>
                <a:lnTo>
                  <a:pt x="362394" y="98120"/>
                </a:lnTo>
                <a:lnTo>
                  <a:pt x="366522" y="101981"/>
                </a:lnTo>
                <a:lnTo>
                  <a:pt x="370992" y="110629"/>
                </a:lnTo>
                <a:lnTo>
                  <a:pt x="371894" y="113296"/>
                </a:lnTo>
                <a:lnTo>
                  <a:pt x="372833" y="118821"/>
                </a:lnTo>
                <a:lnTo>
                  <a:pt x="372757" y="121513"/>
                </a:lnTo>
                <a:lnTo>
                  <a:pt x="349262" y="141185"/>
                </a:lnTo>
                <a:lnTo>
                  <a:pt x="379559" y="141185"/>
                </a:lnTo>
                <a:lnTo>
                  <a:pt x="383717" y="136829"/>
                </a:lnTo>
                <a:lnTo>
                  <a:pt x="386283" y="132842"/>
                </a:lnTo>
                <a:lnTo>
                  <a:pt x="389597" y="124167"/>
                </a:lnTo>
                <a:lnTo>
                  <a:pt x="390220" y="119595"/>
                </a:lnTo>
                <a:lnTo>
                  <a:pt x="389420" y="109956"/>
                </a:lnTo>
                <a:lnTo>
                  <a:pt x="387883" y="104965"/>
                </a:lnTo>
                <a:lnTo>
                  <a:pt x="383616" y="96735"/>
                </a:lnTo>
                <a:lnTo>
                  <a:pt x="382188" y="94780"/>
                </a:lnTo>
                <a:close/>
              </a:path>
              <a:path w="571500" h="355600">
                <a:moveTo>
                  <a:pt x="459359" y="23291"/>
                </a:moveTo>
                <a:lnTo>
                  <a:pt x="447624" y="32029"/>
                </a:lnTo>
                <a:lnTo>
                  <a:pt x="494398" y="122351"/>
                </a:lnTo>
                <a:lnTo>
                  <a:pt x="494741" y="122732"/>
                </a:lnTo>
                <a:lnTo>
                  <a:pt x="495579" y="123228"/>
                </a:lnTo>
                <a:lnTo>
                  <a:pt x="497713" y="123190"/>
                </a:lnTo>
                <a:lnTo>
                  <a:pt x="510832" y="113830"/>
                </a:lnTo>
                <a:lnTo>
                  <a:pt x="478256" y="50914"/>
                </a:lnTo>
                <a:lnTo>
                  <a:pt x="479818" y="42989"/>
                </a:lnTo>
                <a:lnTo>
                  <a:pt x="481823" y="36677"/>
                </a:lnTo>
                <a:lnTo>
                  <a:pt x="468858" y="36677"/>
                </a:lnTo>
                <a:lnTo>
                  <a:pt x="462470" y="24345"/>
                </a:lnTo>
                <a:lnTo>
                  <a:pt x="462105" y="23939"/>
                </a:lnTo>
                <a:lnTo>
                  <a:pt x="461276" y="23469"/>
                </a:lnTo>
                <a:lnTo>
                  <a:pt x="460730" y="23329"/>
                </a:lnTo>
                <a:lnTo>
                  <a:pt x="459359" y="23291"/>
                </a:lnTo>
                <a:close/>
              </a:path>
              <a:path w="571500" h="355600">
                <a:moveTo>
                  <a:pt x="537379" y="18224"/>
                </a:moveTo>
                <a:lnTo>
                  <a:pt x="506666" y="18224"/>
                </a:lnTo>
                <a:lnTo>
                  <a:pt x="509511" y="18935"/>
                </a:lnTo>
                <a:lnTo>
                  <a:pt x="514858" y="21856"/>
                </a:lnTo>
                <a:lnTo>
                  <a:pt x="517409" y="23952"/>
                </a:lnTo>
                <a:lnTo>
                  <a:pt x="522185" y="29337"/>
                </a:lnTo>
                <a:lnTo>
                  <a:pt x="524713" y="33235"/>
                </a:lnTo>
                <a:lnTo>
                  <a:pt x="554685" y="91122"/>
                </a:lnTo>
                <a:lnTo>
                  <a:pt x="555053" y="91503"/>
                </a:lnTo>
                <a:lnTo>
                  <a:pt x="555955" y="91960"/>
                </a:lnTo>
                <a:lnTo>
                  <a:pt x="558025" y="91960"/>
                </a:lnTo>
                <a:lnTo>
                  <a:pt x="571131" y="82613"/>
                </a:lnTo>
                <a:lnTo>
                  <a:pt x="539356" y="21272"/>
                </a:lnTo>
                <a:lnTo>
                  <a:pt x="537379" y="18224"/>
                </a:lnTo>
                <a:close/>
              </a:path>
              <a:path w="571500" h="355600">
                <a:moveTo>
                  <a:pt x="512114" y="0"/>
                </a:moveTo>
                <a:lnTo>
                  <a:pt x="473811" y="21742"/>
                </a:lnTo>
                <a:lnTo>
                  <a:pt x="468858" y="36677"/>
                </a:lnTo>
                <a:lnTo>
                  <a:pt x="481823" y="36677"/>
                </a:lnTo>
                <a:lnTo>
                  <a:pt x="481876" y="36512"/>
                </a:lnTo>
                <a:lnTo>
                  <a:pt x="487006" y="26466"/>
                </a:lnTo>
                <a:lnTo>
                  <a:pt x="490334" y="22910"/>
                </a:lnTo>
                <a:lnTo>
                  <a:pt x="497547" y="19164"/>
                </a:lnTo>
                <a:lnTo>
                  <a:pt x="500634" y="18326"/>
                </a:lnTo>
                <a:lnTo>
                  <a:pt x="506666" y="18224"/>
                </a:lnTo>
                <a:lnTo>
                  <a:pt x="537379" y="18224"/>
                </a:lnTo>
                <a:lnTo>
                  <a:pt x="536003" y="16103"/>
                </a:lnTo>
                <a:lnTo>
                  <a:pt x="529132" y="8178"/>
                </a:lnTo>
                <a:lnTo>
                  <a:pt x="525284" y="5156"/>
                </a:lnTo>
                <a:lnTo>
                  <a:pt x="516788" y="1003"/>
                </a:lnTo>
                <a:lnTo>
                  <a:pt x="512114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3483" y="7098806"/>
            <a:ext cx="16065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AN</a:t>
            </a:r>
            <a:r>
              <a:rPr u="none" spc="-60" dirty="0"/>
              <a:t>A</a:t>
            </a:r>
            <a:r>
              <a:rPr u="none" spc="-425" dirty="0"/>
              <a:t>L</a:t>
            </a:r>
            <a:r>
              <a:rPr u="none" spc="-75" dirty="0"/>
              <a:t>Y</a:t>
            </a:r>
            <a:r>
              <a:rPr u="none" spc="-55" dirty="0"/>
              <a:t>ZIN</a:t>
            </a:r>
            <a:r>
              <a:rPr u="none" dirty="0"/>
              <a:t>G</a:t>
            </a:r>
            <a:r>
              <a:rPr u="none" spc="-90" dirty="0"/>
              <a:t> </a:t>
            </a:r>
            <a:r>
              <a:rPr u="none" spc="-60" dirty="0"/>
              <a:t>P</a:t>
            </a:r>
            <a:r>
              <a:rPr u="none" spc="-100" dirty="0"/>
              <a:t>R</a:t>
            </a:r>
            <a:r>
              <a:rPr u="none" spc="-50" dirty="0"/>
              <a:t>OGRA</a:t>
            </a:r>
            <a:r>
              <a:rPr u="none" spc="-55" dirty="0"/>
              <a:t>M</a:t>
            </a:r>
            <a:r>
              <a:rPr u="none" spc="-5" dirty="0"/>
              <a:t>S</a:t>
            </a:r>
            <a:r>
              <a:rPr u="none" spc="-100" dirty="0"/>
              <a:t> </a:t>
            </a:r>
            <a:r>
              <a:rPr u="none" spc="-50" dirty="0"/>
              <a:t>AND </a:t>
            </a:r>
            <a:r>
              <a:rPr spc="-50" dirty="0"/>
              <a:t>TH</a:t>
            </a:r>
            <a:r>
              <a:rPr spc="-55" dirty="0"/>
              <a:t>E</a:t>
            </a:r>
            <a:r>
              <a:rPr spc="-50" dirty="0"/>
              <a:t>IR </a:t>
            </a: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M</a:t>
            </a:r>
            <a:r>
              <a:rPr spc="-60" dirty="0"/>
              <a:t>PLE</a:t>
            </a:r>
            <a:r>
              <a:rPr spc="-55" dirty="0"/>
              <a:t>XITY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88753"/>
            <a:ext cx="7712709" cy="466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dirty="0">
                <a:latin typeface="Calibri"/>
                <a:cs typeface="Calibri"/>
              </a:rPr>
              <a:t>complexity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analyze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func</a:t>
            </a:r>
            <a:r>
              <a:rPr lang="en-US" sz="2400" spc="-15" dirty="0" smtClean="0">
                <a:latin typeface="Calibri"/>
                <a:cs typeface="Calibri"/>
              </a:rPr>
              <a:t>tion</a:t>
            </a:r>
            <a:r>
              <a:rPr sz="2400" spc="-15" dirty="0" smtClean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5" dirty="0">
                <a:latin typeface="Calibri"/>
                <a:cs typeface="Calibri"/>
              </a:rPr>
              <a:t> som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rules, focu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dominan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Law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95" dirty="0">
                <a:solidFill>
                  <a:srgbClr val="C00000"/>
                </a:solidFill>
                <a:latin typeface="Calibri"/>
                <a:cs typeface="Calibri"/>
              </a:rPr>
              <a:t>Addi!on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O():</a:t>
            </a:r>
          </a:p>
          <a:p>
            <a:pPr marL="454659" lvl="1" indent="-251460">
              <a:lnSpc>
                <a:spcPct val="100000"/>
              </a:lnSpc>
              <a:spcBef>
                <a:spcPts val="2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 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que</a:t>
            </a:r>
            <a:r>
              <a:rPr sz="2400" b="1" spc="310" dirty="0">
                <a:solidFill>
                  <a:srgbClr val="C00000"/>
                </a:solidFill>
                <a:latin typeface="Calibri"/>
                <a:cs typeface="Calibri"/>
              </a:rPr>
              <a:t>n!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 </a:t>
            </a:r>
            <a:r>
              <a:rPr sz="2400" spc="-10" dirty="0">
                <a:latin typeface="Calibri"/>
                <a:cs typeface="Calibri"/>
              </a:rPr>
              <a:t>statements</a:t>
            </a:r>
            <a:endParaRPr sz="24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20"/>
              </a:spcBef>
              <a:tabLst>
                <a:tab pos="454659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O(f(n)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O(g(n)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 f(n</a:t>
            </a:r>
            <a:r>
              <a:rPr sz="2400" dirty="0">
                <a:latin typeface="Calibri"/>
                <a:cs typeface="Calibri"/>
              </a:rPr>
              <a:t>) 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g(n)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example,</a:t>
            </a:r>
            <a:endParaRPr sz="2400" dirty="0">
              <a:latin typeface="Calibri"/>
              <a:cs typeface="Calibri"/>
            </a:endParaRPr>
          </a:p>
          <a:p>
            <a:pPr marL="1026160" marR="4834890" indent="-626110">
              <a:lnSpc>
                <a:spcPts val="2600"/>
              </a:lnSpc>
              <a:spcBef>
                <a:spcPts val="10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range(n): </a:t>
            </a: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1800" dirty="0">
                <a:latin typeface="Courier New"/>
                <a:cs typeface="Courier New"/>
              </a:rPr>
              <a:t>('a')</a:t>
            </a:r>
          </a:p>
          <a:p>
            <a:pPr marL="1026160" indent="-54927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j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range(n*n):</a:t>
            </a:r>
          </a:p>
          <a:p>
            <a:pPr marL="102616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1800" dirty="0">
                <a:latin typeface="Courier New"/>
                <a:cs typeface="Courier New"/>
              </a:rPr>
              <a:t>('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')</a:t>
            </a:r>
          </a:p>
          <a:p>
            <a:pPr marL="2032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O(n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O(n*n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O(n+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becaus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dominan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0220" y="5455625"/>
            <a:ext cx="381000" cy="284480"/>
          </a:xfrm>
          <a:custGeom>
            <a:avLst/>
            <a:gdLst/>
            <a:ahLst/>
            <a:cxnLst/>
            <a:rect l="l" t="t" r="r" b="b"/>
            <a:pathLst>
              <a:path w="381000" h="284479">
                <a:moveTo>
                  <a:pt x="71109" y="134620"/>
                </a:moveTo>
                <a:lnTo>
                  <a:pt x="29652" y="147320"/>
                </a:lnTo>
                <a:lnTo>
                  <a:pt x="608" y="187960"/>
                </a:lnTo>
                <a:lnTo>
                  <a:pt x="0" y="199390"/>
                </a:lnTo>
                <a:lnTo>
                  <a:pt x="1782" y="213360"/>
                </a:lnTo>
                <a:lnTo>
                  <a:pt x="17172" y="250190"/>
                </a:lnTo>
                <a:lnTo>
                  <a:pt x="55817" y="283210"/>
                </a:lnTo>
                <a:lnTo>
                  <a:pt x="66784" y="284480"/>
                </a:lnTo>
                <a:lnTo>
                  <a:pt x="82825" y="284480"/>
                </a:lnTo>
                <a:lnTo>
                  <a:pt x="94032" y="279400"/>
                </a:lnTo>
                <a:lnTo>
                  <a:pt x="109049" y="273050"/>
                </a:lnTo>
                <a:lnTo>
                  <a:pt x="115410" y="267970"/>
                </a:lnTo>
                <a:lnTo>
                  <a:pt x="67870" y="267970"/>
                </a:lnTo>
                <a:lnTo>
                  <a:pt x="62053" y="265430"/>
                </a:lnTo>
                <a:lnTo>
                  <a:pt x="33148" y="237490"/>
                </a:lnTo>
                <a:lnTo>
                  <a:pt x="18822" y="195580"/>
                </a:lnTo>
                <a:lnTo>
                  <a:pt x="20308" y="184150"/>
                </a:lnTo>
                <a:lnTo>
                  <a:pt x="49886" y="154940"/>
                </a:lnTo>
                <a:lnTo>
                  <a:pt x="56757" y="152400"/>
                </a:lnTo>
                <a:lnTo>
                  <a:pt x="106670" y="152400"/>
                </a:lnTo>
                <a:lnTo>
                  <a:pt x="104416" y="149860"/>
                </a:lnTo>
                <a:lnTo>
                  <a:pt x="94952" y="142240"/>
                </a:lnTo>
                <a:lnTo>
                  <a:pt x="82065" y="137160"/>
                </a:lnTo>
                <a:lnTo>
                  <a:pt x="71109" y="134620"/>
                </a:lnTo>
                <a:close/>
              </a:path>
              <a:path w="381000" h="284479">
                <a:moveTo>
                  <a:pt x="106670" y="152400"/>
                </a:moveTo>
                <a:lnTo>
                  <a:pt x="69444" y="152400"/>
                </a:lnTo>
                <a:lnTo>
                  <a:pt x="75299" y="154940"/>
                </a:lnTo>
                <a:lnTo>
                  <a:pt x="86056" y="160020"/>
                </a:lnTo>
                <a:lnTo>
                  <a:pt x="90996" y="165100"/>
                </a:lnTo>
                <a:lnTo>
                  <a:pt x="100026" y="175260"/>
                </a:lnTo>
                <a:lnTo>
                  <a:pt x="104166" y="182880"/>
                </a:lnTo>
                <a:lnTo>
                  <a:pt x="107925" y="189230"/>
                </a:lnTo>
                <a:lnTo>
                  <a:pt x="111507" y="196850"/>
                </a:lnTo>
                <a:lnTo>
                  <a:pt x="114250" y="203200"/>
                </a:lnTo>
                <a:lnTo>
                  <a:pt x="118035" y="217170"/>
                </a:lnTo>
                <a:lnTo>
                  <a:pt x="118644" y="223520"/>
                </a:lnTo>
                <a:lnTo>
                  <a:pt x="117336" y="236220"/>
                </a:lnTo>
                <a:lnTo>
                  <a:pt x="87377" y="265430"/>
                </a:lnTo>
                <a:lnTo>
                  <a:pt x="80468" y="267970"/>
                </a:lnTo>
                <a:lnTo>
                  <a:pt x="115410" y="267970"/>
                </a:lnTo>
                <a:lnTo>
                  <a:pt x="118590" y="265430"/>
                </a:lnTo>
                <a:lnTo>
                  <a:pt x="128060" y="254000"/>
                </a:lnTo>
                <a:lnTo>
                  <a:pt x="133316" y="243840"/>
                </a:lnTo>
                <a:lnTo>
                  <a:pt x="137237" y="229870"/>
                </a:lnTo>
                <a:lnTo>
                  <a:pt x="137234" y="218440"/>
                </a:lnTo>
                <a:lnTo>
                  <a:pt x="125375" y="179070"/>
                </a:lnTo>
                <a:lnTo>
                  <a:pt x="113432" y="160020"/>
                </a:lnTo>
                <a:lnTo>
                  <a:pt x="106670" y="152400"/>
                </a:lnTo>
                <a:close/>
              </a:path>
              <a:path w="381000" h="284479">
                <a:moveTo>
                  <a:pt x="146749" y="74930"/>
                </a:moveTo>
                <a:lnTo>
                  <a:pt x="141911" y="74930"/>
                </a:lnTo>
                <a:lnTo>
                  <a:pt x="140641" y="76200"/>
                </a:lnTo>
                <a:lnTo>
                  <a:pt x="137669" y="77470"/>
                </a:lnTo>
                <a:lnTo>
                  <a:pt x="136500" y="78740"/>
                </a:lnTo>
                <a:lnTo>
                  <a:pt x="134748" y="78740"/>
                </a:lnTo>
                <a:lnTo>
                  <a:pt x="134100" y="80009"/>
                </a:lnTo>
                <a:lnTo>
                  <a:pt x="133249" y="81280"/>
                </a:lnTo>
                <a:lnTo>
                  <a:pt x="132551" y="81280"/>
                </a:lnTo>
                <a:lnTo>
                  <a:pt x="132716" y="91440"/>
                </a:lnTo>
                <a:lnTo>
                  <a:pt x="140006" y="140970"/>
                </a:lnTo>
                <a:lnTo>
                  <a:pt x="158802" y="186690"/>
                </a:lnTo>
                <a:lnTo>
                  <a:pt x="172492" y="207010"/>
                </a:lnTo>
                <a:lnTo>
                  <a:pt x="177610" y="214629"/>
                </a:lnTo>
                <a:lnTo>
                  <a:pt x="188710" y="226060"/>
                </a:lnTo>
                <a:lnTo>
                  <a:pt x="194616" y="232410"/>
                </a:lnTo>
                <a:lnTo>
                  <a:pt x="207189" y="243840"/>
                </a:lnTo>
                <a:lnTo>
                  <a:pt x="213856" y="248920"/>
                </a:lnTo>
                <a:lnTo>
                  <a:pt x="220917" y="252729"/>
                </a:lnTo>
                <a:lnTo>
                  <a:pt x="221286" y="254000"/>
                </a:lnTo>
                <a:lnTo>
                  <a:pt x="224892" y="254000"/>
                </a:lnTo>
                <a:lnTo>
                  <a:pt x="225705" y="252729"/>
                </a:lnTo>
                <a:lnTo>
                  <a:pt x="227496" y="252729"/>
                </a:lnTo>
                <a:lnTo>
                  <a:pt x="228537" y="251460"/>
                </a:lnTo>
                <a:lnTo>
                  <a:pt x="231369" y="250190"/>
                </a:lnTo>
                <a:lnTo>
                  <a:pt x="232639" y="250190"/>
                </a:lnTo>
                <a:lnTo>
                  <a:pt x="234379" y="248920"/>
                </a:lnTo>
                <a:lnTo>
                  <a:pt x="235510" y="246379"/>
                </a:lnTo>
                <a:lnTo>
                  <a:pt x="234837" y="245110"/>
                </a:lnTo>
                <a:lnTo>
                  <a:pt x="234303" y="243840"/>
                </a:lnTo>
                <a:lnTo>
                  <a:pt x="233077" y="243840"/>
                </a:lnTo>
                <a:lnTo>
                  <a:pt x="223711" y="234950"/>
                </a:lnTo>
                <a:lnTo>
                  <a:pt x="214655" y="227329"/>
                </a:lnTo>
                <a:lnTo>
                  <a:pt x="205752" y="218440"/>
                </a:lnTo>
                <a:lnTo>
                  <a:pt x="196845" y="208279"/>
                </a:lnTo>
                <a:lnTo>
                  <a:pt x="189823" y="198120"/>
                </a:lnTo>
                <a:lnTo>
                  <a:pt x="183033" y="189230"/>
                </a:lnTo>
                <a:lnTo>
                  <a:pt x="164911" y="154940"/>
                </a:lnTo>
                <a:lnTo>
                  <a:pt x="152347" y="115570"/>
                </a:lnTo>
                <a:lnTo>
                  <a:pt x="147626" y="76200"/>
                </a:lnTo>
                <a:lnTo>
                  <a:pt x="147435" y="76200"/>
                </a:lnTo>
                <a:lnTo>
                  <a:pt x="146749" y="74930"/>
                </a:lnTo>
                <a:close/>
              </a:path>
              <a:path w="381000" h="284479">
                <a:moveTo>
                  <a:pt x="212840" y="99060"/>
                </a:moveTo>
                <a:lnTo>
                  <a:pt x="207189" y="99060"/>
                </a:lnTo>
                <a:lnTo>
                  <a:pt x="205957" y="100330"/>
                </a:lnTo>
                <a:lnTo>
                  <a:pt x="202960" y="101600"/>
                </a:lnTo>
                <a:lnTo>
                  <a:pt x="201766" y="102870"/>
                </a:lnTo>
                <a:lnTo>
                  <a:pt x="200000" y="104140"/>
                </a:lnTo>
                <a:lnTo>
                  <a:pt x="199340" y="104140"/>
                </a:lnTo>
                <a:lnTo>
                  <a:pt x="198451" y="105410"/>
                </a:lnTo>
                <a:lnTo>
                  <a:pt x="198337" y="107950"/>
                </a:lnTo>
                <a:lnTo>
                  <a:pt x="245111" y="198120"/>
                </a:lnTo>
                <a:lnTo>
                  <a:pt x="251639" y="198120"/>
                </a:lnTo>
                <a:lnTo>
                  <a:pt x="252998" y="196850"/>
                </a:lnTo>
                <a:lnTo>
                  <a:pt x="256261" y="195580"/>
                </a:lnTo>
                <a:lnTo>
                  <a:pt x="257582" y="194310"/>
                </a:lnTo>
                <a:lnTo>
                  <a:pt x="259576" y="193040"/>
                </a:lnTo>
                <a:lnTo>
                  <a:pt x="260300" y="193040"/>
                </a:lnTo>
                <a:lnTo>
                  <a:pt x="261227" y="191770"/>
                </a:lnTo>
                <a:lnTo>
                  <a:pt x="261494" y="190500"/>
                </a:lnTo>
                <a:lnTo>
                  <a:pt x="261545" y="189230"/>
                </a:lnTo>
                <a:lnTo>
                  <a:pt x="228969" y="125730"/>
                </a:lnTo>
                <a:lnTo>
                  <a:pt x="230519" y="118110"/>
                </a:lnTo>
                <a:lnTo>
                  <a:pt x="232589" y="111760"/>
                </a:lnTo>
                <a:lnTo>
                  <a:pt x="219571" y="111760"/>
                </a:lnTo>
                <a:lnTo>
                  <a:pt x="213183" y="100330"/>
                </a:lnTo>
                <a:lnTo>
                  <a:pt x="212840" y="99060"/>
                </a:lnTo>
                <a:close/>
              </a:path>
              <a:path w="381000" h="284479">
                <a:moveTo>
                  <a:pt x="291898" y="0"/>
                </a:moveTo>
                <a:lnTo>
                  <a:pt x="286233" y="0"/>
                </a:lnTo>
                <a:lnTo>
                  <a:pt x="285052" y="1269"/>
                </a:lnTo>
                <a:lnTo>
                  <a:pt x="282144" y="2540"/>
                </a:lnTo>
                <a:lnTo>
                  <a:pt x="280976" y="3809"/>
                </a:lnTo>
                <a:lnTo>
                  <a:pt x="279325" y="5080"/>
                </a:lnTo>
                <a:lnTo>
                  <a:pt x="278740" y="5080"/>
                </a:lnTo>
                <a:lnTo>
                  <a:pt x="278029" y="6350"/>
                </a:lnTo>
                <a:lnTo>
                  <a:pt x="277953" y="7619"/>
                </a:lnTo>
                <a:lnTo>
                  <a:pt x="278359" y="8890"/>
                </a:lnTo>
                <a:lnTo>
                  <a:pt x="278753" y="8890"/>
                </a:lnTo>
                <a:lnTo>
                  <a:pt x="279798" y="10159"/>
                </a:lnTo>
                <a:lnTo>
                  <a:pt x="316247" y="44450"/>
                </a:lnTo>
                <a:lnTo>
                  <a:pt x="323246" y="54609"/>
                </a:lnTo>
                <a:lnTo>
                  <a:pt x="330013" y="63500"/>
                </a:lnTo>
                <a:lnTo>
                  <a:pt x="348125" y="97790"/>
                </a:lnTo>
                <a:lnTo>
                  <a:pt x="360636" y="137160"/>
                </a:lnTo>
                <a:lnTo>
                  <a:pt x="365697" y="176530"/>
                </a:lnTo>
                <a:lnTo>
                  <a:pt x="365862" y="176530"/>
                </a:lnTo>
                <a:lnTo>
                  <a:pt x="366383" y="177800"/>
                </a:lnTo>
                <a:lnTo>
                  <a:pt x="366815" y="179070"/>
                </a:lnTo>
                <a:lnTo>
                  <a:pt x="368885" y="179070"/>
                </a:lnTo>
                <a:lnTo>
                  <a:pt x="370968" y="177800"/>
                </a:lnTo>
                <a:lnTo>
                  <a:pt x="372352" y="177800"/>
                </a:lnTo>
                <a:lnTo>
                  <a:pt x="375260" y="176530"/>
                </a:lnTo>
                <a:lnTo>
                  <a:pt x="376264" y="175260"/>
                </a:lnTo>
                <a:lnTo>
                  <a:pt x="377915" y="173990"/>
                </a:lnTo>
                <a:lnTo>
                  <a:pt x="378588" y="173990"/>
                </a:lnTo>
                <a:lnTo>
                  <a:pt x="379642" y="172720"/>
                </a:lnTo>
                <a:lnTo>
                  <a:pt x="380036" y="172720"/>
                </a:lnTo>
                <a:lnTo>
                  <a:pt x="380556" y="171450"/>
                </a:lnTo>
                <a:lnTo>
                  <a:pt x="380696" y="171450"/>
                </a:lnTo>
                <a:lnTo>
                  <a:pt x="377229" y="128270"/>
                </a:lnTo>
                <a:lnTo>
                  <a:pt x="365481" y="88900"/>
                </a:lnTo>
                <a:lnTo>
                  <a:pt x="341077" y="46990"/>
                </a:lnTo>
                <a:lnTo>
                  <a:pt x="312110" y="15240"/>
                </a:lnTo>
                <a:lnTo>
                  <a:pt x="302387" y="7619"/>
                </a:lnTo>
                <a:lnTo>
                  <a:pt x="291898" y="0"/>
                </a:lnTo>
                <a:close/>
              </a:path>
              <a:path w="381000" h="284479">
                <a:moveTo>
                  <a:pt x="288392" y="93980"/>
                </a:moveTo>
                <a:lnTo>
                  <a:pt x="260224" y="93980"/>
                </a:lnTo>
                <a:lnTo>
                  <a:pt x="265571" y="97790"/>
                </a:lnTo>
                <a:lnTo>
                  <a:pt x="268111" y="99060"/>
                </a:lnTo>
                <a:lnTo>
                  <a:pt x="272898" y="104140"/>
                </a:lnTo>
                <a:lnTo>
                  <a:pt x="275413" y="109220"/>
                </a:lnTo>
                <a:lnTo>
                  <a:pt x="305398" y="166370"/>
                </a:lnTo>
                <a:lnTo>
                  <a:pt x="305766" y="166370"/>
                </a:lnTo>
                <a:lnTo>
                  <a:pt x="306668" y="167640"/>
                </a:lnTo>
                <a:lnTo>
                  <a:pt x="309665" y="167640"/>
                </a:lnTo>
                <a:lnTo>
                  <a:pt x="311926" y="166370"/>
                </a:lnTo>
                <a:lnTo>
                  <a:pt x="313323" y="165100"/>
                </a:lnTo>
                <a:lnTo>
                  <a:pt x="316586" y="163830"/>
                </a:lnTo>
                <a:lnTo>
                  <a:pt x="317882" y="163830"/>
                </a:lnTo>
                <a:lnTo>
                  <a:pt x="319863" y="161290"/>
                </a:lnTo>
                <a:lnTo>
                  <a:pt x="320587" y="161290"/>
                </a:lnTo>
                <a:lnTo>
                  <a:pt x="321514" y="160020"/>
                </a:lnTo>
                <a:lnTo>
                  <a:pt x="321781" y="160020"/>
                </a:lnTo>
                <a:lnTo>
                  <a:pt x="321844" y="157480"/>
                </a:lnTo>
                <a:lnTo>
                  <a:pt x="293358" y="102870"/>
                </a:lnTo>
                <a:lnTo>
                  <a:pt x="290069" y="96520"/>
                </a:lnTo>
                <a:lnTo>
                  <a:pt x="288392" y="93980"/>
                </a:lnTo>
                <a:close/>
              </a:path>
              <a:path w="381000" h="284479">
                <a:moveTo>
                  <a:pt x="262827" y="74930"/>
                </a:moveTo>
                <a:lnTo>
                  <a:pt x="224524" y="96520"/>
                </a:lnTo>
                <a:lnTo>
                  <a:pt x="219571" y="111760"/>
                </a:lnTo>
                <a:lnTo>
                  <a:pt x="232589" y="111760"/>
                </a:lnTo>
                <a:lnTo>
                  <a:pt x="237719" y="101600"/>
                </a:lnTo>
                <a:lnTo>
                  <a:pt x="241034" y="97790"/>
                </a:lnTo>
                <a:lnTo>
                  <a:pt x="248260" y="93980"/>
                </a:lnTo>
                <a:lnTo>
                  <a:pt x="288392" y="93980"/>
                </a:lnTo>
                <a:lnTo>
                  <a:pt x="286716" y="91440"/>
                </a:lnTo>
                <a:lnTo>
                  <a:pt x="279845" y="83820"/>
                </a:lnTo>
                <a:lnTo>
                  <a:pt x="275997" y="80009"/>
                </a:lnTo>
                <a:lnTo>
                  <a:pt x="267501" y="76200"/>
                </a:lnTo>
                <a:lnTo>
                  <a:pt x="262827" y="749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8288" y="6024265"/>
            <a:ext cx="588645" cy="393700"/>
          </a:xfrm>
          <a:custGeom>
            <a:avLst/>
            <a:gdLst/>
            <a:ahLst/>
            <a:cxnLst/>
            <a:rect l="l" t="t" r="r" b="b"/>
            <a:pathLst>
              <a:path w="588645" h="393700">
                <a:moveTo>
                  <a:pt x="71109" y="243401"/>
                </a:moveTo>
                <a:lnTo>
                  <a:pt x="29652" y="255280"/>
                </a:lnTo>
                <a:lnTo>
                  <a:pt x="608" y="296248"/>
                </a:lnTo>
                <a:lnTo>
                  <a:pt x="0" y="307944"/>
                </a:lnTo>
                <a:lnTo>
                  <a:pt x="1782" y="321992"/>
                </a:lnTo>
                <a:lnTo>
                  <a:pt x="17172" y="358191"/>
                </a:lnTo>
                <a:lnTo>
                  <a:pt x="55817" y="391939"/>
                </a:lnTo>
                <a:lnTo>
                  <a:pt x="66784" y="393313"/>
                </a:lnTo>
                <a:lnTo>
                  <a:pt x="82825" y="392154"/>
                </a:lnTo>
                <a:lnTo>
                  <a:pt x="94032" y="388177"/>
                </a:lnTo>
                <a:lnTo>
                  <a:pt x="109049" y="380722"/>
                </a:lnTo>
                <a:lnTo>
                  <a:pt x="115496" y="375653"/>
                </a:lnTo>
                <a:lnTo>
                  <a:pt x="67870" y="375653"/>
                </a:lnTo>
                <a:lnTo>
                  <a:pt x="62053" y="374141"/>
                </a:lnTo>
                <a:lnTo>
                  <a:pt x="33148" y="345719"/>
                </a:lnTo>
                <a:lnTo>
                  <a:pt x="18892" y="305092"/>
                </a:lnTo>
                <a:lnTo>
                  <a:pt x="18927" y="303402"/>
                </a:lnTo>
                <a:lnTo>
                  <a:pt x="49886" y="263016"/>
                </a:lnTo>
                <a:lnTo>
                  <a:pt x="106985" y="261048"/>
                </a:lnTo>
                <a:lnTo>
                  <a:pt x="104416" y="258109"/>
                </a:lnTo>
                <a:lnTo>
                  <a:pt x="94952" y="251009"/>
                </a:lnTo>
                <a:lnTo>
                  <a:pt x="82065" y="244917"/>
                </a:lnTo>
                <a:lnTo>
                  <a:pt x="71109" y="243401"/>
                </a:lnTo>
                <a:close/>
              </a:path>
              <a:path w="588645" h="393700">
                <a:moveTo>
                  <a:pt x="106985" y="261048"/>
                </a:moveTo>
                <a:lnTo>
                  <a:pt x="69444" y="261048"/>
                </a:lnTo>
                <a:lnTo>
                  <a:pt x="75299" y="262547"/>
                </a:lnTo>
                <a:lnTo>
                  <a:pt x="86056" y="268604"/>
                </a:lnTo>
                <a:lnTo>
                  <a:pt x="111507" y="304634"/>
                </a:lnTo>
                <a:lnTo>
                  <a:pt x="118644" y="331914"/>
                </a:lnTo>
                <a:lnTo>
                  <a:pt x="117336" y="344563"/>
                </a:lnTo>
                <a:lnTo>
                  <a:pt x="87364" y="373608"/>
                </a:lnTo>
                <a:lnTo>
                  <a:pt x="67870" y="375653"/>
                </a:lnTo>
                <a:lnTo>
                  <a:pt x="115496" y="375653"/>
                </a:lnTo>
                <a:lnTo>
                  <a:pt x="137237" y="337970"/>
                </a:lnTo>
                <a:lnTo>
                  <a:pt x="137177" y="326101"/>
                </a:lnTo>
                <a:lnTo>
                  <a:pt x="125375" y="287172"/>
                </a:lnTo>
                <a:lnTo>
                  <a:pt x="113432" y="268423"/>
                </a:lnTo>
                <a:lnTo>
                  <a:pt x="106985" y="261048"/>
                </a:lnTo>
                <a:close/>
              </a:path>
              <a:path w="588645" h="393700">
                <a:moveTo>
                  <a:pt x="146229" y="183006"/>
                </a:moveTo>
                <a:lnTo>
                  <a:pt x="143968" y="183006"/>
                </a:lnTo>
                <a:lnTo>
                  <a:pt x="141820" y="183603"/>
                </a:lnTo>
                <a:lnTo>
                  <a:pt x="132551" y="190042"/>
                </a:lnTo>
                <a:lnTo>
                  <a:pt x="132745" y="199707"/>
                </a:lnTo>
                <a:lnTo>
                  <a:pt x="140006" y="248869"/>
                </a:lnTo>
                <a:lnTo>
                  <a:pt x="158802" y="294982"/>
                </a:lnTo>
                <a:lnTo>
                  <a:pt x="188710" y="334619"/>
                </a:lnTo>
                <a:lnTo>
                  <a:pt x="220917" y="361543"/>
                </a:lnTo>
                <a:lnTo>
                  <a:pt x="223432" y="362000"/>
                </a:lnTo>
                <a:lnTo>
                  <a:pt x="224892" y="361746"/>
                </a:lnTo>
                <a:lnTo>
                  <a:pt x="235510" y="354837"/>
                </a:lnTo>
                <a:lnTo>
                  <a:pt x="235484" y="354266"/>
                </a:lnTo>
                <a:lnTo>
                  <a:pt x="234837" y="353174"/>
                </a:lnTo>
                <a:lnTo>
                  <a:pt x="234303" y="352590"/>
                </a:lnTo>
                <a:lnTo>
                  <a:pt x="233077" y="351600"/>
                </a:lnTo>
                <a:lnTo>
                  <a:pt x="223711" y="343732"/>
                </a:lnTo>
                <a:lnTo>
                  <a:pt x="196845" y="315956"/>
                </a:lnTo>
                <a:lnTo>
                  <a:pt x="169311" y="272863"/>
                </a:lnTo>
                <a:lnTo>
                  <a:pt x="152347" y="223547"/>
                </a:lnTo>
                <a:lnTo>
                  <a:pt x="147626" y="184886"/>
                </a:lnTo>
                <a:lnTo>
                  <a:pt x="147435" y="184264"/>
                </a:lnTo>
                <a:lnTo>
                  <a:pt x="146749" y="183286"/>
                </a:lnTo>
                <a:lnTo>
                  <a:pt x="146229" y="183006"/>
                </a:lnTo>
                <a:close/>
              </a:path>
              <a:path w="588645" h="393700">
                <a:moveTo>
                  <a:pt x="210072" y="206895"/>
                </a:moveTo>
                <a:lnTo>
                  <a:pt x="198337" y="215633"/>
                </a:lnTo>
                <a:lnTo>
                  <a:pt x="245111" y="305942"/>
                </a:lnTo>
                <a:lnTo>
                  <a:pt x="245454" y="306336"/>
                </a:lnTo>
                <a:lnTo>
                  <a:pt x="246292" y="306819"/>
                </a:lnTo>
                <a:lnTo>
                  <a:pt x="246889" y="306908"/>
                </a:lnTo>
                <a:lnTo>
                  <a:pt x="248426" y="306781"/>
                </a:lnTo>
                <a:lnTo>
                  <a:pt x="261545" y="297433"/>
                </a:lnTo>
                <a:lnTo>
                  <a:pt x="228969" y="234518"/>
                </a:lnTo>
                <a:lnTo>
                  <a:pt x="230519" y="226580"/>
                </a:lnTo>
                <a:lnTo>
                  <a:pt x="232536" y="220268"/>
                </a:lnTo>
                <a:lnTo>
                  <a:pt x="219571" y="220268"/>
                </a:lnTo>
                <a:lnTo>
                  <a:pt x="213183" y="207937"/>
                </a:lnTo>
                <a:lnTo>
                  <a:pt x="212818" y="207543"/>
                </a:lnTo>
                <a:lnTo>
                  <a:pt x="211989" y="207073"/>
                </a:lnTo>
                <a:lnTo>
                  <a:pt x="211443" y="206933"/>
                </a:lnTo>
                <a:lnTo>
                  <a:pt x="210072" y="206895"/>
                </a:lnTo>
                <a:close/>
              </a:path>
              <a:path w="588645" h="393700">
                <a:moveTo>
                  <a:pt x="288095" y="201828"/>
                </a:moveTo>
                <a:lnTo>
                  <a:pt x="257379" y="201828"/>
                </a:lnTo>
                <a:lnTo>
                  <a:pt x="260224" y="202526"/>
                </a:lnTo>
                <a:lnTo>
                  <a:pt x="265571" y="205460"/>
                </a:lnTo>
                <a:lnTo>
                  <a:pt x="268111" y="207543"/>
                </a:lnTo>
                <a:lnTo>
                  <a:pt x="272898" y="212940"/>
                </a:lnTo>
                <a:lnTo>
                  <a:pt x="275413" y="216839"/>
                </a:lnTo>
                <a:lnTo>
                  <a:pt x="305398" y="274726"/>
                </a:lnTo>
                <a:lnTo>
                  <a:pt x="305766" y="275107"/>
                </a:lnTo>
                <a:lnTo>
                  <a:pt x="306668" y="275564"/>
                </a:lnTo>
                <a:lnTo>
                  <a:pt x="308738" y="275551"/>
                </a:lnTo>
                <a:lnTo>
                  <a:pt x="309665" y="275323"/>
                </a:lnTo>
                <a:lnTo>
                  <a:pt x="321844" y="266217"/>
                </a:lnTo>
                <a:lnTo>
                  <a:pt x="290069" y="204863"/>
                </a:lnTo>
                <a:lnTo>
                  <a:pt x="288095" y="201828"/>
                </a:lnTo>
                <a:close/>
              </a:path>
              <a:path w="588645" h="393700">
                <a:moveTo>
                  <a:pt x="262827" y="183603"/>
                </a:moveTo>
                <a:lnTo>
                  <a:pt x="224524" y="205333"/>
                </a:lnTo>
                <a:lnTo>
                  <a:pt x="219571" y="220268"/>
                </a:lnTo>
                <a:lnTo>
                  <a:pt x="232536" y="220268"/>
                </a:lnTo>
                <a:lnTo>
                  <a:pt x="232589" y="220103"/>
                </a:lnTo>
                <a:lnTo>
                  <a:pt x="237719" y="210070"/>
                </a:lnTo>
                <a:lnTo>
                  <a:pt x="241034" y="206501"/>
                </a:lnTo>
                <a:lnTo>
                  <a:pt x="248260" y="202768"/>
                </a:lnTo>
                <a:lnTo>
                  <a:pt x="251347" y="201917"/>
                </a:lnTo>
                <a:lnTo>
                  <a:pt x="257379" y="201828"/>
                </a:lnTo>
                <a:lnTo>
                  <a:pt x="288095" y="201828"/>
                </a:lnTo>
                <a:lnTo>
                  <a:pt x="286716" y="199707"/>
                </a:lnTo>
                <a:lnTo>
                  <a:pt x="279845" y="191769"/>
                </a:lnTo>
                <a:lnTo>
                  <a:pt x="275997" y="188747"/>
                </a:lnTo>
                <a:lnTo>
                  <a:pt x="267501" y="184594"/>
                </a:lnTo>
                <a:lnTo>
                  <a:pt x="262827" y="183603"/>
                </a:lnTo>
                <a:close/>
              </a:path>
              <a:path w="588645" h="393700">
                <a:moveTo>
                  <a:pt x="346246" y="141782"/>
                </a:moveTo>
                <a:lnTo>
                  <a:pt x="333731" y="141782"/>
                </a:lnTo>
                <a:lnTo>
                  <a:pt x="344399" y="169163"/>
                </a:lnTo>
                <a:lnTo>
                  <a:pt x="344717" y="170268"/>
                </a:lnTo>
                <a:lnTo>
                  <a:pt x="345530" y="170802"/>
                </a:lnTo>
                <a:lnTo>
                  <a:pt x="348197" y="170764"/>
                </a:lnTo>
                <a:lnTo>
                  <a:pt x="350381" y="169964"/>
                </a:lnTo>
                <a:lnTo>
                  <a:pt x="356464" y="166814"/>
                </a:lnTo>
                <a:lnTo>
                  <a:pt x="358369" y="165493"/>
                </a:lnTo>
                <a:lnTo>
                  <a:pt x="359944" y="163334"/>
                </a:lnTo>
                <a:lnTo>
                  <a:pt x="359982" y="162356"/>
                </a:lnTo>
                <a:lnTo>
                  <a:pt x="359271" y="161467"/>
                </a:lnTo>
                <a:lnTo>
                  <a:pt x="346246" y="141782"/>
                </a:lnTo>
                <a:close/>
              </a:path>
              <a:path w="588645" h="393700">
                <a:moveTo>
                  <a:pt x="375818" y="136118"/>
                </a:moveTo>
                <a:lnTo>
                  <a:pt x="325019" y="136118"/>
                </a:lnTo>
                <a:lnTo>
                  <a:pt x="305906" y="159956"/>
                </a:lnTo>
                <a:lnTo>
                  <a:pt x="305855" y="160972"/>
                </a:lnTo>
                <a:lnTo>
                  <a:pt x="307125" y="163245"/>
                </a:lnTo>
                <a:lnTo>
                  <a:pt x="308865" y="164706"/>
                </a:lnTo>
                <a:lnTo>
                  <a:pt x="311722" y="166496"/>
                </a:lnTo>
                <a:lnTo>
                  <a:pt x="314605" y="168351"/>
                </a:lnTo>
                <a:lnTo>
                  <a:pt x="316701" y="169316"/>
                </a:lnTo>
                <a:lnTo>
                  <a:pt x="319292" y="169481"/>
                </a:lnTo>
                <a:lnTo>
                  <a:pt x="320193" y="169024"/>
                </a:lnTo>
                <a:lnTo>
                  <a:pt x="320676" y="168008"/>
                </a:lnTo>
                <a:lnTo>
                  <a:pt x="333731" y="141782"/>
                </a:lnTo>
                <a:lnTo>
                  <a:pt x="346246" y="141782"/>
                </a:lnTo>
                <a:lnTo>
                  <a:pt x="343053" y="136956"/>
                </a:lnTo>
                <a:lnTo>
                  <a:pt x="375741" y="136956"/>
                </a:lnTo>
                <a:lnTo>
                  <a:pt x="375818" y="136118"/>
                </a:lnTo>
                <a:close/>
              </a:path>
              <a:path w="588645" h="393700">
                <a:moveTo>
                  <a:pt x="375741" y="136956"/>
                </a:moveTo>
                <a:lnTo>
                  <a:pt x="343053" y="136956"/>
                </a:lnTo>
                <a:lnTo>
                  <a:pt x="373216" y="141554"/>
                </a:lnTo>
                <a:lnTo>
                  <a:pt x="374092" y="141109"/>
                </a:lnTo>
                <a:lnTo>
                  <a:pt x="375387" y="138925"/>
                </a:lnTo>
                <a:lnTo>
                  <a:pt x="375741" y="136956"/>
                </a:lnTo>
                <a:close/>
              </a:path>
              <a:path w="588645" h="393700">
                <a:moveTo>
                  <a:pt x="295416" y="121170"/>
                </a:moveTo>
                <a:lnTo>
                  <a:pt x="292378" y="133235"/>
                </a:lnTo>
                <a:lnTo>
                  <a:pt x="292533" y="135077"/>
                </a:lnTo>
                <a:lnTo>
                  <a:pt x="293663" y="137426"/>
                </a:lnTo>
                <a:lnTo>
                  <a:pt x="294527" y="137998"/>
                </a:lnTo>
                <a:lnTo>
                  <a:pt x="295695" y="137985"/>
                </a:lnTo>
                <a:lnTo>
                  <a:pt x="325019" y="136118"/>
                </a:lnTo>
                <a:lnTo>
                  <a:pt x="375818" y="136118"/>
                </a:lnTo>
                <a:lnTo>
                  <a:pt x="375971" y="132803"/>
                </a:lnTo>
                <a:lnTo>
                  <a:pt x="376137" y="129870"/>
                </a:lnTo>
                <a:lnTo>
                  <a:pt x="375959" y="127596"/>
                </a:lnTo>
                <a:lnTo>
                  <a:pt x="375474" y="126517"/>
                </a:lnTo>
                <a:lnTo>
                  <a:pt x="343561" y="126517"/>
                </a:lnTo>
                <a:lnTo>
                  <a:pt x="344196" y="125729"/>
                </a:lnTo>
                <a:lnTo>
                  <a:pt x="325426" y="125729"/>
                </a:lnTo>
                <a:lnTo>
                  <a:pt x="296508" y="121361"/>
                </a:lnTo>
                <a:lnTo>
                  <a:pt x="295416" y="121170"/>
                </a:lnTo>
                <a:close/>
              </a:path>
              <a:path w="588645" h="393700">
                <a:moveTo>
                  <a:pt x="374067" y="124663"/>
                </a:moveTo>
                <a:lnTo>
                  <a:pt x="372936" y="124752"/>
                </a:lnTo>
                <a:lnTo>
                  <a:pt x="343561" y="126517"/>
                </a:lnTo>
                <a:lnTo>
                  <a:pt x="375474" y="126517"/>
                </a:lnTo>
                <a:lnTo>
                  <a:pt x="374892" y="125221"/>
                </a:lnTo>
                <a:lnTo>
                  <a:pt x="374067" y="124663"/>
                </a:lnTo>
                <a:close/>
              </a:path>
              <a:path w="588645" h="393700">
                <a:moveTo>
                  <a:pt x="322936" y="91884"/>
                </a:moveTo>
                <a:lnTo>
                  <a:pt x="308522" y="100368"/>
                </a:lnTo>
                <a:lnTo>
                  <a:pt x="309259" y="101320"/>
                </a:lnTo>
                <a:lnTo>
                  <a:pt x="325426" y="125729"/>
                </a:lnTo>
                <a:lnTo>
                  <a:pt x="344196" y="125729"/>
                </a:lnTo>
                <a:lnTo>
                  <a:pt x="348087" y="120903"/>
                </a:lnTo>
                <a:lnTo>
                  <a:pt x="334735" y="120903"/>
                </a:lnTo>
                <a:lnTo>
                  <a:pt x="324083" y="93459"/>
                </a:lnTo>
                <a:lnTo>
                  <a:pt x="323775" y="92455"/>
                </a:lnTo>
                <a:lnTo>
                  <a:pt x="322936" y="91884"/>
                </a:lnTo>
                <a:close/>
              </a:path>
              <a:path w="588645" h="393700">
                <a:moveTo>
                  <a:pt x="349314" y="93256"/>
                </a:moveTo>
                <a:lnTo>
                  <a:pt x="348438" y="93713"/>
                </a:lnTo>
                <a:lnTo>
                  <a:pt x="347955" y="94716"/>
                </a:lnTo>
                <a:lnTo>
                  <a:pt x="334735" y="120903"/>
                </a:lnTo>
                <a:lnTo>
                  <a:pt x="348087" y="120903"/>
                </a:lnTo>
                <a:lnTo>
                  <a:pt x="362002" y="103644"/>
                </a:lnTo>
                <a:lnTo>
                  <a:pt x="362687" y="102704"/>
                </a:lnTo>
                <a:lnTo>
                  <a:pt x="362700" y="101676"/>
                </a:lnTo>
                <a:lnTo>
                  <a:pt x="361367" y="99428"/>
                </a:lnTo>
                <a:lnTo>
                  <a:pt x="359627" y="98005"/>
                </a:lnTo>
                <a:lnTo>
                  <a:pt x="356807" y="96278"/>
                </a:lnTo>
                <a:lnTo>
                  <a:pt x="353924" y="94424"/>
                </a:lnTo>
                <a:lnTo>
                  <a:pt x="351842" y="93459"/>
                </a:lnTo>
                <a:lnTo>
                  <a:pt x="349314" y="93256"/>
                </a:lnTo>
                <a:close/>
              </a:path>
              <a:path w="588645" h="393700">
                <a:moveTo>
                  <a:pt x="417831" y="99313"/>
                </a:moveTo>
                <a:lnTo>
                  <a:pt x="405956" y="107543"/>
                </a:lnTo>
                <a:lnTo>
                  <a:pt x="406096" y="108051"/>
                </a:lnTo>
                <a:lnTo>
                  <a:pt x="452857" y="198361"/>
                </a:lnTo>
                <a:lnTo>
                  <a:pt x="453213" y="198754"/>
                </a:lnTo>
                <a:lnTo>
                  <a:pt x="454051" y="199237"/>
                </a:lnTo>
                <a:lnTo>
                  <a:pt x="456185" y="199199"/>
                </a:lnTo>
                <a:lnTo>
                  <a:pt x="469304" y="189852"/>
                </a:lnTo>
                <a:lnTo>
                  <a:pt x="436728" y="126936"/>
                </a:lnTo>
                <a:lnTo>
                  <a:pt x="438278" y="118998"/>
                </a:lnTo>
                <a:lnTo>
                  <a:pt x="440283" y="112687"/>
                </a:lnTo>
                <a:lnTo>
                  <a:pt x="427318" y="112687"/>
                </a:lnTo>
                <a:lnTo>
                  <a:pt x="420942" y="100355"/>
                </a:lnTo>
                <a:lnTo>
                  <a:pt x="420565" y="99961"/>
                </a:lnTo>
                <a:lnTo>
                  <a:pt x="419749" y="99491"/>
                </a:lnTo>
                <a:lnTo>
                  <a:pt x="419190" y="99352"/>
                </a:lnTo>
                <a:lnTo>
                  <a:pt x="417831" y="99313"/>
                </a:lnTo>
                <a:close/>
              </a:path>
              <a:path w="588645" h="393700">
                <a:moveTo>
                  <a:pt x="498095" y="0"/>
                </a:moveTo>
                <a:lnTo>
                  <a:pt x="485700" y="7759"/>
                </a:lnTo>
                <a:lnTo>
                  <a:pt x="486119" y="8889"/>
                </a:lnTo>
                <a:lnTo>
                  <a:pt x="486512" y="9397"/>
                </a:lnTo>
                <a:lnTo>
                  <a:pt x="487554" y="10217"/>
                </a:lnTo>
                <a:lnTo>
                  <a:pt x="497005" y="17940"/>
                </a:lnTo>
                <a:lnTo>
                  <a:pt x="524004" y="45640"/>
                </a:lnTo>
                <a:lnTo>
                  <a:pt x="551472" y="88781"/>
                </a:lnTo>
                <a:lnTo>
                  <a:pt x="568395" y="138125"/>
                </a:lnTo>
                <a:lnTo>
                  <a:pt x="573368" y="176009"/>
                </a:lnTo>
                <a:lnTo>
                  <a:pt x="573457" y="176974"/>
                </a:lnTo>
                <a:lnTo>
                  <a:pt x="573622" y="177749"/>
                </a:lnTo>
                <a:lnTo>
                  <a:pt x="574142" y="178904"/>
                </a:lnTo>
                <a:lnTo>
                  <a:pt x="574574" y="179260"/>
                </a:lnTo>
                <a:lnTo>
                  <a:pt x="575806" y="179539"/>
                </a:lnTo>
                <a:lnTo>
                  <a:pt x="576644" y="179450"/>
                </a:lnTo>
                <a:lnTo>
                  <a:pt x="588455" y="171640"/>
                </a:lnTo>
                <a:lnTo>
                  <a:pt x="588365" y="158635"/>
                </a:lnTo>
                <a:lnTo>
                  <a:pt x="581293" y="113233"/>
                </a:lnTo>
                <a:lnTo>
                  <a:pt x="566014" y="74650"/>
                </a:lnTo>
                <a:lnTo>
                  <a:pt x="540042" y="37250"/>
                </a:lnTo>
                <a:lnTo>
                  <a:pt x="510132" y="8228"/>
                </a:lnTo>
                <a:lnTo>
                  <a:pt x="499339" y="114"/>
                </a:lnTo>
                <a:lnTo>
                  <a:pt x="498095" y="0"/>
                </a:lnTo>
                <a:close/>
              </a:path>
              <a:path w="588645" h="393700">
                <a:moveTo>
                  <a:pt x="495839" y="94233"/>
                </a:moveTo>
                <a:lnTo>
                  <a:pt x="465126" y="94233"/>
                </a:lnTo>
                <a:lnTo>
                  <a:pt x="467970" y="94945"/>
                </a:lnTo>
                <a:lnTo>
                  <a:pt x="473330" y="97878"/>
                </a:lnTo>
                <a:lnTo>
                  <a:pt x="475868" y="99974"/>
                </a:lnTo>
                <a:lnTo>
                  <a:pt x="480658" y="105359"/>
                </a:lnTo>
                <a:lnTo>
                  <a:pt x="483172" y="109258"/>
                </a:lnTo>
                <a:lnTo>
                  <a:pt x="513157" y="167144"/>
                </a:lnTo>
                <a:lnTo>
                  <a:pt x="513513" y="167525"/>
                </a:lnTo>
                <a:lnTo>
                  <a:pt x="514427" y="167970"/>
                </a:lnTo>
                <a:lnTo>
                  <a:pt x="516484" y="167970"/>
                </a:lnTo>
                <a:lnTo>
                  <a:pt x="529591" y="158635"/>
                </a:lnTo>
                <a:lnTo>
                  <a:pt x="497828" y="97281"/>
                </a:lnTo>
                <a:lnTo>
                  <a:pt x="495839" y="94233"/>
                </a:lnTo>
                <a:close/>
              </a:path>
              <a:path w="588645" h="393700">
                <a:moveTo>
                  <a:pt x="470574" y="76022"/>
                </a:moveTo>
                <a:lnTo>
                  <a:pt x="432271" y="97751"/>
                </a:lnTo>
                <a:lnTo>
                  <a:pt x="427318" y="112687"/>
                </a:lnTo>
                <a:lnTo>
                  <a:pt x="440283" y="112687"/>
                </a:lnTo>
                <a:lnTo>
                  <a:pt x="440335" y="112521"/>
                </a:lnTo>
                <a:lnTo>
                  <a:pt x="445479" y="102488"/>
                </a:lnTo>
                <a:lnTo>
                  <a:pt x="448793" y="98920"/>
                </a:lnTo>
                <a:lnTo>
                  <a:pt x="456020" y="95186"/>
                </a:lnTo>
                <a:lnTo>
                  <a:pt x="459106" y="94335"/>
                </a:lnTo>
                <a:lnTo>
                  <a:pt x="465126" y="94233"/>
                </a:lnTo>
                <a:lnTo>
                  <a:pt x="495839" y="94233"/>
                </a:lnTo>
                <a:lnTo>
                  <a:pt x="494463" y="92125"/>
                </a:lnTo>
                <a:lnTo>
                  <a:pt x="487592" y="84188"/>
                </a:lnTo>
                <a:lnTo>
                  <a:pt x="483757" y="81165"/>
                </a:lnTo>
                <a:lnTo>
                  <a:pt x="475260" y="77012"/>
                </a:lnTo>
                <a:lnTo>
                  <a:pt x="470574" y="76022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9000" y="5350926"/>
            <a:ext cx="1145503" cy="681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1104" y="5414864"/>
            <a:ext cx="403860" cy="1062355"/>
          </a:xfrm>
          <a:custGeom>
            <a:avLst/>
            <a:gdLst/>
            <a:ahLst/>
            <a:cxnLst/>
            <a:rect l="l" t="t" r="r" b="b"/>
            <a:pathLst>
              <a:path w="403859" h="1062354">
                <a:moveTo>
                  <a:pt x="0" y="0"/>
                </a:moveTo>
                <a:lnTo>
                  <a:pt x="40437" y="656"/>
                </a:lnTo>
                <a:lnTo>
                  <a:pt x="95889" y="3905"/>
                </a:lnTo>
                <a:lnTo>
                  <a:pt x="142840" y="9497"/>
                </a:lnTo>
                <a:lnTo>
                  <a:pt x="187832" y="19865"/>
                </a:lnTo>
                <a:lnTo>
                  <a:pt x="207504" y="496324"/>
                </a:lnTo>
                <a:lnTo>
                  <a:pt x="208504" y="499741"/>
                </a:lnTo>
                <a:lnTo>
                  <a:pt x="251904" y="517705"/>
                </a:lnTo>
                <a:lnTo>
                  <a:pt x="293416" y="524350"/>
                </a:lnTo>
                <a:lnTo>
                  <a:pt x="344752" y="528874"/>
                </a:lnTo>
                <a:lnTo>
                  <a:pt x="383181" y="530502"/>
                </a:lnTo>
                <a:lnTo>
                  <a:pt x="403375" y="530853"/>
                </a:lnTo>
                <a:lnTo>
                  <a:pt x="383796" y="531049"/>
                </a:lnTo>
                <a:lnTo>
                  <a:pt x="327832" y="533717"/>
                </a:lnTo>
                <a:lnTo>
                  <a:pt x="278741" y="539116"/>
                </a:lnTo>
                <a:lnTo>
                  <a:pt x="240016" y="546751"/>
                </a:lnTo>
                <a:lnTo>
                  <a:pt x="207504" y="1027231"/>
                </a:lnTo>
                <a:lnTo>
                  <a:pt x="206504" y="1030648"/>
                </a:lnTo>
                <a:lnTo>
                  <a:pt x="163104" y="1048612"/>
                </a:lnTo>
                <a:lnTo>
                  <a:pt x="121592" y="1055257"/>
                </a:lnTo>
                <a:lnTo>
                  <a:pt x="70255" y="1059781"/>
                </a:lnTo>
                <a:lnTo>
                  <a:pt x="31827" y="1061409"/>
                </a:lnTo>
                <a:lnTo>
                  <a:pt x="11633" y="1061760"/>
                </a:lnTo>
              </a:path>
            </a:pathLst>
          </a:custGeom>
          <a:ln w="253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3483" y="7098806"/>
            <a:ext cx="16065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AN</a:t>
            </a:r>
            <a:r>
              <a:rPr u="none" spc="-60" dirty="0"/>
              <a:t>A</a:t>
            </a:r>
            <a:r>
              <a:rPr u="none" spc="-425" dirty="0"/>
              <a:t>L</a:t>
            </a:r>
            <a:r>
              <a:rPr u="none" spc="-75" dirty="0"/>
              <a:t>Y</a:t>
            </a:r>
            <a:r>
              <a:rPr u="none" spc="-55" dirty="0"/>
              <a:t>ZIN</a:t>
            </a:r>
            <a:r>
              <a:rPr u="none" dirty="0"/>
              <a:t>G</a:t>
            </a:r>
            <a:r>
              <a:rPr u="none" spc="-90" dirty="0"/>
              <a:t> </a:t>
            </a:r>
            <a:r>
              <a:rPr u="none" spc="-60" dirty="0"/>
              <a:t>P</a:t>
            </a:r>
            <a:r>
              <a:rPr u="none" spc="-100" dirty="0"/>
              <a:t>R</a:t>
            </a:r>
            <a:r>
              <a:rPr u="none" spc="-50" dirty="0"/>
              <a:t>OGRA</a:t>
            </a:r>
            <a:r>
              <a:rPr u="none" spc="-55" dirty="0"/>
              <a:t>M</a:t>
            </a:r>
            <a:r>
              <a:rPr u="none" spc="-5" dirty="0"/>
              <a:t>S</a:t>
            </a:r>
            <a:r>
              <a:rPr u="none" spc="-100" dirty="0"/>
              <a:t> </a:t>
            </a:r>
            <a:r>
              <a:rPr u="none" spc="-50" dirty="0"/>
              <a:t>AND </a:t>
            </a:r>
            <a:r>
              <a:rPr spc="-50" dirty="0"/>
              <a:t>TH</a:t>
            </a:r>
            <a:r>
              <a:rPr spc="-55" dirty="0"/>
              <a:t>E</a:t>
            </a:r>
            <a:r>
              <a:rPr spc="-50" dirty="0"/>
              <a:t>IR </a:t>
            </a: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M</a:t>
            </a:r>
            <a:r>
              <a:rPr spc="-60" dirty="0"/>
              <a:t>PLE</a:t>
            </a:r>
            <a:r>
              <a:rPr spc="-55" dirty="0"/>
              <a:t>XITY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88753"/>
            <a:ext cx="8008620" cy="468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dirty="0">
                <a:latin typeface="Calibri"/>
                <a:cs typeface="Calibri"/>
              </a:rPr>
              <a:t>complexity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analyze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func</a:t>
            </a:r>
            <a:r>
              <a:rPr lang="en-US" sz="2400" spc="-15" dirty="0" smtClean="0">
                <a:latin typeface="Calibri"/>
                <a:cs typeface="Calibri"/>
              </a:rPr>
              <a:t>tion</a:t>
            </a:r>
            <a:r>
              <a:rPr sz="2400" spc="-15" dirty="0" smtClean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5" dirty="0">
                <a:latin typeface="Calibri"/>
                <a:cs typeface="Calibri"/>
              </a:rPr>
              <a:t> som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rules, focu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dominan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Law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100" dirty="0">
                <a:solidFill>
                  <a:srgbClr val="C00000"/>
                </a:solidFill>
                <a:latin typeface="Calibri"/>
                <a:cs typeface="Calibri"/>
              </a:rPr>
              <a:t>Mul!plica!o</a:t>
            </a:r>
            <a:r>
              <a:rPr sz="2600" b="1" spc="1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O():</a:t>
            </a:r>
          </a:p>
          <a:p>
            <a:pPr marL="454659" lvl="1" indent="-251460">
              <a:lnSpc>
                <a:spcPct val="100000"/>
              </a:lnSpc>
              <a:spcBef>
                <a:spcPts val="2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 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statements/loops</a:t>
            </a:r>
            <a:endParaRPr sz="24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20"/>
              </a:spcBef>
              <a:tabLst>
                <a:tab pos="454659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O(f(n)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5" dirty="0">
                <a:latin typeface="Calibri"/>
                <a:cs typeface="Calibri"/>
              </a:rPr>
              <a:t> O(g(n)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 f(n</a:t>
            </a:r>
            <a:r>
              <a:rPr sz="2400" dirty="0">
                <a:latin typeface="Calibri"/>
                <a:cs typeface="Calibri"/>
              </a:rPr>
              <a:t>) *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g(n)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example,</a:t>
            </a:r>
            <a:endParaRPr sz="2400" dirty="0">
              <a:latin typeface="Calibri"/>
              <a:cs typeface="Calibri"/>
            </a:endParaRPr>
          </a:p>
          <a:p>
            <a:pPr marL="47752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range(n):</a:t>
            </a:r>
          </a:p>
          <a:p>
            <a:pPr marL="1574800" marR="4504690" indent="-549275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j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range(n): </a:t>
            </a: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1800" dirty="0">
                <a:latin typeface="Courier New"/>
                <a:cs typeface="Courier New"/>
              </a:rPr>
              <a:t>('a')</a:t>
            </a:r>
          </a:p>
          <a:p>
            <a:pPr marL="203200" marR="5080">
              <a:lnSpc>
                <a:spcPts val="2600"/>
              </a:lnSpc>
              <a:spcBef>
                <a:spcPts val="700"/>
              </a:spcBef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O(n)*O(n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O(n*n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becaus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oute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5" dirty="0">
                <a:latin typeface="Calibri"/>
                <a:cs typeface="Calibri"/>
              </a:rPr>
              <a:t>goes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lang="en-US" sz="2400" spc="-20" dirty="0" smtClean="0">
                <a:latin typeface="Calibri"/>
                <a:cs typeface="Calibri"/>
              </a:rPr>
              <a:t>time</a:t>
            </a:r>
            <a:r>
              <a:rPr sz="2400" spc="-10" dirty="0" smtClean="0">
                <a:latin typeface="Calibri"/>
                <a:cs typeface="Calibri"/>
              </a:rPr>
              <a:t>s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inne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5" dirty="0">
                <a:latin typeface="Calibri"/>
                <a:cs typeface="Calibri"/>
              </a:rPr>
              <a:t>goes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spc="-20" dirty="0" smtClean="0">
                <a:latin typeface="Calibri"/>
                <a:cs typeface="Calibri"/>
              </a:rPr>
              <a:t>time</a:t>
            </a:r>
            <a:r>
              <a:rPr sz="2400" spc="-10" dirty="0" smtClean="0">
                <a:latin typeface="Calibri"/>
                <a:cs typeface="Calibri"/>
              </a:rPr>
              <a:t>s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every oute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5" dirty="0">
                <a:latin typeface="Calibri"/>
                <a:cs typeface="Calibri"/>
              </a:rPr>
              <a:t>iter.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6970" y="5748215"/>
            <a:ext cx="381000" cy="284480"/>
          </a:xfrm>
          <a:custGeom>
            <a:avLst/>
            <a:gdLst/>
            <a:ahLst/>
            <a:cxnLst/>
            <a:rect l="l" t="t" r="r" b="b"/>
            <a:pathLst>
              <a:path w="381000" h="284479">
                <a:moveTo>
                  <a:pt x="71109" y="134620"/>
                </a:moveTo>
                <a:lnTo>
                  <a:pt x="29652" y="147320"/>
                </a:lnTo>
                <a:lnTo>
                  <a:pt x="608" y="187960"/>
                </a:lnTo>
                <a:lnTo>
                  <a:pt x="0" y="199390"/>
                </a:lnTo>
                <a:lnTo>
                  <a:pt x="1782" y="213360"/>
                </a:lnTo>
                <a:lnTo>
                  <a:pt x="17171" y="250190"/>
                </a:lnTo>
                <a:lnTo>
                  <a:pt x="55816" y="283210"/>
                </a:lnTo>
                <a:lnTo>
                  <a:pt x="66783" y="284480"/>
                </a:lnTo>
                <a:lnTo>
                  <a:pt x="82824" y="284480"/>
                </a:lnTo>
                <a:lnTo>
                  <a:pt x="94031" y="279400"/>
                </a:lnTo>
                <a:lnTo>
                  <a:pt x="109047" y="273050"/>
                </a:lnTo>
                <a:lnTo>
                  <a:pt x="115405" y="267970"/>
                </a:lnTo>
                <a:lnTo>
                  <a:pt x="67870" y="267970"/>
                </a:lnTo>
                <a:lnTo>
                  <a:pt x="62053" y="265430"/>
                </a:lnTo>
                <a:lnTo>
                  <a:pt x="33148" y="237490"/>
                </a:lnTo>
                <a:lnTo>
                  <a:pt x="18822" y="195580"/>
                </a:lnTo>
                <a:lnTo>
                  <a:pt x="20308" y="184150"/>
                </a:lnTo>
                <a:lnTo>
                  <a:pt x="49886" y="154940"/>
                </a:lnTo>
                <a:lnTo>
                  <a:pt x="56757" y="152400"/>
                </a:lnTo>
                <a:lnTo>
                  <a:pt x="106670" y="152400"/>
                </a:lnTo>
                <a:lnTo>
                  <a:pt x="104416" y="149860"/>
                </a:lnTo>
                <a:lnTo>
                  <a:pt x="94952" y="142240"/>
                </a:lnTo>
                <a:lnTo>
                  <a:pt x="82065" y="137160"/>
                </a:lnTo>
                <a:lnTo>
                  <a:pt x="71109" y="134620"/>
                </a:lnTo>
                <a:close/>
              </a:path>
              <a:path w="381000" h="284479">
                <a:moveTo>
                  <a:pt x="106670" y="152400"/>
                </a:moveTo>
                <a:lnTo>
                  <a:pt x="69444" y="152400"/>
                </a:lnTo>
                <a:lnTo>
                  <a:pt x="75299" y="154940"/>
                </a:lnTo>
                <a:lnTo>
                  <a:pt x="86056" y="160020"/>
                </a:lnTo>
                <a:lnTo>
                  <a:pt x="90996" y="165100"/>
                </a:lnTo>
                <a:lnTo>
                  <a:pt x="100026" y="175260"/>
                </a:lnTo>
                <a:lnTo>
                  <a:pt x="104166" y="182880"/>
                </a:lnTo>
                <a:lnTo>
                  <a:pt x="107925" y="189230"/>
                </a:lnTo>
                <a:lnTo>
                  <a:pt x="111507" y="196850"/>
                </a:lnTo>
                <a:lnTo>
                  <a:pt x="114250" y="203200"/>
                </a:lnTo>
                <a:lnTo>
                  <a:pt x="118035" y="217170"/>
                </a:lnTo>
                <a:lnTo>
                  <a:pt x="118644" y="223520"/>
                </a:lnTo>
                <a:lnTo>
                  <a:pt x="117336" y="236220"/>
                </a:lnTo>
                <a:lnTo>
                  <a:pt x="87364" y="265430"/>
                </a:lnTo>
                <a:lnTo>
                  <a:pt x="80468" y="267970"/>
                </a:lnTo>
                <a:lnTo>
                  <a:pt x="115405" y="267970"/>
                </a:lnTo>
                <a:lnTo>
                  <a:pt x="118584" y="265430"/>
                </a:lnTo>
                <a:lnTo>
                  <a:pt x="128060" y="254000"/>
                </a:lnTo>
                <a:lnTo>
                  <a:pt x="133316" y="243840"/>
                </a:lnTo>
                <a:lnTo>
                  <a:pt x="137237" y="229870"/>
                </a:lnTo>
                <a:lnTo>
                  <a:pt x="137234" y="218440"/>
                </a:lnTo>
                <a:lnTo>
                  <a:pt x="125375" y="179070"/>
                </a:lnTo>
                <a:lnTo>
                  <a:pt x="113432" y="160020"/>
                </a:lnTo>
                <a:lnTo>
                  <a:pt x="106670" y="152400"/>
                </a:lnTo>
                <a:close/>
              </a:path>
              <a:path w="381000" h="284479">
                <a:moveTo>
                  <a:pt x="146749" y="74930"/>
                </a:moveTo>
                <a:lnTo>
                  <a:pt x="141911" y="74930"/>
                </a:lnTo>
                <a:lnTo>
                  <a:pt x="140641" y="76200"/>
                </a:lnTo>
                <a:lnTo>
                  <a:pt x="137669" y="77470"/>
                </a:lnTo>
                <a:lnTo>
                  <a:pt x="136500" y="78740"/>
                </a:lnTo>
                <a:lnTo>
                  <a:pt x="134748" y="78740"/>
                </a:lnTo>
                <a:lnTo>
                  <a:pt x="134100" y="80010"/>
                </a:lnTo>
                <a:lnTo>
                  <a:pt x="133249" y="81280"/>
                </a:lnTo>
                <a:lnTo>
                  <a:pt x="132551" y="81280"/>
                </a:lnTo>
                <a:lnTo>
                  <a:pt x="132716" y="91440"/>
                </a:lnTo>
                <a:lnTo>
                  <a:pt x="140006" y="140970"/>
                </a:lnTo>
                <a:lnTo>
                  <a:pt x="158802" y="186690"/>
                </a:lnTo>
                <a:lnTo>
                  <a:pt x="172492" y="207010"/>
                </a:lnTo>
                <a:lnTo>
                  <a:pt x="177610" y="214630"/>
                </a:lnTo>
                <a:lnTo>
                  <a:pt x="188697" y="226060"/>
                </a:lnTo>
                <a:lnTo>
                  <a:pt x="194616" y="232410"/>
                </a:lnTo>
                <a:lnTo>
                  <a:pt x="207189" y="243840"/>
                </a:lnTo>
                <a:lnTo>
                  <a:pt x="213856" y="248920"/>
                </a:lnTo>
                <a:lnTo>
                  <a:pt x="220917" y="252730"/>
                </a:lnTo>
                <a:lnTo>
                  <a:pt x="221286" y="254000"/>
                </a:lnTo>
                <a:lnTo>
                  <a:pt x="224892" y="254000"/>
                </a:lnTo>
                <a:lnTo>
                  <a:pt x="225705" y="252730"/>
                </a:lnTo>
                <a:lnTo>
                  <a:pt x="227496" y="252730"/>
                </a:lnTo>
                <a:lnTo>
                  <a:pt x="228537" y="251460"/>
                </a:lnTo>
                <a:lnTo>
                  <a:pt x="231369" y="250190"/>
                </a:lnTo>
                <a:lnTo>
                  <a:pt x="232639" y="250190"/>
                </a:lnTo>
                <a:lnTo>
                  <a:pt x="234379" y="248920"/>
                </a:lnTo>
                <a:lnTo>
                  <a:pt x="235510" y="246380"/>
                </a:lnTo>
                <a:lnTo>
                  <a:pt x="234837" y="245110"/>
                </a:lnTo>
                <a:lnTo>
                  <a:pt x="234303" y="243840"/>
                </a:lnTo>
                <a:lnTo>
                  <a:pt x="233075" y="243840"/>
                </a:lnTo>
                <a:lnTo>
                  <a:pt x="223710" y="234950"/>
                </a:lnTo>
                <a:lnTo>
                  <a:pt x="214654" y="227330"/>
                </a:lnTo>
                <a:lnTo>
                  <a:pt x="205750" y="218440"/>
                </a:lnTo>
                <a:lnTo>
                  <a:pt x="196843" y="208280"/>
                </a:lnTo>
                <a:lnTo>
                  <a:pt x="189816" y="198120"/>
                </a:lnTo>
                <a:lnTo>
                  <a:pt x="183029" y="189230"/>
                </a:lnTo>
                <a:lnTo>
                  <a:pt x="164910" y="154940"/>
                </a:lnTo>
                <a:lnTo>
                  <a:pt x="152342" y="115570"/>
                </a:lnTo>
                <a:lnTo>
                  <a:pt x="147626" y="76200"/>
                </a:lnTo>
                <a:lnTo>
                  <a:pt x="147435" y="76200"/>
                </a:lnTo>
                <a:lnTo>
                  <a:pt x="146749" y="74930"/>
                </a:lnTo>
                <a:close/>
              </a:path>
              <a:path w="381000" h="284479">
                <a:moveTo>
                  <a:pt x="212840" y="99060"/>
                </a:moveTo>
                <a:lnTo>
                  <a:pt x="207189" y="99060"/>
                </a:lnTo>
                <a:lnTo>
                  <a:pt x="205957" y="100330"/>
                </a:lnTo>
                <a:lnTo>
                  <a:pt x="202960" y="101600"/>
                </a:lnTo>
                <a:lnTo>
                  <a:pt x="201766" y="102870"/>
                </a:lnTo>
                <a:lnTo>
                  <a:pt x="200000" y="104140"/>
                </a:lnTo>
                <a:lnTo>
                  <a:pt x="199340" y="104140"/>
                </a:lnTo>
                <a:lnTo>
                  <a:pt x="198451" y="105410"/>
                </a:lnTo>
                <a:lnTo>
                  <a:pt x="198222" y="105410"/>
                </a:lnTo>
                <a:lnTo>
                  <a:pt x="198197" y="106680"/>
                </a:lnTo>
                <a:lnTo>
                  <a:pt x="198337" y="107950"/>
                </a:lnTo>
                <a:lnTo>
                  <a:pt x="245111" y="198120"/>
                </a:lnTo>
                <a:lnTo>
                  <a:pt x="251639" y="198120"/>
                </a:lnTo>
                <a:lnTo>
                  <a:pt x="252998" y="196850"/>
                </a:lnTo>
                <a:lnTo>
                  <a:pt x="256261" y="195580"/>
                </a:lnTo>
                <a:lnTo>
                  <a:pt x="257582" y="194310"/>
                </a:lnTo>
                <a:lnTo>
                  <a:pt x="259576" y="193040"/>
                </a:lnTo>
                <a:lnTo>
                  <a:pt x="260300" y="193040"/>
                </a:lnTo>
                <a:lnTo>
                  <a:pt x="261227" y="191770"/>
                </a:lnTo>
                <a:lnTo>
                  <a:pt x="261494" y="190500"/>
                </a:lnTo>
                <a:lnTo>
                  <a:pt x="261545" y="189230"/>
                </a:lnTo>
                <a:lnTo>
                  <a:pt x="228969" y="125730"/>
                </a:lnTo>
                <a:lnTo>
                  <a:pt x="230519" y="118110"/>
                </a:lnTo>
                <a:lnTo>
                  <a:pt x="232589" y="111760"/>
                </a:lnTo>
                <a:lnTo>
                  <a:pt x="219571" y="111760"/>
                </a:lnTo>
                <a:lnTo>
                  <a:pt x="213183" y="100330"/>
                </a:lnTo>
                <a:lnTo>
                  <a:pt x="212840" y="99060"/>
                </a:lnTo>
                <a:close/>
              </a:path>
              <a:path w="381000" h="284479">
                <a:moveTo>
                  <a:pt x="292177" y="0"/>
                </a:moveTo>
                <a:lnTo>
                  <a:pt x="286233" y="0"/>
                </a:lnTo>
                <a:lnTo>
                  <a:pt x="285052" y="1270"/>
                </a:lnTo>
                <a:lnTo>
                  <a:pt x="282144" y="2540"/>
                </a:lnTo>
                <a:lnTo>
                  <a:pt x="280976" y="3810"/>
                </a:lnTo>
                <a:lnTo>
                  <a:pt x="279325" y="5080"/>
                </a:lnTo>
                <a:lnTo>
                  <a:pt x="278740" y="5080"/>
                </a:lnTo>
                <a:lnTo>
                  <a:pt x="278017" y="6350"/>
                </a:lnTo>
                <a:lnTo>
                  <a:pt x="277940" y="7620"/>
                </a:lnTo>
                <a:lnTo>
                  <a:pt x="278359" y="8890"/>
                </a:lnTo>
                <a:lnTo>
                  <a:pt x="278753" y="8890"/>
                </a:lnTo>
                <a:lnTo>
                  <a:pt x="279797" y="10160"/>
                </a:lnTo>
                <a:lnTo>
                  <a:pt x="316246" y="44450"/>
                </a:lnTo>
                <a:lnTo>
                  <a:pt x="323245" y="54610"/>
                </a:lnTo>
                <a:lnTo>
                  <a:pt x="330013" y="63500"/>
                </a:lnTo>
                <a:lnTo>
                  <a:pt x="348125" y="97790"/>
                </a:lnTo>
                <a:lnTo>
                  <a:pt x="360636" y="137160"/>
                </a:lnTo>
                <a:lnTo>
                  <a:pt x="365697" y="176530"/>
                </a:lnTo>
                <a:lnTo>
                  <a:pt x="365862" y="176530"/>
                </a:lnTo>
                <a:lnTo>
                  <a:pt x="366383" y="177800"/>
                </a:lnTo>
                <a:lnTo>
                  <a:pt x="366815" y="179070"/>
                </a:lnTo>
                <a:lnTo>
                  <a:pt x="368885" y="179070"/>
                </a:lnTo>
                <a:lnTo>
                  <a:pt x="370968" y="177800"/>
                </a:lnTo>
                <a:lnTo>
                  <a:pt x="372352" y="177800"/>
                </a:lnTo>
                <a:lnTo>
                  <a:pt x="375260" y="176530"/>
                </a:lnTo>
                <a:lnTo>
                  <a:pt x="376264" y="175260"/>
                </a:lnTo>
                <a:lnTo>
                  <a:pt x="377915" y="173990"/>
                </a:lnTo>
                <a:lnTo>
                  <a:pt x="378588" y="173990"/>
                </a:lnTo>
                <a:lnTo>
                  <a:pt x="379642" y="172720"/>
                </a:lnTo>
                <a:lnTo>
                  <a:pt x="380036" y="172720"/>
                </a:lnTo>
                <a:lnTo>
                  <a:pt x="380556" y="171450"/>
                </a:lnTo>
                <a:lnTo>
                  <a:pt x="380696" y="171450"/>
                </a:lnTo>
                <a:lnTo>
                  <a:pt x="377229" y="128270"/>
                </a:lnTo>
                <a:lnTo>
                  <a:pt x="365481" y="88900"/>
                </a:lnTo>
                <a:lnTo>
                  <a:pt x="341074" y="46990"/>
                </a:lnTo>
                <a:lnTo>
                  <a:pt x="312107" y="15240"/>
                </a:lnTo>
                <a:lnTo>
                  <a:pt x="302385" y="7620"/>
                </a:lnTo>
                <a:lnTo>
                  <a:pt x="292177" y="0"/>
                </a:lnTo>
                <a:close/>
              </a:path>
              <a:path w="381000" h="284479">
                <a:moveTo>
                  <a:pt x="288392" y="93980"/>
                </a:moveTo>
                <a:lnTo>
                  <a:pt x="260224" y="93980"/>
                </a:lnTo>
                <a:lnTo>
                  <a:pt x="265571" y="97790"/>
                </a:lnTo>
                <a:lnTo>
                  <a:pt x="268098" y="99060"/>
                </a:lnTo>
                <a:lnTo>
                  <a:pt x="272898" y="104140"/>
                </a:lnTo>
                <a:lnTo>
                  <a:pt x="275413" y="109220"/>
                </a:lnTo>
                <a:lnTo>
                  <a:pt x="305398" y="166370"/>
                </a:lnTo>
                <a:lnTo>
                  <a:pt x="305753" y="166370"/>
                </a:lnTo>
                <a:lnTo>
                  <a:pt x="306668" y="167640"/>
                </a:lnTo>
                <a:lnTo>
                  <a:pt x="309665" y="167640"/>
                </a:lnTo>
                <a:lnTo>
                  <a:pt x="311926" y="166370"/>
                </a:lnTo>
                <a:lnTo>
                  <a:pt x="313323" y="165100"/>
                </a:lnTo>
                <a:lnTo>
                  <a:pt x="316574" y="163830"/>
                </a:lnTo>
                <a:lnTo>
                  <a:pt x="317869" y="163830"/>
                </a:lnTo>
                <a:lnTo>
                  <a:pt x="319863" y="161290"/>
                </a:lnTo>
                <a:lnTo>
                  <a:pt x="320587" y="161290"/>
                </a:lnTo>
                <a:lnTo>
                  <a:pt x="321514" y="160020"/>
                </a:lnTo>
                <a:lnTo>
                  <a:pt x="321781" y="160020"/>
                </a:lnTo>
                <a:lnTo>
                  <a:pt x="321832" y="157480"/>
                </a:lnTo>
                <a:lnTo>
                  <a:pt x="293358" y="102870"/>
                </a:lnTo>
                <a:lnTo>
                  <a:pt x="290069" y="96520"/>
                </a:lnTo>
                <a:lnTo>
                  <a:pt x="288392" y="93980"/>
                </a:lnTo>
                <a:close/>
              </a:path>
              <a:path w="381000" h="284479">
                <a:moveTo>
                  <a:pt x="262827" y="74930"/>
                </a:moveTo>
                <a:lnTo>
                  <a:pt x="224524" y="96520"/>
                </a:lnTo>
                <a:lnTo>
                  <a:pt x="219571" y="111760"/>
                </a:lnTo>
                <a:lnTo>
                  <a:pt x="232589" y="111760"/>
                </a:lnTo>
                <a:lnTo>
                  <a:pt x="237719" y="101600"/>
                </a:lnTo>
                <a:lnTo>
                  <a:pt x="241034" y="97790"/>
                </a:lnTo>
                <a:lnTo>
                  <a:pt x="248260" y="93980"/>
                </a:lnTo>
                <a:lnTo>
                  <a:pt x="288392" y="93980"/>
                </a:lnTo>
                <a:lnTo>
                  <a:pt x="286716" y="91440"/>
                </a:lnTo>
                <a:lnTo>
                  <a:pt x="279845" y="83820"/>
                </a:lnTo>
                <a:lnTo>
                  <a:pt x="275997" y="80010"/>
                </a:lnTo>
                <a:lnTo>
                  <a:pt x="267501" y="76200"/>
                </a:lnTo>
                <a:lnTo>
                  <a:pt x="262827" y="749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8905" y="5732349"/>
            <a:ext cx="177165" cy="476250"/>
          </a:xfrm>
          <a:custGeom>
            <a:avLst/>
            <a:gdLst/>
            <a:ahLst/>
            <a:cxnLst/>
            <a:rect l="l" t="t" r="r" b="b"/>
            <a:pathLst>
              <a:path w="177164" h="476250">
                <a:moveTo>
                  <a:pt x="0" y="0"/>
                </a:moveTo>
                <a:lnTo>
                  <a:pt x="38716" y="1427"/>
                </a:lnTo>
                <a:lnTo>
                  <a:pt x="80272" y="7916"/>
                </a:lnTo>
                <a:lnTo>
                  <a:pt x="91546" y="222736"/>
                </a:lnTo>
                <a:lnTo>
                  <a:pt x="93768" y="226092"/>
                </a:lnTo>
                <a:lnTo>
                  <a:pt x="139045" y="236114"/>
                </a:lnTo>
                <a:lnTo>
                  <a:pt x="176757" y="237957"/>
                </a:lnTo>
                <a:lnTo>
                  <a:pt x="157622" y="238395"/>
                </a:lnTo>
                <a:lnTo>
                  <a:pt x="109877" y="243989"/>
                </a:lnTo>
                <a:lnTo>
                  <a:pt x="91546" y="460728"/>
                </a:lnTo>
                <a:lnTo>
                  <a:pt x="89324" y="464085"/>
                </a:lnTo>
                <a:lnTo>
                  <a:pt x="44046" y="474107"/>
                </a:lnTo>
                <a:lnTo>
                  <a:pt x="26044" y="475359"/>
                </a:lnTo>
                <a:lnTo>
                  <a:pt x="6334" y="475950"/>
                </a:lnTo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7350" y="4852296"/>
            <a:ext cx="1718932" cy="1214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70" y="5451498"/>
            <a:ext cx="302895" cy="836294"/>
          </a:xfrm>
          <a:custGeom>
            <a:avLst/>
            <a:gdLst/>
            <a:ahLst/>
            <a:cxnLst/>
            <a:rect l="l" t="t" r="r" b="b"/>
            <a:pathLst>
              <a:path w="302895" h="836295">
                <a:moveTo>
                  <a:pt x="0" y="0"/>
                </a:moveTo>
                <a:lnTo>
                  <a:pt x="40024" y="865"/>
                </a:lnTo>
                <a:lnTo>
                  <a:pt x="92401" y="5059"/>
                </a:lnTo>
                <a:lnTo>
                  <a:pt x="131580" y="12061"/>
                </a:lnTo>
                <a:lnTo>
                  <a:pt x="155755" y="391936"/>
                </a:lnTo>
                <a:lnTo>
                  <a:pt x="157081" y="395338"/>
                </a:lnTo>
                <a:lnTo>
                  <a:pt x="198467" y="409794"/>
                </a:lnTo>
                <a:lnTo>
                  <a:pt x="245100" y="415423"/>
                </a:lnTo>
                <a:lnTo>
                  <a:pt x="302577" y="417852"/>
                </a:lnTo>
                <a:lnTo>
                  <a:pt x="283078" y="418110"/>
                </a:lnTo>
                <a:lnTo>
                  <a:pt x="228814" y="421577"/>
                </a:lnTo>
                <a:lnTo>
                  <a:pt x="185757" y="428397"/>
                </a:lnTo>
                <a:lnTo>
                  <a:pt x="155755" y="809831"/>
                </a:lnTo>
                <a:lnTo>
                  <a:pt x="154430" y="813233"/>
                </a:lnTo>
                <a:lnTo>
                  <a:pt x="113043" y="827689"/>
                </a:lnTo>
                <a:lnTo>
                  <a:pt x="66410" y="833318"/>
                </a:lnTo>
                <a:lnTo>
                  <a:pt x="29019" y="835339"/>
                </a:lnTo>
                <a:lnTo>
                  <a:pt x="8933" y="835747"/>
                </a:lnTo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60" dirty="0"/>
              <a:t>MP</a:t>
            </a:r>
            <a:r>
              <a:rPr spc="-55" dirty="0"/>
              <a:t>L</a:t>
            </a:r>
            <a:r>
              <a:rPr spc="-60" dirty="0"/>
              <a:t>E</a:t>
            </a:r>
            <a:r>
              <a:rPr spc="-55" dirty="0"/>
              <a:t>X</a:t>
            </a:r>
            <a:r>
              <a:rPr spc="-50" dirty="0"/>
              <a:t>IT</a:t>
            </a:r>
            <a:r>
              <a:rPr dirty="0"/>
              <a:t>Y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55" dirty="0"/>
              <a:t>LA</a:t>
            </a:r>
            <a:r>
              <a:rPr spc="-60" dirty="0"/>
              <a:t>SS</a:t>
            </a:r>
            <a:r>
              <a:rPr spc="-100" dirty="0"/>
              <a:t>ES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45370"/>
            <a:ext cx="6739255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i="1" spc="-5" dirty="0">
                <a:latin typeface="Calibri"/>
                <a:cs typeface="Calibri"/>
              </a:rPr>
              <a:t>O(1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denote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25" dirty="0" smtClean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6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i="1" spc="-5" dirty="0">
                <a:latin typeface="Calibri"/>
                <a:cs typeface="Calibri"/>
              </a:rPr>
              <a:t>O(lo</a:t>
            </a:r>
            <a:r>
              <a:rPr sz="2600" i="1" dirty="0">
                <a:latin typeface="Calibri"/>
                <a:cs typeface="Calibri"/>
              </a:rPr>
              <a:t>g 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denote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logarithmi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25" dirty="0" smtClean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O(n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denote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25" dirty="0" smtClean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</a:t>
            </a:r>
            <a:r>
              <a:rPr sz="2600" i="1" dirty="0">
                <a:latin typeface="Calibri"/>
                <a:cs typeface="Calibri"/>
              </a:rPr>
              <a:t>n </a:t>
            </a:r>
            <a:r>
              <a:rPr sz="2600" i="1" spc="-5" dirty="0">
                <a:latin typeface="Calibri"/>
                <a:cs typeface="Calibri"/>
              </a:rPr>
              <a:t>lo</a:t>
            </a:r>
            <a:r>
              <a:rPr sz="2600" i="1" dirty="0">
                <a:latin typeface="Calibri"/>
                <a:cs typeface="Calibri"/>
              </a:rPr>
              <a:t>g 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denote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log-linea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25" dirty="0" smtClean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  <a:p>
            <a:pPr marL="101600" marR="380365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  <a:tab pos="1064895" algn="l"/>
              </a:tabLst>
            </a:pPr>
            <a:r>
              <a:rPr sz="2600" i="1" spc="-5" dirty="0">
                <a:latin typeface="Calibri"/>
                <a:cs typeface="Calibri"/>
              </a:rPr>
              <a:t>O(n</a:t>
            </a:r>
            <a:r>
              <a:rPr sz="2550" i="1" spc="15" baseline="26143" dirty="0">
                <a:latin typeface="Calibri"/>
                <a:cs typeface="Calibri"/>
              </a:rPr>
              <a:t>c</a:t>
            </a:r>
            <a:r>
              <a:rPr sz="2600" i="1" dirty="0">
                <a:latin typeface="Calibri"/>
                <a:cs typeface="Calibri"/>
              </a:rPr>
              <a:t>)	</a:t>
            </a:r>
            <a:r>
              <a:rPr sz="2600" spc="-5" dirty="0">
                <a:latin typeface="Calibri"/>
                <a:cs typeface="Calibri"/>
              </a:rPr>
              <a:t>denote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polynomia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c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a constant)</a:t>
            </a:r>
          </a:p>
          <a:p>
            <a:pPr marL="100965" marR="5080" indent="-88265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i="1" spc="-5" dirty="0">
                <a:latin typeface="Calibri"/>
                <a:cs typeface="Calibri"/>
              </a:rPr>
              <a:t>O(c</a:t>
            </a:r>
            <a:r>
              <a:rPr sz="2550" i="1" spc="22" baseline="26143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denote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exponenAal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c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a constant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raised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powe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siz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of input)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100" dirty="0"/>
              <a:t>C</a:t>
            </a:r>
            <a:r>
              <a:rPr u="none" spc="-50" dirty="0"/>
              <a:t>O</a:t>
            </a:r>
            <a:r>
              <a:rPr u="none" spc="-60" dirty="0"/>
              <a:t>MP</a:t>
            </a:r>
            <a:r>
              <a:rPr u="none" spc="-55" dirty="0"/>
              <a:t>L</a:t>
            </a:r>
            <a:r>
              <a:rPr u="none" spc="-60" dirty="0"/>
              <a:t>E</a:t>
            </a:r>
            <a:r>
              <a:rPr u="none" spc="-55" dirty="0"/>
              <a:t>X</a:t>
            </a:r>
            <a:r>
              <a:rPr u="none" spc="-50" dirty="0"/>
              <a:t>IT</a:t>
            </a:r>
            <a:r>
              <a:rPr u="none" dirty="0"/>
              <a:t>Y</a:t>
            </a:r>
            <a:r>
              <a:rPr u="none" spc="-100" dirty="0"/>
              <a:t> </a:t>
            </a:r>
            <a:r>
              <a:rPr u="none" spc="-50" dirty="0"/>
              <a:t>C</a:t>
            </a:r>
            <a:r>
              <a:rPr u="none" spc="-55" dirty="0"/>
              <a:t>LA</a:t>
            </a:r>
            <a:r>
              <a:rPr u="none" spc="-60" dirty="0"/>
              <a:t>SS</a:t>
            </a:r>
            <a:r>
              <a:rPr u="none" spc="-100" dirty="0"/>
              <a:t>ES </a:t>
            </a:r>
            <a:r>
              <a:rPr spc="-50" dirty="0"/>
              <a:t>ORDER</a:t>
            </a:r>
            <a:r>
              <a:rPr spc="-55" dirty="0"/>
              <a:t>E</a:t>
            </a:r>
            <a:r>
              <a:rPr dirty="0"/>
              <a:t>D</a:t>
            </a:r>
            <a:r>
              <a:rPr spc="-100" dirty="0"/>
              <a:t> </a:t>
            </a:r>
            <a:r>
              <a:rPr spc="-175" dirty="0"/>
              <a:t>L</a:t>
            </a:r>
            <a:r>
              <a:rPr spc="-100" dirty="0"/>
              <a:t>O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190" dirty="0"/>
              <a:t>T</a:t>
            </a:r>
            <a:r>
              <a:rPr dirty="0"/>
              <a:t>O</a:t>
            </a:r>
            <a:r>
              <a:rPr spc="-100" dirty="0"/>
              <a:t> </a:t>
            </a:r>
            <a:r>
              <a:rPr spc="-50" dirty="0"/>
              <a:t>HIGH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950" y="2633985"/>
            <a:ext cx="1936114" cy="4157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O(1</a:t>
            </a:r>
            <a:r>
              <a:rPr sz="2400" spc="-5" dirty="0" smtClean="0">
                <a:latin typeface="Courier New"/>
                <a:cs typeface="Courier New"/>
              </a:rPr>
              <a:t>)</a:t>
            </a:r>
            <a:r>
              <a:rPr lang="en-US" sz="2400" spc="-5" dirty="0" smtClean="0"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2400" spc="-5" dirty="0">
                <a:latin typeface="Courier New"/>
                <a:cs typeface="Courier New"/>
              </a:rPr>
              <a:t>O(lo</a:t>
            </a:r>
            <a:r>
              <a:rPr sz="2400" dirty="0">
                <a:latin typeface="Courier New"/>
                <a:cs typeface="Courier New"/>
              </a:rPr>
              <a:t>g </a:t>
            </a: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dirty="0" smtClean="0"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O(n</a:t>
            </a:r>
            <a:r>
              <a:rPr sz="2400" spc="-5" dirty="0" smtClean="0">
                <a:latin typeface="Courier New"/>
                <a:cs typeface="Courier New"/>
              </a:rPr>
              <a:t>)</a:t>
            </a:r>
            <a:r>
              <a:rPr lang="en-US" sz="2400" spc="-5" dirty="0" smtClean="0"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ts val="58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O(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latin typeface="Courier New"/>
                <a:cs typeface="Courier New"/>
              </a:rPr>
              <a:t>lo</a:t>
            </a:r>
            <a:r>
              <a:rPr sz="2400" dirty="0">
                <a:latin typeface="Courier New"/>
                <a:cs typeface="Courier New"/>
              </a:rPr>
              <a:t>g n</a:t>
            </a:r>
            <a:r>
              <a:rPr sz="2400" dirty="0" smtClean="0">
                <a:latin typeface="Courier New"/>
                <a:cs typeface="Courier New"/>
              </a:rPr>
              <a:t>)</a:t>
            </a:r>
            <a:r>
              <a:rPr sz="2400" spc="-5" dirty="0" smtClean="0">
                <a:latin typeface="Calibri"/>
                <a:cs typeface="Calibri"/>
              </a:rPr>
              <a:t>: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5800"/>
              </a:lnSpc>
              <a:spcBef>
                <a:spcPts val="580"/>
              </a:spcBef>
            </a:pP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</a:t>
            </a:r>
            <a:r>
              <a:rPr sz="2400" dirty="0">
                <a:latin typeface="Courier New"/>
                <a:cs typeface="Courier New"/>
              </a:rPr>
              <a:t>(</a:t>
            </a:r>
            <a:r>
              <a:rPr sz="2400" dirty="0" err="1">
                <a:latin typeface="Courier New"/>
                <a:cs typeface="Courier New"/>
              </a:rPr>
              <a:t>n</a:t>
            </a:r>
            <a:r>
              <a:rPr sz="2400" baseline="24305" dirty="0" err="1">
                <a:latin typeface="Courier New"/>
                <a:cs typeface="Courier New"/>
              </a:rPr>
              <a:t>c</a:t>
            </a:r>
            <a:r>
              <a:rPr sz="2400" dirty="0" smtClean="0"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400" dirty="0">
                <a:latin typeface="Courier New"/>
                <a:cs typeface="Courier New"/>
              </a:rPr>
              <a:t>O(</a:t>
            </a:r>
            <a:r>
              <a:rPr sz="2400" spc="-5" dirty="0" err="1">
                <a:latin typeface="Courier New"/>
                <a:cs typeface="Courier New"/>
              </a:rPr>
              <a:t>c</a:t>
            </a:r>
            <a:r>
              <a:rPr sz="2400" baseline="24305" dirty="0" err="1">
                <a:latin typeface="Courier New"/>
                <a:cs typeface="Courier New"/>
              </a:rPr>
              <a:t>n</a:t>
            </a:r>
            <a:r>
              <a:rPr sz="2400" dirty="0" smtClean="0"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5588" y="2641600"/>
            <a:ext cx="1490345" cy="4126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3025"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constant</a:t>
            </a:r>
          </a:p>
          <a:p>
            <a:pPr marL="12065" marR="5080" indent="-67310" algn="ctr">
              <a:lnSpc>
                <a:spcPct val="199600"/>
              </a:lnSpc>
              <a:spcBef>
                <a:spcPts val="50"/>
              </a:spcBef>
            </a:pPr>
            <a:r>
              <a:rPr lang="en-US" sz="2400" spc="-5" dirty="0" smtClean="0">
                <a:latin typeface="Calibri"/>
                <a:cs typeface="Calibri"/>
              </a:rPr>
              <a:t>L</a:t>
            </a:r>
            <a:r>
              <a:rPr sz="2400" spc="-5" dirty="0" smtClean="0">
                <a:latin typeface="Calibri"/>
                <a:cs typeface="Calibri"/>
              </a:rPr>
              <a:t>ogarithmic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065" marR="5080" indent="-67310" algn="ctr">
              <a:lnSpc>
                <a:spcPct val="199600"/>
              </a:lnSpc>
              <a:spcBef>
                <a:spcPts val="50"/>
              </a:spcBef>
            </a:pP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linear 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065" marR="5080" indent="-67310" algn="ctr">
              <a:lnSpc>
                <a:spcPct val="199600"/>
              </a:lnSpc>
              <a:spcBef>
                <a:spcPts val="50"/>
              </a:spcBef>
            </a:pPr>
            <a:r>
              <a:rPr lang="en-US" sz="2400" spc="-5" dirty="0" err="1" smtClean="0">
                <a:latin typeface="Calibri"/>
                <a:cs typeface="Calibri"/>
              </a:rPr>
              <a:t>L</a:t>
            </a:r>
            <a:r>
              <a:rPr sz="2400" spc="-5" dirty="0" err="1" smtClean="0">
                <a:latin typeface="Calibri"/>
                <a:cs typeface="Calibri"/>
              </a:rPr>
              <a:t>oglinear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065" marR="5080" indent="-67310" algn="ctr">
              <a:lnSpc>
                <a:spcPct val="199600"/>
              </a:lnSpc>
              <a:spcBef>
                <a:spcPts val="50"/>
              </a:spcBef>
            </a:pPr>
            <a:r>
              <a:rPr sz="2400" spc="-5" dirty="0" smtClean="0">
                <a:latin typeface="Calibri"/>
                <a:cs typeface="Calibri"/>
              </a:rPr>
              <a:t> polynomial</a:t>
            </a:r>
            <a:endParaRPr lang="en-US" sz="2400" spc="-5" dirty="0" smtClean="0">
              <a:latin typeface="Calibri"/>
              <a:cs typeface="Calibri"/>
            </a:endParaRPr>
          </a:p>
          <a:p>
            <a:pPr marL="12065" marR="5080" indent="-67310" algn="ctr">
              <a:lnSpc>
                <a:spcPct val="199600"/>
              </a:lnSpc>
              <a:spcBef>
                <a:spcPts val="50"/>
              </a:spcBef>
            </a:pPr>
            <a:r>
              <a:rPr sz="2400" spc="-5" dirty="0" err="1" smtClean="0">
                <a:latin typeface="Calibri"/>
                <a:cs typeface="Calibri"/>
              </a:rPr>
              <a:t>exponenAal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13715" y="2419515"/>
            <a:ext cx="1672305" cy="915309"/>
            <a:chOff x="7313715" y="2419515"/>
            <a:chExt cx="1672305" cy="915309"/>
          </a:xfrm>
        </p:grpSpPr>
        <p:sp>
          <p:nvSpPr>
            <p:cNvPr id="9" name="object 9"/>
            <p:cNvSpPr/>
            <p:nvPr/>
          </p:nvSpPr>
          <p:spPr>
            <a:xfrm>
              <a:off x="7641261" y="2419515"/>
              <a:ext cx="1344759" cy="9153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13715" y="2836224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257" y="0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2315" y="2798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08963" y="4086745"/>
            <a:ext cx="1611477" cy="791864"/>
            <a:chOff x="7308963" y="4086745"/>
            <a:chExt cx="1611477" cy="791864"/>
          </a:xfrm>
        </p:grpSpPr>
        <p:sp>
          <p:nvSpPr>
            <p:cNvPr id="11" name="object 11"/>
            <p:cNvSpPr/>
            <p:nvPr/>
          </p:nvSpPr>
          <p:spPr>
            <a:xfrm>
              <a:off x="7641261" y="4086745"/>
              <a:ext cx="1279179" cy="791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8963" y="438008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257" y="0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7563" y="43419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13715" y="5435831"/>
            <a:ext cx="1513860" cy="966833"/>
            <a:chOff x="7313715" y="5435831"/>
            <a:chExt cx="1513860" cy="966833"/>
          </a:xfrm>
        </p:grpSpPr>
        <p:sp>
          <p:nvSpPr>
            <p:cNvPr id="10" name="object 10"/>
            <p:cNvSpPr/>
            <p:nvPr/>
          </p:nvSpPr>
          <p:spPr>
            <a:xfrm>
              <a:off x="7641261" y="5435831"/>
              <a:ext cx="1186314" cy="966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3715" y="5788073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257" y="0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42315" y="5749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344806" y="3334829"/>
            <a:ext cx="1392733" cy="751903"/>
            <a:chOff x="4344806" y="3334829"/>
            <a:chExt cx="1392733" cy="751903"/>
          </a:xfrm>
        </p:grpSpPr>
        <p:sp>
          <p:nvSpPr>
            <p:cNvPr id="12" name="object 12"/>
            <p:cNvSpPr/>
            <p:nvPr/>
          </p:nvSpPr>
          <p:spPr>
            <a:xfrm>
              <a:off x="4344806" y="3334829"/>
              <a:ext cx="1248282" cy="7519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58139" y="3616425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124" y="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32596" y="35783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99053" y="4753990"/>
            <a:ext cx="1333735" cy="846582"/>
            <a:chOff x="4399053" y="4753990"/>
            <a:chExt cx="1333735" cy="846582"/>
          </a:xfrm>
        </p:grpSpPr>
        <p:sp>
          <p:nvSpPr>
            <p:cNvPr id="13" name="object 13"/>
            <p:cNvSpPr/>
            <p:nvPr/>
          </p:nvSpPr>
          <p:spPr>
            <a:xfrm>
              <a:off x="4399053" y="4753990"/>
              <a:ext cx="1179382" cy="8465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53388" y="516028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124" y="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7846" y="512218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50435" y="6178867"/>
            <a:ext cx="1087104" cy="845764"/>
            <a:chOff x="4650435" y="6178867"/>
            <a:chExt cx="1087104" cy="845764"/>
          </a:xfrm>
        </p:grpSpPr>
        <p:sp>
          <p:nvSpPr>
            <p:cNvPr id="14" name="object 14"/>
            <p:cNvSpPr/>
            <p:nvPr/>
          </p:nvSpPr>
          <p:spPr>
            <a:xfrm>
              <a:off x="4650435" y="6178867"/>
              <a:ext cx="932383" cy="8457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8139" y="6568273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124" y="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32596" y="6530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33521" y="6076726"/>
            <a:ext cx="857079" cy="50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60" dirty="0"/>
              <a:t>MP</a:t>
            </a:r>
            <a:r>
              <a:rPr spc="-55" dirty="0"/>
              <a:t>L</a:t>
            </a:r>
            <a:r>
              <a:rPr spc="-60" dirty="0"/>
              <a:t>E</a:t>
            </a:r>
            <a:r>
              <a:rPr spc="-55" dirty="0"/>
              <a:t>X</a:t>
            </a:r>
            <a:r>
              <a:rPr spc="-50" dirty="0"/>
              <a:t>IT</a:t>
            </a:r>
            <a:r>
              <a:rPr dirty="0"/>
              <a:t>Y</a:t>
            </a:r>
            <a:r>
              <a:rPr spc="-100" dirty="0"/>
              <a:t> </a:t>
            </a:r>
            <a:r>
              <a:rPr spc="-55" dirty="0"/>
              <a:t>G</a:t>
            </a:r>
            <a:r>
              <a:rPr spc="-100" dirty="0"/>
              <a:t>RO</a:t>
            </a:r>
            <a:r>
              <a:rPr spc="-55" dirty="0"/>
              <a:t>W</a:t>
            </a:r>
            <a:r>
              <a:rPr spc="-50" dirty="0"/>
              <a:t>T</a:t>
            </a:r>
            <a:r>
              <a:rPr dirty="0"/>
              <a:t>H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95036" y="3150523"/>
            <a:ext cx="577734" cy="2926079"/>
            <a:chOff x="695036" y="3150523"/>
            <a:chExt cx="577734" cy="2926079"/>
          </a:xfrm>
        </p:grpSpPr>
        <p:sp>
          <p:nvSpPr>
            <p:cNvPr id="4" name="object 4"/>
            <p:cNvSpPr/>
            <p:nvPr/>
          </p:nvSpPr>
          <p:spPr>
            <a:xfrm>
              <a:off x="695036" y="3150523"/>
              <a:ext cx="577734" cy="2926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7523" y="3187700"/>
              <a:ext cx="457200" cy="2819400"/>
            </a:xfrm>
            <a:custGeom>
              <a:avLst/>
              <a:gdLst/>
              <a:ahLst/>
              <a:cxnLst/>
              <a:rect l="l" t="t" r="r" b="b"/>
              <a:pathLst>
                <a:path w="457200" h="2819400">
                  <a:moveTo>
                    <a:pt x="342900" y="228600"/>
                  </a:moveTo>
                  <a:lnTo>
                    <a:pt x="114300" y="228600"/>
                  </a:lnTo>
                  <a:lnTo>
                    <a:pt x="114300" y="2819400"/>
                  </a:lnTo>
                  <a:lnTo>
                    <a:pt x="342900" y="2819400"/>
                  </a:lnTo>
                  <a:lnTo>
                    <a:pt x="342900" y="228600"/>
                  </a:lnTo>
                  <a:close/>
                </a:path>
                <a:path w="457200" h="2819400">
                  <a:moveTo>
                    <a:pt x="228600" y="0"/>
                  </a:moveTo>
                  <a:lnTo>
                    <a:pt x="0" y="2286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523" y="3187700"/>
              <a:ext cx="457200" cy="2818130"/>
            </a:xfrm>
            <a:custGeom>
              <a:avLst/>
              <a:gdLst/>
              <a:ahLst/>
              <a:cxnLst/>
              <a:rect l="l" t="t" r="r" b="b"/>
              <a:pathLst>
                <a:path w="457200" h="2818129">
                  <a:moveTo>
                    <a:pt x="0" y="228483"/>
                  </a:moveTo>
                  <a:lnTo>
                    <a:pt x="228483" y="0"/>
                  </a:lnTo>
                  <a:lnTo>
                    <a:pt x="456966" y="228483"/>
                  </a:lnTo>
                  <a:lnTo>
                    <a:pt x="342725" y="228483"/>
                  </a:lnTo>
                  <a:lnTo>
                    <a:pt x="342725" y="2817961"/>
                  </a:lnTo>
                  <a:lnTo>
                    <a:pt x="114241" y="2817961"/>
                  </a:lnTo>
                  <a:lnTo>
                    <a:pt x="114241" y="228483"/>
                  </a:lnTo>
                  <a:lnTo>
                    <a:pt x="0" y="228483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4101" y="2297115"/>
          <a:ext cx="7539950" cy="445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5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n=10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1000000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O(lo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00139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lo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00139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O(n^2)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1000000000000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789">
                <a:tc rowSpan="10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O(2^n)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12676506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1071508607186267320948425049060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Goo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 luck!!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00228229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0018105614048117055336074437503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40149670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8837035105112493612249319837881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3205376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5695858127594672917553146825187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1452856923140435984577574698574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8039345677748242309854210746050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6237114187795418215304647498358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1941267398767559165543946077062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9145711964776865421676604298316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2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52624386837205668069376</a:t>
                      </a: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LIN</a:t>
            </a:r>
            <a:r>
              <a:rPr spc="-100" dirty="0"/>
              <a:t>E</a:t>
            </a:r>
            <a:r>
              <a:rPr spc="-50" dirty="0"/>
              <a:t>A</a:t>
            </a:r>
            <a:r>
              <a:rPr dirty="0"/>
              <a:t>R</a:t>
            </a:r>
            <a:r>
              <a:rPr spc="-105" dirty="0"/>
              <a:t> </a:t>
            </a:r>
            <a:r>
              <a:rPr spc="-100" dirty="0"/>
              <a:t>C</a:t>
            </a:r>
            <a:r>
              <a:rPr spc="-55" dirty="0"/>
              <a:t>OMPLE</a:t>
            </a:r>
            <a:r>
              <a:rPr spc="-40" dirty="0"/>
              <a:t>X</a:t>
            </a:r>
            <a:r>
              <a:rPr spc="-55" dirty="0"/>
              <a:t>I</a:t>
            </a:r>
            <a:r>
              <a:rPr spc="-50" dirty="0"/>
              <a:t>T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8391"/>
            <a:ext cx="738505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Simpl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 smtClean="0">
                <a:latin typeface="Calibri"/>
                <a:cs typeface="Calibri"/>
              </a:rPr>
              <a:t>itera</a:t>
            </a:r>
            <a:r>
              <a:rPr lang="en-US" sz="2600" spc="-15" dirty="0" smtClean="0">
                <a:latin typeface="Calibri"/>
                <a:cs typeface="Calibri"/>
              </a:rPr>
              <a:t>ti</a:t>
            </a:r>
            <a:r>
              <a:rPr sz="2600" spc="-15" dirty="0" smtClean="0">
                <a:latin typeface="Calibri"/>
                <a:cs typeface="Calibri"/>
              </a:rPr>
              <a:t>v</a:t>
            </a:r>
            <a:r>
              <a:rPr sz="2600" spc="-10" dirty="0" smtClean="0">
                <a:latin typeface="Calibri"/>
                <a:cs typeface="Calibri"/>
              </a:rPr>
              <a:t>e</a:t>
            </a:r>
            <a:r>
              <a:rPr sz="2600" spc="2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</a:t>
            </a:r>
            <a:r>
              <a:rPr sz="2600" dirty="0">
                <a:latin typeface="Calibri"/>
                <a:cs typeface="Calibri"/>
              </a:rPr>
              <a:t>p algorithms</a:t>
            </a:r>
            <a:r>
              <a:rPr sz="2600" spc="-5" dirty="0">
                <a:latin typeface="Calibri"/>
                <a:cs typeface="Calibri"/>
              </a:rPr>
              <a:t> are</a:t>
            </a:r>
            <a:r>
              <a:rPr sz="2600" dirty="0">
                <a:latin typeface="Calibri"/>
                <a:cs typeface="Calibri"/>
              </a:rPr>
              <a:t> typically</a:t>
            </a:r>
            <a:r>
              <a:rPr sz="2600" spc="-5" dirty="0">
                <a:latin typeface="Calibri"/>
                <a:cs typeface="Calibri"/>
              </a:rPr>
              <a:t> linea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823" y="947929"/>
            <a:ext cx="483616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LIN</a:t>
            </a:r>
            <a:r>
              <a:rPr u="none" spc="-100" dirty="0"/>
              <a:t>E</a:t>
            </a:r>
            <a:r>
              <a:rPr u="none" spc="-50" dirty="0"/>
              <a:t>A</a:t>
            </a:r>
            <a:r>
              <a:rPr u="none" dirty="0"/>
              <a:t>R</a:t>
            </a:r>
            <a:r>
              <a:rPr u="none" spc="-105" dirty="0"/>
              <a:t> </a:t>
            </a:r>
            <a:r>
              <a:rPr u="none" spc="-55" dirty="0"/>
              <a:t>S</a:t>
            </a:r>
            <a:r>
              <a:rPr u="none" spc="-105" dirty="0"/>
              <a:t>E</a:t>
            </a:r>
            <a:r>
              <a:rPr u="none" spc="-50" dirty="0"/>
              <a:t>A</a:t>
            </a:r>
            <a:r>
              <a:rPr u="none" spc="-100" dirty="0"/>
              <a:t>R</a:t>
            </a:r>
            <a:r>
              <a:rPr u="none" spc="-55" dirty="0"/>
              <a:t>CH   </a:t>
            </a:r>
            <a:r>
              <a:rPr spc="-55" dirty="0"/>
              <a:t>ON</a:t>
            </a:r>
            <a:r>
              <a:rPr spc="-50" dirty="0"/>
              <a:t> </a:t>
            </a:r>
            <a:r>
              <a:rPr spc="-60" dirty="0">
                <a:solidFill>
                  <a:srgbClr val="C00000"/>
                </a:solidFill>
                <a:latin typeface="Calibri Light"/>
                <a:cs typeface="Calibri Light"/>
              </a:rPr>
              <a:t>U</a:t>
            </a:r>
            <a:r>
              <a:rPr spc="-55" dirty="0">
                <a:solidFill>
                  <a:srgbClr val="C00000"/>
                </a:solidFill>
                <a:latin typeface="Calibri Light"/>
                <a:cs typeface="Calibri Light"/>
              </a:rPr>
              <a:t>NSO</a:t>
            </a:r>
            <a:r>
              <a:rPr spc="-100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pc="-50" dirty="0">
                <a:solidFill>
                  <a:srgbClr val="C00000"/>
                </a:solidFill>
                <a:latin typeface="Calibri Light"/>
                <a:cs typeface="Calibri Light"/>
              </a:rPr>
              <a:t>T</a:t>
            </a:r>
            <a:r>
              <a:rPr spc="-60" dirty="0">
                <a:solidFill>
                  <a:srgbClr val="C00000"/>
                </a:solidFill>
                <a:latin typeface="Calibri Light"/>
                <a:cs typeface="Calibri Light"/>
              </a:rPr>
              <a:t>ED </a:t>
            </a:r>
            <a:r>
              <a:rPr spc="-60" dirty="0"/>
              <a:t>LI</a:t>
            </a:r>
            <a:r>
              <a:rPr spc="-80" dirty="0"/>
              <a:t>S</a:t>
            </a:r>
            <a:r>
              <a:rPr dirty="0"/>
              <a:t>T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411161"/>
            <a:ext cx="7564120" cy="430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3884929" indent="-610235">
              <a:lnSpc>
                <a:spcPct val="100000"/>
              </a:lnSpc>
              <a:tabLst>
                <a:tab pos="6223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linear_search(L</a:t>
            </a:r>
            <a:r>
              <a:rPr sz="2000" dirty="0">
                <a:latin typeface="Courier New"/>
                <a:cs typeface="Courier New"/>
              </a:rPr>
              <a:t>, e): </a:t>
            </a:r>
            <a:r>
              <a:rPr sz="2000" spc="-5" dirty="0">
                <a:latin typeface="Courier New"/>
                <a:cs typeface="Courier New"/>
              </a:rPr>
              <a:t>foun</a:t>
            </a:r>
            <a:r>
              <a:rPr sz="2000" dirty="0">
                <a:latin typeface="Courier New"/>
                <a:cs typeface="Courier New"/>
              </a:rPr>
              <a:t>d = False</a:t>
            </a:r>
          </a:p>
          <a:p>
            <a:pPr marL="1231900" marR="3427729" indent="-610235">
              <a:lnSpc>
                <a:spcPct val="100000"/>
              </a:lnSpc>
              <a:tabLst>
                <a:tab pos="12319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for	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2000" dirty="0">
                <a:latin typeface="Courier New"/>
                <a:cs typeface="Courier New"/>
              </a:rPr>
              <a:t>range(len(L)):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= L[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]:</a:t>
            </a:r>
          </a:p>
          <a:p>
            <a:pPr marL="622300" marR="3884929" indent="1219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foun</a:t>
            </a:r>
            <a:r>
              <a:rPr sz="2000" dirty="0">
                <a:latin typeface="Courier New"/>
                <a:cs typeface="Courier New"/>
              </a:rPr>
              <a:t>d = True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found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loo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5" dirty="0">
                <a:latin typeface="Calibri"/>
                <a:cs typeface="Calibri"/>
              </a:rPr>
              <a:t> elements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decid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’s</a:t>
            </a:r>
            <a:r>
              <a:rPr sz="2600" spc="-5" dirty="0">
                <a:latin typeface="Calibri"/>
                <a:cs typeface="Calibri"/>
              </a:rPr>
              <a:t> no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there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(L)</a:t>
            </a:r>
            <a:r>
              <a:rPr sz="2600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the</a:t>
            </a:r>
            <a:r>
              <a:rPr sz="2600" spc="-5" dirty="0">
                <a:latin typeface="Calibri"/>
                <a:cs typeface="Calibri"/>
              </a:rPr>
              <a:t> loo</a:t>
            </a:r>
            <a:r>
              <a:rPr sz="2600" dirty="0">
                <a:latin typeface="Calibri"/>
                <a:cs typeface="Calibri"/>
              </a:rPr>
              <a:t>p *</a:t>
            </a:r>
            <a:r>
              <a:rPr sz="2600" spc="-5" dirty="0">
                <a:latin typeface="Calibri"/>
                <a:cs typeface="Calibri"/>
              </a:rPr>
              <a:t> O(1</a:t>
            </a:r>
            <a:r>
              <a:rPr sz="2600" dirty="0">
                <a:latin typeface="Calibri"/>
                <a:cs typeface="Calibri"/>
              </a:rPr>
              <a:t>) to</a:t>
            </a:r>
            <a:r>
              <a:rPr sz="2600" spc="-5" dirty="0">
                <a:latin typeface="Calibri"/>
                <a:cs typeface="Calibri"/>
              </a:rPr>
              <a:t> 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=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L[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]</a:t>
            </a:r>
            <a:endParaRPr sz="26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Calibri"/>
                <a:cs typeface="Calibri"/>
              </a:rPr>
              <a:t>◦</a:t>
            </a:r>
            <a:r>
              <a:rPr sz="24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dirty="0">
                <a:latin typeface="Calibri"/>
                <a:cs typeface="Calibri"/>
              </a:rPr>
              <a:t>1 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O(4</a:t>
            </a:r>
            <a:r>
              <a:rPr sz="2400" dirty="0">
                <a:latin typeface="Calibri"/>
                <a:cs typeface="Calibri"/>
              </a:rPr>
              <a:t>n 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O(n)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30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overal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–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wher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n(L)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9664" y="2892047"/>
            <a:ext cx="2017887" cy="1610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9596" y="3329843"/>
            <a:ext cx="2567305" cy="589280"/>
          </a:xfrm>
          <a:custGeom>
            <a:avLst/>
            <a:gdLst/>
            <a:ahLst/>
            <a:cxnLst/>
            <a:rect l="l" t="t" r="r" b="b"/>
            <a:pathLst>
              <a:path w="2567304" h="589279">
                <a:moveTo>
                  <a:pt x="0" y="0"/>
                </a:moveTo>
                <a:lnTo>
                  <a:pt x="2566697" y="0"/>
                </a:lnTo>
                <a:lnTo>
                  <a:pt x="2566697" y="589008"/>
                </a:lnTo>
                <a:lnTo>
                  <a:pt x="0" y="589008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6344" y="5251512"/>
            <a:ext cx="1679124" cy="1482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9211" y="5273431"/>
            <a:ext cx="3035935" cy="589280"/>
          </a:xfrm>
          <a:custGeom>
            <a:avLst/>
            <a:gdLst/>
            <a:ahLst/>
            <a:cxnLst/>
            <a:rect l="l" t="t" r="r" b="b"/>
            <a:pathLst>
              <a:path w="3035934" h="589279">
                <a:moveTo>
                  <a:pt x="0" y="0"/>
                </a:moveTo>
                <a:lnTo>
                  <a:pt x="3035562" y="0"/>
                </a:lnTo>
                <a:lnTo>
                  <a:pt x="3035562" y="589008"/>
                </a:lnTo>
                <a:lnTo>
                  <a:pt x="0" y="589008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572674" y="710604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C</a:t>
            </a:r>
            <a:r>
              <a:rPr spc="-50" dirty="0"/>
              <a:t>ON</a:t>
            </a:r>
            <a:r>
              <a:rPr spc="-80" dirty="0"/>
              <a:t>S</a:t>
            </a:r>
            <a:r>
              <a:rPr spc="-425" dirty="0"/>
              <a:t>T</a:t>
            </a:r>
            <a:r>
              <a:rPr spc="-55" dirty="0"/>
              <a:t>A</a:t>
            </a:r>
            <a:r>
              <a:rPr spc="-50" dirty="0"/>
              <a:t>N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TI</a:t>
            </a:r>
            <a:r>
              <a:rPr spc="-60" dirty="0"/>
              <a:t>M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L</a:t>
            </a:r>
            <a:r>
              <a:rPr spc="-50" dirty="0"/>
              <a:t>I</a:t>
            </a:r>
            <a:r>
              <a:rPr spc="-80" dirty="0"/>
              <a:t>S</a:t>
            </a:r>
            <a:r>
              <a:rPr dirty="0"/>
              <a:t>T</a:t>
            </a:r>
            <a:r>
              <a:rPr spc="-100" dirty="0"/>
              <a:t> </a:t>
            </a:r>
            <a:r>
              <a:rPr spc="-75" dirty="0"/>
              <a:t>A</a:t>
            </a:r>
            <a:r>
              <a:rPr spc="-50" dirty="0"/>
              <a:t>CC</a:t>
            </a:r>
            <a:r>
              <a:rPr spc="-100" dirty="0"/>
              <a:t>E</a:t>
            </a:r>
            <a:r>
              <a:rPr spc="-60" dirty="0"/>
              <a:t>S</a:t>
            </a:r>
            <a:r>
              <a:rPr spc="-5" dirty="0"/>
              <a:t>S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65691"/>
            <a:ext cx="3833495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lis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all</a:t>
            </a:r>
            <a:r>
              <a:rPr sz="2600" spc="-5" dirty="0">
                <a:latin typeface="Calibri"/>
                <a:cs typeface="Calibri"/>
              </a:rPr>
              <a:t> ints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24305" dirty="0">
                <a:latin typeface="Calibri"/>
                <a:cs typeface="Calibri"/>
              </a:rPr>
              <a:t>th</a:t>
            </a:r>
            <a:r>
              <a:rPr sz="2400" spc="270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</a:p>
          <a:p>
            <a:pPr marL="576580" lvl="2" indent="-18288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 + 4*i</a:t>
            </a:r>
          </a:p>
          <a:p>
            <a:pPr marL="469900" indent="-457200">
              <a:lnSpc>
                <a:spcPct val="100000"/>
              </a:lnSpc>
              <a:spcBef>
                <a:spcPts val="1240"/>
              </a:spcBef>
              <a:buFont typeface="Arial" pitchFamily="34" charset="0"/>
              <a:buChar char="•"/>
            </a:pPr>
            <a:r>
              <a:rPr sz="2600" spc="-5" dirty="0" smtClean="0">
                <a:latin typeface="Calibri"/>
                <a:cs typeface="Calibri"/>
              </a:rPr>
              <a:t>i</a:t>
            </a:r>
            <a:r>
              <a:rPr sz="2600" dirty="0" smtClean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lis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heterogeneous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455295" algn="l"/>
              </a:tabLst>
            </a:pPr>
            <a:r>
              <a:rPr sz="2400" spc="-5" dirty="0" smtClean="0">
                <a:latin typeface="Calibri"/>
                <a:cs typeface="Calibri"/>
              </a:rPr>
              <a:t>indir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lang="en-US" sz="2400" spc="-15" dirty="0" smtClean="0">
                <a:latin typeface="Calibri"/>
                <a:cs typeface="Calibri"/>
              </a:rPr>
              <a:t>tion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references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othe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2104" y="2385703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90244" y="0"/>
                </a:lnTo>
                <a:lnTo>
                  <a:pt x="1090244" y="574433"/>
                </a:lnTo>
                <a:lnTo>
                  <a:pt x="0" y="57443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2104" y="2385703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89690" y="0"/>
                </a:lnTo>
                <a:lnTo>
                  <a:pt x="1089690" y="574137"/>
                </a:lnTo>
                <a:lnTo>
                  <a:pt x="0" y="574137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0026" y="2997699"/>
            <a:ext cx="2534750" cy="99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9186" y="2644861"/>
            <a:ext cx="183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67056" y="3357706"/>
            <a:ext cx="258445" cy="203200"/>
          </a:xfrm>
          <a:custGeom>
            <a:avLst/>
            <a:gdLst/>
            <a:ahLst/>
            <a:cxnLst/>
            <a:rect l="l" t="t" r="r" b="b"/>
            <a:pathLst>
              <a:path w="258445" h="203200">
                <a:moveTo>
                  <a:pt x="32956" y="102577"/>
                </a:moveTo>
                <a:lnTo>
                  <a:pt x="19824" y="110464"/>
                </a:lnTo>
                <a:lnTo>
                  <a:pt x="19914" y="112064"/>
                </a:lnTo>
                <a:lnTo>
                  <a:pt x="66611" y="202234"/>
                </a:lnTo>
                <a:lnTo>
                  <a:pt x="66967" y="202628"/>
                </a:lnTo>
                <a:lnTo>
                  <a:pt x="67805" y="203111"/>
                </a:lnTo>
                <a:lnTo>
                  <a:pt x="69938" y="203073"/>
                </a:lnTo>
                <a:lnTo>
                  <a:pt x="83058" y="193725"/>
                </a:lnTo>
                <a:lnTo>
                  <a:pt x="36322" y="103479"/>
                </a:lnTo>
                <a:lnTo>
                  <a:pt x="35966" y="103111"/>
                </a:lnTo>
                <a:lnTo>
                  <a:pt x="35026" y="102590"/>
                </a:lnTo>
                <a:lnTo>
                  <a:pt x="32956" y="102577"/>
                </a:lnTo>
                <a:close/>
              </a:path>
              <a:path w="258445" h="203200">
                <a:moveTo>
                  <a:pt x="97179" y="97459"/>
                </a:moveTo>
                <a:lnTo>
                  <a:pt x="76327" y="97459"/>
                </a:lnTo>
                <a:lnTo>
                  <a:pt x="105943" y="154647"/>
                </a:lnTo>
                <a:lnTo>
                  <a:pt x="128168" y="171018"/>
                </a:lnTo>
                <a:lnTo>
                  <a:pt x="136029" y="170040"/>
                </a:lnTo>
                <a:lnTo>
                  <a:pt x="158102" y="154051"/>
                </a:lnTo>
                <a:lnTo>
                  <a:pt x="158072" y="153250"/>
                </a:lnTo>
                <a:lnTo>
                  <a:pt x="131800" y="153250"/>
                </a:lnTo>
                <a:lnTo>
                  <a:pt x="124942" y="148869"/>
                </a:lnTo>
                <a:lnTo>
                  <a:pt x="121640" y="144703"/>
                </a:lnTo>
                <a:lnTo>
                  <a:pt x="97179" y="97459"/>
                </a:lnTo>
                <a:close/>
              </a:path>
              <a:path w="258445" h="203200">
                <a:moveTo>
                  <a:pt x="151815" y="141871"/>
                </a:moveTo>
                <a:lnTo>
                  <a:pt x="150698" y="141935"/>
                </a:lnTo>
                <a:lnTo>
                  <a:pt x="149847" y="142367"/>
                </a:lnTo>
                <a:lnTo>
                  <a:pt x="149339" y="142824"/>
                </a:lnTo>
                <a:lnTo>
                  <a:pt x="148336" y="144094"/>
                </a:lnTo>
                <a:lnTo>
                  <a:pt x="147701" y="144830"/>
                </a:lnTo>
                <a:lnTo>
                  <a:pt x="131800" y="153250"/>
                </a:lnTo>
                <a:lnTo>
                  <a:pt x="158072" y="153250"/>
                </a:lnTo>
                <a:lnTo>
                  <a:pt x="152209" y="142074"/>
                </a:lnTo>
                <a:lnTo>
                  <a:pt x="151815" y="141871"/>
                </a:lnTo>
                <a:close/>
              </a:path>
              <a:path w="258445" h="203200">
                <a:moveTo>
                  <a:pt x="125145" y="0"/>
                </a:moveTo>
                <a:lnTo>
                  <a:pt x="112026" y="7886"/>
                </a:lnTo>
                <a:lnTo>
                  <a:pt x="112090" y="9448"/>
                </a:lnTo>
                <a:lnTo>
                  <a:pt x="181203" y="142900"/>
                </a:lnTo>
                <a:lnTo>
                  <a:pt x="181546" y="143294"/>
                </a:lnTo>
                <a:lnTo>
                  <a:pt x="182384" y="143776"/>
                </a:lnTo>
                <a:lnTo>
                  <a:pt x="182981" y="143865"/>
                </a:lnTo>
                <a:lnTo>
                  <a:pt x="184518" y="143738"/>
                </a:lnTo>
                <a:lnTo>
                  <a:pt x="197637" y="134391"/>
                </a:lnTo>
                <a:lnTo>
                  <a:pt x="165061" y="71475"/>
                </a:lnTo>
                <a:lnTo>
                  <a:pt x="166624" y="63538"/>
                </a:lnTo>
                <a:lnTo>
                  <a:pt x="168681" y="57061"/>
                </a:lnTo>
                <a:lnTo>
                  <a:pt x="169843" y="54787"/>
                </a:lnTo>
                <a:lnTo>
                  <a:pt x="156425" y="54787"/>
                </a:lnTo>
                <a:lnTo>
                  <a:pt x="128536" y="927"/>
                </a:lnTo>
                <a:lnTo>
                  <a:pt x="128155" y="533"/>
                </a:lnTo>
                <a:lnTo>
                  <a:pt x="127215" y="12"/>
                </a:lnTo>
                <a:lnTo>
                  <a:pt x="125145" y="0"/>
                </a:lnTo>
                <a:close/>
              </a:path>
              <a:path w="258445" h="203200">
                <a:moveTo>
                  <a:pt x="224188" y="38785"/>
                </a:moveTo>
                <a:lnTo>
                  <a:pt x="193471" y="38785"/>
                </a:lnTo>
                <a:lnTo>
                  <a:pt x="196316" y="39484"/>
                </a:lnTo>
                <a:lnTo>
                  <a:pt x="201663" y="42418"/>
                </a:lnTo>
                <a:lnTo>
                  <a:pt x="204203" y="44500"/>
                </a:lnTo>
                <a:lnTo>
                  <a:pt x="208991" y="49898"/>
                </a:lnTo>
                <a:lnTo>
                  <a:pt x="211518" y="53797"/>
                </a:lnTo>
                <a:lnTo>
                  <a:pt x="241490" y="111683"/>
                </a:lnTo>
                <a:lnTo>
                  <a:pt x="241858" y="112064"/>
                </a:lnTo>
                <a:lnTo>
                  <a:pt x="242760" y="112522"/>
                </a:lnTo>
                <a:lnTo>
                  <a:pt x="244830" y="112509"/>
                </a:lnTo>
                <a:lnTo>
                  <a:pt x="245757" y="112280"/>
                </a:lnTo>
                <a:lnTo>
                  <a:pt x="257904" y="103111"/>
                </a:lnTo>
                <a:lnTo>
                  <a:pt x="226187" y="41859"/>
                </a:lnTo>
                <a:lnTo>
                  <a:pt x="224188" y="38785"/>
                </a:lnTo>
                <a:close/>
              </a:path>
              <a:path w="258445" h="203200">
                <a:moveTo>
                  <a:pt x="71107" y="52717"/>
                </a:moveTo>
                <a:lnTo>
                  <a:pt x="58026" y="60693"/>
                </a:lnTo>
                <a:lnTo>
                  <a:pt x="58077" y="62204"/>
                </a:lnTo>
                <a:lnTo>
                  <a:pt x="69291" y="83858"/>
                </a:lnTo>
                <a:lnTo>
                  <a:pt x="56311" y="90589"/>
                </a:lnTo>
                <a:lnTo>
                  <a:pt x="55892" y="90957"/>
                </a:lnTo>
                <a:lnTo>
                  <a:pt x="55270" y="91859"/>
                </a:lnTo>
                <a:lnTo>
                  <a:pt x="55168" y="93840"/>
                </a:lnTo>
                <a:lnTo>
                  <a:pt x="55321" y="94665"/>
                </a:lnTo>
                <a:lnTo>
                  <a:pt x="62788" y="104482"/>
                </a:lnTo>
                <a:lnTo>
                  <a:pt x="76327" y="97459"/>
                </a:lnTo>
                <a:lnTo>
                  <a:pt x="97179" y="97459"/>
                </a:lnTo>
                <a:lnTo>
                  <a:pt x="92773" y="88950"/>
                </a:lnTo>
                <a:lnTo>
                  <a:pt x="116497" y="76669"/>
                </a:lnTo>
                <a:lnTo>
                  <a:pt x="117005" y="75730"/>
                </a:lnTo>
                <a:lnTo>
                  <a:pt x="117017" y="75349"/>
                </a:lnTo>
                <a:lnTo>
                  <a:pt x="85725" y="75349"/>
                </a:lnTo>
                <a:lnTo>
                  <a:pt x="74523" y="53695"/>
                </a:lnTo>
                <a:lnTo>
                  <a:pt x="74168" y="53340"/>
                </a:lnTo>
                <a:lnTo>
                  <a:pt x="73228" y="52819"/>
                </a:lnTo>
                <a:lnTo>
                  <a:pt x="71107" y="52717"/>
                </a:lnTo>
                <a:close/>
              </a:path>
              <a:path w="258445" h="203200">
                <a:moveTo>
                  <a:pt x="14554" y="65697"/>
                </a:moveTo>
                <a:lnTo>
                  <a:pt x="11569" y="66382"/>
                </a:lnTo>
                <a:lnTo>
                  <a:pt x="3810" y="70408"/>
                </a:lnTo>
                <a:lnTo>
                  <a:pt x="1485" y="72491"/>
                </a:lnTo>
                <a:lnTo>
                  <a:pt x="0" y="76784"/>
                </a:lnTo>
                <a:lnTo>
                  <a:pt x="635" y="79781"/>
                </a:lnTo>
                <a:lnTo>
                  <a:pt x="4584" y="87414"/>
                </a:lnTo>
                <a:lnTo>
                  <a:pt x="6629" y="89611"/>
                </a:lnTo>
                <a:lnTo>
                  <a:pt x="10883" y="90855"/>
                </a:lnTo>
                <a:lnTo>
                  <a:pt x="13868" y="90170"/>
                </a:lnTo>
                <a:lnTo>
                  <a:pt x="21640" y="86144"/>
                </a:lnTo>
                <a:lnTo>
                  <a:pt x="23964" y="84061"/>
                </a:lnTo>
                <a:lnTo>
                  <a:pt x="25438" y="79756"/>
                </a:lnTo>
                <a:lnTo>
                  <a:pt x="24821" y="76784"/>
                </a:lnTo>
                <a:lnTo>
                  <a:pt x="20866" y="69138"/>
                </a:lnTo>
                <a:lnTo>
                  <a:pt x="18821" y="66941"/>
                </a:lnTo>
                <a:lnTo>
                  <a:pt x="14554" y="65697"/>
                </a:lnTo>
                <a:close/>
              </a:path>
              <a:path w="258445" h="203200">
                <a:moveTo>
                  <a:pt x="109512" y="63182"/>
                </a:moveTo>
                <a:lnTo>
                  <a:pt x="108991" y="63309"/>
                </a:lnTo>
                <a:lnTo>
                  <a:pt x="85725" y="75349"/>
                </a:lnTo>
                <a:lnTo>
                  <a:pt x="117017" y="75349"/>
                </a:lnTo>
                <a:lnTo>
                  <a:pt x="117069" y="72923"/>
                </a:lnTo>
                <a:lnTo>
                  <a:pt x="116497" y="71132"/>
                </a:lnTo>
                <a:lnTo>
                  <a:pt x="109512" y="63182"/>
                </a:lnTo>
                <a:close/>
              </a:path>
              <a:path w="258445" h="203200">
                <a:moveTo>
                  <a:pt x="198920" y="20561"/>
                </a:moveTo>
                <a:lnTo>
                  <a:pt x="161328" y="41275"/>
                </a:lnTo>
                <a:lnTo>
                  <a:pt x="156425" y="54787"/>
                </a:lnTo>
                <a:lnTo>
                  <a:pt x="169843" y="54787"/>
                </a:lnTo>
                <a:lnTo>
                  <a:pt x="173812" y="47028"/>
                </a:lnTo>
                <a:lnTo>
                  <a:pt x="177139" y="43459"/>
                </a:lnTo>
                <a:lnTo>
                  <a:pt x="184365" y="39725"/>
                </a:lnTo>
                <a:lnTo>
                  <a:pt x="187439" y="38887"/>
                </a:lnTo>
                <a:lnTo>
                  <a:pt x="193471" y="38785"/>
                </a:lnTo>
                <a:lnTo>
                  <a:pt x="224188" y="38785"/>
                </a:lnTo>
                <a:lnTo>
                  <a:pt x="222808" y="36664"/>
                </a:lnTo>
                <a:lnTo>
                  <a:pt x="215938" y="28727"/>
                </a:lnTo>
                <a:lnTo>
                  <a:pt x="212102" y="25704"/>
                </a:lnTo>
                <a:lnTo>
                  <a:pt x="203593" y="21551"/>
                </a:lnTo>
                <a:lnTo>
                  <a:pt x="198920" y="2056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34188" y="3216875"/>
            <a:ext cx="264795" cy="205740"/>
          </a:xfrm>
          <a:custGeom>
            <a:avLst/>
            <a:gdLst/>
            <a:ahLst/>
            <a:cxnLst/>
            <a:rect l="l" t="t" r="r" b="b"/>
            <a:pathLst>
              <a:path w="264795" h="205739">
                <a:moveTo>
                  <a:pt x="32952" y="105079"/>
                </a:moveTo>
                <a:lnTo>
                  <a:pt x="19883" y="114490"/>
                </a:lnTo>
                <a:lnTo>
                  <a:pt x="66619" y="204749"/>
                </a:lnTo>
                <a:lnTo>
                  <a:pt x="66962" y="205130"/>
                </a:lnTo>
                <a:lnTo>
                  <a:pt x="67800" y="205613"/>
                </a:lnTo>
                <a:lnTo>
                  <a:pt x="69934" y="205587"/>
                </a:lnTo>
                <a:lnTo>
                  <a:pt x="83053" y="196227"/>
                </a:lnTo>
                <a:lnTo>
                  <a:pt x="36317" y="105981"/>
                </a:lnTo>
                <a:lnTo>
                  <a:pt x="35962" y="105613"/>
                </a:lnTo>
                <a:lnTo>
                  <a:pt x="35022" y="105092"/>
                </a:lnTo>
                <a:lnTo>
                  <a:pt x="32952" y="105079"/>
                </a:lnTo>
                <a:close/>
              </a:path>
              <a:path w="264795" h="205739">
                <a:moveTo>
                  <a:pt x="78164" y="81559"/>
                </a:moveTo>
                <a:lnTo>
                  <a:pt x="66429" y="90297"/>
                </a:lnTo>
                <a:lnTo>
                  <a:pt x="113203" y="180619"/>
                </a:lnTo>
                <a:lnTo>
                  <a:pt x="113546" y="181000"/>
                </a:lnTo>
                <a:lnTo>
                  <a:pt x="114384" y="181495"/>
                </a:lnTo>
                <a:lnTo>
                  <a:pt x="116518" y="181457"/>
                </a:lnTo>
                <a:lnTo>
                  <a:pt x="129637" y="172110"/>
                </a:lnTo>
                <a:lnTo>
                  <a:pt x="97081" y="109232"/>
                </a:lnTo>
                <a:lnTo>
                  <a:pt x="97204" y="108470"/>
                </a:lnTo>
                <a:lnTo>
                  <a:pt x="98623" y="101257"/>
                </a:lnTo>
                <a:lnTo>
                  <a:pt x="100628" y="94945"/>
                </a:lnTo>
                <a:lnTo>
                  <a:pt x="87663" y="94945"/>
                </a:lnTo>
                <a:lnTo>
                  <a:pt x="81275" y="82613"/>
                </a:lnTo>
                <a:lnTo>
                  <a:pt x="80911" y="82219"/>
                </a:lnTo>
                <a:lnTo>
                  <a:pt x="80094" y="81737"/>
                </a:lnTo>
                <a:lnTo>
                  <a:pt x="79535" y="81610"/>
                </a:lnTo>
                <a:lnTo>
                  <a:pt x="78164" y="81559"/>
                </a:lnTo>
                <a:close/>
              </a:path>
              <a:path w="264795" h="205739">
                <a:moveTo>
                  <a:pt x="156179" y="76492"/>
                </a:moveTo>
                <a:lnTo>
                  <a:pt x="125471" y="76492"/>
                </a:lnTo>
                <a:lnTo>
                  <a:pt x="128316" y="77203"/>
                </a:lnTo>
                <a:lnTo>
                  <a:pt x="133663" y="80137"/>
                </a:lnTo>
                <a:lnTo>
                  <a:pt x="136203" y="82219"/>
                </a:lnTo>
                <a:lnTo>
                  <a:pt x="140991" y="87617"/>
                </a:lnTo>
                <a:lnTo>
                  <a:pt x="143518" y="91503"/>
                </a:lnTo>
                <a:lnTo>
                  <a:pt x="173490" y="149402"/>
                </a:lnTo>
                <a:lnTo>
                  <a:pt x="173858" y="149771"/>
                </a:lnTo>
                <a:lnTo>
                  <a:pt x="174760" y="150228"/>
                </a:lnTo>
                <a:lnTo>
                  <a:pt x="176830" y="150228"/>
                </a:lnTo>
                <a:lnTo>
                  <a:pt x="189936" y="140881"/>
                </a:lnTo>
                <a:lnTo>
                  <a:pt x="158161" y="79540"/>
                </a:lnTo>
                <a:lnTo>
                  <a:pt x="156179" y="76492"/>
                </a:lnTo>
                <a:close/>
              </a:path>
              <a:path w="264795" h="205739">
                <a:moveTo>
                  <a:pt x="203835" y="44742"/>
                </a:moveTo>
                <a:lnTo>
                  <a:pt x="182977" y="44742"/>
                </a:lnTo>
                <a:lnTo>
                  <a:pt x="212593" y="101930"/>
                </a:lnTo>
                <a:lnTo>
                  <a:pt x="234818" y="118287"/>
                </a:lnTo>
                <a:lnTo>
                  <a:pt x="242679" y="117309"/>
                </a:lnTo>
                <a:lnTo>
                  <a:pt x="264752" y="101320"/>
                </a:lnTo>
                <a:lnTo>
                  <a:pt x="264723" y="100533"/>
                </a:lnTo>
                <a:lnTo>
                  <a:pt x="238450" y="100533"/>
                </a:lnTo>
                <a:lnTo>
                  <a:pt x="231592" y="96139"/>
                </a:lnTo>
                <a:lnTo>
                  <a:pt x="228290" y="91973"/>
                </a:lnTo>
                <a:lnTo>
                  <a:pt x="203835" y="44742"/>
                </a:lnTo>
                <a:close/>
              </a:path>
              <a:path w="264795" h="205739">
                <a:moveTo>
                  <a:pt x="258466" y="89154"/>
                </a:moveTo>
                <a:lnTo>
                  <a:pt x="257348" y="89204"/>
                </a:lnTo>
                <a:lnTo>
                  <a:pt x="256497" y="89649"/>
                </a:lnTo>
                <a:lnTo>
                  <a:pt x="255989" y="90106"/>
                </a:lnTo>
                <a:lnTo>
                  <a:pt x="254874" y="91503"/>
                </a:lnTo>
                <a:lnTo>
                  <a:pt x="254339" y="92113"/>
                </a:lnTo>
                <a:lnTo>
                  <a:pt x="238450" y="100533"/>
                </a:lnTo>
                <a:lnTo>
                  <a:pt x="264723" y="100533"/>
                </a:lnTo>
                <a:lnTo>
                  <a:pt x="258859" y="89344"/>
                </a:lnTo>
                <a:lnTo>
                  <a:pt x="258466" y="89154"/>
                </a:lnTo>
                <a:close/>
              </a:path>
              <a:path w="264795" h="205739">
                <a:moveTo>
                  <a:pt x="130919" y="58267"/>
                </a:moveTo>
                <a:lnTo>
                  <a:pt x="92616" y="80010"/>
                </a:lnTo>
                <a:lnTo>
                  <a:pt x="87663" y="94945"/>
                </a:lnTo>
                <a:lnTo>
                  <a:pt x="100628" y="94945"/>
                </a:lnTo>
                <a:lnTo>
                  <a:pt x="100681" y="94780"/>
                </a:lnTo>
                <a:lnTo>
                  <a:pt x="105812" y="84747"/>
                </a:lnTo>
                <a:lnTo>
                  <a:pt x="109126" y="81178"/>
                </a:lnTo>
                <a:lnTo>
                  <a:pt x="116365" y="77431"/>
                </a:lnTo>
                <a:lnTo>
                  <a:pt x="119439" y="76593"/>
                </a:lnTo>
                <a:lnTo>
                  <a:pt x="125471" y="76492"/>
                </a:lnTo>
                <a:lnTo>
                  <a:pt x="156179" y="76492"/>
                </a:lnTo>
                <a:lnTo>
                  <a:pt x="154808" y="74383"/>
                </a:lnTo>
                <a:lnTo>
                  <a:pt x="147937" y="66446"/>
                </a:lnTo>
                <a:lnTo>
                  <a:pt x="144089" y="63423"/>
                </a:lnTo>
                <a:lnTo>
                  <a:pt x="135593" y="59270"/>
                </a:lnTo>
                <a:lnTo>
                  <a:pt x="130919" y="58267"/>
                </a:lnTo>
                <a:close/>
              </a:path>
              <a:path w="264795" h="205739">
                <a:moveTo>
                  <a:pt x="14549" y="68199"/>
                </a:moveTo>
                <a:lnTo>
                  <a:pt x="11565" y="68884"/>
                </a:lnTo>
                <a:lnTo>
                  <a:pt x="3805" y="72910"/>
                </a:lnTo>
                <a:lnTo>
                  <a:pt x="1481" y="74993"/>
                </a:lnTo>
                <a:lnTo>
                  <a:pt x="0" y="79273"/>
                </a:lnTo>
                <a:lnTo>
                  <a:pt x="630" y="82283"/>
                </a:lnTo>
                <a:lnTo>
                  <a:pt x="4580" y="89916"/>
                </a:lnTo>
                <a:lnTo>
                  <a:pt x="6625" y="92113"/>
                </a:lnTo>
                <a:lnTo>
                  <a:pt x="10879" y="93357"/>
                </a:lnTo>
                <a:lnTo>
                  <a:pt x="13864" y="92671"/>
                </a:lnTo>
                <a:lnTo>
                  <a:pt x="21636" y="88646"/>
                </a:lnTo>
                <a:lnTo>
                  <a:pt x="23960" y="86563"/>
                </a:lnTo>
                <a:lnTo>
                  <a:pt x="25312" y="82613"/>
                </a:lnTo>
                <a:lnTo>
                  <a:pt x="25208" y="81178"/>
                </a:lnTo>
                <a:lnTo>
                  <a:pt x="24811" y="79273"/>
                </a:lnTo>
                <a:lnTo>
                  <a:pt x="20861" y="71640"/>
                </a:lnTo>
                <a:lnTo>
                  <a:pt x="18817" y="69443"/>
                </a:lnTo>
                <a:lnTo>
                  <a:pt x="14549" y="68199"/>
                </a:lnTo>
                <a:close/>
              </a:path>
              <a:path w="264795" h="205739">
                <a:moveTo>
                  <a:pt x="177757" y="0"/>
                </a:moveTo>
                <a:lnTo>
                  <a:pt x="164676" y="7962"/>
                </a:lnTo>
                <a:lnTo>
                  <a:pt x="164727" y="9486"/>
                </a:lnTo>
                <a:lnTo>
                  <a:pt x="175941" y="31140"/>
                </a:lnTo>
                <a:lnTo>
                  <a:pt x="162962" y="37858"/>
                </a:lnTo>
                <a:lnTo>
                  <a:pt x="162530" y="38227"/>
                </a:lnTo>
                <a:lnTo>
                  <a:pt x="161907" y="39141"/>
                </a:lnTo>
                <a:lnTo>
                  <a:pt x="161819" y="41109"/>
                </a:lnTo>
                <a:lnTo>
                  <a:pt x="161971" y="41935"/>
                </a:lnTo>
                <a:lnTo>
                  <a:pt x="169439" y="51752"/>
                </a:lnTo>
                <a:lnTo>
                  <a:pt x="182977" y="44742"/>
                </a:lnTo>
                <a:lnTo>
                  <a:pt x="203835" y="44742"/>
                </a:lnTo>
                <a:lnTo>
                  <a:pt x="199423" y="36220"/>
                </a:lnTo>
                <a:lnTo>
                  <a:pt x="223147" y="23939"/>
                </a:lnTo>
                <a:lnTo>
                  <a:pt x="223655" y="23012"/>
                </a:lnTo>
                <a:lnTo>
                  <a:pt x="223668" y="22618"/>
                </a:lnTo>
                <a:lnTo>
                  <a:pt x="192375" y="22618"/>
                </a:lnTo>
                <a:lnTo>
                  <a:pt x="181161" y="965"/>
                </a:lnTo>
                <a:lnTo>
                  <a:pt x="180818" y="609"/>
                </a:lnTo>
                <a:lnTo>
                  <a:pt x="179878" y="88"/>
                </a:lnTo>
                <a:lnTo>
                  <a:pt x="177757" y="0"/>
                </a:lnTo>
                <a:close/>
              </a:path>
              <a:path w="264795" h="205739">
                <a:moveTo>
                  <a:pt x="217191" y="10515"/>
                </a:moveTo>
                <a:lnTo>
                  <a:pt x="215641" y="10579"/>
                </a:lnTo>
                <a:lnTo>
                  <a:pt x="192375" y="22618"/>
                </a:lnTo>
                <a:lnTo>
                  <a:pt x="223668" y="22618"/>
                </a:lnTo>
                <a:lnTo>
                  <a:pt x="223744" y="20269"/>
                </a:lnTo>
                <a:lnTo>
                  <a:pt x="223147" y="18402"/>
                </a:lnTo>
                <a:lnTo>
                  <a:pt x="217191" y="10515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4351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90244" y="0"/>
                </a:lnTo>
                <a:lnTo>
                  <a:pt x="1090244" y="574433"/>
                </a:lnTo>
                <a:lnTo>
                  <a:pt x="0" y="57443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4351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89690" y="0"/>
                </a:lnTo>
                <a:lnTo>
                  <a:pt x="1089690" y="574136"/>
                </a:lnTo>
                <a:lnTo>
                  <a:pt x="0" y="574136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9731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90244" y="0"/>
                </a:lnTo>
                <a:lnTo>
                  <a:pt x="1090244" y="574433"/>
                </a:lnTo>
                <a:lnTo>
                  <a:pt x="0" y="57443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9731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89689" y="0"/>
                </a:lnTo>
                <a:lnTo>
                  <a:pt x="1089689" y="574136"/>
                </a:lnTo>
                <a:lnTo>
                  <a:pt x="0" y="574136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65111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90244" y="0"/>
                </a:lnTo>
                <a:lnTo>
                  <a:pt x="1090244" y="574433"/>
                </a:lnTo>
                <a:lnTo>
                  <a:pt x="0" y="57443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65110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89690" y="0"/>
                </a:lnTo>
                <a:lnTo>
                  <a:pt x="1089690" y="574136"/>
                </a:lnTo>
                <a:lnTo>
                  <a:pt x="0" y="574136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7013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90244" y="0"/>
                </a:lnTo>
                <a:lnTo>
                  <a:pt x="1090244" y="574433"/>
                </a:lnTo>
                <a:lnTo>
                  <a:pt x="0" y="574433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7013" y="5206727"/>
            <a:ext cx="1090295" cy="574675"/>
          </a:xfrm>
          <a:custGeom>
            <a:avLst/>
            <a:gdLst/>
            <a:ahLst/>
            <a:cxnLst/>
            <a:rect l="l" t="t" r="r" b="b"/>
            <a:pathLst>
              <a:path w="1090295" h="574675">
                <a:moveTo>
                  <a:pt x="0" y="0"/>
                </a:moveTo>
                <a:lnTo>
                  <a:pt x="1089690" y="0"/>
                </a:lnTo>
                <a:lnTo>
                  <a:pt x="1089690" y="574136"/>
                </a:lnTo>
                <a:lnTo>
                  <a:pt x="0" y="574136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34096" y="5465885"/>
            <a:ext cx="183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1352" y="5182293"/>
            <a:ext cx="1109451" cy="80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7688" y="4563687"/>
            <a:ext cx="714894" cy="104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6719" y="4716054"/>
            <a:ext cx="497205" cy="822325"/>
          </a:xfrm>
          <a:custGeom>
            <a:avLst/>
            <a:gdLst/>
            <a:ahLst/>
            <a:cxnLst/>
            <a:rect l="l" t="t" r="r" b="b"/>
            <a:pathLst>
              <a:path w="497204" h="822325">
                <a:moveTo>
                  <a:pt x="0" y="821770"/>
                </a:moveTo>
                <a:lnTo>
                  <a:pt x="497082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02071" y="4694068"/>
            <a:ext cx="105410" cy="123189"/>
          </a:xfrm>
          <a:custGeom>
            <a:avLst/>
            <a:gdLst/>
            <a:ahLst/>
            <a:cxnLst/>
            <a:rect l="l" t="t" r="r" b="b"/>
            <a:pathLst>
              <a:path w="105409" h="123189">
                <a:moveTo>
                  <a:pt x="104340" y="43129"/>
                </a:moveTo>
                <a:lnTo>
                  <a:pt x="78943" y="43129"/>
                </a:lnTo>
                <a:lnTo>
                  <a:pt x="77774" y="116586"/>
                </a:lnTo>
                <a:lnTo>
                  <a:pt x="83362" y="122364"/>
                </a:lnTo>
                <a:lnTo>
                  <a:pt x="97383" y="122580"/>
                </a:lnTo>
                <a:lnTo>
                  <a:pt x="103162" y="116992"/>
                </a:lnTo>
                <a:lnTo>
                  <a:pt x="104340" y="43129"/>
                </a:lnTo>
                <a:close/>
              </a:path>
              <a:path w="105409" h="123189">
                <a:moveTo>
                  <a:pt x="105028" y="0"/>
                </a:moveTo>
                <a:lnTo>
                  <a:pt x="2273" y="55968"/>
                </a:lnTo>
                <a:lnTo>
                  <a:pt x="0" y="63677"/>
                </a:lnTo>
                <a:lnTo>
                  <a:pt x="6718" y="75996"/>
                </a:lnTo>
                <a:lnTo>
                  <a:pt x="14427" y="78270"/>
                </a:lnTo>
                <a:lnTo>
                  <a:pt x="78943" y="43129"/>
                </a:lnTo>
                <a:lnTo>
                  <a:pt x="104340" y="43129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3083" y="4563687"/>
            <a:ext cx="710738" cy="1043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90305" y="4716054"/>
            <a:ext cx="497205" cy="822325"/>
          </a:xfrm>
          <a:custGeom>
            <a:avLst/>
            <a:gdLst/>
            <a:ahLst/>
            <a:cxnLst/>
            <a:rect l="l" t="t" r="r" b="b"/>
            <a:pathLst>
              <a:path w="497204" h="822325">
                <a:moveTo>
                  <a:pt x="0" y="821770"/>
                </a:moveTo>
                <a:lnTo>
                  <a:pt x="497082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95657" y="4694068"/>
            <a:ext cx="105410" cy="123189"/>
          </a:xfrm>
          <a:custGeom>
            <a:avLst/>
            <a:gdLst/>
            <a:ahLst/>
            <a:cxnLst/>
            <a:rect l="l" t="t" r="r" b="b"/>
            <a:pathLst>
              <a:path w="105410" h="123189">
                <a:moveTo>
                  <a:pt x="104340" y="43129"/>
                </a:moveTo>
                <a:lnTo>
                  <a:pt x="78943" y="43129"/>
                </a:lnTo>
                <a:lnTo>
                  <a:pt x="77774" y="116586"/>
                </a:lnTo>
                <a:lnTo>
                  <a:pt x="83362" y="122364"/>
                </a:lnTo>
                <a:lnTo>
                  <a:pt x="97383" y="122580"/>
                </a:lnTo>
                <a:lnTo>
                  <a:pt x="103162" y="116992"/>
                </a:lnTo>
                <a:lnTo>
                  <a:pt x="104340" y="43129"/>
                </a:lnTo>
                <a:close/>
              </a:path>
              <a:path w="105410" h="123189">
                <a:moveTo>
                  <a:pt x="105028" y="0"/>
                </a:moveTo>
                <a:lnTo>
                  <a:pt x="2273" y="55968"/>
                </a:lnTo>
                <a:lnTo>
                  <a:pt x="0" y="63677"/>
                </a:lnTo>
                <a:lnTo>
                  <a:pt x="6718" y="75996"/>
                </a:lnTo>
                <a:lnTo>
                  <a:pt x="14427" y="78270"/>
                </a:lnTo>
                <a:lnTo>
                  <a:pt x="78943" y="43129"/>
                </a:lnTo>
                <a:lnTo>
                  <a:pt x="104340" y="43129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4817" y="5494713"/>
            <a:ext cx="656705" cy="876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9082" y="5528453"/>
            <a:ext cx="438784" cy="656590"/>
          </a:xfrm>
          <a:custGeom>
            <a:avLst/>
            <a:gdLst/>
            <a:ahLst/>
            <a:cxnLst/>
            <a:rect l="l" t="t" r="r" b="b"/>
            <a:pathLst>
              <a:path w="438785" h="656589">
                <a:moveTo>
                  <a:pt x="438294" y="0"/>
                </a:moveTo>
                <a:lnTo>
                  <a:pt x="0" y="656587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74865" y="6084215"/>
            <a:ext cx="107950" cy="122555"/>
          </a:xfrm>
          <a:custGeom>
            <a:avLst/>
            <a:gdLst/>
            <a:ahLst/>
            <a:cxnLst/>
            <a:rect l="l" t="t" r="r" b="b"/>
            <a:pathLst>
              <a:path w="107950" h="122554">
                <a:moveTo>
                  <a:pt x="13093" y="0"/>
                </a:moveTo>
                <a:lnTo>
                  <a:pt x="7073" y="5333"/>
                </a:lnTo>
                <a:lnTo>
                  <a:pt x="0" y="122123"/>
                </a:lnTo>
                <a:lnTo>
                  <a:pt x="85889" y="80200"/>
                </a:lnTo>
                <a:lnTo>
                  <a:pt x="27990" y="80200"/>
                </a:lnTo>
                <a:lnTo>
                  <a:pt x="32435" y="6870"/>
                </a:lnTo>
                <a:lnTo>
                  <a:pt x="27101" y="850"/>
                </a:lnTo>
                <a:lnTo>
                  <a:pt x="13093" y="0"/>
                </a:lnTo>
                <a:close/>
              </a:path>
              <a:path w="107950" h="122554">
                <a:moveTo>
                  <a:pt x="94005" y="47967"/>
                </a:moveTo>
                <a:lnTo>
                  <a:pt x="27990" y="80200"/>
                </a:lnTo>
                <a:lnTo>
                  <a:pt x="85889" y="80200"/>
                </a:lnTo>
                <a:lnTo>
                  <a:pt x="105143" y="70802"/>
                </a:lnTo>
                <a:lnTo>
                  <a:pt x="107759" y="63195"/>
                </a:lnTo>
                <a:lnTo>
                  <a:pt x="101600" y="50584"/>
                </a:lnTo>
                <a:lnTo>
                  <a:pt x="94005" y="4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3257" y="5494713"/>
            <a:ext cx="652549" cy="876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4495" y="5528453"/>
            <a:ext cx="438784" cy="656590"/>
          </a:xfrm>
          <a:custGeom>
            <a:avLst/>
            <a:gdLst/>
            <a:ahLst/>
            <a:cxnLst/>
            <a:rect l="l" t="t" r="r" b="b"/>
            <a:pathLst>
              <a:path w="438785" h="656589">
                <a:moveTo>
                  <a:pt x="438294" y="0"/>
                </a:moveTo>
                <a:lnTo>
                  <a:pt x="0" y="656587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0278" y="6084215"/>
            <a:ext cx="107950" cy="122555"/>
          </a:xfrm>
          <a:custGeom>
            <a:avLst/>
            <a:gdLst/>
            <a:ahLst/>
            <a:cxnLst/>
            <a:rect l="l" t="t" r="r" b="b"/>
            <a:pathLst>
              <a:path w="107950" h="122554">
                <a:moveTo>
                  <a:pt x="13093" y="0"/>
                </a:moveTo>
                <a:lnTo>
                  <a:pt x="7073" y="5333"/>
                </a:lnTo>
                <a:lnTo>
                  <a:pt x="0" y="122123"/>
                </a:lnTo>
                <a:lnTo>
                  <a:pt x="85889" y="80200"/>
                </a:lnTo>
                <a:lnTo>
                  <a:pt x="27990" y="80200"/>
                </a:lnTo>
                <a:lnTo>
                  <a:pt x="32435" y="6870"/>
                </a:lnTo>
                <a:lnTo>
                  <a:pt x="27101" y="850"/>
                </a:lnTo>
                <a:lnTo>
                  <a:pt x="13093" y="0"/>
                </a:lnTo>
                <a:close/>
              </a:path>
              <a:path w="107950" h="122554">
                <a:moveTo>
                  <a:pt x="94005" y="47967"/>
                </a:moveTo>
                <a:lnTo>
                  <a:pt x="27990" y="80200"/>
                </a:lnTo>
                <a:lnTo>
                  <a:pt x="85889" y="80200"/>
                </a:lnTo>
                <a:lnTo>
                  <a:pt x="105143" y="70802"/>
                </a:lnTo>
                <a:lnTo>
                  <a:pt x="107759" y="63195"/>
                </a:lnTo>
                <a:lnTo>
                  <a:pt x="101612" y="50584"/>
                </a:lnTo>
                <a:lnTo>
                  <a:pt x="94005" y="4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62409" y="4213110"/>
            <a:ext cx="1725637" cy="480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2412" y="4213116"/>
            <a:ext cx="1725295" cy="480695"/>
          </a:xfrm>
          <a:custGeom>
            <a:avLst/>
            <a:gdLst/>
            <a:ahLst/>
            <a:cxnLst/>
            <a:rect l="l" t="t" r="r" b="b"/>
            <a:pathLst>
              <a:path w="1725295" h="480695">
                <a:moveTo>
                  <a:pt x="0" y="0"/>
                </a:moveTo>
                <a:lnTo>
                  <a:pt x="1724756" y="0"/>
                </a:lnTo>
                <a:lnTo>
                  <a:pt x="1724756" y="480400"/>
                </a:lnTo>
                <a:lnTo>
                  <a:pt x="0" y="480400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6542" y="4210113"/>
            <a:ext cx="437553" cy="480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6538" y="4210108"/>
            <a:ext cx="437515" cy="480695"/>
          </a:xfrm>
          <a:custGeom>
            <a:avLst/>
            <a:gdLst/>
            <a:ahLst/>
            <a:cxnLst/>
            <a:rect l="l" t="t" r="r" b="b"/>
            <a:pathLst>
              <a:path w="437515" h="480695">
                <a:moveTo>
                  <a:pt x="0" y="0"/>
                </a:moveTo>
                <a:lnTo>
                  <a:pt x="437338" y="0"/>
                </a:lnTo>
                <a:lnTo>
                  <a:pt x="437338" y="480400"/>
                </a:lnTo>
                <a:lnTo>
                  <a:pt x="0" y="480400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6368" y="6228181"/>
            <a:ext cx="1089075" cy="480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56364" y="6228183"/>
            <a:ext cx="1089025" cy="480695"/>
          </a:xfrm>
          <a:custGeom>
            <a:avLst/>
            <a:gdLst/>
            <a:ahLst/>
            <a:cxnLst/>
            <a:rect l="l" t="t" r="r" b="b"/>
            <a:pathLst>
              <a:path w="1089025" h="480695">
                <a:moveTo>
                  <a:pt x="0" y="0"/>
                </a:moveTo>
                <a:lnTo>
                  <a:pt x="1088519" y="0"/>
                </a:lnTo>
                <a:lnTo>
                  <a:pt x="1088519" y="480400"/>
                </a:lnTo>
                <a:lnTo>
                  <a:pt x="0" y="480400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8687" y="6228181"/>
            <a:ext cx="2646972" cy="4806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8690" y="6228183"/>
            <a:ext cx="2646045" cy="480695"/>
          </a:xfrm>
          <a:custGeom>
            <a:avLst/>
            <a:gdLst/>
            <a:ahLst/>
            <a:cxnLst/>
            <a:rect l="l" t="t" r="r" b="b"/>
            <a:pathLst>
              <a:path w="2646045" h="480695">
                <a:moveTo>
                  <a:pt x="0" y="0"/>
                </a:moveTo>
                <a:lnTo>
                  <a:pt x="2645624" y="0"/>
                </a:lnTo>
                <a:lnTo>
                  <a:pt x="2645624" y="480400"/>
                </a:lnTo>
                <a:lnTo>
                  <a:pt x="0" y="480400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4731" y="5767251"/>
            <a:ext cx="1292202" cy="918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组合 52"/>
          <p:cNvGrpSpPr/>
          <p:nvPr/>
        </p:nvGrpSpPr>
        <p:grpSpPr>
          <a:xfrm>
            <a:off x="3610524" y="2743200"/>
            <a:ext cx="897582" cy="546303"/>
            <a:chOff x="3610524" y="2743200"/>
            <a:chExt cx="897582" cy="546303"/>
          </a:xfrm>
        </p:grpSpPr>
        <p:sp>
          <p:nvSpPr>
            <p:cNvPr id="42" name="object 42"/>
            <p:cNvSpPr/>
            <p:nvPr/>
          </p:nvSpPr>
          <p:spPr>
            <a:xfrm>
              <a:off x="3610524" y="3022803"/>
              <a:ext cx="421640" cy="266700"/>
            </a:xfrm>
            <a:custGeom>
              <a:avLst/>
              <a:gdLst/>
              <a:ahLst/>
              <a:cxnLst/>
              <a:rect l="l" t="t" r="r" b="b"/>
              <a:pathLst>
                <a:path w="421639" h="266700">
                  <a:moveTo>
                    <a:pt x="16509" y="124460"/>
                  </a:moveTo>
                  <a:lnTo>
                    <a:pt x="8534" y="124460"/>
                  </a:lnTo>
                  <a:lnTo>
                    <a:pt x="5283" y="127000"/>
                  </a:lnTo>
                  <a:lnTo>
                    <a:pt x="3987" y="127000"/>
                  </a:lnTo>
                  <a:lnTo>
                    <a:pt x="1993" y="128270"/>
                  </a:lnTo>
                  <a:lnTo>
                    <a:pt x="1257" y="129540"/>
                  </a:lnTo>
                  <a:lnTo>
                    <a:pt x="266" y="130810"/>
                  </a:lnTo>
                  <a:lnTo>
                    <a:pt x="0" y="130810"/>
                  </a:lnTo>
                  <a:lnTo>
                    <a:pt x="76" y="133350"/>
                  </a:lnTo>
                  <a:lnTo>
                    <a:pt x="69176" y="266700"/>
                  </a:lnTo>
                  <a:lnTo>
                    <a:pt x="75183" y="266700"/>
                  </a:lnTo>
                  <a:lnTo>
                    <a:pt x="76352" y="265430"/>
                  </a:lnTo>
                  <a:lnTo>
                    <a:pt x="79070" y="264160"/>
                  </a:lnTo>
                  <a:lnTo>
                    <a:pt x="80187" y="264160"/>
                  </a:lnTo>
                  <a:lnTo>
                    <a:pt x="81838" y="262890"/>
                  </a:lnTo>
                  <a:lnTo>
                    <a:pt x="82486" y="261620"/>
                  </a:lnTo>
                  <a:lnTo>
                    <a:pt x="83438" y="260350"/>
                  </a:lnTo>
                  <a:lnTo>
                    <a:pt x="83718" y="260350"/>
                  </a:lnTo>
                  <a:lnTo>
                    <a:pt x="83718" y="259080"/>
                  </a:lnTo>
                  <a:lnTo>
                    <a:pt x="77774" y="247650"/>
                  </a:lnTo>
                  <a:lnTo>
                    <a:pt x="114268" y="247650"/>
                  </a:lnTo>
                  <a:lnTo>
                    <a:pt x="120992" y="243840"/>
                  </a:lnTo>
                  <a:lnTo>
                    <a:pt x="125831" y="240030"/>
                  </a:lnTo>
                  <a:lnTo>
                    <a:pt x="127859" y="237490"/>
                  </a:lnTo>
                  <a:lnTo>
                    <a:pt x="96570" y="237490"/>
                  </a:lnTo>
                  <a:lnTo>
                    <a:pt x="85382" y="236220"/>
                  </a:lnTo>
                  <a:lnTo>
                    <a:pt x="78905" y="233680"/>
                  </a:lnTo>
                  <a:lnTo>
                    <a:pt x="71551" y="231140"/>
                  </a:lnTo>
                  <a:lnTo>
                    <a:pt x="53124" y="194310"/>
                  </a:lnTo>
                  <a:lnTo>
                    <a:pt x="53987" y="190500"/>
                  </a:lnTo>
                  <a:lnTo>
                    <a:pt x="54990" y="186690"/>
                  </a:lnTo>
                  <a:lnTo>
                    <a:pt x="57289" y="179070"/>
                  </a:lnTo>
                  <a:lnTo>
                    <a:pt x="57924" y="177800"/>
                  </a:lnTo>
                  <a:lnTo>
                    <a:pt x="44399" y="177800"/>
                  </a:lnTo>
                  <a:lnTo>
                    <a:pt x="16509" y="124460"/>
                  </a:lnTo>
                  <a:close/>
                </a:path>
                <a:path w="421639" h="266700">
                  <a:moveTo>
                    <a:pt x="114268" y="247650"/>
                  </a:moveTo>
                  <a:lnTo>
                    <a:pt x="77774" y="247650"/>
                  </a:lnTo>
                  <a:lnTo>
                    <a:pt x="81749" y="248920"/>
                  </a:lnTo>
                  <a:lnTo>
                    <a:pt x="85382" y="250190"/>
                  </a:lnTo>
                  <a:lnTo>
                    <a:pt x="91986" y="251460"/>
                  </a:lnTo>
                  <a:lnTo>
                    <a:pt x="103860" y="251460"/>
                  </a:lnTo>
                  <a:lnTo>
                    <a:pt x="109258" y="250190"/>
                  </a:lnTo>
                  <a:lnTo>
                    <a:pt x="112026" y="248920"/>
                  </a:lnTo>
                  <a:lnTo>
                    <a:pt x="114268" y="247650"/>
                  </a:lnTo>
                  <a:close/>
                </a:path>
                <a:path w="421639" h="266700">
                  <a:moveTo>
                    <a:pt x="116716" y="161290"/>
                  </a:moveTo>
                  <a:lnTo>
                    <a:pt x="86525" y="161290"/>
                  </a:lnTo>
                  <a:lnTo>
                    <a:pt x="90182" y="163830"/>
                  </a:lnTo>
                  <a:lnTo>
                    <a:pt x="97053" y="167640"/>
                  </a:lnTo>
                  <a:lnTo>
                    <a:pt x="100228" y="171450"/>
                  </a:lnTo>
                  <a:lnTo>
                    <a:pt x="106083" y="179070"/>
                  </a:lnTo>
                  <a:lnTo>
                    <a:pt x="108724" y="182880"/>
                  </a:lnTo>
                  <a:lnTo>
                    <a:pt x="111086" y="187960"/>
                  </a:lnTo>
                  <a:lnTo>
                    <a:pt x="113245" y="191770"/>
                  </a:lnTo>
                  <a:lnTo>
                    <a:pt x="114973" y="196850"/>
                  </a:lnTo>
                  <a:lnTo>
                    <a:pt x="117538" y="205740"/>
                  </a:lnTo>
                  <a:lnTo>
                    <a:pt x="118122" y="209550"/>
                  </a:lnTo>
                  <a:lnTo>
                    <a:pt x="117868" y="218440"/>
                  </a:lnTo>
                  <a:lnTo>
                    <a:pt x="96570" y="237490"/>
                  </a:lnTo>
                  <a:lnTo>
                    <a:pt x="127859" y="237490"/>
                  </a:lnTo>
                  <a:lnTo>
                    <a:pt x="132930" y="231140"/>
                  </a:lnTo>
                  <a:lnTo>
                    <a:pt x="135216" y="224790"/>
                  </a:lnTo>
                  <a:lnTo>
                    <a:pt x="137223" y="213360"/>
                  </a:lnTo>
                  <a:lnTo>
                    <a:pt x="136969" y="207010"/>
                  </a:lnTo>
                  <a:lnTo>
                    <a:pt x="133934" y="193040"/>
                  </a:lnTo>
                  <a:lnTo>
                    <a:pt x="131165" y="185420"/>
                  </a:lnTo>
                  <a:lnTo>
                    <a:pt x="123812" y="171450"/>
                  </a:lnTo>
                  <a:lnTo>
                    <a:pt x="119964" y="165100"/>
                  </a:lnTo>
                  <a:lnTo>
                    <a:pt x="116716" y="161290"/>
                  </a:lnTo>
                  <a:close/>
                </a:path>
                <a:path w="421639" h="266700">
                  <a:moveTo>
                    <a:pt x="208737" y="110490"/>
                  </a:moveTo>
                  <a:lnTo>
                    <a:pt x="180390" y="110490"/>
                  </a:lnTo>
                  <a:lnTo>
                    <a:pt x="185458" y="111760"/>
                  </a:lnTo>
                  <a:lnTo>
                    <a:pt x="187782" y="114300"/>
                  </a:lnTo>
                  <a:lnTo>
                    <a:pt x="191973" y="118110"/>
                  </a:lnTo>
                  <a:lnTo>
                    <a:pt x="193916" y="120650"/>
                  </a:lnTo>
                  <a:lnTo>
                    <a:pt x="199301" y="132080"/>
                  </a:lnTo>
                  <a:lnTo>
                    <a:pt x="180060" y="140970"/>
                  </a:lnTo>
                  <a:lnTo>
                    <a:pt x="174129" y="144780"/>
                  </a:lnTo>
                  <a:lnTo>
                    <a:pt x="153784" y="180340"/>
                  </a:lnTo>
                  <a:lnTo>
                    <a:pt x="155016" y="185420"/>
                  </a:lnTo>
                  <a:lnTo>
                    <a:pt x="180352" y="207010"/>
                  </a:lnTo>
                  <a:lnTo>
                    <a:pt x="184505" y="207010"/>
                  </a:lnTo>
                  <a:lnTo>
                    <a:pt x="215188" y="191770"/>
                  </a:lnTo>
                  <a:lnTo>
                    <a:pt x="188544" y="191770"/>
                  </a:lnTo>
                  <a:lnTo>
                    <a:pt x="179831" y="189230"/>
                  </a:lnTo>
                  <a:lnTo>
                    <a:pt x="176453" y="185420"/>
                  </a:lnTo>
                  <a:lnTo>
                    <a:pt x="172643" y="179070"/>
                  </a:lnTo>
                  <a:lnTo>
                    <a:pt x="171919" y="175260"/>
                  </a:lnTo>
                  <a:lnTo>
                    <a:pt x="171805" y="170180"/>
                  </a:lnTo>
                  <a:lnTo>
                    <a:pt x="172478" y="167640"/>
                  </a:lnTo>
                  <a:lnTo>
                    <a:pt x="205397" y="143510"/>
                  </a:lnTo>
                  <a:lnTo>
                    <a:pt x="226102" y="143510"/>
                  </a:lnTo>
                  <a:lnTo>
                    <a:pt x="211620" y="115570"/>
                  </a:lnTo>
                  <a:lnTo>
                    <a:pt x="208737" y="110490"/>
                  </a:lnTo>
                  <a:close/>
                </a:path>
                <a:path w="421639" h="266700">
                  <a:moveTo>
                    <a:pt x="226102" y="143510"/>
                  </a:moveTo>
                  <a:lnTo>
                    <a:pt x="205397" y="143510"/>
                  </a:lnTo>
                  <a:lnTo>
                    <a:pt x="215226" y="162560"/>
                  </a:lnTo>
                  <a:lnTo>
                    <a:pt x="213525" y="168910"/>
                  </a:lnTo>
                  <a:lnTo>
                    <a:pt x="188544" y="191770"/>
                  </a:lnTo>
                  <a:lnTo>
                    <a:pt x="215188" y="191770"/>
                  </a:lnTo>
                  <a:lnTo>
                    <a:pt x="219697" y="185420"/>
                  </a:lnTo>
                  <a:lnTo>
                    <a:pt x="222376" y="180340"/>
                  </a:lnTo>
                  <a:lnTo>
                    <a:pt x="224129" y="173990"/>
                  </a:lnTo>
                  <a:lnTo>
                    <a:pt x="241901" y="173990"/>
                  </a:lnTo>
                  <a:lnTo>
                    <a:pt x="226102" y="143510"/>
                  </a:lnTo>
                  <a:close/>
                </a:path>
                <a:path w="421639" h="266700">
                  <a:moveTo>
                    <a:pt x="241901" y="173990"/>
                  </a:moveTo>
                  <a:lnTo>
                    <a:pt x="224129" y="173990"/>
                  </a:lnTo>
                  <a:lnTo>
                    <a:pt x="229158" y="184150"/>
                  </a:lnTo>
                  <a:lnTo>
                    <a:pt x="234175" y="184150"/>
                  </a:lnTo>
                  <a:lnTo>
                    <a:pt x="235597" y="182880"/>
                  </a:lnTo>
                  <a:lnTo>
                    <a:pt x="239102" y="181610"/>
                  </a:lnTo>
                  <a:lnTo>
                    <a:pt x="240398" y="180340"/>
                  </a:lnTo>
                  <a:lnTo>
                    <a:pt x="242036" y="179070"/>
                  </a:lnTo>
                  <a:lnTo>
                    <a:pt x="242608" y="179070"/>
                  </a:lnTo>
                  <a:lnTo>
                    <a:pt x="243255" y="177800"/>
                  </a:lnTo>
                  <a:lnTo>
                    <a:pt x="243217" y="176530"/>
                  </a:lnTo>
                  <a:lnTo>
                    <a:pt x="241901" y="173990"/>
                  </a:lnTo>
                  <a:close/>
                </a:path>
                <a:path w="421639" h="266700">
                  <a:moveTo>
                    <a:pt x="90855" y="143510"/>
                  </a:moveTo>
                  <a:lnTo>
                    <a:pt x="79019" y="143510"/>
                  </a:lnTo>
                  <a:lnTo>
                    <a:pt x="72834" y="144780"/>
                  </a:lnTo>
                  <a:lnTo>
                    <a:pt x="63728" y="149860"/>
                  </a:lnTo>
                  <a:lnTo>
                    <a:pt x="61366" y="151130"/>
                  </a:lnTo>
                  <a:lnTo>
                    <a:pt x="57162" y="154940"/>
                  </a:lnTo>
                  <a:lnTo>
                    <a:pt x="55232" y="156210"/>
                  </a:lnTo>
                  <a:lnTo>
                    <a:pt x="51676" y="161290"/>
                  </a:lnTo>
                  <a:lnTo>
                    <a:pt x="50037" y="163830"/>
                  </a:lnTo>
                  <a:lnTo>
                    <a:pt x="47002" y="170180"/>
                  </a:lnTo>
                  <a:lnTo>
                    <a:pt x="45631" y="173990"/>
                  </a:lnTo>
                  <a:lnTo>
                    <a:pt x="44399" y="177800"/>
                  </a:lnTo>
                  <a:lnTo>
                    <a:pt x="57924" y="177800"/>
                  </a:lnTo>
                  <a:lnTo>
                    <a:pt x="58559" y="176530"/>
                  </a:lnTo>
                  <a:lnTo>
                    <a:pt x="61353" y="171450"/>
                  </a:lnTo>
                  <a:lnTo>
                    <a:pt x="62915" y="170180"/>
                  </a:lnTo>
                  <a:lnTo>
                    <a:pt x="66395" y="166370"/>
                  </a:lnTo>
                  <a:lnTo>
                    <a:pt x="68325" y="165100"/>
                  </a:lnTo>
                  <a:lnTo>
                    <a:pt x="74675" y="161290"/>
                  </a:lnTo>
                  <a:lnTo>
                    <a:pt x="116716" y="161290"/>
                  </a:lnTo>
                  <a:lnTo>
                    <a:pt x="111302" y="154940"/>
                  </a:lnTo>
                  <a:lnTo>
                    <a:pt x="106591" y="151130"/>
                  </a:lnTo>
                  <a:lnTo>
                    <a:pt x="96367" y="144780"/>
                  </a:lnTo>
                  <a:lnTo>
                    <a:pt x="90855" y="143510"/>
                  </a:lnTo>
                  <a:close/>
                </a:path>
                <a:path w="421639" h="266700">
                  <a:moveTo>
                    <a:pt x="317385" y="109220"/>
                  </a:moveTo>
                  <a:lnTo>
                    <a:pt x="290766" y="109220"/>
                  </a:lnTo>
                  <a:lnTo>
                    <a:pt x="293255" y="110490"/>
                  </a:lnTo>
                  <a:lnTo>
                    <a:pt x="297599" y="111760"/>
                  </a:lnTo>
                  <a:lnTo>
                    <a:pt x="299338" y="114300"/>
                  </a:lnTo>
                  <a:lnTo>
                    <a:pt x="302564" y="120650"/>
                  </a:lnTo>
                  <a:lnTo>
                    <a:pt x="302653" y="125730"/>
                  </a:lnTo>
                  <a:lnTo>
                    <a:pt x="302145" y="128270"/>
                  </a:lnTo>
                  <a:lnTo>
                    <a:pt x="300050" y="132080"/>
                  </a:lnTo>
                  <a:lnTo>
                    <a:pt x="298564" y="133350"/>
                  </a:lnTo>
                  <a:lnTo>
                    <a:pt x="294703" y="137160"/>
                  </a:lnTo>
                  <a:lnTo>
                    <a:pt x="292353" y="138430"/>
                  </a:lnTo>
                  <a:lnTo>
                    <a:pt x="285889" y="142240"/>
                  </a:lnTo>
                  <a:lnTo>
                    <a:pt x="282397" y="143510"/>
                  </a:lnTo>
                  <a:lnTo>
                    <a:pt x="275793" y="144780"/>
                  </a:lnTo>
                  <a:lnTo>
                    <a:pt x="259079" y="144780"/>
                  </a:lnTo>
                  <a:lnTo>
                    <a:pt x="258724" y="146050"/>
                  </a:lnTo>
                  <a:lnTo>
                    <a:pt x="258241" y="146050"/>
                  </a:lnTo>
                  <a:lnTo>
                    <a:pt x="258152" y="147320"/>
                  </a:lnTo>
                  <a:lnTo>
                    <a:pt x="258317" y="148590"/>
                  </a:lnTo>
                  <a:lnTo>
                    <a:pt x="258508" y="148590"/>
                  </a:lnTo>
                  <a:lnTo>
                    <a:pt x="259130" y="151130"/>
                  </a:lnTo>
                  <a:lnTo>
                    <a:pt x="259613" y="152400"/>
                  </a:lnTo>
                  <a:lnTo>
                    <a:pt x="261327" y="154940"/>
                  </a:lnTo>
                  <a:lnTo>
                    <a:pt x="262331" y="157480"/>
                  </a:lnTo>
                  <a:lnTo>
                    <a:pt x="264223" y="158750"/>
                  </a:lnTo>
                  <a:lnTo>
                    <a:pt x="265226" y="160020"/>
                  </a:lnTo>
                  <a:lnTo>
                    <a:pt x="275247" y="160020"/>
                  </a:lnTo>
                  <a:lnTo>
                    <a:pt x="280593" y="158750"/>
                  </a:lnTo>
                  <a:lnTo>
                    <a:pt x="283489" y="158750"/>
                  </a:lnTo>
                  <a:lnTo>
                    <a:pt x="292887" y="154940"/>
                  </a:lnTo>
                  <a:lnTo>
                    <a:pt x="320154" y="124460"/>
                  </a:lnTo>
                  <a:lnTo>
                    <a:pt x="319836" y="115570"/>
                  </a:lnTo>
                  <a:lnTo>
                    <a:pt x="318566" y="111760"/>
                  </a:lnTo>
                  <a:lnTo>
                    <a:pt x="317385" y="109220"/>
                  </a:lnTo>
                  <a:close/>
                </a:path>
                <a:path w="421639" h="266700">
                  <a:moveTo>
                    <a:pt x="186461" y="92710"/>
                  </a:moveTo>
                  <a:lnTo>
                    <a:pt x="181724" y="92710"/>
                  </a:lnTo>
                  <a:lnTo>
                    <a:pt x="171208" y="95250"/>
                  </a:lnTo>
                  <a:lnTo>
                    <a:pt x="165366" y="96520"/>
                  </a:lnTo>
                  <a:lnTo>
                    <a:pt x="155511" y="101600"/>
                  </a:lnTo>
                  <a:lnTo>
                    <a:pt x="152260" y="104140"/>
                  </a:lnTo>
                  <a:lnTo>
                    <a:pt x="146164" y="109220"/>
                  </a:lnTo>
                  <a:lnTo>
                    <a:pt x="143471" y="111760"/>
                  </a:lnTo>
                  <a:lnTo>
                    <a:pt x="138772" y="115570"/>
                  </a:lnTo>
                  <a:lnTo>
                    <a:pt x="136817" y="118110"/>
                  </a:lnTo>
                  <a:lnTo>
                    <a:pt x="133667" y="123190"/>
                  </a:lnTo>
                  <a:lnTo>
                    <a:pt x="132651" y="124460"/>
                  </a:lnTo>
                  <a:lnTo>
                    <a:pt x="131737" y="127000"/>
                  </a:lnTo>
                  <a:lnTo>
                    <a:pt x="131648" y="128270"/>
                  </a:lnTo>
                  <a:lnTo>
                    <a:pt x="132168" y="130810"/>
                  </a:lnTo>
                  <a:lnTo>
                    <a:pt x="132727" y="132080"/>
                  </a:lnTo>
                  <a:lnTo>
                    <a:pt x="134099" y="134620"/>
                  </a:lnTo>
                  <a:lnTo>
                    <a:pt x="134632" y="135890"/>
                  </a:lnTo>
                  <a:lnTo>
                    <a:pt x="135737" y="137160"/>
                  </a:lnTo>
                  <a:lnTo>
                    <a:pt x="136309" y="137160"/>
                  </a:lnTo>
                  <a:lnTo>
                    <a:pt x="137452" y="138430"/>
                  </a:lnTo>
                  <a:lnTo>
                    <a:pt x="140931" y="138430"/>
                  </a:lnTo>
                  <a:lnTo>
                    <a:pt x="141884" y="137160"/>
                  </a:lnTo>
                  <a:lnTo>
                    <a:pt x="144132" y="133350"/>
                  </a:lnTo>
                  <a:lnTo>
                    <a:pt x="145592" y="130810"/>
                  </a:lnTo>
                  <a:lnTo>
                    <a:pt x="149212" y="127000"/>
                  </a:lnTo>
                  <a:lnTo>
                    <a:pt x="151472" y="124460"/>
                  </a:lnTo>
                  <a:lnTo>
                    <a:pt x="156895" y="118110"/>
                  </a:lnTo>
                  <a:lnTo>
                    <a:pt x="160273" y="116840"/>
                  </a:lnTo>
                  <a:lnTo>
                    <a:pt x="168097" y="111760"/>
                  </a:lnTo>
                  <a:lnTo>
                    <a:pt x="171513" y="110490"/>
                  </a:lnTo>
                  <a:lnTo>
                    <a:pt x="208737" y="110490"/>
                  </a:lnTo>
                  <a:lnTo>
                    <a:pt x="205600" y="105410"/>
                  </a:lnTo>
                  <a:lnTo>
                    <a:pt x="198767" y="97790"/>
                  </a:lnTo>
                  <a:lnTo>
                    <a:pt x="194932" y="96520"/>
                  </a:lnTo>
                  <a:lnTo>
                    <a:pt x="186461" y="92710"/>
                  </a:lnTo>
                  <a:close/>
                </a:path>
                <a:path w="421639" h="266700">
                  <a:moveTo>
                    <a:pt x="15201" y="123190"/>
                  </a:moveTo>
                  <a:lnTo>
                    <a:pt x="12191" y="123190"/>
                  </a:lnTo>
                  <a:lnTo>
                    <a:pt x="9931" y="124460"/>
                  </a:lnTo>
                  <a:lnTo>
                    <a:pt x="16141" y="124460"/>
                  </a:lnTo>
                  <a:lnTo>
                    <a:pt x="15201" y="123190"/>
                  </a:lnTo>
                  <a:close/>
                </a:path>
                <a:path w="421639" h="266700">
                  <a:moveTo>
                    <a:pt x="278307" y="46990"/>
                  </a:moveTo>
                  <a:lnTo>
                    <a:pt x="264375" y="46990"/>
                  </a:lnTo>
                  <a:lnTo>
                    <a:pt x="261962" y="48260"/>
                  </a:lnTo>
                  <a:lnTo>
                    <a:pt x="256768" y="49530"/>
                  </a:lnTo>
                  <a:lnTo>
                    <a:pt x="254292" y="50800"/>
                  </a:lnTo>
                  <a:lnTo>
                    <a:pt x="246481" y="54610"/>
                  </a:lnTo>
                  <a:lnTo>
                    <a:pt x="242112" y="58420"/>
                  </a:lnTo>
                  <a:lnTo>
                    <a:pt x="229704" y="81280"/>
                  </a:lnTo>
                  <a:lnTo>
                    <a:pt x="230212" y="87630"/>
                  </a:lnTo>
                  <a:lnTo>
                    <a:pt x="252348" y="110490"/>
                  </a:lnTo>
                  <a:lnTo>
                    <a:pt x="265836" y="110490"/>
                  </a:lnTo>
                  <a:lnTo>
                    <a:pt x="275869" y="109220"/>
                  </a:lnTo>
                  <a:lnTo>
                    <a:pt x="317385" y="109220"/>
                  </a:lnTo>
                  <a:lnTo>
                    <a:pt x="303491" y="93980"/>
                  </a:lnTo>
                  <a:lnTo>
                    <a:pt x="258330" y="93980"/>
                  </a:lnTo>
                  <a:lnTo>
                    <a:pt x="255816" y="92710"/>
                  </a:lnTo>
                  <a:lnTo>
                    <a:pt x="246519" y="78740"/>
                  </a:lnTo>
                  <a:lnTo>
                    <a:pt x="246849" y="77470"/>
                  </a:lnTo>
                  <a:lnTo>
                    <a:pt x="248373" y="73660"/>
                  </a:lnTo>
                  <a:lnTo>
                    <a:pt x="249656" y="71120"/>
                  </a:lnTo>
                  <a:lnTo>
                    <a:pt x="253237" y="68580"/>
                  </a:lnTo>
                  <a:lnTo>
                    <a:pt x="255523" y="66040"/>
                  </a:lnTo>
                  <a:lnTo>
                    <a:pt x="264375" y="62230"/>
                  </a:lnTo>
                  <a:lnTo>
                    <a:pt x="269963" y="60960"/>
                  </a:lnTo>
                  <a:lnTo>
                    <a:pt x="283819" y="60960"/>
                  </a:lnTo>
                  <a:lnTo>
                    <a:pt x="284124" y="59690"/>
                  </a:lnTo>
                  <a:lnTo>
                    <a:pt x="284543" y="59690"/>
                  </a:lnTo>
                  <a:lnTo>
                    <a:pt x="284556" y="57150"/>
                  </a:lnTo>
                  <a:lnTo>
                    <a:pt x="284378" y="57150"/>
                  </a:lnTo>
                  <a:lnTo>
                    <a:pt x="283717" y="54610"/>
                  </a:lnTo>
                  <a:lnTo>
                    <a:pt x="283273" y="54610"/>
                  </a:lnTo>
                  <a:lnTo>
                    <a:pt x="282155" y="52070"/>
                  </a:lnTo>
                  <a:lnTo>
                    <a:pt x="281647" y="50800"/>
                  </a:lnTo>
                  <a:lnTo>
                    <a:pt x="280695" y="49530"/>
                  </a:lnTo>
                  <a:lnTo>
                    <a:pt x="279577" y="48260"/>
                  </a:lnTo>
                  <a:lnTo>
                    <a:pt x="279184" y="48260"/>
                  </a:lnTo>
                  <a:lnTo>
                    <a:pt x="278307" y="46990"/>
                  </a:lnTo>
                  <a:close/>
                </a:path>
                <a:path w="421639" h="266700">
                  <a:moveTo>
                    <a:pt x="366052" y="0"/>
                  </a:moveTo>
                  <a:lnTo>
                    <a:pt x="328485" y="13970"/>
                  </a:lnTo>
                  <a:lnTo>
                    <a:pt x="314248" y="48260"/>
                  </a:lnTo>
                  <a:lnTo>
                    <a:pt x="316623" y="62230"/>
                  </a:lnTo>
                  <a:lnTo>
                    <a:pt x="342087" y="102870"/>
                  </a:lnTo>
                  <a:lnTo>
                    <a:pt x="359232" y="110490"/>
                  </a:lnTo>
                  <a:lnTo>
                    <a:pt x="365442" y="110490"/>
                  </a:lnTo>
                  <a:lnTo>
                    <a:pt x="407682" y="93980"/>
                  </a:lnTo>
                  <a:lnTo>
                    <a:pt x="364197" y="93980"/>
                  </a:lnTo>
                  <a:lnTo>
                    <a:pt x="356628" y="90170"/>
                  </a:lnTo>
                  <a:lnTo>
                    <a:pt x="353199" y="87630"/>
                  </a:lnTo>
                  <a:lnTo>
                    <a:pt x="347103" y="81280"/>
                  </a:lnTo>
                  <a:lnTo>
                    <a:pt x="344296" y="77470"/>
                  </a:lnTo>
                  <a:lnTo>
                    <a:pt x="341731" y="72390"/>
                  </a:lnTo>
                  <a:lnTo>
                    <a:pt x="365831" y="59690"/>
                  </a:lnTo>
                  <a:lnTo>
                    <a:pt x="335521" y="59690"/>
                  </a:lnTo>
                  <a:lnTo>
                    <a:pt x="333768" y="55880"/>
                  </a:lnTo>
                  <a:lnTo>
                    <a:pt x="332587" y="52070"/>
                  </a:lnTo>
                  <a:lnTo>
                    <a:pt x="331381" y="44450"/>
                  </a:lnTo>
                  <a:lnTo>
                    <a:pt x="331457" y="40640"/>
                  </a:lnTo>
                  <a:lnTo>
                    <a:pt x="354063" y="15240"/>
                  </a:lnTo>
                  <a:lnTo>
                    <a:pt x="392489" y="15240"/>
                  </a:lnTo>
                  <a:lnTo>
                    <a:pt x="386575" y="8890"/>
                  </a:lnTo>
                  <a:lnTo>
                    <a:pt x="381939" y="5080"/>
                  </a:lnTo>
                  <a:lnTo>
                    <a:pt x="371665" y="1270"/>
                  </a:lnTo>
                  <a:lnTo>
                    <a:pt x="366052" y="0"/>
                  </a:lnTo>
                  <a:close/>
                </a:path>
                <a:path w="421639" h="266700">
                  <a:moveTo>
                    <a:pt x="293903" y="91440"/>
                  </a:moveTo>
                  <a:lnTo>
                    <a:pt x="286994" y="91440"/>
                  </a:lnTo>
                  <a:lnTo>
                    <a:pt x="283565" y="92710"/>
                  </a:lnTo>
                  <a:lnTo>
                    <a:pt x="276783" y="92710"/>
                  </a:lnTo>
                  <a:lnTo>
                    <a:pt x="266953" y="93980"/>
                  </a:lnTo>
                  <a:lnTo>
                    <a:pt x="303491" y="93980"/>
                  </a:lnTo>
                  <a:lnTo>
                    <a:pt x="297205" y="92710"/>
                  </a:lnTo>
                  <a:lnTo>
                    <a:pt x="293903" y="91440"/>
                  </a:lnTo>
                  <a:close/>
                </a:path>
                <a:path w="421639" h="266700">
                  <a:moveTo>
                    <a:pt x="415861" y="67310"/>
                  </a:moveTo>
                  <a:lnTo>
                    <a:pt x="412699" y="67310"/>
                  </a:lnTo>
                  <a:lnTo>
                    <a:pt x="411708" y="68580"/>
                  </a:lnTo>
                  <a:lnTo>
                    <a:pt x="409320" y="72390"/>
                  </a:lnTo>
                  <a:lnTo>
                    <a:pt x="407733" y="73660"/>
                  </a:lnTo>
                  <a:lnTo>
                    <a:pt x="403796" y="77470"/>
                  </a:lnTo>
                  <a:lnTo>
                    <a:pt x="401332" y="80010"/>
                  </a:lnTo>
                  <a:lnTo>
                    <a:pt x="395427" y="85090"/>
                  </a:lnTo>
                  <a:lnTo>
                    <a:pt x="391833" y="87630"/>
                  </a:lnTo>
                  <a:lnTo>
                    <a:pt x="382257" y="92710"/>
                  </a:lnTo>
                  <a:lnTo>
                    <a:pt x="377329" y="93980"/>
                  </a:lnTo>
                  <a:lnTo>
                    <a:pt x="407682" y="93980"/>
                  </a:lnTo>
                  <a:lnTo>
                    <a:pt x="410603" y="91440"/>
                  </a:lnTo>
                  <a:lnTo>
                    <a:pt x="415455" y="86360"/>
                  </a:lnTo>
                  <a:lnTo>
                    <a:pt x="417347" y="85090"/>
                  </a:lnTo>
                  <a:lnTo>
                    <a:pt x="420052" y="81280"/>
                  </a:lnTo>
                  <a:lnTo>
                    <a:pt x="420827" y="80010"/>
                  </a:lnTo>
                  <a:lnTo>
                    <a:pt x="421170" y="78740"/>
                  </a:lnTo>
                  <a:lnTo>
                    <a:pt x="421258" y="77470"/>
                  </a:lnTo>
                  <a:lnTo>
                    <a:pt x="420954" y="76200"/>
                  </a:lnTo>
                  <a:lnTo>
                    <a:pt x="420750" y="74930"/>
                  </a:lnTo>
                  <a:lnTo>
                    <a:pt x="420230" y="73660"/>
                  </a:lnTo>
                  <a:lnTo>
                    <a:pt x="419887" y="73660"/>
                  </a:lnTo>
                  <a:lnTo>
                    <a:pt x="418833" y="71120"/>
                  </a:lnTo>
                  <a:lnTo>
                    <a:pt x="418261" y="69850"/>
                  </a:lnTo>
                  <a:lnTo>
                    <a:pt x="417207" y="68580"/>
                  </a:lnTo>
                  <a:lnTo>
                    <a:pt x="416737" y="68580"/>
                  </a:lnTo>
                  <a:lnTo>
                    <a:pt x="415861" y="67310"/>
                  </a:lnTo>
                  <a:close/>
                </a:path>
                <a:path w="421639" h="266700">
                  <a:moveTo>
                    <a:pt x="392489" y="15240"/>
                  </a:moveTo>
                  <a:lnTo>
                    <a:pt x="361289" y="15240"/>
                  </a:lnTo>
                  <a:lnTo>
                    <a:pt x="374383" y="20320"/>
                  </a:lnTo>
                  <a:lnTo>
                    <a:pt x="379780" y="26670"/>
                  </a:lnTo>
                  <a:lnTo>
                    <a:pt x="384035" y="34290"/>
                  </a:lnTo>
                  <a:lnTo>
                    <a:pt x="335521" y="59690"/>
                  </a:lnTo>
                  <a:lnTo>
                    <a:pt x="365831" y="59690"/>
                  </a:lnTo>
                  <a:lnTo>
                    <a:pt x="401980" y="40640"/>
                  </a:lnTo>
                  <a:lnTo>
                    <a:pt x="403174" y="39370"/>
                  </a:lnTo>
                  <a:lnTo>
                    <a:pt x="404621" y="35560"/>
                  </a:lnTo>
                  <a:lnTo>
                    <a:pt x="404317" y="34290"/>
                  </a:lnTo>
                  <a:lnTo>
                    <a:pt x="401446" y="27940"/>
                  </a:lnTo>
                  <a:lnTo>
                    <a:pt x="398437" y="22860"/>
                  </a:lnTo>
                  <a:lnTo>
                    <a:pt x="394855" y="17780"/>
                  </a:lnTo>
                  <a:lnTo>
                    <a:pt x="392489" y="1524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71861" y="2743200"/>
              <a:ext cx="436245" cy="249554"/>
            </a:xfrm>
            <a:custGeom>
              <a:avLst/>
              <a:gdLst/>
              <a:ahLst/>
              <a:cxnLst/>
              <a:rect l="l" t="t" r="r" b="b"/>
              <a:pathLst>
                <a:path w="436245" h="249555">
                  <a:moveTo>
                    <a:pt x="0" y="249297"/>
                  </a:moveTo>
                  <a:lnTo>
                    <a:pt x="435892" y="0"/>
                  </a:lnTo>
                </a:path>
              </a:pathLst>
            </a:custGeom>
            <a:ln w="2538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4407007" y="2734501"/>
            <a:ext cx="123189" cy="104775"/>
          </a:xfrm>
          <a:custGeom>
            <a:avLst/>
            <a:gdLst/>
            <a:ahLst/>
            <a:cxnLst/>
            <a:rect l="l" t="t" r="r" b="b"/>
            <a:pathLst>
              <a:path w="123189" h="104775">
                <a:moveTo>
                  <a:pt x="5854" y="0"/>
                </a:moveTo>
                <a:lnTo>
                  <a:pt x="114" y="5638"/>
                </a:lnTo>
                <a:lnTo>
                  <a:pt x="0" y="19659"/>
                </a:lnTo>
                <a:lnTo>
                  <a:pt x="5626" y="25400"/>
                </a:lnTo>
                <a:lnTo>
                  <a:pt x="79082" y="26035"/>
                </a:lnTo>
                <a:lnTo>
                  <a:pt x="42379" y="89662"/>
                </a:lnTo>
                <a:lnTo>
                  <a:pt x="44462" y="97421"/>
                </a:lnTo>
                <a:lnTo>
                  <a:pt x="56616" y="104432"/>
                </a:lnTo>
                <a:lnTo>
                  <a:pt x="64389" y="102349"/>
                </a:lnTo>
                <a:lnTo>
                  <a:pt x="122847" y="1003"/>
                </a:lnTo>
                <a:lnTo>
                  <a:pt x="585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6" name="object 46"/>
          <p:cNvSpPr txBox="1"/>
          <p:nvPr/>
        </p:nvSpPr>
        <p:spPr>
          <a:xfrm>
            <a:off x="4572674" y="710604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28095"/>
              </p:ext>
            </p:extLst>
          </p:nvPr>
        </p:nvGraphicFramePr>
        <p:xfrm>
          <a:off x="4551507" y="2377770"/>
          <a:ext cx="3360449" cy="574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137">
                <a:tc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505050"/>
                      </a:solidFill>
                      <a:prstDash val="solid"/>
                    </a:lnL>
                    <a:lnT w="15866">
                      <a:solidFill>
                        <a:srgbClr val="505050"/>
                      </a:solidFill>
                      <a:prstDash val="solid"/>
                    </a:lnT>
                    <a:lnB w="15866">
                      <a:solidFill>
                        <a:srgbClr val="505050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5866">
                      <a:solidFill>
                        <a:srgbClr val="505050"/>
                      </a:solidFill>
                      <a:prstDash val="solid"/>
                    </a:lnT>
                    <a:lnB w="15866">
                      <a:solidFill>
                        <a:srgbClr val="505050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5866">
                      <a:solidFill>
                        <a:srgbClr val="505050"/>
                      </a:solidFill>
                      <a:prstDash val="solid"/>
                    </a:lnR>
                    <a:lnT w="15866">
                      <a:solidFill>
                        <a:srgbClr val="505050"/>
                      </a:solidFill>
                      <a:prstDash val="solid"/>
                    </a:lnT>
                    <a:lnB w="15866">
                      <a:solidFill>
                        <a:srgbClr val="505050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LIN</a:t>
            </a:r>
            <a:r>
              <a:rPr u="none" spc="-100" dirty="0"/>
              <a:t>E</a:t>
            </a:r>
            <a:r>
              <a:rPr u="none" spc="-50" dirty="0"/>
              <a:t>A</a:t>
            </a:r>
            <a:r>
              <a:rPr u="none" dirty="0"/>
              <a:t>R</a:t>
            </a:r>
            <a:r>
              <a:rPr u="none" spc="-105" dirty="0"/>
              <a:t> </a:t>
            </a:r>
            <a:r>
              <a:rPr u="none" spc="-55" dirty="0"/>
              <a:t>S</a:t>
            </a:r>
            <a:r>
              <a:rPr u="none" spc="-105" dirty="0"/>
              <a:t>E</a:t>
            </a:r>
            <a:r>
              <a:rPr u="none" spc="-50" dirty="0"/>
              <a:t>A</a:t>
            </a:r>
            <a:r>
              <a:rPr u="none" spc="-100" dirty="0"/>
              <a:t>R</a:t>
            </a:r>
            <a:r>
              <a:rPr u="none" spc="-55" dirty="0"/>
              <a:t>CH </a:t>
            </a:r>
            <a:r>
              <a:rPr spc="-55" dirty="0"/>
              <a:t>ON</a:t>
            </a:r>
            <a:r>
              <a:rPr spc="-50" dirty="0"/>
              <a:t> </a:t>
            </a:r>
            <a:r>
              <a:rPr spc="-55" dirty="0">
                <a:solidFill>
                  <a:srgbClr val="C00000"/>
                </a:solidFill>
                <a:latin typeface="Calibri Light"/>
                <a:cs typeface="Calibri Light"/>
              </a:rPr>
              <a:t>SO</a:t>
            </a:r>
            <a:r>
              <a:rPr spc="-100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pc="-50" dirty="0">
                <a:solidFill>
                  <a:srgbClr val="C00000"/>
                </a:solidFill>
                <a:latin typeface="Calibri Light"/>
                <a:cs typeface="Calibri Light"/>
              </a:rPr>
              <a:t>T</a:t>
            </a:r>
            <a:r>
              <a:rPr spc="-60" dirty="0">
                <a:solidFill>
                  <a:srgbClr val="C00000"/>
                </a:solidFill>
                <a:latin typeface="Calibri Light"/>
                <a:cs typeface="Calibri Light"/>
              </a:rPr>
              <a:t>ED</a:t>
            </a:r>
            <a:r>
              <a:rPr spc="-5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pc="-60" dirty="0"/>
              <a:t>LI</a:t>
            </a:r>
            <a:r>
              <a:rPr spc="-80" dirty="0"/>
              <a:t>S</a:t>
            </a:r>
            <a:r>
              <a:rPr dirty="0"/>
              <a:t>T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73060"/>
            <a:ext cx="414083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  <a:tabLst>
                <a:tab pos="6223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search(L</a:t>
            </a:r>
            <a:r>
              <a:rPr sz="2000" dirty="0">
                <a:latin typeface="Courier New"/>
                <a:cs typeface="Courier New"/>
              </a:rPr>
              <a:t>, e):</a:t>
            </a:r>
          </a:p>
          <a:p>
            <a:pPr marL="622300">
              <a:lnSpc>
                <a:spcPts val="2250"/>
              </a:lnSpc>
              <a:tabLst>
                <a:tab pos="1231900" algn="l"/>
                <a:tab pos="19939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for	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in	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len(L)):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7785" y="2919160"/>
            <a:ext cx="246443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L[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]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= e:</a:t>
            </a:r>
          </a:p>
          <a:p>
            <a:pPr marL="12700" marR="157480" indent="609600">
              <a:lnSpc>
                <a:spcPts val="2200"/>
              </a:lnSpc>
              <a:spcBef>
                <a:spcPts val="90"/>
              </a:spcBef>
              <a:tabLst>
                <a:tab pos="16891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True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L[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] &gt; e:</a:t>
            </a:r>
          </a:p>
          <a:p>
            <a:pPr marL="469900" indent="152400">
              <a:lnSpc>
                <a:spcPts val="1960"/>
              </a:lnSpc>
              <a:tabLst>
                <a:tab pos="16891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8083" y="4011360"/>
            <a:ext cx="940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321" y="4402642"/>
            <a:ext cx="7370445" cy="222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onl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5" dirty="0">
                <a:latin typeface="Calibri"/>
                <a:cs typeface="Calibri"/>
              </a:rPr>
              <a:t>loo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 smtClean="0">
                <a:latin typeface="Calibri"/>
                <a:cs typeface="Calibri"/>
              </a:rPr>
              <a:t>un</a:t>
            </a:r>
            <a:r>
              <a:rPr lang="en-US" sz="2600" spc="-25" dirty="0" smtClean="0">
                <a:latin typeface="Calibri"/>
                <a:cs typeface="Calibri"/>
              </a:rPr>
              <a:t>ti</a:t>
            </a:r>
            <a:r>
              <a:rPr sz="2600" spc="-10" dirty="0" smtClean="0">
                <a:latin typeface="Calibri"/>
                <a:cs typeface="Calibri"/>
              </a:rPr>
              <a:t>l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greater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5" dirty="0">
                <a:latin typeface="Calibri"/>
                <a:cs typeface="Calibri"/>
              </a:rPr>
              <a:t> 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(L)</a:t>
            </a:r>
            <a:r>
              <a:rPr sz="2600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the</a:t>
            </a:r>
            <a:r>
              <a:rPr sz="2600" spc="-5" dirty="0">
                <a:latin typeface="Calibri"/>
                <a:cs typeface="Calibri"/>
              </a:rPr>
              <a:t> loo</a:t>
            </a:r>
            <a:r>
              <a:rPr sz="2600" dirty="0">
                <a:latin typeface="Calibri"/>
                <a:cs typeface="Calibri"/>
              </a:rPr>
              <a:t>p *</a:t>
            </a:r>
            <a:r>
              <a:rPr sz="2600" spc="-5" dirty="0">
                <a:latin typeface="Calibri"/>
                <a:cs typeface="Calibri"/>
              </a:rPr>
              <a:t> O(1</a:t>
            </a:r>
            <a:r>
              <a:rPr sz="2600" dirty="0">
                <a:latin typeface="Calibri"/>
                <a:cs typeface="Calibri"/>
              </a:rPr>
              <a:t>) to</a:t>
            </a:r>
            <a:r>
              <a:rPr sz="2600" spc="-5" dirty="0">
                <a:latin typeface="Calibri"/>
                <a:cs typeface="Calibri"/>
              </a:rPr>
              <a:t> 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=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L[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]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overal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–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wher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n(L)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growth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10" dirty="0" err="1" smtClean="0">
                <a:latin typeface="Calibri"/>
                <a:cs typeface="Calibri"/>
              </a:rPr>
              <a:t>s</a:t>
            </a:r>
            <a:r>
              <a:rPr lang="en-US" sz="2600" spc="-10" dirty="0" err="1" smtClean="0">
                <a:latin typeface="Calibri"/>
                <a:cs typeface="Calibri"/>
              </a:rPr>
              <a:t>time</a:t>
            </a:r>
            <a:r>
              <a:rPr sz="2600" spc="-5" dirty="0" smtClean="0">
                <a:latin typeface="Calibri"/>
                <a:cs typeface="Calibri"/>
              </a:rPr>
              <a:t>,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though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may diﬀe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two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 methods</a:t>
            </a:r>
          </a:p>
        </p:txBody>
      </p:sp>
      <p:sp>
        <p:nvSpPr>
          <p:cNvPr id="7" name="object 7"/>
          <p:cNvSpPr/>
          <p:nvPr/>
        </p:nvSpPr>
        <p:spPr>
          <a:xfrm>
            <a:off x="7730436" y="4286846"/>
            <a:ext cx="1780198" cy="1213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3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572674" y="710604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270" dirty="0"/>
              <a:t>W</a:t>
            </a:r>
            <a:r>
              <a:rPr u="none" spc="-50" dirty="0"/>
              <a:t>A</a:t>
            </a:r>
            <a:r>
              <a:rPr u="none" spc="-55" dirty="0"/>
              <a:t>N</a:t>
            </a:r>
            <a:r>
              <a:rPr u="none" dirty="0"/>
              <a:t>T</a:t>
            </a:r>
            <a:r>
              <a:rPr u="none" spc="-100" dirty="0"/>
              <a:t> </a:t>
            </a:r>
            <a:r>
              <a:rPr u="none" spc="-195" dirty="0"/>
              <a:t>T</a:t>
            </a:r>
            <a:r>
              <a:rPr u="none" dirty="0"/>
              <a:t>O</a:t>
            </a:r>
            <a:r>
              <a:rPr u="none" spc="-105" dirty="0"/>
              <a:t> </a:t>
            </a:r>
            <a:r>
              <a:rPr u="none" spc="-55" dirty="0"/>
              <a:t>UNDE</a:t>
            </a:r>
            <a:r>
              <a:rPr u="none" spc="-120" dirty="0"/>
              <a:t>R</a:t>
            </a:r>
            <a:r>
              <a:rPr u="none" spc="-80" dirty="0"/>
              <a:t>S</a:t>
            </a:r>
            <a:r>
              <a:rPr u="none" spc="-430" dirty="0"/>
              <a:t>T</a:t>
            </a:r>
            <a:r>
              <a:rPr u="none" spc="-50" dirty="0"/>
              <a:t>A</a:t>
            </a:r>
            <a:r>
              <a:rPr u="none" spc="-55" dirty="0"/>
              <a:t>N</a:t>
            </a:r>
            <a:r>
              <a:rPr u="none" spc="-5" dirty="0"/>
              <a:t>D </a:t>
            </a:r>
            <a:r>
              <a:rPr u="none" spc="-50" dirty="0"/>
              <a:t>EFFICIENC</a:t>
            </a:r>
            <a:r>
              <a:rPr u="none" dirty="0"/>
              <a:t>Y</a:t>
            </a:r>
            <a:r>
              <a:rPr u="none" spc="-125" dirty="0"/>
              <a:t> </a:t>
            </a:r>
            <a:r>
              <a:rPr u="none" spc="-50" dirty="0"/>
              <a:t>O</a:t>
            </a:r>
            <a:r>
              <a:rPr u="none" spc="-5" dirty="0"/>
              <a:t>F</a:t>
            </a:r>
            <a:r>
              <a:rPr u="none" spc="-105" dirty="0"/>
              <a:t> </a:t>
            </a:r>
            <a:r>
              <a:rPr u="none" spc="-50" dirty="0"/>
              <a:t>P</a:t>
            </a:r>
            <a:r>
              <a:rPr u="none" spc="-100" dirty="0"/>
              <a:t>R</a:t>
            </a:r>
            <a:r>
              <a:rPr u="none" spc="-50" dirty="0"/>
              <a:t>OG</a:t>
            </a:r>
            <a:r>
              <a:rPr u="none" spc="-55" dirty="0"/>
              <a:t>R</a:t>
            </a:r>
            <a:r>
              <a:rPr u="none" spc="-50" dirty="0"/>
              <a:t>A</a:t>
            </a:r>
            <a:r>
              <a:rPr u="none" spc="-55" dirty="0"/>
              <a:t>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381" y="2302442"/>
            <a:ext cx="8208645" cy="448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835660" indent="-88900">
              <a:lnSpc>
                <a:spcPct val="694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computers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fas</a:t>
            </a:r>
            <a:r>
              <a:rPr sz="2400" dirty="0">
                <a:latin typeface="Calibri"/>
                <a:cs typeface="Calibri"/>
              </a:rPr>
              <a:t>t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5" dirty="0" err="1" smtClean="0">
                <a:latin typeface="Calibri"/>
                <a:cs typeface="Calibri"/>
              </a:rPr>
              <a:t>ge</a:t>
            </a:r>
            <a:r>
              <a:rPr lang="en-US" sz="2400" spc="105" dirty="0" err="1" smtClean="0">
                <a:latin typeface="Calibri"/>
                <a:cs typeface="Calibri"/>
              </a:rPr>
              <a:t>ti</a:t>
            </a:r>
            <a:r>
              <a:rPr sz="2400" spc="105" dirty="0" err="1" smtClean="0">
                <a:latin typeface="Calibri"/>
                <a:cs typeface="Calibri"/>
              </a:rPr>
              <a:t>ng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faste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maybe eﬃcient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</a:t>
            </a:r>
            <a:r>
              <a:rPr sz="2400" dirty="0">
                <a:latin typeface="Calibri"/>
                <a:cs typeface="Calibri"/>
              </a:rPr>
              <a:t>’t </a:t>
            </a:r>
            <a:r>
              <a:rPr sz="2400" spc="85" dirty="0" smtClean="0">
                <a:latin typeface="Calibri"/>
                <a:cs typeface="Calibri"/>
              </a:rPr>
              <a:t>ma</a:t>
            </a:r>
            <a:r>
              <a:rPr lang="en-US" sz="2400" spc="85" dirty="0" smtClean="0">
                <a:latin typeface="Calibri"/>
                <a:cs typeface="Calibri"/>
              </a:rPr>
              <a:t>t</a:t>
            </a:r>
            <a:r>
              <a:rPr sz="2400" spc="85" dirty="0" smtClean="0">
                <a:latin typeface="Calibri"/>
                <a:cs typeface="Calibri"/>
              </a:rPr>
              <a:t>er</a:t>
            </a:r>
            <a:r>
              <a:rPr sz="2400" spc="8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393700" marR="233045" lvl="1" indent="-190500">
              <a:lnSpc>
                <a:spcPct val="70100"/>
              </a:lnSpc>
              <a:spcBef>
                <a:spcPts val="370"/>
              </a:spcBef>
              <a:buClr>
                <a:srgbClr val="595959"/>
              </a:buClr>
              <a:buChar char="◦"/>
              <a:tabLst>
                <a:tab pos="386715" algn="l"/>
              </a:tabLst>
            </a:pPr>
            <a:r>
              <a:rPr sz="2200" spc="-5" dirty="0">
                <a:latin typeface="Calibri"/>
                <a:cs typeface="Calibri"/>
              </a:rPr>
              <a:t>bu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dat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can</a:t>
            </a:r>
            <a:r>
              <a:rPr sz="2200" spc="-5" dirty="0">
                <a:latin typeface="Calibri"/>
                <a:cs typeface="Calibri"/>
              </a:rPr>
              <a:t> b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very </a:t>
            </a:r>
            <a:r>
              <a:rPr sz="2200" spc="-10" dirty="0">
                <a:latin typeface="Calibri"/>
                <a:cs typeface="Calibri"/>
              </a:rPr>
              <a:t>larg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(e.g.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2014,</a:t>
            </a:r>
            <a:r>
              <a:rPr sz="2200" dirty="0">
                <a:latin typeface="Calibri"/>
                <a:cs typeface="Calibri"/>
              </a:rPr>
              <a:t> Google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served </a:t>
            </a:r>
            <a:r>
              <a:rPr sz="2200" spc="-5" dirty="0">
                <a:latin typeface="Calibri"/>
                <a:cs typeface="Calibri"/>
              </a:rPr>
              <a:t>30,000,000,000,000 </a:t>
            </a:r>
            <a:r>
              <a:rPr sz="2200" spc="-10" dirty="0">
                <a:latin typeface="Calibri"/>
                <a:cs typeface="Calibri"/>
              </a:rPr>
              <a:t>pages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covering 100,000,000 GB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" dirty="0">
                <a:latin typeface="Calibri"/>
                <a:cs typeface="Calibri"/>
              </a:rPr>
              <a:t> ho</a:t>
            </a:r>
            <a:r>
              <a:rPr sz="2200" dirty="0">
                <a:latin typeface="Calibri"/>
                <a:cs typeface="Calibri"/>
              </a:rPr>
              <a:t>w </a:t>
            </a:r>
            <a:r>
              <a:rPr sz="2200" spc="-5" dirty="0">
                <a:latin typeface="Calibri"/>
                <a:cs typeface="Calibri"/>
              </a:rPr>
              <a:t>lon</a:t>
            </a:r>
            <a:r>
              <a:rPr sz="2200" dirty="0">
                <a:latin typeface="Calibri"/>
                <a:cs typeface="Calibri"/>
              </a:rPr>
              <a:t>g to </a:t>
            </a:r>
            <a:r>
              <a:rPr sz="2200" spc="-10" dirty="0">
                <a:latin typeface="Calibri"/>
                <a:cs typeface="Calibri"/>
              </a:rPr>
              <a:t>searc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brut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force?)</a:t>
            </a:r>
            <a:endParaRPr sz="2200" dirty="0">
              <a:latin typeface="Calibri"/>
              <a:cs typeface="Calibri"/>
            </a:endParaRPr>
          </a:p>
          <a:p>
            <a:pPr marL="393700" marR="304800" lvl="1" indent="-190500">
              <a:lnSpc>
                <a:spcPct val="72000"/>
              </a:lnSpc>
              <a:spcBef>
                <a:spcPts val="500"/>
              </a:spcBef>
              <a:buClr>
                <a:srgbClr val="595959"/>
              </a:buClr>
              <a:buChar char="◦"/>
              <a:tabLst>
                <a:tab pos="386715" algn="l"/>
              </a:tabLst>
            </a:pPr>
            <a:r>
              <a:rPr sz="2200" dirty="0">
                <a:latin typeface="Calibri"/>
                <a:cs typeface="Calibri"/>
              </a:rPr>
              <a:t>thus,</a:t>
            </a:r>
            <a:r>
              <a:rPr sz="2200" spc="-5" dirty="0">
                <a:latin typeface="Calibri"/>
                <a:cs typeface="Calibri"/>
              </a:rPr>
              <a:t> simpl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15" dirty="0" smtClean="0">
                <a:latin typeface="Calibri"/>
                <a:cs typeface="Calibri"/>
              </a:rPr>
              <a:t>solu</a:t>
            </a:r>
            <a:r>
              <a:rPr lang="en-US" sz="2200" spc="-15" dirty="0" smtClean="0">
                <a:latin typeface="Calibri"/>
                <a:cs typeface="Calibri"/>
              </a:rPr>
              <a:t>tion</a:t>
            </a:r>
            <a:r>
              <a:rPr sz="2200" spc="-5" dirty="0" smtClean="0">
                <a:latin typeface="Calibri"/>
                <a:cs typeface="Calibri"/>
              </a:rPr>
              <a:t>s </a:t>
            </a:r>
            <a:r>
              <a:rPr sz="2200" spc="-5" dirty="0">
                <a:latin typeface="Calibri"/>
                <a:cs typeface="Calibri"/>
              </a:rPr>
              <a:t>may simpl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scal</a:t>
            </a:r>
            <a:r>
              <a:rPr sz="2200" dirty="0">
                <a:latin typeface="Calibri"/>
                <a:cs typeface="Calibri"/>
              </a:rPr>
              <a:t>e with</a:t>
            </a:r>
            <a:r>
              <a:rPr sz="2200" spc="-5" dirty="0">
                <a:latin typeface="Calibri"/>
                <a:cs typeface="Calibri"/>
              </a:rPr>
              <a:t> siz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 acceptable manner</a:t>
            </a:r>
          </a:p>
          <a:p>
            <a:pPr marL="220979" indent="-208279">
              <a:lnSpc>
                <a:spcPct val="100000"/>
              </a:lnSpc>
              <a:spcBef>
                <a:spcPts val="695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dirty="0">
                <a:latin typeface="Calibri"/>
                <a:cs typeface="Calibri"/>
              </a:rPr>
              <a:t>w can</a:t>
            </a:r>
            <a:r>
              <a:rPr sz="2400" spc="-5" dirty="0">
                <a:latin typeface="Calibri"/>
                <a:cs typeface="Calibri"/>
              </a:rPr>
              <a:t> 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op</a:t>
            </a:r>
            <a:r>
              <a:rPr lang="en-US" sz="2400" spc="-15" dirty="0" smtClean="0">
                <a:latin typeface="Calibri"/>
                <a:cs typeface="Calibri"/>
              </a:rPr>
              <a:t>tion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progra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most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eﬃcient?</a:t>
            </a: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595959"/>
              </a:buClr>
              <a:buFont typeface="Arial"/>
              <a:buChar char="▪"/>
            </a:pPr>
            <a:endParaRPr sz="3450" dirty="0">
              <a:latin typeface="Times New Roman"/>
              <a:cs typeface="Times New Roman"/>
            </a:endParaRPr>
          </a:p>
          <a:p>
            <a:pPr marL="220979" indent="-208279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10" dirty="0">
                <a:latin typeface="Calibri"/>
                <a:cs typeface="Calibri"/>
              </a:rPr>
              <a:t>separat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en-US" altLang="zh-CN" sz="2400" b="1" spc="210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spc="210" dirty="0" smtClean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19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spa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ﬃci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ts val="2670"/>
              </a:lnSpc>
              <a:spcBef>
                <a:spcPts val="52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tradeoﬀ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them:</a:t>
            </a:r>
            <a:endParaRPr sz="2400" dirty="0">
              <a:latin typeface="Calibri"/>
              <a:cs typeface="Calibri"/>
            </a:endParaRPr>
          </a:p>
          <a:p>
            <a:pPr marL="393700" marR="5080" lvl="1" indent="-190500">
              <a:lnSpc>
                <a:spcPct val="68200"/>
              </a:lnSpc>
              <a:spcBef>
                <a:spcPts val="630"/>
              </a:spcBef>
              <a:buClr>
                <a:srgbClr val="595959"/>
              </a:buClr>
              <a:buChar char="◦"/>
              <a:tabLst>
                <a:tab pos="386715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some</a:t>
            </a:r>
            <a:r>
              <a:rPr lang="en-US" sz="2200" spc="-15" dirty="0" smtClean="0">
                <a:latin typeface="Calibri"/>
                <a:cs typeface="Calibri"/>
              </a:rPr>
              <a:t>time</a:t>
            </a:r>
            <a:r>
              <a:rPr sz="2200" spc="-5" dirty="0" smtClean="0">
                <a:latin typeface="Calibri"/>
                <a:cs typeface="Calibri"/>
              </a:rPr>
              <a:t>s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pre-comput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results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stored</a:t>
            </a:r>
            <a:r>
              <a:rPr sz="2200" dirty="0">
                <a:latin typeface="Calibri"/>
                <a:cs typeface="Calibri"/>
              </a:rPr>
              <a:t>; then</a:t>
            </a:r>
            <a:r>
              <a:rPr sz="2200" spc="-5" dirty="0">
                <a:latin typeface="Calibri"/>
                <a:cs typeface="Calibri"/>
              </a:rPr>
              <a:t> us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“lookup</a:t>
            </a:r>
            <a:r>
              <a:rPr sz="2200" dirty="0">
                <a:latin typeface="Calibri"/>
                <a:cs typeface="Calibri"/>
              </a:rPr>
              <a:t>”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retrieve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(e.g.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 err="1" smtClean="0">
                <a:latin typeface="Calibri"/>
                <a:cs typeface="Calibri"/>
              </a:rPr>
              <a:t>memoiza</a:t>
            </a:r>
            <a:r>
              <a:rPr lang="en-US" sz="2200" spc="-5" dirty="0" err="1" smtClean="0">
                <a:latin typeface="Calibri"/>
                <a:cs typeface="Calibri"/>
              </a:rPr>
              <a:t>tion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Fibonacci)</a:t>
            </a:r>
            <a:endParaRPr sz="2200" dirty="0">
              <a:latin typeface="Calibri"/>
              <a:cs typeface="Calibri"/>
            </a:endParaRPr>
          </a:p>
          <a:p>
            <a:pPr marL="386080" lvl="1" indent="-182880">
              <a:lnSpc>
                <a:spcPts val="2500"/>
              </a:lnSpc>
              <a:buClr>
                <a:srgbClr val="595959"/>
              </a:buClr>
              <a:buChar char="◦"/>
              <a:tabLst>
                <a:tab pos="386715" algn="l"/>
              </a:tabLst>
            </a:pP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us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lang="en-US" sz="2200" spc="-55" dirty="0" smtClean="0">
                <a:latin typeface="Calibri"/>
                <a:cs typeface="Calibri"/>
              </a:rPr>
              <a:t>time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eﬃci</a:t>
            </a:r>
            <a:r>
              <a:rPr sz="2200" dirty="0">
                <a:latin typeface="Calibri"/>
                <a:cs typeface="Calibri"/>
              </a:rPr>
              <a:t>en</a:t>
            </a:r>
            <a:r>
              <a:rPr sz="2200" spc="-5" dirty="0">
                <a:latin typeface="Calibri"/>
                <a:cs typeface="Calibri"/>
              </a:rPr>
              <a:t>cy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LIN</a:t>
            </a:r>
            <a:r>
              <a:rPr spc="-100" dirty="0"/>
              <a:t>E</a:t>
            </a:r>
            <a:r>
              <a:rPr spc="-50" dirty="0"/>
              <a:t>A</a:t>
            </a:r>
            <a:r>
              <a:rPr dirty="0"/>
              <a:t>R</a:t>
            </a:r>
            <a:r>
              <a:rPr spc="-105" dirty="0"/>
              <a:t> </a:t>
            </a:r>
            <a:r>
              <a:rPr spc="-100" dirty="0"/>
              <a:t>C</a:t>
            </a:r>
            <a:r>
              <a:rPr spc="-55" dirty="0"/>
              <a:t>OMPLE</a:t>
            </a:r>
            <a:r>
              <a:rPr spc="-40" dirty="0"/>
              <a:t>X</a:t>
            </a:r>
            <a:r>
              <a:rPr spc="-55" dirty="0"/>
              <a:t>I</a:t>
            </a:r>
            <a:r>
              <a:rPr spc="-50" dirty="0"/>
              <a:t>T</a:t>
            </a:r>
            <a:r>
              <a:rPr dirty="0"/>
              <a:t>Y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33483" y="7098806"/>
            <a:ext cx="16065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45623"/>
            <a:ext cx="7421245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searchin</a:t>
            </a:r>
            <a:r>
              <a:rPr sz="2400" dirty="0">
                <a:latin typeface="Calibri"/>
                <a:cs typeface="Calibri"/>
              </a:rPr>
              <a:t>g a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sequenc</a:t>
            </a:r>
            <a:r>
              <a:rPr sz="2400" dirty="0">
                <a:latin typeface="Calibri"/>
                <a:cs typeface="Calibri"/>
              </a:rPr>
              <a:t>e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 an</a:t>
            </a:r>
            <a:r>
              <a:rPr sz="2400" spc="-5" dirty="0">
                <a:latin typeface="Calibri"/>
                <a:cs typeface="Calibri"/>
              </a:rPr>
              <a:t> element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present</a:t>
            </a:r>
            <a:endParaRPr sz="2400" dirty="0">
              <a:latin typeface="Calibri"/>
              <a:cs typeface="Calibri"/>
            </a:endParaRPr>
          </a:p>
          <a:p>
            <a:pPr marL="101600" marR="42100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characters o</a:t>
            </a:r>
            <a:r>
              <a:rPr sz="2400" dirty="0">
                <a:latin typeface="Calibri"/>
                <a:cs typeface="Calibri"/>
              </a:rPr>
              <a:t>f a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dirty="0">
                <a:latin typeface="Calibri"/>
                <a:cs typeface="Calibri"/>
              </a:rPr>
              <a:t>, assumed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composed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decima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digits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200" b="1" dirty="0">
                <a:latin typeface="Courier New"/>
                <a:cs typeface="Courier New"/>
              </a:rPr>
              <a:t>addDigits</a:t>
            </a:r>
            <a:r>
              <a:rPr sz="2200" dirty="0">
                <a:latin typeface="Courier New"/>
                <a:cs typeface="Courier New"/>
              </a:rPr>
              <a:t>(s):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8381" y="4914308"/>
            <a:ext cx="3913219" cy="137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260" marR="5080" indent="670560">
              <a:lnSpc>
                <a:spcPct val="132600"/>
              </a:lnSpc>
              <a:tabLst>
                <a:tab pos="1856739" algn="l"/>
              </a:tabLst>
            </a:pPr>
            <a:r>
              <a:rPr sz="2200" spc="-5" dirty="0" err="1" smtClean="0">
                <a:latin typeface="Courier New"/>
                <a:cs typeface="Courier New"/>
              </a:rPr>
              <a:t>val</a:t>
            </a:r>
            <a:r>
              <a:rPr lang="en-US" altLang="zh-CN" sz="2200" spc="-5" dirty="0">
                <a:latin typeface="Courier New"/>
                <a:cs typeface="Courier New"/>
              </a:rPr>
              <a:t>+</a:t>
            </a:r>
            <a:r>
              <a:rPr lang="en-US" altLang="zh-CN" sz="2200" dirty="0">
                <a:latin typeface="Courier New"/>
                <a:cs typeface="Courier New"/>
              </a:rPr>
              <a:t>= </a:t>
            </a:r>
            <a:r>
              <a:rPr lang="en-US" altLang="zh-CN" sz="2200" dirty="0" err="1">
                <a:latin typeface="Courier New"/>
                <a:cs typeface="Courier New"/>
              </a:rPr>
              <a:t>int</a:t>
            </a:r>
            <a:r>
              <a:rPr lang="en-US" altLang="zh-CN" sz="2200" dirty="0">
                <a:latin typeface="Courier New"/>
                <a:cs typeface="Courier New"/>
              </a:rPr>
              <a:t>(c</a:t>
            </a:r>
            <a:r>
              <a:rPr lang="en-US" altLang="zh-CN" sz="2200" dirty="0" smtClean="0">
                <a:latin typeface="Courier New"/>
                <a:cs typeface="Courier New"/>
              </a:rPr>
              <a:t>)    </a:t>
            </a:r>
          </a:p>
          <a:p>
            <a:pPr marL="683260" marR="5080" indent="670560">
              <a:lnSpc>
                <a:spcPct val="132600"/>
              </a:lnSpc>
              <a:tabLst>
                <a:tab pos="1856739" algn="l"/>
              </a:tabLst>
            </a:pPr>
            <a:r>
              <a:rPr sz="2200" dirty="0" smtClean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2200" dirty="0">
                <a:latin typeface="Courier New"/>
                <a:cs typeface="Courier New"/>
              </a:rPr>
              <a:t>val</a:t>
            </a:r>
          </a:p>
          <a:p>
            <a:pPr marL="220979" indent="-208279">
              <a:lnSpc>
                <a:spcPct val="100000"/>
              </a:lnSpc>
              <a:spcBef>
                <a:spcPts val="82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O(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(s))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6828" y="3974458"/>
          <a:ext cx="1914082" cy="850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val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LIN</a:t>
            </a:r>
            <a:r>
              <a:rPr spc="-100" dirty="0"/>
              <a:t>E</a:t>
            </a:r>
            <a:r>
              <a:rPr spc="-50" dirty="0"/>
              <a:t>A</a:t>
            </a:r>
            <a:r>
              <a:rPr dirty="0"/>
              <a:t>R</a:t>
            </a:r>
            <a:r>
              <a:rPr spc="-105" dirty="0"/>
              <a:t> </a:t>
            </a:r>
            <a:r>
              <a:rPr spc="-100" dirty="0"/>
              <a:t>C</a:t>
            </a:r>
            <a:r>
              <a:rPr spc="-55" dirty="0"/>
              <a:t>OMPLE</a:t>
            </a:r>
            <a:r>
              <a:rPr spc="-40" dirty="0"/>
              <a:t>X</a:t>
            </a:r>
            <a:r>
              <a:rPr spc="-55" dirty="0"/>
              <a:t>I</a:t>
            </a:r>
            <a:r>
              <a:rPr spc="-50" dirty="0"/>
              <a:t>T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17936"/>
            <a:ext cx="7360920" cy="4068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dirty="0">
                <a:latin typeface="Calibri"/>
                <a:cs typeface="Calibri"/>
              </a:rPr>
              <a:t>complexity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195" dirty="0">
                <a:latin typeface="Calibri"/>
                <a:cs typeface="Calibri"/>
              </a:rPr>
              <a:t>oie</a:t>
            </a:r>
            <a:r>
              <a:rPr sz="2200" spc="25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depend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numbe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sz="2200" spc="-15" dirty="0" smtClean="0">
                <a:latin typeface="Calibri"/>
                <a:cs typeface="Calibri"/>
              </a:rPr>
              <a:t>itera</a:t>
            </a:r>
            <a:r>
              <a:rPr lang="en-US" sz="2200" spc="-15" dirty="0" smtClean="0">
                <a:latin typeface="Calibri"/>
                <a:cs typeface="Calibri"/>
              </a:rPr>
              <a:t>tion</a:t>
            </a:r>
            <a:r>
              <a:rPr sz="2200" spc="-15" dirty="0" smtClean="0">
                <a:latin typeface="Calibri"/>
                <a:cs typeface="Calibri"/>
              </a:rPr>
              <a:t>s</a:t>
            </a:r>
            <a:endParaRPr sz="2200" dirty="0">
              <a:latin typeface="Calibri"/>
              <a:cs typeface="Calibri"/>
            </a:endParaRPr>
          </a:p>
          <a:p>
            <a:pPr marL="622300" marR="4748530" indent="-610235">
              <a:lnSpc>
                <a:spcPts val="3100"/>
              </a:lnSpc>
              <a:spcBef>
                <a:spcPts val="140"/>
              </a:spcBef>
              <a:tabLst>
                <a:tab pos="6223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000" b="1" dirty="0">
                <a:latin typeface="Courier New"/>
                <a:cs typeface="Courier New"/>
              </a:rPr>
              <a:t>fact_iter</a:t>
            </a:r>
            <a:r>
              <a:rPr sz="2000" dirty="0">
                <a:latin typeface="Courier New"/>
                <a:cs typeface="Courier New"/>
              </a:rPr>
              <a:t>(n): </a:t>
            </a:r>
            <a:r>
              <a:rPr sz="2000" spc="-5" dirty="0">
                <a:latin typeface="Courier New"/>
                <a:cs typeface="Courier New"/>
              </a:rPr>
              <a:t>pro</a:t>
            </a:r>
            <a:r>
              <a:rPr sz="2000" dirty="0">
                <a:latin typeface="Courier New"/>
                <a:cs typeface="Courier New"/>
              </a:rPr>
              <a:t>d = 1</a:t>
            </a:r>
          </a:p>
          <a:p>
            <a:pPr marL="1231900" marR="3224530" indent="-610235">
              <a:lnSpc>
                <a:spcPts val="3000"/>
              </a:lnSpc>
              <a:spcBef>
                <a:spcPts val="80"/>
              </a:spcBef>
              <a:tabLst>
                <a:tab pos="1536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fo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 </a:t>
            </a:r>
            <a:r>
              <a:rPr sz="2000" dirty="0">
                <a:latin typeface="Courier New"/>
                <a:cs typeface="Courier New"/>
              </a:rPr>
              <a:t>i	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n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(1</a:t>
            </a:r>
            <a:r>
              <a:rPr sz="2000" dirty="0">
                <a:latin typeface="Courier New"/>
                <a:cs typeface="Courier New"/>
              </a:rPr>
              <a:t>, n+1): </a:t>
            </a:r>
            <a:r>
              <a:rPr sz="2000" spc="-5" dirty="0">
                <a:latin typeface="Courier New"/>
                <a:cs typeface="Courier New"/>
              </a:rPr>
              <a:t>pro</a:t>
            </a:r>
            <a:r>
              <a:rPr sz="2000" dirty="0">
                <a:latin typeface="Courier New"/>
                <a:cs typeface="Courier New"/>
              </a:rPr>
              <a:t>d </a:t>
            </a:r>
            <a:r>
              <a:rPr sz="2000" spc="-5" dirty="0">
                <a:latin typeface="Courier New"/>
                <a:cs typeface="Courier New"/>
              </a:rPr>
              <a:t>*</a:t>
            </a:r>
            <a:r>
              <a:rPr sz="2000" dirty="0">
                <a:latin typeface="Courier New"/>
                <a:cs typeface="Courier New"/>
              </a:rPr>
              <a:t>= i</a:t>
            </a:r>
          </a:p>
          <a:p>
            <a:pPr marL="622300">
              <a:lnSpc>
                <a:spcPct val="100000"/>
              </a:lnSpc>
              <a:spcBef>
                <a:spcPts val="500"/>
              </a:spcBef>
              <a:tabLst>
                <a:tab pos="16891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latin typeface="Courier New"/>
                <a:cs typeface="Courier New"/>
              </a:rPr>
              <a:t>prod</a:t>
            </a:r>
          </a:p>
          <a:p>
            <a:pPr marL="203200" indent="-190500">
              <a:lnSpc>
                <a:spcPct val="100000"/>
              </a:lnSpc>
              <a:spcBef>
                <a:spcPts val="640"/>
              </a:spcBef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numbe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lang="en-US" sz="2200" spc="-20" dirty="0" smtClean="0">
                <a:latin typeface="Calibri"/>
                <a:cs typeface="Calibri"/>
              </a:rPr>
              <a:t>time</a:t>
            </a: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around</a:t>
            </a:r>
            <a:r>
              <a:rPr sz="2200" spc="-5" dirty="0">
                <a:latin typeface="Calibri"/>
                <a:cs typeface="Calibri"/>
              </a:rPr>
              <a:t> loo</a:t>
            </a:r>
            <a:r>
              <a:rPr sz="2200" dirty="0">
                <a:latin typeface="Calibri"/>
                <a:cs typeface="Calibri"/>
              </a:rPr>
              <a:t>p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 n</a:t>
            </a:r>
          </a:p>
          <a:p>
            <a:pPr marL="101600" marR="5080" indent="-88900">
              <a:lnSpc>
                <a:spcPct val="72000"/>
              </a:lnSpc>
              <a:spcBef>
                <a:spcPts val="1300"/>
              </a:spcBef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numbe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lang="en-US" sz="2200" spc="-15" dirty="0" smtClean="0">
                <a:latin typeface="Calibri"/>
                <a:cs typeface="Calibri"/>
              </a:rPr>
              <a:t>operations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</a:t>
            </a:r>
            <a:r>
              <a:rPr sz="2200" dirty="0">
                <a:latin typeface="Calibri"/>
                <a:cs typeface="Calibri"/>
              </a:rPr>
              <a:t>p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 a constant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" dirty="0">
                <a:latin typeface="Calibri"/>
                <a:cs typeface="Calibri"/>
              </a:rPr>
              <a:t> case, 3</a:t>
            </a:r>
            <a:r>
              <a:rPr sz="2200" dirty="0">
                <a:latin typeface="Calibri"/>
                <a:cs typeface="Calibri"/>
              </a:rPr>
              <a:t> – </a:t>
            </a:r>
            <a:r>
              <a:rPr sz="2200" spc="-10" dirty="0">
                <a:latin typeface="Calibri"/>
                <a:cs typeface="Calibri"/>
              </a:rPr>
              <a:t>se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mulAply, se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prod)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ts val="2020"/>
              </a:lnSpc>
            </a:pPr>
            <a:r>
              <a:rPr sz="2000" dirty="0">
                <a:solidFill>
                  <a:srgbClr val="595959"/>
                </a:solidFill>
                <a:latin typeface="Calibri"/>
                <a:cs typeface="Calibri"/>
              </a:rPr>
              <a:t>◦ </a:t>
            </a:r>
            <a:r>
              <a:rPr sz="20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O(</a:t>
            </a:r>
            <a:r>
              <a:rPr sz="2000" dirty="0">
                <a:latin typeface="Calibri"/>
                <a:cs typeface="Calibri"/>
              </a:rPr>
              <a:t>1 + 3n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+ 1)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O(3</a:t>
            </a:r>
            <a:r>
              <a:rPr sz="2000" dirty="0">
                <a:latin typeface="Calibri"/>
                <a:cs typeface="Calibri"/>
              </a:rPr>
              <a:t>n + 2)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O(n)</a:t>
            </a:r>
            <a:endParaRPr sz="2000" dirty="0">
              <a:latin typeface="Calibri"/>
              <a:cs typeface="Calibri"/>
            </a:endParaRPr>
          </a:p>
          <a:p>
            <a:pPr marL="203200" indent="-190500">
              <a:lnSpc>
                <a:spcPct val="100000"/>
              </a:lnSpc>
              <a:spcBef>
                <a:spcPts val="840"/>
              </a:spcBef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overal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jus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O(n)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N</a:t>
            </a:r>
            <a:r>
              <a:rPr spc="-105" dirty="0"/>
              <a:t>E</a:t>
            </a:r>
            <a:r>
              <a:rPr spc="-85" dirty="0"/>
              <a:t>S</a:t>
            </a:r>
            <a:r>
              <a:rPr spc="-55" dirty="0"/>
              <a:t>TED</a:t>
            </a:r>
            <a:r>
              <a:rPr spc="-40" dirty="0"/>
              <a:t> </a:t>
            </a:r>
            <a:r>
              <a:rPr spc="-175" dirty="0"/>
              <a:t>L</a:t>
            </a:r>
            <a:r>
              <a:rPr spc="-55" dirty="0"/>
              <a:t>OOPS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8391"/>
            <a:ext cx="660209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simpl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loop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complexity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5" dirty="0">
                <a:latin typeface="Calibri"/>
                <a:cs typeface="Calibri"/>
              </a:rPr>
              <a:t> loop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Q</a:t>
            </a:r>
            <a:r>
              <a:rPr spc="-150" dirty="0"/>
              <a:t>U</a:t>
            </a:r>
            <a:r>
              <a:rPr spc="-50" dirty="0"/>
              <a:t>AD</a:t>
            </a:r>
            <a:r>
              <a:rPr spc="-55" dirty="0"/>
              <a:t>R</a:t>
            </a:r>
            <a:r>
              <a:rPr spc="-430" dirty="0"/>
              <a:t>A</a:t>
            </a:r>
            <a:r>
              <a:rPr spc="-55" dirty="0"/>
              <a:t>TIC</a:t>
            </a:r>
            <a:r>
              <a:rPr spc="-45" dirty="0"/>
              <a:t> </a:t>
            </a:r>
            <a:r>
              <a:rPr spc="-100" dirty="0"/>
              <a:t>C</a:t>
            </a:r>
            <a:r>
              <a:rPr spc="-55" dirty="0"/>
              <a:t>OMPLEXITY</a:t>
            </a:r>
            <a:r>
              <a:rPr dirty="0"/>
              <a:t> 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54750"/>
            <a:ext cx="8409019" cy="149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9535">
              <a:lnSpc>
                <a:spcPct val="79800"/>
              </a:lnSpc>
            </a:pPr>
            <a:r>
              <a:rPr sz="2400" spc="-10" dirty="0">
                <a:latin typeface="Calibri"/>
                <a:cs typeface="Calibri"/>
              </a:rPr>
              <a:t>determin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subse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second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i.e.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every element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ﬁrst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appears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secon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(assum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duplicates)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683260" marR="3846829" indent="-671195">
              <a:lnSpc>
                <a:spcPts val="2300"/>
              </a:lnSpc>
              <a:tabLst>
                <a:tab pos="683260" algn="l"/>
                <a:tab pos="1353820" algn="l"/>
                <a:tab pos="235966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200" b="1" dirty="0">
                <a:latin typeface="Courier New"/>
                <a:cs typeface="Courier New"/>
              </a:rPr>
              <a:t>isSubset</a:t>
            </a:r>
            <a:r>
              <a:rPr sz="2200" spc="-5" dirty="0">
                <a:latin typeface="Courier New"/>
                <a:cs typeface="Courier New"/>
              </a:rPr>
              <a:t>(L1</a:t>
            </a:r>
            <a:r>
              <a:rPr sz="2200" dirty="0">
                <a:latin typeface="Courier New"/>
                <a:cs typeface="Courier New"/>
              </a:rPr>
              <a:t>, L2): </a:t>
            </a:r>
            <a:endParaRPr lang="en-US" sz="2200" dirty="0" smtClean="0">
              <a:latin typeface="Courier New"/>
              <a:cs typeface="Courier New"/>
            </a:endParaRPr>
          </a:p>
          <a:p>
            <a:pPr marL="683260" marR="3846829" indent="-671195">
              <a:lnSpc>
                <a:spcPts val="2300"/>
              </a:lnSpc>
              <a:tabLst>
                <a:tab pos="683260" algn="l"/>
                <a:tab pos="1353820" algn="l"/>
                <a:tab pos="2359660" algn="l"/>
              </a:tabLst>
            </a:pP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cs typeface="Courier New"/>
              </a:rPr>
              <a:t>   </a:t>
            </a:r>
            <a:r>
              <a:rPr sz="2200" dirty="0" smtClean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1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200" dirty="0">
                <a:latin typeface="Courier New"/>
                <a:cs typeface="Courier New"/>
              </a:rPr>
              <a:t>L1: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9725" y="3834351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matche</a:t>
            </a:r>
            <a:r>
              <a:rPr sz="2200" dirty="0">
                <a:latin typeface="Courier New"/>
                <a:cs typeface="Courier New"/>
              </a:rPr>
              <a:t>d 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6349" y="3834351"/>
            <a:ext cx="86423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00"/>
              </a:lnSpc>
            </a:pPr>
            <a:r>
              <a:rPr sz="2200" dirty="0">
                <a:solidFill>
                  <a:srgbClr val="660066"/>
                </a:solidFill>
                <a:latin typeface="Courier New"/>
                <a:cs typeface="Courier New"/>
              </a:rPr>
              <a:t>False </a:t>
            </a:r>
            <a:r>
              <a:rPr sz="2200" dirty="0">
                <a:latin typeface="Courier New"/>
                <a:cs typeface="Courier New"/>
              </a:rPr>
              <a:t>L2: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9725" y="4126324"/>
            <a:ext cx="153479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2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endParaRPr sz="2200" dirty="0">
              <a:latin typeface="Courier New"/>
              <a:cs typeface="Courier New"/>
            </a:endParaRPr>
          </a:p>
          <a:p>
            <a:pPr marL="683260">
              <a:lnSpc>
                <a:spcPts val="2470"/>
              </a:lnSpc>
              <a:tabLst>
                <a:tab pos="118618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2200" spc="-5" dirty="0">
                <a:latin typeface="Courier New"/>
                <a:cs typeface="Courier New"/>
              </a:rPr>
              <a:t>e1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6377" y="4418297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= e2: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069" y="4710270"/>
            <a:ext cx="119888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00"/>
              </a:lnSpc>
            </a:pPr>
            <a:r>
              <a:rPr sz="2200" spc="-5" dirty="0">
                <a:latin typeface="Courier New"/>
                <a:cs typeface="Courier New"/>
              </a:rPr>
              <a:t>matched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412" y="4710270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9725" y="5307069"/>
            <a:ext cx="270827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260" marR="5080" indent="-671195">
              <a:lnSpc>
                <a:spcPts val="2300"/>
              </a:lnSpc>
              <a:tabLst>
                <a:tab pos="1856739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f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no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t </a:t>
            </a:r>
            <a:r>
              <a:rPr sz="2200" dirty="0">
                <a:latin typeface="Courier New"/>
                <a:cs typeface="Courier New"/>
              </a:rPr>
              <a:t>matched: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2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9053" y="5891015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2701" y="5891015"/>
            <a:ext cx="6965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123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0" y="0"/>
                </a:moveTo>
                <a:lnTo>
                  <a:pt x="9144000" y="0"/>
                </a:lnTo>
                <a:lnTo>
                  <a:pt x="9144000" y="66001"/>
                </a:lnTo>
                <a:lnTo>
                  <a:pt x="0" y="66001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3272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5" dirty="0">
                <a:solidFill>
                  <a:srgbClr val="404040"/>
                </a:solidFill>
              </a:rPr>
              <a:t>Q</a:t>
            </a:r>
            <a:r>
              <a:rPr u="none" spc="-150" dirty="0">
                <a:solidFill>
                  <a:srgbClr val="404040"/>
                </a:solidFill>
              </a:rPr>
              <a:t>U</a:t>
            </a:r>
            <a:r>
              <a:rPr u="none" spc="-50" dirty="0">
                <a:solidFill>
                  <a:srgbClr val="404040"/>
                </a:solidFill>
              </a:rPr>
              <a:t>AD</a:t>
            </a:r>
            <a:r>
              <a:rPr u="none" spc="-55" dirty="0">
                <a:solidFill>
                  <a:srgbClr val="404040"/>
                </a:solidFill>
              </a:rPr>
              <a:t>R</a:t>
            </a:r>
            <a:r>
              <a:rPr u="none" spc="-430" dirty="0">
                <a:solidFill>
                  <a:srgbClr val="404040"/>
                </a:solidFill>
              </a:rPr>
              <a:t>A</a:t>
            </a:r>
            <a:r>
              <a:rPr u="none" spc="-55" dirty="0">
                <a:solidFill>
                  <a:srgbClr val="404040"/>
                </a:solidFill>
              </a:rPr>
              <a:t>TI</a:t>
            </a:r>
            <a:r>
              <a:rPr u="none" dirty="0">
                <a:solidFill>
                  <a:srgbClr val="404040"/>
                </a:solidFill>
              </a:rPr>
              <a:t>C</a:t>
            </a:r>
            <a:r>
              <a:rPr u="none" spc="-100" dirty="0">
                <a:solidFill>
                  <a:srgbClr val="404040"/>
                </a:solidFill>
              </a:rPr>
              <a:t> C</a:t>
            </a:r>
            <a:r>
              <a:rPr u="none" spc="-55" dirty="0">
                <a:solidFill>
                  <a:srgbClr val="404040"/>
                </a:solidFill>
              </a:rPr>
              <a:t>OMPLEXITY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62640" y="2294024"/>
            <a:ext cx="32264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08300"/>
              </a:lnSpc>
              <a:tabLst>
                <a:tab pos="622300" algn="l"/>
                <a:tab pos="1231900" algn="l"/>
                <a:tab pos="21463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000" b="1" dirty="0">
                <a:solidFill>
                  <a:srgbClr val="404040"/>
                </a:solidFill>
                <a:latin typeface="Courier New"/>
                <a:cs typeface="Courier New"/>
              </a:rPr>
              <a:t>isSubset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(L1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, L2):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043" y="2954424"/>
            <a:ext cx="10922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  <a:tabLst>
                <a:tab pos="622300" algn="l"/>
              </a:tabLst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matched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e2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8995" y="2954424"/>
            <a:ext cx="13976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7480" indent="152400">
              <a:lnSpc>
                <a:spcPct val="108300"/>
              </a:lnSpc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False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e2: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9021" y="3945024"/>
            <a:ext cx="15500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>
              <a:lnSpc>
                <a:spcPct val="1083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matche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d =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matched: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043" y="4605424"/>
            <a:ext cx="940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2341" y="4935624"/>
            <a:ext cx="30740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9200">
              <a:lnSpc>
                <a:spcPct val="108300"/>
              </a:lnSpc>
              <a:tabLst>
                <a:tab pos="1079500" algn="l"/>
                <a:tab pos="22987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False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7023" y="2279850"/>
            <a:ext cx="3601720" cy="4406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905">
              <a:lnSpc>
                <a:spcPts val="269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len(L1)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lang="en-US" sz="2400" spc="-20" dirty="0" smtClean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12700" marR="5080" indent="2540">
              <a:lnSpc>
                <a:spcPts val="26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itera</a:t>
            </a:r>
            <a:r>
              <a:rPr lang="en-US"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r>
              <a:rPr sz="2400" spc="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execute inne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 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len(L2) </a:t>
            </a:r>
            <a:r>
              <a:rPr lang="en-US" sz="2400" spc="-20" dirty="0" smtClean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spc="-20" dirty="0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constant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 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 </a:t>
            </a:r>
            <a:r>
              <a:rPr lang="en-US"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1080"/>
              </a:spcBef>
            </a:pP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O(len(L1)*len(L2))</a:t>
            </a:r>
            <a:endParaRPr sz="2400" dirty="0">
              <a:latin typeface="Calibri"/>
              <a:cs typeface="Calibri"/>
            </a:endParaRPr>
          </a:p>
          <a:p>
            <a:pPr marL="12700" marR="261620" indent="1905">
              <a:lnSpc>
                <a:spcPts val="2600"/>
              </a:lnSpc>
              <a:spcBef>
                <a:spcPts val="144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worst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case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 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L2 </a:t>
            </a:r>
            <a:r>
              <a:rPr sz="24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en-US" sz="24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elements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L2</a:t>
            </a:r>
            <a:endParaRPr sz="24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1080"/>
              </a:spcBef>
            </a:pP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O(l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n(L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i="1" spc="-7" baseline="24305" dirty="0">
                <a:solidFill>
                  <a:srgbClr val="FF260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5685" y="3945024"/>
            <a:ext cx="635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Q</a:t>
            </a:r>
            <a:r>
              <a:rPr spc="-150" dirty="0"/>
              <a:t>U</a:t>
            </a:r>
            <a:r>
              <a:rPr spc="-50" dirty="0"/>
              <a:t>AD</a:t>
            </a:r>
            <a:r>
              <a:rPr spc="-55" dirty="0"/>
              <a:t>R</a:t>
            </a:r>
            <a:r>
              <a:rPr spc="-430" dirty="0"/>
              <a:t>A</a:t>
            </a:r>
            <a:r>
              <a:rPr spc="-55" dirty="0"/>
              <a:t>TIC</a:t>
            </a:r>
            <a:r>
              <a:rPr spc="-45" dirty="0"/>
              <a:t> </a:t>
            </a:r>
            <a:r>
              <a:rPr spc="-100" dirty="0"/>
              <a:t>C</a:t>
            </a:r>
            <a:r>
              <a:rPr spc="-55" dirty="0"/>
              <a:t>OMPLEXITY</a:t>
            </a:r>
            <a:r>
              <a:rPr dirty="0"/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24270"/>
            <a:ext cx="7429500" cy="848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9535">
              <a:lnSpc>
                <a:spcPct val="69400"/>
              </a:lnSpc>
            </a:pPr>
            <a:r>
              <a:rPr sz="2400" spc="-5" dirty="0">
                <a:latin typeface="Calibri"/>
                <a:cs typeface="Calibri"/>
              </a:rPr>
              <a:t>ﬁn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10" dirty="0" smtClean="0">
                <a:latin typeface="Calibri"/>
                <a:cs typeface="Calibri"/>
              </a:rPr>
              <a:t>intersec</a:t>
            </a:r>
            <a:r>
              <a:rPr lang="en-US" sz="2400" spc="-10" dirty="0" smtClean="0">
                <a:latin typeface="Calibri"/>
                <a:cs typeface="Calibri"/>
              </a:rPr>
              <a:t>tion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two</a:t>
            </a:r>
            <a:r>
              <a:rPr sz="2400" spc="-5" dirty="0">
                <a:latin typeface="Calibri"/>
                <a:cs typeface="Calibri"/>
              </a:rPr>
              <a:t> lists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return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 with</a:t>
            </a:r>
            <a:r>
              <a:rPr sz="2400" spc="-5" dirty="0">
                <a:latin typeface="Calibri"/>
                <a:cs typeface="Calibri"/>
              </a:rPr>
              <a:t> 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 </a:t>
            </a:r>
            <a:r>
              <a:rPr sz="2400" dirty="0">
                <a:latin typeface="Calibri"/>
                <a:cs typeface="Calibri"/>
              </a:rPr>
              <a:t>appearing</a:t>
            </a:r>
            <a:r>
              <a:rPr sz="2400" spc="-5" dirty="0">
                <a:latin typeface="Calibri"/>
                <a:cs typeface="Calibri"/>
              </a:rPr>
              <a:t> onl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once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200" b="1" dirty="0">
                <a:latin typeface="Courier New"/>
                <a:cs typeface="Courier New"/>
              </a:rPr>
              <a:t>intersect</a:t>
            </a:r>
            <a:r>
              <a:rPr sz="2200" spc="-5" dirty="0">
                <a:latin typeface="Courier New"/>
                <a:cs typeface="Courier New"/>
              </a:rPr>
              <a:t>(L1</a:t>
            </a:r>
            <a:r>
              <a:rPr sz="2200" dirty="0">
                <a:latin typeface="Courier New"/>
                <a:cs typeface="Courier New"/>
              </a:rPr>
              <a:t>, L2):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9053" y="3293788"/>
            <a:ext cx="2205355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tm</a:t>
            </a:r>
            <a:r>
              <a:rPr sz="2200" dirty="0">
                <a:latin typeface="Courier New"/>
                <a:cs typeface="Courier New"/>
              </a:rPr>
              <a:t>p = []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59"/>
              </a:spcBef>
              <a:tabLst>
                <a:tab pos="670560" algn="l"/>
                <a:tab pos="167640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200" spc="-5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1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200" dirty="0">
                <a:latin typeface="Courier New"/>
                <a:cs typeface="Courier New"/>
              </a:rPr>
              <a:t>L1: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9725" y="4017714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200" spc="-5" dirty="0">
                <a:latin typeface="Courier New"/>
                <a:cs typeface="Courier New"/>
              </a:rPr>
              <a:t>e2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6349" y="4017714"/>
            <a:ext cx="103187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L2: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= e2: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80397" y="4373390"/>
            <a:ext cx="8642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620" algn="l"/>
              </a:tabLst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2200" spc="-5" dirty="0">
                <a:latin typeface="Courier New"/>
                <a:cs typeface="Courier New"/>
              </a:rPr>
              <a:t>e1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069" y="4741639"/>
            <a:ext cx="23729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tmp.append(e1)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9725" y="5821241"/>
            <a:ext cx="3562475" cy="109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260" marR="5080" indent="-671195">
              <a:lnSpc>
                <a:spcPct val="106100"/>
              </a:lnSpc>
              <a:tabLst>
                <a:tab pos="1521460" algn="l"/>
                <a:tab pos="2024380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f not</a:t>
            </a:r>
            <a:r>
              <a:rPr sz="2200" dirty="0">
                <a:latin typeface="Courier New"/>
                <a:cs typeface="Courier New"/>
              </a:rPr>
              <a:t>(e	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200" dirty="0">
                <a:latin typeface="Courier New"/>
                <a:cs typeface="Courier New"/>
              </a:rPr>
              <a:t>res): res.append(e)</a:t>
            </a:r>
          </a:p>
          <a:p>
            <a:pPr marL="515620">
              <a:lnSpc>
                <a:spcPct val="100000"/>
              </a:lnSpc>
              <a:spcBef>
                <a:spcPts val="259"/>
              </a:spcBef>
            </a:pPr>
            <a:r>
              <a:rPr sz="2200" dirty="0">
                <a:latin typeface="Courier New"/>
                <a:cs typeface="Courier New"/>
              </a:rPr>
              <a:t>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9053" y="6545167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16828" y="5059139"/>
          <a:ext cx="2249419" cy="7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res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tmp: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123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0" y="0"/>
                </a:moveTo>
                <a:lnTo>
                  <a:pt x="9144000" y="0"/>
                </a:lnTo>
                <a:lnTo>
                  <a:pt x="9144000" y="66001"/>
                </a:lnTo>
                <a:lnTo>
                  <a:pt x="0" y="66001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>
                <a:solidFill>
                  <a:srgbClr val="404040"/>
                </a:solidFill>
              </a:rPr>
              <a:t>Q</a:t>
            </a:r>
            <a:r>
              <a:rPr spc="-15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AD</a:t>
            </a:r>
            <a:r>
              <a:rPr spc="-55" dirty="0">
                <a:solidFill>
                  <a:srgbClr val="404040"/>
                </a:solidFill>
              </a:rPr>
              <a:t>R</a:t>
            </a:r>
            <a:r>
              <a:rPr spc="-430" dirty="0">
                <a:solidFill>
                  <a:srgbClr val="404040"/>
                </a:solidFill>
              </a:rPr>
              <a:t>A</a:t>
            </a:r>
            <a:r>
              <a:rPr spc="-55" dirty="0">
                <a:solidFill>
                  <a:srgbClr val="404040"/>
                </a:solidFill>
              </a:rPr>
              <a:t>TIC</a:t>
            </a:r>
            <a:r>
              <a:rPr spc="-4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C</a:t>
            </a:r>
            <a:r>
              <a:rPr spc="-55" dirty="0">
                <a:solidFill>
                  <a:srgbClr val="404040"/>
                </a:solidFill>
              </a:rPr>
              <a:t>OMPLEXITY</a:t>
            </a:r>
            <a:r>
              <a:rPr dirty="0">
                <a:solidFill>
                  <a:srgbClr val="404040"/>
                </a:solidFill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31959" y="2373061"/>
            <a:ext cx="4446270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1071880" indent="-610235">
              <a:lnSpc>
                <a:spcPts val="2300"/>
              </a:lnSpc>
              <a:tabLst>
                <a:tab pos="6223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000" b="1" dirty="0">
                <a:solidFill>
                  <a:srgbClr val="404040"/>
                </a:solidFill>
                <a:latin typeface="Courier New"/>
                <a:cs typeface="Courier New"/>
              </a:rPr>
              <a:t>intersect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(L1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, L2):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tm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 = []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40"/>
              </a:lnSpc>
              <a:tabLst>
                <a:tab pos="1231900" algn="l"/>
                <a:tab pos="21463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L1: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2298700">
              <a:lnSpc>
                <a:spcPts val="235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tmp.append(e1)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re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 = []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  <a:tabLst>
                <a:tab pos="1231900" algn="l"/>
                <a:tab pos="19939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tmp:</a:t>
            </a:r>
            <a:endParaRPr sz="2000">
              <a:latin typeface="Courier New"/>
              <a:cs typeface="Courier New"/>
            </a:endParaRPr>
          </a:p>
          <a:p>
            <a:pPr marL="1841500" marR="614680" indent="-610235">
              <a:lnSpc>
                <a:spcPts val="2400"/>
              </a:lnSpc>
              <a:spcBef>
                <a:spcPts val="30"/>
              </a:spcBef>
              <a:tabLst>
                <a:tab pos="3060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f not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res): res.append(e)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20"/>
              </a:lnSpc>
              <a:tabLst>
                <a:tab pos="16891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res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5542747" y="2320298"/>
            <a:ext cx="3606165" cy="4271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2940"/>
              </a:lnSpc>
            </a:pPr>
            <a:r>
              <a:rPr spc="-5" dirty="0"/>
              <a:t>ﬁrs</a:t>
            </a:r>
            <a:r>
              <a:rPr dirty="0"/>
              <a:t>t</a:t>
            </a:r>
            <a:r>
              <a:rPr spc="5" dirty="0"/>
              <a:t> </a:t>
            </a:r>
            <a:r>
              <a:rPr spc="-5" dirty="0"/>
              <a:t>neste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loo</a:t>
            </a:r>
            <a:r>
              <a:rPr dirty="0"/>
              <a:t>p </a:t>
            </a:r>
            <a:r>
              <a:rPr spc="-5" dirty="0"/>
              <a:t>takes</a:t>
            </a:r>
          </a:p>
          <a:p>
            <a:pPr marL="15240" indent="-3175">
              <a:lnSpc>
                <a:spcPts val="2940"/>
              </a:lnSpc>
            </a:pPr>
            <a:r>
              <a:rPr i="1" spc="-5" dirty="0">
                <a:latin typeface="Calibri"/>
                <a:cs typeface="Calibri"/>
              </a:rPr>
              <a:t>len(L1)*len(L2</a:t>
            </a:r>
            <a:r>
              <a:rPr i="1" dirty="0">
                <a:latin typeface="Calibri"/>
                <a:cs typeface="Calibri"/>
              </a:rPr>
              <a:t>) </a:t>
            </a:r>
            <a:r>
              <a:rPr spc="-5" dirty="0"/>
              <a:t>steps</a:t>
            </a:r>
          </a:p>
          <a:p>
            <a:pPr marL="12700" marR="137160" indent="2540">
              <a:lnSpc>
                <a:spcPct val="71800"/>
              </a:lnSpc>
              <a:spcBef>
                <a:spcPts val="1300"/>
              </a:spcBef>
            </a:pPr>
            <a:r>
              <a:rPr spc="-5" dirty="0"/>
              <a:t>secon</a:t>
            </a:r>
            <a:r>
              <a:rPr dirty="0"/>
              <a:t>d </a:t>
            </a:r>
            <a:r>
              <a:rPr spc="-5" dirty="0"/>
              <a:t>loo</a:t>
            </a:r>
            <a:r>
              <a:rPr dirty="0"/>
              <a:t>p </a:t>
            </a:r>
            <a:r>
              <a:rPr spc="-5" dirty="0"/>
              <a:t>takes</a:t>
            </a:r>
            <a:r>
              <a:rPr dirty="0"/>
              <a:t> at most</a:t>
            </a:r>
            <a:r>
              <a:rPr spc="-5" dirty="0"/>
              <a:t> </a:t>
            </a:r>
            <a:r>
              <a:rPr i="1" dirty="0">
                <a:latin typeface="Calibri"/>
                <a:cs typeface="Calibri"/>
              </a:rPr>
              <a:t>l</a:t>
            </a:r>
            <a:r>
              <a:rPr i="1" spc="-5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n(L</a:t>
            </a:r>
            <a:r>
              <a:rPr i="1" spc="-5" dirty="0">
                <a:latin typeface="Calibri"/>
                <a:cs typeface="Calibri"/>
              </a:rPr>
              <a:t>1</a:t>
            </a:r>
            <a:r>
              <a:rPr i="1" dirty="0">
                <a:latin typeface="Calibri"/>
                <a:cs typeface="Calibri"/>
              </a:rPr>
              <a:t>)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spc="-5" dirty="0"/>
              <a:t>steps</a:t>
            </a:r>
          </a:p>
          <a:p>
            <a:pPr marL="12700" marR="5080" indent="2540">
              <a:lnSpc>
                <a:spcPct val="70400"/>
              </a:lnSpc>
              <a:spcBef>
                <a:spcPts val="1350"/>
              </a:spcBef>
            </a:pPr>
            <a:r>
              <a:rPr spc="-5" dirty="0"/>
              <a:t>determinin</a:t>
            </a:r>
            <a:r>
              <a:rPr dirty="0"/>
              <a:t>g</a:t>
            </a:r>
            <a:r>
              <a:rPr spc="20" dirty="0"/>
              <a:t> </a:t>
            </a:r>
            <a:r>
              <a:rPr spc="-5" dirty="0"/>
              <a:t>i</a:t>
            </a:r>
            <a:r>
              <a:rPr dirty="0"/>
              <a:t>f </a:t>
            </a:r>
            <a:r>
              <a:rPr spc="-5" dirty="0"/>
              <a:t>element i</a:t>
            </a:r>
            <a:r>
              <a:rPr dirty="0"/>
              <a:t>n </a:t>
            </a:r>
            <a:r>
              <a:rPr spc="-5" dirty="0"/>
              <a:t>lis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might</a:t>
            </a:r>
            <a:r>
              <a:rPr spc="-5" dirty="0"/>
              <a:t> take</a:t>
            </a:r>
            <a:r>
              <a:rPr dirty="0"/>
              <a:t> </a:t>
            </a:r>
            <a:r>
              <a:rPr i="1" dirty="0">
                <a:latin typeface="Calibri"/>
                <a:cs typeface="Calibri"/>
              </a:rPr>
              <a:t>l</a:t>
            </a:r>
            <a:r>
              <a:rPr i="1" spc="-5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" dirty="0">
                <a:latin typeface="Calibri"/>
                <a:cs typeface="Calibri"/>
              </a:rPr>
              <a:t>(L1) </a:t>
            </a:r>
            <a:r>
              <a:rPr spc="-5" dirty="0"/>
              <a:t>steps</a:t>
            </a:r>
          </a:p>
          <a:p>
            <a:pPr marL="12700" marR="13335" indent="2540">
              <a:lnSpc>
                <a:spcPct val="70400"/>
              </a:lnSpc>
              <a:spcBef>
                <a:spcPts val="1350"/>
              </a:spcBef>
            </a:pPr>
            <a:r>
              <a:rPr spc="-5" dirty="0"/>
              <a:t>i</a:t>
            </a:r>
            <a:r>
              <a:rPr dirty="0"/>
              <a:t>f </a:t>
            </a:r>
            <a:r>
              <a:rPr spc="-5" dirty="0"/>
              <a:t>we</a:t>
            </a:r>
            <a:r>
              <a:rPr dirty="0"/>
              <a:t> assume </a:t>
            </a:r>
            <a:r>
              <a:rPr spc="-5" dirty="0"/>
              <a:t>list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of </a:t>
            </a:r>
            <a:r>
              <a:rPr dirty="0"/>
              <a:t>roughly</a:t>
            </a:r>
            <a:r>
              <a:rPr spc="-15" dirty="0"/>
              <a:t> </a:t>
            </a:r>
            <a:r>
              <a:rPr spc="-10" dirty="0" err="1" smtClean="0"/>
              <a:t>s</a:t>
            </a:r>
            <a:r>
              <a:rPr lang="en-US" spc="-10" dirty="0" err="1" smtClean="0"/>
              <a:t>time</a:t>
            </a:r>
            <a:r>
              <a:rPr dirty="0" smtClean="0"/>
              <a:t> </a:t>
            </a:r>
            <a:r>
              <a:rPr spc="-5" dirty="0"/>
              <a:t>length, </a:t>
            </a:r>
            <a:r>
              <a:rPr dirty="0"/>
              <a:t>then</a:t>
            </a:r>
          </a:p>
          <a:p>
            <a:pPr marL="15240">
              <a:lnSpc>
                <a:spcPct val="100000"/>
              </a:lnSpc>
              <a:spcBef>
                <a:spcPts val="315"/>
              </a:spcBef>
            </a:pPr>
            <a:r>
              <a:rPr i="1" spc="-5" dirty="0">
                <a:solidFill>
                  <a:srgbClr val="FF0000"/>
                </a:solidFill>
                <a:latin typeface="Calibri"/>
                <a:cs typeface="Calibri"/>
              </a:rPr>
              <a:t>O(len(L1)^2)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9137" y="3274762"/>
          <a:ext cx="2508629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644525" algn="l"/>
                        </a:tabLst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	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e2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L2: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e1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 e2: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O</a:t>
            </a:r>
            <a:r>
              <a:rPr spc="-55" dirty="0"/>
              <a:t>(</a:t>
            </a:r>
            <a:r>
              <a:rPr spc="-5" dirty="0"/>
              <a:t>)</a:t>
            </a:r>
            <a:r>
              <a:rPr spc="-105" dirty="0"/>
              <a:t> F</a:t>
            </a:r>
            <a:r>
              <a:rPr spc="-55" dirty="0"/>
              <a:t>OR</a:t>
            </a:r>
            <a:r>
              <a:rPr spc="-50" dirty="0"/>
              <a:t> </a:t>
            </a:r>
            <a:r>
              <a:rPr spc="-55" dirty="0"/>
              <a:t>N</a:t>
            </a:r>
            <a:r>
              <a:rPr spc="-105" dirty="0"/>
              <a:t>E</a:t>
            </a:r>
            <a:r>
              <a:rPr spc="-85" dirty="0"/>
              <a:t>S</a:t>
            </a:r>
            <a:r>
              <a:rPr spc="-55" dirty="0"/>
              <a:t>TE</a:t>
            </a:r>
            <a:r>
              <a:rPr spc="-5" dirty="0"/>
              <a:t>D</a:t>
            </a:r>
            <a:r>
              <a:rPr spc="-100" dirty="0"/>
              <a:t> </a:t>
            </a:r>
            <a:r>
              <a:rPr spc="-175" dirty="0"/>
              <a:t>L</a:t>
            </a:r>
            <a:r>
              <a:rPr spc="-50" dirty="0"/>
              <a:t>OO</a:t>
            </a:r>
            <a:r>
              <a:rPr spc="-55" dirty="0"/>
              <a:t>P</a:t>
            </a:r>
            <a:r>
              <a:rPr spc="-5" dirty="0"/>
              <a:t>S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6772"/>
            <a:ext cx="404939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  <a:tabLst>
                <a:tab pos="683260" algn="l"/>
              </a:tabLst>
            </a:pP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200" dirty="0">
                <a:latin typeface="Courier New"/>
                <a:cs typeface="Courier New"/>
              </a:rPr>
              <a:t>g(n):</a:t>
            </a:r>
          </a:p>
          <a:p>
            <a:pPr marL="515620" marR="5080" indent="-635">
              <a:lnSpc>
                <a:spcPts val="2400"/>
              </a:lnSpc>
              <a:spcBef>
                <a:spcPts val="110"/>
              </a:spcBef>
            </a:pPr>
            <a:r>
              <a:rPr sz="2200" spc="-5" dirty="0">
                <a:solidFill>
                  <a:srgbClr val="03BD19"/>
                </a:solidFill>
                <a:latin typeface="Courier New"/>
                <a:cs typeface="Courier New"/>
              </a:rPr>
              <a:t>""</a:t>
            </a:r>
            <a:r>
              <a:rPr sz="2200" dirty="0">
                <a:solidFill>
                  <a:srgbClr val="03BD19"/>
                </a:solidFill>
                <a:latin typeface="Courier New"/>
                <a:cs typeface="Courier New"/>
              </a:rPr>
              <a:t>" </a:t>
            </a:r>
            <a:r>
              <a:rPr sz="2200" spc="-5" dirty="0">
                <a:solidFill>
                  <a:srgbClr val="03BD19"/>
                </a:solidFill>
                <a:latin typeface="Courier New"/>
                <a:cs typeface="Courier New"/>
              </a:rPr>
              <a:t>assum</a:t>
            </a:r>
            <a:r>
              <a:rPr sz="2200" dirty="0">
                <a:solidFill>
                  <a:srgbClr val="03BD19"/>
                </a:solidFill>
                <a:latin typeface="Courier New"/>
                <a:cs typeface="Courier New"/>
              </a:rPr>
              <a:t>e n </a:t>
            </a:r>
            <a:r>
              <a:rPr sz="2200" spc="-5" dirty="0">
                <a:solidFill>
                  <a:srgbClr val="03BD19"/>
                </a:solidFill>
                <a:latin typeface="Courier New"/>
                <a:cs typeface="Courier New"/>
              </a:rPr>
              <a:t>&gt;</a:t>
            </a:r>
            <a:r>
              <a:rPr sz="2200" dirty="0">
                <a:solidFill>
                  <a:srgbClr val="03BD19"/>
                </a:solidFill>
                <a:latin typeface="Courier New"/>
                <a:cs typeface="Courier New"/>
              </a:rPr>
              <a:t>= 0 """ </a:t>
            </a:r>
            <a:r>
              <a:rPr sz="2200" dirty="0">
                <a:latin typeface="Courier New"/>
                <a:cs typeface="Courier New"/>
              </a:rPr>
              <a:t>x = 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1385" y="3278396"/>
            <a:ext cx="13671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260" algn="l"/>
              </a:tabLst>
            </a:pP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for	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0285" y="3278396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200" dirty="0">
                <a:latin typeface="Courier New"/>
                <a:cs typeface="Courier New"/>
              </a:rPr>
              <a:t>(n):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1385" y="3583221"/>
            <a:ext cx="2037714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ts val="2470"/>
              </a:lnSpc>
            </a:pP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j </a:t>
            </a: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endParaRPr sz="2200" dirty="0">
              <a:latin typeface="Courier New"/>
              <a:cs typeface="Courier New"/>
            </a:endParaRPr>
          </a:p>
          <a:p>
            <a:pPr marL="1018540">
              <a:lnSpc>
                <a:spcPts val="2350"/>
              </a:lnSpc>
            </a:pPr>
            <a:r>
              <a:rPr sz="2200" dirty="0">
                <a:latin typeface="Courier New"/>
                <a:cs typeface="Courier New"/>
              </a:rPr>
              <a:t>x </a:t>
            </a:r>
            <a:r>
              <a:rPr sz="2200" spc="-5" dirty="0">
                <a:latin typeface="Courier New"/>
                <a:cs typeface="Courier New"/>
              </a:rPr>
              <a:t>+</a:t>
            </a:r>
            <a:r>
              <a:rPr sz="2200" dirty="0">
                <a:latin typeface="Courier New"/>
                <a:cs typeface="Courier New"/>
              </a:rPr>
              <a:t>= 1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200" dirty="0">
                <a:latin typeface="Courier New"/>
                <a:cs typeface="Courier New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83373" y="3583221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200" dirty="0">
                <a:latin typeface="Courier New"/>
                <a:cs typeface="Courier New"/>
              </a:rPr>
              <a:t>(n):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380" y="4991778"/>
            <a:ext cx="7570819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 indent="-208279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computes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baseline="24305" dirty="0">
                <a:latin typeface="Calibri"/>
                <a:cs typeface="Calibri"/>
              </a:rPr>
              <a:t> </a:t>
            </a:r>
            <a:r>
              <a:rPr sz="2400" spc="-277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 ineﬃciently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52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dealin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neste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look at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ranges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52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neste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 </a:t>
            </a:r>
            <a:r>
              <a:rPr sz="24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altLang="zh-CN" sz="2400" b="1" spc="30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spc="30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400" b="1" spc="150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spc="150" dirty="0" smtClean="0">
                <a:solidFill>
                  <a:srgbClr val="C00000"/>
                </a:solidFill>
                <a:latin typeface="Calibri"/>
                <a:cs typeface="Calibri"/>
              </a:rPr>
              <a:t>mes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 pitchFamily="34" charset="0"/>
              <a:buChar char="•"/>
            </a:pPr>
            <a:r>
              <a:rPr sz="2400" spc="-12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O(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i="1" spc="-7" baseline="24305" dirty="0">
                <a:solidFill>
                  <a:srgbClr val="CE1C00"/>
                </a:solidFill>
                <a:latin typeface="Calibri"/>
                <a:cs typeface="Calibri"/>
              </a:rPr>
              <a:t>2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THIS TI</a:t>
            </a:r>
            <a:r>
              <a:rPr spc="-55" dirty="0"/>
              <a:t>M</a:t>
            </a:r>
            <a:r>
              <a:rPr spc="-5" dirty="0"/>
              <a:t>E</a:t>
            </a:r>
            <a:r>
              <a:rPr spc="-100" dirty="0"/>
              <a:t> </a:t>
            </a:r>
            <a:r>
              <a:rPr spc="-55" dirty="0"/>
              <a:t>AND</a:t>
            </a:r>
            <a:r>
              <a:rPr spc="-50" dirty="0"/>
              <a:t> </a:t>
            </a:r>
            <a:r>
              <a:rPr spc="-55" dirty="0"/>
              <a:t>N</a:t>
            </a:r>
            <a:r>
              <a:rPr spc="-60" dirty="0"/>
              <a:t>E</a:t>
            </a:r>
            <a:r>
              <a:rPr spc="-55" dirty="0"/>
              <a:t>XT</a:t>
            </a:r>
            <a:r>
              <a:rPr spc="-45" dirty="0"/>
              <a:t> </a:t>
            </a:r>
            <a:r>
              <a:rPr spc="-50" dirty="0"/>
              <a:t>TI</a:t>
            </a:r>
            <a:r>
              <a:rPr spc="-55" dirty="0"/>
              <a:t>M</a:t>
            </a:r>
            <a:r>
              <a:rPr spc="-5" dirty="0"/>
              <a:t>E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lang="en-US" spc="-5" dirty="0" smtClean="0"/>
              <a:t>LECTURE 11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8381" y="2378391"/>
            <a:ext cx="7531734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hav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see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 examples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loops</a:t>
            </a:r>
            <a:r>
              <a:rPr sz="2600" dirty="0">
                <a:latin typeface="Calibri"/>
                <a:cs typeface="Calibri"/>
              </a:rPr>
              <a:t>, and</a:t>
            </a:r>
            <a:r>
              <a:rPr sz="2600" spc="-5" dirty="0">
                <a:latin typeface="Calibri"/>
                <a:cs typeface="Calibri"/>
              </a:rPr>
              <a:t> neste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give rise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linea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 smtClean="0">
                <a:latin typeface="Calibri"/>
                <a:cs typeface="Calibri"/>
              </a:rPr>
              <a:t>quadra</a:t>
            </a:r>
            <a:r>
              <a:rPr lang="en-US" sz="2600" spc="-15" dirty="0" smtClean="0">
                <a:latin typeface="Calibri"/>
                <a:cs typeface="Calibri"/>
              </a:rPr>
              <a:t>ti</a:t>
            </a:r>
            <a:r>
              <a:rPr sz="2600" spc="-10" dirty="0" smtClean="0">
                <a:latin typeface="Calibri"/>
                <a:cs typeface="Calibri"/>
              </a:rPr>
              <a:t>c</a:t>
            </a:r>
            <a:r>
              <a:rPr sz="2600" spc="1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</a:t>
            </a:r>
          </a:p>
          <a:p>
            <a:pPr marL="101600" marR="75565" indent="-88900">
              <a:lnSpc>
                <a:spcPts val="2800"/>
              </a:lnSpc>
              <a:spcBef>
                <a:spcPts val="143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nex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lang="en-US" sz="2600" spc="-25" dirty="0" smtClean="0">
                <a:latin typeface="Calibri"/>
                <a:cs typeface="Calibri"/>
              </a:rPr>
              <a:t>time</a:t>
            </a:r>
            <a:r>
              <a:rPr sz="2600" spc="-10" dirty="0" smtClean="0">
                <a:latin typeface="Calibri"/>
                <a:cs typeface="Calibri"/>
              </a:rPr>
              <a:t>,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more </a:t>
            </a:r>
            <a:r>
              <a:rPr sz="2600" dirty="0">
                <a:latin typeface="Calibri"/>
                <a:cs typeface="Calibri"/>
              </a:rPr>
              <a:t>carefully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examine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examples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 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the</a:t>
            </a:r>
            <a:r>
              <a:rPr sz="2600" spc="-5" dirty="0">
                <a:latin typeface="Calibri"/>
                <a:cs typeface="Calibri"/>
              </a:rPr>
              <a:t> diﬀeren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complexity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270" dirty="0"/>
              <a:t>W</a:t>
            </a:r>
            <a:r>
              <a:rPr u="none" spc="-50" dirty="0"/>
              <a:t>A</a:t>
            </a:r>
            <a:r>
              <a:rPr u="none" spc="-55" dirty="0"/>
              <a:t>N</a:t>
            </a:r>
            <a:r>
              <a:rPr u="none" dirty="0"/>
              <a:t>T</a:t>
            </a:r>
            <a:r>
              <a:rPr u="none" spc="-100" dirty="0"/>
              <a:t> </a:t>
            </a:r>
            <a:r>
              <a:rPr u="none" spc="-195" dirty="0"/>
              <a:t>T</a:t>
            </a:r>
            <a:r>
              <a:rPr u="none" dirty="0"/>
              <a:t>O</a:t>
            </a:r>
            <a:r>
              <a:rPr u="none" spc="-105" dirty="0"/>
              <a:t> </a:t>
            </a:r>
            <a:r>
              <a:rPr u="none" spc="-55" dirty="0"/>
              <a:t>UNDE</a:t>
            </a:r>
            <a:r>
              <a:rPr u="none" spc="-120" dirty="0"/>
              <a:t>R</a:t>
            </a:r>
            <a:r>
              <a:rPr u="none" spc="-80" dirty="0"/>
              <a:t>S</a:t>
            </a:r>
            <a:r>
              <a:rPr u="none" spc="-430" dirty="0"/>
              <a:t>T</a:t>
            </a:r>
            <a:r>
              <a:rPr u="none" spc="-50" dirty="0"/>
              <a:t>A</a:t>
            </a:r>
            <a:r>
              <a:rPr u="none" spc="-55" dirty="0"/>
              <a:t>N</a:t>
            </a:r>
            <a:r>
              <a:rPr u="none" spc="-5" dirty="0"/>
              <a:t>D </a:t>
            </a:r>
            <a:r>
              <a:rPr spc="-50" dirty="0"/>
              <a:t>EFFICIENCY</a:t>
            </a:r>
            <a:r>
              <a:rPr spc="-8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5" dirty="0"/>
              <a:t> </a:t>
            </a:r>
            <a:r>
              <a:rPr spc="-50" dirty="0"/>
              <a:t>P</a:t>
            </a:r>
            <a:r>
              <a:rPr spc="-100" dirty="0"/>
              <a:t>R</a:t>
            </a:r>
            <a:r>
              <a:rPr spc="-50" dirty="0"/>
              <a:t>OG</a:t>
            </a:r>
            <a:r>
              <a:rPr spc="-55" dirty="0"/>
              <a:t>R</a:t>
            </a:r>
            <a:r>
              <a:rPr spc="-50" dirty="0"/>
              <a:t>A</a:t>
            </a:r>
            <a:r>
              <a:rPr spc="-55" dirty="0"/>
              <a:t>MS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381" y="2388278"/>
            <a:ext cx="7266305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00"/>
              </a:lnSpc>
            </a:pPr>
            <a:r>
              <a:rPr sz="2600" spc="-5" dirty="0">
                <a:latin typeface="Calibri"/>
                <a:cs typeface="Calibri"/>
              </a:rPr>
              <a:t>Challenge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understandin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eﬃciency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15" dirty="0" smtClean="0">
                <a:latin typeface="Calibri"/>
                <a:cs typeface="Calibri"/>
              </a:rPr>
              <a:t>solu</a:t>
            </a:r>
            <a:r>
              <a:rPr lang="en-US" sz="2600" spc="-15" dirty="0" smtClean="0">
                <a:latin typeface="Calibri"/>
                <a:cs typeface="Calibri"/>
              </a:rPr>
              <a:t>ti</a:t>
            </a:r>
            <a:r>
              <a:rPr sz="2600" spc="-15" dirty="0" smtClean="0">
                <a:latin typeface="Calibri"/>
                <a:cs typeface="Calibri"/>
              </a:rPr>
              <a:t>o</a:t>
            </a:r>
            <a:r>
              <a:rPr sz="2600" spc="-10" dirty="0" smtClean="0">
                <a:latin typeface="Calibri"/>
                <a:cs typeface="Calibri"/>
              </a:rPr>
              <a:t>n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 smtClean="0">
                <a:latin typeface="Calibri"/>
                <a:cs typeface="Calibri"/>
              </a:rPr>
              <a:t>computa</a:t>
            </a:r>
            <a:r>
              <a:rPr lang="en-US" sz="2600" spc="-5" dirty="0" smtClean="0">
                <a:latin typeface="Calibri"/>
                <a:cs typeface="Calibri"/>
              </a:rPr>
              <a:t>ti</a:t>
            </a:r>
            <a:r>
              <a:rPr sz="2600" spc="-5" dirty="0" smtClean="0">
                <a:latin typeface="Calibri"/>
                <a:cs typeface="Calibri"/>
              </a:rPr>
              <a:t>onal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problem:</a:t>
            </a:r>
            <a:endParaRPr sz="2600" dirty="0">
              <a:latin typeface="Calibri"/>
              <a:cs typeface="Calibri"/>
            </a:endParaRPr>
          </a:p>
          <a:p>
            <a:pPr marL="101600" marR="307340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progra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ple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nted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any diﬀe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nt wa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101600" marR="648335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solv</a:t>
            </a:r>
            <a:r>
              <a:rPr sz="2600" dirty="0">
                <a:latin typeface="Calibri"/>
                <a:cs typeface="Calibri"/>
              </a:rPr>
              <a:t>e a </a:t>
            </a:r>
            <a:r>
              <a:rPr sz="2600" spc="-5" dirty="0">
                <a:latin typeface="Calibri"/>
                <a:cs typeface="Calibri"/>
              </a:rPr>
              <a:t>proble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</a:t>
            </a:r>
            <a:r>
              <a:rPr sz="2600" dirty="0">
                <a:latin typeface="Calibri"/>
                <a:cs typeface="Calibri"/>
              </a:rPr>
              <a:t>y a </a:t>
            </a:r>
            <a:r>
              <a:rPr sz="2600" spc="-5" dirty="0">
                <a:latin typeface="Calibri"/>
                <a:cs typeface="Calibri"/>
              </a:rPr>
              <a:t>handfu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diﬀeren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algo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ithms</a:t>
            </a:r>
            <a:endParaRPr sz="2600" dirty="0">
              <a:latin typeface="Calibri"/>
              <a:cs typeface="Calibri"/>
            </a:endParaRPr>
          </a:p>
          <a:p>
            <a:pPr marL="102235" marR="393065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would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lik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separat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choices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lang="en-US" sz="2600" spc="-10" dirty="0" smtClean="0">
                <a:latin typeface="Calibri"/>
                <a:cs typeface="Calibri"/>
              </a:rPr>
              <a:t>implementation </a:t>
            </a:r>
            <a:r>
              <a:rPr sz="2600" spc="-5" dirty="0" smtClean="0">
                <a:latin typeface="Calibri"/>
                <a:cs typeface="Calibri"/>
              </a:rPr>
              <a:t>fro</a:t>
            </a:r>
            <a:r>
              <a:rPr sz="2600" dirty="0" smtClean="0">
                <a:latin typeface="Calibri"/>
                <a:cs typeface="Calibri"/>
              </a:rPr>
              <a:t>m </a:t>
            </a:r>
            <a:r>
              <a:rPr sz="2600" dirty="0">
                <a:latin typeface="Calibri"/>
                <a:cs typeface="Calibri"/>
              </a:rPr>
              <a:t>choices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more </a:t>
            </a:r>
            <a:r>
              <a:rPr sz="2600" dirty="0">
                <a:latin typeface="Calibri"/>
                <a:cs typeface="Calibri"/>
              </a:rPr>
              <a:t>abstract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H</a:t>
            </a:r>
            <a:r>
              <a:rPr u="none" spc="-100" dirty="0"/>
              <a:t>O</a:t>
            </a:r>
            <a:r>
              <a:rPr u="none" spc="-5" dirty="0"/>
              <a:t>W</a:t>
            </a:r>
            <a:r>
              <a:rPr u="none" spc="-100" dirty="0"/>
              <a:t> </a:t>
            </a:r>
            <a:r>
              <a:rPr u="none" spc="-195" dirty="0"/>
              <a:t>T</a:t>
            </a:r>
            <a:r>
              <a:rPr u="none" dirty="0"/>
              <a:t>O</a:t>
            </a:r>
            <a:r>
              <a:rPr u="none" spc="-105" dirty="0"/>
              <a:t> </a:t>
            </a:r>
            <a:r>
              <a:rPr u="none" spc="-55" dirty="0"/>
              <a:t>E</a:t>
            </a:r>
            <a:r>
              <a:rPr u="none" spc="-260" dirty="0"/>
              <a:t>V</a:t>
            </a:r>
            <a:r>
              <a:rPr u="none" spc="-55" dirty="0"/>
              <a:t>A</a:t>
            </a:r>
            <a:r>
              <a:rPr u="none" spc="-150" dirty="0"/>
              <a:t>LU</a:t>
            </a:r>
            <a:r>
              <a:rPr u="none" spc="-430" dirty="0"/>
              <a:t>A</a:t>
            </a:r>
            <a:r>
              <a:rPr u="none" spc="-55" dirty="0"/>
              <a:t>TE </a:t>
            </a:r>
            <a:r>
              <a:rPr spc="-50" dirty="0"/>
              <a:t>EFFICIENCY</a:t>
            </a:r>
            <a:r>
              <a:rPr spc="-80" dirty="0"/>
              <a:t> </a:t>
            </a:r>
            <a:r>
              <a:rPr spc="-50" dirty="0"/>
              <a:t>O</a:t>
            </a:r>
            <a:r>
              <a:rPr spc="-5" dirty="0"/>
              <a:t>F</a:t>
            </a:r>
            <a:r>
              <a:rPr spc="-105" dirty="0"/>
              <a:t> </a:t>
            </a:r>
            <a:r>
              <a:rPr spc="-50" dirty="0"/>
              <a:t>P</a:t>
            </a:r>
            <a:r>
              <a:rPr spc="-100" dirty="0"/>
              <a:t>R</a:t>
            </a:r>
            <a:r>
              <a:rPr spc="-50" dirty="0"/>
              <a:t>OG</a:t>
            </a:r>
            <a:r>
              <a:rPr spc="-55" dirty="0"/>
              <a:t>R</a:t>
            </a:r>
            <a:r>
              <a:rPr spc="-50" dirty="0"/>
              <a:t>A</a:t>
            </a:r>
            <a:r>
              <a:rPr spc="-55" dirty="0"/>
              <a:t>MS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78391"/>
            <a:ext cx="4901565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measure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lang="en-US" sz="2600" b="1" spc="160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600" b="1" spc="160" dirty="0" smtClean="0">
                <a:solidFill>
                  <a:srgbClr val="C00000"/>
                </a:solidFill>
                <a:latin typeface="Calibri"/>
                <a:cs typeface="Calibri"/>
              </a:rPr>
              <a:t>mer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lang="en-US" sz="2600" spc="-15" dirty="0" smtClean="0">
                <a:latin typeface="Calibri"/>
                <a:cs typeface="Calibri"/>
              </a:rPr>
              <a:t>operations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abstract </a:t>
            </a:r>
            <a:r>
              <a:rPr lang="en-US" sz="2600" spc="-20" dirty="0" smtClean="0">
                <a:latin typeface="Calibri"/>
                <a:cs typeface="Calibri"/>
              </a:rPr>
              <a:t>notion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 gr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owth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352105"/>
            <a:ext cx="4912360" cy="538480"/>
          </a:xfrm>
          <a:custGeom>
            <a:avLst/>
            <a:gdLst/>
            <a:ahLst/>
            <a:cxnLst/>
            <a:rect l="l" t="t" r="r" b="b"/>
            <a:pathLst>
              <a:path w="4912360" h="538479">
                <a:moveTo>
                  <a:pt x="0" y="0"/>
                </a:moveTo>
                <a:lnTo>
                  <a:pt x="4912026" y="0"/>
                </a:lnTo>
                <a:lnTo>
                  <a:pt x="4912026" y="538148"/>
                </a:lnTo>
                <a:lnTo>
                  <a:pt x="0" y="538148"/>
                </a:lnTo>
                <a:lnTo>
                  <a:pt x="0" y="0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7380" y="2895600"/>
            <a:ext cx="3408556" cy="2604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TI</a:t>
            </a:r>
            <a:r>
              <a:rPr spc="-55" dirty="0"/>
              <a:t>M</a:t>
            </a:r>
            <a:r>
              <a:rPr spc="-50" dirty="0"/>
              <a:t>ING </a:t>
            </a:r>
            <a:r>
              <a:rPr dirty="0"/>
              <a:t>A</a:t>
            </a:r>
            <a:r>
              <a:rPr spc="-100" dirty="0"/>
              <a:t> </a:t>
            </a:r>
            <a:r>
              <a:rPr spc="-60" dirty="0"/>
              <a:t>P</a:t>
            </a:r>
            <a:r>
              <a:rPr spc="-100" dirty="0"/>
              <a:t>R</a:t>
            </a:r>
            <a:r>
              <a:rPr spc="-50" dirty="0"/>
              <a:t>OGRAM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063" y="2378391"/>
            <a:ext cx="25050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lang="en-US" sz="2600" spc="-20" dirty="0" smtClean="0">
                <a:latin typeface="Calibri"/>
                <a:cs typeface="Calibri"/>
              </a:rPr>
              <a:t>time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063" y="2898964"/>
            <a:ext cx="2752090" cy="303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recall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spc="-15" dirty="0" smtClean="0">
                <a:latin typeface="Calibri"/>
                <a:cs typeface="Calibri"/>
              </a:rPr>
              <a:t>impor</a:t>
            </a:r>
            <a:r>
              <a:rPr lang="en-US" sz="2600" spc="-15" dirty="0" smtClean="0">
                <a:latin typeface="Calibri"/>
                <a:cs typeface="Calibri"/>
              </a:rPr>
              <a:t>ti</a:t>
            </a:r>
            <a:r>
              <a:rPr sz="2600" spc="-15" dirty="0" smtClean="0">
                <a:latin typeface="Calibri"/>
                <a:cs typeface="Calibri"/>
              </a:rPr>
              <a:t>n</a:t>
            </a:r>
            <a:r>
              <a:rPr sz="2600" spc="-10" dirty="0" smtClean="0">
                <a:latin typeface="Calibri"/>
                <a:cs typeface="Calibri"/>
              </a:rPr>
              <a:t>g</a:t>
            </a:r>
            <a:r>
              <a:rPr sz="2600" spc="15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brin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 </a:t>
            </a:r>
            <a:r>
              <a:rPr sz="2600" spc="-5" dirty="0">
                <a:latin typeface="Calibri"/>
                <a:cs typeface="Calibri"/>
              </a:rPr>
              <a:t>int</a:t>
            </a:r>
            <a:r>
              <a:rPr sz="2600" dirty="0">
                <a:latin typeface="Calibri"/>
                <a:cs typeface="Calibri"/>
              </a:rPr>
              <a:t>o your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ﬁle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start </a:t>
            </a:r>
            <a:r>
              <a:rPr sz="2600" dirty="0">
                <a:latin typeface="Calibri"/>
                <a:cs typeface="Calibri"/>
              </a:rPr>
              <a:t>cl</a:t>
            </a:r>
            <a:r>
              <a:rPr sz="2600" spc="-10" dirty="0">
                <a:latin typeface="Calibri"/>
                <a:cs typeface="Calibri"/>
              </a:rPr>
              <a:t>ock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 </a:t>
            </a:r>
            <a:r>
              <a:rPr sz="2600" spc="-15" dirty="0" smtClean="0">
                <a:latin typeface="Calibri"/>
                <a:cs typeface="Calibri"/>
              </a:rPr>
              <a:t>func</a:t>
            </a:r>
            <a:r>
              <a:rPr lang="en-US" sz="2600" spc="-15" dirty="0" smtClean="0">
                <a:latin typeface="Calibri"/>
                <a:cs typeface="Calibri"/>
              </a:rPr>
              <a:t>tion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stop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</a:t>
            </a:r>
            <a:r>
              <a:rPr sz="2600" spc="-10" dirty="0">
                <a:latin typeface="Calibri"/>
                <a:cs typeface="Calibri"/>
              </a:rPr>
              <a:t>ock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74" y="2788544"/>
            <a:ext cx="386651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impor</a:t>
            </a:r>
            <a:r>
              <a:rPr sz="2400" dirty="0">
                <a:latin typeface="Courier New"/>
                <a:cs typeface="Courier New"/>
              </a:rPr>
              <a:t>t time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44220" algn="l"/>
              </a:tabLst>
            </a:pPr>
            <a:r>
              <a:rPr sz="2400" dirty="0">
                <a:latin typeface="Courier New"/>
                <a:cs typeface="Courier New"/>
              </a:rPr>
              <a:t>def	c_to_f(c):</a:t>
            </a: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retur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latin typeface="Courier New"/>
                <a:cs typeface="Courier New"/>
              </a:rPr>
              <a:t>c*9/</a:t>
            </a:r>
            <a:r>
              <a:rPr sz="2400" dirty="0">
                <a:latin typeface="Courier New"/>
                <a:cs typeface="Courier New"/>
              </a:rPr>
              <a:t>5 + </a:t>
            </a:r>
            <a:r>
              <a:rPr sz="2400" spc="-5" dirty="0">
                <a:latin typeface="Courier New"/>
                <a:cs typeface="Courier New"/>
              </a:rPr>
              <a:t>32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74" y="4617343"/>
            <a:ext cx="457276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0 = </a:t>
            </a:r>
            <a:r>
              <a:rPr sz="2400" dirty="0" err="1" smtClean="0">
                <a:latin typeface="Courier New"/>
                <a:cs typeface="Courier New"/>
              </a:rPr>
              <a:t>time.</a:t>
            </a:r>
            <a:r>
              <a:rPr lang="en-US" sz="2400" dirty="0" err="1" smtClean="0">
                <a:latin typeface="Courier New"/>
                <a:cs typeface="Courier New"/>
              </a:rPr>
              <a:t>perf_counter</a:t>
            </a:r>
            <a:r>
              <a:rPr sz="2400" dirty="0" smtClean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74" y="4972943"/>
            <a:ext cx="25863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c_to_f(100000)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4274" y="5341141"/>
            <a:ext cx="61603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1 = </a:t>
            </a:r>
            <a:r>
              <a:rPr sz="2400" spc="-5" dirty="0" err="1" smtClean="0">
                <a:latin typeface="Courier New"/>
                <a:cs typeface="Courier New"/>
              </a:rPr>
              <a:t>time.</a:t>
            </a:r>
            <a:r>
              <a:rPr lang="en-US" altLang="zh-CN" sz="2400" dirty="0" err="1" smtClean="0">
                <a:latin typeface="Courier New"/>
                <a:cs typeface="Courier New"/>
              </a:rPr>
              <a:t>perf_counter</a:t>
            </a:r>
            <a:r>
              <a:rPr sz="2400" spc="-5" dirty="0" smtClean="0">
                <a:latin typeface="Courier New"/>
                <a:cs typeface="Courier New"/>
              </a:rPr>
              <a:t>(</a:t>
            </a:r>
            <a:r>
              <a:rPr sz="2400" dirty="0" smtClean="0">
                <a:latin typeface="Courier New"/>
                <a:cs typeface="Courier New"/>
              </a:rPr>
              <a:t>) </a:t>
            </a:r>
            <a:r>
              <a:rPr sz="2400" dirty="0">
                <a:latin typeface="Courier New"/>
                <a:cs typeface="Courier New"/>
              </a:rPr>
              <a:t>- </a:t>
            </a:r>
            <a:r>
              <a:rPr sz="2400" dirty="0" smtClean="0">
                <a:latin typeface="Courier New"/>
                <a:cs typeface="Courier New"/>
              </a:rPr>
              <a:t>t0t1,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74" y="5709543"/>
            <a:ext cx="276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Print("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latin typeface="Courier New"/>
                <a:cs typeface="Courier New"/>
              </a:rPr>
              <a:t>="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t,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0842" y="5709543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":",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9348" y="6117803"/>
            <a:ext cx="939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"s,”)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6023" y="4711700"/>
            <a:ext cx="1193800" cy="87630"/>
          </a:xfrm>
          <a:custGeom>
            <a:avLst/>
            <a:gdLst/>
            <a:ahLst/>
            <a:cxnLst/>
            <a:rect l="l" t="t" r="r" b="b"/>
            <a:pathLst>
              <a:path w="1193800" h="87629">
                <a:moveTo>
                  <a:pt x="0" y="0"/>
                </a:moveTo>
                <a:lnTo>
                  <a:pt x="1193259" y="87008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6459" y="4757059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5537" y="0"/>
                </a:moveTo>
                <a:lnTo>
                  <a:pt x="0" y="75996"/>
                </a:lnTo>
                <a:lnTo>
                  <a:pt x="78765" y="43535"/>
                </a:lnTo>
                <a:lnTo>
                  <a:pt x="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4623" y="5145563"/>
            <a:ext cx="927100" cy="74295"/>
          </a:xfrm>
          <a:custGeom>
            <a:avLst/>
            <a:gdLst/>
            <a:ahLst/>
            <a:cxnLst/>
            <a:rect l="l" t="t" r="r" b="b"/>
            <a:pathLst>
              <a:path w="927100" h="74295">
                <a:moveTo>
                  <a:pt x="0" y="74136"/>
                </a:moveTo>
                <a:lnTo>
                  <a:pt x="926708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134" y="5111596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0" y="0"/>
                </a:moveTo>
                <a:lnTo>
                  <a:pt x="6070" y="75958"/>
                </a:lnTo>
                <a:lnTo>
                  <a:pt x="78994" y="319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9823" y="5553975"/>
            <a:ext cx="1257300" cy="199390"/>
          </a:xfrm>
          <a:custGeom>
            <a:avLst/>
            <a:gdLst/>
            <a:ahLst/>
            <a:cxnLst/>
            <a:rect l="l" t="t" r="r" b="b"/>
            <a:pathLst>
              <a:path w="1257300" h="199389">
                <a:moveTo>
                  <a:pt x="0" y="199124"/>
                </a:moveTo>
                <a:lnTo>
                  <a:pt x="1256971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1297" y="5524192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1925" y="75260"/>
                </a:lnTo>
                <a:lnTo>
                  <a:pt x="81229" y="257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620783" y="7093585"/>
            <a:ext cx="186054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6" grpId="0"/>
      <p:bldP spid="7" grpId="0"/>
      <p:bldP spid="8" grpId="0" build="p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TI</a:t>
            </a:r>
            <a:r>
              <a:rPr u="none" spc="-55" dirty="0"/>
              <a:t>M</a:t>
            </a:r>
            <a:r>
              <a:rPr u="none" spc="-50" dirty="0"/>
              <a:t>IN</a:t>
            </a:r>
            <a:r>
              <a:rPr u="none" dirty="0"/>
              <a:t>G</a:t>
            </a:r>
            <a:r>
              <a:rPr u="none" spc="-100" dirty="0"/>
              <a:t> </a:t>
            </a:r>
            <a:r>
              <a:rPr u="none" spc="-60" dirty="0"/>
              <a:t>P</a:t>
            </a:r>
            <a:r>
              <a:rPr u="none" spc="-100" dirty="0"/>
              <a:t>R</a:t>
            </a:r>
            <a:r>
              <a:rPr u="none" spc="-50" dirty="0"/>
              <a:t>OGRA</a:t>
            </a:r>
            <a:r>
              <a:rPr u="none" spc="-55" dirty="0"/>
              <a:t>M</a:t>
            </a:r>
            <a:r>
              <a:rPr u="none" spc="-5" dirty="0"/>
              <a:t>S</a:t>
            </a:r>
            <a:r>
              <a:rPr u="none" spc="-100" dirty="0"/>
              <a:t> </a:t>
            </a:r>
            <a:r>
              <a:rPr u="none" spc="-55" dirty="0"/>
              <a:t>IS </a:t>
            </a:r>
            <a:r>
              <a:rPr spc="-55" dirty="0"/>
              <a:t>IN</a:t>
            </a:r>
            <a:r>
              <a:rPr spc="-100" dirty="0"/>
              <a:t>C</a:t>
            </a:r>
            <a:r>
              <a:rPr spc="-55" dirty="0"/>
              <a:t>ONS</a:t>
            </a:r>
            <a:r>
              <a:rPr spc="-60" dirty="0"/>
              <a:t>I</a:t>
            </a:r>
            <a:r>
              <a:rPr spc="-80" dirty="0"/>
              <a:t>S</a:t>
            </a:r>
            <a:r>
              <a:rPr spc="-55" dirty="0"/>
              <a:t>TENT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81" y="2345370"/>
            <a:ext cx="6572884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GOAL: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evaluate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diﬀeren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</a:t>
            </a:r>
          </a:p>
          <a:p>
            <a:pPr marL="238125" indent="-225425">
              <a:lnSpc>
                <a:spcPct val="100000"/>
              </a:lnSpc>
              <a:spcBef>
                <a:spcPts val="6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unnin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lang="en-US" sz="2600" spc="-2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varie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etwee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rit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unnin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lang="en-US" sz="2600" spc="-2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varie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etwee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6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26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emen</a:t>
            </a:r>
            <a:r>
              <a:rPr sz="2600" b="1" spc="150" dirty="0" err="1" smtClean="0">
                <a:solidFill>
                  <a:srgbClr val="C00000"/>
                </a:solidFill>
                <a:latin typeface="Calibri"/>
                <a:cs typeface="Calibri"/>
              </a:rPr>
              <a:t>ta</a:t>
            </a:r>
            <a:r>
              <a:rPr lang="en-US" sz="2600" b="1" spc="150" dirty="0" err="1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204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unnin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lang="en-US" sz="2600" spc="-2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varie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etwee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comp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ters</a:t>
            </a:r>
            <a:endParaRPr sz="2600" dirty="0">
              <a:latin typeface="Calibri"/>
              <a:cs typeface="Calibri"/>
            </a:endParaRPr>
          </a:p>
          <a:p>
            <a:pPr marL="101600" marR="69850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unnin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lang="en-US" sz="2600" spc="-20" dirty="0" smtClean="0">
                <a:latin typeface="Calibri"/>
                <a:cs typeface="Calibri"/>
              </a:rPr>
              <a:t>time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pre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tabl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small inputs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▪"/>
            </a:pPr>
            <a:endParaRPr sz="2600" dirty="0">
              <a:latin typeface="Times New Roman"/>
              <a:cs typeface="Times New Roman"/>
            </a:endParaRPr>
          </a:p>
          <a:p>
            <a:pPr marL="175895" marR="1645920" indent="-163195" algn="just">
              <a:lnSpc>
                <a:spcPts val="2500"/>
              </a:lnSpc>
              <a:spcBef>
                <a:spcPts val="230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lang="en-US" sz="2600" spc="-30" dirty="0" smtClean="0">
                <a:latin typeface="Calibri"/>
                <a:cs typeface="Calibri"/>
              </a:rPr>
              <a:t>time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alibri"/>
                <a:cs typeface="Calibri"/>
              </a:rPr>
              <a:t>diﬀeren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dirty="0">
                <a:latin typeface="Calibri"/>
                <a:cs typeface="Calibri"/>
              </a:rPr>
              <a:t>cannot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really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express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 smtClean="0">
                <a:latin typeface="Calibri"/>
                <a:cs typeface="Calibri"/>
              </a:rPr>
              <a:t>rela</a:t>
            </a:r>
            <a:r>
              <a:rPr lang="en-US" sz="2600" spc="-5" dirty="0" smtClean="0">
                <a:latin typeface="Calibri"/>
                <a:cs typeface="Calibri"/>
              </a:rPr>
              <a:t>tion</a:t>
            </a:r>
            <a:r>
              <a:rPr sz="2600" spc="-5" dirty="0" smtClean="0">
                <a:latin typeface="Calibri"/>
                <a:cs typeface="Calibri"/>
              </a:rPr>
              <a:t>ship </a:t>
            </a:r>
            <a:r>
              <a:rPr sz="2600" spc="-10" dirty="0">
                <a:latin typeface="Calibri"/>
                <a:cs typeface="Calibri"/>
              </a:rPr>
              <a:t>betwee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lang="en-US" sz="2600" spc="-25" dirty="0" smtClean="0">
                <a:latin typeface="Calibri"/>
                <a:cs typeface="Calibri"/>
              </a:rPr>
              <a:t>time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6252" y="3293522"/>
            <a:ext cx="344805" cy="361950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8684" y="3845013"/>
            <a:ext cx="344805" cy="361950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81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79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79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81"/>
                </a:lnTo>
                <a:lnTo>
                  <a:pt x="33079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21293" y="4396506"/>
            <a:ext cx="344805" cy="361950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8043105" y="2786302"/>
            <a:ext cx="397503" cy="301625"/>
            <a:chOff x="8043105" y="2786302"/>
            <a:chExt cx="397503" cy="301625"/>
          </a:xfrm>
        </p:grpSpPr>
        <p:sp>
          <p:nvSpPr>
            <p:cNvPr id="7" name="object 7"/>
            <p:cNvSpPr/>
            <p:nvPr/>
          </p:nvSpPr>
          <p:spPr>
            <a:xfrm>
              <a:off x="8043105" y="2885232"/>
              <a:ext cx="210820" cy="202565"/>
            </a:xfrm>
            <a:custGeom>
              <a:avLst/>
              <a:gdLst/>
              <a:ahLst/>
              <a:cxnLst/>
              <a:rect l="l" t="t" r="r" b="b"/>
              <a:pathLst>
                <a:path w="210820" h="202564">
                  <a:moveTo>
                    <a:pt x="54013" y="0"/>
                  </a:moveTo>
                  <a:lnTo>
                    <a:pt x="0" y="59258"/>
                  </a:lnTo>
                  <a:lnTo>
                    <a:pt x="156794" y="202184"/>
                  </a:lnTo>
                  <a:lnTo>
                    <a:pt x="210807" y="142913"/>
                  </a:lnTo>
                  <a:lnTo>
                    <a:pt x="54013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8508" y="2786302"/>
              <a:ext cx="292100" cy="301625"/>
            </a:xfrm>
            <a:custGeom>
              <a:avLst/>
              <a:gdLst/>
              <a:ahLst/>
              <a:cxnLst/>
              <a:rect l="l" t="t" r="r" b="b"/>
              <a:pathLst>
                <a:path w="292100" h="301625">
                  <a:moveTo>
                    <a:pt x="237845" y="0"/>
                  </a:moveTo>
                  <a:lnTo>
                    <a:pt x="0" y="249783"/>
                  </a:lnTo>
                  <a:lnTo>
                    <a:pt x="53898" y="301117"/>
                  </a:lnTo>
                  <a:lnTo>
                    <a:pt x="291744" y="51333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922875" y="5721424"/>
            <a:ext cx="753110" cy="789940"/>
          </a:xfrm>
          <a:custGeom>
            <a:avLst/>
            <a:gdLst/>
            <a:ahLst/>
            <a:cxnLst/>
            <a:rect l="l" t="t" r="r" b="b"/>
            <a:pathLst>
              <a:path w="753109" h="789940">
                <a:moveTo>
                  <a:pt x="188544" y="0"/>
                </a:moveTo>
                <a:lnTo>
                  <a:pt x="0" y="172199"/>
                </a:lnTo>
                <a:lnTo>
                  <a:pt x="203454" y="394969"/>
                </a:lnTo>
                <a:lnTo>
                  <a:pt x="0" y="617753"/>
                </a:lnTo>
                <a:lnTo>
                  <a:pt x="188544" y="789939"/>
                </a:lnTo>
                <a:lnTo>
                  <a:pt x="376351" y="584301"/>
                </a:lnTo>
                <a:lnTo>
                  <a:pt x="722154" y="584301"/>
                </a:lnTo>
                <a:lnTo>
                  <a:pt x="549249" y="394969"/>
                </a:lnTo>
                <a:lnTo>
                  <a:pt x="722152" y="205651"/>
                </a:lnTo>
                <a:lnTo>
                  <a:pt x="376351" y="205651"/>
                </a:lnTo>
                <a:lnTo>
                  <a:pt x="188544" y="0"/>
                </a:lnTo>
                <a:close/>
              </a:path>
              <a:path w="753109" h="789940">
                <a:moveTo>
                  <a:pt x="722154" y="584301"/>
                </a:moveTo>
                <a:lnTo>
                  <a:pt x="376351" y="584301"/>
                </a:lnTo>
                <a:lnTo>
                  <a:pt x="564159" y="789939"/>
                </a:lnTo>
                <a:lnTo>
                  <a:pt x="752703" y="617753"/>
                </a:lnTo>
                <a:lnTo>
                  <a:pt x="722154" y="584301"/>
                </a:lnTo>
                <a:close/>
              </a:path>
              <a:path w="753109" h="789940">
                <a:moveTo>
                  <a:pt x="564159" y="0"/>
                </a:moveTo>
                <a:lnTo>
                  <a:pt x="376351" y="205651"/>
                </a:lnTo>
                <a:lnTo>
                  <a:pt x="722152" y="205651"/>
                </a:lnTo>
                <a:lnTo>
                  <a:pt x="752703" y="172199"/>
                </a:lnTo>
                <a:lnTo>
                  <a:pt x="5641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085603" y="4053869"/>
            <a:ext cx="29405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lang="en-US" altLang="zh-CN" dirty="0">
                <a:latin typeface="Courier New"/>
                <a:cs typeface="Courier New"/>
              </a:rPr>
              <a:t>i</a:t>
            </a:r>
            <a:r>
              <a:rPr lang="en-US" altLang="zh-CN" spc="-5" dirty="0">
                <a:latin typeface="Courier New"/>
                <a:cs typeface="Courier New"/>
              </a:rPr>
              <a:t> </a:t>
            </a:r>
            <a:r>
              <a:rPr lang="en-US" altLang="zh-CN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lang="en-US" altLang="zh-CN" spc="-5" dirty="0">
                <a:latin typeface="Courier New"/>
                <a:cs typeface="Courier New"/>
              </a:rPr>
              <a:t>r</a:t>
            </a:r>
            <a:r>
              <a:rPr lang="en-US" altLang="zh-CN" dirty="0">
                <a:latin typeface="Courier New"/>
                <a:cs typeface="Courier New"/>
              </a:rPr>
              <a:t>ange(x+1</a:t>
            </a:r>
            <a:r>
              <a:rPr lang="en-US" altLang="zh-CN" dirty="0" smtClean="0">
                <a:latin typeface="Courier New"/>
                <a:cs typeface="Courier New"/>
              </a:rPr>
              <a:t>):</a:t>
            </a:r>
          </a:p>
          <a:p>
            <a:r>
              <a:rPr lang="en-US" altLang="zh-CN" dirty="0" smtClean="0">
                <a:latin typeface="Courier New"/>
                <a:cs typeface="Courier New"/>
              </a:rPr>
              <a:t>     </a:t>
            </a:r>
            <a:r>
              <a:rPr lang="en-US" altLang="zh-CN" spc="-5" dirty="0">
                <a:latin typeface="Courier New"/>
                <a:cs typeface="Courier New"/>
              </a:rPr>
              <a:t>tota</a:t>
            </a:r>
            <a:r>
              <a:rPr lang="en-US" altLang="zh-CN" dirty="0">
                <a:latin typeface="Courier New"/>
                <a:cs typeface="Courier New"/>
              </a:rPr>
              <a:t>l </a:t>
            </a:r>
            <a:r>
              <a:rPr lang="en-US" altLang="zh-CN" spc="-5" dirty="0">
                <a:latin typeface="Courier New"/>
                <a:cs typeface="Courier New"/>
              </a:rPr>
              <a:t>+</a:t>
            </a:r>
            <a:r>
              <a:rPr lang="en-US" altLang="zh-CN" dirty="0">
                <a:latin typeface="Courier New"/>
                <a:cs typeface="Courier New"/>
              </a:rPr>
              <a:t>= i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lang="en-US" altLang="zh-CN" dirty="0" smtClean="0">
                <a:latin typeface="Courier New"/>
                <a:cs typeface="Courier New"/>
              </a:rPr>
              <a:t>total</a:t>
            </a:r>
            <a:endParaRPr lang="zh-CN" altLang="en-US" dirty="0"/>
          </a:p>
        </p:txBody>
      </p:sp>
      <p:sp>
        <p:nvSpPr>
          <p:cNvPr id="25" name="object 6"/>
          <p:cNvSpPr txBox="1"/>
          <p:nvPr/>
        </p:nvSpPr>
        <p:spPr>
          <a:xfrm>
            <a:off x="6163311" y="4416623"/>
            <a:ext cx="1990089" cy="307777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7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60" dirty="0"/>
              <a:t>U</a:t>
            </a:r>
            <a:r>
              <a:rPr spc="-50" dirty="0"/>
              <a:t>NTIN</a:t>
            </a:r>
            <a:r>
              <a:rPr dirty="0"/>
              <a:t>G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spc="-60" dirty="0"/>
              <a:t>PE</a:t>
            </a:r>
            <a:r>
              <a:rPr spc="-50" dirty="0"/>
              <a:t>R</a:t>
            </a:r>
            <a:r>
              <a:rPr spc="-425" dirty="0"/>
              <a:t>A</a:t>
            </a:r>
            <a:r>
              <a:rPr spc="-50" dirty="0"/>
              <a:t>TION</a:t>
            </a:r>
            <a:r>
              <a:rPr spc="-5" dirty="0"/>
              <a:t>S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436408"/>
            <a:ext cx="4011295" cy="3659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assume </a:t>
            </a:r>
            <a:r>
              <a:rPr sz="2600" spc="-5" dirty="0">
                <a:latin typeface="Calibri"/>
                <a:cs typeface="Calibri"/>
              </a:rPr>
              <a:t>these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step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take</a:t>
            </a:r>
            <a:endParaRPr sz="2600" dirty="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b="1" dirty="0" err="1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nstan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lang="en-US"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 smtClean="0">
                <a:latin typeface="Calibri"/>
                <a:cs typeface="Calibri"/>
              </a:rPr>
              <a:t>mathema</a:t>
            </a:r>
            <a:r>
              <a:rPr lang="en-US" sz="2400" spc="-5" dirty="0" smtClean="0">
                <a:latin typeface="Calibri"/>
                <a:cs typeface="Calibri"/>
              </a:rPr>
              <a:t>ti</a:t>
            </a:r>
            <a:r>
              <a:rPr sz="2400" spc="-5" dirty="0" smtClean="0">
                <a:latin typeface="Calibri"/>
                <a:cs typeface="Calibri"/>
              </a:rPr>
              <a:t>cal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lang="en-US" sz="2400" spc="-15" dirty="0" smtClean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comparisons</a:t>
            </a: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assignments</a:t>
            </a:r>
          </a:p>
          <a:p>
            <a:pPr marL="454659" lvl="1" indent="-251460">
              <a:lnSpc>
                <a:spcPct val="100000"/>
              </a:lnSpc>
              <a:spcBef>
                <a:spcPts val="2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accessing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  <a:p>
            <a:pPr marL="100965" marR="322580" indent="-88265">
              <a:lnSpc>
                <a:spcPct val="91300"/>
              </a:lnSpc>
              <a:spcBef>
                <a:spcPts val="1570"/>
              </a:spcBef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dirty="0">
                <a:latin typeface="Calibri"/>
                <a:cs typeface="Calibri"/>
              </a:rPr>
              <a:t>then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count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numbe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lang="en-US" sz="2600" spc="-15" dirty="0" smtClean="0">
                <a:latin typeface="Calibri"/>
                <a:cs typeface="Calibri"/>
              </a:rPr>
              <a:t>operations</a:t>
            </a:r>
            <a:r>
              <a:rPr sz="2600" spc="1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executed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 smtClean="0">
                <a:latin typeface="Calibri"/>
                <a:cs typeface="Calibri"/>
              </a:rPr>
              <a:t>func</a:t>
            </a:r>
            <a:r>
              <a:rPr lang="en-US" sz="2600" spc="-15" dirty="0" smtClean="0">
                <a:latin typeface="Calibri"/>
                <a:cs typeface="Calibri"/>
              </a:rPr>
              <a:t>ti</a:t>
            </a:r>
            <a:r>
              <a:rPr sz="2600" spc="-15" dirty="0" smtClean="0">
                <a:latin typeface="Calibri"/>
                <a:cs typeface="Calibri"/>
              </a:rPr>
              <a:t>o</a:t>
            </a:r>
            <a:r>
              <a:rPr sz="2600" spc="-10" dirty="0" smtClean="0">
                <a:latin typeface="Calibri"/>
                <a:cs typeface="Calibri"/>
              </a:rPr>
              <a:t>n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siz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input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9916" y="2398461"/>
            <a:ext cx="2159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dirty="0">
                <a:latin typeface="Courier New"/>
                <a:cs typeface="Courier New"/>
              </a:rPr>
              <a:t>c_to_f(c):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9617" y="2703261"/>
            <a:ext cx="33243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3366FF"/>
                </a:solidFill>
                <a:latin typeface="Courier New"/>
                <a:cs typeface="Courier New"/>
              </a:rPr>
              <a:t>R</a:t>
            </a:r>
            <a:r>
              <a:rPr sz="2000" dirty="0" smtClean="0">
                <a:solidFill>
                  <a:srgbClr val="3366FF"/>
                </a:solidFill>
                <a:latin typeface="Courier New"/>
                <a:cs typeface="Courier New"/>
              </a:rPr>
              <a:t>eturn</a:t>
            </a:r>
            <a:r>
              <a:rPr lang="en-US" sz="2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altLang="zh-CN" sz="2000" dirty="0">
                <a:latin typeface="Courier New"/>
                <a:cs typeface="Courier New"/>
              </a:rPr>
              <a:t>c*9.0/5 + </a:t>
            </a:r>
            <a:r>
              <a:rPr lang="en-US" altLang="zh-CN" sz="2000" spc="-5" dirty="0">
                <a:latin typeface="Courier New"/>
                <a:cs typeface="Courier New"/>
              </a:rPr>
              <a:t>32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664023"/>
            <a:ext cx="1990089" cy="307777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9916" y="3312862"/>
            <a:ext cx="20072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dirty="0">
                <a:latin typeface="Courier New"/>
                <a:cs typeface="Courier New"/>
              </a:rPr>
              <a:t>mysum(x):</a:t>
            </a:r>
          </a:p>
        </p:txBody>
      </p:sp>
      <p:sp>
        <p:nvSpPr>
          <p:cNvPr id="8" name="object 8"/>
          <p:cNvSpPr/>
          <p:nvPr/>
        </p:nvSpPr>
        <p:spPr>
          <a:xfrm>
            <a:off x="8899800" y="3073515"/>
            <a:ext cx="470534" cy="298450"/>
          </a:xfrm>
          <a:custGeom>
            <a:avLst/>
            <a:gdLst/>
            <a:ahLst/>
            <a:cxnLst/>
            <a:rect l="l" t="t" r="r" b="b"/>
            <a:pathLst>
              <a:path w="470534" h="298450">
                <a:moveTo>
                  <a:pt x="48221" y="281889"/>
                </a:moveTo>
                <a:lnTo>
                  <a:pt x="46723" y="282663"/>
                </a:lnTo>
                <a:lnTo>
                  <a:pt x="46291" y="283476"/>
                </a:lnTo>
                <a:lnTo>
                  <a:pt x="46291" y="285800"/>
                </a:lnTo>
                <a:lnTo>
                  <a:pt x="62420" y="298018"/>
                </a:lnTo>
                <a:lnTo>
                  <a:pt x="65341" y="297751"/>
                </a:lnTo>
                <a:lnTo>
                  <a:pt x="104679" y="282041"/>
                </a:lnTo>
                <a:lnTo>
                  <a:pt x="54381" y="282041"/>
                </a:lnTo>
                <a:lnTo>
                  <a:pt x="48221" y="281889"/>
                </a:lnTo>
                <a:close/>
              </a:path>
              <a:path w="470534" h="298450">
                <a:moveTo>
                  <a:pt x="116179" y="224485"/>
                </a:moveTo>
                <a:lnTo>
                  <a:pt x="79476" y="224485"/>
                </a:lnTo>
                <a:lnTo>
                  <a:pt x="87337" y="225780"/>
                </a:lnTo>
                <a:lnTo>
                  <a:pt x="90792" y="227190"/>
                </a:lnTo>
                <a:lnTo>
                  <a:pt x="104394" y="251536"/>
                </a:lnTo>
                <a:lnTo>
                  <a:pt x="103924" y="254863"/>
                </a:lnTo>
                <a:lnTo>
                  <a:pt x="68021" y="280924"/>
                </a:lnTo>
                <a:lnTo>
                  <a:pt x="54381" y="282041"/>
                </a:lnTo>
                <a:lnTo>
                  <a:pt x="104679" y="282041"/>
                </a:lnTo>
                <a:lnTo>
                  <a:pt x="123253" y="250685"/>
                </a:lnTo>
                <a:lnTo>
                  <a:pt x="122453" y="239115"/>
                </a:lnTo>
                <a:lnTo>
                  <a:pt x="120738" y="233286"/>
                </a:lnTo>
                <a:lnTo>
                  <a:pt x="116179" y="224485"/>
                </a:lnTo>
                <a:close/>
              </a:path>
              <a:path w="470534" h="298450">
                <a:moveTo>
                  <a:pt x="79348" y="167779"/>
                </a:moveTo>
                <a:lnTo>
                  <a:pt x="44691" y="167779"/>
                </a:lnTo>
                <a:lnTo>
                  <a:pt x="47612" y="168046"/>
                </a:lnTo>
                <a:lnTo>
                  <a:pt x="52895" y="169837"/>
                </a:lnTo>
                <a:lnTo>
                  <a:pt x="66001" y="194640"/>
                </a:lnTo>
                <a:lnTo>
                  <a:pt x="65468" y="198132"/>
                </a:lnTo>
                <a:lnTo>
                  <a:pt x="35153" y="224815"/>
                </a:lnTo>
                <a:lnTo>
                  <a:pt x="34683" y="225196"/>
                </a:lnTo>
                <a:lnTo>
                  <a:pt x="33997" y="226136"/>
                </a:lnTo>
                <a:lnTo>
                  <a:pt x="33779" y="226682"/>
                </a:lnTo>
                <a:lnTo>
                  <a:pt x="33616" y="228879"/>
                </a:lnTo>
                <a:lnTo>
                  <a:pt x="34074" y="230733"/>
                </a:lnTo>
                <a:lnTo>
                  <a:pt x="40525" y="238302"/>
                </a:lnTo>
                <a:lnTo>
                  <a:pt x="41783" y="238226"/>
                </a:lnTo>
                <a:lnTo>
                  <a:pt x="42379" y="238061"/>
                </a:lnTo>
                <a:lnTo>
                  <a:pt x="60756" y="228549"/>
                </a:lnTo>
                <a:lnTo>
                  <a:pt x="65735" y="226682"/>
                </a:lnTo>
                <a:lnTo>
                  <a:pt x="75158" y="224663"/>
                </a:lnTo>
                <a:lnTo>
                  <a:pt x="79476" y="224485"/>
                </a:lnTo>
                <a:lnTo>
                  <a:pt x="116179" y="224485"/>
                </a:lnTo>
                <a:lnTo>
                  <a:pt x="115608" y="223380"/>
                </a:lnTo>
                <a:lnTo>
                  <a:pt x="112903" y="219976"/>
                </a:lnTo>
                <a:lnTo>
                  <a:pt x="106273" y="214439"/>
                </a:lnTo>
                <a:lnTo>
                  <a:pt x="102576" y="212407"/>
                </a:lnTo>
                <a:lnTo>
                  <a:pt x="71894" y="212407"/>
                </a:lnTo>
                <a:lnTo>
                  <a:pt x="71793" y="212217"/>
                </a:lnTo>
                <a:lnTo>
                  <a:pt x="84747" y="188493"/>
                </a:lnTo>
                <a:lnTo>
                  <a:pt x="84620" y="184137"/>
                </a:lnTo>
                <a:lnTo>
                  <a:pt x="83235" y="176593"/>
                </a:lnTo>
                <a:lnTo>
                  <a:pt x="81826" y="172567"/>
                </a:lnTo>
                <a:lnTo>
                  <a:pt x="79348" y="167779"/>
                </a:lnTo>
                <a:close/>
              </a:path>
              <a:path w="470534" h="298450">
                <a:moveTo>
                  <a:pt x="90309" y="209308"/>
                </a:moveTo>
                <a:lnTo>
                  <a:pt x="81165" y="209600"/>
                </a:lnTo>
                <a:lnTo>
                  <a:pt x="76555" y="210591"/>
                </a:lnTo>
                <a:lnTo>
                  <a:pt x="71894" y="212407"/>
                </a:lnTo>
                <a:lnTo>
                  <a:pt x="102576" y="212407"/>
                </a:lnTo>
                <a:lnTo>
                  <a:pt x="94589" y="209867"/>
                </a:lnTo>
                <a:lnTo>
                  <a:pt x="90309" y="209308"/>
                </a:lnTo>
                <a:close/>
              </a:path>
              <a:path w="470534" h="298450">
                <a:moveTo>
                  <a:pt x="49682" y="148996"/>
                </a:moveTo>
                <a:lnTo>
                  <a:pt x="13093" y="165646"/>
                </a:lnTo>
                <a:lnTo>
                  <a:pt x="0" y="186347"/>
                </a:lnTo>
                <a:lnTo>
                  <a:pt x="177" y="187680"/>
                </a:lnTo>
                <a:lnTo>
                  <a:pt x="6477" y="197688"/>
                </a:lnTo>
                <a:lnTo>
                  <a:pt x="7378" y="197650"/>
                </a:lnTo>
                <a:lnTo>
                  <a:pt x="7835" y="197510"/>
                </a:lnTo>
                <a:lnTo>
                  <a:pt x="8953" y="196938"/>
                </a:lnTo>
                <a:lnTo>
                  <a:pt x="9804" y="195757"/>
                </a:lnTo>
                <a:lnTo>
                  <a:pt x="11912" y="191719"/>
                </a:lnTo>
                <a:lnTo>
                  <a:pt x="13335" y="189395"/>
                </a:lnTo>
                <a:lnTo>
                  <a:pt x="44691" y="167779"/>
                </a:lnTo>
                <a:lnTo>
                  <a:pt x="79348" y="167779"/>
                </a:lnTo>
                <a:lnTo>
                  <a:pt x="77317" y="163855"/>
                </a:lnTo>
                <a:lnTo>
                  <a:pt x="74358" y="159969"/>
                </a:lnTo>
                <a:lnTo>
                  <a:pt x="67386" y="153784"/>
                </a:lnTo>
                <a:lnTo>
                  <a:pt x="63423" y="151625"/>
                </a:lnTo>
                <a:lnTo>
                  <a:pt x="54546" y="149199"/>
                </a:lnTo>
                <a:lnTo>
                  <a:pt x="49682" y="148996"/>
                </a:lnTo>
                <a:close/>
              </a:path>
              <a:path w="470534" h="298450">
                <a:moveTo>
                  <a:pt x="226936" y="102870"/>
                </a:moveTo>
                <a:lnTo>
                  <a:pt x="185915" y="119380"/>
                </a:lnTo>
                <a:lnTo>
                  <a:pt x="171018" y="154940"/>
                </a:lnTo>
                <a:lnTo>
                  <a:pt x="173583" y="168910"/>
                </a:lnTo>
                <a:lnTo>
                  <a:pt x="197891" y="207010"/>
                </a:lnTo>
                <a:lnTo>
                  <a:pt x="214782" y="215900"/>
                </a:lnTo>
                <a:lnTo>
                  <a:pt x="220967" y="215900"/>
                </a:lnTo>
                <a:lnTo>
                  <a:pt x="261899" y="200660"/>
                </a:lnTo>
                <a:lnTo>
                  <a:pt x="262882" y="199390"/>
                </a:lnTo>
                <a:lnTo>
                  <a:pt x="222999" y="199390"/>
                </a:lnTo>
                <a:lnTo>
                  <a:pt x="218884" y="198120"/>
                </a:lnTo>
                <a:lnTo>
                  <a:pt x="193700" y="168910"/>
                </a:lnTo>
                <a:lnTo>
                  <a:pt x="189293" y="149860"/>
                </a:lnTo>
                <a:lnTo>
                  <a:pt x="190550" y="140970"/>
                </a:lnTo>
                <a:lnTo>
                  <a:pt x="216014" y="120650"/>
                </a:lnTo>
                <a:lnTo>
                  <a:pt x="258592" y="120650"/>
                </a:lnTo>
                <a:lnTo>
                  <a:pt x="250024" y="111760"/>
                </a:lnTo>
                <a:lnTo>
                  <a:pt x="244690" y="107950"/>
                </a:lnTo>
                <a:lnTo>
                  <a:pt x="233121" y="104140"/>
                </a:lnTo>
                <a:lnTo>
                  <a:pt x="226936" y="102870"/>
                </a:lnTo>
                <a:close/>
              </a:path>
              <a:path w="470534" h="298450">
                <a:moveTo>
                  <a:pt x="283857" y="71120"/>
                </a:moveTo>
                <a:lnTo>
                  <a:pt x="277876" y="71120"/>
                </a:lnTo>
                <a:lnTo>
                  <a:pt x="276707" y="72390"/>
                </a:lnTo>
                <a:lnTo>
                  <a:pt x="273977" y="73660"/>
                </a:lnTo>
                <a:lnTo>
                  <a:pt x="272872" y="73660"/>
                </a:lnTo>
                <a:lnTo>
                  <a:pt x="271119" y="74930"/>
                </a:lnTo>
                <a:lnTo>
                  <a:pt x="270446" y="76200"/>
                </a:lnTo>
                <a:lnTo>
                  <a:pt x="269519" y="77470"/>
                </a:lnTo>
                <a:lnTo>
                  <a:pt x="269290" y="77470"/>
                </a:lnTo>
                <a:lnTo>
                  <a:pt x="269265" y="78740"/>
                </a:lnTo>
                <a:lnTo>
                  <a:pt x="269417" y="78740"/>
                </a:lnTo>
                <a:lnTo>
                  <a:pt x="334568" y="204470"/>
                </a:lnTo>
                <a:lnTo>
                  <a:pt x="334924" y="205740"/>
                </a:lnTo>
                <a:lnTo>
                  <a:pt x="338886" y="205740"/>
                </a:lnTo>
                <a:lnTo>
                  <a:pt x="341147" y="204470"/>
                </a:lnTo>
                <a:lnTo>
                  <a:pt x="342506" y="204470"/>
                </a:lnTo>
                <a:lnTo>
                  <a:pt x="345770" y="201930"/>
                </a:lnTo>
                <a:lnTo>
                  <a:pt x="347091" y="201930"/>
                </a:lnTo>
                <a:lnTo>
                  <a:pt x="349084" y="200660"/>
                </a:lnTo>
                <a:lnTo>
                  <a:pt x="349808" y="199390"/>
                </a:lnTo>
                <a:lnTo>
                  <a:pt x="350735" y="198120"/>
                </a:lnTo>
                <a:lnTo>
                  <a:pt x="350989" y="198120"/>
                </a:lnTo>
                <a:lnTo>
                  <a:pt x="351002" y="196850"/>
                </a:lnTo>
                <a:lnTo>
                  <a:pt x="327571" y="151130"/>
                </a:lnTo>
                <a:lnTo>
                  <a:pt x="361184" y="151130"/>
                </a:lnTo>
                <a:lnTo>
                  <a:pt x="367804" y="147320"/>
                </a:lnTo>
                <a:lnTo>
                  <a:pt x="372706" y="143510"/>
                </a:lnTo>
                <a:lnTo>
                  <a:pt x="374507" y="140970"/>
                </a:lnTo>
                <a:lnTo>
                  <a:pt x="343433" y="140970"/>
                </a:lnTo>
                <a:lnTo>
                  <a:pt x="332346" y="138430"/>
                </a:lnTo>
                <a:lnTo>
                  <a:pt x="325894" y="137160"/>
                </a:lnTo>
                <a:lnTo>
                  <a:pt x="318541" y="133350"/>
                </a:lnTo>
                <a:lnTo>
                  <a:pt x="300164" y="97790"/>
                </a:lnTo>
                <a:lnTo>
                  <a:pt x="301053" y="93980"/>
                </a:lnTo>
                <a:lnTo>
                  <a:pt x="302094" y="88900"/>
                </a:lnTo>
                <a:lnTo>
                  <a:pt x="303954" y="83820"/>
                </a:lnTo>
                <a:lnTo>
                  <a:pt x="290360" y="83820"/>
                </a:lnTo>
                <a:lnTo>
                  <a:pt x="283857" y="71120"/>
                </a:lnTo>
                <a:close/>
              </a:path>
              <a:path w="470534" h="298450">
                <a:moveTo>
                  <a:pt x="258592" y="120650"/>
                </a:moveTo>
                <a:lnTo>
                  <a:pt x="224993" y="120650"/>
                </a:lnTo>
                <a:lnTo>
                  <a:pt x="229108" y="121920"/>
                </a:lnTo>
                <a:lnTo>
                  <a:pt x="236575" y="125730"/>
                </a:lnTo>
                <a:lnTo>
                  <a:pt x="240004" y="128270"/>
                </a:lnTo>
                <a:lnTo>
                  <a:pt x="246240" y="135890"/>
                </a:lnTo>
                <a:lnTo>
                  <a:pt x="249059" y="140970"/>
                </a:lnTo>
                <a:lnTo>
                  <a:pt x="251561" y="146050"/>
                </a:lnTo>
                <a:lnTo>
                  <a:pt x="254228" y="151130"/>
                </a:lnTo>
                <a:lnTo>
                  <a:pt x="256146" y="156210"/>
                </a:lnTo>
                <a:lnTo>
                  <a:pt x="258470" y="165100"/>
                </a:lnTo>
                <a:lnTo>
                  <a:pt x="258737" y="170180"/>
                </a:lnTo>
                <a:lnTo>
                  <a:pt x="257441" y="179070"/>
                </a:lnTo>
                <a:lnTo>
                  <a:pt x="231978" y="199390"/>
                </a:lnTo>
                <a:lnTo>
                  <a:pt x="262882" y="199390"/>
                </a:lnTo>
                <a:lnTo>
                  <a:pt x="270751" y="189230"/>
                </a:lnTo>
                <a:lnTo>
                  <a:pt x="273710" y="184150"/>
                </a:lnTo>
                <a:lnTo>
                  <a:pt x="276720" y="171450"/>
                </a:lnTo>
                <a:lnTo>
                  <a:pt x="276847" y="163830"/>
                </a:lnTo>
                <a:lnTo>
                  <a:pt x="274345" y="149860"/>
                </a:lnTo>
                <a:lnTo>
                  <a:pt x="271830" y="143510"/>
                </a:lnTo>
                <a:lnTo>
                  <a:pt x="268071" y="135890"/>
                </a:lnTo>
                <a:lnTo>
                  <a:pt x="264198" y="128270"/>
                </a:lnTo>
                <a:lnTo>
                  <a:pt x="259816" y="121920"/>
                </a:lnTo>
                <a:lnTo>
                  <a:pt x="258592" y="120650"/>
                </a:lnTo>
                <a:close/>
              </a:path>
              <a:path w="470534" h="298450">
                <a:moveTo>
                  <a:pt x="356400" y="152400"/>
                </a:moveTo>
                <a:lnTo>
                  <a:pt x="334429" y="152400"/>
                </a:lnTo>
                <a:lnTo>
                  <a:pt x="340436" y="153670"/>
                </a:lnTo>
                <a:lnTo>
                  <a:pt x="343293" y="154940"/>
                </a:lnTo>
                <a:lnTo>
                  <a:pt x="348742" y="154940"/>
                </a:lnTo>
                <a:lnTo>
                  <a:pt x="351370" y="153670"/>
                </a:lnTo>
                <a:lnTo>
                  <a:pt x="356400" y="152400"/>
                </a:lnTo>
                <a:close/>
              </a:path>
              <a:path w="470534" h="298450">
                <a:moveTo>
                  <a:pt x="361184" y="151130"/>
                </a:moveTo>
                <a:lnTo>
                  <a:pt x="327571" y="151130"/>
                </a:lnTo>
                <a:lnTo>
                  <a:pt x="331152" y="152400"/>
                </a:lnTo>
                <a:lnTo>
                  <a:pt x="358978" y="152400"/>
                </a:lnTo>
                <a:lnTo>
                  <a:pt x="361184" y="151130"/>
                </a:lnTo>
                <a:close/>
              </a:path>
              <a:path w="470534" h="298450">
                <a:moveTo>
                  <a:pt x="362604" y="63500"/>
                </a:moveTo>
                <a:lnTo>
                  <a:pt x="325869" y="63500"/>
                </a:lnTo>
                <a:lnTo>
                  <a:pt x="333616" y="64770"/>
                </a:lnTo>
                <a:lnTo>
                  <a:pt x="337248" y="66040"/>
                </a:lnTo>
                <a:lnTo>
                  <a:pt x="358025" y="91440"/>
                </a:lnTo>
                <a:lnTo>
                  <a:pt x="360184" y="95250"/>
                </a:lnTo>
                <a:lnTo>
                  <a:pt x="361899" y="99060"/>
                </a:lnTo>
                <a:lnTo>
                  <a:pt x="364439" y="109220"/>
                </a:lnTo>
                <a:lnTo>
                  <a:pt x="364820" y="111760"/>
                </a:lnTo>
                <a:lnTo>
                  <a:pt x="364923" y="116840"/>
                </a:lnTo>
                <a:lnTo>
                  <a:pt x="364807" y="121920"/>
                </a:lnTo>
                <a:lnTo>
                  <a:pt x="343433" y="140970"/>
                </a:lnTo>
                <a:lnTo>
                  <a:pt x="374507" y="140970"/>
                </a:lnTo>
                <a:lnTo>
                  <a:pt x="379907" y="133350"/>
                </a:lnTo>
                <a:lnTo>
                  <a:pt x="382206" y="128270"/>
                </a:lnTo>
                <a:lnTo>
                  <a:pt x="384251" y="116840"/>
                </a:lnTo>
                <a:lnTo>
                  <a:pt x="383997" y="109220"/>
                </a:lnTo>
                <a:lnTo>
                  <a:pt x="380923" y="95250"/>
                </a:lnTo>
                <a:lnTo>
                  <a:pt x="378142" y="87630"/>
                </a:lnTo>
                <a:lnTo>
                  <a:pt x="370751" y="73660"/>
                </a:lnTo>
                <a:lnTo>
                  <a:pt x="366915" y="68580"/>
                </a:lnTo>
                <a:lnTo>
                  <a:pt x="362604" y="63500"/>
                </a:lnTo>
                <a:close/>
              </a:path>
              <a:path w="470534" h="298450">
                <a:moveTo>
                  <a:pt x="425056" y="113030"/>
                </a:moveTo>
                <a:lnTo>
                  <a:pt x="417169" y="113030"/>
                </a:lnTo>
                <a:lnTo>
                  <a:pt x="422719" y="114300"/>
                </a:lnTo>
                <a:lnTo>
                  <a:pt x="425056" y="113030"/>
                </a:lnTo>
                <a:close/>
              </a:path>
              <a:path w="470534" h="298450">
                <a:moveTo>
                  <a:pt x="467194" y="62230"/>
                </a:moveTo>
                <a:lnTo>
                  <a:pt x="434987" y="62230"/>
                </a:lnTo>
                <a:lnTo>
                  <a:pt x="440575" y="63500"/>
                </a:lnTo>
                <a:lnTo>
                  <a:pt x="443052" y="63500"/>
                </a:lnTo>
                <a:lnTo>
                  <a:pt x="447395" y="66040"/>
                </a:lnTo>
                <a:lnTo>
                  <a:pt x="449135" y="67310"/>
                </a:lnTo>
                <a:lnTo>
                  <a:pt x="451713" y="72390"/>
                </a:lnTo>
                <a:lnTo>
                  <a:pt x="452374" y="74930"/>
                </a:lnTo>
                <a:lnTo>
                  <a:pt x="452450" y="78740"/>
                </a:lnTo>
                <a:lnTo>
                  <a:pt x="451954" y="81280"/>
                </a:lnTo>
                <a:lnTo>
                  <a:pt x="425602" y="97790"/>
                </a:lnTo>
                <a:lnTo>
                  <a:pt x="422643" y="99060"/>
                </a:lnTo>
                <a:lnTo>
                  <a:pt x="408533" y="99060"/>
                </a:lnTo>
                <a:lnTo>
                  <a:pt x="408051" y="100330"/>
                </a:lnTo>
                <a:lnTo>
                  <a:pt x="408114" y="101600"/>
                </a:lnTo>
                <a:lnTo>
                  <a:pt x="408305" y="102870"/>
                </a:lnTo>
                <a:lnTo>
                  <a:pt x="408940" y="104140"/>
                </a:lnTo>
                <a:lnTo>
                  <a:pt x="409422" y="105410"/>
                </a:lnTo>
                <a:lnTo>
                  <a:pt x="411137" y="109220"/>
                </a:lnTo>
                <a:lnTo>
                  <a:pt x="412140" y="110490"/>
                </a:lnTo>
                <a:lnTo>
                  <a:pt x="414032" y="113030"/>
                </a:lnTo>
                <a:lnTo>
                  <a:pt x="430390" y="113030"/>
                </a:lnTo>
                <a:lnTo>
                  <a:pt x="433285" y="111760"/>
                </a:lnTo>
                <a:lnTo>
                  <a:pt x="439547" y="110490"/>
                </a:lnTo>
                <a:lnTo>
                  <a:pt x="442696" y="109220"/>
                </a:lnTo>
                <a:lnTo>
                  <a:pt x="451015" y="104140"/>
                </a:lnTo>
                <a:lnTo>
                  <a:pt x="455422" y="101600"/>
                </a:lnTo>
                <a:lnTo>
                  <a:pt x="462711" y="93980"/>
                </a:lnTo>
                <a:lnTo>
                  <a:pt x="465442" y="90170"/>
                </a:lnTo>
                <a:lnTo>
                  <a:pt x="469125" y="82550"/>
                </a:lnTo>
                <a:lnTo>
                  <a:pt x="469963" y="78740"/>
                </a:lnTo>
                <a:lnTo>
                  <a:pt x="469633" y="69850"/>
                </a:lnTo>
                <a:lnTo>
                  <a:pt x="468376" y="64770"/>
                </a:lnTo>
                <a:lnTo>
                  <a:pt x="467194" y="62230"/>
                </a:lnTo>
                <a:close/>
              </a:path>
              <a:path w="470534" h="298450">
                <a:moveTo>
                  <a:pt x="411378" y="97790"/>
                </a:moveTo>
                <a:lnTo>
                  <a:pt x="410070" y="97790"/>
                </a:lnTo>
                <a:lnTo>
                  <a:pt x="408889" y="99060"/>
                </a:lnTo>
                <a:lnTo>
                  <a:pt x="415137" y="99060"/>
                </a:lnTo>
                <a:lnTo>
                  <a:pt x="411378" y="97790"/>
                </a:lnTo>
                <a:close/>
              </a:path>
              <a:path w="470534" h="298450">
                <a:moveTo>
                  <a:pt x="326123" y="45720"/>
                </a:moveTo>
                <a:lnTo>
                  <a:pt x="319963" y="48260"/>
                </a:lnTo>
                <a:lnTo>
                  <a:pt x="310527" y="53340"/>
                </a:lnTo>
                <a:lnTo>
                  <a:pt x="307898" y="54610"/>
                </a:lnTo>
                <a:lnTo>
                  <a:pt x="303263" y="58420"/>
                </a:lnTo>
                <a:lnTo>
                  <a:pt x="301193" y="60960"/>
                </a:lnTo>
                <a:lnTo>
                  <a:pt x="297522" y="66040"/>
                </a:lnTo>
                <a:lnTo>
                  <a:pt x="295884" y="69850"/>
                </a:lnTo>
                <a:lnTo>
                  <a:pt x="292989" y="76200"/>
                </a:lnTo>
                <a:lnTo>
                  <a:pt x="291630" y="80010"/>
                </a:lnTo>
                <a:lnTo>
                  <a:pt x="290360" y="83820"/>
                </a:lnTo>
                <a:lnTo>
                  <a:pt x="303954" y="83820"/>
                </a:lnTo>
                <a:lnTo>
                  <a:pt x="304419" y="82550"/>
                </a:lnTo>
                <a:lnTo>
                  <a:pt x="305714" y="80010"/>
                </a:lnTo>
                <a:lnTo>
                  <a:pt x="308533" y="74930"/>
                </a:lnTo>
                <a:lnTo>
                  <a:pt x="310095" y="72390"/>
                </a:lnTo>
                <a:lnTo>
                  <a:pt x="313550" y="69850"/>
                </a:lnTo>
                <a:lnTo>
                  <a:pt x="315468" y="67310"/>
                </a:lnTo>
                <a:lnTo>
                  <a:pt x="321818" y="64770"/>
                </a:lnTo>
                <a:lnTo>
                  <a:pt x="325869" y="63500"/>
                </a:lnTo>
                <a:lnTo>
                  <a:pt x="362604" y="63500"/>
                </a:lnTo>
                <a:lnTo>
                  <a:pt x="358292" y="58420"/>
                </a:lnTo>
                <a:lnTo>
                  <a:pt x="353568" y="53340"/>
                </a:lnTo>
                <a:lnTo>
                  <a:pt x="343306" y="48260"/>
                </a:lnTo>
                <a:lnTo>
                  <a:pt x="337820" y="46990"/>
                </a:lnTo>
                <a:lnTo>
                  <a:pt x="326123" y="45720"/>
                </a:lnTo>
                <a:close/>
              </a:path>
              <a:path w="470534" h="298450">
                <a:moveTo>
                  <a:pt x="429374" y="1270"/>
                </a:moveTo>
                <a:lnTo>
                  <a:pt x="411759" y="1270"/>
                </a:lnTo>
                <a:lnTo>
                  <a:pt x="406577" y="3810"/>
                </a:lnTo>
                <a:lnTo>
                  <a:pt x="404088" y="3810"/>
                </a:lnTo>
                <a:lnTo>
                  <a:pt x="396290" y="8890"/>
                </a:lnTo>
                <a:lnTo>
                  <a:pt x="391922" y="11430"/>
                </a:lnTo>
                <a:lnTo>
                  <a:pt x="385292" y="19050"/>
                </a:lnTo>
                <a:lnTo>
                  <a:pt x="382905" y="22860"/>
                </a:lnTo>
                <a:lnTo>
                  <a:pt x="379984" y="30480"/>
                </a:lnTo>
                <a:lnTo>
                  <a:pt x="379399" y="34290"/>
                </a:lnTo>
                <a:lnTo>
                  <a:pt x="380009" y="41910"/>
                </a:lnTo>
                <a:lnTo>
                  <a:pt x="381076" y="45720"/>
                </a:lnTo>
                <a:lnTo>
                  <a:pt x="384937" y="53340"/>
                </a:lnTo>
                <a:lnTo>
                  <a:pt x="387337" y="55880"/>
                </a:lnTo>
                <a:lnTo>
                  <a:pt x="392861" y="59690"/>
                </a:lnTo>
                <a:lnTo>
                  <a:pt x="395820" y="62230"/>
                </a:lnTo>
                <a:lnTo>
                  <a:pt x="402158" y="63500"/>
                </a:lnTo>
                <a:lnTo>
                  <a:pt x="405434" y="64770"/>
                </a:lnTo>
                <a:lnTo>
                  <a:pt x="412242" y="64770"/>
                </a:lnTo>
                <a:lnTo>
                  <a:pt x="415645" y="63500"/>
                </a:lnTo>
                <a:lnTo>
                  <a:pt x="425678" y="63500"/>
                </a:lnTo>
                <a:lnTo>
                  <a:pt x="432003" y="62230"/>
                </a:lnTo>
                <a:lnTo>
                  <a:pt x="467194" y="62230"/>
                </a:lnTo>
                <a:lnTo>
                  <a:pt x="466013" y="59690"/>
                </a:lnTo>
                <a:lnTo>
                  <a:pt x="450151" y="46990"/>
                </a:lnTo>
                <a:lnTo>
                  <a:pt x="405625" y="46990"/>
                </a:lnTo>
                <a:lnTo>
                  <a:pt x="401167" y="44450"/>
                </a:lnTo>
                <a:lnTo>
                  <a:pt x="399389" y="41910"/>
                </a:lnTo>
                <a:lnTo>
                  <a:pt x="397103" y="38100"/>
                </a:lnTo>
                <a:lnTo>
                  <a:pt x="396570" y="35560"/>
                </a:lnTo>
                <a:lnTo>
                  <a:pt x="396328" y="31750"/>
                </a:lnTo>
                <a:lnTo>
                  <a:pt x="396646" y="30480"/>
                </a:lnTo>
                <a:lnTo>
                  <a:pt x="398170" y="26670"/>
                </a:lnTo>
                <a:lnTo>
                  <a:pt x="399453" y="25400"/>
                </a:lnTo>
                <a:lnTo>
                  <a:pt x="403047" y="21590"/>
                </a:lnTo>
                <a:lnTo>
                  <a:pt x="405333" y="20320"/>
                </a:lnTo>
                <a:lnTo>
                  <a:pt x="411213" y="16510"/>
                </a:lnTo>
                <a:lnTo>
                  <a:pt x="414172" y="15240"/>
                </a:lnTo>
                <a:lnTo>
                  <a:pt x="419760" y="15240"/>
                </a:lnTo>
                <a:lnTo>
                  <a:pt x="422275" y="13970"/>
                </a:lnTo>
                <a:lnTo>
                  <a:pt x="433933" y="13970"/>
                </a:lnTo>
                <a:lnTo>
                  <a:pt x="434352" y="12700"/>
                </a:lnTo>
                <a:lnTo>
                  <a:pt x="434365" y="11430"/>
                </a:lnTo>
                <a:lnTo>
                  <a:pt x="434174" y="10160"/>
                </a:lnTo>
                <a:lnTo>
                  <a:pt x="433527" y="8890"/>
                </a:lnTo>
                <a:lnTo>
                  <a:pt x="433070" y="7620"/>
                </a:lnTo>
                <a:lnTo>
                  <a:pt x="431952" y="5080"/>
                </a:lnTo>
                <a:lnTo>
                  <a:pt x="431444" y="5080"/>
                </a:lnTo>
                <a:lnTo>
                  <a:pt x="430504" y="3810"/>
                </a:lnTo>
                <a:lnTo>
                  <a:pt x="430085" y="2540"/>
                </a:lnTo>
                <a:lnTo>
                  <a:pt x="429374" y="1270"/>
                </a:lnTo>
                <a:close/>
              </a:path>
              <a:path w="470534" h="298450">
                <a:moveTo>
                  <a:pt x="447014" y="45720"/>
                </a:moveTo>
                <a:lnTo>
                  <a:pt x="433374" y="45720"/>
                </a:lnTo>
                <a:lnTo>
                  <a:pt x="426593" y="46990"/>
                </a:lnTo>
                <a:lnTo>
                  <a:pt x="450151" y="46990"/>
                </a:lnTo>
                <a:lnTo>
                  <a:pt x="447014" y="45720"/>
                </a:lnTo>
                <a:close/>
              </a:path>
              <a:path w="470534" h="298450">
                <a:moveTo>
                  <a:pt x="427405" y="0"/>
                </a:moveTo>
                <a:lnTo>
                  <a:pt x="418655" y="0"/>
                </a:lnTo>
                <a:lnTo>
                  <a:pt x="414185" y="1270"/>
                </a:lnTo>
                <a:lnTo>
                  <a:pt x="428117" y="1270"/>
                </a:lnTo>
                <a:lnTo>
                  <a:pt x="427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6511" y="3657600"/>
            <a:ext cx="375920" cy="254635"/>
          </a:xfrm>
          <a:custGeom>
            <a:avLst/>
            <a:gdLst/>
            <a:ahLst/>
            <a:cxnLst/>
            <a:rect l="l" t="t" r="r" b="b"/>
            <a:pathLst>
              <a:path w="375920" h="254635">
                <a:moveTo>
                  <a:pt x="49457" y="129235"/>
                </a:moveTo>
                <a:lnTo>
                  <a:pt x="27838" y="129235"/>
                </a:lnTo>
                <a:lnTo>
                  <a:pt x="78397" y="226885"/>
                </a:lnTo>
                <a:lnTo>
                  <a:pt x="51180" y="240969"/>
                </a:lnTo>
                <a:lnTo>
                  <a:pt x="50787" y="241363"/>
                </a:lnTo>
                <a:lnTo>
                  <a:pt x="50228" y="242404"/>
                </a:lnTo>
                <a:lnTo>
                  <a:pt x="50190" y="245275"/>
                </a:lnTo>
                <a:lnTo>
                  <a:pt x="50685" y="247192"/>
                </a:lnTo>
                <a:lnTo>
                  <a:pt x="56781" y="254596"/>
                </a:lnTo>
                <a:lnTo>
                  <a:pt x="58305" y="254533"/>
                </a:lnTo>
                <a:lnTo>
                  <a:pt x="126187" y="219379"/>
                </a:lnTo>
                <a:lnTo>
                  <a:pt x="126568" y="219036"/>
                </a:lnTo>
                <a:lnTo>
                  <a:pt x="127190" y="218135"/>
                </a:lnTo>
                <a:lnTo>
                  <a:pt x="95453" y="218046"/>
                </a:lnTo>
                <a:lnTo>
                  <a:pt x="49457" y="129235"/>
                </a:lnTo>
                <a:close/>
              </a:path>
              <a:path w="375920" h="254635">
                <a:moveTo>
                  <a:pt x="121005" y="205752"/>
                </a:moveTo>
                <a:lnTo>
                  <a:pt x="119202" y="205752"/>
                </a:lnTo>
                <a:lnTo>
                  <a:pt x="95453" y="218046"/>
                </a:lnTo>
                <a:lnTo>
                  <a:pt x="127219" y="218046"/>
                </a:lnTo>
                <a:lnTo>
                  <a:pt x="127380" y="217551"/>
                </a:lnTo>
                <a:lnTo>
                  <a:pt x="127393" y="215341"/>
                </a:lnTo>
                <a:lnTo>
                  <a:pt x="126911" y="213423"/>
                </a:lnTo>
                <a:lnTo>
                  <a:pt x="121005" y="205752"/>
                </a:lnTo>
                <a:close/>
              </a:path>
              <a:path w="375920" h="254635">
                <a:moveTo>
                  <a:pt x="35255" y="103987"/>
                </a:moveTo>
                <a:lnTo>
                  <a:pt x="20789" y="111747"/>
                </a:lnTo>
                <a:lnTo>
                  <a:pt x="1015" y="145973"/>
                </a:lnTo>
                <a:lnTo>
                  <a:pt x="634" y="146672"/>
                </a:lnTo>
                <a:lnTo>
                  <a:pt x="355" y="147320"/>
                </a:lnTo>
                <a:lnTo>
                  <a:pt x="38" y="148488"/>
                </a:lnTo>
                <a:lnTo>
                  <a:pt x="0" y="149098"/>
                </a:lnTo>
                <a:lnTo>
                  <a:pt x="152" y="150355"/>
                </a:lnTo>
                <a:lnTo>
                  <a:pt x="6908" y="160350"/>
                </a:lnTo>
                <a:lnTo>
                  <a:pt x="7607" y="160185"/>
                </a:lnTo>
                <a:lnTo>
                  <a:pt x="8991" y="159131"/>
                </a:lnTo>
                <a:lnTo>
                  <a:pt x="9791" y="158216"/>
                </a:lnTo>
                <a:lnTo>
                  <a:pt x="10706" y="156895"/>
                </a:lnTo>
                <a:lnTo>
                  <a:pt x="27838" y="129235"/>
                </a:lnTo>
                <a:lnTo>
                  <a:pt x="49457" y="129235"/>
                </a:lnTo>
                <a:lnTo>
                  <a:pt x="36868" y="104927"/>
                </a:lnTo>
                <a:lnTo>
                  <a:pt x="36575" y="104597"/>
                </a:lnTo>
                <a:lnTo>
                  <a:pt x="35801" y="104076"/>
                </a:lnTo>
                <a:lnTo>
                  <a:pt x="35255" y="103987"/>
                </a:lnTo>
                <a:close/>
              </a:path>
              <a:path w="375920" h="254635">
                <a:moveTo>
                  <a:pt x="218097" y="56680"/>
                </a:moveTo>
                <a:lnTo>
                  <a:pt x="177076" y="72567"/>
                </a:lnTo>
                <a:lnTo>
                  <a:pt x="162178" y="108750"/>
                </a:lnTo>
                <a:lnTo>
                  <a:pt x="164744" y="122923"/>
                </a:lnTo>
                <a:lnTo>
                  <a:pt x="189052" y="161239"/>
                </a:lnTo>
                <a:lnTo>
                  <a:pt x="212128" y="170281"/>
                </a:lnTo>
                <a:lnTo>
                  <a:pt x="225272" y="168998"/>
                </a:lnTo>
                <a:lnTo>
                  <a:pt x="232232" y="166789"/>
                </a:lnTo>
                <a:lnTo>
                  <a:pt x="247078" y="159092"/>
                </a:lnTo>
                <a:lnTo>
                  <a:pt x="253060" y="154432"/>
                </a:lnTo>
                <a:lnTo>
                  <a:pt x="254394" y="152793"/>
                </a:lnTo>
                <a:lnTo>
                  <a:pt x="223138" y="152793"/>
                </a:lnTo>
                <a:lnTo>
                  <a:pt x="214160" y="152666"/>
                </a:lnTo>
                <a:lnTo>
                  <a:pt x="184861" y="122301"/>
                </a:lnTo>
                <a:lnTo>
                  <a:pt x="180454" y="103009"/>
                </a:lnTo>
                <a:lnTo>
                  <a:pt x="181696" y="94488"/>
                </a:lnTo>
                <a:lnTo>
                  <a:pt x="207175" y="73863"/>
                </a:lnTo>
                <a:lnTo>
                  <a:pt x="249150" y="73863"/>
                </a:lnTo>
                <a:lnTo>
                  <a:pt x="241185" y="65722"/>
                </a:lnTo>
                <a:lnTo>
                  <a:pt x="235851" y="62077"/>
                </a:lnTo>
                <a:lnTo>
                  <a:pt x="224281" y="57505"/>
                </a:lnTo>
                <a:lnTo>
                  <a:pt x="218097" y="56680"/>
                </a:lnTo>
                <a:close/>
              </a:path>
              <a:path w="375920" h="254635">
                <a:moveTo>
                  <a:pt x="273824" y="24320"/>
                </a:moveTo>
                <a:lnTo>
                  <a:pt x="271767" y="24320"/>
                </a:lnTo>
                <a:lnTo>
                  <a:pt x="270929" y="24523"/>
                </a:lnTo>
                <a:lnTo>
                  <a:pt x="260426" y="32181"/>
                </a:lnTo>
                <a:lnTo>
                  <a:pt x="260578" y="32715"/>
                </a:lnTo>
                <a:lnTo>
                  <a:pt x="325729" y="158521"/>
                </a:lnTo>
                <a:lnTo>
                  <a:pt x="326085" y="158927"/>
                </a:lnTo>
                <a:lnTo>
                  <a:pt x="326961" y="159486"/>
                </a:lnTo>
                <a:lnTo>
                  <a:pt x="329095" y="159461"/>
                </a:lnTo>
                <a:lnTo>
                  <a:pt x="342163" y="149999"/>
                </a:lnTo>
                <a:lnTo>
                  <a:pt x="318744" y="104762"/>
                </a:lnTo>
                <a:lnTo>
                  <a:pt x="352002" y="104762"/>
                </a:lnTo>
                <a:lnTo>
                  <a:pt x="358965" y="101155"/>
                </a:lnTo>
                <a:lnTo>
                  <a:pt x="363867" y="97129"/>
                </a:lnTo>
                <a:lnTo>
                  <a:pt x="366078" y="94157"/>
                </a:lnTo>
                <a:lnTo>
                  <a:pt x="334594" y="94157"/>
                </a:lnTo>
                <a:lnTo>
                  <a:pt x="323507" y="92506"/>
                </a:lnTo>
                <a:lnTo>
                  <a:pt x="316996" y="90474"/>
                </a:lnTo>
                <a:lnTo>
                  <a:pt x="309702" y="87312"/>
                </a:lnTo>
                <a:lnTo>
                  <a:pt x="291325" y="51828"/>
                </a:lnTo>
                <a:lnTo>
                  <a:pt x="292226" y="47231"/>
                </a:lnTo>
                <a:lnTo>
                  <a:pt x="293255" y="43230"/>
                </a:lnTo>
                <a:lnTo>
                  <a:pt x="295105" y="37782"/>
                </a:lnTo>
                <a:lnTo>
                  <a:pt x="281520" y="37782"/>
                </a:lnTo>
                <a:lnTo>
                  <a:pt x="275018" y="25222"/>
                </a:lnTo>
                <a:lnTo>
                  <a:pt x="274662" y="24803"/>
                </a:lnTo>
                <a:lnTo>
                  <a:pt x="273824" y="24320"/>
                </a:lnTo>
                <a:close/>
              </a:path>
              <a:path w="375920" h="254635">
                <a:moveTo>
                  <a:pt x="249150" y="73863"/>
                </a:moveTo>
                <a:lnTo>
                  <a:pt x="207175" y="73863"/>
                </a:lnTo>
                <a:lnTo>
                  <a:pt x="216153" y="74002"/>
                </a:lnTo>
                <a:lnTo>
                  <a:pt x="220268" y="75120"/>
                </a:lnTo>
                <a:lnTo>
                  <a:pt x="245389" y="104470"/>
                </a:lnTo>
                <a:lnTo>
                  <a:pt x="249897" y="123736"/>
                </a:lnTo>
                <a:lnTo>
                  <a:pt x="248597" y="132295"/>
                </a:lnTo>
                <a:lnTo>
                  <a:pt x="223138" y="152793"/>
                </a:lnTo>
                <a:lnTo>
                  <a:pt x="254394" y="152793"/>
                </a:lnTo>
                <a:lnTo>
                  <a:pt x="261912" y="143560"/>
                </a:lnTo>
                <a:lnTo>
                  <a:pt x="264871" y="137642"/>
                </a:lnTo>
                <a:lnTo>
                  <a:pt x="267881" y="124853"/>
                </a:lnTo>
                <a:lnTo>
                  <a:pt x="268008" y="118110"/>
                </a:lnTo>
                <a:lnTo>
                  <a:pt x="265506" y="103898"/>
                </a:lnTo>
                <a:lnTo>
                  <a:pt x="262991" y="96710"/>
                </a:lnTo>
                <a:lnTo>
                  <a:pt x="255358" y="81978"/>
                </a:lnTo>
                <a:lnTo>
                  <a:pt x="250977" y="75730"/>
                </a:lnTo>
                <a:lnTo>
                  <a:pt x="249150" y="73863"/>
                </a:lnTo>
                <a:close/>
              </a:path>
              <a:path w="375920" h="254635">
                <a:moveTo>
                  <a:pt x="352002" y="104762"/>
                </a:moveTo>
                <a:lnTo>
                  <a:pt x="318744" y="104762"/>
                </a:lnTo>
                <a:lnTo>
                  <a:pt x="322313" y="105841"/>
                </a:lnTo>
                <a:lnTo>
                  <a:pt x="325712" y="106730"/>
                </a:lnTo>
                <a:lnTo>
                  <a:pt x="331596" y="107950"/>
                </a:lnTo>
                <a:lnTo>
                  <a:pt x="334454" y="108280"/>
                </a:lnTo>
                <a:lnTo>
                  <a:pt x="339915" y="108305"/>
                </a:lnTo>
                <a:lnTo>
                  <a:pt x="342531" y="108000"/>
                </a:lnTo>
                <a:lnTo>
                  <a:pt x="347626" y="106705"/>
                </a:lnTo>
                <a:lnTo>
                  <a:pt x="350138" y="105727"/>
                </a:lnTo>
                <a:lnTo>
                  <a:pt x="352002" y="104762"/>
                </a:lnTo>
                <a:close/>
              </a:path>
              <a:path w="375920" h="254635">
                <a:moveTo>
                  <a:pt x="354511" y="17551"/>
                </a:moveTo>
                <a:lnTo>
                  <a:pt x="317030" y="17551"/>
                </a:lnTo>
                <a:lnTo>
                  <a:pt x="324777" y="18580"/>
                </a:lnTo>
                <a:lnTo>
                  <a:pt x="328409" y="20066"/>
                </a:lnTo>
                <a:lnTo>
                  <a:pt x="353059" y="53276"/>
                </a:lnTo>
                <a:lnTo>
                  <a:pt x="356095" y="69989"/>
                </a:lnTo>
                <a:lnTo>
                  <a:pt x="355972" y="75120"/>
                </a:lnTo>
                <a:lnTo>
                  <a:pt x="334594" y="94157"/>
                </a:lnTo>
                <a:lnTo>
                  <a:pt x="366078" y="94157"/>
                </a:lnTo>
                <a:lnTo>
                  <a:pt x="371068" y="87452"/>
                </a:lnTo>
                <a:lnTo>
                  <a:pt x="373375" y="81978"/>
                </a:lnTo>
                <a:lnTo>
                  <a:pt x="375411" y="69989"/>
                </a:lnTo>
                <a:lnTo>
                  <a:pt x="375157" y="63436"/>
                </a:lnTo>
                <a:lnTo>
                  <a:pt x="372084" y="49276"/>
                </a:lnTo>
                <a:lnTo>
                  <a:pt x="369303" y="41833"/>
                </a:lnTo>
                <a:lnTo>
                  <a:pt x="361911" y="27559"/>
                </a:lnTo>
                <a:lnTo>
                  <a:pt x="358076" y="21767"/>
                </a:lnTo>
                <a:lnTo>
                  <a:pt x="354511" y="17551"/>
                </a:lnTo>
                <a:close/>
              </a:path>
              <a:path w="375920" h="254635">
                <a:moveTo>
                  <a:pt x="317284" y="0"/>
                </a:moveTo>
                <a:lnTo>
                  <a:pt x="284149" y="29845"/>
                </a:lnTo>
                <a:lnTo>
                  <a:pt x="281520" y="37782"/>
                </a:lnTo>
                <a:lnTo>
                  <a:pt x="295105" y="37782"/>
                </a:lnTo>
                <a:lnTo>
                  <a:pt x="295579" y="36385"/>
                </a:lnTo>
                <a:lnTo>
                  <a:pt x="296875" y="33451"/>
                </a:lnTo>
                <a:lnTo>
                  <a:pt x="317030" y="17551"/>
                </a:lnTo>
                <a:lnTo>
                  <a:pt x="354511" y="17551"/>
                </a:lnTo>
                <a:lnTo>
                  <a:pt x="349453" y="11569"/>
                </a:lnTo>
                <a:lnTo>
                  <a:pt x="344728" y="7581"/>
                </a:lnTo>
                <a:lnTo>
                  <a:pt x="334467" y="1828"/>
                </a:lnTo>
                <a:lnTo>
                  <a:pt x="328980" y="304"/>
                </a:lnTo>
                <a:lnTo>
                  <a:pt x="3172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4400" y="4114800"/>
            <a:ext cx="375920" cy="254635"/>
          </a:xfrm>
          <a:custGeom>
            <a:avLst/>
            <a:gdLst/>
            <a:ahLst/>
            <a:cxnLst/>
            <a:rect l="l" t="t" r="r" b="b"/>
            <a:pathLst>
              <a:path w="375920" h="254635">
                <a:moveTo>
                  <a:pt x="49457" y="129235"/>
                </a:moveTo>
                <a:lnTo>
                  <a:pt x="27838" y="129235"/>
                </a:lnTo>
                <a:lnTo>
                  <a:pt x="78397" y="226885"/>
                </a:lnTo>
                <a:lnTo>
                  <a:pt x="51181" y="240969"/>
                </a:lnTo>
                <a:lnTo>
                  <a:pt x="50787" y="241363"/>
                </a:lnTo>
                <a:lnTo>
                  <a:pt x="50228" y="242404"/>
                </a:lnTo>
                <a:lnTo>
                  <a:pt x="50190" y="245275"/>
                </a:lnTo>
                <a:lnTo>
                  <a:pt x="50685" y="247192"/>
                </a:lnTo>
                <a:lnTo>
                  <a:pt x="56781" y="254596"/>
                </a:lnTo>
                <a:lnTo>
                  <a:pt x="58305" y="254533"/>
                </a:lnTo>
                <a:lnTo>
                  <a:pt x="126187" y="219379"/>
                </a:lnTo>
                <a:lnTo>
                  <a:pt x="126568" y="219036"/>
                </a:lnTo>
                <a:lnTo>
                  <a:pt x="127190" y="218135"/>
                </a:lnTo>
                <a:lnTo>
                  <a:pt x="95453" y="218046"/>
                </a:lnTo>
                <a:lnTo>
                  <a:pt x="49457" y="129235"/>
                </a:lnTo>
                <a:close/>
              </a:path>
              <a:path w="375920" h="254635">
                <a:moveTo>
                  <a:pt x="121005" y="205752"/>
                </a:moveTo>
                <a:lnTo>
                  <a:pt x="119202" y="205752"/>
                </a:lnTo>
                <a:lnTo>
                  <a:pt x="95453" y="218046"/>
                </a:lnTo>
                <a:lnTo>
                  <a:pt x="127217" y="218046"/>
                </a:lnTo>
                <a:lnTo>
                  <a:pt x="127368" y="217551"/>
                </a:lnTo>
                <a:lnTo>
                  <a:pt x="127393" y="215341"/>
                </a:lnTo>
                <a:lnTo>
                  <a:pt x="126911" y="213423"/>
                </a:lnTo>
                <a:lnTo>
                  <a:pt x="121005" y="205752"/>
                </a:lnTo>
                <a:close/>
              </a:path>
              <a:path w="375920" h="254635">
                <a:moveTo>
                  <a:pt x="35255" y="103987"/>
                </a:moveTo>
                <a:lnTo>
                  <a:pt x="20789" y="111747"/>
                </a:lnTo>
                <a:lnTo>
                  <a:pt x="1016" y="145973"/>
                </a:lnTo>
                <a:lnTo>
                  <a:pt x="635" y="146672"/>
                </a:lnTo>
                <a:lnTo>
                  <a:pt x="355" y="147320"/>
                </a:lnTo>
                <a:lnTo>
                  <a:pt x="38" y="148488"/>
                </a:lnTo>
                <a:lnTo>
                  <a:pt x="0" y="149098"/>
                </a:lnTo>
                <a:lnTo>
                  <a:pt x="139" y="150355"/>
                </a:lnTo>
                <a:lnTo>
                  <a:pt x="6908" y="160350"/>
                </a:lnTo>
                <a:lnTo>
                  <a:pt x="7607" y="160185"/>
                </a:lnTo>
                <a:lnTo>
                  <a:pt x="8991" y="159131"/>
                </a:lnTo>
                <a:lnTo>
                  <a:pt x="9791" y="158216"/>
                </a:lnTo>
                <a:lnTo>
                  <a:pt x="10706" y="156895"/>
                </a:lnTo>
                <a:lnTo>
                  <a:pt x="27838" y="129235"/>
                </a:lnTo>
                <a:lnTo>
                  <a:pt x="49457" y="129235"/>
                </a:lnTo>
                <a:lnTo>
                  <a:pt x="36868" y="104927"/>
                </a:lnTo>
                <a:lnTo>
                  <a:pt x="36576" y="104597"/>
                </a:lnTo>
                <a:lnTo>
                  <a:pt x="35801" y="104076"/>
                </a:lnTo>
                <a:lnTo>
                  <a:pt x="35255" y="103987"/>
                </a:lnTo>
                <a:close/>
              </a:path>
              <a:path w="375920" h="254635">
                <a:moveTo>
                  <a:pt x="218097" y="56680"/>
                </a:moveTo>
                <a:lnTo>
                  <a:pt x="177076" y="72555"/>
                </a:lnTo>
                <a:lnTo>
                  <a:pt x="162179" y="108750"/>
                </a:lnTo>
                <a:lnTo>
                  <a:pt x="164744" y="122923"/>
                </a:lnTo>
                <a:lnTo>
                  <a:pt x="189052" y="161239"/>
                </a:lnTo>
                <a:lnTo>
                  <a:pt x="212128" y="170281"/>
                </a:lnTo>
                <a:lnTo>
                  <a:pt x="225272" y="168998"/>
                </a:lnTo>
                <a:lnTo>
                  <a:pt x="232232" y="166789"/>
                </a:lnTo>
                <a:lnTo>
                  <a:pt x="247078" y="159092"/>
                </a:lnTo>
                <a:lnTo>
                  <a:pt x="253060" y="154432"/>
                </a:lnTo>
                <a:lnTo>
                  <a:pt x="254394" y="152793"/>
                </a:lnTo>
                <a:lnTo>
                  <a:pt x="223139" y="152793"/>
                </a:lnTo>
                <a:lnTo>
                  <a:pt x="214160" y="152654"/>
                </a:lnTo>
                <a:lnTo>
                  <a:pt x="184861" y="122313"/>
                </a:lnTo>
                <a:lnTo>
                  <a:pt x="180454" y="103009"/>
                </a:lnTo>
                <a:lnTo>
                  <a:pt x="181696" y="94488"/>
                </a:lnTo>
                <a:lnTo>
                  <a:pt x="207175" y="73863"/>
                </a:lnTo>
                <a:lnTo>
                  <a:pt x="249150" y="73863"/>
                </a:lnTo>
                <a:lnTo>
                  <a:pt x="241185" y="65722"/>
                </a:lnTo>
                <a:lnTo>
                  <a:pt x="235851" y="62077"/>
                </a:lnTo>
                <a:lnTo>
                  <a:pt x="224282" y="57505"/>
                </a:lnTo>
                <a:lnTo>
                  <a:pt x="218097" y="56680"/>
                </a:lnTo>
                <a:close/>
              </a:path>
              <a:path w="375920" h="254635">
                <a:moveTo>
                  <a:pt x="273812" y="24320"/>
                </a:moveTo>
                <a:lnTo>
                  <a:pt x="271767" y="24320"/>
                </a:lnTo>
                <a:lnTo>
                  <a:pt x="270929" y="24523"/>
                </a:lnTo>
                <a:lnTo>
                  <a:pt x="260426" y="32181"/>
                </a:lnTo>
                <a:lnTo>
                  <a:pt x="260578" y="32715"/>
                </a:lnTo>
                <a:lnTo>
                  <a:pt x="325729" y="158521"/>
                </a:lnTo>
                <a:lnTo>
                  <a:pt x="326085" y="158927"/>
                </a:lnTo>
                <a:lnTo>
                  <a:pt x="326961" y="159473"/>
                </a:lnTo>
                <a:lnTo>
                  <a:pt x="329095" y="159461"/>
                </a:lnTo>
                <a:lnTo>
                  <a:pt x="342163" y="149999"/>
                </a:lnTo>
                <a:lnTo>
                  <a:pt x="318731" y="104762"/>
                </a:lnTo>
                <a:lnTo>
                  <a:pt x="352002" y="104762"/>
                </a:lnTo>
                <a:lnTo>
                  <a:pt x="358965" y="101155"/>
                </a:lnTo>
                <a:lnTo>
                  <a:pt x="363867" y="97129"/>
                </a:lnTo>
                <a:lnTo>
                  <a:pt x="366079" y="94157"/>
                </a:lnTo>
                <a:lnTo>
                  <a:pt x="334594" y="94157"/>
                </a:lnTo>
                <a:lnTo>
                  <a:pt x="323507" y="92506"/>
                </a:lnTo>
                <a:lnTo>
                  <a:pt x="316996" y="90474"/>
                </a:lnTo>
                <a:lnTo>
                  <a:pt x="309702" y="87312"/>
                </a:lnTo>
                <a:lnTo>
                  <a:pt x="291325" y="51828"/>
                </a:lnTo>
                <a:lnTo>
                  <a:pt x="292227" y="47231"/>
                </a:lnTo>
                <a:lnTo>
                  <a:pt x="293255" y="43230"/>
                </a:lnTo>
                <a:lnTo>
                  <a:pt x="295105" y="37782"/>
                </a:lnTo>
                <a:lnTo>
                  <a:pt x="281520" y="37782"/>
                </a:lnTo>
                <a:lnTo>
                  <a:pt x="275018" y="25222"/>
                </a:lnTo>
                <a:lnTo>
                  <a:pt x="274662" y="24803"/>
                </a:lnTo>
                <a:lnTo>
                  <a:pt x="273812" y="24320"/>
                </a:lnTo>
                <a:close/>
              </a:path>
              <a:path w="375920" h="254635">
                <a:moveTo>
                  <a:pt x="249150" y="73863"/>
                </a:moveTo>
                <a:lnTo>
                  <a:pt x="207175" y="73863"/>
                </a:lnTo>
                <a:lnTo>
                  <a:pt x="216154" y="73990"/>
                </a:lnTo>
                <a:lnTo>
                  <a:pt x="220268" y="75120"/>
                </a:lnTo>
                <a:lnTo>
                  <a:pt x="245389" y="104470"/>
                </a:lnTo>
                <a:lnTo>
                  <a:pt x="249897" y="123736"/>
                </a:lnTo>
                <a:lnTo>
                  <a:pt x="248597" y="132295"/>
                </a:lnTo>
                <a:lnTo>
                  <a:pt x="223139" y="152793"/>
                </a:lnTo>
                <a:lnTo>
                  <a:pt x="254394" y="152793"/>
                </a:lnTo>
                <a:lnTo>
                  <a:pt x="261912" y="143560"/>
                </a:lnTo>
                <a:lnTo>
                  <a:pt x="264871" y="137642"/>
                </a:lnTo>
                <a:lnTo>
                  <a:pt x="267881" y="124853"/>
                </a:lnTo>
                <a:lnTo>
                  <a:pt x="268008" y="118110"/>
                </a:lnTo>
                <a:lnTo>
                  <a:pt x="265506" y="103898"/>
                </a:lnTo>
                <a:lnTo>
                  <a:pt x="262991" y="96710"/>
                </a:lnTo>
                <a:lnTo>
                  <a:pt x="255358" y="81965"/>
                </a:lnTo>
                <a:lnTo>
                  <a:pt x="250977" y="75730"/>
                </a:lnTo>
                <a:lnTo>
                  <a:pt x="249150" y="73863"/>
                </a:lnTo>
                <a:close/>
              </a:path>
              <a:path w="375920" h="254635">
                <a:moveTo>
                  <a:pt x="352002" y="104762"/>
                </a:moveTo>
                <a:lnTo>
                  <a:pt x="318731" y="104762"/>
                </a:lnTo>
                <a:lnTo>
                  <a:pt x="322313" y="105841"/>
                </a:lnTo>
                <a:lnTo>
                  <a:pt x="325712" y="106730"/>
                </a:lnTo>
                <a:lnTo>
                  <a:pt x="331597" y="107950"/>
                </a:lnTo>
                <a:lnTo>
                  <a:pt x="334454" y="108280"/>
                </a:lnTo>
                <a:lnTo>
                  <a:pt x="339915" y="108305"/>
                </a:lnTo>
                <a:lnTo>
                  <a:pt x="342531" y="107988"/>
                </a:lnTo>
                <a:lnTo>
                  <a:pt x="347626" y="106705"/>
                </a:lnTo>
                <a:lnTo>
                  <a:pt x="350139" y="105727"/>
                </a:lnTo>
                <a:lnTo>
                  <a:pt x="352002" y="104762"/>
                </a:lnTo>
                <a:close/>
              </a:path>
              <a:path w="375920" h="254635">
                <a:moveTo>
                  <a:pt x="354511" y="17551"/>
                </a:moveTo>
                <a:lnTo>
                  <a:pt x="317030" y="17551"/>
                </a:lnTo>
                <a:lnTo>
                  <a:pt x="324777" y="18580"/>
                </a:lnTo>
                <a:lnTo>
                  <a:pt x="328409" y="20053"/>
                </a:lnTo>
                <a:lnTo>
                  <a:pt x="353060" y="53276"/>
                </a:lnTo>
                <a:lnTo>
                  <a:pt x="356094" y="69989"/>
                </a:lnTo>
                <a:lnTo>
                  <a:pt x="355972" y="75120"/>
                </a:lnTo>
                <a:lnTo>
                  <a:pt x="334594" y="94157"/>
                </a:lnTo>
                <a:lnTo>
                  <a:pt x="366079" y="94157"/>
                </a:lnTo>
                <a:lnTo>
                  <a:pt x="371068" y="87452"/>
                </a:lnTo>
                <a:lnTo>
                  <a:pt x="373367" y="82029"/>
                </a:lnTo>
                <a:lnTo>
                  <a:pt x="375412" y="69989"/>
                </a:lnTo>
                <a:lnTo>
                  <a:pt x="375158" y="63436"/>
                </a:lnTo>
                <a:lnTo>
                  <a:pt x="372084" y="49276"/>
                </a:lnTo>
                <a:lnTo>
                  <a:pt x="369303" y="41833"/>
                </a:lnTo>
                <a:lnTo>
                  <a:pt x="361911" y="27559"/>
                </a:lnTo>
                <a:lnTo>
                  <a:pt x="358076" y="21767"/>
                </a:lnTo>
                <a:lnTo>
                  <a:pt x="354511" y="17551"/>
                </a:lnTo>
                <a:close/>
              </a:path>
              <a:path w="375920" h="254635">
                <a:moveTo>
                  <a:pt x="317284" y="0"/>
                </a:moveTo>
                <a:lnTo>
                  <a:pt x="284149" y="29845"/>
                </a:lnTo>
                <a:lnTo>
                  <a:pt x="281520" y="37782"/>
                </a:lnTo>
                <a:lnTo>
                  <a:pt x="295105" y="37782"/>
                </a:lnTo>
                <a:lnTo>
                  <a:pt x="295579" y="36385"/>
                </a:lnTo>
                <a:lnTo>
                  <a:pt x="296862" y="33451"/>
                </a:lnTo>
                <a:lnTo>
                  <a:pt x="317030" y="17551"/>
                </a:lnTo>
                <a:lnTo>
                  <a:pt x="354511" y="17551"/>
                </a:lnTo>
                <a:lnTo>
                  <a:pt x="349453" y="11569"/>
                </a:lnTo>
                <a:lnTo>
                  <a:pt x="344728" y="7581"/>
                </a:lnTo>
                <a:lnTo>
                  <a:pt x="334467" y="1828"/>
                </a:lnTo>
                <a:lnTo>
                  <a:pt x="328980" y="304"/>
                </a:lnTo>
                <a:lnTo>
                  <a:pt x="3172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71574" y="4495800"/>
            <a:ext cx="469900" cy="303530"/>
          </a:xfrm>
          <a:custGeom>
            <a:avLst/>
            <a:gdLst/>
            <a:ahLst/>
            <a:cxnLst/>
            <a:rect l="l" t="t" r="r" b="b"/>
            <a:pathLst>
              <a:path w="469900" h="303529">
                <a:moveTo>
                  <a:pt x="81081" y="168300"/>
                </a:moveTo>
                <a:lnTo>
                  <a:pt x="46704" y="168300"/>
                </a:lnTo>
                <a:lnTo>
                  <a:pt x="49752" y="168643"/>
                </a:lnTo>
                <a:lnTo>
                  <a:pt x="55353" y="170611"/>
                </a:lnTo>
                <a:lnTo>
                  <a:pt x="71469" y="208914"/>
                </a:lnTo>
                <a:lnTo>
                  <a:pt x="70986" y="214731"/>
                </a:lnTo>
                <a:lnTo>
                  <a:pt x="68840" y="228091"/>
                </a:lnTo>
                <a:lnTo>
                  <a:pt x="66910" y="236016"/>
                </a:lnTo>
                <a:lnTo>
                  <a:pt x="51746" y="286118"/>
                </a:lnTo>
                <a:lnTo>
                  <a:pt x="51504" y="287261"/>
                </a:lnTo>
                <a:lnTo>
                  <a:pt x="59683" y="303237"/>
                </a:lnTo>
                <a:lnTo>
                  <a:pt x="61309" y="302983"/>
                </a:lnTo>
                <a:lnTo>
                  <a:pt x="62185" y="302679"/>
                </a:lnTo>
                <a:lnTo>
                  <a:pt x="105991" y="279996"/>
                </a:lnTo>
                <a:lnTo>
                  <a:pt x="70694" y="279996"/>
                </a:lnTo>
                <a:lnTo>
                  <a:pt x="81528" y="243140"/>
                </a:lnTo>
                <a:lnTo>
                  <a:pt x="84952" y="230263"/>
                </a:lnTo>
                <a:lnTo>
                  <a:pt x="87306" y="219138"/>
                </a:lnTo>
                <a:lnTo>
                  <a:pt x="88728" y="211061"/>
                </a:lnTo>
                <a:lnTo>
                  <a:pt x="89389" y="204050"/>
                </a:lnTo>
                <a:lnTo>
                  <a:pt x="89185" y="192176"/>
                </a:lnTo>
                <a:lnTo>
                  <a:pt x="88449" y="186982"/>
                </a:lnTo>
                <a:lnTo>
                  <a:pt x="85693" y="178092"/>
                </a:lnTo>
                <a:lnTo>
                  <a:pt x="83940" y="173824"/>
                </a:lnTo>
                <a:lnTo>
                  <a:pt x="81081" y="168300"/>
                </a:lnTo>
                <a:close/>
              </a:path>
              <a:path w="469900" h="303529">
                <a:moveTo>
                  <a:pt x="128924" y="250774"/>
                </a:moveTo>
                <a:lnTo>
                  <a:pt x="127031" y="250812"/>
                </a:lnTo>
                <a:lnTo>
                  <a:pt x="70694" y="279996"/>
                </a:lnTo>
                <a:lnTo>
                  <a:pt x="105991" y="279996"/>
                </a:lnTo>
                <a:lnTo>
                  <a:pt x="134664" y="265150"/>
                </a:lnTo>
                <a:lnTo>
                  <a:pt x="135134" y="264718"/>
                </a:lnTo>
                <a:lnTo>
                  <a:pt x="135820" y="263613"/>
                </a:lnTo>
                <a:lnTo>
                  <a:pt x="135921" y="261378"/>
                </a:lnTo>
                <a:lnTo>
                  <a:pt x="135756" y="260489"/>
                </a:lnTo>
                <a:lnTo>
                  <a:pt x="128924" y="250774"/>
                </a:lnTo>
                <a:close/>
              </a:path>
              <a:path w="469900" h="303529">
                <a:moveTo>
                  <a:pt x="50730" y="149148"/>
                </a:moveTo>
                <a:lnTo>
                  <a:pt x="13836" y="165214"/>
                </a:lnTo>
                <a:lnTo>
                  <a:pt x="0" y="186982"/>
                </a:lnTo>
                <a:lnTo>
                  <a:pt x="146" y="187807"/>
                </a:lnTo>
                <a:lnTo>
                  <a:pt x="8350" y="198234"/>
                </a:lnTo>
                <a:lnTo>
                  <a:pt x="9645" y="197561"/>
                </a:lnTo>
                <a:lnTo>
                  <a:pt x="10598" y="196354"/>
                </a:lnTo>
                <a:lnTo>
                  <a:pt x="12769" y="192366"/>
                </a:lnTo>
                <a:lnTo>
                  <a:pt x="14240" y="190017"/>
                </a:lnTo>
                <a:lnTo>
                  <a:pt x="46704" y="168300"/>
                </a:lnTo>
                <a:lnTo>
                  <a:pt x="81081" y="168300"/>
                </a:lnTo>
                <a:lnTo>
                  <a:pt x="79457" y="165163"/>
                </a:lnTo>
                <a:lnTo>
                  <a:pt x="76473" y="161264"/>
                </a:lnTo>
                <a:lnTo>
                  <a:pt x="69259" y="154774"/>
                </a:lnTo>
                <a:lnTo>
                  <a:pt x="65132" y="152438"/>
                </a:lnTo>
                <a:lnTo>
                  <a:pt x="55835" y="149542"/>
                </a:lnTo>
                <a:lnTo>
                  <a:pt x="50730" y="149148"/>
                </a:lnTo>
                <a:close/>
              </a:path>
              <a:path w="469900" h="303529">
                <a:moveTo>
                  <a:pt x="226841" y="102869"/>
                </a:moveTo>
                <a:lnTo>
                  <a:pt x="185820" y="119379"/>
                </a:lnTo>
                <a:lnTo>
                  <a:pt x="170935" y="154939"/>
                </a:lnTo>
                <a:lnTo>
                  <a:pt x="173501" y="168909"/>
                </a:lnTo>
                <a:lnTo>
                  <a:pt x="197796" y="207009"/>
                </a:lnTo>
                <a:lnTo>
                  <a:pt x="214699" y="215899"/>
                </a:lnTo>
                <a:lnTo>
                  <a:pt x="220884" y="215899"/>
                </a:lnTo>
                <a:lnTo>
                  <a:pt x="261816" y="200659"/>
                </a:lnTo>
                <a:lnTo>
                  <a:pt x="262800" y="199389"/>
                </a:lnTo>
                <a:lnTo>
                  <a:pt x="222916" y="199389"/>
                </a:lnTo>
                <a:lnTo>
                  <a:pt x="218789" y="198119"/>
                </a:lnTo>
                <a:lnTo>
                  <a:pt x="193617" y="168909"/>
                </a:lnTo>
                <a:lnTo>
                  <a:pt x="189211" y="149859"/>
                </a:lnTo>
                <a:lnTo>
                  <a:pt x="190468" y="140969"/>
                </a:lnTo>
                <a:lnTo>
                  <a:pt x="215919" y="120649"/>
                </a:lnTo>
                <a:lnTo>
                  <a:pt x="258510" y="120649"/>
                </a:lnTo>
                <a:lnTo>
                  <a:pt x="249942" y="111759"/>
                </a:lnTo>
                <a:lnTo>
                  <a:pt x="244595" y="107949"/>
                </a:lnTo>
                <a:lnTo>
                  <a:pt x="233026" y="104139"/>
                </a:lnTo>
                <a:lnTo>
                  <a:pt x="226841" y="102869"/>
                </a:lnTo>
                <a:close/>
              </a:path>
              <a:path w="469900" h="303529">
                <a:moveTo>
                  <a:pt x="283775" y="71119"/>
                </a:moveTo>
                <a:lnTo>
                  <a:pt x="277780" y="71119"/>
                </a:lnTo>
                <a:lnTo>
                  <a:pt x="276612" y="72389"/>
                </a:lnTo>
                <a:lnTo>
                  <a:pt x="273894" y="73659"/>
                </a:lnTo>
                <a:lnTo>
                  <a:pt x="272789" y="73659"/>
                </a:lnTo>
                <a:lnTo>
                  <a:pt x="271037" y="74929"/>
                </a:lnTo>
                <a:lnTo>
                  <a:pt x="270364" y="76199"/>
                </a:lnTo>
                <a:lnTo>
                  <a:pt x="269436" y="77469"/>
                </a:lnTo>
                <a:lnTo>
                  <a:pt x="269208" y="77469"/>
                </a:lnTo>
                <a:lnTo>
                  <a:pt x="269182" y="78739"/>
                </a:lnTo>
                <a:lnTo>
                  <a:pt x="269335" y="78739"/>
                </a:lnTo>
                <a:lnTo>
                  <a:pt x="334473" y="204469"/>
                </a:lnTo>
                <a:lnTo>
                  <a:pt x="334829" y="205739"/>
                </a:lnTo>
                <a:lnTo>
                  <a:pt x="338804" y="205739"/>
                </a:lnTo>
                <a:lnTo>
                  <a:pt x="341064" y="204469"/>
                </a:lnTo>
                <a:lnTo>
                  <a:pt x="342423" y="204469"/>
                </a:lnTo>
                <a:lnTo>
                  <a:pt x="345675" y="201929"/>
                </a:lnTo>
                <a:lnTo>
                  <a:pt x="347008" y="201929"/>
                </a:lnTo>
                <a:lnTo>
                  <a:pt x="349002" y="200659"/>
                </a:lnTo>
                <a:lnTo>
                  <a:pt x="349726" y="199389"/>
                </a:lnTo>
                <a:lnTo>
                  <a:pt x="350653" y="198119"/>
                </a:lnTo>
                <a:lnTo>
                  <a:pt x="350907" y="198119"/>
                </a:lnTo>
                <a:lnTo>
                  <a:pt x="350920" y="196849"/>
                </a:lnTo>
                <a:lnTo>
                  <a:pt x="327488" y="151129"/>
                </a:lnTo>
                <a:lnTo>
                  <a:pt x="361092" y="151129"/>
                </a:lnTo>
                <a:lnTo>
                  <a:pt x="367722" y="147319"/>
                </a:lnTo>
                <a:lnTo>
                  <a:pt x="372624" y="143509"/>
                </a:lnTo>
                <a:lnTo>
                  <a:pt x="374421" y="140969"/>
                </a:lnTo>
                <a:lnTo>
                  <a:pt x="343350" y="140969"/>
                </a:lnTo>
                <a:lnTo>
                  <a:pt x="332251" y="138429"/>
                </a:lnTo>
                <a:lnTo>
                  <a:pt x="325812" y="137159"/>
                </a:lnTo>
                <a:lnTo>
                  <a:pt x="318458" y="133349"/>
                </a:lnTo>
                <a:lnTo>
                  <a:pt x="300082" y="97789"/>
                </a:lnTo>
                <a:lnTo>
                  <a:pt x="300971" y="93979"/>
                </a:lnTo>
                <a:lnTo>
                  <a:pt x="301999" y="88899"/>
                </a:lnTo>
                <a:lnTo>
                  <a:pt x="303869" y="83819"/>
                </a:lnTo>
                <a:lnTo>
                  <a:pt x="290277" y="83819"/>
                </a:lnTo>
                <a:lnTo>
                  <a:pt x="283775" y="71119"/>
                </a:lnTo>
                <a:close/>
              </a:path>
              <a:path w="469900" h="303529">
                <a:moveTo>
                  <a:pt x="258510" y="120649"/>
                </a:moveTo>
                <a:lnTo>
                  <a:pt x="224910" y="120649"/>
                </a:lnTo>
                <a:lnTo>
                  <a:pt x="229025" y="121919"/>
                </a:lnTo>
                <a:lnTo>
                  <a:pt x="236480" y="125729"/>
                </a:lnTo>
                <a:lnTo>
                  <a:pt x="239909" y="128269"/>
                </a:lnTo>
                <a:lnTo>
                  <a:pt x="246157" y="135889"/>
                </a:lnTo>
                <a:lnTo>
                  <a:pt x="248964" y="140969"/>
                </a:lnTo>
                <a:lnTo>
                  <a:pt x="251466" y="146049"/>
                </a:lnTo>
                <a:lnTo>
                  <a:pt x="254146" y="151129"/>
                </a:lnTo>
                <a:lnTo>
                  <a:pt x="256063" y="156209"/>
                </a:lnTo>
                <a:lnTo>
                  <a:pt x="258387" y="165099"/>
                </a:lnTo>
                <a:lnTo>
                  <a:pt x="258654" y="170179"/>
                </a:lnTo>
                <a:lnTo>
                  <a:pt x="257359" y="179069"/>
                </a:lnTo>
                <a:lnTo>
                  <a:pt x="231895" y="199389"/>
                </a:lnTo>
                <a:lnTo>
                  <a:pt x="262800" y="199389"/>
                </a:lnTo>
                <a:lnTo>
                  <a:pt x="270668" y="189229"/>
                </a:lnTo>
                <a:lnTo>
                  <a:pt x="273627" y="184149"/>
                </a:lnTo>
                <a:lnTo>
                  <a:pt x="276637" y="171449"/>
                </a:lnTo>
                <a:lnTo>
                  <a:pt x="276752" y="163829"/>
                </a:lnTo>
                <a:lnTo>
                  <a:pt x="274250" y="149859"/>
                </a:lnTo>
                <a:lnTo>
                  <a:pt x="271748" y="143509"/>
                </a:lnTo>
                <a:lnTo>
                  <a:pt x="267976" y="135889"/>
                </a:lnTo>
                <a:lnTo>
                  <a:pt x="264115" y="128269"/>
                </a:lnTo>
                <a:lnTo>
                  <a:pt x="259734" y="121919"/>
                </a:lnTo>
                <a:lnTo>
                  <a:pt x="258510" y="120649"/>
                </a:lnTo>
                <a:close/>
              </a:path>
              <a:path w="469900" h="303529">
                <a:moveTo>
                  <a:pt x="356317" y="152399"/>
                </a:moveTo>
                <a:lnTo>
                  <a:pt x="334346" y="152399"/>
                </a:lnTo>
                <a:lnTo>
                  <a:pt x="340353" y="153669"/>
                </a:lnTo>
                <a:lnTo>
                  <a:pt x="343211" y="154939"/>
                </a:lnTo>
                <a:lnTo>
                  <a:pt x="348659" y="154939"/>
                </a:lnTo>
                <a:lnTo>
                  <a:pt x="351275" y="153669"/>
                </a:lnTo>
                <a:lnTo>
                  <a:pt x="356317" y="152399"/>
                </a:lnTo>
                <a:close/>
              </a:path>
              <a:path w="469900" h="303529">
                <a:moveTo>
                  <a:pt x="361092" y="151129"/>
                </a:moveTo>
                <a:lnTo>
                  <a:pt x="327488" y="151129"/>
                </a:lnTo>
                <a:lnTo>
                  <a:pt x="331057" y="152399"/>
                </a:lnTo>
                <a:lnTo>
                  <a:pt x="358883" y="152399"/>
                </a:lnTo>
                <a:lnTo>
                  <a:pt x="361092" y="151129"/>
                </a:lnTo>
                <a:close/>
              </a:path>
              <a:path w="469900" h="303529">
                <a:moveTo>
                  <a:pt x="362515" y="63499"/>
                </a:moveTo>
                <a:lnTo>
                  <a:pt x="325786" y="63499"/>
                </a:lnTo>
                <a:lnTo>
                  <a:pt x="333533" y="64769"/>
                </a:lnTo>
                <a:lnTo>
                  <a:pt x="337166" y="66039"/>
                </a:lnTo>
                <a:lnTo>
                  <a:pt x="357943" y="91439"/>
                </a:lnTo>
                <a:lnTo>
                  <a:pt x="360102" y="95249"/>
                </a:lnTo>
                <a:lnTo>
                  <a:pt x="361816" y="99059"/>
                </a:lnTo>
                <a:lnTo>
                  <a:pt x="364344" y="109219"/>
                </a:lnTo>
                <a:lnTo>
                  <a:pt x="364733" y="111759"/>
                </a:lnTo>
                <a:lnTo>
                  <a:pt x="364835" y="116839"/>
                </a:lnTo>
                <a:lnTo>
                  <a:pt x="364712" y="121919"/>
                </a:lnTo>
                <a:lnTo>
                  <a:pt x="343350" y="140969"/>
                </a:lnTo>
                <a:lnTo>
                  <a:pt x="374421" y="140969"/>
                </a:lnTo>
                <a:lnTo>
                  <a:pt x="379812" y="133349"/>
                </a:lnTo>
                <a:lnTo>
                  <a:pt x="382124" y="128269"/>
                </a:lnTo>
                <a:lnTo>
                  <a:pt x="384168" y="116839"/>
                </a:lnTo>
                <a:lnTo>
                  <a:pt x="383914" y="109219"/>
                </a:lnTo>
                <a:lnTo>
                  <a:pt x="380841" y="95249"/>
                </a:lnTo>
                <a:lnTo>
                  <a:pt x="378047" y="87629"/>
                </a:lnTo>
                <a:lnTo>
                  <a:pt x="370655" y="73659"/>
                </a:lnTo>
                <a:lnTo>
                  <a:pt x="366833" y="68579"/>
                </a:lnTo>
                <a:lnTo>
                  <a:pt x="362515" y="63499"/>
                </a:lnTo>
                <a:close/>
              </a:path>
              <a:path w="469900" h="303529">
                <a:moveTo>
                  <a:pt x="424973" y="113029"/>
                </a:moveTo>
                <a:lnTo>
                  <a:pt x="417074" y="113029"/>
                </a:lnTo>
                <a:lnTo>
                  <a:pt x="422637" y="114299"/>
                </a:lnTo>
                <a:lnTo>
                  <a:pt x="424973" y="113029"/>
                </a:lnTo>
                <a:close/>
              </a:path>
              <a:path w="469900" h="303529">
                <a:moveTo>
                  <a:pt x="467112" y="62229"/>
                </a:moveTo>
                <a:lnTo>
                  <a:pt x="434905" y="62229"/>
                </a:lnTo>
                <a:lnTo>
                  <a:pt x="440480" y="63499"/>
                </a:lnTo>
                <a:lnTo>
                  <a:pt x="442969" y="63499"/>
                </a:lnTo>
                <a:lnTo>
                  <a:pt x="447313" y="66039"/>
                </a:lnTo>
                <a:lnTo>
                  <a:pt x="449053" y="67309"/>
                </a:lnTo>
                <a:lnTo>
                  <a:pt x="451631" y="72389"/>
                </a:lnTo>
                <a:lnTo>
                  <a:pt x="452291" y="74929"/>
                </a:lnTo>
                <a:lnTo>
                  <a:pt x="452367" y="78739"/>
                </a:lnTo>
                <a:lnTo>
                  <a:pt x="451859" y="81279"/>
                </a:lnTo>
                <a:lnTo>
                  <a:pt x="425507" y="97789"/>
                </a:lnTo>
                <a:lnTo>
                  <a:pt x="422548" y="99059"/>
                </a:lnTo>
                <a:lnTo>
                  <a:pt x="408438" y="99059"/>
                </a:lnTo>
                <a:lnTo>
                  <a:pt x="407955" y="100329"/>
                </a:lnTo>
                <a:lnTo>
                  <a:pt x="408032" y="101599"/>
                </a:lnTo>
                <a:lnTo>
                  <a:pt x="408222" y="102869"/>
                </a:lnTo>
                <a:lnTo>
                  <a:pt x="408844" y="104139"/>
                </a:lnTo>
                <a:lnTo>
                  <a:pt x="409327" y="105409"/>
                </a:lnTo>
                <a:lnTo>
                  <a:pt x="411041" y="109219"/>
                </a:lnTo>
                <a:lnTo>
                  <a:pt x="412045" y="110489"/>
                </a:lnTo>
                <a:lnTo>
                  <a:pt x="413937" y="113029"/>
                </a:lnTo>
                <a:lnTo>
                  <a:pt x="430307" y="113029"/>
                </a:lnTo>
                <a:lnTo>
                  <a:pt x="433203" y="111759"/>
                </a:lnTo>
                <a:lnTo>
                  <a:pt x="439451" y="110489"/>
                </a:lnTo>
                <a:lnTo>
                  <a:pt x="442601" y="109219"/>
                </a:lnTo>
                <a:lnTo>
                  <a:pt x="450932" y="104139"/>
                </a:lnTo>
                <a:lnTo>
                  <a:pt x="455326" y="101599"/>
                </a:lnTo>
                <a:lnTo>
                  <a:pt x="462616" y="93979"/>
                </a:lnTo>
                <a:lnTo>
                  <a:pt x="465359" y="90169"/>
                </a:lnTo>
                <a:lnTo>
                  <a:pt x="469042" y="82549"/>
                </a:lnTo>
                <a:lnTo>
                  <a:pt x="469881" y="78739"/>
                </a:lnTo>
                <a:lnTo>
                  <a:pt x="469550" y="69849"/>
                </a:lnTo>
                <a:lnTo>
                  <a:pt x="468293" y="64769"/>
                </a:lnTo>
                <a:lnTo>
                  <a:pt x="467112" y="62229"/>
                </a:lnTo>
                <a:close/>
              </a:path>
              <a:path w="469900" h="303529">
                <a:moveTo>
                  <a:pt x="411283" y="97789"/>
                </a:moveTo>
                <a:lnTo>
                  <a:pt x="409987" y="97789"/>
                </a:lnTo>
                <a:lnTo>
                  <a:pt x="408794" y="99059"/>
                </a:lnTo>
                <a:lnTo>
                  <a:pt x="415055" y="99059"/>
                </a:lnTo>
                <a:lnTo>
                  <a:pt x="411283" y="97789"/>
                </a:lnTo>
                <a:close/>
              </a:path>
              <a:path w="469900" h="303529">
                <a:moveTo>
                  <a:pt x="326028" y="45719"/>
                </a:moveTo>
                <a:lnTo>
                  <a:pt x="319881" y="48259"/>
                </a:lnTo>
                <a:lnTo>
                  <a:pt x="310445" y="53339"/>
                </a:lnTo>
                <a:lnTo>
                  <a:pt x="307803" y="54609"/>
                </a:lnTo>
                <a:lnTo>
                  <a:pt x="303180" y="58419"/>
                </a:lnTo>
                <a:lnTo>
                  <a:pt x="301110" y="60959"/>
                </a:lnTo>
                <a:lnTo>
                  <a:pt x="297440" y="66039"/>
                </a:lnTo>
                <a:lnTo>
                  <a:pt x="295789" y="69849"/>
                </a:lnTo>
                <a:lnTo>
                  <a:pt x="292906" y="76199"/>
                </a:lnTo>
                <a:lnTo>
                  <a:pt x="291547" y="80009"/>
                </a:lnTo>
                <a:lnTo>
                  <a:pt x="290277" y="83819"/>
                </a:lnTo>
                <a:lnTo>
                  <a:pt x="303869" y="83819"/>
                </a:lnTo>
                <a:lnTo>
                  <a:pt x="304336" y="82549"/>
                </a:lnTo>
                <a:lnTo>
                  <a:pt x="305619" y="80009"/>
                </a:lnTo>
                <a:lnTo>
                  <a:pt x="308438" y="74929"/>
                </a:lnTo>
                <a:lnTo>
                  <a:pt x="310013" y="72389"/>
                </a:lnTo>
                <a:lnTo>
                  <a:pt x="313455" y="69849"/>
                </a:lnTo>
                <a:lnTo>
                  <a:pt x="315385" y="67309"/>
                </a:lnTo>
                <a:lnTo>
                  <a:pt x="321735" y="64769"/>
                </a:lnTo>
                <a:lnTo>
                  <a:pt x="325786" y="63499"/>
                </a:lnTo>
                <a:lnTo>
                  <a:pt x="362515" y="63499"/>
                </a:lnTo>
                <a:lnTo>
                  <a:pt x="358197" y="58419"/>
                </a:lnTo>
                <a:lnTo>
                  <a:pt x="353485" y="53339"/>
                </a:lnTo>
                <a:lnTo>
                  <a:pt x="343223" y="48259"/>
                </a:lnTo>
                <a:lnTo>
                  <a:pt x="337737" y="46989"/>
                </a:lnTo>
                <a:lnTo>
                  <a:pt x="326028" y="45719"/>
                </a:lnTo>
                <a:close/>
              </a:path>
              <a:path w="469900" h="303529">
                <a:moveTo>
                  <a:pt x="429291" y="1269"/>
                </a:moveTo>
                <a:lnTo>
                  <a:pt x="411676" y="1269"/>
                </a:lnTo>
                <a:lnTo>
                  <a:pt x="406495" y="3809"/>
                </a:lnTo>
                <a:lnTo>
                  <a:pt x="404006" y="3809"/>
                </a:lnTo>
                <a:lnTo>
                  <a:pt x="396195" y="8889"/>
                </a:lnTo>
                <a:lnTo>
                  <a:pt x="391826" y="11429"/>
                </a:lnTo>
                <a:lnTo>
                  <a:pt x="385210" y="19049"/>
                </a:lnTo>
                <a:lnTo>
                  <a:pt x="382822" y="22859"/>
                </a:lnTo>
                <a:lnTo>
                  <a:pt x="379901" y="30479"/>
                </a:lnTo>
                <a:lnTo>
                  <a:pt x="379317" y="34289"/>
                </a:lnTo>
                <a:lnTo>
                  <a:pt x="379926" y="41909"/>
                </a:lnTo>
                <a:lnTo>
                  <a:pt x="380981" y="45719"/>
                </a:lnTo>
                <a:lnTo>
                  <a:pt x="384854" y="53339"/>
                </a:lnTo>
                <a:lnTo>
                  <a:pt x="387254" y="55879"/>
                </a:lnTo>
                <a:lnTo>
                  <a:pt x="392766" y="59689"/>
                </a:lnTo>
                <a:lnTo>
                  <a:pt x="395725" y="62229"/>
                </a:lnTo>
                <a:lnTo>
                  <a:pt x="402063" y="63499"/>
                </a:lnTo>
                <a:lnTo>
                  <a:pt x="405352" y="64769"/>
                </a:lnTo>
                <a:lnTo>
                  <a:pt x="412159" y="64769"/>
                </a:lnTo>
                <a:lnTo>
                  <a:pt x="415550" y="63499"/>
                </a:lnTo>
                <a:lnTo>
                  <a:pt x="425596" y="63499"/>
                </a:lnTo>
                <a:lnTo>
                  <a:pt x="431920" y="62229"/>
                </a:lnTo>
                <a:lnTo>
                  <a:pt x="467112" y="62229"/>
                </a:lnTo>
                <a:lnTo>
                  <a:pt x="465931" y="59689"/>
                </a:lnTo>
                <a:lnTo>
                  <a:pt x="450062" y="46989"/>
                </a:lnTo>
                <a:lnTo>
                  <a:pt x="405542" y="46989"/>
                </a:lnTo>
                <a:lnTo>
                  <a:pt x="401085" y="44449"/>
                </a:lnTo>
                <a:lnTo>
                  <a:pt x="399307" y="41909"/>
                </a:lnTo>
                <a:lnTo>
                  <a:pt x="397021" y="38099"/>
                </a:lnTo>
                <a:lnTo>
                  <a:pt x="396487" y="35559"/>
                </a:lnTo>
                <a:lnTo>
                  <a:pt x="396246" y="31749"/>
                </a:lnTo>
                <a:lnTo>
                  <a:pt x="396563" y="30479"/>
                </a:lnTo>
                <a:lnTo>
                  <a:pt x="398087" y="26669"/>
                </a:lnTo>
                <a:lnTo>
                  <a:pt x="399370" y="25399"/>
                </a:lnTo>
                <a:lnTo>
                  <a:pt x="402952" y="21589"/>
                </a:lnTo>
                <a:lnTo>
                  <a:pt x="405238" y="20319"/>
                </a:lnTo>
                <a:lnTo>
                  <a:pt x="411130" y="16509"/>
                </a:lnTo>
                <a:lnTo>
                  <a:pt x="414089" y="15239"/>
                </a:lnTo>
                <a:lnTo>
                  <a:pt x="419677" y="15239"/>
                </a:lnTo>
                <a:lnTo>
                  <a:pt x="422179" y="13969"/>
                </a:lnTo>
                <a:lnTo>
                  <a:pt x="433838" y="13969"/>
                </a:lnTo>
                <a:lnTo>
                  <a:pt x="434270" y="12699"/>
                </a:lnTo>
                <a:lnTo>
                  <a:pt x="434270" y="11429"/>
                </a:lnTo>
                <a:lnTo>
                  <a:pt x="434092" y="10159"/>
                </a:lnTo>
                <a:lnTo>
                  <a:pt x="433444" y="8889"/>
                </a:lnTo>
                <a:lnTo>
                  <a:pt x="432987" y="7619"/>
                </a:lnTo>
                <a:lnTo>
                  <a:pt x="431869" y="5079"/>
                </a:lnTo>
                <a:lnTo>
                  <a:pt x="431361" y="5079"/>
                </a:lnTo>
                <a:lnTo>
                  <a:pt x="430003" y="2539"/>
                </a:lnTo>
                <a:lnTo>
                  <a:pt x="429291" y="1269"/>
                </a:lnTo>
                <a:close/>
              </a:path>
              <a:path w="469900" h="303529">
                <a:moveTo>
                  <a:pt x="446919" y="45719"/>
                </a:moveTo>
                <a:lnTo>
                  <a:pt x="433279" y="45719"/>
                </a:lnTo>
                <a:lnTo>
                  <a:pt x="423183" y="46989"/>
                </a:lnTo>
                <a:lnTo>
                  <a:pt x="450062" y="46989"/>
                </a:lnTo>
                <a:lnTo>
                  <a:pt x="446919" y="45719"/>
                </a:lnTo>
                <a:close/>
              </a:path>
              <a:path w="469900" h="303529">
                <a:moveTo>
                  <a:pt x="427323" y="0"/>
                </a:moveTo>
                <a:lnTo>
                  <a:pt x="418573" y="0"/>
                </a:lnTo>
                <a:lnTo>
                  <a:pt x="414089" y="1269"/>
                </a:lnTo>
                <a:lnTo>
                  <a:pt x="428034" y="1269"/>
                </a:lnTo>
                <a:lnTo>
                  <a:pt x="4273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3578" y="4078279"/>
            <a:ext cx="615222" cy="569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20975" y="3657600"/>
            <a:ext cx="142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>
                <a:latin typeface="Courier New"/>
                <a:cs typeface="Courier New"/>
              </a:rPr>
              <a:t>tota</a:t>
            </a:r>
            <a:r>
              <a:rPr lang="en-US" altLang="zh-CN" dirty="0">
                <a:latin typeface="Courier New"/>
                <a:cs typeface="Courier New"/>
              </a:rPr>
              <a:t>l = 0</a:t>
            </a:r>
            <a:endParaRPr lang="zh-CN" altLang="en-US" dirty="0"/>
          </a:p>
        </p:txBody>
      </p:sp>
      <p:sp>
        <p:nvSpPr>
          <p:cNvPr id="19" name="object 6"/>
          <p:cNvSpPr txBox="1"/>
          <p:nvPr/>
        </p:nvSpPr>
        <p:spPr>
          <a:xfrm>
            <a:off x="6163311" y="3654623"/>
            <a:ext cx="1990089" cy="307777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5932810" y="4099964"/>
            <a:ext cx="2889978" cy="307777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880038" y="5438807"/>
            <a:ext cx="2803973" cy="369332"/>
            <a:chOff x="5880038" y="5438807"/>
            <a:chExt cx="2803973" cy="369332"/>
          </a:xfrm>
        </p:grpSpPr>
        <p:sp>
          <p:nvSpPr>
            <p:cNvPr id="26" name="矩形 25"/>
            <p:cNvSpPr/>
            <p:nvPr/>
          </p:nvSpPr>
          <p:spPr>
            <a:xfrm>
              <a:off x="5880038" y="5438807"/>
              <a:ext cx="2803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Courier New"/>
                  <a:cs typeface="Courier New"/>
                </a:rPr>
                <a:t>m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ysum</a:t>
              </a:r>
              <a:r>
                <a:rPr lang="en-US" altLang="zh-CN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      1+3x ops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6832387" y="5623473"/>
              <a:ext cx="449637" cy="0"/>
            </a:xfrm>
            <a:prstGeom prst="straightConnector1">
              <a:avLst/>
            </a:prstGeom>
            <a:ln w="47625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8" grpId="0" animBg="1"/>
      <p:bldP spid="9" grpId="0" animBg="1"/>
      <p:bldP spid="10" grpId="0" animBg="1"/>
      <p:bldP spid="12" grpId="0" animBg="1"/>
      <p:bldP spid="14" grpId="0" animBg="1"/>
      <p:bldP spid="19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268381" y="2378391"/>
            <a:ext cx="7521636" cy="439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895" indent="-16319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/>
              <a:t>GOAL: </a:t>
            </a:r>
            <a:r>
              <a:rPr sz="2600" dirty="0"/>
              <a:t>to</a:t>
            </a:r>
            <a:r>
              <a:rPr sz="2600" spc="-5" dirty="0"/>
              <a:t> evaluate</a:t>
            </a:r>
            <a:r>
              <a:rPr sz="2600" spc="-20" dirty="0"/>
              <a:t> </a:t>
            </a:r>
            <a:r>
              <a:rPr sz="2600" spc="-5" dirty="0"/>
              <a:t>diﬀeren</a:t>
            </a:r>
            <a:r>
              <a:rPr sz="2600" dirty="0"/>
              <a:t>t</a:t>
            </a:r>
            <a:r>
              <a:rPr sz="2600" spc="10" dirty="0"/>
              <a:t> </a:t>
            </a:r>
            <a:r>
              <a:rPr sz="2600" dirty="0"/>
              <a:t>algorithms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/>
              <a:t>count</a:t>
            </a:r>
            <a:r>
              <a:rPr sz="2600" spc="-10" dirty="0"/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depe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nds on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ithm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/>
              <a:t>count</a:t>
            </a:r>
            <a:r>
              <a:rPr sz="2600" spc="-10" dirty="0"/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depe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nds on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 err="1" smtClean="0">
                <a:solidFill>
                  <a:srgbClr val="C00000"/>
                </a:solidFill>
                <a:latin typeface="Calibri"/>
                <a:cs typeface="Calibri"/>
              </a:rPr>
              <a:t>im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ple</a:t>
            </a:r>
            <a:r>
              <a:rPr sz="2600" b="1" dirty="0" err="1" smtClean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600" b="1" spc="165" dirty="0" err="1" smtClean="0">
                <a:solidFill>
                  <a:srgbClr val="C00000"/>
                </a:solidFill>
                <a:latin typeface="Calibri"/>
                <a:cs typeface="Calibri"/>
              </a:rPr>
              <a:t>nta</a:t>
            </a:r>
            <a:r>
              <a:rPr lang="en-US" sz="2600" b="1" spc="165" dirty="0" err="1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/>
              <a:t>count</a:t>
            </a:r>
            <a:r>
              <a:rPr sz="2600" spc="-10" dirty="0"/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inde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pe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ndent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of com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pute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/>
              <a:t>n</a:t>
            </a:r>
            <a:r>
              <a:rPr sz="2600" dirty="0"/>
              <a:t>o </a:t>
            </a:r>
            <a:r>
              <a:rPr sz="2600" spc="-5" dirty="0"/>
              <a:t>clear </a:t>
            </a:r>
            <a:r>
              <a:rPr sz="2600" spc="-15" dirty="0" smtClean="0"/>
              <a:t>deﬁni</a:t>
            </a:r>
            <a:r>
              <a:rPr lang="en-US" sz="2600" spc="-15" dirty="0" smtClean="0"/>
              <a:t>ti</a:t>
            </a:r>
            <a:r>
              <a:rPr sz="2600" spc="-15" dirty="0" smtClean="0"/>
              <a:t>o</a:t>
            </a:r>
            <a:r>
              <a:rPr sz="2600" spc="-10" dirty="0" smtClean="0"/>
              <a:t>n</a:t>
            </a:r>
            <a:r>
              <a:rPr sz="2600" spc="5" dirty="0" smtClean="0"/>
              <a:t> </a:t>
            </a:r>
            <a:r>
              <a:rPr sz="2600" spc="-5" dirty="0"/>
              <a:t>o</a:t>
            </a:r>
            <a:r>
              <a:rPr sz="2600" dirty="0"/>
              <a:t>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hi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op</a:t>
            </a:r>
            <a:r>
              <a:rPr sz="2600" b="1" spc="120" dirty="0" err="1" smtClean="0">
                <a:solidFill>
                  <a:srgbClr val="C00000"/>
                </a:solidFill>
                <a:latin typeface="Calibri"/>
                <a:cs typeface="Calibri"/>
              </a:rPr>
              <a:t>era</a:t>
            </a:r>
            <a:r>
              <a:rPr lang="en-US" sz="2600" b="1" spc="120" dirty="0" err="1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160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 err="1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/>
              <a:t>to</a:t>
            </a:r>
            <a:r>
              <a:rPr sz="2600" spc="-5" dirty="0"/>
              <a:t> </a:t>
            </a:r>
            <a:r>
              <a:rPr sz="2600" dirty="0"/>
              <a:t>count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▪"/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595959"/>
              </a:buClr>
              <a:buFont typeface="Arial"/>
              <a:buChar char="▪"/>
            </a:pPr>
            <a:endParaRPr sz="2200" dirty="0">
              <a:latin typeface="Times New Roman"/>
              <a:cs typeface="Times New Roman"/>
            </a:endParaRPr>
          </a:p>
          <a:p>
            <a:pPr marL="175895" marR="1617345" indent="-163195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/>
              <a:t>count</a:t>
            </a:r>
            <a:r>
              <a:rPr sz="2600" spc="-10" dirty="0"/>
              <a:t> </a:t>
            </a:r>
            <a:r>
              <a:rPr sz="2600" spc="-5" dirty="0"/>
              <a:t>varies</a:t>
            </a:r>
            <a:r>
              <a:rPr sz="2600" spc="-10" dirty="0"/>
              <a:t> </a:t>
            </a:r>
            <a:r>
              <a:rPr sz="2600" spc="-5" dirty="0"/>
              <a:t>fo</a:t>
            </a:r>
            <a:r>
              <a:rPr sz="2600" dirty="0"/>
              <a:t>r </a:t>
            </a:r>
            <a:r>
              <a:rPr sz="2600" spc="-5" dirty="0"/>
              <a:t>diﬀeren</a:t>
            </a:r>
            <a:r>
              <a:rPr sz="2600" dirty="0"/>
              <a:t>t</a:t>
            </a:r>
            <a:r>
              <a:rPr sz="2600" spc="10" dirty="0"/>
              <a:t> </a:t>
            </a:r>
            <a:r>
              <a:rPr sz="2600" spc="-5" dirty="0"/>
              <a:t>input</a:t>
            </a:r>
            <a:r>
              <a:rPr sz="2600" dirty="0"/>
              <a:t>s</a:t>
            </a:r>
            <a:r>
              <a:rPr sz="2600" spc="5" dirty="0"/>
              <a:t> </a:t>
            </a:r>
            <a:r>
              <a:rPr sz="2600" dirty="0"/>
              <a:t>and can</a:t>
            </a:r>
            <a:r>
              <a:rPr sz="2600" spc="-5" dirty="0"/>
              <a:t> come u</a:t>
            </a:r>
            <a:r>
              <a:rPr sz="2600" dirty="0"/>
              <a:t>p with</a:t>
            </a:r>
            <a:r>
              <a:rPr sz="2600" spc="-5" dirty="0"/>
              <a:t> </a:t>
            </a:r>
            <a:r>
              <a:rPr sz="2600" dirty="0"/>
              <a:t>a </a:t>
            </a:r>
            <a:r>
              <a:rPr sz="2600" spc="-5" dirty="0" smtClean="0"/>
              <a:t>rela</a:t>
            </a:r>
            <a:r>
              <a:rPr lang="en-US" sz="2600" spc="-5" dirty="0" smtClean="0"/>
              <a:t>ti</a:t>
            </a:r>
            <a:r>
              <a:rPr sz="2600" spc="-5" dirty="0" smtClean="0"/>
              <a:t>onship </a:t>
            </a:r>
            <a:r>
              <a:rPr sz="2600" spc="-10" dirty="0"/>
              <a:t>betwee</a:t>
            </a:r>
            <a:r>
              <a:rPr sz="2600" spc="-5" dirty="0"/>
              <a:t>n</a:t>
            </a:r>
            <a:r>
              <a:rPr sz="2600" spc="10" dirty="0"/>
              <a:t> </a:t>
            </a:r>
            <a:r>
              <a:rPr sz="2600" spc="-5" dirty="0"/>
              <a:t>input</a:t>
            </a:r>
            <a:r>
              <a:rPr sz="2600" dirty="0"/>
              <a:t>s</a:t>
            </a:r>
            <a:r>
              <a:rPr sz="2600" spc="5" dirty="0"/>
              <a:t> </a:t>
            </a:r>
            <a:r>
              <a:rPr sz="2600" dirty="0"/>
              <a:t>and</a:t>
            </a:r>
            <a:r>
              <a:rPr sz="2600" spc="-5" dirty="0"/>
              <a:t> </a:t>
            </a:r>
            <a:r>
              <a:rPr sz="2600" dirty="0"/>
              <a:t>the</a:t>
            </a:r>
            <a:r>
              <a:rPr sz="2600" spc="-5" dirty="0"/>
              <a:t> </a:t>
            </a:r>
            <a:r>
              <a:rPr sz="2600" dirty="0"/>
              <a:t>count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100" dirty="0"/>
              <a:t>C</a:t>
            </a:r>
            <a:r>
              <a:rPr u="none" spc="-50" dirty="0"/>
              <a:t>O</a:t>
            </a:r>
            <a:r>
              <a:rPr u="none" spc="-60" dirty="0"/>
              <a:t>U</a:t>
            </a:r>
            <a:r>
              <a:rPr u="none" spc="-50" dirty="0"/>
              <a:t>NTIN</a:t>
            </a:r>
            <a:r>
              <a:rPr u="none" dirty="0"/>
              <a:t>G</a:t>
            </a:r>
            <a:r>
              <a:rPr u="none" spc="-100" dirty="0"/>
              <a:t> </a:t>
            </a:r>
            <a:r>
              <a:rPr u="none" spc="-50" dirty="0"/>
              <a:t>O</a:t>
            </a:r>
            <a:r>
              <a:rPr u="none" spc="-60" dirty="0"/>
              <a:t>PE</a:t>
            </a:r>
            <a:r>
              <a:rPr u="none" spc="-50" dirty="0"/>
              <a:t>R</a:t>
            </a:r>
            <a:r>
              <a:rPr u="none" spc="-425" dirty="0"/>
              <a:t>A</a:t>
            </a:r>
            <a:r>
              <a:rPr u="none" spc="-50" dirty="0"/>
              <a:t>TION</a:t>
            </a:r>
            <a:r>
              <a:rPr u="none" spc="-5" dirty="0"/>
              <a:t>S</a:t>
            </a:r>
            <a:r>
              <a:rPr u="none" spc="-100" dirty="0"/>
              <a:t> </a:t>
            </a:r>
            <a:r>
              <a:rPr u="none" spc="-50" dirty="0"/>
              <a:t>I</a:t>
            </a:r>
            <a:r>
              <a:rPr u="none" spc="-5" dirty="0"/>
              <a:t>S </a:t>
            </a:r>
            <a:r>
              <a:rPr spc="-55" dirty="0"/>
              <a:t>BE</a:t>
            </a:r>
            <a:r>
              <a:rPr spc="20" dirty="0"/>
              <a:t>T</a:t>
            </a:r>
            <a:r>
              <a:rPr spc="-55" dirty="0"/>
              <a:t>TER,</a:t>
            </a:r>
            <a:r>
              <a:rPr spc="-50" dirty="0"/>
              <a:t> </a:t>
            </a:r>
            <a:r>
              <a:rPr spc="-55" dirty="0"/>
              <a:t>BUT</a:t>
            </a:r>
            <a:r>
              <a:rPr spc="-50" dirty="0"/>
              <a:t> </a:t>
            </a:r>
            <a:r>
              <a:rPr spc="-80" dirty="0"/>
              <a:t>S</a:t>
            </a:r>
            <a:r>
              <a:rPr spc="-55" dirty="0"/>
              <a:t>TILL…</a:t>
            </a:r>
            <a:r>
              <a:rPr dirty="0"/>
              <a:t> </a:t>
            </a:r>
          </a:p>
        </p:txBody>
      </p:sp>
      <p:sp>
        <p:nvSpPr>
          <p:cNvPr id="3" name="object 3"/>
          <p:cNvSpPr/>
          <p:nvPr/>
        </p:nvSpPr>
        <p:spPr>
          <a:xfrm>
            <a:off x="7999171" y="3362708"/>
            <a:ext cx="344805" cy="361950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9171" y="4475803"/>
            <a:ext cx="344805" cy="361950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804" y="94195"/>
                </a:lnTo>
                <a:lnTo>
                  <a:pt x="172402" y="94195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195"/>
                </a:lnTo>
                <a:lnTo>
                  <a:pt x="330804" y="94195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组合 14"/>
          <p:cNvGrpSpPr/>
          <p:nvPr/>
        </p:nvGrpSpPr>
        <p:grpSpPr>
          <a:xfrm>
            <a:off x="8018836" y="3949636"/>
            <a:ext cx="397503" cy="301625"/>
            <a:chOff x="8018836" y="3949636"/>
            <a:chExt cx="397503" cy="301625"/>
          </a:xfrm>
        </p:grpSpPr>
        <p:sp>
          <p:nvSpPr>
            <p:cNvPr id="5" name="object 5"/>
            <p:cNvSpPr/>
            <p:nvPr/>
          </p:nvSpPr>
          <p:spPr>
            <a:xfrm>
              <a:off x="8018836" y="4048554"/>
              <a:ext cx="210820" cy="202565"/>
            </a:xfrm>
            <a:custGeom>
              <a:avLst/>
              <a:gdLst/>
              <a:ahLst/>
              <a:cxnLst/>
              <a:rect l="l" t="t" r="r" b="b"/>
              <a:pathLst>
                <a:path w="210820" h="202564">
                  <a:moveTo>
                    <a:pt x="54013" y="0"/>
                  </a:moveTo>
                  <a:lnTo>
                    <a:pt x="0" y="59258"/>
                  </a:lnTo>
                  <a:lnTo>
                    <a:pt x="156794" y="202184"/>
                  </a:lnTo>
                  <a:lnTo>
                    <a:pt x="210807" y="142913"/>
                  </a:lnTo>
                  <a:lnTo>
                    <a:pt x="54013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4239" y="3949636"/>
              <a:ext cx="292100" cy="301625"/>
            </a:xfrm>
            <a:custGeom>
              <a:avLst/>
              <a:gdLst/>
              <a:ahLst/>
              <a:cxnLst/>
              <a:rect l="l" t="t" r="r" b="b"/>
              <a:pathLst>
                <a:path w="292100" h="301625">
                  <a:moveTo>
                    <a:pt x="237845" y="0"/>
                  </a:moveTo>
                  <a:lnTo>
                    <a:pt x="0" y="249770"/>
                  </a:lnTo>
                  <a:lnTo>
                    <a:pt x="53898" y="301104"/>
                  </a:lnTo>
                  <a:lnTo>
                    <a:pt x="291744" y="51320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32182" y="2836529"/>
            <a:ext cx="397502" cy="301625"/>
            <a:chOff x="7932182" y="2836529"/>
            <a:chExt cx="397502" cy="301625"/>
          </a:xfrm>
        </p:grpSpPr>
        <p:sp>
          <p:nvSpPr>
            <p:cNvPr id="7" name="object 7"/>
            <p:cNvSpPr/>
            <p:nvPr/>
          </p:nvSpPr>
          <p:spPr>
            <a:xfrm>
              <a:off x="7932182" y="2935460"/>
              <a:ext cx="210820" cy="202565"/>
            </a:xfrm>
            <a:custGeom>
              <a:avLst/>
              <a:gdLst/>
              <a:ahLst/>
              <a:cxnLst/>
              <a:rect l="l" t="t" r="r" b="b"/>
              <a:pathLst>
                <a:path w="210820" h="202564">
                  <a:moveTo>
                    <a:pt x="54013" y="0"/>
                  </a:moveTo>
                  <a:lnTo>
                    <a:pt x="0" y="59258"/>
                  </a:lnTo>
                  <a:lnTo>
                    <a:pt x="156794" y="202184"/>
                  </a:lnTo>
                  <a:lnTo>
                    <a:pt x="210807" y="142913"/>
                  </a:lnTo>
                  <a:lnTo>
                    <a:pt x="54013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7584" y="2836529"/>
              <a:ext cx="292100" cy="301625"/>
            </a:xfrm>
            <a:custGeom>
              <a:avLst/>
              <a:gdLst/>
              <a:ahLst/>
              <a:cxnLst/>
              <a:rect l="l" t="t" r="r" b="b"/>
              <a:pathLst>
                <a:path w="292100" h="301625">
                  <a:moveTo>
                    <a:pt x="237845" y="0"/>
                  </a:moveTo>
                  <a:lnTo>
                    <a:pt x="0" y="249783"/>
                  </a:lnTo>
                  <a:lnTo>
                    <a:pt x="53898" y="301104"/>
                  </a:lnTo>
                  <a:lnTo>
                    <a:pt x="291744" y="51333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41752" y="5652178"/>
            <a:ext cx="1114975" cy="845331"/>
            <a:chOff x="6841752" y="5652178"/>
            <a:chExt cx="1114975" cy="845331"/>
          </a:xfrm>
        </p:grpSpPr>
        <p:sp>
          <p:nvSpPr>
            <p:cNvPr id="10" name="object 10"/>
            <p:cNvSpPr/>
            <p:nvPr/>
          </p:nvSpPr>
          <p:spPr>
            <a:xfrm>
              <a:off x="6841752" y="5929819"/>
              <a:ext cx="591820" cy="567690"/>
            </a:xfrm>
            <a:custGeom>
              <a:avLst/>
              <a:gdLst/>
              <a:ahLst/>
              <a:cxnLst/>
              <a:rect l="l" t="t" r="r" b="b"/>
              <a:pathLst>
                <a:path w="591820" h="567689">
                  <a:moveTo>
                    <a:pt x="151599" y="0"/>
                  </a:moveTo>
                  <a:lnTo>
                    <a:pt x="0" y="166319"/>
                  </a:lnTo>
                  <a:lnTo>
                    <a:pt x="440042" y="567423"/>
                  </a:lnTo>
                  <a:lnTo>
                    <a:pt x="591654" y="401104"/>
                  </a:lnTo>
                  <a:lnTo>
                    <a:pt x="151599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37577" y="5652178"/>
              <a:ext cx="819150" cy="845185"/>
            </a:xfrm>
            <a:custGeom>
              <a:avLst/>
              <a:gdLst/>
              <a:ahLst/>
              <a:cxnLst/>
              <a:rect l="l" t="t" r="r" b="b"/>
              <a:pathLst>
                <a:path w="819150" h="845185">
                  <a:moveTo>
                    <a:pt x="667524" y="0"/>
                  </a:moveTo>
                  <a:lnTo>
                    <a:pt x="0" y="701014"/>
                  </a:lnTo>
                  <a:lnTo>
                    <a:pt x="151282" y="845070"/>
                  </a:lnTo>
                  <a:lnTo>
                    <a:pt x="818807" y="144056"/>
                  </a:lnTo>
                  <a:lnTo>
                    <a:pt x="667524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572674" y="7043415"/>
            <a:ext cx="9232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" dirty="0" smtClean="0">
                <a:solidFill>
                  <a:srgbClr val="FFFFFF"/>
                </a:solidFill>
                <a:latin typeface="Calibri"/>
                <a:cs typeface="Calibri"/>
              </a:rPr>
              <a:t>LECTURE 11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2002</Words>
  <Application>Microsoft Office PowerPoint</Application>
  <PresentationFormat>自定义</PresentationFormat>
  <Paragraphs>486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Courier New</vt:lpstr>
      <vt:lpstr>Times New Roman</vt:lpstr>
      <vt:lpstr>Office Theme</vt:lpstr>
      <vt:lpstr>PowerPoint 演示文稿</vt:lpstr>
      <vt:lpstr>To day </vt:lpstr>
      <vt:lpstr>WANT TO UNDERSTAND EFFICIENCY OF PROGRAMS</vt:lpstr>
      <vt:lpstr>WANT TO UNDERSTAND EFFICIENCY OF PROGRAMS </vt:lpstr>
      <vt:lpstr>HOW TO EVALUATE EFFICIENCY OF PROGRAMS </vt:lpstr>
      <vt:lpstr>TIMING A PROGRAM </vt:lpstr>
      <vt:lpstr>TIMING PROGRAMS IS INCONSISTENT </vt:lpstr>
      <vt:lpstr>COUNTING OPERATIONS </vt:lpstr>
      <vt:lpstr>COUNTING OPERATIONS IS BETTER, BUT STILL… </vt:lpstr>
      <vt:lpstr>STILL NEED A BETTER WAY </vt:lpstr>
      <vt:lpstr>STILL NEED A BETTER WAY </vt:lpstr>
      <vt:lpstr>NEED TO CHOOSE WHICH INPUT TO USE TO EVALUATE A FUNCTION </vt:lpstr>
      <vt:lpstr>DIFFERENT INPUTS CHANGE HOW THE PROGRAM RUNS </vt:lpstr>
      <vt:lpstr>BEST, AVERAGE, WORST CASES </vt:lpstr>
      <vt:lpstr>ORDERS OF GROWTH </vt:lpstr>
      <vt:lpstr>MEASURING ORDER OF GROWTH: BIG OH NOTATION </vt:lpstr>
      <vt:lpstr>EXACT STEPS vs O() </vt:lpstr>
      <vt:lpstr>WHAT DOES O(N) MEASURE? </vt:lpstr>
      <vt:lpstr>SIMPLIFICATION EXAMPLES </vt:lpstr>
      <vt:lpstr>PowerPoint 演示文稿</vt:lpstr>
      <vt:lpstr>ANALYZING PROGRAMS AND THEIR COMPLEXITY </vt:lpstr>
      <vt:lpstr>ANALYZING PROGRAMS AND THEIR COMPLEXITY </vt:lpstr>
      <vt:lpstr>COMPLEXITY CLASSES </vt:lpstr>
      <vt:lpstr>COMPLEXITY CLASSES ORDERED LOW TO HIGH </vt:lpstr>
      <vt:lpstr>COMPLEXITY GROWTH </vt:lpstr>
      <vt:lpstr>LINEAR COMPLEXITY </vt:lpstr>
      <vt:lpstr>LINEAR SEARCH   ON UNSORTED LIST </vt:lpstr>
      <vt:lpstr>CONSTANT TIME LIST ACCESS </vt:lpstr>
      <vt:lpstr>LINEAR SEARCH ON SORTED LIST </vt:lpstr>
      <vt:lpstr>LINEAR COMPLEXITY </vt:lpstr>
      <vt:lpstr>LINEAR COMPLEXITY </vt:lpstr>
      <vt:lpstr>NESTED LOOPS </vt:lpstr>
      <vt:lpstr>QUADRATIC COMPLEXITY </vt:lpstr>
      <vt:lpstr>QUADRATIC COMPLEXITY</vt:lpstr>
      <vt:lpstr>QUADRATIC COMPLEXITY </vt:lpstr>
      <vt:lpstr>QUADRATIC COMPLEXITY </vt:lpstr>
      <vt:lpstr>O() FOR NESTED LOOPS </vt:lpstr>
      <vt:lpstr>THIS TIME AND 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MIT6_0001F16_Understanding Program efficiency: 1</dc:title>
  <dc:creator>Grimson, Eric</dc:creator>
  <cp:lastModifiedBy>6l</cp:lastModifiedBy>
  <cp:revision>17</cp:revision>
  <dcterms:created xsi:type="dcterms:W3CDTF">2018-10-05T02:23:50Z</dcterms:created>
  <dcterms:modified xsi:type="dcterms:W3CDTF">2022-11-01T01:42:52Z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2016-10-12T00:00:00Z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2018-10-04T00:00:00Z</vt:filetime>
  </property>
</Properties>
</file>