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924808"/>
            <a:ext cx="734060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160" y="1893842"/>
            <a:ext cx="7599679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637845"/>
            <a:ext cx="1866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32358"/>
            <a:ext cx="7371080" cy="309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20"/>
              </a:lnSpc>
            </a:pPr>
            <a:r>
              <a:rPr sz="6000" b="0" spc="-85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RI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6000" b="0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6000" b="0" spc="-11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MA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IP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U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6000" b="0" spc="-525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TI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6000" b="0" spc="-5" dirty="0">
                <a:solidFill>
                  <a:srgbClr val="252525"/>
                </a:solidFill>
                <a:latin typeface="Calibri Light"/>
                <a:cs typeface="Calibri Light"/>
              </a:rPr>
              <a:t>, 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GU</a:t>
            </a:r>
            <a:r>
              <a:rPr sz="6000" b="0" spc="-114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S-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an</a:t>
            </a:r>
            <a:r>
              <a:rPr sz="6000" b="0" spc="-65" dirty="0">
                <a:solidFill>
                  <a:srgbClr val="252525"/>
                </a:solidFill>
                <a:latin typeface="Calibri Light"/>
                <a:cs typeface="Calibri Light"/>
              </a:rPr>
              <a:t>d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-CH</a:t>
            </a:r>
            <a:r>
              <a:rPr sz="6000" b="0" spc="-114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K</a:t>
            </a:r>
            <a:r>
              <a:rPr sz="6000" b="0" spc="-5" dirty="0">
                <a:solidFill>
                  <a:srgbClr val="252525"/>
                </a:solidFill>
                <a:latin typeface="Calibri Light"/>
                <a:cs typeface="Calibri Light"/>
              </a:rPr>
              <a:t>, 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APP</a:t>
            </a:r>
            <a:r>
              <a:rPr sz="6000" b="0" spc="-110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6000" b="0" spc="-225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X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6000" b="0" spc="-525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IO</a:t>
            </a:r>
            <a:r>
              <a:rPr sz="6000" b="0" spc="-60" dirty="0">
                <a:solidFill>
                  <a:srgbClr val="252525"/>
                </a:solidFill>
                <a:latin typeface="Calibri Light"/>
                <a:cs typeface="Calibri Light"/>
              </a:rPr>
              <a:t>NS</a:t>
            </a:r>
            <a:r>
              <a:rPr sz="6000" b="0" spc="-5" dirty="0">
                <a:solidFill>
                  <a:srgbClr val="252525"/>
                </a:solidFill>
                <a:latin typeface="Calibri Light"/>
                <a:cs typeface="Calibri Light"/>
              </a:rPr>
              <a:t>, 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BI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6000" b="0" spc="-114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6000" b="0" spc="-20" dirty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6000" b="0" spc="-5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6000" b="0" spc="-50" dirty="0">
                <a:solidFill>
                  <a:srgbClr val="252525"/>
                </a:solidFill>
                <a:latin typeface="Calibri Light"/>
                <a:cs typeface="Calibri Light"/>
              </a:rPr>
              <a:t>IO</a:t>
            </a:r>
            <a:r>
              <a:rPr sz="6000" b="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01700" y="3924808"/>
            <a:ext cx="734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50"/>
              </a:spcBef>
            </a:pPr>
            <a:r>
              <a:rPr lang="zh-CN" altLang="en-US" sz="2400" spc="185" dirty="0" smtClean="0">
                <a:solidFill>
                  <a:srgbClr val="585858"/>
                </a:solidFill>
              </a:rPr>
              <a:t> </a:t>
            </a:r>
            <a:r>
              <a:rPr sz="2400" dirty="0" smtClean="0">
                <a:solidFill>
                  <a:srgbClr val="585858"/>
                </a:solidFill>
              </a:rPr>
              <a:t> </a:t>
            </a:r>
            <a:r>
              <a:rPr sz="2400" spc="-170" dirty="0" smtClean="0">
                <a:solidFill>
                  <a:srgbClr val="585858"/>
                </a:solidFill>
              </a:rPr>
              <a:t> </a:t>
            </a:r>
            <a:r>
              <a:rPr sz="2400" spc="185" dirty="0">
                <a:solidFill>
                  <a:srgbClr val="585858"/>
                </a:solidFill>
              </a:rPr>
              <a:t>L</a:t>
            </a:r>
            <a:r>
              <a:rPr sz="2400" spc="170" dirty="0">
                <a:solidFill>
                  <a:srgbClr val="585858"/>
                </a:solidFill>
              </a:rPr>
              <a:t>E</a:t>
            </a:r>
            <a:r>
              <a:rPr sz="2400" spc="204" dirty="0">
                <a:solidFill>
                  <a:srgbClr val="585858"/>
                </a:solidFill>
              </a:rPr>
              <a:t>C</a:t>
            </a:r>
            <a:r>
              <a:rPr sz="2400" spc="190" dirty="0">
                <a:solidFill>
                  <a:srgbClr val="585858"/>
                </a:solidFill>
              </a:rPr>
              <a:t>T</a:t>
            </a:r>
            <a:r>
              <a:rPr sz="2400" spc="180" dirty="0">
                <a:solidFill>
                  <a:srgbClr val="585858"/>
                </a:solidFill>
              </a:rPr>
              <a:t>U</a:t>
            </a:r>
            <a:r>
              <a:rPr sz="2400" spc="195" dirty="0">
                <a:solidFill>
                  <a:srgbClr val="585858"/>
                </a:solidFill>
              </a:rPr>
              <a:t>R</a:t>
            </a:r>
            <a:r>
              <a:rPr sz="2400" spc="-5" dirty="0">
                <a:solidFill>
                  <a:srgbClr val="585858"/>
                </a:solidFill>
              </a:rPr>
              <a:t>E</a:t>
            </a:r>
            <a:r>
              <a:rPr sz="2400" dirty="0">
                <a:solidFill>
                  <a:srgbClr val="585858"/>
                </a:solidFill>
              </a:rPr>
              <a:t> </a:t>
            </a:r>
            <a:r>
              <a:rPr sz="2400" spc="-10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3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u="none" spc="-100" dirty="0"/>
              <a:t>C</a:t>
            </a:r>
            <a:r>
              <a:rPr u="none" spc="-55" dirty="0"/>
              <a:t>O</a:t>
            </a:r>
            <a:r>
              <a:rPr u="none" spc="-50" dirty="0"/>
              <a:t>D</a:t>
            </a:r>
            <a:r>
              <a:rPr u="none" spc="-5" dirty="0"/>
              <a:t>E</a:t>
            </a:r>
            <a:r>
              <a:rPr u="none" spc="-95" dirty="0"/>
              <a:t> </a:t>
            </a:r>
            <a:r>
              <a:rPr u="none" spc="-55" dirty="0"/>
              <a:t>EX</a:t>
            </a:r>
            <a:r>
              <a:rPr u="none" spc="-50" dirty="0"/>
              <a:t>AM</a:t>
            </a:r>
            <a:r>
              <a:rPr u="none" spc="-55" dirty="0"/>
              <a:t>P</a:t>
            </a:r>
            <a:r>
              <a:rPr u="none" spc="-50" dirty="0"/>
              <a:t>L</a:t>
            </a:r>
            <a:r>
              <a:rPr u="none" spc="-55" dirty="0"/>
              <a:t>E</a:t>
            </a:r>
            <a:r>
              <a:rPr u="none"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181163"/>
            <a:ext cx="768540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  <a:tabLst>
                <a:tab pos="7672070" algn="l"/>
              </a:tabLst>
            </a:pPr>
            <a:r>
              <a:rPr sz="4000" b="0" u="sng" spc="-90" dirty="0">
                <a:latin typeface="Calibri Light"/>
                <a:cs typeface="Calibri Light"/>
              </a:rPr>
              <a:t>R</a:t>
            </a:r>
            <a:r>
              <a:rPr sz="4000" b="0" u="sng" spc="-50" dirty="0">
                <a:latin typeface="Calibri Light"/>
                <a:cs typeface="Calibri Light"/>
              </a:rPr>
              <a:t>OB</a:t>
            </a:r>
            <a:r>
              <a:rPr sz="4000" b="0" u="sng" spc="-170" dirty="0">
                <a:latin typeface="Calibri Light"/>
                <a:cs typeface="Calibri Light"/>
              </a:rPr>
              <a:t>O</a:t>
            </a:r>
            <a:r>
              <a:rPr sz="4000" b="0" u="sng" dirty="0">
                <a:latin typeface="Calibri Light"/>
                <a:cs typeface="Calibri Light"/>
              </a:rPr>
              <a:t>T</a:t>
            </a:r>
            <a:r>
              <a:rPr sz="4000" b="0" u="sng" spc="-125" dirty="0">
                <a:latin typeface="Calibri Light"/>
                <a:cs typeface="Calibri Light"/>
              </a:rPr>
              <a:t> </a:t>
            </a:r>
            <a:r>
              <a:rPr sz="4000" b="0" u="sng" spc="-50" dirty="0">
                <a:latin typeface="Calibri Light"/>
                <a:cs typeface="Calibri Light"/>
              </a:rPr>
              <a:t>CHE</a:t>
            </a:r>
            <a:r>
              <a:rPr sz="4000" b="0" u="sng" spc="-60" dirty="0">
                <a:latin typeface="Calibri Light"/>
                <a:cs typeface="Calibri Light"/>
              </a:rPr>
              <a:t>E</a:t>
            </a:r>
            <a:r>
              <a:rPr sz="4000" b="0" u="sng" spc="-65" dirty="0">
                <a:latin typeface="Calibri Light"/>
                <a:cs typeface="Calibri Light"/>
              </a:rPr>
              <a:t>R</a:t>
            </a:r>
            <a:r>
              <a:rPr sz="4000" b="0" u="sng" spc="-55" dirty="0">
                <a:latin typeface="Calibri Light"/>
                <a:cs typeface="Calibri Light"/>
              </a:rPr>
              <a:t>L</a:t>
            </a:r>
            <a:r>
              <a:rPr sz="4000" b="0" u="sng" spc="-100" dirty="0">
                <a:latin typeface="Calibri Light"/>
                <a:cs typeface="Calibri Light"/>
              </a:rPr>
              <a:t>E</a:t>
            </a:r>
            <a:r>
              <a:rPr sz="4000" b="0" u="sng" spc="-55" dirty="0">
                <a:latin typeface="Calibri Light"/>
                <a:cs typeface="Calibri Light"/>
              </a:rPr>
              <a:t>AD</a:t>
            </a:r>
            <a:r>
              <a:rPr sz="4000" b="0" u="sng" spc="-60" dirty="0">
                <a:latin typeface="Calibri Light"/>
                <a:cs typeface="Calibri Light"/>
              </a:rPr>
              <a:t>E</a:t>
            </a:r>
            <a:r>
              <a:rPr sz="4000" b="0" u="sng" spc="-114" dirty="0">
                <a:latin typeface="Calibri Light"/>
                <a:cs typeface="Calibri Light"/>
              </a:rPr>
              <a:t>R</a:t>
            </a:r>
            <a:r>
              <a:rPr sz="4000" b="0" u="sng" spc="-5" dirty="0">
                <a:latin typeface="Calibri Light"/>
                <a:cs typeface="Calibri Light"/>
              </a:rPr>
              <a:t>S</a:t>
            </a:r>
            <a:r>
              <a:rPr sz="4000" b="0" u="sng" dirty="0">
                <a:latin typeface="Calibri Light"/>
                <a:cs typeface="Calibri Light"/>
              </a:rPr>
              <a:t> 	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_let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er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"ae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hilm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orsx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EFHI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MNOR</a:t>
            </a:r>
            <a:r>
              <a:rPr sz="1800" spc="-5" dirty="0">
                <a:latin typeface="Courier New"/>
                <a:cs typeface="Courier New"/>
              </a:rPr>
              <a:t>SX</a:t>
            </a:r>
            <a:r>
              <a:rPr sz="1800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461660"/>
            <a:ext cx="590042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inpu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("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</a:t>
            </a:r>
            <a:r>
              <a:rPr sz="1800" spc="-10" dirty="0">
                <a:latin typeface="Courier New"/>
                <a:cs typeface="Courier New"/>
              </a:rPr>
              <a:t>il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hee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fo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ou</a:t>
            </a:r>
            <a:r>
              <a:rPr sz="1800" dirty="0">
                <a:latin typeface="Courier New"/>
                <a:cs typeface="Courier New"/>
              </a:rPr>
              <a:t>!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nte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me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int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inpu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("En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husi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ve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20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-10</a:t>
            </a:r>
            <a:r>
              <a:rPr sz="1800" spc="-5" dirty="0">
                <a:latin typeface="Courier New"/>
                <a:cs typeface="Courier New"/>
              </a:rPr>
              <a:t>):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9138" y="2461660"/>
            <a:ext cx="112077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wo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"))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284620"/>
            <a:ext cx="275844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558800" marR="5080" indent="-5467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0" dirty="0">
                <a:latin typeface="Courier New"/>
                <a:cs typeface="Courier New"/>
              </a:rPr>
              <a:t>il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n(wo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d)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ch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</a:t>
            </a:r>
            <a:r>
              <a:rPr sz="1800" spc="-10" dirty="0">
                <a:latin typeface="Courier New"/>
                <a:cs typeface="Courier New"/>
              </a:rPr>
              <a:t>ord[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613" y="4107580"/>
            <a:ext cx="344106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 marR="5080" indent="-5467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 cha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_let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pri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t("G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a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700" marR="5080" indent="546100">
              <a:lnSpc>
                <a:spcPct val="100000"/>
              </a:lnSpc>
              <a:tabLst>
                <a:tab pos="3016885" algn="l"/>
              </a:tabLst>
            </a:pPr>
            <a:r>
              <a:rPr sz="1800" spc="-10" dirty="0">
                <a:latin typeface="Courier New"/>
                <a:cs typeface="Courier New"/>
              </a:rPr>
              <a:t>pri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t("G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	"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 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635" y="4381900"/>
            <a:ext cx="262128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"</a:t>
            </a:r>
            <a:r>
              <a:rPr sz="1800" dirty="0">
                <a:latin typeface="Courier New"/>
                <a:cs typeface="Courier New"/>
              </a:rPr>
              <a:t>!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"</a:t>
            </a:r>
            <a:r>
              <a:rPr sz="1800" dirty="0">
                <a:latin typeface="Courier New"/>
                <a:cs typeface="Courier New"/>
              </a:rPr>
              <a:t>!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5479434"/>
            <a:ext cx="412242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int(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Wha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doe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tha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 spell?") f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ge(t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mes)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nt(w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rd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!!!"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9748" y="3214497"/>
            <a:ext cx="4075429" cy="871219"/>
          </a:xfrm>
          <a:prstGeom prst="rect">
            <a:avLst/>
          </a:prstGeom>
          <a:ln w="16002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2200" spc="-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2200" spc="5" dirty="0">
                <a:solidFill>
                  <a:srgbClr val="00AF50"/>
                </a:solidFill>
                <a:latin typeface="Courier New"/>
                <a:cs typeface="Courier New"/>
              </a:rPr>
              <a:t>o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r </a:t>
            </a:r>
            <a:r>
              <a:rPr sz="2200" spc="5" dirty="0">
                <a:solidFill>
                  <a:srgbClr val="00AF50"/>
                </a:solidFill>
                <a:latin typeface="Courier New"/>
                <a:cs typeface="Courier New"/>
              </a:rPr>
              <a:t>c</a:t>
            </a:r>
            <a:r>
              <a:rPr sz="2200" spc="-5" dirty="0">
                <a:solidFill>
                  <a:srgbClr val="00AF50"/>
                </a:solidFill>
                <a:latin typeface="Courier New"/>
                <a:cs typeface="Courier New"/>
              </a:rPr>
              <a:t>ha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2200" spc="5" dirty="0">
                <a:solidFill>
                  <a:srgbClr val="00AF50"/>
                </a:solidFill>
                <a:latin typeface="Courier New"/>
                <a:cs typeface="Courier New"/>
              </a:rPr>
              <a:t> i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n </a:t>
            </a:r>
            <a:r>
              <a:rPr sz="2200" spc="5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2200" spc="-5" dirty="0">
                <a:solidFill>
                  <a:srgbClr val="00AF50"/>
                </a:solidFill>
                <a:latin typeface="Courier New"/>
                <a:cs typeface="Courier New"/>
              </a:rPr>
              <a:t>or</a:t>
            </a:r>
            <a:r>
              <a:rPr sz="2200" spc="5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6180" y="3214497"/>
            <a:ext cx="4074795" cy="871219"/>
          </a:xfrm>
          <a:custGeom>
            <a:avLst/>
            <a:gdLst/>
            <a:ahLst/>
            <a:cxnLst/>
            <a:rect l="l" t="t" r="r" b="b"/>
            <a:pathLst>
              <a:path w="4074795" h="871220">
                <a:moveTo>
                  <a:pt x="0" y="870965"/>
                </a:moveTo>
                <a:lnTo>
                  <a:pt x="4074414" y="870965"/>
                </a:lnTo>
                <a:lnTo>
                  <a:pt x="4074414" y="0"/>
                </a:lnTo>
                <a:lnTo>
                  <a:pt x="0" y="0"/>
                </a:lnTo>
                <a:lnTo>
                  <a:pt x="0" y="870965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6180" y="5191125"/>
            <a:ext cx="4074795" cy="262255"/>
          </a:xfrm>
          <a:custGeom>
            <a:avLst/>
            <a:gdLst/>
            <a:ahLst/>
            <a:cxnLst/>
            <a:rect l="l" t="t" r="r" b="b"/>
            <a:pathLst>
              <a:path w="4074795" h="262254">
                <a:moveTo>
                  <a:pt x="0" y="262128"/>
                </a:moveTo>
                <a:lnTo>
                  <a:pt x="4074414" y="262128"/>
                </a:lnTo>
                <a:lnTo>
                  <a:pt x="4074414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3628" y="3108325"/>
            <a:ext cx="947419" cy="947419"/>
          </a:xfrm>
          <a:custGeom>
            <a:avLst/>
            <a:gdLst/>
            <a:ahLst/>
            <a:cxnLst/>
            <a:rect l="l" t="t" r="r" b="b"/>
            <a:pathLst>
              <a:path w="947420" h="947420">
                <a:moveTo>
                  <a:pt x="614463" y="545211"/>
                </a:moveTo>
                <a:lnTo>
                  <a:pt x="472694" y="545211"/>
                </a:lnTo>
                <a:lnTo>
                  <a:pt x="865251" y="946912"/>
                </a:lnTo>
                <a:lnTo>
                  <a:pt x="937768" y="876046"/>
                </a:lnTo>
                <a:lnTo>
                  <a:pt x="614463" y="545211"/>
                </a:lnTo>
                <a:close/>
              </a:path>
              <a:path w="947420" h="947420">
                <a:moveTo>
                  <a:pt x="81661" y="0"/>
                </a:moveTo>
                <a:lnTo>
                  <a:pt x="9144" y="70866"/>
                </a:lnTo>
                <a:lnTo>
                  <a:pt x="401701" y="472694"/>
                </a:lnTo>
                <a:lnTo>
                  <a:pt x="0" y="865251"/>
                </a:lnTo>
                <a:lnTo>
                  <a:pt x="70866" y="937768"/>
                </a:lnTo>
                <a:lnTo>
                  <a:pt x="472694" y="545211"/>
                </a:lnTo>
                <a:lnTo>
                  <a:pt x="614463" y="545211"/>
                </a:lnTo>
                <a:lnTo>
                  <a:pt x="545211" y="474345"/>
                </a:lnTo>
                <a:lnTo>
                  <a:pt x="619417" y="401827"/>
                </a:lnTo>
                <a:lnTo>
                  <a:pt x="474345" y="401828"/>
                </a:lnTo>
                <a:lnTo>
                  <a:pt x="81661" y="0"/>
                </a:lnTo>
                <a:close/>
              </a:path>
              <a:path w="947420" h="947420">
                <a:moveTo>
                  <a:pt x="876046" y="9144"/>
                </a:moveTo>
                <a:lnTo>
                  <a:pt x="474345" y="401828"/>
                </a:lnTo>
                <a:lnTo>
                  <a:pt x="619417" y="401827"/>
                </a:lnTo>
                <a:lnTo>
                  <a:pt x="946912" y="81788"/>
                </a:lnTo>
                <a:lnTo>
                  <a:pt x="876046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3628" y="3108325"/>
            <a:ext cx="947419" cy="947419"/>
          </a:xfrm>
          <a:custGeom>
            <a:avLst/>
            <a:gdLst/>
            <a:ahLst/>
            <a:cxnLst/>
            <a:rect l="l" t="t" r="r" b="b"/>
            <a:pathLst>
              <a:path w="947420" h="947420">
                <a:moveTo>
                  <a:pt x="81661" y="0"/>
                </a:moveTo>
                <a:lnTo>
                  <a:pt x="474345" y="401828"/>
                </a:lnTo>
                <a:lnTo>
                  <a:pt x="876046" y="9144"/>
                </a:lnTo>
                <a:lnTo>
                  <a:pt x="946912" y="81788"/>
                </a:lnTo>
                <a:lnTo>
                  <a:pt x="545211" y="474345"/>
                </a:lnTo>
                <a:lnTo>
                  <a:pt x="937768" y="876046"/>
                </a:lnTo>
                <a:lnTo>
                  <a:pt x="865251" y="946912"/>
                </a:lnTo>
                <a:lnTo>
                  <a:pt x="472694" y="545211"/>
                </a:lnTo>
                <a:lnTo>
                  <a:pt x="70866" y="937768"/>
                </a:lnTo>
                <a:lnTo>
                  <a:pt x="0" y="865251"/>
                </a:lnTo>
                <a:lnTo>
                  <a:pt x="401701" y="472694"/>
                </a:lnTo>
                <a:lnTo>
                  <a:pt x="9144" y="70866"/>
                </a:lnTo>
                <a:lnTo>
                  <a:pt x="81661" y="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9515" y="5124323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256288" y="227329"/>
                </a:moveTo>
                <a:lnTo>
                  <a:pt x="197116" y="227329"/>
                </a:lnTo>
                <a:lnTo>
                  <a:pt x="360832" y="394843"/>
                </a:lnTo>
                <a:lnTo>
                  <a:pt x="391083" y="365252"/>
                </a:lnTo>
                <a:lnTo>
                  <a:pt x="256288" y="227329"/>
                </a:lnTo>
                <a:close/>
              </a:path>
              <a:path w="394969" h="394970">
                <a:moveTo>
                  <a:pt x="34074" y="0"/>
                </a:moveTo>
                <a:lnTo>
                  <a:pt x="3822" y="29591"/>
                </a:lnTo>
                <a:lnTo>
                  <a:pt x="167538" y="197104"/>
                </a:lnTo>
                <a:lnTo>
                  <a:pt x="0" y="360807"/>
                </a:lnTo>
                <a:lnTo>
                  <a:pt x="29578" y="391033"/>
                </a:lnTo>
                <a:lnTo>
                  <a:pt x="197116" y="227329"/>
                </a:lnTo>
                <a:lnTo>
                  <a:pt x="256288" y="227329"/>
                </a:lnTo>
                <a:lnTo>
                  <a:pt x="227368" y="197739"/>
                </a:lnTo>
                <a:lnTo>
                  <a:pt x="258302" y="167513"/>
                </a:lnTo>
                <a:lnTo>
                  <a:pt x="197802" y="167513"/>
                </a:lnTo>
                <a:lnTo>
                  <a:pt x="34074" y="0"/>
                </a:lnTo>
                <a:close/>
              </a:path>
              <a:path w="394969" h="394970">
                <a:moveTo>
                  <a:pt x="365340" y="3810"/>
                </a:moveTo>
                <a:lnTo>
                  <a:pt x="197802" y="167513"/>
                </a:lnTo>
                <a:lnTo>
                  <a:pt x="258302" y="167513"/>
                </a:lnTo>
                <a:lnTo>
                  <a:pt x="394906" y="34036"/>
                </a:lnTo>
                <a:lnTo>
                  <a:pt x="365340" y="3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9515" y="5124323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69" h="394970">
                <a:moveTo>
                  <a:pt x="34074" y="0"/>
                </a:moveTo>
                <a:lnTo>
                  <a:pt x="197802" y="167513"/>
                </a:lnTo>
                <a:lnTo>
                  <a:pt x="365340" y="3810"/>
                </a:lnTo>
                <a:lnTo>
                  <a:pt x="394906" y="34036"/>
                </a:lnTo>
                <a:lnTo>
                  <a:pt x="227368" y="197739"/>
                </a:lnTo>
                <a:lnTo>
                  <a:pt x="391083" y="365252"/>
                </a:lnTo>
                <a:lnTo>
                  <a:pt x="360832" y="394843"/>
                </a:lnTo>
                <a:lnTo>
                  <a:pt x="197116" y="227329"/>
                </a:lnTo>
                <a:lnTo>
                  <a:pt x="29578" y="391033"/>
                </a:lnTo>
                <a:lnTo>
                  <a:pt x="0" y="360807"/>
                </a:lnTo>
                <a:lnTo>
                  <a:pt x="167538" y="197104"/>
                </a:lnTo>
                <a:lnTo>
                  <a:pt x="3822" y="29591"/>
                </a:lnTo>
                <a:lnTo>
                  <a:pt x="34074" y="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1018" y="3561714"/>
            <a:ext cx="344805" cy="321945"/>
          </a:xfrm>
          <a:custGeom>
            <a:avLst/>
            <a:gdLst/>
            <a:ahLst/>
            <a:cxnLst/>
            <a:rect l="l" t="t" r="r" b="b"/>
            <a:pathLst>
              <a:path w="344804" h="321945">
                <a:moveTo>
                  <a:pt x="73659" y="0"/>
                </a:moveTo>
                <a:lnTo>
                  <a:pt x="0" y="84074"/>
                </a:lnTo>
                <a:lnTo>
                  <a:pt x="271144" y="321437"/>
                </a:lnTo>
                <a:lnTo>
                  <a:pt x="344804" y="237363"/>
                </a:lnTo>
                <a:lnTo>
                  <a:pt x="7365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1018" y="3561714"/>
            <a:ext cx="344805" cy="321945"/>
          </a:xfrm>
          <a:custGeom>
            <a:avLst/>
            <a:gdLst/>
            <a:ahLst/>
            <a:cxnLst/>
            <a:rect l="l" t="t" r="r" b="b"/>
            <a:pathLst>
              <a:path w="344804" h="321945">
                <a:moveTo>
                  <a:pt x="73659" y="0"/>
                </a:moveTo>
                <a:lnTo>
                  <a:pt x="344804" y="237363"/>
                </a:lnTo>
                <a:lnTo>
                  <a:pt x="271144" y="321437"/>
                </a:lnTo>
                <a:lnTo>
                  <a:pt x="0" y="84074"/>
                </a:lnTo>
                <a:lnTo>
                  <a:pt x="73659" y="0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94726" y="3272282"/>
            <a:ext cx="483234" cy="619125"/>
          </a:xfrm>
          <a:custGeom>
            <a:avLst/>
            <a:gdLst/>
            <a:ahLst/>
            <a:cxnLst/>
            <a:rect l="l" t="t" r="r" b="b"/>
            <a:pathLst>
              <a:path w="483234" h="619125">
                <a:moveTo>
                  <a:pt x="394462" y="0"/>
                </a:moveTo>
                <a:lnTo>
                  <a:pt x="0" y="556260"/>
                </a:lnTo>
                <a:lnTo>
                  <a:pt x="88773" y="619125"/>
                </a:lnTo>
                <a:lnTo>
                  <a:pt x="483234" y="62865"/>
                </a:lnTo>
                <a:lnTo>
                  <a:pt x="39446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94726" y="3272282"/>
            <a:ext cx="483234" cy="619125"/>
          </a:xfrm>
          <a:custGeom>
            <a:avLst/>
            <a:gdLst/>
            <a:ahLst/>
            <a:cxnLst/>
            <a:rect l="l" t="t" r="r" b="b"/>
            <a:pathLst>
              <a:path w="483234" h="619125">
                <a:moveTo>
                  <a:pt x="0" y="556260"/>
                </a:moveTo>
                <a:lnTo>
                  <a:pt x="394462" y="0"/>
                </a:lnTo>
                <a:lnTo>
                  <a:pt x="483234" y="62865"/>
                </a:lnTo>
                <a:lnTo>
                  <a:pt x="88773" y="619125"/>
                </a:lnTo>
                <a:lnTo>
                  <a:pt x="0" y="556260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EXE</a:t>
            </a:r>
            <a:r>
              <a:rPr spc="-100" dirty="0"/>
              <a:t>R</a:t>
            </a:r>
            <a:r>
              <a:rPr spc="-50" dirty="0"/>
              <a:t>CI</a:t>
            </a:r>
            <a:r>
              <a:rPr spc="-60" dirty="0"/>
              <a:t>S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76199"/>
            <a:ext cx="2207895" cy="134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6425" algn="l"/>
              </a:tabLst>
            </a:pPr>
            <a:r>
              <a:rPr sz="2600" spc="-5" dirty="0">
                <a:latin typeface="Courier New"/>
                <a:cs typeface="Courier New"/>
              </a:rPr>
              <a:t>s</a:t>
            </a:r>
            <a:r>
              <a:rPr sz="2600" dirty="0">
                <a:latin typeface="Courier New"/>
                <a:cs typeface="Courier New"/>
              </a:rPr>
              <a:t>1	=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ourier New"/>
                <a:cs typeface="Courier New"/>
              </a:rPr>
              <a:t>"</a:t>
            </a:r>
            <a:r>
              <a:rPr sz="2600" spc="-5" dirty="0">
                <a:latin typeface="Courier New"/>
                <a:cs typeface="Courier New"/>
              </a:rPr>
              <a:t>mi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u</a:t>
            </a:r>
            <a:endParaRPr sz="2600">
              <a:latin typeface="Courier New"/>
              <a:cs typeface="Courier New"/>
            </a:endParaRPr>
          </a:p>
          <a:p>
            <a:pPr marL="12700" marR="798195">
              <a:lnSpc>
                <a:spcPct val="124800"/>
              </a:lnSpc>
            </a:pPr>
            <a:r>
              <a:rPr sz="2600" spc="-10" dirty="0">
                <a:latin typeface="Courier New"/>
                <a:cs typeface="Courier New"/>
              </a:rPr>
              <a:t>s</a:t>
            </a:r>
            <a:r>
              <a:rPr sz="2600" spc="-5" dirty="0">
                <a:latin typeface="Courier New"/>
                <a:cs typeface="Courier New"/>
              </a:rPr>
              <a:t>2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dirty="0">
                <a:latin typeface="Courier New"/>
                <a:cs typeface="Courier New"/>
              </a:rPr>
              <a:t> "</a:t>
            </a:r>
            <a:r>
              <a:rPr sz="2600" spc="-5" dirty="0">
                <a:latin typeface="Courier New"/>
                <a:cs typeface="Courier New"/>
              </a:rPr>
              <a:t>i if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0239" y="1876199"/>
            <a:ext cx="101790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ro</a:t>
            </a:r>
            <a:r>
              <a:rPr sz="2600" spc="10" dirty="0">
                <a:latin typeface="Courier New"/>
                <a:cs typeface="Courier New"/>
              </a:rPr>
              <a:t>c</a:t>
            </a:r>
            <a:r>
              <a:rPr sz="2600" spc="-5" dirty="0">
                <a:latin typeface="Courier New"/>
                <a:cs typeface="Courier New"/>
              </a:rPr>
              <a:t>k"</a:t>
            </a:r>
            <a:endParaRPr sz="2600">
              <a:latin typeface="Courier New"/>
              <a:cs typeface="Courier New"/>
            </a:endParaRPr>
          </a:p>
          <a:p>
            <a:pPr marL="211454">
              <a:lnSpc>
                <a:spcPct val="100000"/>
              </a:lnSpc>
              <a:spcBef>
                <a:spcPts val="775"/>
              </a:spcBef>
            </a:pPr>
            <a:r>
              <a:rPr sz="2600" spc="-10" dirty="0">
                <a:latin typeface="Courier New"/>
                <a:cs typeface="Courier New"/>
              </a:rPr>
              <a:t>m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5" dirty="0">
                <a:latin typeface="Courier New"/>
                <a:cs typeface="Courier New"/>
              </a:rPr>
              <a:t>t"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6998" y="2371178"/>
            <a:ext cx="81851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r</a:t>
            </a:r>
            <a:r>
              <a:rPr sz="2600" dirty="0">
                <a:latin typeface="Courier New"/>
                <a:cs typeface="Courier New"/>
              </a:rPr>
              <a:t>u</a:t>
            </a:r>
            <a:r>
              <a:rPr sz="2600" spc="-10" dirty="0">
                <a:latin typeface="Courier New"/>
                <a:cs typeface="Courier New"/>
              </a:rPr>
              <a:t>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5382" y="2865716"/>
            <a:ext cx="2009139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marR="5080" indent="-198120">
              <a:lnSpc>
                <a:spcPct val="125000"/>
              </a:lnSpc>
            </a:pPr>
            <a:r>
              <a:rPr sz="2600" spc="-5" dirty="0">
                <a:latin typeface="Courier New"/>
                <a:cs typeface="Courier New"/>
              </a:rPr>
              <a:t>le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Courier New"/>
                <a:cs typeface="Courier New"/>
              </a:rPr>
              <a:t>(s</a:t>
            </a:r>
            <a:r>
              <a:rPr sz="2600" dirty="0">
                <a:latin typeface="Courier New"/>
                <a:cs typeface="Courier New"/>
              </a:rPr>
              <a:t>1</a:t>
            </a:r>
            <a:r>
              <a:rPr sz="2600" spc="-5" dirty="0">
                <a:latin typeface="Courier New"/>
                <a:cs typeface="Courier New"/>
              </a:rPr>
              <a:t>)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= </a:t>
            </a:r>
            <a:r>
              <a:rPr sz="2600" spc="-10" dirty="0">
                <a:latin typeface="Courier New"/>
                <a:cs typeface="Courier New"/>
              </a:rPr>
              <a:t>f</a:t>
            </a:r>
            <a:r>
              <a:rPr sz="2600" dirty="0">
                <a:latin typeface="Courier New"/>
                <a:cs typeface="Courier New"/>
              </a:rPr>
              <a:t>o</a:t>
            </a:r>
            <a:r>
              <a:rPr sz="2600" spc="-5" dirty="0">
                <a:latin typeface="Courier New"/>
                <a:cs typeface="Courier New"/>
              </a:rPr>
              <a:t>r </a:t>
            </a:r>
            <a:r>
              <a:rPr sz="2600" dirty="0">
                <a:latin typeface="Courier New"/>
                <a:cs typeface="Courier New"/>
              </a:rPr>
              <a:t>c</a:t>
            </a:r>
            <a:r>
              <a:rPr sz="2600" spc="-10" dirty="0">
                <a:latin typeface="Courier New"/>
                <a:cs typeface="Courier New"/>
              </a:rPr>
              <a:t>ha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5" dirty="0">
                <a:latin typeface="Courier New"/>
                <a:cs typeface="Courier New"/>
              </a:rPr>
              <a:t>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5817" y="2865716"/>
            <a:ext cx="1613535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</a:pP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Courier New"/>
                <a:cs typeface="Courier New"/>
              </a:rPr>
              <a:t>(</a:t>
            </a:r>
            <a:r>
              <a:rPr sz="2600" dirty="0">
                <a:latin typeface="Courier New"/>
                <a:cs typeface="Courier New"/>
              </a:rPr>
              <a:t>s</a:t>
            </a:r>
            <a:r>
              <a:rPr sz="2600" spc="-10" dirty="0">
                <a:latin typeface="Courier New"/>
                <a:cs typeface="Courier New"/>
              </a:rPr>
              <a:t>2</a:t>
            </a:r>
            <a:r>
              <a:rPr sz="2600" dirty="0">
                <a:latin typeface="Courier New"/>
                <a:cs typeface="Courier New"/>
              </a:rPr>
              <a:t>)</a:t>
            </a:r>
            <a:r>
              <a:rPr sz="2600" spc="-5" dirty="0">
                <a:latin typeface="Courier New"/>
                <a:cs typeface="Courier New"/>
              </a:rPr>
              <a:t>: </a:t>
            </a:r>
            <a:r>
              <a:rPr sz="2600" dirty="0">
                <a:latin typeface="Courier New"/>
                <a:cs typeface="Courier New"/>
              </a:rPr>
              <a:t>i</a:t>
            </a:r>
            <a:r>
              <a:rPr sz="2600" spc="-5" dirty="0">
                <a:latin typeface="Courier New"/>
                <a:cs typeface="Courier New"/>
              </a:rPr>
              <a:t>n </a:t>
            </a:r>
            <a:r>
              <a:rPr sz="2600" dirty="0">
                <a:latin typeface="Courier New"/>
                <a:cs typeface="Courier New"/>
              </a:rPr>
              <a:t>s</a:t>
            </a:r>
            <a:r>
              <a:rPr sz="2600" spc="-10" dirty="0">
                <a:latin typeface="Courier New"/>
                <a:cs typeface="Courier New"/>
              </a:rPr>
              <a:t>1: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6998" y="3855554"/>
            <a:ext cx="3197225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0" marR="5080" indent="-794385">
              <a:lnSpc>
                <a:spcPct val="124800"/>
              </a:lnSpc>
            </a:pPr>
            <a:r>
              <a:rPr sz="2600" spc="-10" dirty="0">
                <a:latin typeface="Courier New"/>
                <a:cs typeface="Courier New"/>
              </a:rPr>
              <a:t>f</a:t>
            </a:r>
            <a:r>
              <a:rPr sz="2600" dirty="0">
                <a:latin typeface="Courier New"/>
                <a:cs typeface="Courier New"/>
              </a:rPr>
              <a:t>o</a:t>
            </a:r>
            <a:r>
              <a:rPr sz="2600" spc="-5" dirty="0">
                <a:latin typeface="Courier New"/>
                <a:cs typeface="Courier New"/>
              </a:rPr>
              <a:t>r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ch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r</a:t>
            </a:r>
            <a:r>
              <a:rPr sz="2600" spc="-5" dirty="0">
                <a:latin typeface="Courier New"/>
                <a:cs typeface="Courier New"/>
              </a:rPr>
              <a:t>2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i</a:t>
            </a:r>
            <a:r>
              <a:rPr sz="2600" spc="-5" dirty="0">
                <a:latin typeface="Courier New"/>
                <a:cs typeface="Courier New"/>
              </a:rPr>
              <a:t>n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s2: i</a:t>
            </a:r>
            <a:r>
              <a:rPr sz="2600" spc="-5" dirty="0">
                <a:latin typeface="Courier New"/>
                <a:cs typeface="Courier New"/>
              </a:rPr>
              <a:t>f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ch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r</a:t>
            </a:r>
            <a:r>
              <a:rPr sz="2600" spc="-5" dirty="0">
                <a:latin typeface="Courier New"/>
                <a:cs typeface="Courier New"/>
              </a:rPr>
              <a:t>1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==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0572" y="4350092"/>
            <a:ext cx="12147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ch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r2: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244" y="4845646"/>
            <a:ext cx="2602865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800"/>
              </a:lnSpc>
            </a:pPr>
            <a:r>
              <a:rPr sz="2600" spc="-10" dirty="0">
                <a:latin typeface="Courier New"/>
                <a:cs typeface="Courier New"/>
              </a:rPr>
              <a:t>p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in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10" dirty="0">
                <a:latin typeface="Courier New"/>
                <a:cs typeface="Courier New"/>
              </a:rPr>
              <a:t>("</a:t>
            </a:r>
            <a:r>
              <a:rPr sz="2600" dirty="0">
                <a:latin typeface="Courier New"/>
                <a:cs typeface="Courier New"/>
              </a:rPr>
              <a:t>c</a:t>
            </a:r>
            <a:r>
              <a:rPr sz="2600" spc="-10" dirty="0">
                <a:latin typeface="Courier New"/>
                <a:cs typeface="Courier New"/>
              </a:rPr>
              <a:t>om</a:t>
            </a:r>
            <a:r>
              <a:rPr sz="2600" dirty="0">
                <a:latin typeface="Courier New"/>
                <a:cs typeface="Courier New"/>
              </a:rPr>
              <a:t>m</a:t>
            </a:r>
            <a:r>
              <a:rPr sz="2600" spc="-10" dirty="0">
                <a:latin typeface="Courier New"/>
                <a:cs typeface="Courier New"/>
              </a:rPr>
              <a:t>on b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eak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0409" y="4845646"/>
            <a:ext cx="16116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le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10" dirty="0">
                <a:latin typeface="Courier New"/>
                <a:cs typeface="Courier New"/>
              </a:rPr>
              <a:t>te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")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G</a:t>
            </a:r>
            <a:r>
              <a:rPr spc="-55" dirty="0"/>
              <a:t>U</a:t>
            </a:r>
            <a:r>
              <a:rPr spc="-100" dirty="0"/>
              <a:t>E</a:t>
            </a:r>
            <a:r>
              <a:rPr spc="-60" dirty="0"/>
              <a:t>S</a:t>
            </a:r>
            <a:r>
              <a:rPr spc="-55" dirty="0"/>
              <a:t>S</a:t>
            </a:r>
            <a:r>
              <a:rPr spc="-50" dirty="0"/>
              <a:t>-AN</a:t>
            </a:r>
            <a:r>
              <a:rPr spc="-45" dirty="0"/>
              <a:t>D</a:t>
            </a:r>
            <a:r>
              <a:rPr spc="-50" dirty="0"/>
              <a:t>-CH</a:t>
            </a:r>
            <a:r>
              <a:rPr spc="-100" dirty="0"/>
              <a:t>E</a:t>
            </a:r>
            <a:r>
              <a:rPr spc="-50" dirty="0"/>
              <a:t>C</a:t>
            </a:r>
            <a:r>
              <a:rPr dirty="0"/>
              <a:t>K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p</a:t>
            </a:r>
            <a:r>
              <a:rPr spc="-45" dirty="0"/>
              <a:t>r</a:t>
            </a:r>
            <a:r>
              <a:rPr spc="-10" dirty="0"/>
              <a:t>oc</a:t>
            </a:r>
            <a:r>
              <a:rPr spc="-15" dirty="0"/>
              <a:t>e</a:t>
            </a:r>
            <a:r>
              <a:rPr spc="-5" dirty="0"/>
              <a:t>s</a:t>
            </a:r>
            <a:r>
              <a:rPr dirty="0"/>
              <a:t>s </a:t>
            </a:r>
            <a:r>
              <a:rPr spc="-5" dirty="0"/>
              <a:t>bel</a:t>
            </a:r>
            <a:r>
              <a:rPr spc="-20" dirty="0"/>
              <a:t>o</a:t>
            </a:r>
            <a:r>
              <a:rPr spc="-5" dirty="0"/>
              <a:t>w</a:t>
            </a:r>
            <a:r>
              <a:rPr spc="10" dirty="0"/>
              <a:t> </a:t>
            </a:r>
            <a:r>
              <a:rPr dirty="0"/>
              <a:t>al</a:t>
            </a:r>
            <a:r>
              <a:rPr spc="-10" dirty="0"/>
              <a:t>s</a:t>
            </a:r>
            <a:r>
              <a:rPr dirty="0"/>
              <a:t>o</a:t>
            </a:r>
            <a:r>
              <a:rPr spc="10" dirty="0"/>
              <a:t> </a:t>
            </a:r>
            <a:r>
              <a:rPr spc="-35" dirty="0"/>
              <a:t>c</a:t>
            </a:r>
            <a:r>
              <a:rPr dirty="0"/>
              <a:t>al</a:t>
            </a:r>
            <a:r>
              <a:rPr spc="-10" dirty="0"/>
              <a:t>l</a:t>
            </a:r>
            <a:r>
              <a:rPr dirty="0"/>
              <a:t>ed</a:t>
            </a:r>
            <a:r>
              <a:rPr spc="15" dirty="0"/>
              <a:t> 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xhau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enu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spcBef>
                <a:spcPts val="2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dirty="0">
                <a:latin typeface="Calibri"/>
                <a:cs typeface="Calibri"/>
              </a:rPr>
              <a:t>gi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en a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oblem…</a:t>
            </a: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40" dirty="0"/>
              <a:t>y</a:t>
            </a:r>
            <a:r>
              <a:rPr spc="-10" dirty="0"/>
              <a:t>o</a:t>
            </a:r>
            <a:r>
              <a:rPr spc="-5" dirty="0"/>
              <a:t>u a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5" dirty="0"/>
              <a:t> </a:t>
            </a:r>
            <a:r>
              <a:rPr spc="-5" dirty="0"/>
              <a:t>able</a:t>
            </a:r>
            <a:r>
              <a:rPr dirty="0"/>
              <a:t> </a:t>
            </a:r>
            <a:r>
              <a:rPr spc="-30" dirty="0"/>
              <a:t>t</a:t>
            </a:r>
            <a:r>
              <a:rPr spc="-5" dirty="0"/>
              <a:t>o</a:t>
            </a:r>
            <a:r>
              <a:rPr spc="15" dirty="0"/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gues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alue</a:t>
            </a:r>
            <a:r>
              <a:rPr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60" dirty="0"/>
              <a:t>f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 </a:t>
            </a:r>
            <a:r>
              <a:rPr spc="-5" dirty="0"/>
              <a:t>solution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40" dirty="0"/>
              <a:t>y</a:t>
            </a:r>
            <a:r>
              <a:rPr spc="-10" dirty="0"/>
              <a:t>o</a:t>
            </a:r>
            <a:r>
              <a:rPr spc="-5" dirty="0"/>
              <a:t>u a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5" dirty="0"/>
              <a:t> </a:t>
            </a:r>
            <a:r>
              <a:rPr spc="-5" dirty="0"/>
              <a:t>able</a:t>
            </a:r>
            <a:r>
              <a:rPr dirty="0"/>
              <a:t> </a:t>
            </a:r>
            <a:r>
              <a:rPr spc="-30" dirty="0"/>
              <a:t>t</a:t>
            </a:r>
            <a:r>
              <a:rPr spc="-5" dirty="0"/>
              <a:t>o</a:t>
            </a:r>
            <a:r>
              <a:rPr spc="15" dirty="0"/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chec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if the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solut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ect</a:t>
            </a: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90" dirty="0"/>
              <a:t>k</a:t>
            </a:r>
            <a:r>
              <a:rPr spc="-5" dirty="0"/>
              <a:t>eep</a:t>
            </a:r>
            <a:r>
              <a:rPr spc="-15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spc="-5" dirty="0"/>
              <a:t>u</a:t>
            </a:r>
            <a:r>
              <a:rPr spc="-25" dirty="0"/>
              <a:t>n</a:t>
            </a:r>
            <a:r>
              <a:rPr dirty="0"/>
              <a:t>til 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d </a:t>
            </a:r>
            <a:r>
              <a:rPr spc="-10" dirty="0"/>
              <a:t>s</a:t>
            </a:r>
            <a:r>
              <a:rPr spc="-15" dirty="0"/>
              <a:t>o</a:t>
            </a:r>
            <a:r>
              <a:rPr dirty="0"/>
              <a:t>lution </a:t>
            </a:r>
            <a:r>
              <a:rPr spc="-10" dirty="0"/>
              <a:t>o</a:t>
            </a:r>
            <a:r>
              <a:rPr spc="-5" dirty="0"/>
              <a:t>r</a:t>
            </a:r>
            <a:r>
              <a:rPr spc="5" dirty="0"/>
              <a:t> </a:t>
            </a:r>
            <a:r>
              <a:rPr spc="-5" dirty="0"/>
              <a:t>guessed</a:t>
            </a:r>
            <a:r>
              <a:rPr spc="-3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-40" dirty="0"/>
              <a:t>v</a:t>
            </a:r>
            <a:r>
              <a:rPr spc="-5" dirty="0"/>
              <a:t>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44309"/>
            <a:ext cx="466026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30"/>
              </a:lnSpc>
            </a:pPr>
            <a:r>
              <a:rPr u="none" spc="-55" dirty="0"/>
              <a:t>G</a:t>
            </a:r>
            <a:r>
              <a:rPr u="none" spc="-50" dirty="0"/>
              <a:t>U</a:t>
            </a:r>
            <a:r>
              <a:rPr u="none" spc="-95" dirty="0"/>
              <a:t>E</a:t>
            </a:r>
            <a:r>
              <a:rPr u="none" spc="-60" dirty="0"/>
              <a:t>S</a:t>
            </a:r>
            <a:r>
              <a:rPr u="none" spc="-55" dirty="0"/>
              <a:t>S</a:t>
            </a:r>
            <a:r>
              <a:rPr u="none" spc="-50" dirty="0"/>
              <a:t>-AND-C</a:t>
            </a:r>
            <a:r>
              <a:rPr u="none" spc="-55" dirty="0"/>
              <a:t>H</a:t>
            </a:r>
            <a:r>
              <a:rPr u="none" spc="-100" dirty="0"/>
              <a:t>E</a:t>
            </a:r>
            <a:r>
              <a:rPr u="none" spc="-50" dirty="0"/>
              <a:t>C</a:t>
            </a:r>
            <a:r>
              <a:rPr u="none" dirty="0"/>
              <a:t>K</a:t>
            </a:r>
          </a:p>
          <a:p>
            <a:pPr marL="12700">
              <a:lnSpc>
                <a:spcPts val="5330"/>
              </a:lnSpc>
              <a:tabLst>
                <a:tab pos="1874520" algn="l"/>
              </a:tabLst>
            </a:pPr>
            <a:r>
              <a:rPr u="none" dirty="0">
                <a:latin typeface="Calibri Light"/>
                <a:cs typeface="Calibri Light"/>
              </a:rPr>
              <a:t>–</a:t>
            </a:r>
            <a:r>
              <a:rPr u="none" spc="-100" dirty="0">
                <a:latin typeface="Calibri Light"/>
                <a:cs typeface="Calibri Light"/>
              </a:rPr>
              <a:t> </a:t>
            </a:r>
            <a:r>
              <a:rPr u="none" spc="-50" dirty="0"/>
              <a:t>c</a:t>
            </a:r>
            <a:r>
              <a:rPr u="none" spc="-55" dirty="0"/>
              <a:t>ub</a:t>
            </a:r>
            <a:r>
              <a:rPr u="none" dirty="0"/>
              <a:t>e	</a:t>
            </a:r>
            <a:r>
              <a:rPr u="none" spc="-150" dirty="0"/>
              <a:t>r</a:t>
            </a:r>
            <a:r>
              <a:rPr u="none" spc="-55" dirty="0"/>
              <a:t>oo</a:t>
            </a:r>
            <a:r>
              <a:rPr u="none" spc="-5"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93337"/>
            <a:ext cx="13970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</a:t>
            </a:r>
            <a:r>
              <a:rPr sz="2000" dirty="0">
                <a:latin typeface="Courier New"/>
                <a:cs typeface="Courier New"/>
              </a:rPr>
              <a:t>e 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for guess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514" y="2345644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 range(cube+1):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2798272"/>
            <a:ext cx="383603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48300"/>
              </a:lnSpc>
            </a:pPr>
            <a:r>
              <a:rPr sz="2000" spc="-5" dirty="0">
                <a:latin typeface="Courier New"/>
                <a:cs typeface="Courier New"/>
              </a:rPr>
              <a:t>if guess**3 == cube: print("Cube root of",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2514" y="3349528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cube,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6914" y="3349528"/>
            <a:ext cx="1854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"is", guess)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444309"/>
            <a:ext cx="466026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330"/>
              </a:lnSpc>
            </a:pPr>
            <a:r>
              <a:rPr u="none" spc="-55" dirty="0"/>
              <a:t>G</a:t>
            </a:r>
            <a:r>
              <a:rPr u="none" spc="-50" dirty="0"/>
              <a:t>U</a:t>
            </a:r>
            <a:r>
              <a:rPr u="none" spc="-95" dirty="0"/>
              <a:t>E</a:t>
            </a:r>
            <a:r>
              <a:rPr u="none" spc="-60" dirty="0"/>
              <a:t>S</a:t>
            </a:r>
            <a:r>
              <a:rPr u="none" spc="-55" dirty="0"/>
              <a:t>S</a:t>
            </a:r>
            <a:r>
              <a:rPr u="none" spc="-50" dirty="0"/>
              <a:t>-AND-C</a:t>
            </a:r>
            <a:r>
              <a:rPr u="none" spc="-55" dirty="0"/>
              <a:t>H</a:t>
            </a:r>
            <a:r>
              <a:rPr u="none" spc="-100" dirty="0"/>
              <a:t>E</a:t>
            </a:r>
            <a:r>
              <a:rPr u="none" spc="-50" dirty="0"/>
              <a:t>C</a:t>
            </a:r>
            <a:r>
              <a:rPr u="none" dirty="0"/>
              <a:t>K</a:t>
            </a:r>
          </a:p>
          <a:p>
            <a:pPr marL="12700">
              <a:lnSpc>
                <a:spcPts val="5330"/>
              </a:lnSpc>
              <a:tabLst>
                <a:tab pos="1875155" algn="l"/>
              </a:tabLst>
            </a:pPr>
            <a:r>
              <a:rPr u="none" dirty="0">
                <a:latin typeface="Calibri Light"/>
                <a:cs typeface="Calibri Light"/>
              </a:rPr>
              <a:t>–</a:t>
            </a:r>
            <a:r>
              <a:rPr u="none" spc="-100" dirty="0">
                <a:latin typeface="Calibri Light"/>
                <a:cs typeface="Calibri Light"/>
              </a:rPr>
              <a:t> </a:t>
            </a:r>
            <a:r>
              <a:rPr u="none" spc="-50" dirty="0"/>
              <a:t>c</a:t>
            </a:r>
            <a:r>
              <a:rPr u="none" spc="-55" dirty="0"/>
              <a:t>ub</a:t>
            </a:r>
            <a:r>
              <a:rPr u="none" dirty="0"/>
              <a:t>e	</a:t>
            </a:r>
            <a:r>
              <a:rPr u="none" spc="-150" dirty="0"/>
              <a:t>r</a:t>
            </a:r>
            <a:r>
              <a:rPr u="none" spc="-55" dirty="0"/>
              <a:t>oo</a:t>
            </a:r>
            <a:r>
              <a:rPr u="none" spc="-5" dirty="0"/>
              <a:t>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893337"/>
            <a:ext cx="139700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</a:t>
            </a:r>
            <a:r>
              <a:rPr sz="2000" dirty="0">
                <a:latin typeface="Courier New"/>
                <a:cs typeface="Courier New"/>
              </a:rPr>
              <a:t>e 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for guess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514" y="2345644"/>
            <a:ext cx="3378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 range(abs(cube)+1):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2798272"/>
            <a:ext cx="383603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48300"/>
              </a:lnSpc>
            </a:pPr>
            <a:r>
              <a:rPr sz="2000" spc="-5" dirty="0">
                <a:latin typeface="Courier New"/>
                <a:cs typeface="Courier New"/>
              </a:rPr>
              <a:t>if guess**3 &gt;= abs(cube): break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3702004"/>
            <a:ext cx="3836035" cy="16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48500"/>
              </a:lnSpc>
            </a:pPr>
            <a:r>
              <a:rPr sz="2000" spc="-5" dirty="0">
                <a:latin typeface="Courier New"/>
                <a:cs typeface="Courier New"/>
              </a:rPr>
              <a:t>if guess**3 != abs(cube): print(cube, 'is not 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latin typeface="Courier New"/>
                <a:cs typeface="Courier New"/>
              </a:rPr>
              <a:t>if cube &lt; 0: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914" y="4154632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perfect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2367" y="4154632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cube')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7635" y="5460446"/>
          <a:ext cx="7690357" cy="83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715"/>
                <a:gridCol w="3352891"/>
                <a:gridCol w="2549751"/>
              </a:tblGrid>
              <a:tr h="416306"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guess 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-guess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63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print('Cube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root of '+str(cube)+'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is '+str(guess))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A</a:t>
            </a:r>
            <a:r>
              <a:rPr spc="-55" dirty="0"/>
              <a:t>PP</a:t>
            </a:r>
            <a:r>
              <a:rPr spc="-100" dirty="0"/>
              <a:t>R</a:t>
            </a:r>
            <a:r>
              <a:rPr spc="-190" dirty="0"/>
              <a:t>O</a:t>
            </a:r>
            <a:r>
              <a:rPr spc="-55" dirty="0"/>
              <a:t>X</a:t>
            </a:r>
            <a:r>
              <a:rPr spc="-50" dirty="0"/>
              <a:t>I</a:t>
            </a:r>
            <a:r>
              <a:rPr spc="-60" dirty="0"/>
              <a:t>M</a:t>
            </a:r>
            <a:r>
              <a:rPr spc="-425" dirty="0"/>
              <a:t>A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114" dirty="0"/>
              <a:t> </a:t>
            </a:r>
            <a:r>
              <a:rPr spc="-60" dirty="0"/>
              <a:t>S</a:t>
            </a:r>
            <a:r>
              <a:rPr spc="-50" dirty="0"/>
              <a:t>O</a:t>
            </a:r>
            <a:r>
              <a:rPr spc="-150" dirty="0"/>
              <a:t>L</a:t>
            </a:r>
            <a:r>
              <a:rPr spc="-55" dirty="0"/>
              <a:t>U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3839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ood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enoug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ution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art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guess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inc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 s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alue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962118"/>
            <a:ext cx="5090795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indent="-299720">
              <a:lnSpc>
                <a:spcPts val="3245"/>
              </a:lnSpc>
              <a:buClr>
                <a:srgbClr val="585858"/>
              </a:buClr>
              <a:buFont typeface="Wingdings"/>
              <a:buChar char=""/>
              <a:tabLst>
                <a:tab pos="313055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eep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guessing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ourier New"/>
                <a:cs typeface="Courier New"/>
              </a:rPr>
              <a:t>|guess</a:t>
            </a:r>
            <a:r>
              <a:rPr sz="2550" spc="22" baseline="26143" dirty="0">
                <a:latin typeface="Courier New"/>
                <a:cs typeface="Courier New"/>
              </a:rPr>
              <a:t>3</a:t>
            </a:r>
            <a:r>
              <a:rPr sz="2600" spc="-5" dirty="0">
                <a:latin typeface="Courier New"/>
                <a:cs typeface="Courier New"/>
              </a:rPr>
              <a:t>-</a:t>
            </a:r>
            <a:r>
              <a:rPr sz="2800" spc="-5" dirty="0">
                <a:latin typeface="Courier New"/>
                <a:cs typeface="Courier New"/>
              </a:rPr>
              <a:t>cub</a:t>
            </a:r>
            <a:r>
              <a:rPr sz="2800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|</a:t>
            </a:r>
            <a:endParaRPr sz="2600">
              <a:latin typeface="Courier New"/>
              <a:cs typeface="Courier New"/>
            </a:endParaRPr>
          </a:p>
          <a:p>
            <a:pPr marL="253365">
              <a:lnSpc>
                <a:spcPts val="3005"/>
              </a:lnSpc>
            </a:pP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silon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902" y="2986874"/>
            <a:ext cx="20078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&gt;=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epsilon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4405346"/>
            <a:ext cx="692023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dec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ing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eme</a:t>
            </a:r>
            <a:r>
              <a:rPr sz="2600" spc="-4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10" dirty="0">
                <a:latin typeface="Calibri"/>
                <a:cs typeface="Calibri"/>
              </a:rPr>
              <a:t>si</a:t>
            </a:r>
            <a:r>
              <a:rPr sz="2600" spc="-65" dirty="0">
                <a:latin typeface="Calibri"/>
                <a:cs typeface="Calibri"/>
              </a:rPr>
              <a:t>z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og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am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  <a:tab pos="3744595" algn="l"/>
              </a:tabLst>
            </a:pPr>
            <a:r>
              <a:rPr sz="2600" spc="-5" dirty="0">
                <a:latin typeface="Calibri"/>
                <a:cs typeface="Calibri"/>
              </a:rPr>
              <a:t>inc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ea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sil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	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le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 accu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A</a:t>
            </a:r>
            <a:r>
              <a:rPr u="none" spc="-55" dirty="0"/>
              <a:t>PP</a:t>
            </a:r>
            <a:r>
              <a:rPr u="none" spc="-100" dirty="0"/>
              <a:t>R</a:t>
            </a:r>
            <a:r>
              <a:rPr u="none" spc="-190" dirty="0"/>
              <a:t>O</a:t>
            </a:r>
            <a:r>
              <a:rPr u="none" spc="-55" dirty="0"/>
              <a:t>X</a:t>
            </a:r>
            <a:r>
              <a:rPr u="none" spc="-50" dirty="0"/>
              <a:t>I</a:t>
            </a:r>
            <a:r>
              <a:rPr u="none" spc="-60" dirty="0"/>
              <a:t>M</a:t>
            </a:r>
            <a:r>
              <a:rPr u="none" spc="-425" dirty="0"/>
              <a:t>A</a:t>
            </a:r>
            <a:r>
              <a:rPr u="none" spc="-50" dirty="0"/>
              <a:t>T</a:t>
            </a:r>
            <a:r>
              <a:rPr u="none" spc="-5" dirty="0"/>
              <a:t>E</a:t>
            </a:r>
            <a:r>
              <a:rPr u="none" spc="-114" dirty="0"/>
              <a:t> </a:t>
            </a:r>
            <a:r>
              <a:rPr u="none" spc="-60" dirty="0"/>
              <a:t>S</a:t>
            </a:r>
            <a:r>
              <a:rPr u="none" spc="-55" dirty="0"/>
              <a:t>O</a:t>
            </a:r>
            <a:r>
              <a:rPr u="none" spc="-145" dirty="0"/>
              <a:t>L</a:t>
            </a:r>
            <a:r>
              <a:rPr u="none" spc="-50" dirty="0"/>
              <a:t>UTI</a:t>
            </a:r>
            <a:r>
              <a:rPr u="none" spc="-55" dirty="0"/>
              <a:t>O</a:t>
            </a:r>
            <a:r>
              <a:rPr u="none" dirty="0"/>
              <a:t>N</a:t>
            </a:r>
          </a:p>
          <a:p>
            <a:pPr marL="269875">
              <a:lnSpc>
                <a:spcPts val="5330"/>
              </a:lnSpc>
              <a:tabLst>
                <a:tab pos="7879715" algn="l"/>
              </a:tabLst>
            </a:pPr>
            <a:r>
              <a:rPr b="0" spc="-10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b="0" spc="-215" dirty="0">
                <a:latin typeface="Times New Roman"/>
                <a:cs typeface="Times New Roman"/>
              </a:rPr>
              <a:t> </a:t>
            </a:r>
            <a:r>
              <a:rPr spc="-50" dirty="0"/>
              <a:t>c</a:t>
            </a:r>
            <a:r>
              <a:rPr spc="-55" dirty="0"/>
              <a:t>ub</a:t>
            </a:r>
            <a:r>
              <a:rPr dirty="0"/>
              <a:t>e</a:t>
            </a:r>
            <a:r>
              <a:rPr spc="-100" dirty="0"/>
              <a:t> </a:t>
            </a:r>
            <a:r>
              <a:rPr spc="-150" dirty="0"/>
              <a:t>r</a:t>
            </a:r>
            <a:r>
              <a:rPr spc="-55" dirty="0"/>
              <a:t>oo</a:t>
            </a:r>
            <a:r>
              <a:rPr spc="-5" dirty="0"/>
              <a:t>t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66428"/>
            <a:ext cx="2485390" cy="154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2</a:t>
            </a:r>
            <a:r>
              <a:rPr sz="1800" dirty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silo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es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0.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crem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0.00</a:t>
            </a:r>
            <a:r>
              <a:rPr sz="1800" spc="-5" dirty="0">
                <a:latin typeface="Courier New"/>
                <a:cs typeface="Courier New"/>
              </a:rPr>
              <a:t>01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m_gu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sse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684" y="3536441"/>
            <a:ext cx="313499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1890" y="5904630"/>
            <a:ext cx="709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cu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3684" y="3536441"/>
            <a:ext cx="3134995" cy="368935"/>
          </a:xfrm>
          <a:custGeom>
            <a:avLst/>
            <a:gdLst/>
            <a:ahLst/>
            <a:cxnLst/>
            <a:rect l="l" t="t" r="r" b="b"/>
            <a:pathLst>
              <a:path w="3134995" h="368935">
                <a:moveTo>
                  <a:pt x="0" y="368808"/>
                </a:moveTo>
                <a:lnTo>
                  <a:pt x="3134867" y="368808"/>
                </a:lnTo>
                <a:lnTo>
                  <a:pt x="3134867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59" y="3600088"/>
            <a:ext cx="6583045" cy="25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1543" dirty="0">
                <a:latin typeface="Courier New"/>
                <a:cs typeface="Courier New"/>
              </a:rPr>
              <a:t>w</a:t>
            </a:r>
            <a:r>
              <a:rPr sz="2700" spc="-7" baseline="1543" dirty="0">
                <a:latin typeface="Courier New"/>
                <a:cs typeface="Courier New"/>
              </a:rPr>
              <a:t>h</a:t>
            </a:r>
            <a:r>
              <a:rPr sz="2700" spc="-15" baseline="1543" dirty="0">
                <a:latin typeface="Courier New"/>
                <a:cs typeface="Courier New"/>
              </a:rPr>
              <a:t>il</a:t>
            </a:r>
            <a:r>
              <a:rPr sz="2700" baseline="1543" dirty="0">
                <a:latin typeface="Courier New"/>
                <a:cs typeface="Courier New"/>
              </a:rPr>
              <a:t>e</a:t>
            </a:r>
            <a:r>
              <a:rPr sz="2700" spc="-22" baseline="1543" dirty="0">
                <a:latin typeface="Courier New"/>
                <a:cs typeface="Courier New"/>
              </a:rPr>
              <a:t> </a:t>
            </a:r>
            <a:r>
              <a:rPr sz="2700" spc="-7" baseline="1543" dirty="0">
                <a:latin typeface="Courier New"/>
                <a:cs typeface="Courier New"/>
              </a:rPr>
              <a:t>a</a:t>
            </a:r>
            <a:r>
              <a:rPr sz="2700" spc="-15" baseline="1543" dirty="0">
                <a:latin typeface="Courier New"/>
                <a:cs typeface="Courier New"/>
              </a:rPr>
              <a:t>bs(g</a:t>
            </a:r>
            <a:r>
              <a:rPr sz="2700" spc="-7" baseline="1543" dirty="0">
                <a:latin typeface="Courier New"/>
                <a:cs typeface="Courier New"/>
              </a:rPr>
              <a:t>u</a:t>
            </a:r>
            <a:r>
              <a:rPr sz="2700" spc="-15" baseline="1543" dirty="0">
                <a:latin typeface="Courier New"/>
                <a:cs typeface="Courier New"/>
              </a:rPr>
              <a:t>ess*</a:t>
            </a:r>
            <a:r>
              <a:rPr sz="2700" spc="-7" baseline="1543" dirty="0">
                <a:latin typeface="Courier New"/>
                <a:cs typeface="Courier New"/>
              </a:rPr>
              <a:t>*</a:t>
            </a:r>
            <a:r>
              <a:rPr sz="2700" baseline="1543" dirty="0">
                <a:latin typeface="Courier New"/>
                <a:cs typeface="Courier New"/>
              </a:rPr>
              <a:t>3</a:t>
            </a:r>
            <a:r>
              <a:rPr sz="2700" spc="-22" baseline="1543" dirty="0">
                <a:latin typeface="Courier New"/>
                <a:cs typeface="Courier New"/>
              </a:rPr>
              <a:t> </a:t>
            </a:r>
            <a:r>
              <a:rPr sz="2700" baseline="1543" dirty="0">
                <a:latin typeface="Courier New"/>
                <a:cs typeface="Courier New"/>
              </a:rPr>
              <a:t>-</a:t>
            </a:r>
            <a:r>
              <a:rPr sz="2700" spc="-22" baseline="1543" dirty="0">
                <a:latin typeface="Courier New"/>
                <a:cs typeface="Courier New"/>
              </a:rPr>
              <a:t> </a:t>
            </a:r>
            <a:r>
              <a:rPr sz="2700" spc="-7" baseline="1543" dirty="0">
                <a:latin typeface="Courier New"/>
                <a:cs typeface="Courier New"/>
              </a:rPr>
              <a:t>c</a:t>
            </a:r>
            <a:r>
              <a:rPr sz="2700" spc="-15" baseline="1543" dirty="0">
                <a:latin typeface="Courier New"/>
                <a:cs typeface="Courier New"/>
              </a:rPr>
              <a:t>ube</a:t>
            </a:r>
            <a:r>
              <a:rPr sz="2700" baseline="1543" dirty="0">
                <a:latin typeface="Courier New"/>
                <a:cs typeface="Courier New"/>
              </a:rPr>
              <a:t>)</a:t>
            </a:r>
            <a:r>
              <a:rPr sz="2700" spc="-15" baseline="1543" dirty="0">
                <a:latin typeface="Courier New"/>
                <a:cs typeface="Courier New"/>
              </a:rPr>
              <a:t> &gt;</a:t>
            </a:r>
            <a:r>
              <a:rPr sz="2700" baseline="1543" dirty="0">
                <a:latin typeface="Courier New"/>
                <a:cs typeface="Courier New"/>
              </a:rPr>
              <a:t>=</a:t>
            </a:r>
            <a:r>
              <a:rPr sz="2700" spc="-30" baseline="1543" dirty="0">
                <a:latin typeface="Courier New"/>
                <a:cs typeface="Courier New"/>
              </a:rPr>
              <a:t> </a:t>
            </a:r>
            <a:r>
              <a:rPr sz="2700" spc="-15" baseline="1543" dirty="0">
                <a:latin typeface="Courier New"/>
                <a:cs typeface="Courier New"/>
              </a:rPr>
              <a:t>e</a:t>
            </a:r>
            <a:r>
              <a:rPr sz="2700" spc="-7" baseline="1543" dirty="0">
                <a:latin typeface="Courier New"/>
                <a:cs typeface="Courier New"/>
              </a:rPr>
              <a:t>p</a:t>
            </a:r>
            <a:r>
              <a:rPr sz="2700" spc="-15" baseline="1543" dirty="0">
                <a:latin typeface="Courier New"/>
                <a:cs typeface="Courier New"/>
              </a:rPr>
              <a:t>silo</a:t>
            </a:r>
            <a:r>
              <a:rPr sz="2700" baseline="1543" dirty="0">
                <a:latin typeface="Courier New"/>
                <a:cs typeface="Courier New"/>
              </a:rPr>
              <a:t>n</a:t>
            </a:r>
            <a:r>
              <a:rPr sz="2700" spc="802" baseline="1543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es</a:t>
            </a:r>
            <a:r>
              <a:rPr sz="180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558800" marR="3556635">
              <a:lnSpc>
                <a:spcPts val="2590"/>
              </a:lnSpc>
              <a:spcBef>
                <a:spcPts val="110"/>
              </a:spcBef>
            </a:pPr>
            <a:r>
              <a:rPr sz="1800" spc="-10" dirty="0">
                <a:latin typeface="Courier New"/>
                <a:cs typeface="Courier New"/>
              </a:rPr>
              <a:t>gu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inc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emen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10" dirty="0">
                <a:latin typeface="Courier New"/>
                <a:cs typeface="Courier New"/>
              </a:rPr>
              <a:t>nu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_gue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se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int(</a:t>
            </a:r>
            <a:r>
              <a:rPr sz="1800" spc="-5" dirty="0">
                <a:latin typeface="Courier New"/>
                <a:cs typeface="Courier New"/>
              </a:rPr>
              <a:t>'</a:t>
            </a:r>
            <a:r>
              <a:rPr sz="1800" spc="-10" dirty="0">
                <a:latin typeface="Courier New"/>
                <a:cs typeface="Courier New"/>
              </a:rPr>
              <a:t>num_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uess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='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num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0" dirty="0">
                <a:latin typeface="Courier New"/>
                <a:cs typeface="Courier New"/>
              </a:rPr>
              <a:t>gues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es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558800" marR="962660" indent="-546735">
              <a:lnSpc>
                <a:spcPct val="120000"/>
              </a:lnSpc>
            </a:pP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 abs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gues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**</a:t>
            </a:r>
            <a:r>
              <a:rPr sz="1800" dirty="0">
                <a:latin typeface="Courier New"/>
                <a:cs typeface="Courier New"/>
              </a:rPr>
              <a:t>3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spc="-10" dirty="0">
                <a:latin typeface="Courier New"/>
                <a:cs typeface="Courier New"/>
              </a:rPr>
              <a:t> cub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epsi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on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nt('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0" dirty="0">
                <a:latin typeface="Courier New"/>
                <a:cs typeface="Courier New"/>
              </a:rPr>
              <a:t>aile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ub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oo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0" dirty="0">
                <a:latin typeface="Courier New"/>
                <a:cs typeface="Courier New"/>
              </a:rPr>
              <a:t>f'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ube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se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pr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0" dirty="0">
                <a:latin typeface="Courier New"/>
                <a:cs typeface="Courier New"/>
              </a:rPr>
              <a:t>nt(g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0" dirty="0">
                <a:latin typeface="Courier New"/>
                <a:cs typeface="Courier New"/>
              </a:rPr>
              <a:t>ess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'i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0" dirty="0">
                <a:latin typeface="Courier New"/>
                <a:cs typeface="Courier New"/>
              </a:rPr>
              <a:t>los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t</a:t>
            </a: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cu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ro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</a:t>
            </a:r>
            <a:r>
              <a:rPr sz="1800" spc="-5" dirty="0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7434833" y="3606251"/>
            <a:ext cx="12553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cu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0" dirty="0"/>
              <a:t>BI</a:t>
            </a:r>
            <a:r>
              <a:rPr spc="-60" dirty="0"/>
              <a:t>S</a:t>
            </a:r>
            <a:r>
              <a:rPr spc="-100" dirty="0"/>
              <a:t>E</a:t>
            </a:r>
            <a:r>
              <a:rPr spc="-25" dirty="0"/>
              <a:t>C</a:t>
            </a:r>
            <a:r>
              <a:rPr spc="-50" dirty="0"/>
              <a:t>TIO</a:t>
            </a:r>
            <a:r>
              <a:rPr dirty="0"/>
              <a:t>N</a:t>
            </a:r>
            <a:r>
              <a:rPr spc="-80" dirty="0"/>
              <a:t> </a:t>
            </a:r>
            <a:r>
              <a:rPr spc="-60" dirty="0"/>
              <a:t>S</a:t>
            </a:r>
            <a:r>
              <a:rPr spc="-100" dirty="0"/>
              <a:t>E</a:t>
            </a:r>
            <a:r>
              <a:rPr spc="-50" dirty="0"/>
              <a:t>A</a:t>
            </a:r>
            <a:r>
              <a:rPr spc="-100" dirty="0"/>
              <a:t>R</a:t>
            </a:r>
            <a:r>
              <a:rPr spc="-50" dirty="0"/>
              <a:t>C</a:t>
            </a:r>
            <a:r>
              <a:rPr dirty="0"/>
              <a:t>H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4624070" cy="141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hal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guess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half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een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il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75" dirty="0">
                <a:latin typeface="Calibri"/>
                <a:cs typeface="Calibri"/>
              </a:rPr>
              <a:t>t</a:t>
            </a:r>
            <a:r>
              <a:rPr sz="2600" spc="-165" dirty="0">
                <a:latin typeface="Calibri"/>
                <a:cs typeface="Calibri"/>
              </a:rPr>
              <a:t>’</a:t>
            </a:r>
            <a:r>
              <a:rPr sz="2600" spc="-5" dirty="0">
                <a:latin typeface="Calibri"/>
                <a:cs typeface="Calibri"/>
              </a:rPr>
              <a:t>s 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y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ame!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759" y="3549015"/>
            <a:ext cx="8558022" cy="332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759" y="3549015"/>
            <a:ext cx="8558530" cy="333375"/>
          </a:xfrm>
          <a:custGeom>
            <a:avLst/>
            <a:gdLst/>
            <a:ahLst/>
            <a:cxnLst/>
            <a:rect l="l" t="t" r="r" b="b"/>
            <a:pathLst>
              <a:path w="8558530" h="333375">
                <a:moveTo>
                  <a:pt x="0" y="332994"/>
                </a:moveTo>
                <a:lnTo>
                  <a:pt x="8558022" y="332994"/>
                </a:lnTo>
                <a:lnTo>
                  <a:pt x="8558022" y="0"/>
                </a:lnTo>
                <a:lnTo>
                  <a:pt x="0" y="0"/>
                </a:lnTo>
                <a:lnTo>
                  <a:pt x="0" y="33299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4755" y="3854958"/>
            <a:ext cx="228600" cy="548640"/>
          </a:xfrm>
          <a:custGeom>
            <a:avLst/>
            <a:gdLst/>
            <a:ahLst/>
            <a:cxnLst/>
            <a:rect l="l" t="t" r="r" b="b"/>
            <a:pathLst>
              <a:path w="228600" h="548639">
                <a:moveTo>
                  <a:pt x="152400" y="190499"/>
                </a:moveTo>
                <a:lnTo>
                  <a:pt x="76200" y="190499"/>
                </a:lnTo>
                <a:lnTo>
                  <a:pt x="76200" y="548639"/>
                </a:lnTo>
                <a:lnTo>
                  <a:pt x="152400" y="548639"/>
                </a:lnTo>
                <a:lnTo>
                  <a:pt x="152400" y="190499"/>
                </a:lnTo>
                <a:close/>
              </a:path>
              <a:path w="228600" h="54863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548639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4608" y="4037838"/>
            <a:ext cx="993140" cy="368935"/>
          </a:xfrm>
          <a:custGeom>
            <a:avLst/>
            <a:gdLst/>
            <a:ahLst/>
            <a:cxnLst/>
            <a:rect l="l" t="t" r="r" b="b"/>
            <a:pathLst>
              <a:path w="993139" h="368935">
                <a:moveTo>
                  <a:pt x="0" y="368807"/>
                </a:moveTo>
                <a:lnTo>
                  <a:pt x="992886" y="368807"/>
                </a:lnTo>
                <a:lnTo>
                  <a:pt x="99288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44109" y="4107442"/>
            <a:ext cx="828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 Unicode MS"/>
                <a:cs typeface="Arial Unicode MS"/>
              </a:rPr>
              <a:t>G</a:t>
            </a:r>
            <a:r>
              <a:rPr sz="1800" b="1" spc="0" dirty="0">
                <a:latin typeface="Arial Unicode MS"/>
                <a:cs typeface="Arial Unicode MS"/>
              </a:rPr>
              <a:t>U</a:t>
            </a:r>
            <a:r>
              <a:rPr sz="1800" b="1" dirty="0">
                <a:latin typeface="Arial Unicode MS"/>
                <a:cs typeface="Arial Unicode MS"/>
              </a:rPr>
              <a:t>ESS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9432" y="4406645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605789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6389" y="3479673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12954">
            <a:solidFill>
              <a:srgbClr val="58585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7759" y="4566284"/>
            <a:ext cx="4321302" cy="332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759" y="4566284"/>
            <a:ext cx="4321810" cy="333375"/>
          </a:xfrm>
          <a:custGeom>
            <a:avLst/>
            <a:gdLst/>
            <a:ahLst/>
            <a:cxnLst/>
            <a:rect l="l" t="t" r="r" b="b"/>
            <a:pathLst>
              <a:path w="4321810" h="333375">
                <a:moveTo>
                  <a:pt x="0" y="332994"/>
                </a:moveTo>
                <a:lnTo>
                  <a:pt x="4321302" y="332994"/>
                </a:lnTo>
                <a:lnTo>
                  <a:pt x="4321302" y="0"/>
                </a:lnTo>
                <a:lnTo>
                  <a:pt x="0" y="0"/>
                </a:lnTo>
                <a:lnTo>
                  <a:pt x="0" y="33299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4683" y="4912614"/>
            <a:ext cx="228600" cy="548640"/>
          </a:xfrm>
          <a:custGeom>
            <a:avLst/>
            <a:gdLst/>
            <a:ahLst/>
            <a:cxnLst/>
            <a:rect l="l" t="t" r="r" b="b"/>
            <a:pathLst>
              <a:path w="228600" h="548639">
                <a:moveTo>
                  <a:pt x="152400" y="190500"/>
                </a:moveTo>
                <a:lnTo>
                  <a:pt x="76200" y="190500"/>
                </a:lnTo>
                <a:lnTo>
                  <a:pt x="76200" y="548640"/>
                </a:lnTo>
                <a:lnTo>
                  <a:pt x="152400" y="548640"/>
                </a:lnTo>
                <a:lnTo>
                  <a:pt x="152400" y="190500"/>
                </a:lnTo>
                <a:close/>
              </a:path>
              <a:path w="228600" h="54863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4863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4535" y="5094732"/>
            <a:ext cx="993140" cy="369570"/>
          </a:xfrm>
          <a:custGeom>
            <a:avLst/>
            <a:gdLst/>
            <a:ahLst/>
            <a:cxnLst/>
            <a:rect l="l" t="t" r="r" b="b"/>
            <a:pathLst>
              <a:path w="993139" h="369570">
                <a:moveTo>
                  <a:pt x="0" y="369570"/>
                </a:moveTo>
                <a:lnTo>
                  <a:pt x="992886" y="369570"/>
                </a:lnTo>
                <a:lnTo>
                  <a:pt x="992886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43529" y="5164590"/>
            <a:ext cx="828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 Unicode MS"/>
                <a:cs typeface="Arial Unicode MS"/>
              </a:rPr>
              <a:t>G</a:t>
            </a:r>
            <a:r>
              <a:rPr sz="1800" b="1" spc="0" dirty="0">
                <a:latin typeface="Arial Unicode MS"/>
                <a:cs typeface="Arial Unicode MS"/>
              </a:rPr>
              <a:t>U</a:t>
            </a:r>
            <a:r>
              <a:rPr sz="1800" b="1" dirty="0">
                <a:latin typeface="Arial Unicode MS"/>
                <a:cs typeface="Arial Unicode MS"/>
              </a:rPr>
              <a:t>ESS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99360" y="546430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605789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6221" y="357225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0541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4861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0226" y="357225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4545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28866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01661" y="357225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5981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0302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1188" y="357225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55507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29828" y="3570732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5245" y="3571494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8323" y="355701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4450" y="3558539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8770" y="355701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0889" y="4604385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954">
            <a:solidFill>
              <a:srgbClr val="58585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19783" y="4610861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3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94104" y="4610100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3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8423" y="4610100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14550" y="4610861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3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808" y="4610861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53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2648" y="4596384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53" y="0"/>
                </a:moveTo>
                <a:lnTo>
                  <a:pt x="0" y="274320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011" y="4597145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53" y="0"/>
                </a:moveTo>
                <a:lnTo>
                  <a:pt x="0" y="274319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2332" y="4596384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3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88310" y="5610986"/>
            <a:ext cx="2179319" cy="332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88310" y="5610986"/>
            <a:ext cx="2179320" cy="333375"/>
          </a:xfrm>
          <a:custGeom>
            <a:avLst/>
            <a:gdLst/>
            <a:ahLst/>
            <a:cxnLst/>
            <a:rect l="l" t="t" r="r" b="b"/>
            <a:pathLst>
              <a:path w="2179320" h="333375">
                <a:moveTo>
                  <a:pt x="0" y="332994"/>
                </a:moveTo>
                <a:lnTo>
                  <a:pt x="2179319" y="332994"/>
                </a:lnTo>
                <a:lnTo>
                  <a:pt x="2179319" y="0"/>
                </a:lnTo>
                <a:lnTo>
                  <a:pt x="0" y="0"/>
                </a:lnTo>
                <a:lnTo>
                  <a:pt x="0" y="33299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46526" y="5943600"/>
            <a:ext cx="228600" cy="548640"/>
          </a:xfrm>
          <a:custGeom>
            <a:avLst/>
            <a:gdLst/>
            <a:ahLst/>
            <a:cxnLst/>
            <a:rect l="l" t="t" r="r" b="b"/>
            <a:pathLst>
              <a:path w="228600" h="548639">
                <a:moveTo>
                  <a:pt x="152400" y="190500"/>
                </a:moveTo>
                <a:lnTo>
                  <a:pt x="76200" y="190500"/>
                </a:lnTo>
                <a:lnTo>
                  <a:pt x="76200" y="548640"/>
                </a:lnTo>
                <a:lnTo>
                  <a:pt x="152400" y="548640"/>
                </a:lnTo>
                <a:lnTo>
                  <a:pt x="152400" y="190500"/>
                </a:lnTo>
                <a:close/>
              </a:path>
              <a:path w="228600" h="548639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48639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86378" y="6092952"/>
            <a:ext cx="992505" cy="369570"/>
          </a:xfrm>
          <a:custGeom>
            <a:avLst/>
            <a:gdLst/>
            <a:ahLst/>
            <a:cxnLst/>
            <a:rect l="l" t="t" r="r" b="b"/>
            <a:pathLst>
              <a:path w="992504" h="369570">
                <a:moveTo>
                  <a:pt x="0" y="369570"/>
                </a:moveTo>
                <a:lnTo>
                  <a:pt x="992124" y="369570"/>
                </a:lnTo>
                <a:lnTo>
                  <a:pt x="992124" y="0"/>
                </a:lnTo>
                <a:lnTo>
                  <a:pt x="0" y="0"/>
                </a:lnTo>
                <a:lnTo>
                  <a:pt x="0" y="36957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865371" y="6163064"/>
            <a:ext cx="828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 Unicode MS"/>
                <a:cs typeface="Arial Unicode MS"/>
              </a:rPr>
              <a:t>G</a:t>
            </a:r>
            <a:r>
              <a:rPr sz="1800" b="1" spc="0" dirty="0">
                <a:latin typeface="Arial Unicode MS"/>
                <a:cs typeface="Arial Unicode MS"/>
              </a:rPr>
              <a:t>U</a:t>
            </a:r>
            <a:r>
              <a:rPr sz="1800" b="1" dirty="0">
                <a:latin typeface="Arial Unicode MS"/>
                <a:cs typeface="Arial Unicode MS"/>
              </a:rPr>
              <a:t>ESS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25773" y="6454901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605789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3680" y="5609463"/>
            <a:ext cx="0" cy="274320"/>
          </a:xfrm>
          <a:custGeom>
            <a:avLst/>
            <a:gdLst/>
            <a:ahLst/>
            <a:cxnLst/>
            <a:rect l="l" t="t" r="r" b="b"/>
            <a:pathLst>
              <a:path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954">
            <a:solidFill>
              <a:srgbClr val="58585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59736" y="5650991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2" y="0"/>
                </a:moveTo>
                <a:lnTo>
                  <a:pt x="0" y="274319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95194" y="5636514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30" h="274320">
                <a:moveTo>
                  <a:pt x="392303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1320" y="5637276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19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69920" y="5636514"/>
            <a:ext cx="392430" cy="274320"/>
          </a:xfrm>
          <a:custGeom>
            <a:avLst/>
            <a:gdLst/>
            <a:ahLst/>
            <a:cxnLst/>
            <a:rect l="l" t="t" r="r" b="b"/>
            <a:pathLst>
              <a:path w="392429" h="274320">
                <a:moveTo>
                  <a:pt x="392302" y="0"/>
                </a:moveTo>
                <a:lnTo>
                  <a:pt x="0" y="274320"/>
                </a:lnTo>
              </a:path>
            </a:pathLst>
          </a:custGeom>
          <a:ln w="3809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BI</a:t>
            </a:r>
            <a:r>
              <a:rPr u="none" spc="-60" dirty="0"/>
              <a:t>S</a:t>
            </a:r>
            <a:r>
              <a:rPr u="none" spc="-100" dirty="0"/>
              <a:t>E</a:t>
            </a:r>
            <a:r>
              <a:rPr u="none" spc="-25" dirty="0"/>
              <a:t>C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dirty="0"/>
              <a:t>N</a:t>
            </a:r>
            <a:r>
              <a:rPr u="none" spc="-85" dirty="0"/>
              <a:t> </a:t>
            </a:r>
            <a:r>
              <a:rPr u="none" spc="-60" dirty="0"/>
              <a:t>S</a:t>
            </a:r>
            <a:r>
              <a:rPr u="none" spc="-100" dirty="0"/>
              <a:t>E</a:t>
            </a:r>
            <a:r>
              <a:rPr u="none" spc="-50" dirty="0"/>
              <a:t>A</a:t>
            </a:r>
            <a:r>
              <a:rPr u="none" spc="-100" dirty="0"/>
              <a:t>R</a:t>
            </a:r>
            <a:r>
              <a:rPr u="none" spc="-50" dirty="0"/>
              <a:t>C</a:t>
            </a:r>
            <a:r>
              <a:rPr u="none" dirty="0"/>
              <a:t>H</a:t>
            </a:r>
          </a:p>
          <a:p>
            <a:pPr marL="269875">
              <a:lnSpc>
                <a:spcPts val="5330"/>
              </a:lnSpc>
              <a:tabLst>
                <a:tab pos="7879715" algn="l"/>
              </a:tabLst>
            </a:pPr>
            <a:r>
              <a:rPr b="0" spc="-10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b="0" spc="-215" dirty="0">
                <a:latin typeface="Times New Roman"/>
                <a:cs typeface="Times New Roman"/>
              </a:rPr>
              <a:t> </a:t>
            </a:r>
            <a:r>
              <a:rPr spc="-50" dirty="0"/>
              <a:t>c</a:t>
            </a:r>
            <a:r>
              <a:rPr spc="-55" dirty="0"/>
              <a:t>ub</a:t>
            </a:r>
            <a:r>
              <a:rPr dirty="0"/>
              <a:t>e</a:t>
            </a:r>
            <a:r>
              <a:rPr spc="-100" dirty="0"/>
              <a:t> </a:t>
            </a:r>
            <a:r>
              <a:rPr spc="-150" dirty="0"/>
              <a:t>r</a:t>
            </a:r>
            <a:r>
              <a:rPr spc="-55" dirty="0"/>
              <a:t>oo</a:t>
            </a:r>
            <a:r>
              <a:rPr spc="-5" dirty="0"/>
              <a:t>t</a:t>
            </a:r>
            <a:r>
              <a:rPr dirty="0"/>
              <a:t> 	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928897"/>
            <a:ext cx="231203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27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epsilon = 0.01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num_guesses = 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831038"/>
            <a:ext cx="1092200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low = 0 high = guess while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060" y="3135838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914" y="3440638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= (high 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3440638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low)/2.0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4914" y="3745438"/>
            <a:ext cx="1854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abs(guess**3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6114" y="3745438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- cube)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5314" y="3745438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&gt;= epsilon: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7314" y="4050238"/>
            <a:ext cx="154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guess**3 &lt;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3714" y="4050238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cube 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9860" y="4355038"/>
            <a:ext cx="155003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7480" indent="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low = else: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high 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4114" y="4355038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guess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6514" y="4964892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guess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9860" y="5269692"/>
            <a:ext cx="2312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guess = (high 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8514" y="5269692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low)/2.0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259" y="5574492"/>
            <a:ext cx="520763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num_guesses += 1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 'num_guesses =', num_guesses print guess, 'is close to the cube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4514" y="6184092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root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6514" y="6184092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of', cube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u="none" spc="-50" dirty="0"/>
              <a:t>BI</a:t>
            </a:r>
            <a:r>
              <a:rPr u="none" spc="-60" dirty="0"/>
              <a:t>S</a:t>
            </a:r>
            <a:r>
              <a:rPr u="none" spc="-100" dirty="0"/>
              <a:t>E</a:t>
            </a:r>
            <a:r>
              <a:rPr u="none" spc="-25" dirty="0"/>
              <a:t>C</a:t>
            </a:r>
            <a:r>
              <a:rPr u="none" spc="-50" dirty="0"/>
              <a:t>TI</a:t>
            </a:r>
            <a:r>
              <a:rPr u="none" spc="-55" dirty="0"/>
              <a:t>O</a:t>
            </a:r>
            <a:r>
              <a:rPr u="none" dirty="0"/>
              <a:t>N</a:t>
            </a:r>
            <a:r>
              <a:rPr u="none" spc="-85" dirty="0"/>
              <a:t> </a:t>
            </a:r>
            <a:r>
              <a:rPr u="none" spc="-60" dirty="0"/>
              <a:t>S</a:t>
            </a:r>
            <a:r>
              <a:rPr u="none" spc="-100" dirty="0"/>
              <a:t>E</a:t>
            </a:r>
            <a:r>
              <a:rPr u="none" spc="-50" dirty="0"/>
              <a:t>A</a:t>
            </a:r>
            <a:r>
              <a:rPr u="none" spc="-100" dirty="0"/>
              <a:t>R</a:t>
            </a:r>
            <a:r>
              <a:rPr u="none" spc="-50" dirty="0"/>
              <a:t>C</a:t>
            </a:r>
            <a:r>
              <a:rPr u="none" dirty="0"/>
              <a:t>H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spc="-10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V</a:t>
            </a:r>
            <a:r>
              <a:rPr spc="-55" dirty="0"/>
              <a:t>E</a:t>
            </a:r>
            <a:r>
              <a:rPr spc="-100" dirty="0"/>
              <a:t>R</a:t>
            </a:r>
            <a:r>
              <a:rPr spc="-50" dirty="0"/>
              <a:t>G</a:t>
            </a:r>
            <a:r>
              <a:rPr spc="-55" dirty="0"/>
              <a:t>E</a:t>
            </a:r>
            <a:r>
              <a:rPr spc="-45" dirty="0"/>
              <a:t>N</a:t>
            </a:r>
            <a:r>
              <a:rPr spc="-50" dirty="0"/>
              <a:t>C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196532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ch</a:t>
            </a:r>
            <a:r>
              <a:rPr sz="2600" spc="-5" dirty="0">
                <a:latin typeface="Calibri"/>
                <a:cs typeface="Calibri"/>
              </a:rPr>
              <a:t> s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ace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427" y="2237994"/>
            <a:ext cx="199771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buClr>
                <a:srgbClr val="585858"/>
              </a:buClr>
              <a:buFont typeface="Calibri"/>
              <a:buChar char="◦"/>
              <a:tabLst>
                <a:tab pos="264160" algn="l"/>
              </a:tabLst>
            </a:pP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guess:</a:t>
            </a:r>
            <a:endParaRPr sz="240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Calibri"/>
              <a:buChar char="◦"/>
              <a:tabLst>
                <a:tab pos="264160" algn="l"/>
              </a:tabLst>
            </a:pPr>
            <a:r>
              <a:rPr sz="2400" spc="-1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 gues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264160" indent="-251460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Calibri"/>
              <a:buChar char="◦"/>
              <a:tabLst>
                <a:tab pos="264160" algn="l"/>
              </a:tabLst>
            </a:pP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714" y="2237994"/>
            <a:ext cx="58737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</a:pPr>
            <a:r>
              <a:rPr sz="2400" spc="-5" dirty="0">
                <a:latin typeface="Calibri"/>
                <a:cs typeface="Calibri"/>
              </a:rPr>
              <a:t>N/2 N/4 N/2</a:t>
            </a:r>
            <a:r>
              <a:rPr sz="2400" baseline="24305" dirty="0">
                <a:latin typeface="Calibri"/>
                <a:cs typeface="Calibri"/>
              </a:rPr>
              <a:t>k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450560"/>
            <a:ext cx="767969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guess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es 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550" spc="15" baseline="-21241" dirty="0">
                <a:latin typeface="Calibri"/>
                <a:cs typeface="Calibri"/>
              </a:rPr>
              <a:t>2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104139" marR="377825" indent="-91440">
              <a:lnSpc>
                <a:spcPct val="80000"/>
              </a:lnSpc>
              <a:spcBef>
                <a:spcPts val="14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bisectio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ch 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3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ction </a:t>
            </a:r>
            <a:r>
              <a:rPr sz="2600" spc="-5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 mono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oni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ally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</a:t>
            </a:r>
            <a:r>
              <a:rPr sz="2600" spc="-5" dirty="0">
                <a:latin typeface="Calibri"/>
                <a:cs typeface="Calibri"/>
              </a:rPr>
              <a:t>ut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sh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wn o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ly 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3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positi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cubes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&gt;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-5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5252182"/>
            <a:ext cx="1656714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chall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314" y="5252182"/>
            <a:ext cx="5315585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modi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</a:t>
            </a:r>
            <a:r>
              <a:rPr sz="2600" spc="-50" dirty="0">
                <a:latin typeface="Calibri"/>
                <a:cs typeface="Calibri"/>
              </a:rPr>
              <a:t>g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cu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es!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modi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k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 &lt; 1!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55" dirty="0"/>
              <a:t>L</a:t>
            </a:r>
            <a:r>
              <a:rPr spc="-50" dirty="0"/>
              <a:t>A</a:t>
            </a:r>
            <a:r>
              <a:rPr spc="-80" dirty="0"/>
              <a:t>S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TI</a:t>
            </a:r>
            <a:r>
              <a:rPr spc="-55" dirty="0"/>
              <a:t>M</a:t>
            </a:r>
            <a:r>
              <a:rPr spc="-5" dirty="0"/>
              <a:t>E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3263265" cy="195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anching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60" dirty="0">
                <a:latin typeface="Calibri"/>
                <a:cs typeface="Calibri"/>
              </a:rPr>
              <a:t>/</a:t>
            </a:r>
            <a:r>
              <a:rPr sz="2600" spc="-10" dirty="0">
                <a:latin typeface="Calibri"/>
                <a:cs typeface="Calibri"/>
              </a:rPr>
              <a:t>eli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55" dirty="0">
                <a:latin typeface="Calibri"/>
                <a:cs typeface="Calibri"/>
              </a:rPr>
              <a:t>/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while </a:t>
            </a:r>
            <a:r>
              <a:rPr sz="2600" dirty="0">
                <a:latin typeface="Calibri"/>
                <a:cs typeface="Calibri"/>
              </a:rPr>
              <a:t>loo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loo</a:t>
            </a:r>
            <a:r>
              <a:rPr sz="2600" spc="-15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dirty="0"/>
              <a:t>x</a:t>
            </a:r>
            <a:r>
              <a:rPr spc="-95" dirty="0"/>
              <a:t> </a:t>
            </a:r>
            <a:r>
              <a:rPr dirty="0"/>
              <a:t>&lt;</a:t>
            </a:r>
            <a:r>
              <a:rPr spc="-105" dirty="0"/>
              <a:t> </a:t>
            </a:r>
            <a:r>
              <a:rPr spc="-5" dirty="0"/>
              <a:t>1</a:t>
            </a:r>
            <a:r>
              <a:rPr dirty="0"/>
              <a:t>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</a:t>
            </a: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316470" cy="159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&lt;</a:t>
            </a:r>
            <a:r>
              <a:rPr sz="2600" spc="-5" dirty="0">
                <a:latin typeface="Calibri"/>
                <a:cs typeface="Calibri"/>
              </a:rPr>
              <a:t> 1,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ch</a:t>
            </a:r>
            <a:r>
              <a:rPr sz="2600" spc="-5" dirty="0">
                <a:latin typeface="Calibri"/>
                <a:cs typeface="Calibri"/>
              </a:rPr>
              <a:t> s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ace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0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5" dirty="0">
                <a:latin typeface="Calibri"/>
                <a:cs typeface="Calibri"/>
              </a:rPr>
              <a:t> bu</a:t>
            </a:r>
            <a:r>
              <a:rPr sz="2600" dirty="0">
                <a:latin typeface="Calibri"/>
                <a:cs typeface="Calibri"/>
              </a:rPr>
              <a:t>t cube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g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than x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le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s than 1</a:t>
            </a:r>
            <a:endParaRPr sz="2600">
              <a:latin typeface="Calibri"/>
              <a:cs typeface="Calibri"/>
            </a:endParaRPr>
          </a:p>
          <a:p>
            <a:pPr marL="104139" marR="1191260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modi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choose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space dependin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85" dirty="0"/>
              <a:t>T</a:t>
            </a:r>
            <a:r>
              <a:rPr spc="-50" dirty="0"/>
              <a:t>O</a:t>
            </a:r>
            <a:r>
              <a:rPr spc="-100" dirty="0"/>
              <a:t>D</a:t>
            </a:r>
            <a:r>
              <a:rPr spc="-380" dirty="0"/>
              <a:t>A</a:t>
            </a:r>
            <a:r>
              <a:rPr dirty="0"/>
              <a:t>Y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3922395" cy="195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manipul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guess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eck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orithms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app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6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xim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solutions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bisectio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thod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TRI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85380" cy="177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think</a:t>
            </a:r>
            <a:r>
              <a:rPr sz="2600" spc="-5" dirty="0">
                <a:latin typeface="Calibri"/>
                <a:cs typeface="Calibri"/>
              </a:rPr>
              <a:t> o</a:t>
            </a:r>
            <a:r>
              <a:rPr sz="2600" dirty="0">
                <a:latin typeface="Calibri"/>
                <a:cs typeface="Calibri"/>
              </a:rPr>
              <a:t>f 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sensit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cha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ac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12420" indent="-29972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313055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trings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==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&gt;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&lt;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3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len()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a f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nctio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tri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len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0" dirty="0">
                <a:latin typeface="Calibri"/>
                <a:cs typeface="Calibri"/>
              </a:rPr>
              <a:t>pa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theses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4392002"/>
            <a:ext cx="181102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600"/>
              </a:lnSpc>
            </a:pPr>
            <a:r>
              <a:rPr sz="2600" spc="-5" dirty="0">
                <a:latin typeface="Courier New"/>
                <a:cs typeface="Courier New"/>
              </a:rPr>
              <a:t>s = </a:t>
            </a:r>
            <a:r>
              <a:rPr sz="2600" dirty="0">
                <a:latin typeface="Courier New"/>
                <a:cs typeface="Courier New"/>
              </a:rPr>
              <a:t>"</a:t>
            </a:r>
            <a:r>
              <a:rPr sz="2600" spc="-10" dirty="0">
                <a:latin typeface="Courier New"/>
                <a:cs typeface="Courier New"/>
              </a:rPr>
              <a:t>a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5" dirty="0">
                <a:latin typeface="Courier New"/>
                <a:cs typeface="Courier New"/>
              </a:rPr>
              <a:t>c" </a:t>
            </a: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en(</a:t>
            </a:r>
            <a:r>
              <a:rPr sz="2600" spc="-5" dirty="0">
                <a:latin typeface="Courier New"/>
                <a:cs typeface="Courier New"/>
              </a:rPr>
              <a:t>s)</a:t>
            </a:r>
            <a:r>
              <a:rPr sz="2600" spc="3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1283" y="4928298"/>
            <a:ext cx="18935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3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TRI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50824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5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squa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ac</a:t>
            </a:r>
            <a:r>
              <a:rPr sz="2600" spc="-95" dirty="0">
                <a:latin typeface="Calibri"/>
                <a:cs typeface="Calibri"/>
              </a:rPr>
              <a:t>k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xin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50"/>
              </a:lnSpc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 the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cer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x/position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2666072"/>
            <a:ext cx="620395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s =</a:t>
            </a:r>
            <a:endParaRPr sz="2600">
              <a:latin typeface="Courier New"/>
              <a:cs typeface="Courier New"/>
            </a:endParaRPr>
          </a:p>
          <a:p>
            <a:pPr marL="22225" marR="26034">
              <a:lnSpc>
                <a:spcPct val="111000"/>
              </a:lnSpc>
              <a:spcBef>
                <a:spcPts val="3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ind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ind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9690" y="2666072"/>
            <a:ext cx="4171315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"</a:t>
            </a:r>
            <a:r>
              <a:rPr sz="2600" spc="-10" dirty="0">
                <a:latin typeface="Courier New"/>
                <a:cs typeface="Courier New"/>
              </a:rPr>
              <a:t>a</a:t>
            </a:r>
            <a:r>
              <a:rPr sz="2600" dirty="0">
                <a:latin typeface="Courier New"/>
                <a:cs typeface="Courier New"/>
              </a:rPr>
              <a:t>b</a:t>
            </a:r>
            <a:r>
              <a:rPr sz="2600" spc="-5" dirty="0">
                <a:latin typeface="Courier New"/>
                <a:cs typeface="Courier New"/>
              </a:rPr>
              <a:t>c"</a:t>
            </a:r>
            <a:endParaRPr sz="2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75"/>
              </a:spcBef>
              <a:tabLst>
                <a:tab pos="103251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ind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xin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arts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60655">
              <a:lnSpc>
                <a:spcPct val="100000"/>
              </a:lnSpc>
              <a:spcBef>
                <a:spcPts val="235"/>
              </a:spcBef>
              <a:tabLst>
                <a:tab pos="103251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-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 ind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4275" y="3786856"/>
          <a:ext cx="6776013" cy="283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987"/>
                <a:gridCol w="656323"/>
                <a:gridCol w="4872703"/>
              </a:tblGrid>
              <a:tr h="4389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600" spc="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0]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"a"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6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600" spc="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1]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"b"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65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s[2]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"c"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633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600" spc="5" dirty="0">
                          <a:latin typeface="Courier New"/>
                          <a:cs typeface="Courier New"/>
                        </a:rPr>
                        <a:t>[3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ying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26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ou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oun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, er</a:t>
                      </a:r>
                      <a:r>
                        <a:rPr sz="26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or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[-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1]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"c"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[-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2]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"b"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7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600" dirty="0">
                          <a:latin typeface="Courier New"/>
                          <a:cs typeface="Courier New"/>
                        </a:rPr>
                        <a:t>[-</a:t>
                      </a:r>
                      <a:r>
                        <a:rPr sz="2600" spc="-5" dirty="0">
                          <a:latin typeface="Courier New"/>
                          <a:cs typeface="Courier New"/>
                        </a:rPr>
                        <a:t>3]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Wingdings"/>
                          <a:cs typeface="Wingdings"/>
                        </a:rPr>
                        <a:t></a:t>
                      </a:r>
                      <a:endParaRPr sz="26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alu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"a"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TRIN</a:t>
            </a:r>
            <a:r>
              <a:rPr spc="-55" dirty="0"/>
              <a:t>G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/>
          <p:nvPr/>
        </p:nvSpPr>
        <p:spPr>
          <a:xfrm>
            <a:off x="6945756" y="2947670"/>
            <a:ext cx="1923288" cy="1410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908" y="1890032"/>
            <a:ext cx="8535670" cy="187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0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768985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slice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trings u</a:t>
            </a:r>
            <a:r>
              <a:rPr sz="2600" spc="-5" dirty="0">
                <a:latin typeface="Calibri"/>
                <a:cs typeface="Calibri"/>
              </a:rPr>
              <a:t>sin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[start:stop:st</a:t>
            </a:r>
            <a:r>
              <a:rPr sz="2600" spc="10" dirty="0">
                <a:latin typeface="Courier New"/>
                <a:cs typeface="Courier New"/>
              </a:rPr>
              <a:t>e</a:t>
            </a:r>
            <a:r>
              <a:rPr sz="2600" dirty="0">
                <a:latin typeface="Courier New"/>
                <a:cs typeface="Courier New"/>
              </a:rPr>
              <a:t>p]</a:t>
            </a:r>
            <a:endParaRPr sz="2600">
              <a:latin typeface="Courier New"/>
              <a:cs typeface="Courier New"/>
            </a:endParaRPr>
          </a:p>
          <a:p>
            <a:pPr marL="768350" indent="-225425">
              <a:lnSpc>
                <a:spcPct val="100000"/>
              </a:lnSpc>
              <a:spcBef>
                <a:spcPts val="1100"/>
              </a:spcBef>
              <a:buClr>
                <a:srgbClr val="585858"/>
              </a:buClr>
              <a:buFont typeface="Wingdings"/>
              <a:buChar char=""/>
              <a:tabLst>
                <a:tab pos="7689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gi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[</a:t>
            </a:r>
            <a:r>
              <a:rPr sz="2600" spc="-5" dirty="0">
                <a:latin typeface="Courier New"/>
                <a:cs typeface="Courier New"/>
              </a:rPr>
              <a:t>start:stop</a:t>
            </a:r>
            <a:r>
              <a:rPr sz="2600" spc="-5" dirty="0">
                <a:latin typeface="Calibri"/>
                <a:cs typeface="Calibri"/>
              </a:rPr>
              <a:t>],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step=1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ault</a:t>
            </a:r>
            <a:endParaRPr sz="2600">
              <a:latin typeface="Calibri"/>
              <a:cs typeface="Calibri"/>
            </a:endParaRPr>
          </a:p>
          <a:p>
            <a:pPr marL="768350" indent="-225425">
              <a:lnSpc>
                <a:spcPct val="100000"/>
              </a:lnSpc>
              <a:spcBef>
                <a:spcPts val="1120"/>
              </a:spcBef>
              <a:buClr>
                <a:srgbClr val="585858"/>
              </a:buClr>
              <a:buFont typeface="Wingdings"/>
              <a:buChar char=""/>
              <a:tabLst>
                <a:tab pos="768985" algn="l"/>
              </a:tabLst>
            </a:pP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omi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le</a:t>
            </a:r>
            <a:r>
              <a:rPr sz="2600" spc="-6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olons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"</a:t>
            </a:r>
            <a:r>
              <a:rPr sz="2200" spc="-5" dirty="0">
                <a:latin typeface="Courier New"/>
                <a:cs typeface="Courier New"/>
              </a:rPr>
              <a:t>ab</a:t>
            </a:r>
            <a:r>
              <a:rPr sz="2200" spc="5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d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fg</a:t>
            </a:r>
            <a:r>
              <a:rPr sz="2200" spc="15" dirty="0">
                <a:latin typeface="Courier New"/>
                <a:cs typeface="Courier New"/>
              </a:rPr>
              <a:t>h</a:t>
            </a:r>
            <a:r>
              <a:rPr sz="220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908" y="3982430"/>
            <a:ext cx="103124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s[3:6]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057" y="3961448"/>
            <a:ext cx="368935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5" dirty="0">
                <a:latin typeface="Courier New"/>
                <a:cs typeface="Courier New"/>
              </a:rPr>
              <a:t>"def"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5647" y="3982430"/>
            <a:ext cx="13677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s[3:6:1]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908" y="4464622"/>
            <a:ext cx="3945254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s[3:6:</a:t>
            </a:r>
            <a:r>
              <a:rPr sz="2200" dirty="0">
                <a:latin typeface="Courier New"/>
                <a:cs typeface="Courier New"/>
              </a:rPr>
              <a:t>2]</a:t>
            </a:r>
            <a:r>
              <a:rPr sz="2200" spc="-2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 </a:t>
            </a:r>
            <a:r>
              <a:rPr sz="2200" spc="-5" dirty="0">
                <a:latin typeface="Courier New"/>
                <a:cs typeface="Courier New"/>
              </a:rPr>
              <a:t>"df</a:t>
            </a:r>
            <a:r>
              <a:rPr sz="220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08" y="4988524"/>
            <a:ext cx="120078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s[::]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s[::-</a:t>
            </a:r>
            <a:r>
              <a:rPr sz="2200" dirty="0">
                <a:latin typeface="Courier New"/>
                <a:cs typeface="Courier New"/>
              </a:rPr>
              <a:t>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6917" y="4967542"/>
            <a:ext cx="734568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"abcdef</a:t>
            </a:r>
            <a:r>
              <a:rPr sz="2200" spc="5" dirty="0">
                <a:latin typeface="Courier New"/>
                <a:cs typeface="Courier New"/>
              </a:rPr>
              <a:t>gh</a:t>
            </a:r>
            <a:r>
              <a:rPr sz="2200" spc="-5" dirty="0">
                <a:latin typeface="Courier New"/>
                <a:cs typeface="Courier New"/>
              </a:rPr>
              <a:t>"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</a:t>
            </a:r>
            <a:r>
              <a:rPr sz="2200" dirty="0">
                <a:latin typeface="Calibri"/>
                <a:cs typeface="Calibri"/>
              </a:rPr>
              <a:t>e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s[0:len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s)</a:t>
            </a:r>
            <a:r>
              <a:rPr sz="2200" spc="5" dirty="0">
                <a:latin typeface="Courier New"/>
                <a:cs typeface="Courier New"/>
              </a:rPr>
              <a:t>:</a:t>
            </a:r>
            <a:r>
              <a:rPr sz="2200" spc="-5" dirty="0">
                <a:latin typeface="Courier New"/>
                <a:cs typeface="Courier New"/>
              </a:rPr>
              <a:t>1]</a:t>
            </a:r>
            <a:endParaRPr sz="220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"hgfedb</a:t>
            </a:r>
            <a:r>
              <a:rPr sz="2200" spc="5" dirty="0">
                <a:latin typeface="Courier New"/>
                <a:cs typeface="Courier New"/>
              </a:rPr>
              <a:t>ca</a:t>
            </a:r>
            <a:r>
              <a:rPr sz="2200" spc="-5" dirty="0">
                <a:latin typeface="Courier New"/>
                <a:cs typeface="Courier New"/>
              </a:rPr>
              <a:t>"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</a:t>
            </a:r>
            <a:r>
              <a:rPr sz="2200" dirty="0">
                <a:latin typeface="Calibri"/>
                <a:cs typeface="Calibri"/>
              </a:rPr>
              <a:t>e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s[-1</a:t>
            </a:r>
            <a:r>
              <a:rPr sz="1800" spc="-10" dirty="0">
                <a:latin typeface="Courier New"/>
                <a:cs typeface="Courier New"/>
              </a:rPr>
              <a:t>:-(l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n(s)+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spc="-1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:</a:t>
            </a:r>
            <a:r>
              <a:rPr sz="1800" spc="-10" dirty="0">
                <a:latin typeface="Courier New"/>
                <a:cs typeface="Courier New"/>
              </a:rPr>
              <a:t>-1</a:t>
            </a: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908" y="5973382"/>
            <a:ext cx="3986529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s[4:1</a:t>
            </a:r>
            <a:r>
              <a:rPr sz="2200" dirty="0">
                <a:latin typeface="Courier New"/>
                <a:cs typeface="Courier New"/>
              </a:rPr>
              <a:t>:-2]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"ec</a:t>
            </a:r>
            <a:r>
              <a:rPr sz="2200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TRI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420485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trings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5" dirty="0">
                <a:latin typeface="Calibri"/>
                <a:cs typeface="Calibri"/>
              </a:rPr>
              <a:t>“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imm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”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annot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odifi</a:t>
            </a:r>
            <a:r>
              <a:rPr sz="2600" dirty="0">
                <a:latin typeface="Calibri"/>
                <a:cs typeface="Calibri"/>
              </a:rPr>
              <a:t>ed</a:t>
            </a:r>
            <a:endParaRPr sz="26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"</a:t>
            </a:r>
            <a:r>
              <a:rPr sz="2400" spc="-15" dirty="0">
                <a:latin typeface="Courier New"/>
                <a:cs typeface="Courier New"/>
              </a:rPr>
              <a:t>h</a:t>
            </a:r>
            <a:r>
              <a:rPr sz="2400" spc="-5" dirty="0">
                <a:latin typeface="Courier New"/>
                <a:cs typeface="Courier New"/>
              </a:rPr>
              <a:t>ell</a:t>
            </a:r>
            <a:r>
              <a:rPr sz="2400" spc="-15" dirty="0">
                <a:latin typeface="Courier New"/>
                <a:cs typeface="Courier New"/>
              </a:rPr>
              <a:t>o</a:t>
            </a:r>
            <a:r>
              <a:rPr sz="2400" dirty="0"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2996972"/>
            <a:ext cx="18516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5194" algn="l"/>
              </a:tabLst>
            </a:pPr>
            <a:r>
              <a:rPr sz="2400" spc="-5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[</a:t>
            </a:r>
            <a:r>
              <a:rPr sz="2400" spc="-5" dirty="0">
                <a:latin typeface="Courier New"/>
                <a:cs typeface="Courier New"/>
              </a:rPr>
              <a:t>0</a:t>
            </a:r>
            <a:r>
              <a:rPr sz="2400" dirty="0">
                <a:latin typeface="Courier New"/>
                <a:cs typeface="Courier New"/>
              </a:rPr>
              <a:t>]	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'y'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2767" y="2974103"/>
            <a:ext cx="3124835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ed,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boun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3409976"/>
            <a:ext cx="34937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'</a:t>
            </a:r>
            <a:r>
              <a:rPr sz="2400" spc="-5" dirty="0">
                <a:latin typeface="Courier New"/>
                <a:cs typeface="Courier New"/>
              </a:rPr>
              <a:t>y'+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spc="-5" dirty="0">
                <a:latin typeface="Courier New"/>
                <a:cs typeface="Courier New"/>
              </a:rPr>
              <a:t>[1:</a:t>
            </a:r>
            <a:r>
              <a:rPr sz="2400" spc="-15" dirty="0">
                <a:latin typeface="Courier New"/>
                <a:cs typeface="Courier New"/>
              </a:rPr>
              <a:t>l</a:t>
            </a:r>
            <a:r>
              <a:rPr sz="2400" spc="-5" dirty="0">
                <a:latin typeface="Courier New"/>
                <a:cs typeface="Courier New"/>
              </a:rPr>
              <a:t>en(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spc="-5" dirty="0">
                <a:latin typeface="Courier New"/>
                <a:cs typeface="Courier New"/>
              </a:rPr>
              <a:t>)]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4898" y="4248548"/>
            <a:ext cx="2062231" cy="200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9957" y="5819775"/>
            <a:ext cx="560070" cy="323215"/>
          </a:xfrm>
          <a:custGeom>
            <a:avLst/>
            <a:gdLst/>
            <a:ahLst/>
            <a:cxnLst/>
            <a:rect l="l" t="t" r="r" b="b"/>
            <a:pathLst>
              <a:path w="560069" h="323214">
                <a:moveTo>
                  <a:pt x="506222" y="0"/>
                </a:moveTo>
                <a:lnTo>
                  <a:pt x="39574" y="1911"/>
                </a:lnTo>
                <a:lnTo>
                  <a:pt x="7340" y="26697"/>
                </a:lnTo>
                <a:lnTo>
                  <a:pt x="0" y="53848"/>
                </a:lnTo>
                <a:lnTo>
                  <a:pt x="1911" y="283513"/>
                </a:lnTo>
                <a:lnTo>
                  <a:pt x="26653" y="315728"/>
                </a:lnTo>
                <a:lnTo>
                  <a:pt x="53848" y="323088"/>
                </a:lnTo>
                <a:lnTo>
                  <a:pt x="520486" y="321176"/>
                </a:lnTo>
                <a:lnTo>
                  <a:pt x="552723" y="296390"/>
                </a:lnTo>
                <a:lnTo>
                  <a:pt x="560070" y="269240"/>
                </a:lnTo>
                <a:lnTo>
                  <a:pt x="558156" y="39574"/>
                </a:lnTo>
                <a:lnTo>
                  <a:pt x="533405" y="7359"/>
                </a:lnTo>
                <a:lnTo>
                  <a:pt x="50622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9957" y="5819775"/>
            <a:ext cx="560070" cy="323215"/>
          </a:xfrm>
          <a:custGeom>
            <a:avLst/>
            <a:gdLst/>
            <a:ahLst/>
            <a:cxnLst/>
            <a:rect l="l" t="t" r="r" b="b"/>
            <a:pathLst>
              <a:path w="560069" h="323214">
                <a:moveTo>
                  <a:pt x="0" y="53848"/>
                </a:moveTo>
                <a:lnTo>
                  <a:pt x="15788" y="15752"/>
                </a:lnTo>
                <a:lnTo>
                  <a:pt x="506222" y="0"/>
                </a:lnTo>
                <a:lnTo>
                  <a:pt x="520538" y="1925"/>
                </a:lnTo>
                <a:lnTo>
                  <a:pt x="552730" y="26697"/>
                </a:lnTo>
                <a:lnTo>
                  <a:pt x="560070" y="269240"/>
                </a:lnTo>
                <a:lnTo>
                  <a:pt x="558142" y="283564"/>
                </a:lnTo>
                <a:lnTo>
                  <a:pt x="533360" y="315754"/>
                </a:lnTo>
                <a:lnTo>
                  <a:pt x="53848" y="323088"/>
                </a:lnTo>
                <a:lnTo>
                  <a:pt x="39523" y="321162"/>
                </a:lnTo>
                <a:lnTo>
                  <a:pt x="7333" y="296390"/>
                </a:lnTo>
                <a:lnTo>
                  <a:pt x="0" y="53848"/>
                </a:lnTo>
                <a:close/>
              </a:path>
            </a:pathLst>
          </a:custGeom>
          <a:ln w="1600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6248" y="4789551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1065149" y="0"/>
                </a:moveTo>
                <a:lnTo>
                  <a:pt x="31816" y="1424"/>
                </a:lnTo>
                <a:lnTo>
                  <a:pt x="2396" y="28652"/>
                </a:lnTo>
                <a:lnTo>
                  <a:pt x="0" y="42799"/>
                </a:lnTo>
                <a:lnTo>
                  <a:pt x="1424" y="224977"/>
                </a:lnTo>
                <a:lnTo>
                  <a:pt x="7149" y="237672"/>
                </a:lnTo>
                <a:lnTo>
                  <a:pt x="16497" y="247751"/>
                </a:lnTo>
                <a:lnTo>
                  <a:pt x="28652" y="254397"/>
                </a:lnTo>
                <a:lnTo>
                  <a:pt x="42799" y="256794"/>
                </a:lnTo>
                <a:lnTo>
                  <a:pt x="1076131" y="255369"/>
                </a:lnTo>
                <a:lnTo>
                  <a:pt x="1088826" y="249644"/>
                </a:lnTo>
                <a:lnTo>
                  <a:pt x="1098905" y="240296"/>
                </a:lnTo>
                <a:lnTo>
                  <a:pt x="1105551" y="228141"/>
                </a:lnTo>
                <a:lnTo>
                  <a:pt x="1107948" y="213995"/>
                </a:lnTo>
                <a:lnTo>
                  <a:pt x="1106523" y="31816"/>
                </a:lnTo>
                <a:lnTo>
                  <a:pt x="1100798" y="19121"/>
                </a:lnTo>
                <a:lnTo>
                  <a:pt x="1091450" y="9042"/>
                </a:lnTo>
                <a:lnTo>
                  <a:pt x="1079295" y="2396"/>
                </a:lnTo>
                <a:lnTo>
                  <a:pt x="1065149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6248" y="4789551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0" y="42799"/>
                </a:moveTo>
                <a:lnTo>
                  <a:pt x="19121" y="7149"/>
                </a:lnTo>
                <a:lnTo>
                  <a:pt x="1065149" y="0"/>
                </a:lnTo>
                <a:lnTo>
                  <a:pt x="1079295" y="2396"/>
                </a:lnTo>
                <a:lnTo>
                  <a:pt x="1091450" y="9042"/>
                </a:lnTo>
                <a:lnTo>
                  <a:pt x="1100798" y="19121"/>
                </a:lnTo>
                <a:lnTo>
                  <a:pt x="1106523" y="31816"/>
                </a:lnTo>
                <a:lnTo>
                  <a:pt x="1107948" y="213995"/>
                </a:lnTo>
                <a:lnTo>
                  <a:pt x="1105551" y="228141"/>
                </a:lnTo>
                <a:lnTo>
                  <a:pt x="1098905" y="240296"/>
                </a:lnTo>
                <a:lnTo>
                  <a:pt x="1088826" y="249644"/>
                </a:lnTo>
                <a:lnTo>
                  <a:pt x="1076131" y="255369"/>
                </a:lnTo>
                <a:lnTo>
                  <a:pt x="42799" y="256794"/>
                </a:lnTo>
                <a:lnTo>
                  <a:pt x="28652" y="254397"/>
                </a:lnTo>
                <a:lnTo>
                  <a:pt x="16497" y="247751"/>
                </a:lnTo>
                <a:lnTo>
                  <a:pt x="7149" y="237672"/>
                </a:lnTo>
                <a:lnTo>
                  <a:pt x="1424" y="224977"/>
                </a:lnTo>
                <a:lnTo>
                  <a:pt x="0" y="42799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645" y="4874514"/>
            <a:ext cx="1776730" cy="1121410"/>
          </a:xfrm>
          <a:custGeom>
            <a:avLst/>
            <a:gdLst/>
            <a:ahLst/>
            <a:cxnLst/>
            <a:rect l="l" t="t" r="r" b="b"/>
            <a:pathLst>
              <a:path w="1776729" h="1121410">
                <a:moveTo>
                  <a:pt x="873760" y="1092276"/>
                </a:moveTo>
                <a:lnTo>
                  <a:pt x="0" y="1092276"/>
                </a:lnTo>
                <a:lnTo>
                  <a:pt x="0" y="1121232"/>
                </a:lnTo>
                <a:lnTo>
                  <a:pt x="896238" y="1121232"/>
                </a:lnTo>
                <a:lnTo>
                  <a:pt x="902716" y="1114755"/>
                </a:lnTo>
                <a:lnTo>
                  <a:pt x="902716" y="1106754"/>
                </a:lnTo>
                <a:lnTo>
                  <a:pt x="873760" y="1106754"/>
                </a:lnTo>
                <a:lnTo>
                  <a:pt x="873760" y="1092276"/>
                </a:lnTo>
                <a:close/>
              </a:path>
              <a:path w="1776729" h="1121410">
                <a:moveTo>
                  <a:pt x="1689735" y="28956"/>
                </a:moveTo>
                <a:lnTo>
                  <a:pt x="880363" y="28956"/>
                </a:lnTo>
                <a:lnTo>
                  <a:pt x="873760" y="35433"/>
                </a:lnTo>
                <a:lnTo>
                  <a:pt x="873760" y="1106754"/>
                </a:lnTo>
                <a:lnTo>
                  <a:pt x="888238" y="1092276"/>
                </a:lnTo>
                <a:lnTo>
                  <a:pt x="902716" y="1092276"/>
                </a:lnTo>
                <a:lnTo>
                  <a:pt x="902716" y="57912"/>
                </a:lnTo>
                <a:lnTo>
                  <a:pt x="888238" y="57912"/>
                </a:lnTo>
                <a:lnTo>
                  <a:pt x="902716" y="43434"/>
                </a:lnTo>
                <a:lnTo>
                  <a:pt x="1689735" y="43434"/>
                </a:lnTo>
                <a:lnTo>
                  <a:pt x="1689735" y="28956"/>
                </a:lnTo>
                <a:close/>
              </a:path>
              <a:path w="1776729" h="1121410">
                <a:moveTo>
                  <a:pt x="902716" y="1092276"/>
                </a:moveTo>
                <a:lnTo>
                  <a:pt x="888238" y="1092276"/>
                </a:lnTo>
                <a:lnTo>
                  <a:pt x="873760" y="1106754"/>
                </a:lnTo>
                <a:lnTo>
                  <a:pt x="902716" y="1106754"/>
                </a:lnTo>
                <a:lnTo>
                  <a:pt x="902716" y="1092276"/>
                </a:lnTo>
                <a:close/>
              </a:path>
              <a:path w="1776729" h="1121410">
                <a:moveTo>
                  <a:pt x="1689735" y="0"/>
                </a:moveTo>
                <a:lnTo>
                  <a:pt x="1689735" y="86868"/>
                </a:lnTo>
                <a:lnTo>
                  <a:pt x="1747646" y="57912"/>
                </a:lnTo>
                <a:lnTo>
                  <a:pt x="1704213" y="57912"/>
                </a:lnTo>
                <a:lnTo>
                  <a:pt x="1704213" y="28956"/>
                </a:lnTo>
                <a:lnTo>
                  <a:pt x="1747646" y="28956"/>
                </a:lnTo>
                <a:lnTo>
                  <a:pt x="1689735" y="0"/>
                </a:lnTo>
                <a:close/>
              </a:path>
              <a:path w="1776729" h="1121410">
                <a:moveTo>
                  <a:pt x="902716" y="43434"/>
                </a:moveTo>
                <a:lnTo>
                  <a:pt x="888238" y="57912"/>
                </a:lnTo>
                <a:lnTo>
                  <a:pt x="902716" y="57912"/>
                </a:lnTo>
                <a:lnTo>
                  <a:pt x="902716" y="43434"/>
                </a:lnTo>
                <a:close/>
              </a:path>
              <a:path w="1776729" h="1121410">
                <a:moveTo>
                  <a:pt x="1689735" y="43434"/>
                </a:moveTo>
                <a:lnTo>
                  <a:pt x="902716" y="43434"/>
                </a:lnTo>
                <a:lnTo>
                  <a:pt x="902716" y="57912"/>
                </a:lnTo>
                <a:lnTo>
                  <a:pt x="1689735" y="57912"/>
                </a:lnTo>
                <a:lnTo>
                  <a:pt x="1689735" y="43434"/>
                </a:lnTo>
                <a:close/>
              </a:path>
              <a:path w="1776729" h="1121410">
                <a:moveTo>
                  <a:pt x="1747646" y="28956"/>
                </a:moveTo>
                <a:lnTo>
                  <a:pt x="1704213" y="28956"/>
                </a:lnTo>
                <a:lnTo>
                  <a:pt x="1704213" y="57912"/>
                </a:lnTo>
                <a:lnTo>
                  <a:pt x="1747646" y="57912"/>
                </a:lnTo>
                <a:lnTo>
                  <a:pt x="1776602" y="43434"/>
                </a:lnTo>
                <a:lnTo>
                  <a:pt x="1747646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2825" y="5398389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1065149" y="0"/>
                </a:moveTo>
                <a:lnTo>
                  <a:pt x="31816" y="1424"/>
                </a:lnTo>
                <a:lnTo>
                  <a:pt x="2396" y="28652"/>
                </a:lnTo>
                <a:lnTo>
                  <a:pt x="0" y="42798"/>
                </a:lnTo>
                <a:lnTo>
                  <a:pt x="1424" y="224982"/>
                </a:lnTo>
                <a:lnTo>
                  <a:pt x="7149" y="237678"/>
                </a:lnTo>
                <a:lnTo>
                  <a:pt x="16497" y="247755"/>
                </a:lnTo>
                <a:lnTo>
                  <a:pt x="28652" y="254398"/>
                </a:lnTo>
                <a:lnTo>
                  <a:pt x="42799" y="256793"/>
                </a:lnTo>
                <a:lnTo>
                  <a:pt x="1076131" y="255370"/>
                </a:lnTo>
                <a:lnTo>
                  <a:pt x="1088826" y="249648"/>
                </a:lnTo>
                <a:lnTo>
                  <a:pt x="1098905" y="240302"/>
                </a:lnTo>
                <a:lnTo>
                  <a:pt x="1105551" y="228146"/>
                </a:lnTo>
                <a:lnTo>
                  <a:pt x="1107948" y="213994"/>
                </a:lnTo>
                <a:lnTo>
                  <a:pt x="1106523" y="31816"/>
                </a:lnTo>
                <a:lnTo>
                  <a:pt x="1100798" y="19121"/>
                </a:lnTo>
                <a:lnTo>
                  <a:pt x="1091450" y="9042"/>
                </a:lnTo>
                <a:lnTo>
                  <a:pt x="1079295" y="2396"/>
                </a:lnTo>
                <a:lnTo>
                  <a:pt x="1065149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2825" y="5398389"/>
            <a:ext cx="1108075" cy="257175"/>
          </a:xfrm>
          <a:custGeom>
            <a:avLst/>
            <a:gdLst/>
            <a:ahLst/>
            <a:cxnLst/>
            <a:rect l="l" t="t" r="r" b="b"/>
            <a:pathLst>
              <a:path w="1108075" h="257175">
                <a:moveTo>
                  <a:pt x="0" y="42798"/>
                </a:moveTo>
                <a:lnTo>
                  <a:pt x="19121" y="7149"/>
                </a:lnTo>
                <a:lnTo>
                  <a:pt x="1065149" y="0"/>
                </a:lnTo>
                <a:lnTo>
                  <a:pt x="1079295" y="2396"/>
                </a:lnTo>
                <a:lnTo>
                  <a:pt x="1091450" y="9042"/>
                </a:lnTo>
                <a:lnTo>
                  <a:pt x="1100798" y="19121"/>
                </a:lnTo>
                <a:lnTo>
                  <a:pt x="1106523" y="31816"/>
                </a:lnTo>
                <a:lnTo>
                  <a:pt x="1107948" y="213994"/>
                </a:lnTo>
                <a:lnTo>
                  <a:pt x="1105551" y="228146"/>
                </a:lnTo>
                <a:lnTo>
                  <a:pt x="1098905" y="240302"/>
                </a:lnTo>
                <a:lnTo>
                  <a:pt x="1088826" y="249648"/>
                </a:lnTo>
                <a:lnTo>
                  <a:pt x="1076131" y="255370"/>
                </a:lnTo>
                <a:lnTo>
                  <a:pt x="42799" y="256793"/>
                </a:lnTo>
                <a:lnTo>
                  <a:pt x="28652" y="254398"/>
                </a:lnTo>
                <a:lnTo>
                  <a:pt x="16497" y="247755"/>
                </a:lnTo>
                <a:lnTo>
                  <a:pt x="7149" y="237678"/>
                </a:lnTo>
                <a:lnTo>
                  <a:pt x="1424" y="224982"/>
                </a:lnTo>
                <a:lnTo>
                  <a:pt x="0" y="42798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8458" y="4825312"/>
            <a:ext cx="311404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"hello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yell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9645" y="5483352"/>
            <a:ext cx="1813560" cy="512445"/>
          </a:xfrm>
          <a:custGeom>
            <a:avLst/>
            <a:gdLst/>
            <a:ahLst/>
            <a:cxnLst/>
            <a:rect l="l" t="t" r="r" b="b"/>
            <a:pathLst>
              <a:path w="1813560" h="512445">
                <a:moveTo>
                  <a:pt x="878459" y="483349"/>
                </a:moveTo>
                <a:lnTo>
                  <a:pt x="0" y="483349"/>
                </a:lnTo>
                <a:lnTo>
                  <a:pt x="0" y="512305"/>
                </a:lnTo>
                <a:lnTo>
                  <a:pt x="900938" y="512305"/>
                </a:lnTo>
                <a:lnTo>
                  <a:pt x="907415" y="505828"/>
                </a:lnTo>
                <a:lnTo>
                  <a:pt x="907415" y="497827"/>
                </a:lnTo>
                <a:lnTo>
                  <a:pt x="878459" y="497827"/>
                </a:lnTo>
                <a:lnTo>
                  <a:pt x="878459" y="483349"/>
                </a:lnTo>
                <a:close/>
              </a:path>
              <a:path w="1813560" h="512445">
                <a:moveTo>
                  <a:pt x="1726311" y="28956"/>
                </a:moveTo>
                <a:lnTo>
                  <a:pt x="884936" y="28956"/>
                </a:lnTo>
                <a:lnTo>
                  <a:pt x="878459" y="35433"/>
                </a:lnTo>
                <a:lnTo>
                  <a:pt x="878459" y="497827"/>
                </a:lnTo>
                <a:lnTo>
                  <a:pt x="892937" y="483349"/>
                </a:lnTo>
                <a:lnTo>
                  <a:pt x="907415" y="483349"/>
                </a:lnTo>
                <a:lnTo>
                  <a:pt x="907415" y="57912"/>
                </a:lnTo>
                <a:lnTo>
                  <a:pt x="892937" y="57912"/>
                </a:lnTo>
                <a:lnTo>
                  <a:pt x="907415" y="43434"/>
                </a:lnTo>
                <a:lnTo>
                  <a:pt x="1726311" y="43434"/>
                </a:lnTo>
                <a:lnTo>
                  <a:pt x="1726311" y="28956"/>
                </a:lnTo>
                <a:close/>
              </a:path>
              <a:path w="1813560" h="512445">
                <a:moveTo>
                  <a:pt x="907415" y="483349"/>
                </a:moveTo>
                <a:lnTo>
                  <a:pt x="892937" y="483349"/>
                </a:lnTo>
                <a:lnTo>
                  <a:pt x="878459" y="497827"/>
                </a:lnTo>
                <a:lnTo>
                  <a:pt x="907415" y="497827"/>
                </a:lnTo>
                <a:lnTo>
                  <a:pt x="907415" y="483349"/>
                </a:lnTo>
                <a:close/>
              </a:path>
              <a:path w="1813560" h="512445">
                <a:moveTo>
                  <a:pt x="1726311" y="0"/>
                </a:moveTo>
                <a:lnTo>
                  <a:pt x="1726311" y="86868"/>
                </a:lnTo>
                <a:lnTo>
                  <a:pt x="1784223" y="57912"/>
                </a:lnTo>
                <a:lnTo>
                  <a:pt x="1740789" y="57912"/>
                </a:lnTo>
                <a:lnTo>
                  <a:pt x="1740789" y="28956"/>
                </a:lnTo>
                <a:lnTo>
                  <a:pt x="1784223" y="28956"/>
                </a:lnTo>
                <a:lnTo>
                  <a:pt x="1726311" y="0"/>
                </a:lnTo>
                <a:close/>
              </a:path>
              <a:path w="1813560" h="512445">
                <a:moveTo>
                  <a:pt x="907415" y="43434"/>
                </a:moveTo>
                <a:lnTo>
                  <a:pt x="892937" y="57912"/>
                </a:lnTo>
                <a:lnTo>
                  <a:pt x="907415" y="57912"/>
                </a:lnTo>
                <a:lnTo>
                  <a:pt x="907415" y="43434"/>
                </a:lnTo>
                <a:close/>
              </a:path>
              <a:path w="1813560" h="512445">
                <a:moveTo>
                  <a:pt x="1726311" y="43434"/>
                </a:moveTo>
                <a:lnTo>
                  <a:pt x="907415" y="43434"/>
                </a:lnTo>
                <a:lnTo>
                  <a:pt x="907415" y="57912"/>
                </a:lnTo>
                <a:lnTo>
                  <a:pt x="1726311" y="57912"/>
                </a:lnTo>
                <a:lnTo>
                  <a:pt x="1726311" y="43434"/>
                </a:lnTo>
                <a:close/>
              </a:path>
              <a:path w="1813560" h="512445">
                <a:moveTo>
                  <a:pt x="1784223" y="28956"/>
                </a:moveTo>
                <a:lnTo>
                  <a:pt x="1740789" y="28956"/>
                </a:lnTo>
                <a:lnTo>
                  <a:pt x="1740789" y="57912"/>
                </a:lnTo>
                <a:lnTo>
                  <a:pt x="1784223" y="57912"/>
                </a:lnTo>
                <a:lnTo>
                  <a:pt x="1813179" y="43434"/>
                </a:lnTo>
                <a:lnTo>
                  <a:pt x="178422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0951" y="4763896"/>
            <a:ext cx="307340" cy="307975"/>
          </a:xfrm>
          <a:custGeom>
            <a:avLst/>
            <a:gdLst/>
            <a:ahLst/>
            <a:cxnLst/>
            <a:rect l="l" t="t" r="r" b="b"/>
            <a:pathLst>
              <a:path w="307339" h="307975">
                <a:moveTo>
                  <a:pt x="15875" y="8509"/>
                </a:moveTo>
                <a:lnTo>
                  <a:pt x="0" y="25400"/>
                </a:lnTo>
                <a:lnTo>
                  <a:pt x="138430" y="155321"/>
                </a:lnTo>
                <a:lnTo>
                  <a:pt x="8509" y="293878"/>
                </a:lnTo>
                <a:lnTo>
                  <a:pt x="23113" y="307467"/>
                </a:lnTo>
                <a:lnTo>
                  <a:pt x="153035" y="169037"/>
                </a:lnTo>
                <a:lnTo>
                  <a:pt x="186907" y="169037"/>
                </a:lnTo>
                <a:lnTo>
                  <a:pt x="168910" y="152146"/>
                </a:lnTo>
                <a:lnTo>
                  <a:pt x="181771" y="138430"/>
                </a:lnTo>
                <a:lnTo>
                  <a:pt x="154305" y="138430"/>
                </a:lnTo>
                <a:lnTo>
                  <a:pt x="15875" y="8509"/>
                </a:lnTo>
                <a:close/>
              </a:path>
              <a:path w="307339" h="307975">
                <a:moveTo>
                  <a:pt x="186907" y="169037"/>
                </a:moveTo>
                <a:lnTo>
                  <a:pt x="153035" y="169037"/>
                </a:lnTo>
                <a:lnTo>
                  <a:pt x="291592" y="298958"/>
                </a:lnTo>
                <a:lnTo>
                  <a:pt x="307340" y="282067"/>
                </a:lnTo>
                <a:lnTo>
                  <a:pt x="186907" y="169037"/>
                </a:lnTo>
                <a:close/>
              </a:path>
              <a:path w="307339" h="307975">
                <a:moveTo>
                  <a:pt x="284226" y="0"/>
                </a:moveTo>
                <a:lnTo>
                  <a:pt x="154305" y="138430"/>
                </a:lnTo>
                <a:lnTo>
                  <a:pt x="181771" y="138430"/>
                </a:lnTo>
                <a:lnTo>
                  <a:pt x="298831" y="13589"/>
                </a:lnTo>
                <a:lnTo>
                  <a:pt x="2842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951" y="4763896"/>
            <a:ext cx="307340" cy="307975"/>
          </a:xfrm>
          <a:custGeom>
            <a:avLst/>
            <a:gdLst/>
            <a:ahLst/>
            <a:cxnLst/>
            <a:rect l="l" t="t" r="r" b="b"/>
            <a:pathLst>
              <a:path w="307339" h="307975">
                <a:moveTo>
                  <a:pt x="15875" y="8509"/>
                </a:moveTo>
                <a:lnTo>
                  <a:pt x="154305" y="138430"/>
                </a:lnTo>
                <a:lnTo>
                  <a:pt x="284226" y="0"/>
                </a:lnTo>
                <a:lnTo>
                  <a:pt x="298831" y="13589"/>
                </a:lnTo>
                <a:lnTo>
                  <a:pt x="168910" y="152146"/>
                </a:lnTo>
                <a:lnTo>
                  <a:pt x="307340" y="282067"/>
                </a:lnTo>
                <a:lnTo>
                  <a:pt x="291592" y="298958"/>
                </a:lnTo>
                <a:lnTo>
                  <a:pt x="153035" y="169037"/>
                </a:lnTo>
                <a:lnTo>
                  <a:pt x="23113" y="307467"/>
                </a:lnTo>
                <a:lnTo>
                  <a:pt x="8509" y="293878"/>
                </a:lnTo>
                <a:lnTo>
                  <a:pt x="138430" y="155321"/>
                </a:lnTo>
                <a:lnTo>
                  <a:pt x="0" y="25400"/>
                </a:lnTo>
                <a:lnTo>
                  <a:pt x="15875" y="8509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175" dirty="0"/>
              <a:t>f</a:t>
            </a:r>
            <a:r>
              <a:rPr spc="-55" dirty="0"/>
              <a:t>o</a:t>
            </a:r>
            <a:r>
              <a:rPr spc="-5" dirty="0"/>
              <a:t>r</a:t>
            </a:r>
            <a:r>
              <a:rPr spc="-100" dirty="0"/>
              <a:t> </a:t>
            </a:r>
            <a:r>
              <a:rPr spc="-175" dirty="0"/>
              <a:t>L</a:t>
            </a:r>
            <a:r>
              <a:rPr spc="-50" dirty="0"/>
              <a:t>OO</a:t>
            </a:r>
            <a:r>
              <a:rPr spc="-55" dirty="0"/>
              <a:t>P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0" dirty="0"/>
              <a:t>R</a:t>
            </a:r>
            <a:r>
              <a:rPr spc="-100" dirty="0"/>
              <a:t>E</a:t>
            </a:r>
            <a:r>
              <a:rPr spc="-50" dirty="0"/>
              <a:t>CA</a:t>
            </a:r>
            <a:r>
              <a:rPr spc="-5" dirty="0"/>
              <a:t>P</a:t>
            </a:r>
            <a:r>
              <a:rPr dirty="0"/>
              <a:t> 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0032"/>
            <a:ext cx="78994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8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fo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lo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loop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ariab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80"/>
              </a:lnSpc>
            </a:pP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788184"/>
            <a:ext cx="367919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5" dirty="0">
                <a:latin typeface="Courier New"/>
                <a:cs typeface="Courier New"/>
              </a:rPr>
              <a:t>fo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 i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range(4):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ts val="2835"/>
              </a:lnSpc>
            </a:pPr>
            <a:r>
              <a:rPr sz="2400" spc="-5" dirty="0">
                <a:latin typeface="Courier New"/>
                <a:cs typeface="Courier New"/>
              </a:rPr>
              <a:t>&lt;expression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0084" y="2785682"/>
            <a:ext cx="4096385" cy="161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  <a:tabLst>
                <a:tab pos="473709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va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-81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0,1,2,3</a:t>
            </a:r>
            <a:endParaRPr sz="2200">
              <a:latin typeface="Calibri"/>
              <a:cs typeface="Calibri"/>
            </a:endParaRPr>
          </a:p>
          <a:p>
            <a:pPr marL="405130" marR="24765" indent="-393065">
              <a:lnSpc>
                <a:spcPts val="2480"/>
              </a:lnSpc>
              <a:spcBef>
                <a:spcPts val="365"/>
              </a:spcBef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essions</a:t>
            </a:r>
            <a:r>
              <a:rPr sz="2200" spc="-10" dirty="0">
                <a:latin typeface="Calibri"/>
                <a:cs typeface="Calibri"/>
              </a:rPr>
              <a:t> i</a:t>
            </a:r>
            <a:r>
              <a:rPr sz="2200" spc="-5" dirty="0">
                <a:latin typeface="Calibri"/>
                <a:cs typeface="Calibri"/>
              </a:rPr>
              <a:t>ns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ecu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ed 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alue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var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9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tabLst>
                <a:tab pos="473709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va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-81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4,5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4077488"/>
            <a:ext cx="404495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0"/>
              </a:lnSpc>
            </a:pPr>
            <a:r>
              <a:rPr sz="2400" spc="-5" dirty="0">
                <a:latin typeface="Courier New"/>
                <a:cs typeface="Courier New"/>
              </a:rPr>
              <a:t>fo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 i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range(4,6):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ts val="2750"/>
              </a:lnSpc>
            </a:pPr>
            <a:r>
              <a:rPr sz="2400" spc="-5" dirty="0">
                <a:latin typeface="Courier New"/>
                <a:cs typeface="Courier New"/>
              </a:rPr>
              <a:t>&lt;expression</a:t>
            </a:r>
            <a:r>
              <a:rPr sz="2400" spc="-15" dirty="0">
                <a:latin typeface="Courier New"/>
                <a:cs typeface="Courier New"/>
              </a:rPr>
              <a:t>s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5251420"/>
            <a:ext cx="829881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range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a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t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 loop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2600" b="1" spc="-5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alues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ju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n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mbe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s!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spc="-80" dirty="0"/>
              <a:t>S</a:t>
            </a:r>
            <a:r>
              <a:rPr spc="-50" dirty="0"/>
              <a:t>TRI</a:t>
            </a:r>
            <a:r>
              <a:rPr spc="-45" dirty="0"/>
              <a:t>N</a:t>
            </a:r>
            <a:r>
              <a:rPr spc="-50" dirty="0"/>
              <a:t>G</a:t>
            </a:r>
            <a:r>
              <a:rPr spc="-5" dirty="0"/>
              <a:t>S</a:t>
            </a:r>
            <a:r>
              <a:rPr spc="-105" dirty="0"/>
              <a:t> </a:t>
            </a:r>
            <a:r>
              <a:rPr spc="-50" dirty="0"/>
              <a:t>A</a:t>
            </a:r>
            <a:r>
              <a:rPr spc="-45" dirty="0"/>
              <a:t>N</a:t>
            </a:r>
            <a:r>
              <a:rPr spc="-5" dirty="0"/>
              <a:t>D</a:t>
            </a:r>
            <a:r>
              <a:rPr spc="-120" dirty="0"/>
              <a:t> </a:t>
            </a:r>
            <a:r>
              <a:rPr spc="-175" dirty="0"/>
              <a:t>L</a:t>
            </a:r>
            <a:r>
              <a:rPr spc="-50" dirty="0"/>
              <a:t>OO</a:t>
            </a:r>
            <a:r>
              <a:rPr spc="-55" dirty="0"/>
              <a:t>P</a:t>
            </a:r>
            <a:r>
              <a:rPr spc="-5" dirty="0"/>
              <a:t>S</a:t>
            </a:r>
            <a:r>
              <a:rPr dirty="0"/>
              <a:t>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6426835" cy="253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these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od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snipp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 the</a:t>
            </a:r>
            <a:r>
              <a:rPr sz="2600" spc="-5" dirty="0">
                <a:latin typeface="Calibri"/>
                <a:cs typeface="Calibri"/>
              </a:rPr>
              <a:t> sa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thing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7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bo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mo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“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thonic”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spc="-5" dirty="0">
                <a:latin typeface="Courier New"/>
                <a:cs typeface="Courier New"/>
              </a:rPr>
              <a:t>s = "abcdefgh"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for index in range(len(s)):</a:t>
            </a:r>
            <a:endParaRPr sz="2000">
              <a:latin typeface="Courier New"/>
              <a:cs typeface="Courier New"/>
            </a:endParaRPr>
          </a:p>
          <a:p>
            <a:pPr marL="1231900" marR="5080" indent="-610235">
              <a:lnSpc>
                <a:spcPts val="3350"/>
              </a:lnSpc>
              <a:spcBef>
                <a:spcPts val="235"/>
              </a:spcBef>
            </a:pPr>
            <a:r>
              <a:rPr sz="2000" spc="-5" dirty="0">
                <a:latin typeface="Courier New"/>
                <a:cs typeface="Courier New"/>
              </a:rPr>
              <a:t>if s[index] == 'i' or s[index] == 'u': print("There is an i or u")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8034" y="4917902"/>
          <a:ext cx="5404102" cy="1228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287"/>
                <a:gridCol w="3505466"/>
                <a:gridCol w="1330349"/>
              </a:tblGrid>
              <a:tr h="40144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char in 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23672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if char == 'i' or char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== 'u':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2970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print("There is 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 or u")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</Words>
  <Application>Microsoft Office PowerPoint</Application>
  <PresentationFormat>全屏显示(4:3)</PresentationFormat>
  <Paragraphs>272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LAST TIME  </vt:lpstr>
      <vt:lpstr>TODAY  </vt:lpstr>
      <vt:lpstr>STRINGS  </vt:lpstr>
      <vt:lpstr>STRINGS  </vt:lpstr>
      <vt:lpstr>STRINGS  </vt:lpstr>
      <vt:lpstr>STRINGS  </vt:lpstr>
      <vt:lpstr>for LOOPS RECAP  </vt:lpstr>
      <vt:lpstr>STRINGS AND LOOPS  </vt:lpstr>
      <vt:lpstr>CODE EXAMPLE:</vt:lpstr>
      <vt:lpstr>EXERCISE  </vt:lpstr>
      <vt:lpstr>GUESS-AND-CHECK  </vt:lpstr>
      <vt:lpstr>GUESS-AND-CHECK – cube root</vt:lpstr>
      <vt:lpstr>GUESS-AND-CHECK – cube root</vt:lpstr>
      <vt:lpstr>APPROXIMATE SOLUTIONS  </vt:lpstr>
      <vt:lpstr>APPROXIMATE SOLUTION  – cube root  </vt:lpstr>
      <vt:lpstr>BISECTION SEARCH  </vt:lpstr>
      <vt:lpstr>BISECTION SEARCH  – cube root  </vt:lpstr>
      <vt:lpstr>BISECTION SEARCH CONVERGENCE  </vt:lpstr>
      <vt:lpstr>x &lt; 1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MIT6_0001F16_String Manipulation, Guess-and-Check, Approximations, Bisection</dc:title>
  <dc:creator>Bell, Ana</dc:creator>
  <cp:lastModifiedBy>onLyswu</cp:lastModifiedBy>
  <cp:revision>2</cp:revision>
  <dcterms:created xsi:type="dcterms:W3CDTF">2018-10-05T01:41:54Z</dcterms:created>
  <dcterms:modified xsi:type="dcterms:W3CDTF">2022-09-15T02:15:19Z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