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0058400" cy="7772400"/>
  <p:notesSz cx="10058400" cy="7772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39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9581" y="6858000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0" y="0"/>
                </a:moveTo>
                <a:lnTo>
                  <a:pt x="9141612" y="0"/>
                </a:lnTo>
                <a:lnTo>
                  <a:pt x="914161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11" y="679151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4">
                <a:moveTo>
                  <a:pt x="0" y="0"/>
                </a:moveTo>
                <a:lnTo>
                  <a:pt x="9141612" y="0"/>
                </a:lnTo>
                <a:lnTo>
                  <a:pt x="9141612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362943" y="4800600"/>
            <a:ext cx="7403465" cy="0"/>
          </a:xfrm>
          <a:custGeom>
            <a:avLst/>
            <a:gdLst/>
            <a:ahLst/>
            <a:cxnLst/>
            <a:rect l="l" t="t" r="r" b="b"/>
            <a:pathLst>
              <a:path w="7403465">
                <a:moveTo>
                  <a:pt x="0" y="0"/>
                </a:moveTo>
                <a:lnTo>
                  <a:pt x="7402862" y="0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8900" y="2445513"/>
            <a:ext cx="7340600" cy="204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62626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8900" y="4444491"/>
            <a:ext cx="7340600" cy="877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21076" y="2302442"/>
            <a:ext cx="3989704" cy="3933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7033366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833"/>
                </a:moveTo>
                <a:lnTo>
                  <a:pt x="9144000" y="281833"/>
                </a:lnTo>
                <a:lnTo>
                  <a:pt x="9144000" y="0"/>
                </a:lnTo>
                <a:lnTo>
                  <a:pt x="0" y="0"/>
                </a:lnTo>
                <a:lnTo>
                  <a:pt x="0" y="281833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8900" y="791444"/>
            <a:ext cx="7340600" cy="208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9206" y="2345370"/>
            <a:ext cx="7539987" cy="3719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00716" y="7106045"/>
            <a:ext cx="865504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19858" y="7036181"/>
            <a:ext cx="186054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licenses/fdl-1.3.en.html" TargetMode="External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hyperlink" Target="https://creativecommons.org/licenses/by/3.0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100"/>
              </a:lnSpc>
            </a:pPr>
            <a:r>
              <a:rPr spc="-50" dirty="0"/>
              <a:t>R</a:t>
            </a:r>
            <a:r>
              <a:rPr spc="-130" dirty="0"/>
              <a:t>E</a:t>
            </a:r>
            <a:r>
              <a:rPr spc="-50" dirty="0"/>
              <a:t>C</a:t>
            </a:r>
            <a:r>
              <a:rPr spc="-60" dirty="0"/>
              <a:t>U</a:t>
            </a:r>
            <a:r>
              <a:rPr spc="-170" dirty="0"/>
              <a:t>R</a:t>
            </a:r>
            <a:r>
              <a:rPr spc="-60" dirty="0"/>
              <a:t>S</a:t>
            </a:r>
            <a:r>
              <a:rPr spc="-50" dirty="0"/>
              <a:t>ION, </a:t>
            </a:r>
            <a:r>
              <a:rPr spc="-55" dirty="0"/>
              <a:t>DI</a:t>
            </a:r>
            <a:r>
              <a:rPr spc="-15" dirty="0"/>
              <a:t>C</a:t>
            </a:r>
            <a:r>
              <a:rPr spc="-55" dirty="0"/>
              <a:t>TION</a:t>
            </a:r>
            <a:r>
              <a:rPr spc="-45" dirty="0"/>
              <a:t>A</a:t>
            </a:r>
            <a:r>
              <a:rPr spc="-55" dirty="0"/>
              <a:t>RI</a:t>
            </a:r>
            <a:r>
              <a:rPr spc="-135" dirty="0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4600716" y="7043415"/>
            <a:ext cx="8655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00" y="4676525"/>
            <a:ext cx="5586730" cy="50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marR="5080" indent="-1905">
              <a:lnSpc>
                <a:spcPct val="153100"/>
              </a:lnSpc>
            </a:pPr>
            <a:r>
              <a:rPr sz="2400" b="0" spc="195" dirty="0" smtClean="0">
                <a:solidFill>
                  <a:srgbClr val="595959"/>
                </a:solidFill>
                <a:latin typeface="Calibri Light"/>
                <a:cs typeface="Calibri Light"/>
              </a:rPr>
              <a:t>L</a:t>
            </a:r>
            <a:r>
              <a:rPr sz="2400" b="0" spc="175" dirty="0" smtClean="0">
                <a:solidFill>
                  <a:srgbClr val="595959"/>
                </a:solidFill>
                <a:latin typeface="Calibri Light"/>
                <a:cs typeface="Calibri Light"/>
              </a:rPr>
              <a:t>E</a:t>
            </a:r>
            <a:r>
              <a:rPr sz="2400" b="0" spc="210" dirty="0" smtClean="0">
                <a:solidFill>
                  <a:srgbClr val="595959"/>
                </a:solidFill>
                <a:latin typeface="Calibri Light"/>
                <a:cs typeface="Calibri Light"/>
              </a:rPr>
              <a:t>C</a:t>
            </a:r>
            <a:r>
              <a:rPr sz="2400" b="0" spc="200" dirty="0" smtClean="0">
                <a:solidFill>
                  <a:srgbClr val="595959"/>
                </a:solidFill>
                <a:latin typeface="Calibri Light"/>
                <a:cs typeface="Calibri Light"/>
              </a:rPr>
              <a:t>T</a:t>
            </a:r>
            <a:r>
              <a:rPr sz="2400" b="0" spc="195" dirty="0" smtClean="0">
                <a:solidFill>
                  <a:srgbClr val="595959"/>
                </a:solidFill>
                <a:latin typeface="Calibri Light"/>
                <a:cs typeface="Calibri Light"/>
              </a:rPr>
              <a:t>UR</a:t>
            </a:r>
            <a:r>
              <a:rPr sz="2400" b="0" dirty="0" smtClean="0">
                <a:solidFill>
                  <a:srgbClr val="595959"/>
                </a:solidFill>
                <a:latin typeface="Calibri Light"/>
                <a:cs typeface="Calibri Light"/>
              </a:rPr>
              <a:t>E </a:t>
            </a:r>
            <a:r>
              <a:rPr sz="2400" b="0" spc="-145" dirty="0" smtClean="0">
                <a:solidFill>
                  <a:srgbClr val="595959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595959"/>
                </a:solidFill>
                <a:latin typeface="Calibri Light"/>
                <a:cs typeface="Calibri Light"/>
              </a:rPr>
              <a:t>6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82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F</a:t>
            </a:r>
            <a:r>
              <a:rPr spc="-70" dirty="0"/>
              <a:t>A</a:t>
            </a:r>
            <a:r>
              <a:rPr spc="-30" dirty="0"/>
              <a:t>C</a:t>
            </a:r>
            <a:r>
              <a:rPr spc="-190" dirty="0"/>
              <a:t>T</a:t>
            </a:r>
            <a:r>
              <a:rPr spc="-50" dirty="0"/>
              <a:t>O</a:t>
            </a:r>
            <a:r>
              <a:rPr spc="-55" dirty="0"/>
              <a:t>RI</a:t>
            </a:r>
            <a:r>
              <a:rPr spc="-50" dirty="0"/>
              <a:t>A</a:t>
            </a:r>
            <a:r>
              <a:rPr dirty="0"/>
              <a:t>L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90586"/>
            <a:ext cx="5230495" cy="125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n! = n*(n-1)*(n-2)*(n-3)* … * 1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fo</a:t>
            </a:r>
            <a:r>
              <a:rPr sz="2600" dirty="0">
                <a:latin typeface="Calibri"/>
                <a:cs typeface="Calibri"/>
              </a:rPr>
              <a:t>r what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n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5" dirty="0">
                <a:latin typeface="Calibri"/>
                <a:cs typeface="Calibri"/>
              </a:rPr>
              <a:t>we</a:t>
            </a:r>
            <a:r>
              <a:rPr sz="2600" dirty="0">
                <a:latin typeface="Calibri"/>
                <a:cs typeface="Calibri"/>
              </a:rPr>
              <a:t> know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factorial?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7958" y="3671503"/>
            <a:ext cx="19519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40205" algn="l"/>
              </a:tabLst>
            </a:pP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1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lang="en-US" sz="2400" spc="1015" dirty="0" smtClean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9966" y="3731705"/>
            <a:ext cx="185483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if n == 1:</a:t>
            </a:r>
          </a:p>
          <a:p>
            <a:pPr marL="622300">
              <a:lnSpc>
                <a:spcPct val="100000"/>
              </a:lnSpc>
              <a:spcBef>
                <a:spcPts val="440"/>
              </a:spcBef>
            </a:pPr>
            <a:r>
              <a:rPr sz="2000" dirty="0">
                <a:latin typeface="Courier New"/>
                <a:cs typeface="Courier New"/>
              </a:rPr>
              <a:t>return 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67458" y="4550090"/>
            <a:ext cx="6217920" cy="721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5080" indent="-88900">
              <a:lnSpc>
                <a:spcPts val="28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ho</a:t>
            </a:r>
            <a:r>
              <a:rPr sz="2600" dirty="0">
                <a:latin typeface="Calibri"/>
                <a:cs typeface="Calibri"/>
              </a:rPr>
              <a:t>w to</a:t>
            </a:r>
            <a:r>
              <a:rPr sz="2600" spc="-5" dirty="0">
                <a:latin typeface="Calibri"/>
                <a:cs typeface="Calibri"/>
              </a:rPr>
              <a:t> reduce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problem</a:t>
            </a:r>
            <a:r>
              <a:rPr sz="2600" dirty="0">
                <a:latin typeface="Calibri"/>
                <a:cs typeface="Calibri"/>
              </a:rPr>
              <a:t>?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Rewrite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 </a:t>
            </a:r>
            <a:r>
              <a:rPr sz="2600" spc="-5" dirty="0">
                <a:latin typeface="Calibri"/>
                <a:cs typeface="Calibri"/>
              </a:rPr>
              <a:t>terms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somethin</a:t>
            </a:r>
            <a:r>
              <a:rPr sz="2600" dirty="0">
                <a:latin typeface="Calibri"/>
                <a:cs typeface="Calibri"/>
              </a:rPr>
              <a:t>g </a:t>
            </a:r>
            <a:r>
              <a:rPr sz="2600" spc="-5" dirty="0">
                <a:latin typeface="Calibri"/>
                <a:cs typeface="Calibri"/>
              </a:rPr>
              <a:t>simple</a:t>
            </a:r>
            <a:r>
              <a:rPr sz="2600" dirty="0">
                <a:latin typeface="Calibri"/>
                <a:cs typeface="Calibri"/>
              </a:rPr>
              <a:t>r to</a:t>
            </a:r>
            <a:r>
              <a:rPr sz="2600" spc="-5" dirty="0">
                <a:latin typeface="Calibri"/>
                <a:cs typeface="Calibri"/>
              </a:rPr>
              <a:t> reach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case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7958" y="5309803"/>
            <a:ext cx="19519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40205" algn="l"/>
              </a:tabLst>
            </a:pPr>
            <a:r>
              <a:rPr sz="2400" spc="-5" dirty="0">
                <a:latin typeface="Calibri"/>
                <a:cs typeface="Calibri"/>
              </a:rPr>
              <a:t>n*(n-1)</a:t>
            </a:r>
            <a:r>
              <a:rPr sz="2400" dirty="0">
                <a:latin typeface="Calibri"/>
                <a:cs typeface="Calibri"/>
              </a:rPr>
              <a:t>!	</a:t>
            </a:r>
            <a:r>
              <a:rPr lang="en-US" sz="2400" spc="1015" dirty="0" smtClean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9990" y="5370005"/>
            <a:ext cx="414147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else:</a:t>
            </a:r>
          </a:p>
          <a:p>
            <a:pPr marL="622300">
              <a:lnSpc>
                <a:spcPct val="100000"/>
              </a:lnSpc>
              <a:spcBef>
                <a:spcPts val="439"/>
              </a:spcBef>
            </a:pPr>
            <a:r>
              <a:rPr sz="2000" dirty="0">
                <a:latin typeface="Courier New"/>
                <a:cs typeface="Courier New"/>
              </a:rPr>
              <a:t>return n*factorial(n-1)</a:t>
            </a:r>
          </a:p>
        </p:txBody>
      </p:sp>
      <p:sp>
        <p:nvSpPr>
          <p:cNvPr id="9" name="object 9"/>
          <p:cNvSpPr/>
          <p:nvPr/>
        </p:nvSpPr>
        <p:spPr>
          <a:xfrm>
            <a:off x="5993233" y="3700507"/>
            <a:ext cx="830630" cy="478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43145" y="5936019"/>
            <a:ext cx="1162926" cy="665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9661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0371" y="2195045"/>
            <a:ext cx="95885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317" y="0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7340600" cy="208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4700"/>
              </a:lnSpc>
            </a:pPr>
            <a:r>
              <a:rPr sz="4000" u="none" spc="-50" dirty="0"/>
              <a:t>R</a:t>
            </a:r>
            <a:r>
              <a:rPr sz="4000" u="none" spc="-90" dirty="0"/>
              <a:t>E</a:t>
            </a:r>
            <a:r>
              <a:rPr sz="4000" u="none" spc="-50" dirty="0"/>
              <a:t>C</a:t>
            </a:r>
            <a:r>
              <a:rPr sz="4000" u="none" spc="-55" dirty="0"/>
              <a:t>U</a:t>
            </a:r>
            <a:r>
              <a:rPr sz="4000" u="none" spc="-110" dirty="0"/>
              <a:t>R</a:t>
            </a:r>
            <a:r>
              <a:rPr sz="4000" u="none" spc="-55" dirty="0"/>
              <a:t>S</a:t>
            </a:r>
            <a:r>
              <a:rPr sz="4000" u="none" spc="-50" dirty="0"/>
              <a:t>IVE FUN</a:t>
            </a:r>
            <a:r>
              <a:rPr sz="4000" u="none" spc="-30" dirty="0"/>
              <a:t>C</a:t>
            </a:r>
            <a:r>
              <a:rPr sz="4000" u="none" spc="-50" dirty="0"/>
              <a:t>TION </a:t>
            </a:r>
            <a:r>
              <a:rPr sz="4000" u="none" spc="-55" dirty="0"/>
              <a:t>S</a:t>
            </a:r>
            <a:r>
              <a:rPr sz="4000" u="none" spc="-90" dirty="0"/>
              <a:t>C</a:t>
            </a:r>
            <a:r>
              <a:rPr sz="4000" u="none" spc="-50" dirty="0"/>
              <a:t>O</a:t>
            </a:r>
            <a:r>
              <a:rPr sz="4000" u="none" spc="-55" dirty="0"/>
              <a:t>PE E</a:t>
            </a:r>
            <a:r>
              <a:rPr sz="4000" u="none" spc="-50" dirty="0"/>
              <a:t>XA</a:t>
            </a:r>
            <a:r>
              <a:rPr sz="4000" u="none" spc="-55" dirty="0"/>
              <a:t>MPLE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554713" y="3394766"/>
            <a:ext cx="1419860" cy="1647189"/>
          </a:xfrm>
          <a:prstGeom prst="rect">
            <a:avLst/>
          </a:prstGeom>
          <a:solidFill>
            <a:srgbClr val="002F73"/>
          </a:solidFill>
          <a:ln w="15866">
            <a:solidFill>
              <a:srgbClr val="001E5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fact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0533" y="4178227"/>
            <a:ext cx="736600" cy="739140"/>
          </a:xfrm>
          <a:prstGeom prst="rect">
            <a:avLst/>
          </a:prstGeom>
          <a:solidFill>
            <a:srgbClr val="6C6C6C"/>
          </a:solidFill>
          <a:ln w="15866">
            <a:solidFill>
              <a:srgbClr val="505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7160" marR="88900" indent="-35560">
              <a:lnSpc>
                <a:spcPts val="21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676" y="3402682"/>
            <a:ext cx="1419860" cy="1647189"/>
          </a:xfrm>
          <a:prstGeom prst="rect">
            <a:avLst/>
          </a:prstGeom>
          <a:solidFill>
            <a:srgbClr val="002F73"/>
          </a:solidFill>
          <a:ln w="15866">
            <a:solidFill>
              <a:srgbClr val="001E5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 marR="158750">
              <a:lnSpc>
                <a:spcPts val="21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fac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scope (cal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 w/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n=4)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7495" y="4186143"/>
            <a:ext cx="736600" cy="739140"/>
          </a:xfrm>
          <a:prstGeom prst="rect">
            <a:avLst/>
          </a:prstGeom>
          <a:solidFill>
            <a:srgbClr val="6C6C6C"/>
          </a:solidFill>
          <a:ln w="15866">
            <a:solidFill>
              <a:srgbClr val="505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8638" y="3402682"/>
            <a:ext cx="1419860" cy="1647189"/>
          </a:xfrm>
          <a:prstGeom prst="rect">
            <a:avLst/>
          </a:prstGeom>
          <a:solidFill>
            <a:srgbClr val="002F73"/>
          </a:solidFill>
          <a:ln w="15866">
            <a:solidFill>
              <a:srgbClr val="001E5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 marR="158750">
              <a:lnSpc>
                <a:spcPts val="21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fac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scope (cal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 w/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n=3)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4459" y="4186143"/>
            <a:ext cx="736600" cy="739140"/>
          </a:xfrm>
          <a:prstGeom prst="rect">
            <a:avLst/>
          </a:prstGeom>
          <a:solidFill>
            <a:srgbClr val="6C6C6C"/>
          </a:solidFill>
          <a:ln w="15866">
            <a:solidFill>
              <a:srgbClr val="505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68148" y="3394766"/>
            <a:ext cx="1419860" cy="1647189"/>
          </a:xfrm>
          <a:prstGeom prst="rect">
            <a:avLst/>
          </a:prstGeom>
          <a:solidFill>
            <a:srgbClr val="002F73"/>
          </a:solidFill>
          <a:ln w="15866">
            <a:solidFill>
              <a:srgbClr val="001E5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 marR="158750">
              <a:lnSpc>
                <a:spcPts val="21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fac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scope (cal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 w/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n=2)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93967" y="4178227"/>
            <a:ext cx="736600" cy="739140"/>
          </a:xfrm>
          <a:prstGeom prst="rect">
            <a:avLst/>
          </a:prstGeom>
          <a:solidFill>
            <a:srgbClr val="6C6C6C"/>
          </a:solidFill>
          <a:ln w="15866">
            <a:solidFill>
              <a:srgbClr val="505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7657" y="3394766"/>
            <a:ext cx="1419860" cy="1647189"/>
          </a:xfrm>
          <a:prstGeom prst="rect">
            <a:avLst/>
          </a:prstGeom>
          <a:solidFill>
            <a:srgbClr val="002F73"/>
          </a:solidFill>
          <a:ln w="15866">
            <a:solidFill>
              <a:srgbClr val="001E5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 marR="158750">
              <a:lnSpc>
                <a:spcPts val="21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fac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scope (cal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 w/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n=1)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33477" y="4178227"/>
            <a:ext cx="736600" cy="739140"/>
          </a:xfrm>
          <a:prstGeom prst="rect">
            <a:avLst/>
          </a:prstGeom>
          <a:solidFill>
            <a:srgbClr val="6C6C6C"/>
          </a:solidFill>
          <a:ln w="15866">
            <a:solidFill>
              <a:srgbClr val="505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24428" y="740528"/>
            <a:ext cx="3989070" cy="149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def </a:t>
            </a:r>
            <a:r>
              <a:rPr sz="2000" dirty="0">
                <a:latin typeface="Courier New"/>
                <a:cs typeface="Courier New"/>
              </a:rPr>
              <a:t>fact(n):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if </a:t>
            </a:r>
            <a:r>
              <a:rPr sz="2000" dirty="0">
                <a:latin typeface="Courier New"/>
                <a:cs typeface="Courier New"/>
              </a:rPr>
              <a:t>n == 1:</a:t>
            </a:r>
            <a:endParaRPr sz="2000">
              <a:latin typeface="Courier New"/>
              <a:cs typeface="Courier New"/>
            </a:endParaRPr>
          </a:p>
          <a:p>
            <a:pPr marL="622300" marR="1529080" indent="609600">
              <a:lnSpc>
                <a:spcPct val="100000"/>
              </a:lnSpc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2000" dirty="0">
                <a:latin typeface="Courier New"/>
                <a:cs typeface="Courier New"/>
              </a:rPr>
              <a:t>1 </a:t>
            </a: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2000" dirty="0">
                <a:latin typeface="Courier New"/>
                <a:cs typeface="Courier New"/>
              </a:rPr>
              <a:t>n*fact(n-1)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9661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124428" y="2569328"/>
            <a:ext cx="21596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60066"/>
                </a:solidFill>
                <a:latin typeface="Courier New"/>
                <a:cs typeface="Courier New"/>
              </a:rPr>
              <a:t>print</a:t>
            </a:r>
            <a:r>
              <a:rPr sz="2000" dirty="0">
                <a:latin typeface="Courier New"/>
                <a:cs typeface="Courier New"/>
              </a:rPr>
              <a:t>(fact(4))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 rot="-2700000">
            <a:off x="453151" y="5331697"/>
            <a:ext cx="143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print(fact(4)) 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 rot="-2700000">
            <a:off x="2283714" y="5432397"/>
            <a:ext cx="17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eturn 4*fact(3) 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 rot="-2700000">
            <a:off x="3960114" y="5508597"/>
            <a:ext cx="17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eturn 3*fact(2) 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 rot="-2700000">
            <a:off x="5788914" y="5475871"/>
            <a:ext cx="17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eturn 2*fact(1) 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 rot="-2700000">
            <a:off x="6209240" y="6350583"/>
            <a:ext cx="12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eturn 2*1 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8107657" y="5557114"/>
            <a:ext cx="1128347" cy="1347467"/>
            <a:chOff x="8107657" y="5557114"/>
            <a:chExt cx="1128347" cy="1347467"/>
          </a:xfrm>
        </p:grpSpPr>
        <p:sp>
          <p:nvSpPr>
            <p:cNvPr id="25" name="TextBox 24"/>
            <p:cNvSpPr txBox="1"/>
            <p:nvPr/>
          </p:nvSpPr>
          <p:spPr>
            <a:xfrm rot="-2700000">
              <a:off x="8236435" y="5557114"/>
              <a:ext cx="999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dirty="0" smtClean="0"/>
                <a:t>eturn 1 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07657" y="6535249"/>
              <a:ext cx="109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b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ase case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/>
            <p:cNvCxnSpPr>
              <a:endCxn id="25" idx="2"/>
            </p:cNvCxnSpPr>
            <p:nvPr/>
          </p:nvCxnSpPr>
          <p:spPr>
            <a:xfrm flipH="1" flipV="1">
              <a:off x="8866798" y="5872358"/>
              <a:ext cx="0" cy="571884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9" name="直接箭头连接符 28"/>
          <p:cNvCxnSpPr/>
          <p:nvPr/>
        </p:nvCxnSpPr>
        <p:spPr>
          <a:xfrm flipH="1" flipV="1">
            <a:off x="7086600" y="5516364"/>
            <a:ext cx="1371600" cy="225416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4831630" y="5811535"/>
            <a:ext cx="1721570" cy="908380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-2700000">
            <a:off x="4293556" y="6325092"/>
            <a:ext cx="12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eturn 3*2 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 rot="-2700000">
            <a:off x="2312356" y="6411976"/>
            <a:ext cx="12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eturn 4*6 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 rot="-2700000">
            <a:off x="567712" y="6325092"/>
            <a:ext cx="1063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eturn 24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 flipH="1" flipV="1">
            <a:off x="3048000" y="5910842"/>
            <a:ext cx="1524000" cy="794758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1114695" y="5660537"/>
            <a:ext cx="1721570" cy="908380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/>
      <p:bldP spid="21" grpId="0"/>
      <p:bldP spid="22" grpId="0"/>
      <p:bldP spid="23" grpId="0"/>
      <p:bldP spid="24" grpId="0"/>
      <p:bldP spid="24" grpId="1"/>
      <p:bldP spid="34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55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S</a:t>
            </a:r>
            <a:r>
              <a:rPr spc="-50" dirty="0"/>
              <a:t>O</a:t>
            </a:r>
            <a:r>
              <a:rPr spc="-55" dirty="0"/>
              <a:t>ME</a:t>
            </a:r>
            <a:r>
              <a:rPr spc="-50" dirty="0"/>
              <a:t> OB</a:t>
            </a:r>
            <a:r>
              <a:rPr spc="-55" dirty="0"/>
              <a:t>SE</a:t>
            </a:r>
            <a:r>
              <a:rPr spc="-120" dirty="0"/>
              <a:t>R</a:t>
            </a:r>
            <a:r>
              <a:rPr spc="-260" dirty="0"/>
              <a:t>V</a:t>
            </a:r>
            <a:r>
              <a:rPr spc="-425" dirty="0"/>
              <a:t>A</a:t>
            </a:r>
            <a:r>
              <a:rPr spc="-50" dirty="0"/>
              <a:t>TION</a:t>
            </a:r>
            <a:r>
              <a:rPr dirty="0"/>
              <a:t>S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3432490"/>
            <a:ext cx="5942330" cy="2564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indent="-88900">
              <a:lnSpc>
                <a:spcPts val="296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each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recursive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call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30" dirty="0" smtClean="0">
                <a:latin typeface="Calibri"/>
                <a:cs typeface="Calibri"/>
              </a:rPr>
              <a:t>func</a:t>
            </a:r>
            <a:r>
              <a:rPr lang="en-US" altLang="zh-CN" sz="2600" spc="30" dirty="0" smtClean="0">
                <a:latin typeface="Calibri"/>
                <a:cs typeface="Calibri"/>
              </a:rPr>
              <a:t>ti</a:t>
            </a:r>
            <a:r>
              <a:rPr sz="2600" spc="30" dirty="0" smtClean="0">
                <a:latin typeface="Calibri"/>
                <a:cs typeface="Calibri"/>
              </a:rPr>
              <a:t>o</a:t>
            </a:r>
            <a:r>
              <a:rPr sz="2600" spc="40" dirty="0" smtClean="0">
                <a:latin typeface="Calibri"/>
                <a:cs typeface="Calibri"/>
              </a:rPr>
              <a:t>n</a:t>
            </a:r>
            <a:r>
              <a:rPr sz="2600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creates its</a:t>
            </a:r>
            <a:endParaRPr sz="2600" dirty="0">
              <a:latin typeface="Calibri"/>
              <a:cs typeface="Calibri"/>
            </a:endParaRPr>
          </a:p>
          <a:p>
            <a:pPr marL="101600">
              <a:lnSpc>
                <a:spcPts val="2960"/>
              </a:lnSpc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own s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ope/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nv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ir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onm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nt</a:t>
            </a:r>
            <a:endParaRPr sz="2600" dirty="0">
              <a:latin typeface="Calibri"/>
              <a:cs typeface="Calibri"/>
            </a:endParaRPr>
          </a:p>
          <a:p>
            <a:pPr marL="101600" marR="411480" indent="-88900">
              <a:lnSpc>
                <a:spcPts val="2800"/>
              </a:lnSpc>
              <a:spcBef>
                <a:spcPts val="1440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bindings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of v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iables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 a </a:t>
            </a:r>
            <a:r>
              <a:rPr sz="2600" spc="-5" dirty="0">
                <a:latin typeface="Calibri"/>
                <a:cs typeface="Calibri"/>
              </a:rPr>
              <a:t>scop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changed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y </a:t>
            </a:r>
            <a:r>
              <a:rPr sz="2600" spc="-5" dirty="0">
                <a:latin typeface="Calibri"/>
                <a:cs typeface="Calibri"/>
              </a:rPr>
              <a:t>recursive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call</a:t>
            </a:r>
          </a:p>
          <a:p>
            <a:pPr marL="102235" marR="450215" indent="-88900">
              <a:lnSpc>
                <a:spcPts val="2800"/>
              </a:lnSpc>
              <a:spcBef>
                <a:spcPts val="1400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spc="-5" dirty="0">
                <a:latin typeface="Calibri"/>
                <a:cs typeface="Calibri"/>
              </a:rPr>
              <a:t>ﬂo</a:t>
            </a:r>
            <a:r>
              <a:rPr sz="2600" dirty="0">
                <a:latin typeface="Calibri"/>
                <a:cs typeface="Calibri"/>
              </a:rPr>
              <a:t>w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control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passe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bac</a:t>
            </a:r>
            <a:r>
              <a:rPr sz="2600" dirty="0">
                <a:latin typeface="Calibri"/>
                <a:cs typeface="Calibri"/>
              </a:rPr>
              <a:t>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prev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ious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ope </a:t>
            </a:r>
            <a:r>
              <a:rPr sz="2600" spc="-5" dirty="0">
                <a:latin typeface="Calibri"/>
                <a:cs typeface="Calibri"/>
              </a:rPr>
              <a:t>onc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30" dirty="0" smtClean="0">
                <a:latin typeface="Calibri"/>
                <a:cs typeface="Calibri"/>
              </a:rPr>
              <a:t>func</a:t>
            </a:r>
            <a:r>
              <a:rPr lang="en-US" sz="2600" spc="30" dirty="0" smtClean="0">
                <a:latin typeface="Calibri"/>
                <a:cs typeface="Calibri"/>
              </a:rPr>
              <a:t>ti</a:t>
            </a:r>
            <a:r>
              <a:rPr sz="2600" spc="30" dirty="0" smtClean="0">
                <a:latin typeface="Calibri"/>
                <a:cs typeface="Calibri"/>
              </a:rPr>
              <a:t>o</a:t>
            </a:r>
            <a:r>
              <a:rPr sz="2600" spc="40" dirty="0" smtClean="0">
                <a:latin typeface="Calibri"/>
                <a:cs typeface="Calibri"/>
              </a:rPr>
              <a:t>n</a:t>
            </a:r>
            <a:r>
              <a:rPr sz="2600" dirty="0" smtClean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call</a:t>
            </a:r>
            <a:r>
              <a:rPr sz="2600" spc="-5" dirty="0">
                <a:latin typeface="Calibri"/>
                <a:cs typeface="Calibri"/>
              </a:rPr>
              <a:t> returns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</a:t>
            </a:r>
          </a:p>
        </p:txBody>
      </p:sp>
      <p:sp>
        <p:nvSpPr>
          <p:cNvPr id="4" name="object 4"/>
          <p:cNvSpPr/>
          <p:nvPr/>
        </p:nvSpPr>
        <p:spPr>
          <a:xfrm>
            <a:off x="7102723" y="2294657"/>
            <a:ext cx="2349050" cy="2683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9661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8900" y="1557021"/>
            <a:ext cx="341249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1615" algn="l"/>
              </a:tabLst>
            </a:pPr>
            <a:r>
              <a:rPr u="none" spc="-50" dirty="0"/>
              <a:t>ITER</a:t>
            </a:r>
            <a:r>
              <a:rPr u="none" spc="-425" dirty="0"/>
              <a:t>A</a:t>
            </a:r>
            <a:r>
              <a:rPr u="none" spc="-50" dirty="0"/>
              <a:t>TIO</a:t>
            </a:r>
            <a:r>
              <a:rPr u="none" dirty="0"/>
              <a:t>N	</a:t>
            </a:r>
            <a:r>
              <a:rPr u="none" spc="-75" dirty="0"/>
              <a:t>v</a:t>
            </a:r>
            <a:r>
              <a:rPr u="none" spc="-50" dirty="0"/>
              <a:t>s</a:t>
            </a:r>
            <a:r>
              <a:rPr u="none" dirty="0"/>
              <a:t>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9661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54086" y="1557021"/>
            <a:ext cx="282702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0" spc="-50" dirty="0">
                <a:latin typeface="Calibri Light"/>
                <a:cs typeface="Calibri Light"/>
              </a:rPr>
              <a:t>R</a:t>
            </a:r>
            <a:r>
              <a:rPr sz="4800" b="0" spc="-100" dirty="0">
                <a:latin typeface="Calibri Light"/>
                <a:cs typeface="Calibri Light"/>
              </a:rPr>
              <a:t>E</a:t>
            </a:r>
            <a:r>
              <a:rPr sz="4800" b="0" spc="-50" dirty="0">
                <a:latin typeface="Calibri Light"/>
                <a:cs typeface="Calibri Light"/>
              </a:rPr>
              <a:t>CU</a:t>
            </a:r>
            <a:r>
              <a:rPr sz="4800" b="0" spc="-120" dirty="0">
                <a:latin typeface="Calibri Light"/>
                <a:cs typeface="Calibri Light"/>
              </a:rPr>
              <a:t>R</a:t>
            </a:r>
            <a:r>
              <a:rPr sz="4800" b="0" spc="-55" dirty="0">
                <a:latin typeface="Calibri Light"/>
                <a:cs typeface="Calibri Light"/>
              </a:rPr>
              <a:t>S</a:t>
            </a:r>
            <a:r>
              <a:rPr sz="4800" b="0" spc="-50" dirty="0">
                <a:latin typeface="Calibri Light"/>
                <a:cs typeface="Calibri Light"/>
              </a:rPr>
              <a:t>ION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458" y="2377886"/>
            <a:ext cx="3378835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marR="5080" indent="-610235">
              <a:lnSpc>
                <a:spcPct val="145800"/>
              </a:lnSpc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def </a:t>
            </a:r>
            <a:r>
              <a:rPr sz="2000" dirty="0">
                <a:latin typeface="Courier New"/>
                <a:cs typeface="Courier New"/>
              </a:rPr>
              <a:t>factorial_iter(n): prod = 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91218" y="2377886"/>
            <a:ext cx="4751070" cy="208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marR="2138680" indent="-610235">
              <a:lnSpc>
                <a:spcPct val="145800"/>
              </a:lnSpc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def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factorial(n): </a:t>
            </a: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if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n == 1:</a:t>
            </a:r>
            <a:endParaRPr sz="2000" dirty="0">
              <a:latin typeface="Courier New"/>
              <a:cs typeface="Courier New"/>
            </a:endParaRPr>
          </a:p>
          <a:p>
            <a:pPr marL="622300" marR="2291080" indent="609600">
              <a:lnSpc>
                <a:spcPct val="145800"/>
              </a:lnSpc>
              <a:spcBef>
                <a:spcPts val="100"/>
              </a:spcBef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1 </a:t>
            </a: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endParaRPr sz="2000" dirty="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n*factorial(n-1)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5160" y="3279586"/>
            <a:ext cx="1245235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for </a:t>
            </a:r>
            <a:r>
              <a:rPr sz="2000" dirty="0">
                <a:latin typeface="Courier New"/>
                <a:cs typeface="Courier New"/>
              </a:rPr>
              <a:t>i	</a:t>
            </a: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in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100"/>
              </a:spcBef>
            </a:pPr>
            <a:r>
              <a:rPr sz="2000" dirty="0">
                <a:latin typeface="Courier New"/>
                <a:cs typeface="Courier New"/>
              </a:rPr>
              <a:t>prod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6887" y="3279586"/>
            <a:ext cx="2007235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60066"/>
                </a:solidFill>
                <a:latin typeface="Courier New"/>
                <a:cs typeface="Courier New"/>
              </a:rPr>
              <a:t>range</a:t>
            </a:r>
            <a:r>
              <a:rPr sz="2000" dirty="0">
                <a:latin typeface="Courier New"/>
                <a:cs typeface="Courier New"/>
              </a:rPr>
              <a:t>(1,n+1):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000" dirty="0">
                <a:latin typeface="Courier New"/>
                <a:cs typeface="Courier New"/>
              </a:rPr>
              <a:t>*= i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5160" y="4181286"/>
            <a:ext cx="17024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2000" dirty="0">
                <a:latin typeface="Courier New"/>
                <a:cs typeface="Courier New"/>
              </a:rPr>
              <a:t>prod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8900" y="5317376"/>
            <a:ext cx="7348220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4195" indent="-531495">
              <a:lnSpc>
                <a:spcPts val="3110"/>
              </a:lnSpc>
              <a:buFont typeface="Arial"/>
              <a:buChar char="▪"/>
              <a:tabLst>
                <a:tab pos="544830" algn="l"/>
              </a:tabLst>
            </a:pPr>
            <a:r>
              <a:rPr sz="2600" dirty="0">
                <a:latin typeface="Calibri"/>
                <a:cs typeface="Calibri"/>
              </a:rPr>
              <a:t>recursion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may b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simpler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" dirty="0">
                <a:latin typeface="Calibri"/>
                <a:cs typeface="Calibri"/>
              </a:rPr>
              <a:t>more </a:t>
            </a:r>
            <a:r>
              <a:rPr sz="2600" spc="25" dirty="0" smtClean="0">
                <a:latin typeface="Calibri"/>
                <a:cs typeface="Calibri"/>
              </a:rPr>
              <a:t>intui</a:t>
            </a:r>
            <a:r>
              <a:rPr lang="en-US" sz="2600" spc="25" dirty="0" smtClean="0">
                <a:latin typeface="Calibri"/>
                <a:cs typeface="Calibri"/>
              </a:rPr>
              <a:t>ti</a:t>
            </a:r>
            <a:r>
              <a:rPr sz="2600" spc="25" dirty="0" smtClean="0">
                <a:latin typeface="Calibri"/>
                <a:cs typeface="Calibri"/>
              </a:rPr>
              <a:t>ve</a:t>
            </a:r>
            <a:endParaRPr sz="2600" dirty="0">
              <a:latin typeface="Calibri"/>
              <a:cs typeface="Calibri"/>
            </a:endParaRPr>
          </a:p>
          <a:p>
            <a:pPr marL="544195" indent="-531495">
              <a:lnSpc>
                <a:spcPts val="3100"/>
              </a:lnSpc>
              <a:buFont typeface="Arial"/>
              <a:buChar char="▪"/>
              <a:tabLst>
                <a:tab pos="544830" algn="l"/>
              </a:tabLst>
            </a:pPr>
            <a:r>
              <a:rPr sz="2600" dirty="0">
                <a:latin typeface="Calibri"/>
                <a:cs typeface="Calibri"/>
              </a:rPr>
              <a:t>recursion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may b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eﬃcient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fro</a:t>
            </a:r>
            <a:r>
              <a:rPr sz="2600" dirty="0">
                <a:latin typeface="Calibri"/>
                <a:cs typeface="Calibri"/>
              </a:rPr>
              <a:t>m </a:t>
            </a:r>
            <a:r>
              <a:rPr sz="2600" spc="-10" dirty="0">
                <a:latin typeface="Calibri"/>
                <a:cs typeface="Calibri"/>
              </a:rPr>
              <a:t>programme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POV</a:t>
            </a:r>
          </a:p>
          <a:p>
            <a:pPr marL="544195" indent="-531495">
              <a:lnSpc>
                <a:spcPts val="3110"/>
              </a:lnSpc>
              <a:buFont typeface="Arial"/>
              <a:buChar char="▪"/>
              <a:tabLst>
                <a:tab pos="544830" algn="l"/>
              </a:tabLst>
            </a:pPr>
            <a:r>
              <a:rPr sz="2600" dirty="0">
                <a:latin typeface="Calibri"/>
                <a:cs typeface="Calibri"/>
              </a:rPr>
              <a:t>recursion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may no</a:t>
            </a:r>
            <a:r>
              <a:rPr sz="2600" dirty="0">
                <a:latin typeface="Calibri"/>
                <a:cs typeface="Calibri"/>
              </a:rPr>
              <a:t>t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eﬃcient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fro</a:t>
            </a:r>
            <a:r>
              <a:rPr sz="2600" dirty="0">
                <a:latin typeface="Calibri"/>
                <a:cs typeface="Calibri"/>
              </a:rPr>
              <a:t>m computer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55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none" spc="-50" dirty="0"/>
              <a:t>INDU</a:t>
            </a:r>
            <a:r>
              <a:rPr u="none" spc="-30" dirty="0"/>
              <a:t>C</a:t>
            </a:r>
            <a:r>
              <a:rPr u="none" spc="-50" dirty="0"/>
              <a:t>TIV</a:t>
            </a:r>
            <a:r>
              <a:rPr u="none" dirty="0"/>
              <a:t>E</a:t>
            </a:r>
            <a:r>
              <a:rPr u="none" spc="-100" dirty="0"/>
              <a:t> </a:t>
            </a:r>
            <a:r>
              <a:rPr u="none" spc="-50" dirty="0"/>
              <a:t>R</a:t>
            </a:r>
            <a:r>
              <a:rPr u="none" spc="-100" dirty="0"/>
              <a:t>E</a:t>
            </a:r>
            <a:r>
              <a:rPr u="none" spc="-50" dirty="0"/>
              <a:t>A</a:t>
            </a:r>
            <a:r>
              <a:rPr u="none" spc="-55" dirty="0"/>
              <a:t>S</a:t>
            </a:r>
            <a:r>
              <a:rPr u="none" spc="-50" dirty="0"/>
              <a:t>ONING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9661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543560" indent="-88900">
              <a:lnSpc>
                <a:spcPct val="69400"/>
              </a:lnSpc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pc="-5" dirty="0"/>
              <a:t>Ho</a:t>
            </a:r>
            <a:r>
              <a:rPr dirty="0"/>
              <a:t>w</a:t>
            </a:r>
            <a:r>
              <a:rPr spc="-5" dirty="0"/>
              <a:t> d</a:t>
            </a:r>
            <a:r>
              <a:rPr dirty="0"/>
              <a:t>o </a:t>
            </a:r>
            <a:r>
              <a:rPr spc="-5" dirty="0"/>
              <a:t>we</a:t>
            </a:r>
            <a:r>
              <a:rPr dirty="0"/>
              <a:t> know</a:t>
            </a:r>
            <a:r>
              <a:rPr spc="-10" dirty="0"/>
              <a:t> </a:t>
            </a:r>
            <a:r>
              <a:rPr dirty="0"/>
              <a:t>that</a:t>
            </a:r>
            <a:r>
              <a:rPr spc="-5" dirty="0"/>
              <a:t> our recurs</a:t>
            </a:r>
            <a:r>
              <a:rPr dirty="0"/>
              <a:t>i</a:t>
            </a:r>
            <a:r>
              <a:rPr spc="-5" dirty="0"/>
              <a:t>ve</a:t>
            </a:r>
            <a:r>
              <a:rPr dirty="0"/>
              <a:t> </a:t>
            </a:r>
            <a:r>
              <a:rPr spc="-5" dirty="0"/>
              <a:t>c</a:t>
            </a:r>
            <a:r>
              <a:rPr dirty="0"/>
              <a:t>od</a:t>
            </a:r>
            <a:r>
              <a:rPr spc="-5" dirty="0"/>
              <a:t>e</a:t>
            </a:r>
            <a:r>
              <a:rPr dirty="0"/>
              <a:t> </a:t>
            </a:r>
            <a:r>
              <a:rPr spc="-5" dirty="0"/>
              <a:t>w</a:t>
            </a:r>
            <a:r>
              <a:rPr dirty="0"/>
              <a:t>ill </a:t>
            </a:r>
            <a:r>
              <a:rPr spc="-5" dirty="0"/>
              <a:t>w</a:t>
            </a:r>
            <a:r>
              <a:rPr dirty="0"/>
              <a:t>o</a:t>
            </a:r>
            <a:r>
              <a:rPr spc="-5" dirty="0"/>
              <a:t>rk?</a:t>
            </a:r>
          </a:p>
          <a:p>
            <a:pPr marL="101600" marR="137795" indent="-88900">
              <a:lnSpc>
                <a:spcPct val="69400"/>
              </a:lnSpc>
              <a:spcBef>
                <a:spcPts val="1400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dirty="0">
                <a:latin typeface="Courier New"/>
                <a:cs typeface="Courier New"/>
              </a:rPr>
              <a:t>mult_iter</a:t>
            </a:r>
            <a:r>
              <a:rPr spc="-900" dirty="0">
                <a:latin typeface="Courier New"/>
                <a:cs typeface="Courier New"/>
              </a:rPr>
              <a:t> </a:t>
            </a:r>
            <a:r>
              <a:rPr spc="-5" dirty="0"/>
              <a:t>terminates</a:t>
            </a:r>
            <a:r>
              <a:rPr dirty="0"/>
              <a:t> </a:t>
            </a:r>
            <a:r>
              <a:rPr spc="-10" dirty="0"/>
              <a:t>becaus</a:t>
            </a:r>
            <a:r>
              <a:rPr spc="-5" dirty="0"/>
              <a:t>e</a:t>
            </a:r>
            <a:r>
              <a:rPr spc="10" dirty="0"/>
              <a:t> </a:t>
            </a:r>
            <a:r>
              <a:rPr dirty="0"/>
              <a:t>b</a:t>
            </a:r>
            <a:r>
              <a:rPr spc="-5" dirty="0"/>
              <a:t> i</a:t>
            </a:r>
            <a:r>
              <a:rPr dirty="0"/>
              <a:t>s </a:t>
            </a:r>
            <a:r>
              <a:rPr spc="20" dirty="0" smtClean="0"/>
              <a:t>ini</a:t>
            </a:r>
            <a:r>
              <a:rPr lang="en-US" spc="20" dirty="0" smtClean="0"/>
              <a:t>ti</a:t>
            </a:r>
            <a:r>
              <a:rPr spc="20" dirty="0" smtClean="0"/>
              <a:t>all</a:t>
            </a:r>
            <a:r>
              <a:rPr spc="35" dirty="0" smtClean="0"/>
              <a:t>y</a:t>
            </a:r>
            <a:r>
              <a:rPr spc="10" dirty="0" smtClean="0"/>
              <a:t> </a:t>
            </a:r>
            <a:r>
              <a:rPr spc="20" dirty="0" smtClean="0"/>
              <a:t>posi</a:t>
            </a:r>
            <a:r>
              <a:rPr lang="en-US" spc="20" dirty="0" smtClean="0"/>
              <a:t>ti</a:t>
            </a:r>
            <a:r>
              <a:rPr spc="20" dirty="0" smtClean="0"/>
              <a:t>ve</a:t>
            </a:r>
            <a:r>
              <a:rPr spc="20" dirty="0"/>
              <a:t>,</a:t>
            </a:r>
            <a:r>
              <a:rPr spc="1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decrease</a:t>
            </a:r>
            <a:r>
              <a:rPr spc="-5" dirty="0"/>
              <a:t>s</a:t>
            </a:r>
            <a:r>
              <a:rPr spc="15" dirty="0"/>
              <a:t> </a:t>
            </a:r>
            <a:r>
              <a:rPr spc="-5" dirty="0"/>
              <a:t>b</a:t>
            </a:r>
            <a:r>
              <a:rPr dirty="0"/>
              <a:t>y </a:t>
            </a:r>
            <a:r>
              <a:rPr spc="-5" dirty="0"/>
              <a:t>1</a:t>
            </a:r>
            <a:r>
              <a:rPr dirty="0"/>
              <a:t> </a:t>
            </a:r>
            <a:r>
              <a:rPr spc="-5" dirty="0"/>
              <a:t>each</a:t>
            </a:r>
            <a:r>
              <a:rPr spc="-10" dirty="0"/>
              <a:t> </a:t>
            </a:r>
            <a:r>
              <a:rPr lang="en-US" spc="70" dirty="0" smtClean="0"/>
              <a:t>ti</a:t>
            </a:r>
            <a:r>
              <a:rPr spc="70" dirty="0" smtClean="0"/>
              <a:t>me</a:t>
            </a:r>
            <a:r>
              <a:rPr spc="25" dirty="0" smtClean="0"/>
              <a:t> </a:t>
            </a:r>
            <a:r>
              <a:rPr dirty="0"/>
              <a:t>around</a:t>
            </a:r>
            <a:r>
              <a:rPr spc="-5" dirty="0"/>
              <a:t> loop</a:t>
            </a:r>
            <a:r>
              <a:rPr dirty="0"/>
              <a:t>;</a:t>
            </a:r>
            <a:r>
              <a:rPr spc="5" dirty="0"/>
              <a:t> </a:t>
            </a:r>
            <a:r>
              <a:rPr dirty="0"/>
              <a:t>thus</a:t>
            </a:r>
            <a:r>
              <a:rPr spc="-5" dirty="0"/>
              <a:t> </a:t>
            </a:r>
            <a:r>
              <a:rPr dirty="0"/>
              <a:t>must eventually</a:t>
            </a:r>
            <a:r>
              <a:rPr spc="-20" dirty="0"/>
              <a:t> </a:t>
            </a:r>
            <a:r>
              <a:rPr spc="-10" dirty="0"/>
              <a:t>becom</a:t>
            </a:r>
            <a:r>
              <a:rPr spc="-5" dirty="0"/>
              <a:t>e</a:t>
            </a:r>
            <a:r>
              <a:rPr spc="10" dirty="0"/>
              <a:t> </a:t>
            </a:r>
            <a:r>
              <a:rPr spc="-5" dirty="0"/>
              <a:t>les</a:t>
            </a:r>
            <a:r>
              <a:rPr dirty="0"/>
              <a:t>s</a:t>
            </a:r>
            <a:r>
              <a:rPr spc="5" dirty="0"/>
              <a:t> </a:t>
            </a:r>
            <a:r>
              <a:rPr dirty="0"/>
              <a:t>than</a:t>
            </a:r>
            <a:r>
              <a:rPr spc="-5" dirty="0"/>
              <a:t> 1</a:t>
            </a:r>
          </a:p>
          <a:p>
            <a:pPr marL="101600" marR="58419" indent="-88900">
              <a:lnSpc>
                <a:spcPct val="69400"/>
              </a:lnSpc>
              <a:spcBef>
                <a:spcPts val="1500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dirty="0">
                <a:latin typeface="Courier New"/>
                <a:cs typeface="Courier New"/>
              </a:rPr>
              <a:t>mult</a:t>
            </a:r>
            <a:r>
              <a:rPr spc="-900" dirty="0">
                <a:latin typeface="Courier New"/>
                <a:cs typeface="Courier New"/>
              </a:rPr>
              <a:t> </a:t>
            </a:r>
            <a:r>
              <a:rPr dirty="0"/>
              <a:t>called</a:t>
            </a:r>
            <a:r>
              <a:rPr spc="-10" dirty="0"/>
              <a:t> </a:t>
            </a:r>
            <a:r>
              <a:rPr dirty="0"/>
              <a:t>with</a:t>
            </a:r>
            <a:r>
              <a:rPr spc="-5" dirty="0"/>
              <a:t> </a:t>
            </a:r>
            <a:r>
              <a:rPr dirty="0"/>
              <a:t>b</a:t>
            </a:r>
            <a:r>
              <a:rPr spc="-5" dirty="0"/>
              <a:t> </a:t>
            </a:r>
            <a:r>
              <a:rPr dirty="0"/>
              <a:t>=</a:t>
            </a:r>
            <a:r>
              <a:rPr spc="-5" dirty="0"/>
              <a:t> 1</a:t>
            </a:r>
            <a:r>
              <a:rPr dirty="0"/>
              <a:t> </a:t>
            </a:r>
            <a:r>
              <a:rPr spc="-5" dirty="0"/>
              <a:t>ha</a:t>
            </a:r>
            <a:r>
              <a:rPr dirty="0"/>
              <a:t>s </a:t>
            </a:r>
            <a:r>
              <a:rPr spc="-5" dirty="0"/>
              <a:t>no recursive</a:t>
            </a:r>
            <a:r>
              <a:rPr spc="-15" dirty="0"/>
              <a:t> </a:t>
            </a:r>
            <a:r>
              <a:rPr dirty="0"/>
              <a:t>call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stops</a:t>
            </a:r>
          </a:p>
          <a:p>
            <a:pPr marL="101600" marR="5080" indent="-88900">
              <a:lnSpc>
                <a:spcPct val="69400"/>
              </a:lnSpc>
              <a:spcBef>
                <a:spcPts val="1400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dirty="0">
                <a:latin typeface="Courier New"/>
                <a:cs typeface="Courier New"/>
              </a:rPr>
              <a:t>mult</a:t>
            </a:r>
            <a:r>
              <a:rPr spc="-355" dirty="0">
                <a:latin typeface="Courier New"/>
                <a:cs typeface="Courier New"/>
              </a:rPr>
              <a:t> </a:t>
            </a:r>
            <a:r>
              <a:rPr dirty="0"/>
              <a:t>called</a:t>
            </a:r>
            <a:r>
              <a:rPr spc="-10" dirty="0"/>
              <a:t> </a:t>
            </a:r>
            <a:r>
              <a:rPr dirty="0"/>
              <a:t>with</a:t>
            </a:r>
            <a:r>
              <a:rPr spc="-5" dirty="0"/>
              <a:t> </a:t>
            </a:r>
            <a:r>
              <a:rPr dirty="0"/>
              <a:t>b</a:t>
            </a:r>
            <a:r>
              <a:rPr spc="-5" dirty="0"/>
              <a:t> </a:t>
            </a:r>
            <a:r>
              <a:rPr dirty="0"/>
              <a:t>&gt;</a:t>
            </a:r>
            <a:r>
              <a:rPr spc="-5" dirty="0"/>
              <a:t> 1</a:t>
            </a:r>
            <a:r>
              <a:rPr dirty="0"/>
              <a:t> </a:t>
            </a:r>
            <a:r>
              <a:rPr spc="-5" dirty="0"/>
              <a:t>makes </a:t>
            </a:r>
            <a:r>
              <a:rPr dirty="0"/>
              <a:t>a </a:t>
            </a:r>
            <a:r>
              <a:rPr spc="-5" dirty="0"/>
              <a:t>recursive</a:t>
            </a:r>
            <a:r>
              <a:rPr spc="-15" dirty="0"/>
              <a:t> </a:t>
            </a:r>
            <a:r>
              <a:rPr dirty="0"/>
              <a:t>call</a:t>
            </a:r>
            <a:r>
              <a:rPr spc="-5" dirty="0"/>
              <a:t> </a:t>
            </a:r>
            <a:r>
              <a:rPr dirty="0"/>
              <a:t>with</a:t>
            </a:r>
            <a:r>
              <a:rPr spc="-5" dirty="0"/>
              <a:t> </a:t>
            </a:r>
            <a:r>
              <a:rPr dirty="0"/>
              <a:t>a </a:t>
            </a:r>
            <a:r>
              <a:rPr spc="-5" dirty="0"/>
              <a:t>smaller </a:t>
            </a:r>
            <a:r>
              <a:rPr dirty="0"/>
              <a:t>version</a:t>
            </a:r>
            <a:r>
              <a:rPr spc="-15" dirty="0"/>
              <a:t> </a:t>
            </a:r>
            <a:r>
              <a:rPr spc="-5" dirty="0"/>
              <a:t>o</a:t>
            </a:r>
            <a:r>
              <a:rPr dirty="0"/>
              <a:t>f </a:t>
            </a:r>
            <a:r>
              <a:rPr spc="-5" dirty="0"/>
              <a:t>b</a:t>
            </a:r>
            <a:r>
              <a:rPr dirty="0"/>
              <a:t>; must</a:t>
            </a:r>
            <a:r>
              <a:rPr spc="-5" dirty="0"/>
              <a:t> </a:t>
            </a:r>
            <a:r>
              <a:rPr dirty="0"/>
              <a:t>eventually </a:t>
            </a:r>
            <a:r>
              <a:rPr spc="-5" dirty="0"/>
              <a:t>reach</a:t>
            </a:r>
            <a:r>
              <a:rPr spc="-10" dirty="0"/>
              <a:t> </a:t>
            </a:r>
            <a:r>
              <a:rPr dirty="0"/>
              <a:t>call</a:t>
            </a:r>
            <a:r>
              <a:rPr spc="-5" dirty="0"/>
              <a:t> </a:t>
            </a:r>
            <a:r>
              <a:rPr dirty="0"/>
              <a:t>with</a:t>
            </a:r>
            <a:r>
              <a:rPr spc="-5" dirty="0"/>
              <a:t> </a:t>
            </a:r>
            <a:r>
              <a:rPr dirty="0"/>
              <a:t>b</a:t>
            </a:r>
            <a:r>
              <a:rPr spc="-5" dirty="0"/>
              <a:t> </a:t>
            </a:r>
            <a:r>
              <a:rPr dirty="0"/>
              <a:t>=</a:t>
            </a:r>
            <a:r>
              <a:rPr spc="-5" dirty="0"/>
              <a:t> 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67274" y="2379585"/>
            <a:ext cx="2769235" cy="189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1340" marR="5080" indent="-549275">
              <a:lnSpc>
                <a:spcPct val="115700"/>
              </a:lnSpc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latin typeface="Courier New"/>
                <a:cs typeface="Courier New"/>
              </a:rPr>
              <a:t>mult_iter(a, b): result = 0</a:t>
            </a:r>
          </a:p>
          <a:p>
            <a:pPr marL="56134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while </a:t>
            </a:r>
            <a:r>
              <a:rPr sz="1800" dirty="0">
                <a:latin typeface="Courier New"/>
                <a:cs typeface="Courier New"/>
              </a:rPr>
              <a:t>b &gt; 0:</a:t>
            </a:r>
          </a:p>
          <a:p>
            <a:pPr marL="1109980" marR="141605">
              <a:lnSpc>
                <a:spcPct val="120300"/>
              </a:lnSpc>
            </a:pPr>
            <a:r>
              <a:rPr sz="1800" dirty="0">
                <a:latin typeface="Courier New"/>
                <a:cs typeface="Courier New"/>
              </a:rPr>
              <a:t>result += a b -= 1</a:t>
            </a:r>
          </a:p>
          <a:p>
            <a:pPr marL="56134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latin typeface="Courier New"/>
                <a:cs typeface="Courier New"/>
              </a:rPr>
              <a:t>result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67274" y="4746510"/>
            <a:ext cx="3592195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1340" marR="1513840" indent="-549275">
              <a:lnSpc>
                <a:spcPct val="148200"/>
              </a:lnSpc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latin typeface="Courier New"/>
                <a:cs typeface="Courier New"/>
              </a:rPr>
              <a:t>mult(a, b): </a:t>
            </a: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if </a:t>
            </a:r>
            <a:r>
              <a:rPr sz="1800" dirty="0">
                <a:latin typeface="Courier New"/>
                <a:cs typeface="Courier New"/>
              </a:rPr>
              <a:t>b == 1:</a:t>
            </a:r>
          </a:p>
          <a:p>
            <a:pPr marL="561340" marR="1376680" indent="548640">
              <a:lnSpc>
                <a:spcPct val="148200"/>
              </a:lnSpc>
              <a:spcBef>
                <a:spcPts val="95"/>
              </a:spcBef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latin typeface="Courier New"/>
                <a:cs typeface="Courier New"/>
              </a:rPr>
              <a:t>a </a:t>
            </a: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r>
              <a:rPr sz="1800" dirty="0">
                <a:latin typeface="Courier New"/>
                <a:cs typeface="Courier New"/>
              </a:rPr>
              <a:t>:</a:t>
            </a:r>
          </a:p>
          <a:p>
            <a:pPr marL="1109980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latin typeface="Courier New"/>
                <a:cs typeface="Courier New"/>
              </a:rPr>
              <a:t>a + mult(a,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71257" y="6527800"/>
            <a:ext cx="5746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b-1)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82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M</a:t>
            </a:r>
            <a:r>
              <a:rPr spc="-425" dirty="0"/>
              <a:t>A</a:t>
            </a:r>
            <a:r>
              <a:rPr spc="-50" dirty="0"/>
              <a:t>T</a:t>
            </a:r>
            <a:r>
              <a:rPr spc="-55" dirty="0"/>
              <a:t>HEM</a:t>
            </a:r>
            <a:r>
              <a:rPr spc="-425" dirty="0"/>
              <a:t>A</a:t>
            </a:r>
            <a:r>
              <a:rPr spc="-50" dirty="0"/>
              <a:t>T</a:t>
            </a:r>
            <a:r>
              <a:rPr spc="-55" dirty="0"/>
              <a:t>IC</a:t>
            </a:r>
            <a:r>
              <a:rPr spc="-50" dirty="0"/>
              <a:t>A</a:t>
            </a:r>
            <a:r>
              <a:rPr dirty="0"/>
              <a:t>L</a:t>
            </a:r>
            <a:r>
              <a:rPr spc="-105" dirty="0"/>
              <a:t> </a:t>
            </a:r>
            <a:r>
              <a:rPr spc="-55" dirty="0"/>
              <a:t>I</a:t>
            </a:r>
            <a:r>
              <a:rPr spc="-50" dirty="0"/>
              <a:t>N</a:t>
            </a:r>
            <a:r>
              <a:rPr spc="-55" dirty="0"/>
              <a:t>DU</a:t>
            </a:r>
            <a:r>
              <a:rPr spc="-30" dirty="0"/>
              <a:t>C</a:t>
            </a:r>
            <a:r>
              <a:rPr spc="-50" dirty="0"/>
              <a:t>T</a:t>
            </a:r>
            <a:r>
              <a:rPr spc="-55" dirty="0"/>
              <a:t>I</a:t>
            </a:r>
            <a:r>
              <a:rPr spc="-50" dirty="0"/>
              <a:t>O</a:t>
            </a:r>
            <a:r>
              <a:rPr dirty="0"/>
              <a:t>N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9661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667" y="2378391"/>
            <a:ext cx="7655559" cy="181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36830" indent="-88900">
              <a:lnSpc>
                <a:spcPts val="28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statemen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indexe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integer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spc="-5" dirty="0">
                <a:latin typeface="Calibri"/>
                <a:cs typeface="Calibri"/>
              </a:rPr>
              <a:t>true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fo</a:t>
            </a:r>
            <a:r>
              <a:rPr sz="2600" dirty="0">
                <a:latin typeface="Calibri"/>
                <a:cs typeface="Calibri"/>
              </a:rPr>
              <a:t>r all values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n:</a:t>
            </a:r>
            <a:endParaRPr sz="2600" dirty="0">
              <a:latin typeface="Calibri"/>
              <a:cs typeface="Calibri"/>
            </a:endParaRPr>
          </a:p>
          <a:p>
            <a:pPr marL="393700" lvl="1" indent="-190500">
              <a:lnSpc>
                <a:spcPct val="100000"/>
              </a:lnSpc>
              <a:spcBef>
                <a:spcPts val="6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Prove i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true</a:t>
            </a:r>
            <a:r>
              <a:rPr sz="2400" dirty="0">
                <a:latin typeface="Calibri"/>
                <a:cs typeface="Calibri"/>
              </a:rPr>
              <a:t> 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smalles</a:t>
            </a:r>
            <a:r>
              <a:rPr sz="2400" dirty="0">
                <a:latin typeface="Calibri"/>
                <a:cs typeface="Calibri"/>
              </a:rPr>
              <a:t>t value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(e.g</a:t>
            </a:r>
            <a:r>
              <a:rPr sz="2400" dirty="0">
                <a:latin typeface="Calibri"/>
                <a:cs typeface="Calibri"/>
              </a:rPr>
              <a:t>. 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0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1)</a:t>
            </a:r>
          </a:p>
          <a:p>
            <a:pPr marL="393700" marR="99695" lvl="1" indent="-190500">
              <a:lnSpc>
                <a:spcPts val="2600"/>
              </a:lnSpc>
              <a:spcBef>
                <a:spcPts val="64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10" dirty="0">
                <a:latin typeface="Calibri"/>
                <a:cs typeface="Calibri"/>
              </a:rPr>
              <a:t>prov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true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 an</a:t>
            </a:r>
            <a:r>
              <a:rPr sz="2400" spc="-5" dirty="0">
                <a:latin typeface="Calibri"/>
                <a:cs typeface="Calibri"/>
              </a:rPr>
              <a:t> arbitrary</a:t>
            </a:r>
            <a:r>
              <a:rPr sz="2400" dirty="0">
                <a:latin typeface="Calibri"/>
                <a:cs typeface="Calibri"/>
              </a:rPr>
              <a:t> value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n,</a:t>
            </a:r>
            <a:r>
              <a:rPr sz="2400" dirty="0">
                <a:latin typeface="Calibri"/>
                <a:cs typeface="Calibri"/>
              </a:rPr>
              <a:t> on</a:t>
            </a:r>
            <a:r>
              <a:rPr sz="2400" spc="-5" dirty="0">
                <a:latin typeface="Calibri"/>
                <a:cs typeface="Calibri"/>
              </a:rPr>
              <a:t>e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sho</a:t>
            </a:r>
            <a:r>
              <a:rPr sz="2400" dirty="0">
                <a:latin typeface="Calibri"/>
                <a:cs typeface="Calibri"/>
              </a:rPr>
              <a:t>w that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t must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true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5" dirty="0">
                <a:latin typeface="Calibri"/>
                <a:cs typeface="Calibri"/>
              </a:rPr>
              <a:t>n+1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82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E</a:t>
            </a:r>
            <a:r>
              <a:rPr spc="-50" dirty="0"/>
              <a:t>XA</a:t>
            </a:r>
            <a:r>
              <a:rPr spc="-55" dirty="0"/>
              <a:t>MPLE </a:t>
            </a:r>
            <a:r>
              <a:rPr spc="-50" dirty="0"/>
              <a:t>O</a:t>
            </a:r>
            <a:r>
              <a:rPr dirty="0"/>
              <a:t>F</a:t>
            </a:r>
            <a:r>
              <a:rPr spc="-105" dirty="0"/>
              <a:t> </a:t>
            </a:r>
            <a:r>
              <a:rPr spc="-55" dirty="0"/>
              <a:t>INDU</a:t>
            </a:r>
            <a:r>
              <a:rPr spc="-30" dirty="0"/>
              <a:t>C</a:t>
            </a:r>
            <a:r>
              <a:rPr spc="-50" dirty="0"/>
              <a:t>T</a:t>
            </a:r>
            <a:r>
              <a:rPr spc="-55" dirty="0"/>
              <a:t>I</a:t>
            </a:r>
            <a:r>
              <a:rPr spc="-50" dirty="0"/>
              <a:t>O</a:t>
            </a:r>
            <a:r>
              <a:rPr dirty="0"/>
              <a:t>N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9661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78391"/>
            <a:ext cx="6855459" cy="343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420" dirty="0">
                <a:solidFill>
                  <a:srgbClr val="595959"/>
                </a:solidFill>
                <a:latin typeface="Arial"/>
                <a:cs typeface="Arial"/>
              </a:rPr>
              <a:t>§</a:t>
            </a:r>
            <a:r>
              <a:rPr sz="2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600" spc="-5" dirty="0">
                <a:latin typeface="Calibri"/>
                <a:cs typeface="Calibri"/>
              </a:rPr>
              <a:t>0</a:t>
            </a:r>
            <a:r>
              <a:rPr sz="2600" dirty="0">
                <a:latin typeface="Calibri"/>
                <a:cs typeface="Calibri"/>
              </a:rPr>
              <a:t> +</a:t>
            </a:r>
            <a:r>
              <a:rPr sz="2600" spc="-5" dirty="0">
                <a:latin typeface="Calibri"/>
                <a:cs typeface="Calibri"/>
              </a:rPr>
              <a:t> 1</a:t>
            </a:r>
            <a:r>
              <a:rPr sz="2600" dirty="0">
                <a:latin typeface="Calibri"/>
                <a:cs typeface="Calibri"/>
              </a:rPr>
              <a:t> +</a:t>
            </a:r>
            <a:r>
              <a:rPr sz="2600" spc="-5" dirty="0">
                <a:latin typeface="Calibri"/>
                <a:cs typeface="Calibri"/>
              </a:rPr>
              <a:t> 2</a:t>
            </a:r>
            <a:r>
              <a:rPr sz="2600" dirty="0">
                <a:latin typeface="Calibri"/>
                <a:cs typeface="Calibri"/>
              </a:rPr>
              <a:t> +</a:t>
            </a:r>
            <a:r>
              <a:rPr sz="2600" spc="-5" dirty="0">
                <a:latin typeface="Calibri"/>
                <a:cs typeface="Calibri"/>
              </a:rPr>
              <a:t> 3</a:t>
            </a:r>
            <a:r>
              <a:rPr sz="2600" dirty="0">
                <a:latin typeface="Calibri"/>
                <a:cs typeface="Calibri"/>
              </a:rPr>
              <a:t> +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…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+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5" dirty="0">
                <a:latin typeface="Calibri"/>
                <a:cs typeface="Calibri"/>
              </a:rPr>
              <a:t> (n(n+1))/2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Pr</a:t>
            </a:r>
            <a:r>
              <a:rPr sz="2600" spc="-5" dirty="0">
                <a:latin typeface="Calibri"/>
                <a:cs typeface="Calibri"/>
              </a:rPr>
              <a:t>oof:</a:t>
            </a:r>
            <a:endParaRPr sz="2600" dirty="0">
              <a:latin typeface="Calibri"/>
              <a:cs typeface="Calibri"/>
            </a:endParaRPr>
          </a:p>
          <a:p>
            <a:pPr marL="891540" lvl="1" indent="-68834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0,</a:t>
            </a:r>
            <a:r>
              <a:rPr sz="2400" dirty="0">
                <a:latin typeface="Calibri"/>
                <a:cs typeface="Calibri"/>
              </a:rPr>
              <a:t> then</a:t>
            </a:r>
            <a:r>
              <a:rPr sz="2400" spc="-5" dirty="0">
                <a:latin typeface="Calibri"/>
                <a:cs typeface="Calibri"/>
              </a:rPr>
              <a:t> LH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RHS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s 0*1/2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0,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true</a:t>
            </a:r>
            <a:endParaRPr sz="2400" dirty="0">
              <a:latin typeface="Calibri"/>
              <a:cs typeface="Calibri"/>
            </a:endParaRPr>
          </a:p>
          <a:p>
            <a:pPr marL="891540" marR="472440" lvl="1" indent="-688340">
              <a:lnSpc>
                <a:spcPct val="111100"/>
              </a:lnSpc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Assume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5" dirty="0">
                <a:latin typeface="Calibri"/>
                <a:cs typeface="Calibri"/>
              </a:rPr>
              <a:t>som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k,</a:t>
            </a:r>
            <a:r>
              <a:rPr sz="2400" dirty="0">
                <a:latin typeface="Calibri"/>
                <a:cs typeface="Calibri"/>
              </a:rPr>
              <a:t> then</a:t>
            </a:r>
            <a:r>
              <a:rPr sz="2400" spc="-5" dirty="0">
                <a:latin typeface="Calibri"/>
                <a:cs typeface="Calibri"/>
              </a:rPr>
              <a:t> nee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sho</a:t>
            </a:r>
            <a:r>
              <a:rPr sz="2400" dirty="0">
                <a:latin typeface="Calibri"/>
                <a:cs typeface="Calibri"/>
              </a:rPr>
              <a:t>w that </a:t>
            </a:r>
            <a:r>
              <a:rPr sz="2400" spc="-5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 +</a:t>
            </a:r>
            <a:r>
              <a:rPr sz="2400" spc="-5" dirty="0">
                <a:latin typeface="Calibri"/>
                <a:cs typeface="Calibri"/>
              </a:rPr>
              <a:t> 1</a:t>
            </a:r>
            <a:r>
              <a:rPr sz="2400" dirty="0">
                <a:latin typeface="Calibri"/>
                <a:cs typeface="Calibri"/>
              </a:rPr>
              <a:t> +</a:t>
            </a:r>
            <a:r>
              <a:rPr sz="2400" spc="-5" dirty="0">
                <a:latin typeface="Calibri"/>
                <a:cs typeface="Calibri"/>
              </a:rPr>
              <a:t> 2</a:t>
            </a:r>
            <a:r>
              <a:rPr sz="2400" dirty="0">
                <a:latin typeface="Calibri"/>
                <a:cs typeface="Calibri"/>
              </a:rPr>
              <a:t> 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k</a:t>
            </a:r>
            <a:r>
              <a:rPr sz="2400" dirty="0">
                <a:latin typeface="Calibri"/>
                <a:cs typeface="Calibri"/>
              </a:rPr>
              <a:t> +</a:t>
            </a:r>
            <a:r>
              <a:rPr sz="2400" spc="-5" dirty="0">
                <a:latin typeface="Calibri"/>
                <a:cs typeface="Calibri"/>
              </a:rPr>
              <a:t> (k+1</a:t>
            </a:r>
            <a:r>
              <a:rPr sz="2400" dirty="0">
                <a:latin typeface="Calibri"/>
                <a:cs typeface="Calibri"/>
              </a:rPr>
              <a:t>) =</a:t>
            </a:r>
            <a:r>
              <a:rPr sz="2400" spc="-5" dirty="0">
                <a:latin typeface="Calibri"/>
                <a:cs typeface="Calibri"/>
              </a:rPr>
              <a:t> ((k+1)(k+2))/2</a:t>
            </a:r>
            <a:endParaRPr sz="2400" dirty="0">
              <a:latin typeface="Calibri"/>
              <a:cs typeface="Calibri"/>
            </a:endParaRPr>
          </a:p>
          <a:p>
            <a:pPr marL="571500" marR="5080" lvl="2" indent="-177800">
              <a:lnSpc>
                <a:spcPts val="2200"/>
              </a:lnSpc>
              <a:spcBef>
                <a:spcPts val="500"/>
              </a:spcBef>
              <a:buClr>
                <a:srgbClr val="595959"/>
              </a:buClr>
              <a:buChar char="◦"/>
              <a:tabLst>
                <a:tab pos="576580" algn="l"/>
              </a:tabLst>
            </a:pPr>
            <a:r>
              <a:rPr sz="2000" spc="-5" dirty="0">
                <a:latin typeface="Calibri"/>
                <a:cs typeface="Calibri"/>
              </a:rPr>
              <a:t>LH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k(k+1)/2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sz="2000" spc="-5" dirty="0">
                <a:latin typeface="Calibri"/>
                <a:cs typeface="Calibri"/>
              </a:rPr>
              <a:t>(k+1</a:t>
            </a:r>
            <a:r>
              <a:rPr sz="2000" dirty="0">
                <a:latin typeface="Calibri"/>
                <a:cs typeface="Calibri"/>
              </a:rPr>
              <a:t>)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20" dirty="0">
                <a:latin typeface="Calibri"/>
                <a:cs typeface="Calibri"/>
              </a:rPr>
              <a:t>assumpSon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hold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for proble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-5" dirty="0">
                <a:latin typeface="Calibri"/>
                <a:cs typeface="Calibri"/>
              </a:rPr>
              <a:t>siz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k</a:t>
            </a:r>
            <a:endParaRPr sz="2000" dirty="0">
              <a:latin typeface="Calibri"/>
              <a:cs typeface="Calibri"/>
            </a:endParaRPr>
          </a:p>
          <a:p>
            <a:pPr marL="576580" lvl="2" indent="-182880">
              <a:lnSpc>
                <a:spcPct val="100000"/>
              </a:lnSpc>
              <a:spcBef>
                <a:spcPts val="359"/>
              </a:spcBef>
              <a:buClr>
                <a:srgbClr val="595959"/>
              </a:buClr>
              <a:buChar char="◦"/>
              <a:tabLst>
                <a:tab pos="576580" algn="l"/>
              </a:tabLst>
            </a:pPr>
            <a:r>
              <a:rPr sz="2000" spc="-5" dirty="0">
                <a:latin typeface="Calibri"/>
                <a:cs typeface="Calibri"/>
              </a:rPr>
              <a:t>Thi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10" dirty="0">
                <a:latin typeface="Calibri"/>
                <a:cs typeface="Calibri"/>
              </a:rPr>
              <a:t>becomes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5" dirty="0">
                <a:latin typeface="Calibri"/>
                <a:cs typeface="Calibri"/>
              </a:rPr>
              <a:t>algebra,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((k+1)(k+2))/2</a:t>
            </a:r>
            <a:endParaRPr sz="2000" dirty="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26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10" dirty="0">
                <a:latin typeface="Calibri"/>
                <a:cs typeface="Calibri"/>
              </a:rPr>
              <a:t>Henc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expression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hold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 all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&gt;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0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55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none" spc="-50" dirty="0"/>
              <a:t>RELE</a:t>
            </a:r>
            <a:r>
              <a:rPr u="none" spc="-265" dirty="0"/>
              <a:t>V</a:t>
            </a:r>
            <a:r>
              <a:rPr u="none" spc="-50" dirty="0"/>
              <a:t>ANC</a:t>
            </a:r>
            <a:r>
              <a:rPr u="none" dirty="0"/>
              <a:t>E</a:t>
            </a:r>
            <a:r>
              <a:rPr u="none" spc="-100" dirty="0"/>
              <a:t> </a:t>
            </a:r>
            <a:r>
              <a:rPr u="none" spc="-190" dirty="0"/>
              <a:t>T</a:t>
            </a:r>
            <a:r>
              <a:rPr u="none" dirty="0"/>
              <a:t>O</a:t>
            </a:r>
            <a:r>
              <a:rPr u="none" spc="-100" dirty="0"/>
              <a:t> C</a:t>
            </a:r>
            <a:r>
              <a:rPr u="none" spc="-50" dirty="0"/>
              <a:t>ODE?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9661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1700" y="2230913"/>
            <a:ext cx="4737100" cy="1364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03835" algn="l"/>
              </a:tabLst>
            </a:pPr>
            <a:r>
              <a:rPr sz="2200" spc="-5" dirty="0">
                <a:latin typeface="Calibri"/>
                <a:cs typeface="Calibri"/>
              </a:rPr>
              <a:t>Sam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logi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applies</a:t>
            </a:r>
          </a:p>
          <a:p>
            <a:pPr marL="683260" marR="5080" indent="-671195">
              <a:lnSpc>
                <a:spcPts val="3800"/>
              </a:lnSpc>
              <a:spcBef>
                <a:spcPts val="220"/>
              </a:spcBef>
            </a:pP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def </a:t>
            </a:r>
            <a:r>
              <a:rPr sz="2200" b="1" dirty="0">
                <a:latin typeface="Courier New"/>
                <a:cs typeface="Courier New"/>
              </a:rPr>
              <a:t>mult</a:t>
            </a:r>
            <a:r>
              <a:rPr sz="2200" dirty="0">
                <a:latin typeface="Courier New"/>
                <a:cs typeface="Courier New"/>
              </a:rPr>
              <a:t>(a, b): </a:t>
            </a:r>
            <a:endParaRPr lang="en-US" sz="2200" dirty="0" smtClean="0">
              <a:latin typeface="Courier New"/>
              <a:cs typeface="Courier New"/>
            </a:endParaRPr>
          </a:p>
          <a:p>
            <a:pPr marL="683260" marR="5080" indent="-671195">
              <a:lnSpc>
                <a:spcPts val="3800"/>
              </a:lnSpc>
              <a:spcBef>
                <a:spcPts val="220"/>
              </a:spcBef>
            </a:pPr>
            <a:r>
              <a:rPr lang="en-US" sz="22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  <a:r>
              <a:rPr sz="2200" dirty="0" smtClean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200" dirty="0">
                <a:latin typeface="Courier New"/>
                <a:cs typeface="Courier New"/>
              </a:rPr>
              <a:t>b == 1: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72371" y="3686874"/>
            <a:ext cx="1870075" cy="125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2920">
              <a:lnSpc>
                <a:spcPct val="143900"/>
              </a:lnSpc>
            </a:pP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2200" dirty="0">
                <a:latin typeface="Courier New"/>
                <a:cs typeface="Courier New"/>
              </a:rPr>
              <a:t>a </a:t>
            </a: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2200" dirty="0">
                <a:latin typeface="Courier New"/>
                <a:cs typeface="Courier New"/>
              </a:rPr>
              <a:t>:</a:t>
            </a:r>
          </a:p>
          <a:p>
            <a:pPr marL="515620">
              <a:lnSpc>
                <a:spcPct val="100000"/>
              </a:lnSpc>
              <a:spcBef>
                <a:spcPts val="1060"/>
              </a:spcBef>
            </a:pPr>
            <a:r>
              <a:rPr sz="220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9107" y="4800600"/>
            <a:ext cx="27082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a + mult(a, b-1)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1700" y="5100909"/>
            <a:ext cx="4178935" cy="32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03835" algn="l"/>
              </a:tabLst>
            </a:pPr>
            <a:r>
              <a:rPr sz="2200" spc="-5" dirty="0">
                <a:latin typeface="Calibri"/>
                <a:cs typeface="Calibri"/>
              </a:rPr>
              <a:t>Base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case, we</a:t>
            </a:r>
            <a:r>
              <a:rPr sz="2200" dirty="0">
                <a:latin typeface="Calibri"/>
                <a:cs typeface="Calibri"/>
              </a:rPr>
              <a:t> can</a:t>
            </a:r>
            <a:r>
              <a:rPr sz="2200" spc="-5" dirty="0">
                <a:latin typeface="Calibri"/>
                <a:cs typeface="Calibri"/>
              </a:rPr>
              <a:t> sho</a:t>
            </a:r>
            <a:r>
              <a:rPr sz="2200" dirty="0">
                <a:latin typeface="Calibri"/>
                <a:cs typeface="Calibri"/>
              </a:rPr>
              <a:t>w that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ourier New"/>
                <a:cs typeface="Courier New"/>
              </a:rPr>
              <a:t>mult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22593" y="5109276"/>
            <a:ext cx="31464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must</a:t>
            </a:r>
            <a:r>
              <a:rPr sz="2200" spc="-5" dirty="0">
                <a:latin typeface="Calibri"/>
                <a:cs typeface="Calibri"/>
              </a:rPr>
              <a:t> return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correct answer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5583433"/>
            <a:ext cx="5377180" cy="32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03835" algn="l"/>
              </a:tabLst>
            </a:pPr>
            <a:r>
              <a:rPr sz="2200" spc="-5" dirty="0">
                <a:latin typeface="Calibri"/>
                <a:cs typeface="Calibri"/>
              </a:rPr>
              <a:t>Fo</a:t>
            </a:r>
            <a:r>
              <a:rPr sz="2200" dirty="0">
                <a:latin typeface="Calibri"/>
                <a:cs typeface="Calibri"/>
              </a:rPr>
              <a:t>r </a:t>
            </a:r>
            <a:r>
              <a:rPr sz="2200" spc="-5" dirty="0">
                <a:latin typeface="Calibri"/>
                <a:cs typeface="Calibri"/>
              </a:rPr>
              <a:t>recursive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case, we</a:t>
            </a:r>
            <a:r>
              <a:rPr sz="2200" dirty="0">
                <a:latin typeface="Calibri"/>
                <a:cs typeface="Calibri"/>
              </a:rPr>
              <a:t> can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assume that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ourier New"/>
                <a:cs typeface="Courier New"/>
              </a:rPr>
              <a:t>mult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20660" y="5591799"/>
            <a:ext cx="226504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correctly returns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01979" y="5896625"/>
            <a:ext cx="8223884" cy="10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5080">
              <a:lnSpc>
                <a:spcPts val="2300"/>
              </a:lnSpc>
            </a:pPr>
            <a:r>
              <a:rPr sz="2200" spc="-5" dirty="0">
                <a:latin typeface="Calibri"/>
                <a:cs typeface="Calibri"/>
              </a:rPr>
              <a:t>answer fo</a:t>
            </a:r>
            <a:r>
              <a:rPr sz="2200" dirty="0">
                <a:latin typeface="Calibri"/>
                <a:cs typeface="Calibri"/>
              </a:rPr>
              <a:t>r </a:t>
            </a:r>
            <a:r>
              <a:rPr sz="2200" spc="-5" dirty="0">
                <a:latin typeface="Calibri"/>
                <a:cs typeface="Calibri"/>
              </a:rPr>
              <a:t>problem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f </a:t>
            </a:r>
            <a:r>
              <a:rPr sz="2200" spc="-5" dirty="0">
                <a:latin typeface="Calibri"/>
                <a:cs typeface="Calibri"/>
              </a:rPr>
              <a:t>siz</a:t>
            </a:r>
            <a:r>
              <a:rPr sz="2200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smalle</a:t>
            </a:r>
            <a:r>
              <a:rPr sz="2200" dirty="0">
                <a:latin typeface="Calibri"/>
                <a:cs typeface="Calibri"/>
              </a:rPr>
              <a:t>r than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dirty="0">
                <a:latin typeface="Calibri"/>
                <a:cs typeface="Calibri"/>
              </a:rPr>
              <a:t>, then</a:t>
            </a:r>
            <a:r>
              <a:rPr sz="2200" spc="-5" dirty="0">
                <a:latin typeface="Calibri"/>
                <a:cs typeface="Calibri"/>
              </a:rPr>
              <a:t> b</a:t>
            </a:r>
            <a:r>
              <a:rPr sz="2200" dirty="0">
                <a:latin typeface="Calibri"/>
                <a:cs typeface="Calibri"/>
              </a:rPr>
              <a:t>y 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30" dirty="0">
                <a:latin typeface="Calibri"/>
                <a:cs typeface="Calibri"/>
              </a:rPr>
              <a:t>addiSon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step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dirty="0">
                <a:latin typeface="Calibri"/>
                <a:cs typeface="Calibri"/>
              </a:rPr>
              <a:t>must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also</a:t>
            </a:r>
            <a:r>
              <a:rPr sz="2200" spc="-5" dirty="0">
                <a:latin typeface="Calibri"/>
                <a:cs typeface="Calibri"/>
              </a:rPr>
              <a:t> return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correct answer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</a:t>
            </a:r>
            <a:r>
              <a:rPr sz="2200" dirty="0">
                <a:latin typeface="Calibri"/>
                <a:cs typeface="Calibri"/>
              </a:rPr>
              <a:t>r </a:t>
            </a:r>
            <a:r>
              <a:rPr sz="2200" spc="-5" dirty="0">
                <a:latin typeface="Calibri"/>
                <a:cs typeface="Calibri"/>
              </a:rPr>
              <a:t>proble</a:t>
            </a:r>
            <a:r>
              <a:rPr sz="2200" dirty="0">
                <a:latin typeface="Calibri"/>
                <a:cs typeface="Calibri"/>
              </a:rPr>
              <a:t>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f </a:t>
            </a:r>
            <a:r>
              <a:rPr sz="2200" spc="-5" dirty="0">
                <a:latin typeface="Calibri"/>
                <a:cs typeface="Calibri"/>
              </a:rPr>
              <a:t>siz</a:t>
            </a:r>
            <a:r>
              <a:rPr sz="2200" dirty="0">
                <a:latin typeface="Calibri"/>
                <a:cs typeface="Calibri"/>
              </a:rPr>
              <a:t>e b</a:t>
            </a:r>
          </a:p>
          <a:p>
            <a:pPr marL="203200" indent="-190500">
              <a:lnSpc>
                <a:spcPct val="100000"/>
              </a:lnSpc>
              <a:spcBef>
                <a:spcPts val="1140"/>
              </a:spcBef>
              <a:buClr>
                <a:srgbClr val="595959"/>
              </a:buClr>
              <a:buFont typeface="Arial"/>
              <a:buChar char="▪"/>
              <a:tabLst>
                <a:tab pos="203835" algn="l"/>
              </a:tabLst>
            </a:pPr>
            <a:r>
              <a:rPr sz="2200" spc="-5" dirty="0">
                <a:latin typeface="Calibri"/>
                <a:cs typeface="Calibri"/>
              </a:rPr>
              <a:t>Thu</a:t>
            </a:r>
            <a:r>
              <a:rPr sz="2200" dirty="0">
                <a:latin typeface="Calibri"/>
                <a:cs typeface="Calibri"/>
              </a:rPr>
              <a:t>s </a:t>
            </a:r>
            <a:r>
              <a:rPr sz="2200" spc="-5" dirty="0">
                <a:latin typeface="Calibri"/>
                <a:cs typeface="Calibri"/>
              </a:rPr>
              <a:t>b</a:t>
            </a:r>
            <a:r>
              <a:rPr sz="2200" dirty="0">
                <a:latin typeface="Calibri"/>
                <a:cs typeface="Calibri"/>
              </a:rPr>
              <a:t>y </a:t>
            </a:r>
            <a:r>
              <a:rPr sz="2200" spc="20" dirty="0" smtClean="0">
                <a:latin typeface="Calibri"/>
                <a:cs typeface="Calibri"/>
              </a:rPr>
              <a:t>induc</a:t>
            </a:r>
            <a:r>
              <a:rPr lang="en-US" sz="2200" spc="20" dirty="0" smtClean="0">
                <a:latin typeface="Calibri"/>
                <a:cs typeface="Calibri"/>
              </a:rPr>
              <a:t>ti</a:t>
            </a:r>
            <a:r>
              <a:rPr sz="2200" spc="20" dirty="0" smtClean="0">
                <a:latin typeface="Calibri"/>
                <a:cs typeface="Calibri"/>
              </a:rPr>
              <a:t>on</a:t>
            </a:r>
            <a:r>
              <a:rPr sz="2200" spc="10" dirty="0">
                <a:latin typeface="Calibri"/>
                <a:cs typeface="Calibri"/>
              </a:rPr>
              <a:t>,</a:t>
            </a:r>
            <a:r>
              <a:rPr sz="2200" dirty="0">
                <a:latin typeface="Calibri"/>
                <a:cs typeface="Calibri"/>
              </a:rPr>
              <a:t> code</a:t>
            </a:r>
            <a:r>
              <a:rPr sz="2200" spc="-5" dirty="0">
                <a:latin typeface="Calibri"/>
                <a:cs typeface="Calibri"/>
              </a:rPr>
              <a:t> correctly returns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answer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82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90" dirty="0"/>
              <a:t>T</a:t>
            </a:r>
            <a:r>
              <a:rPr spc="-100" dirty="0"/>
              <a:t>O</a:t>
            </a:r>
            <a:r>
              <a:rPr spc="-50" dirty="0"/>
              <a:t>WE</a:t>
            </a:r>
            <a:r>
              <a:rPr spc="-120" dirty="0"/>
              <a:t>R</a:t>
            </a:r>
            <a:r>
              <a:rPr dirty="0"/>
              <a:t>S</a:t>
            </a:r>
            <a:r>
              <a:rPr spc="-100" dirty="0"/>
              <a:t> </a:t>
            </a:r>
            <a:r>
              <a:rPr spc="-50" dirty="0"/>
              <a:t>O</a:t>
            </a:r>
            <a:r>
              <a:rPr dirty="0"/>
              <a:t>F</a:t>
            </a:r>
            <a:r>
              <a:rPr spc="-100" dirty="0"/>
              <a:t> </a:t>
            </a:r>
            <a:r>
              <a:rPr spc="-50" dirty="0"/>
              <a:t>HANO</a:t>
            </a:r>
            <a:r>
              <a:rPr dirty="0"/>
              <a:t>I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9661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78391"/>
            <a:ext cx="7151370" cy="2664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10" dirty="0">
                <a:latin typeface="Calibri"/>
                <a:cs typeface="Calibri"/>
              </a:rPr>
              <a:t>story:</a:t>
            </a:r>
            <a:endParaRPr sz="2600" dirty="0">
              <a:latin typeface="Calibri"/>
              <a:cs typeface="Calibri"/>
            </a:endParaRPr>
          </a:p>
          <a:p>
            <a:pPr marL="393700" lvl="1" indent="-19050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 tall</a:t>
            </a:r>
            <a:r>
              <a:rPr sz="2400" spc="-5" dirty="0">
                <a:latin typeface="Calibri"/>
                <a:cs typeface="Calibri"/>
              </a:rPr>
              <a:t> spikes</a:t>
            </a:r>
            <a:endParaRPr sz="2400" dirty="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Stac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64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diﬀeren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size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5" dirty="0">
                <a:latin typeface="Calibri"/>
                <a:cs typeface="Calibri"/>
              </a:rPr>
              <a:t>disc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star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on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spike</a:t>
            </a:r>
            <a:endParaRPr sz="2400" dirty="0">
              <a:latin typeface="Calibri"/>
              <a:cs typeface="Calibri"/>
            </a:endParaRPr>
          </a:p>
          <a:p>
            <a:pPr marL="393700" marR="372745" lvl="1" indent="-190500">
              <a:lnSpc>
                <a:spcPts val="2600"/>
              </a:lnSpc>
              <a:spcBef>
                <a:spcPts val="54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move </a:t>
            </a:r>
            <a:r>
              <a:rPr sz="2400" spc="-10" dirty="0">
                <a:latin typeface="Calibri"/>
                <a:cs typeface="Calibri"/>
              </a:rPr>
              <a:t>stac</a:t>
            </a:r>
            <a:r>
              <a:rPr sz="2400" spc="-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 to</a:t>
            </a:r>
            <a:r>
              <a:rPr sz="2400" spc="-5" dirty="0">
                <a:latin typeface="Calibri"/>
                <a:cs typeface="Calibri"/>
              </a:rPr>
              <a:t> secon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5" dirty="0">
                <a:latin typeface="Calibri"/>
                <a:cs typeface="Calibri"/>
              </a:rPr>
              <a:t>spik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(a</a:t>
            </a:r>
            <a:r>
              <a:rPr sz="2400" dirty="0">
                <a:latin typeface="Calibri"/>
                <a:cs typeface="Calibri"/>
              </a:rPr>
              <a:t>t 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point </a:t>
            </a:r>
            <a:r>
              <a:rPr sz="2400" dirty="0">
                <a:latin typeface="Calibri"/>
                <a:cs typeface="Calibri"/>
              </a:rPr>
              <a:t>uni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nds)</a:t>
            </a:r>
          </a:p>
          <a:p>
            <a:pPr marL="393700" marR="5080" lvl="1" indent="-190500">
              <a:lnSpc>
                <a:spcPts val="2600"/>
              </a:lnSpc>
              <a:spcBef>
                <a:spcPts val="60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Ca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onl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spc="-5" dirty="0">
                <a:latin typeface="Calibri"/>
                <a:cs typeface="Calibri"/>
              </a:rPr>
              <a:t>move on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dis</a:t>
            </a:r>
            <a:r>
              <a:rPr sz="2400" dirty="0">
                <a:latin typeface="Calibri"/>
                <a:cs typeface="Calibri"/>
              </a:rPr>
              <a:t>c at a </a:t>
            </a:r>
            <a:r>
              <a:rPr lang="en-US" sz="2400" spc="60" dirty="0" smtClean="0">
                <a:latin typeface="Calibri"/>
                <a:cs typeface="Calibri"/>
              </a:rPr>
              <a:t>ti</a:t>
            </a:r>
            <a:r>
              <a:rPr sz="2400" spc="60" dirty="0" smtClean="0">
                <a:latin typeface="Calibri"/>
                <a:cs typeface="Calibri"/>
              </a:rPr>
              <a:t>me</a:t>
            </a:r>
            <a:r>
              <a:rPr sz="2400" spc="2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large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</a:t>
            </a:r>
            <a:r>
              <a:rPr sz="2400" dirty="0">
                <a:latin typeface="Calibri"/>
                <a:cs typeface="Calibri"/>
              </a:rPr>
              <a:t>c can </a:t>
            </a:r>
            <a:r>
              <a:rPr sz="2400" spc="-10" dirty="0">
                <a:latin typeface="Calibri"/>
                <a:cs typeface="Calibri"/>
              </a:rPr>
              <a:t>neve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cover u</a:t>
            </a:r>
            <a:r>
              <a:rPr sz="2400" dirty="0">
                <a:latin typeface="Calibri"/>
                <a:cs typeface="Calibri"/>
              </a:rPr>
              <a:t>p a </a:t>
            </a:r>
            <a:r>
              <a:rPr sz="2400" spc="-5" dirty="0">
                <a:latin typeface="Calibri"/>
                <a:cs typeface="Calibri"/>
              </a:rPr>
              <a:t>smal</a:t>
            </a:r>
            <a:r>
              <a:rPr sz="2400" dirty="0">
                <a:latin typeface="Calibri"/>
                <a:cs typeface="Calibri"/>
              </a:rPr>
              <a:t>l </a:t>
            </a:r>
            <a:r>
              <a:rPr sz="2400" spc="-5" dirty="0">
                <a:latin typeface="Calibri"/>
                <a:cs typeface="Calibri"/>
              </a:rPr>
              <a:t>disc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82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90" dirty="0"/>
              <a:t>T</a:t>
            </a:r>
            <a:r>
              <a:rPr spc="-100" dirty="0"/>
              <a:t>O</a:t>
            </a:r>
            <a:r>
              <a:rPr spc="-50" dirty="0"/>
              <a:t>WE</a:t>
            </a:r>
            <a:r>
              <a:rPr spc="-120" dirty="0"/>
              <a:t>R</a:t>
            </a:r>
            <a:r>
              <a:rPr dirty="0"/>
              <a:t>S</a:t>
            </a:r>
            <a:r>
              <a:rPr spc="-100" dirty="0"/>
              <a:t> </a:t>
            </a:r>
            <a:r>
              <a:rPr spc="-50" dirty="0"/>
              <a:t>O</a:t>
            </a:r>
            <a:r>
              <a:rPr dirty="0"/>
              <a:t>F</a:t>
            </a:r>
            <a:r>
              <a:rPr spc="-100" dirty="0"/>
              <a:t> </a:t>
            </a:r>
            <a:r>
              <a:rPr spc="-50" dirty="0"/>
              <a:t>HANO</a:t>
            </a:r>
            <a:r>
              <a:rPr dirty="0"/>
              <a:t>I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9661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78391"/>
            <a:ext cx="7527925" cy="277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5080" indent="-88900">
              <a:lnSpc>
                <a:spcPts val="28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Havin</a:t>
            </a:r>
            <a:r>
              <a:rPr sz="2600" dirty="0">
                <a:latin typeface="Calibri"/>
                <a:cs typeface="Calibri"/>
              </a:rPr>
              <a:t>g </a:t>
            </a:r>
            <a:r>
              <a:rPr sz="2600" spc="-10" dirty="0">
                <a:latin typeface="Calibri"/>
                <a:cs typeface="Calibri"/>
              </a:rPr>
              <a:t>see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 a </a:t>
            </a:r>
            <a:r>
              <a:rPr sz="2600" spc="-10" dirty="0">
                <a:latin typeface="Calibri"/>
                <a:cs typeface="Calibri"/>
              </a:rPr>
              <a:t>se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examples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diﬀeren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sized </a:t>
            </a:r>
            <a:r>
              <a:rPr sz="2600" spc="-10" dirty="0">
                <a:latin typeface="Calibri"/>
                <a:cs typeface="Calibri"/>
              </a:rPr>
              <a:t>stacks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ho</a:t>
            </a:r>
            <a:r>
              <a:rPr sz="2600" dirty="0">
                <a:latin typeface="Calibri"/>
                <a:cs typeface="Calibri"/>
              </a:rPr>
              <a:t>w would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you</a:t>
            </a:r>
            <a:r>
              <a:rPr sz="2600" spc="-5" dirty="0">
                <a:latin typeface="Calibri"/>
                <a:cs typeface="Calibri"/>
              </a:rPr>
              <a:t> write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progra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prin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</a:t>
            </a:r>
            <a:r>
              <a:rPr sz="2600" dirty="0">
                <a:latin typeface="Calibri"/>
                <a:cs typeface="Calibri"/>
              </a:rPr>
              <a:t>t the right</a:t>
            </a:r>
            <a:r>
              <a:rPr sz="2600" spc="-10" dirty="0">
                <a:latin typeface="Calibri"/>
                <a:cs typeface="Calibri"/>
              </a:rPr>
              <a:t> se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moves?</a:t>
            </a:r>
          </a:p>
          <a:p>
            <a:pPr marL="238760" indent="-226060">
              <a:lnSpc>
                <a:spcPct val="100000"/>
              </a:lnSpc>
              <a:spcBef>
                <a:spcPts val="1035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Thin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recursively!</a:t>
            </a:r>
            <a:endParaRPr sz="2600" dirty="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Solv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smalle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5" dirty="0">
                <a:latin typeface="Calibri"/>
                <a:cs typeface="Calibri"/>
              </a:rPr>
              <a:t>problem</a:t>
            </a:r>
            <a:endParaRPr sz="2400" dirty="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Solv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basi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</a:t>
            </a:r>
            <a:endParaRPr sz="2400" dirty="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Solv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smalle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5" dirty="0">
                <a:latin typeface="Calibri"/>
                <a:cs typeface="Calibri"/>
              </a:rPr>
              <a:t>problem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82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QUIZ PREP</a:t>
            </a:r>
            <a:r>
              <a:rPr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4600716" y="7043415"/>
            <a:ext cx="8655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458" y="2378391"/>
            <a:ext cx="6975475" cy="1939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pape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onlin</a:t>
            </a:r>
            <a:r>
              <a:rPr sz="2600" dirty="0">
                <a:latin typeface="Calibri"/>
                <a:cs typeface="Calibri"/>
              </a:rPr>
              <a:t>e component</a:t>
            </a: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ope</a:t>
            </a:r>
            <a:r>
              <a:rPr sz="2600" dirty="0">
                <a:latin typeface="Calibri"/>
                <a:cs typeface="Calibri"/>
              </a:rPr>
              <a:t>n </a:t>
            </a:r>
            <a:r>
              <a:rPr sz="2600" spc="-5" dirty="0">
                <a:latin typeface="Calibri"/>
                <a:cs typeface="Calibri"/>
              </a:rPr>
              <a:t>book/notes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dirty="0">
                <a:latin typeface="Calibri"/>
                <a:cs typeface="Calibri"/>
              </a:rPr>
              <a:t>t </a:t>
            </a:r>
            <a:r>
              <a:rPr sz="2600" spc="-5" dirty="0">
                <a:latin typeface="Calibri"/>
                <a:cs typeface="Calibri"/>
              </a:rPr>
              <a:t>ope</a:t>
            </a:r>
            <a:r>
              <a:rPr sz="2600" dirty="0">
                <a:latin typeface="Calibri"/>
                <a:cs typeface="Calibri"/>
              </a:rPr>
              <a:t>n </a:t>
            </a:r>
            <a:r>
              <a:rPr sz="2600" spc="-5" dirty="0">
                <a:latin typeface="Calibri"/>
                <a:cs typeface="Calibri"/>
              </a:rPr>
              <a:t>Internet,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dirty="0">
                <a:latin typeface="Calibri"/>
                <a:cs typeface="Calibri"/>
              </a:rPr>
              <a:t>t </a:t>
            </a:r>
            <a:r>
              <a:rPr sz="2600" spc="-5" dirty="0">
                <a:latin typeface="Calibri"/>
                <a:cs typeface="Calibri"/>
              </a:rPr>
              <a:t>ope</a:t>
            </a:r>
            <a:r>
              <a:rPr sz="2600" dirty="0">
                <a:latin typeface="Calibri"/>
                <a:cs typeface="Calibri"/>
              </a:rPr>
              <a:t>n computer</a:t>
            </a:r>
          </a:p>
          <a:p>
            <a:pPr marL="238125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star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30" dirty="0">
                <a:latin typeface="Calibri"/>
                <a:cs typeface="Calibri"/>
              </a:rPr>
              <a:t>prinSn</a:t>
            </a:r>
            <a:r>
              <a:rPr sz="2600" spc="35" dirty="0">
                <a:latin typeface="Calibri"/>
                <a:cs typeface="Calibri"/>
              </a:rPr>
              <a:t>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</a:t>
            </a:r>
            <a:r>
              <a:rPr sz="2600" dirty="0">
                <a:latin typeface="Calibri"/>
                <a:cs typeface="Calibri"/>
              </a:rPr>
              <a:t>t </a:t>
            </a:r>
            <a:r>
              <a:rPr sz="2600" spc="-5" dirty="0">
                <a:latin typeface="Calibri"/>
                <a:cs typeface="Calibri"/>
              </a:rPr>
              <a:t>whatever </a:t>
            </a:r>
            <a:r>
              <a:rPr sz="2600" dirty="0">
                <a:latin typeface="Calibri"/>
                <a:cs typeface="Calibri"/>
              </a:rPr>
              <a:t>you</a:t>
            </a:r>
            <a:r>
              <a:rPr sz="2600" spc="-5" dirty="0">
                <a:latin typeface="Calibri"/>
                <a:cs typeface="Calibri"/>
              </a:rPr>
              <a:t> may </a:t>
            </a:r>
            <a:r>
              <a:rPr sz="2600" dirty="0">
                <a:latin typeface="Calibri"/>
                <a:cs typeface="Calibri"/>
              </a:rPr>
              <a:t>want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bring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581" y="6858000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0" y="0"/>
                </a:moveTo>
                <a:lnTo>
                  <a:pt x="9141612" y="0"/>
                </a:lnTo>
                <a:lnTo>
                  <a:pt x="914161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11" y="679151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4">
                <a:moveTo>
                  <a:pt x="0" y="0"/>
                </a:moveTo>
                <a:lnTo>
                  <a:pt x="9141612" y="0"/>
                </a:lnTo>
                <a:lnTo>
                  <a:pt x="9141612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0685" y="2132351"/>
            <a:ext cx="490347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marR="5080" indent="-610235">
              <a:lnSpc>
                <a:spcPct val="145800"/>
              </a:lnSpc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def </a:t>
            </a:r>
            <a:r>
              <a:rPr sz="2000" b="1" dirty="0">
                <a:solidFill>
                  <a:srgbClr val="404040"/>
                </a:solidFill>
                <a:latin typeface="Courier New"/>
                <a:cs typeface="Courier New"/>
              </a:rPr>
              <a:t>printMove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(fr, to): </a:t>
            </a:r>
            <a:r>
              <a:rPr sz="2000" dirty="0">
                <a:solidFill>
                  <a:srgbClr val="660066"/>
                </a:solidFill>
                <a:latin typeface="Courier New"/>
                <a:cs typeface="Courier New"/>
              </a:rPr>
              <a:t>print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dirty="0">
                <a:solidFill>
                  <a:srgbClr val="008000"/>
                </a:solidFill>
                <a:latin typeface="Courier New"/>
                <a:cs typeface="Courier New"/>
              </a:rPr>
              <a:t>'move from '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+ </a:t>
            </a:r>
            <a:r>
              <a:rPr sz="2000" dirty="0">
                <a:solidFill>
                  <a:srgbClr val="660066"/>
                </a:solidFill>
                <a:latin typeface="Courier New"/>
                <a:cs typeface="Courier New"/>
              </a:rPr>
              <a:t>str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(fr)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4600716" y="7043415"/>
            <a:ext cx="8655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0698" y="2692400"/>
            <a:ext cx="29216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+ </a:t>
            </a:r>
            <a:r>
              <a:rPr sz="2000" dirty="0">
                <a:solidFill>
                  <a:srgbClr val="008000"/>
                </a:solidFill>
                <a:latin typeface="Courier New"/>
                <a:cs typeface="Courier New"/>
              </a:rPr>
              <a:t>' to '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+ </a:t>
            </a:r>
            <a:r>
              <a:rPr sz="2000" dirty="0">
                <a:solidFill>
                  <a:srgbClr val="660066"/>
                </a:solidFill>
                <a:latin typeface="Courier New"/>
                <a:cs typeface="Courier New"/>
              </a:rPr>
              <a:t>str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(to))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685" y="3478552"/>
            <a:ext cx="5208270" cy="299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marR="767080" indent="-610235">
              <a:lnSpc>
                <a:spcPct val="150000"/>
              </a:lnSpc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def </a:t>
            </a:r>
            <a:r>
              <a:rPr sz="2000" b="1" dirty="0">
                <a:latin typeface="Courier New"/>
                <a:cs typeface="Courier New"/>
              </a:rPr>
              <a:t>Towers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(n, fr, to, spare):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n == 1:</a:t>
            </a:r>
            <a:endParaRPr sz="2000">
              <a:latin typeface="Courier New"/>
              <a:cs typeface="Courier New"/>
            </a:endParaRPr>
          </a:p>
          <a:p>
            <a:pPr marL="622300" marR="1376680" indent="609600">
              <a:lnSpc>
                <a:spcPct val="1458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printMove(fr, to)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1231900" marR="5080">
              <a:lnSpc>
                <a:spcPct val="147900"/>
              </a:lnSpc>
              <a:spcBef>
                <a:spcPts val="5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Towers(n-1, fr, spare, to) Towers(1, fr, to, spare) Towers(n-1, spare, to, fr)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484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u="none" spc="-50" dirty="0"/>
              <a:t>R</a:t>
            </a:r>
            <a:r>
              <a:rPr u="none" spc="-100" dirty="0"/>
              <a:t>E</a:t>
            </a:r>
            <a:r>
              <a:rPr u="none" spc="-50" dirty="0"/>
              <a:t>C</a:t>
            </a:r>
            <a:r>
              <a:rPr u="none" spc="-55" dirty="0"/>
              <a:t>U</a:t>
            </a:r>
            <a:r>
              <a:rPr u="none" spc="-125" dirty="0"/>
              <a:t>R</a:t>
            </a:r>
            <a:r>
              <a:rPr u="none" spc="-55" dirty="0"/>
              <a:t>S</a:t>
            </a:r>
            <a:r>
              <a:rPr u="none" spc="-50" dirty="0"/>
              <a:t>IO</a:t>
            </a:r>
            <a:r>
              <a:rPr u="none" dirty="0"/>
              <a:t>N</a:t>
            </a:r>
            <a:r>
              <a:rPr u="none" spc="-100" dirty="0"/>
              <a:t> </a:t>
            </a:r>
            <a:r>
              <a:rPr u="none" spc="-50" dirty="0"/>
              <a:t>WIT</a:t>
            </a:r>
            <a:r>
              <a:rPr u="none" dirty="0"/>
              <a:t>H</a:t>
            </a:r>
            <a:r>
              <a:rPr u="none" spc="-100" dirty="0"/>
              <a:t> </a:t>
            </a:r>
            <a:r>
              <a:rPr u="none" spc="-55" dirty="0"/>
              <a:t>MU</a:t>
            </a:r>
            <a:r>
              <a:rPr u="none" spc="-405" dirty="0"/>
              <a:t>L</a:t>
            </a:r>
            <a:r>
              <a:rPr u="none" spc="-50" dirty="0"/>
              <a:t>TIPLE </a:t>
            </a:r>
            <a:r>
              <a:rPr spc="-100" dirty="0"/>
              <a:t>B</a:t>
            </a:r>
            <a:r>
              <a:rPr spc="-50" dirty="0"/>
              <a:t>A</a:t>
            </a:r>
            <a:r>
              <a:rPr spc="-55" dirty="0"/>
              <a:t>S</a:t>
            </a:r>
            <a:r>
              <a:rPr dirty="0"/>
              <a:t>E</a:t>
            </a:r>
            <a:r>
              <a:rPr spc="-105" dirty="0"/>
              <a:t> </a:t>
            </a:r>
            <a:r>
              <a:rPr spc="-50" dirty="0"/>
              <a:t>CA</a:t>
            </a:r>
            <a:r>
              <a:rPr spc="-55" dirty="0"/>
              <a:t>S</a:t>
            </a:r>
            <a:r>
              <a:rPr spc="-100" dirty="0"/>
              <a:t>ES</a:t>
            </a:r>
            <a:r>
              <a:rPr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4600716" y="7043415"/>
            <a:ext cx="8655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458" y="2378389"/>
            <a:ext cx="7236459" cy="3436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Fibonacc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numbers</a:t>
            </a:r>
            <a:endParaRPr sz="2600" dirty="0">
              <a:latin typeface="Calibri"/>
              <a:cs typeface="Calibri"/>
            </a:endParaRPr>
          </a:p>
          <a:p>
            <a:pPr marL="393700" marR="5080" lvl="1" indent="-190500">
              <a:lnSpc>
                <a:spcPts val="2600"/>
              </a:lnSpc>
              <a:spcBef>
                <a:spcPts val="42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Leonard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Pisa</a:t>
            </a:r>
            <a:r>
              <a:rPr sz="2400" spc="-10" dirty="0">
                <a:latin typeface="Calibri"/>
                <a:cs typeface="Calibri"/>
              </a:rPr>
              <a:t> (ak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Fibonacci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following </a:t>
            </a:r>
            <a:r>
              <a:rPr sz="2400" dirty="0">
                <a:latin typeface="Calibri"/>
                <a:cs typeface="Calibri"/>
              </a:rPr>
              <a:t>challenge</a:t>
            </a:r>
          </a:p>
          <a:p>
            <a:pPr marL="571500" lvl="2" indent="-177800">
              <a:lnSpc>
                <a:spcPct val="100000"/>
              </a:lnSpc>
              <a:spcBef>
                <a:spcPts val="220"/>
              </a:spcBef>
              <a:buClr>
                <a:srgbClr val="595959"/>
              </a:buClr>
              <a:buChar char="◦"/>
              <a:tabLst>
                <a:tab pos="576580" algn="l"/>
              </a:tabLst>
            </a:pP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ewborn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pai</a:t>
            </a:r>
            <a:r>
              <a:rPr sz="2000" dirty="0">
                <a:latin typeface="Calibri"/>
                <a:cs typeface="Calibri"/>
              </a:rPr>
              <a:t>r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 rabbits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(on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10" dirty="0">
                <a:latin typeface="Calibri"/>
                <a:cs typeface="Calibri"/>
              </a:rPr>
              <a:t>female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e male)</a:t>
            </a:r>
            <a:r>
              <a:rPr sz="2000" spc="-5" dirty="0">
                <a:latin typeface="Calibri"/>
                <a:cs typeface="Calibri"/>
              </a:rPr>
              <a:t> 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 a </a:t>
            </a:r>
            <a:r>
              <a:rPr sz="2000" spc="-5" dirty="0">
                <a:latin typeface="Calibri"/>
                <a:cs typeface="Calibri"/>
              </a:rPr>
              <a:t>pen</a:t>
            </a:r>
            <a:endParaRPr sz="2000" dirty="0">
              <a:latin typeface="Calibri"/>
              <a:cs typeface="Calibri"/>
            </a:endParaRPr>
          </a:p>
          <a:p>
            <a:pPr marL="576580" lvl="2" indent="-182880">
              <a:lnSpc>
                <a:spcPct val="100000"/>
              </a:lnSpc>
              <a:spcBef>
                <a:spcPts val="400"/>
              </a:spcBef>
              <a:buClr>
                <a:srgbClr val="595959"/>
              </a:buClr>
              <a:buChar char="◦"/>
              <a:tabLst>
                <a:tab pos="576580" algn="l"/>
              </a:tabLst>
            </a:pPr>
            <a:r>
              <a:rPr sz="2000" dirty="0">
                <a:latin typeface="Calibri"/>
                <a:cs typeface="Calibri"/>
              </a:rPr>
              <a:t>Rabbits</a:t>
            </a:r>
            <a:r>
              <a:rPr sz="2000" spc="-5" dirty="0">
                <a:latin typeface="Calibri"/>
                <a:cs typeface="Calibri"/>
              </a:rPr>
              <a:t> mate </a:t>
            </a:r>
            <a:r>
              <a:rPr sz="2000" dirty="0">
                <a:latin typeface="Calibri"/>
                <a:cs typeface="Calibri"/>
              </a:rPr>
              <a:t>at </a:t>
            </a:r>
            <a:r>
              <a:rPr sz="2000" spc="-5" dirty="0">
                <a:latin typeface="Calibri"/>
                <a:cs typeface="Calibri"/>
              </a:rPr>
              <a:t>age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e month</a:t>
            </a:r>
          </a:p>
          <a:p>
            <a:pPr marL="576580" lvl="2" indent="-182880">
              <a:lnSpc>
                <a:spcPct val="100000"/>
              </a:lnSpc>
              <a:spcBef>
                <a:spcPts val="400"/>
              </a:spcBef>
              <a:buClr>
                <a:srgbClr val="595959"/>
              </a:buClr>
              <a:buChar char="◦"/>
              <a:tabLst>
                <a:tab pos="576580" algn="l"/>
              </a:tabLst>
            </a:pPr>
            <a:r>
              <a:rPr sz="2000" dirty="0">
                <a:latin typeface="Calibri"/>
                <a:cs typeface="Calibri"/>
              </a:rPr>
              <a:t>Rabbits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e month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20" dirty="0" smtClean="0">
                <a:latin typeface="Calibri"/>
                <a:cs typeface="Calibri"/>
              </a:rPr>
              <a:t>gesta</a:t>
            </a:r>
            <a:r>
              <a:rPr lang="en-US" sz="2000" spc="20" dirty="0" smtClean="0">
                <a:latin typeface="Calibri"/>
                <a:cs typeface="Calibri"/>
              </a:rPr>
              <a:t>ti</a:t>
            </a:r>
            <a:r>
              <a:rPr sz="2000" spc="20" dirty="0" smtClean="0">
                <a:latin typeface="Calibri"/>
                <a:cs typeface="Calibri"/>
              </a:rPr>
              <a:t>on</a:t>
            </a:r>
            <a:r>
              <a:rPr sz="2000" spc="-10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period</a:t>
            </a:r>
            <a:endParaRPr sz="2000" dirty="0">
              <a:latin typeface="Calibri"/>
              <a:cs typeface="Calibri"/>
            </a:endParaRPr>
          </a:p>
          <a:p>
            <a:pPr marL="571500" marR="9525" lvl="2" indent="-177800" algn="just">
              <a:lnSpc>
                <a:spcPct val="89600"/>
              </a:lnSpc>
              <a:spcBef>
                <a:spcPts val="550"/>
              </a:spcBef>
              <a:buClr>
                <a:srgbClr val="595959"/>
              </a:buClr>
              <a:buChar char="◦"/>
              <a:tabLst>
                <a:tab pos="576580" algn="l"/>
              </a:tabLst>
            </a:pPr>
            <a:r>
              <a:rPr sz="2000" spc="-5" dirty="0">
                <a:latin typeface="Calibri"/>
                <a:cs typeface="Calibri"/>
              </a:rPr>
              <a:t>Assume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rabbits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neve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die</a:t>
            </a:r>
            <a:r>
              <a:rPr sz="2000" dirty="0">
                <a:latin typeface="Calibri"/>
                <a:cs typeface="Calibri"/>
              </a:rPr>
              <a:t>, that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femal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always</a:t>
            </a:r>
            <a:r>
              <a:rPr sz="2000" spc="-5" dirty="0">
                <a:latin typeface="Calibri"/>
                <a:cs typeface="Calibri"/>
              </a:rPr>
              <a:t> produce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10" dirty="0">
                <a:latin typeface="Calibri"/>
                <a:cs typeface="Calibri"/>
              </a:rPr>
              <a:t>new</a:t>
            </a:r>
            <a:r>
              <a:rPr sz="2000" spc="-5" dirty="0">
                <a:latin typeface="Calibri"/>
                <a:cs typeface="Calibri"/>
              </a:rPr>
              <a:t> pai</a:t>
            </a:r>
            <a:r>
              <a:rPr sz="2000" dirty="0">
                <a:latin typeface="Calibri"/>
                <a:cs typeface="Calibri"/>
              </a:rPr>
              <a:t>r </a:t>
            </a:r>
            <a:r>
              <a:rPr sz="2000" spc="-5" dirty="0">
                <a:latin typeface="Calibri"/>
                <a:cs typeface="Calibri"/>
              </a:rPr>
              <a:t>(on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male, on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female</a:t>
            </a:r>
            <a:r>
              <a:rPr sz="2000" dirty="0">
                <a:latin typeface="Calibri"/>
                <a:cs typeface="Calibri"/>
              </a:rPr>
              <a:t>) </a:t>
            </a:r>
            <a:r>
              <a:rPr sz="2000" spc="-5" dirty="0">
                <a:latin typeface="Calibri"/>
                <a:cs typeface="Calibri"/>
              </a:rPr>
              <a:t>every </a:t>
            </a:r>
            <a:r>
              <a:rPr sz="2000" dirty="0">
                <a:latin typeface="Calibri"/>
                <a:cs typeface="Calibri"/>
              </a:rPr>
              <a:t>month</a:t>
            </a:r>
            <a:r>
              <a:rPr sz="2000" spc="-5" dirty="0">
                <a:latin typeface="Calibri"/>
                <a:cs typeface="Calibri"/>
              </a:rPr>
              <a:t> fro</a:t>
            </a:r>
            <a:r>
              <a:rPr sz="2000" dirty="0">
                <a:latin typeface="Calibri"/>
                <a:cs typeface="Calibri"/>
              </a:rPr>
              <a:t>m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secon</a:t>
            </a:r>
            <a:r>
              <a:rPr sz="2000" dirty="0">
                <a:latin typeface="Calibri"/>
                <a:cs typeface="Calibri"/>
              </a:rPr>
              <a:t>d month </a:t>
            </a:r>
            <a:r>
              <a:rPr sz="2000" spc="-5" dirty="0">
                <a:latin typeface="Calibri"/>
                <a:cs typeface="Calibri"/>
              </a:rPr>
              <a:t>on.</a:t>
            </a:r>
            <a:endParaRPr sz="2000" dirty="0">
              <a:latin typeface="Calibri"/>
              <a:cs typeface="Calibri"/>
            </a:endParaRPr>
          </a:p>
          <a:p>
            <a:pPr marL="576580" lvl="2" indent="-182880">
              <a:lnSpc>
                <a:spcPct val="100000"/>
              </a:lnSpc>
              <a:spcBef>
                <a:spcPts val="400"/>
              </a:spcBef>
              <a:buClr>
                <a:srgbClr val="595959"/>
              </a:buClr>
              <a:buChar char="◦"/>
              <a:tabLst>
                <a:tab pos="576580" algn="l"/>
              </a:tabLst>
            </a:pPr>
            <a:r>
              <a:rPr sz="2000" spc="-5" dirty="0">
                <a:latin typeface="Calibri"/>
                <a:cs typeface="Calibri"/>
              </a:rPr>
              <a:t>Ho</a:t>
            </a:r>
            <a:r>
              <a:rPr sz="2000" dirty="0">
                <a:latin typeface="Calibri"/>
                <a:cs typeface="Calibri"/>
              </a:rPr>
              <a:t>w many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femal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rabbits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 at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o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year?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7016" y="2307533"/>
            <a:ext cx="6510655" cy="4014470"/>
          </a:xfrm>
          <a:custGeom>
            <a:avLst/>
            <a:gdLst/>
            <a:ahLst/>
            <a:cxnLst/>
            <a:rect l="l" t="t" r="r" b="b"/>
            <a:pathLst>
              <a:path w="6510655" h="4014470">
                <a:moveTo>
                  <a:pt x="0" y="4014163"/>
                </a:moveTo>
                <a:lnTo>
                  <a:pt x="6510086" y="4014163"/>
                </a:lnTo>
                <a:lnTo>
                  <a:pt x="6510086" y="0"/>
                </a:lnTo>
                <a:lnTo>
                  <a:pt x="0" y="0"/>
                </a:lnTo>
                <a:lnTo>
                  <a:pt x="0" y="4014163"/>
                </a:lnTo>
                <a:close/>
              </a:path>
            </a:pathLst>
          </a:custGeom>
          <a:ln w="9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7098" y="5019464"/>
            <a:ext cx="257175" cy="258445"/>
          </a:xfrm>
          <a:custGeom>
            <a:avLst/>
            <a:gdLst/>
            <a:ahLst/>
            <a:cxnLst/>
            <a:rect l="l" t="t" r="r" b="b"/>
            <a:pathLst>
              <a:path w="257175" h="258445">
                <a:moveTo>
                  <a:pt x="216277" y="229035"/>
                </a:moveTo>
                <a:lnTo>
                  <a:pt x="187512" y="229035"/>
                </a:lnTo>
                <a:lnTo>
                  <a:pt x="194854" y="242935"/>
                </a:lnTo>
                <a:lnTo>
                  <a:pt x="202002" y="257051"/>
                </a:lnTo>
                <a:lnTo>
                  <a:pt x="203742" y="257166"/>
                </a:lnTo>
                <a:lnTo>
                  <a:pt x="207971" y="257598"/>
                </a:lnTo>
                <a:lnTo>
                  <a:pt x="218453" y="257840"/>
                </a:lnTo>
                <a:lnTo>
                  <a:pt x="234784" y="257723"/>
                </a:lnTo>
                <a:lnTo>
                  <a:pt x="242065" y="255153"/>
                </a:lnTo>
                <a:lnTo>
                  <a:pt x="243647" y="250379"/>
                </a:lnTo>
                <a:lnTo>
                  <a:pt x="237475" y="245922"/>
                </a:lnTo>
                <a:lnTo>
                  <a:pt x="221498" y="244305"/>
                </a:lnTo>
                <a:lnTo>
                  <a:pt x="217380" y="235623"/>
                </a:lnTo>
                <a:lnTo>
                  <a:pt x="216277" y="229035"/>
                </a:lnTo>
                <a:close/>
              </a:path>
              <a:path w="257175" h="258445">
                <a:moveTo>
                  <a:pt x="187768" y="256184"/>
                </a:moveTo>
                <a:lnTo>
                  <a:pt x="64971" y="256184"/>
                </a:lnTo>
                <a:lnTo>
                  <a:pt x="77816" y="256340"/>
                </a:lnTo>
                <a:lnTo>
                  <a:pt x="144359" y="257436"/>
                </a:lnTo>
                <a:lnTo>
                  <a:pt x="172958" y="257483"/>
                </a:lnTo>
                <a:lnTo>
                  <a:pt x="182648" y="257186"/>
                </a:lnTo>
                <a:lnTo>
                  <a:pt x="187954" y="256599"/>
                </a:lnTo>
                <a:lnTo>
                  <a:pt x="187768" y="256184"/>
                </a:lnTo>
                <a:close/>
              </a:path>
              <a:path w="257175" h="258445">
                <a:moveTo>
                  <a:pt x="186144" y="252568"/>
                </a:moveTo>
                <a:lnTo>
                  <a:pt x="31848" y="252568"/>
                </a:lnTo>
                <a:lnTo>
                  <a:pt x="37639" y="254969"/>
                </a:lnTo>
                <a:lnTo>
                  <a:pt x="45119" y="256340"/>
                </a:lnTo>
                <a:lnTo>
                  <a:pt x="55609" y="256188"/>
                </a:lnTo>
                <a:lnTo>
                  <a:pt x="187768" y="256184"/>
                </a:lnTo>
                <a:lnTo>
                  <a:pt x="186144" y="252568"/>
                </a:lnTo>
                <a:close/>
              </a:path>
              <a:path w="257175" h="258445">
                <a:moveTo>
                  <a:pt x="121844" y="16291"/>
                </a:moveTo>
                <a:lnTo>
                  <a:pt x="117136" y="22217"/>
                </a:lnTo>
                <a:lnTo>
                  <a:pt x="116952" y="31753"/>
                </a:lnTo>
                <a:lnTo>
                  <a:pt x="119462" y="41629"/>
                </a:lnTo>
                <a:lnTo>
                  <a:pt x="150036" y="75599"/>
                </a:lnTo>
                <a:lnTo>
                  <a:pt x="169924" y="87111"/>
                </a:lnTo>
                <a:lnTo>
                  <a:pt x="174723" y="90605"/>
                </a:lnTo>
                <a:lnTo>
                  <a:pt x="135398" y="118690"/>
                </a:lnTo>
                <a:lnTo>
                  <a:pt x="88554" y="135463"/>
                </a:lnTo>
                <a:lnTo>
                  <a:pt x="76242" y="139697"/>
                </a:lnTo>
                <a:lnTo>
                  <a:pt x="39506" y="155562"/>
                </a:lnTo>
                <a:lnTo>
                  <a:pt x="11655" y="183151"/>
                </a:lnTo>
                <a:lnTo>
                  <a:pt x="7257" y="208782"/>
                </a:lnTo>
                <a:lnTo>
                  <a:pt x="8419" y="220865"/>
                </a:lnTo>
                <a:lnTo>
                  <a:pt x="2939" y="231736"/>
                </a:lnTo>
                <a:lnTo>
                  <a:pt x="101" y="242332"/>
                </a:lnTo>
                <a:lnTo>
                  <a:pt x="0" y="242935"/>
                </a:lnTo>
                <a:lnTo>
                  <a:pt x="7280" y="252568"/>
                </a:lnTo>
                <a:lnTo>
                  <a:pt x="17507" y="256167"/>
                </a:lnTo>
                <a:lnTo>
                  <a:pt x="30537" y="253745"/>
                </a:lnTo>
                <a:lnTo>
                  <a:pt x="31848" y="252568"/>
                </a:lnTo>
                <a:lnTo>
                  <a:pt x="186144" y="252568"/>
                </a:lnTo>
                <a:lnTo>
                  <a:pt x="184144" y="248112"/>
                </a:lnTo>
                <a:lnTo>
                  <a:pt x="168887" y="242840"/>
                </a:lnTo>
                <a:lnTo>
                  <a:pt x="167598" y="242332"/>
                </a:lnTo>
                <a:lnTo>
                  <a:pt x="173872" y="240351"/>
                </a:lnTo>
                <a:lnTo>
                  <a:pt x="182686" y="236109"/>
                </a:lnTo>
                <a:lnTo>
                  <a:pt x="187512" y="229759"/>
                </a:lnTo>
                <a:lnTo>
                  <a:pt x="187512" y="229035"/>
                </a:lnTo>
                <a:lnTo>
                  <a:pt x="216277" y="229035"/>
                </a:lnTo>
                <a:lnTo>
                  <a:pt x="215123" y="222144"/>
                </a:lnTo>
                <a:lnTo>
                  <a:pt x="213610" y="207737"/>
                </a:lnTo>
                <a:lnTo>
                  <a:pt x="217403" y="203263"/>
                </a:lnTo>
                <a:lnTo>
                  <a:pt x="220980" y="196498"/>
                </a:lnTo>
                <a:lnTo>
                  <a:pt x="223366" y="187486"/>
                </a:lnTo>
                <a:lnTo>
                  <a:pt x="223587" y="176268"/>
                </a:lnTo>
                <a:lnTo>
                  <a:pt x="220669" y="162887"/>
                </a:lnTo>
                <a:lnTo>
                  <a:pt x="213636" y="147384"/>
                </a:lnTo>
                <a:lnTo>
                  <a:pt x="208301" y="139665"/>
                </a:lnTo>
                <a:lnTo>
                  <a:pt x="217255" y="139665"/>
                </a:lnTo>
                <a:lnTo>
                  <a:pt x="223287" y="139348"/>
                </a:lnTo>
                <a:lnTo>
                  <a:pt x="239664" y="137954"/>
                </a:lnTo>
                <a:lnTo>
                  <a:pt x="250240" y="134091"/>
                </a:lnTo>
                <a:lnTo>
                  <a:pt x="256616" y="121539"/>
                </a:lnTo>
                <a:lnTo>
                  <a:pt x="256351" y="110406"/>
                </a:lnTo>
                <a:lnTo>
                  <a:pt x="245954" y="98665"/>
                </a:lnTo>
                <a:lnTo>
                  <a:pt x="234316" y="89750"/>
                </a:lnTo>
                <a:lnTo>
                  <a:pt x="222852" y="83498"/>
                </a:lnTo>
                <a:lnTo>
                  <a:pt x="212978" y="79746"/>
                </a:lnTo>
                <a:lnTo>
                  <a:pt x="209711" y="78464"/>
                </a:lnTo>
                <a:lnTo>
                  <a:pt x="212163" y="70057"/>
                </a:lnTo>
                <a:lnTo>
                  <a:pt x="187918" y="70057"/>
                </a:lnTo>
                <a:lnTo>
                  <a:pt x="181876" y="63689"/>
                </a:lnTo>
                <a:lnTo>
                  <a:pt x="154782" y="32734"/>
                </a:lnTo>
                <a:lnTo>
                  <a:pt x="132904" y="17250"/>
                </a:lnTo>
                <a:lnTo>
                  <a:pt x="121844" y="16291"/>
                </a:lnTo>
                <a:close/>
              </a:path>
              <a:path w="257175" h="258445">
                <a:moveTo>
                  <a:pt x="217255" y="139665"/>
                </a:moveTo>
                <a:lnTo>
                  <a:pt x="208301" y="139665"/>
                </a:lnTo>
                <a:lnTo>
                  <a:pt x="212899" y="139843"/>
                </a:lnTo>
                <a:lnTo>
                  <a:pt x="217255" y="139665"/>
                </a:lnTo>
                <a:close/>
              </a:path>
              <a:path w="257175" h="258445">
                <a:moveTo>
                  <a:pt x="216026" y="0"/>
                </a:moveTo>
                <a:lnTo>
                  <a:pt x="191053" y="32802"/>
                </a:lnTo>
                <a:lnTo>
                  <a:pt x="187918" y="70057"/>
                </a:lnTo>
                <a:lnTo>
                  <a:pt x="212163" y="70057"/>
                </a:lnTo>
                <a:lnTo>
                  <a:pt x="216224" y="58793"/>
                </a:lnTo>
                <a:lnTo>
                  <a:pt x="220570" y="45998"/>
                </a:lnTo>
                <a:lnTo>
                  <a:pt x="224041" y="32434"/>
                </a:lnTo>
                <a:lnTo>
                  <a:pt x="225434" y="19002"/>
                </a:lnTo>
                <a:lnTo>
                  <a:pt x="221456" y="5608"/>
                </a:lnTo>
                <a:lnTo>
                  <a:pt x="216026" y="0"/>
                </a:lnTo>
                <a:close/>
              </a:path>
            </a:pathLst>
          </a:custGeom>
          <a:solidFill>
            <a:srgbClr val="F7A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7058" y="5019456"/>
            <a:ext cx="257175" cy="258445"/>
          </a:xfrm>
          <a:custGeom>
            <a:avLst/>
            <a:gdLst/>
            <a:ahLst/>
            <a:cxnLst/>
            <a:rect l="l" t="t" r="r" b="b"/>
            <a:pathLst>
              <a:path w="257175" h="258445">
                <a:moveTo>
                  <a:pt x="187958" y="70064"/>
                </a:moveTo>
                <a:lnTo>
                  <a:pt x="181913" y="63699"/>
                </a:lnTo>
                <a:lnTo>
                  <a:pt x="174157" y="54375"/>
                </a:lnTo>
                <a:lnTo>
                  <a:pt x="165036" y="43581"/>
                </a:lnTo>
                <a:lnTo>
                  <a:pt x="154896" y="32805"/>
                </a:lnTo>
                <a:lnTo>
                  <a:pt x="144084" y="23535"/>
                </a:lnTo>
                <a:lnTo>
                  <a:pt x="132946" y="17257"/>
                </a:lnTo>
                <a:lnTo>
                  <a:pt x="121888" y="16295"/>
                </a:lnTo>
                <a:lnTo>
                  <a:pt x="117179" y="22219"/>
                </a:lnTo>
                <a:lnTo>
                  <a:pt x="116990" y="31757"/>
                </a:lnTo>
                <a:lnTo>
                  <a:pt x="119495" y="41636"/>
                </a:lnTo>
                <a:lnTo>
                  <a:pt x="150073" y="75605"/>
                </a:lnTo>
                <a:lnTo>
                  <a:pt x="169947" y="87114"/>
                </a:lnTo>
                <a:lnTo>
                  <a:pt x="174767" y="90616"/>
                </a:lnTo>
                <a:lnTo>
                  <a:pt x="135442" y="118694"/>
                </a:lnTo>
                <a:lnTo>
                  <a:pt x="88598" y="135467"/>
                </a:lnTo>
                <a:lnTo>
                  <a:pt x="76286" y="139701"/>
                </a:lnTo>
                <a:lnTo>
                  <a:pt x="39546" y="155564"/>
                </a:lnTo>
                <a:lnTo>
                  <a:pt x="11690" y="183158"/>
                </a:lnTo>
                <a:lnTo>
                  <a:pt x="7296" y="208787"/>
                </a:lnTo>
                <a:lnTo>
                  <a:pt x="8459" y="220868"/>
                </a:lnTo>
                <a:lnTo>
                  <a:pt x="2977" y="231740"/>
                </a:lnTo>
                <a:lnTo>
                  <a:pt x="0" y="242880"/>
                </a:lnTo>
                <a:lnTo>
                  <a:pt x="7298" y="252571"/>
                </a:lnTo>
                <a:lnTo>
                  <a:pt x="17535" y="256181"/>
                </a:lnTo>
                <a:lnTo>
                  <a:pt x="30567" y="253763"/>
                </a:lnTo>
                <a:lnTo>
                  <a:pt x="31893" y="252571"/>
                </a:lnTo>
                <a:lnTo>
                  <a:pt x="37682" y="254984"/>
                </a:lnTo>
                <a:lnTo>
                  <a:pt x="45156" y="256341"/>
                </a:lnTo>
                <a:lnTo>
                  <a:pt x="55642" y="256203"/>
                </a:lnTo>
                <a:lnTo>
                  <a:pt x="65004" y="256197"/>
                </a:lnTo>
                <a:lnTo>
                  <a:pt x="77850" y="256351"/>
                </a:lnTo>
                <a:lnTo>
                  <a:pt x="93195" y="256610"/>
                </a:lnTo>
                <a:lnTo>
                  <a:pt x="110056" y="256916"/>
                </a:lnTo>
                <a:lnTo>
                  <a:pt x="127450" y="257215"/>
                </a:lnTo>
                <a:lnTo>
                  <a:pt x="144393" y="257449"/>
                </a:lnTo>
                <a:lnTo>
                  <a:pt x="159903" y="257562"/>
                </a:lnTo>
                <a:lnTo>
                  <a:pt x="172994" y="257498"/>
                </a:lnTo>
                <a:lnTo>
                  <a:pt x="182685" y="257201"/>
                </a:lnTo>
                <a:lnTo>
                  <a:pt x="187992" y="256615"/>
                </a:lnTo>
                <a:lnTo>
                  <a:pt x="184188" y="248114"/>
                </a:lnTo>
                <a:lnTo>
                  <a:pt x="169171" y="242947"/>
                </a:lnTo>
                <a:lnTo>
                  <a:pt x="167649" y="242341"/>
                </a:lnTo>
                <a:lnTo>
                  <a:pt x="173913" y="240364"/>
                </a:lnTo>
                <a:lnTo>
                  <a:pt x="182738" y="236111"/>
                </a:lnTo>
                <a:lnTo>
                  <a:pt x="187555" y="229766"/>
                </a:lnTo>
                <a:lnTo>
                  <a:pt x="187555" y="229053"/>
                </a:lnTo>
                <a:lnTo>
                  <a:pt x="194852" y="242854"/>
                </a:lnTo>
                <a:lnTo>
                  <a:pt x="200182" y="253354"/>
                </a:lnTo>
                <a:lnTo>
                  <a:pt x="202051" y="257053"/>
                </a:lnTo>
                <a:lnTo>
                  <a:pt x="203783" y="257168"/>
                </a:lnTo>
                <a:lnTo>
                  <a:pt x="208006" y="257605"/>
                </a:lnTo>
                <a:lnTo>
                  <a:pt x="218484" y="257844"/>
                </a:lnTo>
                <a:lnTo>
                  <a:pt x="234814" y="257721"/>
                </a:lnTo>
                <a:lnTo>
                  <a:pt x="242103" y="255160"/>
                </a:lnTo>
                <a:lnTo>
                  <a:pt x="243691" y="250392"/>
                </a:lnTo>
                <a:lnTo>
                  <a:pt x="237527" y="245936"/>
                </a:lnTo>
                <a:lnTo>
                  <a:pt x="221559" y="244314"/>
                </a:lnTo>
                <a:lnTo>
                  <a:pt x="217433" y="235632"/>
                </a:lnTo>
                <a:lnTo>
                  <a:pt x="215172" y="222155"/>
                </a:lnTo>
                <a:lnTo>
                  <a:pt x="213652" y="207743"/>
                </a:lnTo>
                <a:lnTo>
                  <a:pt x="217443" y="203270"/>
                </a:lnTo>
                <a:lnTo>
                  <a:pt x="221018" y="196505"/>
                </a:lnTo>
                <a:lnTo>
                  <a:pt x="223405" y="187491"/>
                </a:lnTo>
                <a:lnTo>
                  <a:pt x="223627" y="176270"/>
                </a:lnTo>
                <a:lnTo>
                  <a:pt x="220710" y="162886"/>
                </a:lnTo>
                <a:lnTo>
                  <a:pt x="213680" y="147381"/>
                </a:lnTo>
                <a:lnTo>
                  <a:pt x="208338" y="139673"/>
                </a:lnTo>
                <a:lnTo>
                  <a:pt x="212941" y="139857"/>
                </a:lnTo>
                <a:lnTo>
                  <a:pt x="256652" y="121552"/>
                </a:lnTo>
                <a:lnTo>
                  <a:pt x="256392" y="110414"/>
                </a:lnTo>
                <a:lnTo>
                  <a:pt x="245995" y="98674"/>
                </a:lnTo>
                <a:lnTo>
                  <a:pt x="234355" y="89756"/>
                </a:lnTo>
                <a:lnTo>
                  <a:pt x="222890" y="83500"/>
                </a:lnTo>
                <a:lnTo>
                  <a:pt x="213020" y="79747"/>
                </a:lnTo>
                <a:lnTo>
                  <a:pt x="209761" y="78478"/>
                </a:lnTo>
                <a:lnTo>
                  <a:pt x="212245" y="69922"/>
                </a:lnTo>
                <a:lnTo>
                  <a:pt x="216261" y="58794"/>
                </a:lnTo>
                <a:lnTo>
                  <a:pt x="220608" y="45996"/>
                </a:lnTo>
                <a:lnTo>
                  <a:pt x="224082" y="32430"/>
                </a:lnTo>
                <a:lnTo>
                  <a:pt x="225483" y="18999"/>
                </a:lnTo>
                <a:lnTo>
                  <a:pt x="221504" y="5608"/>
                </a:lnTo>
                <a:lnTo>
                  <a:pt x="216072" y="0"/>
                </a:lnTo>
                <a:lnTo>
                  <a:pt x="209946" y="436"/>
                </a:lnTo>
                <a:lnTo>
                  <a:pt x="189224" y="43775"/>
                </a:lnTo>
                <a:lnTo>
                  <a:pt x="188235" y="58407"/>
                </a:lnTo>
              </a:path>
            </a:pathLst>
          </a:custGeom>
          <a:ln w="4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04658" y="5035386"/>
            <a:ext cx="70485" cy="76200"/>
          </a:xfrm>
          <a:custGeom>
            <a:avLst/>
            <a:gdLst/>
            <a:ahLst/>
            <a:cxnLst/>
            <a:rect l="l" t="t" r="r" b="b"/>
            <a:pathLst>
              <a:path w="70485" h="76200">
                <a:moveTo>
                  <a:pt x="60534" y="76010"/>
                </a:moveTo>
                <a:lnTo>
                  <a:pt x="47692" y="68518"/>
                </a:lnTo>
                <a:lnTo>
                  <a:pt x="37924" y="63021"/>
                </a:lnTo>
                <a:lnTo>
                  <a:pt x="29873" y="57924"/>
                </a:lnTo>
                <a:lnTo>
                  <a:pt x="2529" y="22733"/>
                </a:lnTo>
                <a:lnTo>
                  <a:pt x="0" y="12534"/>
                </a:lnTo>
                <a:lnTo>
                  <a:pt x="589" y="4394"/>
                </a:lnTo>
                <a:lnTo>
                  <a:pt x="5162" y="0"/>
                </a:lnTo>
                <a:lnTo>
                  <a:pt x="14581" y="1037"/>
                </a:lnTo>
                <a:lnTo>
                  <a:pt x="46920" y="27108"/>
                </a:lnTo>
                <a:lnTo>
                  <a:pt x="63905" y="47289"/>
                </a:lnTo>
                <a:lnTo>
                  <a:pt x="70033" y="53841"/>
                </a:lnTo>
              </a:path>
            </a:pathLst>
          </a:custGeom>
          <a:ln w="4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71457" y="5097854"/>
            <a:ext cx="73025" cy="60960"/>
          </a:xfrm>
          <a:custGeom>
            <a:avLst/>
            <a:gdLst/>
            <a:ahLst/>
            <a:cxnLst/>
            <a:rect l="l" t="t" r="r" b="b"/>
            <a:pathLst>
              <a:path w="73025" h="60960">
                <a:moveTo>
                  <a:pt x="22095" y="0"/>
                </a:moveTo>
                <a:lnTo>
                  <a:pt x="66693" y="23870"/>
                </a:lnTo>
                <a:lnTo>
                  <a:pt x="72593" y="36341"/>
                </a:lnTo>
                <a:lnTo>
                  <a:pt x="71636" y="47583"/>
                </a:lnTo>
                <a:lnTo>
                  <a:pt x="62854" y="56537"/>
                </a:lnTo>
                <a:lnTo>
                  <a:pt x="51125" y="60019"/>
                </a:lnTo>
                <a:lnTo>
                  <a:pt x="33044" y="60905"/>
                </a:lnTo>
                <a:lnTo>
                  <a:pt x="19116" y="60507"/>
                </a:lnTo>
                <a:lnTo>
                  <a:pt x="8410" y="57986"/>
                </a:lnTo>
                <a:lnTo>
                  <a:pt x="0" y="52506"/>
                </a:lnTo>
              </a:path>
            </a:pathLst>
          </a:custGeom>
          <a:ln w="4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5016" y="5017619"/>
            <a:ext cx="37465" cy="74295"/>
          </a:xfrm>
          <a:custGeom>
            <a:avLst/>
            <a:gdLst/>
            <a:ahLst/>
            <a:cxnLst/>
            <a:rect l="l" t="t" r="r" b="b"/>
            <a:pathLst>
              <a:path w="37464" h="74295">
                <a:moveTo>
                  <a:pt x="0" y="71901"/>
                </a:moveTo>
                <a:lnTo>
                  <a:pt x="4211" y="29769"/>
                </a:lnTo>
                <a:lnTo>
                  <a:pt x="25931" y="0"/>
                </a:lnTo>
                <a:lnTo>
                  <a:pt x="31954" y="1730"/>
                </a:lnTo>
                <a:lnTo>
                  <a:pt x="36338" y="10742"/>
                </a:lnTo>
                <a:lnTo>
                  <a:pt x="37074" y="24186"/>
                </a:lnTo>
                <a:lnTo>
                  <a:pt x="35052" y="37982"/>
                </a:lnTo>
                <a:lnTo>
                  <a:pt x="31384" y="51376"/>
                </a:lnTo>
                <a:lnTo>
                  <a:pt x="27179" y="63615"/>
                </a:lnTo>
                <a:lnTo>
                  <a:pt x="23548" y="73943"/>
                </a:lnTo>
              </a:path>
            </a:pathLst>
          </a:custGeom>
          <a:ln w="4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37103" y="5127955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4270" y="0"/>
                </a:moveTo>
                <a:lnTo>
                  <a:pt x="0" y="4781"/>
                </a:lnTo>
                <a:lnTo>
                  <a:pt x="4602" y="9195"/>
                </a:lnTo>
                <a:lnTo>
                  <a:pt x="6239" y="11425"/>
                </a:lnTo>
              </a:path>
            </a:pathLst>
          </a:custGeom>
          <a:ln w="4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0710" y="5114237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6235" y="0"/>
                </a:moveTo>
                <a:lnTo>
                  <a:pt x="1790" y="0"/>
                </a:lnTo>
                <a:lnTo>
                  <a:pt x="0" y="1650"/>
                </a:lnTo>
                <a:lnTo>
                  <a:pt x="0" y="5740"/>
                </a:lnTo>
                <a:lnTo>
                  <a:pt x="1790" y="7391"/>
                </a:lnTo>
                <a:lnTo>
                  <a:pt x="6235" y="7391"/>
                </a:lnTo>
                <a:lnTo>
                  <a:pt x="8013" y="5740"/>
                </a:lnTo>
                <a:lnTo>
                  <a:pt x="8013" y="1650"/>
                </a:lnTo>
                <a:lnTo>
                  <a:pt x="6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10704" y="5114231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8019" y="3701"/>
                </a:moveTo>
                <a:lnTo>
                  <a:pt x="8019" y="5747"/>
                </a:lnTo>
                <a:lnTo>
                  <a:pt x="6239" y="7402"/>
                </a:lnTo>
                <a:lnTo>
                  <a:pt x="4009" y="7402"/>
                </a:lnTo>
                <a:lnTo>
                  <a:pt x="1779" y="7402"/>
                </a:lnTo>
                <a:lnTo>
                  <a:pt x="0" y="5747"/>
                </a:lnTo>
                <a:lnTo>
                  <a:pt x="0" y="3701"/>
                </a:lnTo>
                <a:lnTo>
                  <a:pt x="0" y="1655"/>
                </a:lnTo>
                <a:lnTo>
                  <a:pt x="1779" y="0"/>
                </a:lnTo>
                <a:lnTo>
                  <a:pt x="4009" y="0"/>
                </a:lnTo>
                <a:lnTo>
                  <a:pt x="6239" y="0"/>
                </a:lnTo>
                <a:lnTo>
                  <a:pt x="8019" y="1655"/>
                </a:lnTo>
                <a:lnTo>
                  <a:pt x="8019" y="3701"/>
                </a:lnTo>
                <a:close/>
              </a:path>
            </a:pathLst>
          </a:custGeom>
          <a:ln w="4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4513" y="5110065"/>
            <a:ext cx="180340" cy="167005"/>
          </a:xfrm>
          <a:custGeom>
            <a:avLst/>
            <a:gdLst/>
            <a:ahLst/>
            <a:cxnLst/>
            <a:rect l="l" t="t" r="r" b="b"/>
            <a:pathLst>
              <a:path w="180339" h="167004">
                <a:moveTo>
                  <a:pt x="167306" y="0"/>
                </a:moveTo>
                <a:lnTo>
                  <a:pt x="130625" y="27063"/>
                </a:lnTo>
                <a:lnTo>
                  <a:pt x="83388" y="44174"/>
                </a:lnTo>
                <a:lnTo>
                  <a:pt x="70804" y="48434"/>
                </a:lnTo>
                <a:lnTo>
                  <a:pt x="33061" y="64444"/>
                </a:lnTo>
                <a:lnTo>
                  <a:pt x="4427" y="92858"/>
                </a:lnTo>
                <a:lnTo>
                  <a:pt x="0" y="119267"/>
                </a:lnTo>
                <a:lnTo>
                  <a:pt x="1298" y="131539"/>
                </a:lnTo>
                <a:lnTo>
                  <a:pt x="32476" y="164331"/>
                </a:lnTo>
                <a:lnTo>
                  <a:pt x="44357" y="164616"/>
                </a:lnTo>
                <a:lnTo>
                  <a:pt x="58478" y="164983"/>
                </a:lnTo>
                <a:lnTo>
                  <a:pt x="107843" y="166218"/>
                </a:lnTo>
                <a:lnTo>
                  <a:pt x="154163" y="166913"/>
                </a:lnTo>
                <a:lnTo>
                  <a:pt x="165917" y="166860"/>
                </a:lnTo>
                <a:lnTo>
                  <a:pt x="174753" y="166606"/>
                </a:lnTo>
                <a:lnTo>
                  <a:pt x="180027" y="166115"/>
                </a:lnTo>
                <a:lnTo>
                  <a:pt x="179024" y="160599"/>
                </a:lnTo>
                <a:lnTo>
                  <a:pt x="174094" y="156147"/>
                </a:lnTo>
                <a:lnTo>
                  <a:pt x="164813" y="152972"/>
                </a:lnTo>
                <a:lnTo>
                  <a:pt x="150757" y="151288"/>
                </a:lnTo>
                <a:lnTo>
                  <a:pt x="131502" y="151310"/>
                </a:lnTo>
                <a:lnTo>
                  <a:pt x="130204" y="140929"/>
                </a:lnTo>
                <a:lnTo>
                  <a:pt x="121659" y="102830"/>
                </a:lnTo>
                <a:lnTo>
                  <a:pt x="94510" y="85017"/>
                </a:lnTo>
                <a:lnTo>
                  <a:pt x="83201" y="86949"/>
                </a:lnTo>
                <a:lnTo>
                  <a:pt x="71632" y="91288"/>
                </a:lnTo>
                <a:lnTo>
                  <a:pt x="60417" y="97297"/>
                </a:lnTo>
                <a:lnTo>
                  <a:pt x="50171" y="104241"/>
                </a:lnTo>
                <a:lnTo>
                  <a:pt x="41508" y="111386"/>
                </a:lnTo>
                <a:lnTo>
                  <a:pt x="35041" y="117996"/>
                </a:lnTo>
              </a:path>
            </a:pathLst>
          </a:custGeom>
          <a:ln w="4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4081" y="5209397"/>
            <a:ext cx="66675" cy="67945"/>
          </a:xfrm>
          <a:custGeom>
            <a:avLst/>
            <a:gdLst/>
            <a:ahLst/>
            <a:cxnLst/>
            <a:rect l="l" t="t" r="r" b="b"/>
            <a:pathLst>
              <a:path w="66675" h="67945">
                <a:moveTo>
                  <a:pt x="0" y="22832"/>
                </a:moveTo>
                <a:lnTo>
                  <a:pt x="5491" y="30322"/>
                </a:lnTo>
                <a:lnTo>
                  <a:pt x="13257" y="44168"/>
                </a:lnTo>
                <a:lnTo>
                  <a:pt x="20481" y="58076"/>
                </a:lnTo>
                <a:lnTo>
                  <a:pt x="25030" y="67131"/>
                </a:lnTo>
                <a:lnTo>
                  <a:pt x="26762" y="67223"/>
                </a:lnTo>
                <a:lnTo>
                  <a:pt x="30985" y="67660"/>
                </a:lnTo>
                <a:lnTo>
                  <a:pt x="41463" y="67904"/>
                </a:lnTo>
                <a:lnTo>
                  <a:pt x="57793" y="67786"/>
                </a:lnTo>
                <a:lnTo>
                  <a:pt x="65079" y="65221"/>
                </a:lnTo>
                <a:lnTo>
                  <a:pt x="66669" y="60453"/>
                </a:lnTo>
                <a:lnTo>
                  <a:pt x="60513" y="55997"/>
                </a:lnTo>
                <a:lnTo>
                  <a:pt x="44559" y="54368"/>
                </a:lnTo>
                <a:lnTo>
                  <a:pt x="41584" y="44652"/>
                </a:lnTo>
                <a:lnTo>
                  <a:pt x="38961" y="29734"/>
                </a:lnTo>
                <a:lnTo>
                  <a:pt x="36411" y="13540"/>
                </a:lnTo>
                <a:lnTo>
                  <a:pt x="33655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00706" y="5166840"/>
            <a:ext cx="10160" cy="60960"/>
          </a:xfrm>
          <a:custGeom>
            <a:avLst/>
            <a:gdLst/>
            <a:ahLst/>
            <a:cxnLst/>
            <a:rect l="l" t="t" r="r" b="b"/>
            <a:pathLst>
              <a:path w="10160" h="60960">
                <a:moveTo>
                  <a:pt x="0" y="60361"/>
                </a:moveTo>
                <a:lnTo>
                  <a:pt x="3790" y="55889"/>
                </a:lnTo>
                <a:lnTo>
                  <a:pt x="7366" y="49124"/>
                </a:lnTo>
                <a:lnTo>
                  <a:pt x="9752" y="40109"/>
                </a:lnTo>
                <a:lnTo>
                  <a:pt x="9974" y="28889"/>
                </a:lnTo>
                <a:lnTo>
                  <a:pt x="7057" y="15504"/>
                </a:lnTo>
                <a:lnTo>
                  <a:pt x="27" y="0"/>
                </a:lnTo>
              </a:path>
            </a:pathLst>
          </a:custGeom>
          <a:ln w="4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7332" y="5245630"/>
            <a:ext cx="18415" cy="30480"/>
          </a:xfrm>
          <a:custGeom>
            <a:avLst/>
            <a:gdLst/>
            <a:ahLst/>
            <a:cxnLst/>
            <a:rect l="l" t="t" r="r" b="b"/>
            <a:pathLst>
              <a:path w="18414" h="30479">
                <a:moveTo>
                  <a:pt x="9448" y="0"/>
                </a:moveTo>
                <a:lnTo>
                  <a:pt x="2330" y="7876"/>
                </a:lnTo>
                <a:lnTo>
                  <a:pt x="0" y="19294"/>
                </a:lnTo>
                <a:lnTo>
                  <a:pt x="7497" y="27437"/>
                </a:lnTo>
                <a:lnTo>
                  <a:pt x="18310" y="30123"/>
                </a:lnTo>
              </a:path>
            </a:pathLst>
          </a:custGeom>
          <a:ln w="4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54703" y="5249221"/>
            <a:ext cx="20320" cy="12700"/>
          </a:xfrm>
          <a:custGeom>
            <a:avLst/>
            <a:gdLst/>
            <a:ahLst/>
            <a:cxnLst/>
            <a:rect l="l" t="t" r="r" b="b"/>
            <a:pathLst>
              <a:path w="20320" h="12700">
                <a:moveTo>
                  <a:pt x="19905" y="0"/>
                </a:moveTo>
                <a:lnTo>
                  <a:pt x="15089" y="6367"/>
                </a:lnTo>
                <a:lnTo>
                  <a:pt x="6263" y="10597"/>
                </a:lnTo>
                <a:lnTo>
                  <a:pt x="0" y="12574"/>
                </a:lnTo>
              </a:path>
            </a:pathLst>
          </a:custGeom>
          <a:ln w="46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2692" y="5019466"/>
            <a:ext cx="257175" cy="258445"/>
          </a:xfrm>
          <a:custGeom>
            <a:avLst/>
            <a:gdLst/>
            <a:ahLst/>
            <a:cxnLst/>
            <a:rect l="l" t="t" r="r" b="b"/>
            <a:pathLst>
              <a:path w="257175" h="258445">
                <a:moveTo>
                  <a:pt x="180311" y="139663"/>
                </a:moveTo>
                <a:lnTo>
                  <a:pt x="48315" y="139663"/>
                </a:lnTo>
                <a:lnTo>
                  <a:pt x="42965" y="147408"/>
                </a:lnTo>
                <a:lnTo>
                  <a:pt x="35941" y="162904"/>
                </a:lnTo>
                <a:lnTo>
                  <a:pt x="33030" y="176279"/>
                </a:lnTo>
                <a:lnTo>
                  <a:pt x="33257" y="187492"/>
                </a:lnTo>
                <a:lnTo>
                  <a:pt x="35650" y="196500"/>
                </a:lnTo>
                <a:lnTo>
                  <a:pt x="39237" y="203262"/>
                </a:lnTo>
                <a:lnTo>
                  <a:pt x="43044" y="207735"/>
                </a:lnTo>
                <a:lnTo>
                  <a:pt x="41504" y="222130"/>
                </a:lnTo>
                <a:lnTo>
                  <a:pt x="39275" y="235617"/>
                </a:lnTo>
                <a:lnTo>
                  <a:pt x="35206" y="244305"/>
                </a:lnTo>
                <a:lnTo>
                  <a:pt x="19189" y="245910"/>
                </a:lnTo>
                <a:lnTo>
                  <a:pt x="12990" y="250367"/>
                </a:lnTo>
                <a:lnTo>
                  <a:pt x="14561" y="255147"/>
                </a:lnTo>
                <a:lnTo>
                  <a:pt x="21853" y="257721"/>
                </a:lnTo>
                <a:lnTo>
                  <a:pt x="38192" y="257838"/>
                </a:lnTo>
                <a:lnTo>
                  <a:pt x="48683" y="257596"/>
                </a:lnTo>
                <a:lnTo>
                  <a:pt x="52874" y="257164"/>
                </a:lnTo>
                <a:lnTo>
                  <a:pt x="54614" y="257049"/>
                </a:lnTo>
                <a:lnTo>
                  <a:pt x="61810" y="242846"/>
                </a:lnTo>
                <a:lnTo>
                  <a:pt x="69104" y="229033"/>
                </a:lnTo>
                <a:lnTo>
                  <a:pt x="252330" y="229033"/>
                </a:lnTo>
                <a:lnTo>
                  <a:pt x="248197" y="220866"/>
                </a:lnTo>
                <a:lnTo>
                  <a:pt x="249359" y="208783"/>
                </a:lnTo>
                <a:lnTo>
                  <a:pt x="248414" y="195863"/>
                </a:lnTo>
                <a:lnTo>
                  <a:pt x="244963" y="183151"/>
                </a:lnTo>
                <a:lnTo>
                  <a:pt x="217124" y="155561"/>
                </a:lnTo>
                <a:lnTo>
                  <a:pt x="192746" y="144329"/>
                </a:lnTo>
                <a:lnTo>
                  <a:pt x="180311" y="139663"/>
                </a:lnTo>
                <a:close/>
              </a:path>
              <a:path w="257175" h="258445">
                <a:moveTo>
                  <a:pt x="252330" y="229033"/>
                </a:moveTo>
                <a:lnTo>
                  <a:pt x="69104" y="229033"/>
                </a:lnTo>
                <a:lnTo>
                  <a:pt x="69104" y="229757"/>
                </a:lnTo>
                <a:lnTo>
                  <a:pt x="73918" y="236107"/>
                </a:lnTo>
                <a:lnTo>
                  <a:pt x="82782" y="240349"/>
                </a:lnTo>
                <a:lnTo>
                  <a:pt x="89005" y="242330"/>
                </a:lnTo>
                <a:lnTo>
                  <a:pt x="87458" y="242938"/>
                </a:lnTo>
                <a:lnTo>
                  <a:pt x="72465" y="248115"/>
                </a:lnTo>
                <a:lnTo>
                  <a:pt x="68684" y="256596"/>
                </a:lnTo>
                <a:lnTo>
                  <a:pt x="73984" y="257183"/>
                </a:lnTo>
                <a:lnTo>
                  <a:pt x="83670" y="257481"/>
                </a:lnTo>
                <a:lnTo>
                  <a:pt x="112267" y="257435"/>
                </a:lnTo>
                <a:lnTo>
                  <a:pt x="178826" y="256338"/>
                </a:lnTo>
                <a:lnTo>
                  <a:pt x="191650" y="256182"/>
                </a:lnTo>
                <a:lnTo>
                  <a:pt x="212346" y="256182"/>
                </a:lnTo>
                <a:lnTo>
                  <a:pt x="218977" y="254967"/>
                </a:lnTo>
                <a:lnTo>
                  <a:pt x="224768" y="252566"/>
                </a:lnTo>
                <a:lnTo>
                  <a:pt x="249311" y="252566"/>
                </a:lnTo>
                <a:lnTo>
                  <a:pt x="256704" y="242846"/>
                </a:lnTo>
                <a:lnTo>
                  <a:pt x="253690" y="231720"/>
                </a:lnTo>
                <a:lnTo>
                  <a:pt x="252330" y="229033"/>
                </a:lnTo>
                <a:close/>
              </a:path>
              <a:path w="257175" h="258445">
                <a:moveTo>
                  <a:pt x="212346" y="256182"/>
                </a:moveTo>
                <a:lnTo>
                  <a:pt x="191650" y="256182"/>
                </a:lnTo>
                <a:lnTo>
                  <a:pt x="201007" y="256186"/>
                </a:lnTo>
                <a:lnTo>
                  <a:pt x="211497" y="256338"/>
                </a:lnTo>
                <a:lnTo>
                  <a:pt x="212346" y="256182"/>
                </a:lnTo>
                <a:close/>
              </a:path>
              <a:path w="257175" h="258445">
                <a:moveTo>
                  <a:pt x="249311" y="252566"/>
                </a:moveTo>
                <a:lnTo>
                  <a:pt x="224768" y="252566"/>
                </a:lnTo>
                <a:lnTo>
                  <a:pt x="226136" y="253765"/>
                </a:lnTo>
                <a:lnTo>
                  <a:pt x="239142" y="256162"/>
                </a:lnTo>
                <a:lnTo>
                  <a:pt x="249311" y="252566"/>
                </a:lnTo>
                <a:close/>
              </a:path>
              <a:path w="257175" h="258445">
                <a:moveTo>
                  <a:pt x="40595" y="0"/>
                </a:moveTo>
                <a:lnTo>
                  <a:pt x="35171" y="5610"/>
                </a:lnTo>
                <a:lnTo>
                  <a:pt x="31202" y="19008"/>
                </a:lnTo>
                <a:lnTo>
                  <a:pt x="32592" y="32438"/>
                </a:lnTo>
                <a:lnTo>
                  <a:pt x="36064" y="46001"/>
                </a:lnTo>
                <a:lnTo>
                  <a:pt x="40411" y="58794"/>
                </a:lnTo>
                <a:lnTo>
                  <a:pt x="44467" y="70055"/>
                </a:lnTo>
                <a:lnTo>
                  <a:pt x="46905" y="78462"/>
                </a:lnTo>
                <a:lnTo>
                  <a:pt x="43638" y="79744"/>
                </a:lnTo>
                <a:lnTo>
                  <a:pt x="33764" y="83496"/>
                </a:lnTo>
                <a:lnTo>
                  <a:pt x="22300" y="89748"/>
                </a:lnTo>
                <a:lnTo>
                  <a:pt x="10662" y="98663"/>
                </a:lnTo>
                <a:lnTo>
                  <a:pt x="265" y="110404"/>
                </a:lnTo>
                <a:lnTo>
                  <a:pt x="0" y="121537"/>
                </a:lnTo>
                <a:lnTo>
                  <a:pt x="6376" y="134089"/>
                </a:lnTo>
                <a:lnTo>
                  <a:pt x="16952" y="137952"/>
                </a:lnTo>
                <a:lnTo>
                  <a:pt x="33329" y="139346"/>
                </a:lnTo>
                <a:lnTo>
                  <a:pt x="38739" y="139638"/>
                </a:lnTo>
                <a:lnTo>
                  <a:pt x="43717" y="139841"/>
                </a:lnTo>
                <a:lnTo>
                  <a:pt x="48315" y="139663"/>
                </a:lnTo>
                <a:lnTo>
                  <a:pt x="180311" y="139663"/>
                </a:lnTo>
                <a:lnTo>
                  <a:pt x="168093" y="135460"/>
                </a:lnTo>
                <a:lnTo>
                  <a:pt x="143985" y="127421"/>
                </a:lnTo>
                <a:lnTo>
                  <a:pt x="132391" y="123234"/>
                </a:lnTo>
                <a:lnTo>
                  <a:pt x="90657" y="99918"/>
                </a:lnTo>
                <a:lnTo>
                  <a:pt x="81893" y="90603"/>
                </a:lnTo>
                <a:lnTo>
                  <a:pt x="86699" y="87109"/>
                </a:lnTo>
                <a:lnTo>
                  <a:pt x="97819" y="80838"/>
                </a:lnTo>
                <a:lnTo>
                  <a:pt x="106596" y="75597"/>
                </a:lnTo>
                <a:lnTo>
                  <a:pt x="113967" y="70055"/>
                </a:lnTo>
                <a:lnTo>
                  <a:pt x="68698" y="70055"/>
                </a:lnTo>
                <a:lnTo>
                  <a:pt x="68437" y="58406"/>
                </a:lnTo>
                <a:lnTo>
                  <a:pt x="58007" y="12493"/>
                </a:lnTo>
                <a:lnTo>
                  <a:pt x="46716" y="436"/>
                </a:lnTo>
                <a:lnTo>
                  <a:pt x="40595" y="0"/>
                </a:lnTo>
                <a:close/>
              </a:path>
              <a:path w="257175" h="258445">
                <a:moveTo>
                  <a:pt x="134772" y="16290"/>
                </a:moveTo>
                <a:lnTo>
                  <a:pt x="91615" y="43574"/>
                </a:lnTo>
                <a:lnTo>
                  <a:pt x="74740" y="63687"/>
                </a:lnTo>
                <a:lnTo>
                  <a:pt x="68698" y="70055"/>
                </a:lnTo>
                <a:lnTo>
                  <a:pt x="113967" y="70055"/>
                </a:lnTo>
                <a:lnTo>
                  <a:pt x="114521" y="69638"/>
                </a:lnTo>
                <a:lnTo>
                  <a:pt x="123086" y="61212"/>
                </a:lnTo>
                <a:lnTo>
                  <a:pt x="133781" y="48570"/>
                </a:lnTo>
                <a:lnTo>
                  <a:pt x="137154" y="41627"/>
                </a:lnTo>
                <a:lnTo>
                  <a:pt x="139663" y="31751"/>
                </a:lnTo>
                <a:lnTo>
                  <a:pt x="139480" y="22215"/>
                </a:lnTo>
                <a:lnTo>
                  <a:pt x="134772" y="16290"/>
                </a:lnTo>
                <a:close/>
              </a:path>
            </a:pathLst>
          </a:custGeom>
          <a:solidFill>
            <a:srgbClr val="B0C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12696" y="5019460"/>
            <a:ext cx="257175" cy="258445"/>
          </a:xfrm>
          <a:custGeom>
            <a:avLst/>
            <a:gdLst/>
            <a:ahLst/>
            <a:cxnLst/>
            <a:rect l="l" t="t" r="r" b="b"/>
            <a:pathLst>
              <a:path w="257175" h="258445">
                <a:moveTo>
                  <a:pt x="68693" y="70060"/>
                </a:moveTo>
                <a:lnTo>
                  <a:pt x="74738" y="63695"/>
                </a:lnTo>
                <a:lnTo>
                  <a:pt x="82494" y="54371"/>
                </a:lnTo>
                <a:lnTo>
                  <a:pt x="91615" y="43578"/>
                </a:lnTo>
                <a:lnTo>
                  <a:pt x="101755" y="32801"/>
                </a:lnTo>
                <a:lnTo>
                  <a:pt x="112567" y="23531"/>
                </a:lnTo>
                <a:lnTo>
                  <a:pt x="123706" y="17254"/>
                </a:lnTo>
                <a:lnTo>
                  <a:pt x="134763" y="16291"/>
                </a:lnTo>
                <a:lnTo>
                  <a:pt x="139473" y="22215"/>
                </a:lnTo>
                <a:lnTo>
                  <a:pt x="139661" y="31753"/>
                </a:lnTo>
                <a:lnTo>
                  <a:pt x="137157" y="41632"/>
                </a:lnTo>
                <a:lnTo>
                  <a:pt x="106598" y="75601"/>
                </a:lnTo>
                <a:lnTo>
                  <a:pt x="86713" y="87110"/>
                </a:lnTo>
                <a:lnTo>
                  <a:pt x="81885" y="90612"/>
                </a:lnTo>
                <a:lnTo>
                  <a:pt x="121235" y="118685"/>
                </a:lnTo>
                <a:lnTo>
                  <a:pt x="168090" y="135463"/>
                </a:lnTo>
                <a:lnTo>
                  <a:pt x="180400" y="139698"/>
                </a:lnTo>
                <a:lnTo>
                  <a:pt x="217121" y="155561"/>
                </a:lnTo>
                <a:lnTo>
                  <a:pt x="244953" y="183156"/>
                </a:lnTo>
                <a:lnTo>
                  <a:pt x="249351" y="208785"/>
                </a:lnTo>
                <a:lnTo>
                  <a:pt x="248192" y="220866"/>
                </a:lnTo>
                <a:lnTo>
                  <a:pt x="253689" y="231721"/>
                </a:lnTo>
                <a:lnTo>
                  <a:pt x="256703" y="242845"/>
                </a:lnTo>
                <a:lnTo>
                  <a:pt x="249383" y="252547"/>
                </a:lnTo>
                <a:lnTo>
                  <a:pt x="239154" y="256174"/>
                </a:lnTo>
                <a:lnTo>
                  <a:pt x="226149" y="253783"/>
                </a:lnTo>
                <a:lnTo>
                  <a:pt x="224758" y="252567"/>
                </a:lnTo>
                <a:lnTo>
                  <a:pt x="218969" y="254981"/>
                </a:lnTo>
                <a:lnTo>
                  <a:pt x="211496" y="256337"/>
                </a:lnTo>
                <a:lnTo>
                  <a:pt x="201009" y="256199"/>
                </a:lnTo>
                <a:lnTo>
                  <a:pt x="191652" y="256193"/>
                </a:lnTo>
                <a:lnTo>
                  <a:pt x="178810" y="256347"/>
                </a:lnTo>
                <a:lnTo>
                  <a:pt x="163467" y="256606"/>
                </a:lnTo>
                <a:lnTo>
                  <a:pt x="146608" y="256913"/>
                </a:lnTo>
                <a:lnTo>
                  <a:pt x="129215" y="257211"/>
                </a:lnTo>
                <a:lnTo>
                  <a:pt x="112272" y="257445"/>
                </a:lnTo>
                <a:lnTo>
                  <a:pt x="96764" y="257558"/>
                </a:lnTo>
                <a:lnTo>
                  <a:pt x="83674" y="257494"/>
                </a:lnTo>
                <a:lnTo>
                  <a:pt x="73985" y="257197"/>
                </a:lnTo>
                <a:lnTo>
                  <a:pt x="68681" y="256610"/>
                </a:lnTo>
                <a:lnTo>
                  <a:pt x="72465" y="248110"/>
                </a:lnTo>
                <a:lnTo>
                  <a:pt x="87463" y="242942"/>
                </a:lnTo>
                <a:lnTo>
                  <a:pt x="89002" y="242337"/>
                </a:lnTo>
                <a:lnTo>
                  <a:pt x="82786" y="240360"/>
                </a:lnTo>
                <a:lnTo>
                  <a:pt x="73913" y="236107"/>
                </a:lnTo>
                <a:lnTo>
                  <a:pt x="69097" y="229762"/>
                </a:lnTo>
                <a:lnTo>
                  <a:pt x="69097" y="229050"/>
                </a:lnTo>
                <a:lnTo>
                  <a:pt x="61799" y="242855"/>
                </a:lnTo>
                <a:lnTo>
                  <a:pt x="56482" y="253356"/>
                </a:lnTo>
                <a:lnTo>
                  <a:pt x="54601" y="257050"/>
                </a:lnTo>
                <a:lnTo>
                  <a:pt x="52869" y="257165"/>
                </a:lnTo>
                <a:lnTo>
                  <a:pt x="48669" y="257601"/>
                </a:lnTo>
                <a:lnTo>
                  <a:pt x="38176" y="257840"/>
                </a:lnTo>
                <a:lnTo>
                  <a:pt x="21838" y="257717"/>
                </a:lnTo>
                <a:lnTo>
                  <a:pt x="14547" y="255149"/>
                </a:lnTo>
                <a:lnTo>
                  <a:pt x="12984" y="250371"/>
                </a:lnTo>
                <a:lnTo>
                  <a:pt x="19198" y="245916"/>
                </a:lnTo>
                <a:lnTo>
                  <a:pt x="35241" y="244315"/>
                </a:lnTo>
                <a:lnTo>
                  <a:pt x="39285" y="235621"/>
                </a:lnTo>
                <a:lnTo>
                  <a:pt x="41498" y="222130"/>
                </a:lnTo>
                <a:lnTo>
                  <a:pt x="43046" y="207739"/>
                </a:lnTo>
                <a:lnTo>
                  <a:pt x="39238" y="203268"/>
                </a:lnTo>
                <a:lnTo>
                  <a:pt x="35651" y="196507"/>
                </a:lnTo>
                <a:lnTo>
                  <a:pt x="33255" y="187497"/>
                </a:lnTo>
                <a:lnTo>
                  <a:pt x="33026" y="176283"/>
                </a:lnTo>
                <a:lnTo>
                  <a:pt x="35934" y="162906"/>
                </a:lnTo>
                <a:lnTo>
                  <a:pt x="42953" y="147410"/>
                </a:lnTo>
                <a:lnTo>
                  <a:pt x="48313" y="139670"/>
                </a:lnTo>
                <a:lnTo>
                  <a:pt x="43711" y="139854"/>
                </a:lnTo>
                <a:lnTo>
                  <a:pt x="0" y="121548"/>
                </a:lnTo>
                <a:lnTo>
                  <a:pt x="259" y="110410"/>
                </a:lnTo>
                <a:lnTo>
                  <a:pt x="10654" y="98671"/>
                </a:lnTo>
                <a:lnTo>
                  <a:pt x="22289" y="89753"/>
                </a:lnTo>
                <a:lnTo>
                  <a:pt x="33751" y="83497"/>
                </a:lnTo>
                <a:lnTo>
                  <a:pt x="43626" y="79744"/>
                </a:lnTo>
                <a:lnTo>
                  <a:pt x="46890" y="78474"/>
                </a:lnTo>
                <a:lnTo>
                  <a:pt x="44416" y="69920"/>
                </a:lnTo>
                <a:lnTo>
                  <a:pt x="40404" y="58796"/>
                </a:lnTo>
                <a:lnTo>
                  <a:pt x="36062" y="46001"/>
                </a:lnTo>
                <a:lnTo>
                  <a:pt x="32593" y="32439"/>
                </a:lnTo>
                <a:lnTo>
                  <a:pt x="31203" y="19010"/>
                </a:lnTo>
                <a:lnTo>
                  <a:pt x="35167" y="5612"/>
                </a:lnTo>
                <a:lnTo>
                  <a:pt x="40589" y="0"/>
                </a:lnTo>
                <a:lnTo>
                  <a:pt x="46709" y="434"/>
                </a:lnTo>
                <a:lnTo>
                  <a:pt x="67460" y="43772"/>
                </a:lnTo>
                <a:lnTo>
                  <a:pt x="68433" y="58404"/>
                </a:lnTo>
              </a:path>
            </a:pathLst>
          </a:custGeom>
          <a:ln w="4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81700" y="5035382"/>
            <a:ext cx="70485" cy="76200"/>
          </a:xfrm>
          <a:custGeom>
            <a:avLst/>
            <a:gdLst/>
            <a:ahLst/>
            <a:cxnLst/>
            <a:rect l="l" t="t" r="r" b="b"/>
            <a:pathLst>
              <a:path w="70485" h="76200">
                <a:moveTo>
                  <a:pt x="9550" y="76014"/>
                </a:moveTo>
                <a:lnTo>
                  <a:pt x="22386" y="68518"/>
                </a:lnTo>
                <a:lnTo>
                  <a:pt x="32149" y="63019"/>
                </a:lnTo>
                <a:lnTo>
                  <a:pt x="40196" y="57920"/>
                </a:lnTo>
                <a:lnTo>
                  <a:pt x="67525" y="22721"/>
                </a:lnTo>
                <a:lnTo>
                  <a:pt x="70053" y="12525"/>
                </a:lnTo>
                <a:lnTo>
                  <a:pt x="69462" y="4388"/>
                </a:lnTo>
                <a:lnTo>
                  <a:pt x="64884" y="0"/>
                </a:lnTo>
                <a:lnTo>
                  <a:pt x="55454" y="1049"/>
                </a:lnTo>
                <a:lnTo>
                  <a:pt x="23112" y="27115"/>
                </a:lnTo>
                <a:lnTo>
                  <a:pt x="6128" y="47296"/>
                </a:lnTo>
                <a:lnTo>
                  <a:pt x="0" y="53847"/>
                </a:lnTo>
              </a:path>
            </a:pathLst>
          </a:custGeom>
          <a:ln w="4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12356" y="5097854"/>
            <a:ext cx="73025" cy="60960"/>
          </a:xfrm>
          <a:custGeom>
            <a:avLst/>
            <a:gdLst/>
            <a:ahLst/>
            <a:cxnLst/>
            <a:rect l="l" t="t" r="r" b="b"/>
            <a:pathLst>
              <a:path w="73025" h="60960">
                <a:moveTo>
                  <a:pt x="50497" y="0"/>
                </a:moveTo>
                <a:lnTo>
                  <a:pt x="5900" y="23870"/>
                </a:lnTo>
                <a:lnTo>
                  <a:pt x="0" y="36341"/>
                </a:lnTo>
                <a:lnTo>
                  <a:pt x="956" y="47583"/>
                </a:lnTo>
                <a:lnTo>
                  <a:pt x="9738" y="56537"/>
                </a:lnTo>
                <a:lnTo>
                  <a:pt x="21468" y="60019"/>
                </a:lnTo>
                <a:lnTo>
                  <a:pt x="39567" y="60905"/>
                </a:lnTo>
                <a:lnTo>
                  <a:pt x="53496" y="60507"/>
                </a:lnTo>
                <a:lnTo>
                  <a:pt x="64193" y="57986"/>
                </a:lnTo>
                <a:lnTo>
                  <a:pt x="72594" y="52506"/>
                </a:lnTo>
              </a:path>
            </a:pathLst>
          </a:custGeom>
          <a:ln w="4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44340" y="5017618"/>
            <a:ext cx="37465" cy="74295"/>
          </a:xfrm>
          <a:custGeom>
            <a:avLst/>
            <a:gdLst/>
            <a:ahLst/>
            <a:cxnLst/>
            <a:rect l="l" t="t" r="r" b="b"/>
            <a:pathLst>
              <a:path w="37464" h="74295">
                <a:moveTo>
                  <a:pt x="37050" y="71903"/>
                </a:moveTo>
                <a:lnTo>
                  <a:pt x="32868" y="29770"/>
                </a:lnTo>
                <a:lnTo>
                  <a:pt x="11122" y="0"/>
                </a:lnTo>
                <a:lnTo>
                  <a:pt x="5112" y="1736"/>
                </a:lnTo>
                <a:lnTo>
                  <a:pt x="750" y="10761"/>
                </a:lnTo>
                <a:lnTo>
                  <a:pt x="0" y="24198"/>
                </a:lnTo>
                <a:lnTo>
                  <a:pt x="2014" y="37990"/>
                </a:lnTo>
                <a:lnTo>
                  <a:pt x="5680" y="51382"/>
                </a:lnTo>
                <a:lnTo>
                  <a:pt x="9883" y="63619"/>
                </a:lnTo>
                <a:lnTo>
                  <a:pt x="13510" y="73947"/>
                </a:lnTo>
              </a:path>
            </a:pathLst>
          </a:custGeom>
          <a:ln w="4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3064" y="5127955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1969" y="0"/>
                </a:moveTo>
                <a:lnTo>
                  <a:pt x="6239" y="4781"/>
                </a:lnTo>
                <a:lnTo>
                  <a:pt x="1637" y="9195"/>
                </a:lnTo>
                <a:lnTo>
                  <a:pt x="0" y="11425"/>
                </a:lnTo>
              </a:path>
            </a:pathLst>
          </a:custGeom>
          <a:ln w="4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37683" y="5114237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6223" y="0"/>
                </a:moveTo>
                <a:lnTo>
                  <a:pt x="1778" y="0"/>
                </a:lnTo>
                <a:lnTo>
                  <a:pt x="0" y="1650"/>
                </a:lnTo>
                <a:lnTo>
                  <a:pt x="0" y="5740"/>
                </a:lnTo>
                <a:lnTo>
                  <a:pt x="1778" y="7391"/>
                </a:lnTo>
                <a:lnTo>
                  <a:pt x="6223" y="7391"/>
                </a:lnTo>
                <a:lnTo>
                  <a:pt x="8001" y="5740"/>
                </a:lnTo>
                <a:lnTo>
                  <a:pt x="8001" y="1650"/>
                </a:lnTo>
                <a:lnTo>
                  <a:pt x="62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37683" y="5114231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0" y="3701"/>
                </a:moveTo>
                <a:lnTo>
                  <a:pt x="0" y="5747"/>
                </a:lnTo>
                <a:lnTo>
                  <a:pt x="1779" y="7402"/>
                </a:lnTo>
                <a:lnTo>
                  <a:pt x="4009" y="7402"/>
                </a:lnTo>
                <a:lnTo>
                  <a:pt x="6216" y="7402"/>
                </a:lnTo>
                <a:lnTo>
                  <a:pt x="8019" y="5747"/>
                </a:lnTo>
                <a:lnTo>
                  <a:pt x="8019" y="3701"/>
                </a:lnTo>
                <a:lnTo>
                  <a:pt x="8019" y="1655"/>
                </a:lnTo>
                <a:lnTo>
                  <a:pt x="6216" y="0"/>
                </a:lnTo>
                <a:lnTo>
                  <a:pt x="4009" y="0"/>
                </a:lnTo>
                <a:lnTo>
                  <a:pt x="1779" y="0"/>
                </a:lnTo>
                <a:lnTo>
                  <a:pt x="0" y="1655"/>
                </a:lnTo>
                <a:lnTo>
                  <a:pt x="0" y="3701"/>
                </a:lnTo>
                <a:close/>
              </a:path>
            </a:pathLst>
          </a:custGeom>
          <a:ln w="4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81904" y="5110065"/>
            <a:ext cx="180340" cy="167005"/>
          </a:xfrm>
          <a:custGeom>
            <a:avLst/>
            <a:gdLst/>
            <a:ahLst/>
            <a:cxnLst/>
            <a:rect l="l" t="t" r="r" b="b"/>
            <a:pathLst>
              <a:path w="180339" h="167004">
                <a:moveTo>
                  <a:pt x="12682" y="0"/>
                </a:moveTo>
                <a:lnTo>
                  <a:pt x="49372" y="27063"/>
                </a:lnTo>
                <a:lnTo>
                  <a:pt x="96621" y="44174"/>
                </a:lnTo>
                <a:lnTo>
                  <a:pt x="109205" y="48434"/>
                </a:lnTo>
                <a:lnTo>
                  <a:pt x="146938" y="64444"/>
                </a:lnTo>
                <a:lnTo>
                  <a:pt x="175566" y="92865"/>
                </a:lnTo>
                <a:lnTo>
                  <a:pt x="180000" y="119281"/>
                </a:lnTo>
                <a:lnTo>
                  <a:pt x="178709" y="131554"/>
                </a:lnTo>
                <a:lnTo>
                  <a:pt x="147522" y="164334"/>
                </a:lnTo>
                <a:lnTo>
                  <a:pt x="135647" y="164619"/>
                </a:lnTo>
                <a:lnTo>
                  <a:pt x="121528" y="164985"/>
                </a:lnTo>
                <a:lnTo>
                  <a:pt x="72164" y="166219"/>
                </a:lnTo>
                <a:lnTo>
                  <a:pt x="25845" y="166913"/>
                </a:lnTo>
                <a:lnTo>
                  <a:pt x="14095" y="166860"/>
                </a:lnTo>
                <a:lnTo>
                  <a:pt x="5264" y="166605"/>
                </a:lnTo>
                <a:lnTo>
                  <a:pt x="0" y="166114"/>
                </a:lnTo>
                <a:lnTo>
                  <a:pt x="986" y="160600"/>
                </a:lnTo>
                <a:lnTo>
                  <a:pt x="5904" y="156150"/>
                </a:lnTo>
                <a:lnTo>
                  <a:pt x="15172" y="152975"/>
                </a:lnTo>
                <a:lnTo>
                  <a:pt x="29210" y="151290"/>
                </a:lnTo>
                <a:lnTo>
                  <a:pt x="48439" y="151307"/>
                </a:lnTo>
                <a:lnTo>
                  <a:pt x="49770" y="140930"/>
                </a:lnTo>
                <a:lnTo>
                  <a:pt x="58337" y="102841"/>
                </a:lnTo>
                <a:lnTo>
                  <a:pt x="85473" y="85022"/>
                </a:lnTo>
                <a:lnTo>
                  <a:pt x="96782" y="86951"/>
                </a:lnTo>
                <a:lnTo>
                  <a:pt x="108350" y="91287"/>
                </a:lnTo>
                <a:lnTo>
                  <a:pt x="119564" y="97294"/>
                </a:lnTo>
                <a:lnTo>
                  <a:pt x="129810" y="104237"/>
                </a:lnTo>
                <a:lnTo>
                  <a:pt x="138474" y="111381"/>
                </a:lnTo>
                <a:lnTo>
                  <a:pt x="144943" y="117991"/>
                </a:lnTo>
              </a:path>
            </a:pathLst>
          </a:custGeom>
          <a:ln w="4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25678" y="5209382"/>
            <a:ext cx="66675" cy="67945"/>
          </a:xfrm>
          <a:custGeom>
            <a:avLst/>
            <a:gdLst/>
            <a:ahLst/>
            <a:cxnLst/>
            <a:rect l="l" t="t" r="r" b="b"/>
            <a:pathLst>
              <a:path w="66675" h="67945">
                <a:moveTo>
                  <a:pt x="66647" y="22847"/>
                </a:moveTo>
                <a:lnTo>
                  <a:pt x="61154" y="30339"/>
                </a:lnTo>
                <a:lnTo>
                  <a:pt x="53389" y="44190"/>
                </a:lnTo>
                <a:lnTo>
                  <a:pt x="46173" y="58099"/>
                </a:lnTo>
                <a:lnTo>
                  <a:pt x="41617" y="67146"/>
                </a:lnTo>
                <a:lnTo>
                  <a:pt x="39885" y="67238"/>
                </a:lnTo>
                <a:lnTo>
                  <a:pt x="35685" y="67675"/>
                </a:lnTo>
                <a:lnTo>
                  <a:pt x="25193" y="67918"/>
                </a:lnTo>
                <a:lnTo>
                  <a:pt x="8854" y="67800"/>
                </a:lnTo>
                <a:lnTo>
                  <a:pt x="1564" y="65227"/>
                </a:lnTo>
                <a:lnTo>
                  <a:pt x="0" y="60447"/>
                </a:lnTo>
                <a:lnTo>
                  <a:pt x="6212" y="55990"/>
                </a:lnTo>
                <a:lnTo>
                  <a:pt x="22251" y="54388"/>
                </a:lnTo>
                <a:lnTo>
                  <a:pt x="25147" y="44665"/>
                </a:lnTo>
                <a:lnTo>
                  <a:pt x="27725" y="29739"/>
                </a:lnTo>
                <a:lnTo>
                  <a:pt x="30259" y="13540"/>
                </a:lnTo>
                <a:lnTo>
                  <a:pt x="33022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45723" y="5166889"/>
            <a:ext cx="10160" cy="60325"/>
          </a:xfrm>
          <a:custGeom>
            <a:avLst/>
            <a:gdLst/>
            <a:ahLst/>
            <a:cxnLst/>
            <a:rect l="l" t="t" r="r" b="b"/>
            <a:pathLst>
              <a:path w="10160" h="60325">
                <a:moveTo>
                  <a:pt x="10015" y="60313"/>
                </a:moveTo>
                <a:lnTo>
                  <a:pt x="6208" y="55843"/>
                </a:lnTo>
                <a:lnTo>
                  <a:pt x="2621" y="49083"/>
                </a:lnTo>
                <a:lnTo>
                  <a:pt x="227" y="40076"/>
                </a:lnTo>
                <a:lnTo>
                  <a:pt x="0" y="28864"/>
                </a:lnTo>
                <a:lnTo>
                  <a:pt x="2910" y="15491"/>
                </a:lnTo>
                <a:lnTo>
                  <a:pt x="9932" y="0"/>
                </a:lnTo>
              </a:path>
            </a:pathLst>
          </a:custGeom>
          <a:ln w="4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0781" y="5245630"/>
            <a:ext cx="18415" cy="30480"/>
          </a:xfrm>
          <a:custGeom>
            <a:avLst/>
            <a:gdLst/>
            <a:ahLst/>
            <a:cxnLst/>
            <a:rect l="l" t="t" r="r" b="b"/>
            <a:pathLst>
              <a:path w="18414" h="30479">
                <a:moveTo>
                  <a:pt x="8845" y="0"/>
                </a:moveTo>
                <a:lnTo>
                  <a:pt x="15975" y="7876"/>
                </a:lnTo>
                <a:lnTo>
                  <a:pt x="18332" y="19294"/>
                </a:lnTo>
                <a:lnTo>
                  <a:pt x="10811" y="27435"/>
                </a:lnTo>
                <a:lnTo>
                  <a:pt x="0" y="30123"/>
                </a:lnTo>
              </a:path>
            </a:pathLst>
          </a:custGeom>
          <a:ln w="4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81798" y="5249221"/>
            <a:ext cx="20320" cy="12700"/>
          </a:xfrm>
          <a:custGeom>
            <a:avLst/>
            <a:gdLst/>
            <a:ahLst/>
            <a:cxnLst/>
            <a:rect l="l" t="t" r="r" b="b"/>
            <a:pathLst>
              <a:path w="20320" h="12700">
                <a:moveTo>
                  <a:pt x="0" y="0"/>
                </a:moveTo>
                <a:lnTo>
                  <a:pt x="4816" y="6367"/>
                </a:lnTo>
                <a:lnTo>
                  <a:pt x="13689" y="10597"/>
                </a:lnTo>
                <a:lnTo>
                  <a:pt x="19905" y="12574"/>
                </a:lnTo>
              </a:path>
            </a:pathLst>
          </a:custGeom>
          <a:ln w="46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12648" y="6494208"/>
            <a:ext cx="40874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Dem</a:t>
            </a:r>
            <a:r>
              <a:rPr sz="1400" dirty="0">
                <a:latin typeface="Calibri"/>
                <a:cs typeface="Calibri"/>
              </a:rPr>
              <a:t>o courtesy</a:t>
            </a:r>
            <a:r>
              <a:rPr sz="1400" spc="-5" dirty="0">
                <a:latin typeface="Calibri"/>
                <a:cs typeface="Calibri"/>
              </a:rPr>
              <a:t> o</a:t>
            </a:r>
            <a:r>
              <a:rPr sz="1400" dirty="0">
                <a:latin typeface="Calibri"/>
                <a:cs typeface="Calibri"/>
              </a:rPr>
              <a:t>f Prof.</a:t>
            </a:r>
            <a:r>
              <a:rPr sz="1400" spc="-5" dirty="0">
                <a:latin typeface="Calibri"/>
                <a:cs typeface="Calibri"/>
              </a:rPr>
              <a:t> Denn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10" dirty="0">
                <a:latin typeface="Calibri"/>
                <a:cs typeface="Calibri"/>
              </a:rPr>
              <a:t>Freema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Adam</a:t>
            </a:r>
            <a:r>
              <a:rPr sz="1400" spc="-5" dirty="0">
                <a:latin typeface="Calibri"/>
                <a:cs typeface="Calibri"/>
              </a:rPr>
              <a:t> Hartz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2" name="object 32"/>
          <p:cNvSpPr txBox="1"/>
          <p:nvPr/>
        </p:nvSpPr>
        <p:spPr>
          <a:xfrm>
            <a:off x="4600716" y="7043415"/>
            <a:ext cx="8655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7016" y="2307533"/>
            <a:ext cx="6510655" cy="4014470"/>
          </a:xfrm>
          <a:custGeom>
            <a:avLst/>
            <a:gdLst/>
            <a:ahLst/>
            <a:cxnLst/>
            <a:rect l="l" t="t" r="r" b="b"/>
            <a:pathLst>
              <a:path w="6510655" h="4014470">
                <a:moveTo>
                  <a:pt x="0" y="4014163"/>
                </a:moveTo>
                <a:lnTo>
                  <a:pt x="6510086" y="4014163"/>
                </a:lnTo>
                <a:lnTo>
                  <a:pt x="6510086" y="0"/>
                </a:lnTo>
                <a:lnTo>
                  <a:pt x="0" y="0"/>
                </a:lnTo>
                <a:lnTo>
                  <a:pt x="0" y="4014163"/>
                </a:lnTo>
                <a:close/>
              </a:path>
            </a:pathLst>
          </a:custGeom>
          <a:ln w="9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1304" y="4883197"/>
            <a:ext cx="523977" cy="528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41094" y="4883196"/>
            <a:ext cx="524068" cy="528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12648" y="6494208"/>
            <a:ext cx="40874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Dem</a:t>
            </a:r>
            <a:r>
              <a:rPr sz="1400" dirty="0">
                <a:latin typeface="Calibri"/>
                <a:cs typeface="Calibri"/>
              </a:rPr>
              <a:t>o courtesy</a:t>
            </a:r>
            <a:r>
              <a:rPr sz="1400" spc="-5" dirty="0">
                <a:latin typeface="Calibri"/>
                <a:cs typeface="Calibri"/>
              </a:rPr>
              <a:t> o</a:t>
            </a:r>
            <a:r>
              <a:rPr sz="1400" dirty="0">
                <a:latin typeface="Calibri"/>
                <a:cs typeface="Calibri"/>
              </a:rPr>
              <a:t>f Prof.</a:t>
            </a:r>
            <a:r>
              <a:rPr sz="1400" spc="-5" dirty="0">
                <a:latin typeface="Calibri"/>
                <a:cs typeface="Calibri"/>
              </a:rPr>
              <a:t> Denn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10" dirty="0">
                <a:latin typeface="Calibri"/>
                <a:cs typeface="Calibri"/>
              </a:rPr>
              <a:t>Freema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Adam</a:t>
            </a:r>
            <a:r>
              <a:rPr sz="1400" spc="-5" dirty="0">
                <a:latin typeface="Calibri"/>
                <a:cs typeface="Calibri"/>
              </a:rPr>
              <a:t> Hartz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4600716" y="7043415"/>
            <a:ext cx="8655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7016" y="2307533"/>
            <a:ext cx="6510655" cy="4014470"/>
          </a:xfrm>
          <a:custGeom>
            <a:avLst/>
            <a:gdLst/>
            <a:ahLst/>
            <a:cxnLst/>
            <a:rect l="l" t="t" r="r" b="b"/>
            <a:pathLst>
              <a:path w="6510655" h="4014470">
                <a:moveTo>
                  <a:pt x="0" y="4014163"/>
                </a:moveTo>
                <a:lnTo>
                  <a:pt x="6510086" y="4014163"/>
                </a:lnTo>
                <a:lnTo>
                  <a:pt x="6510086" y="0"/>
                </a:lnTo>
                <a:lnTo>
                  <a:pt x="0" y="0"/>
                </a:lnTo>
                <a:lnTo>
                  <a:pt x="0" y="4014163"/>
                </a:lnTo>
                <a:close/>
              </a:path>
            </a:pathLst>
          </a:custGeom>
          <a:ln w="9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1304" y="4181146"/>
            <a:ext cx="2303650" cy="123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1267" y="4185353"/>
            <a:ext cx="257175" cy="258445"/>
          </a:xfrm>
          <a:custGeom>
            <a:avLst/>
            <a:gdLst/>
            <a:ahLst/>
            <a:cxnLst/>
            <a:rect l="l" t="t" r="r" b="b"/>
            <a:pathLst>
              <a:path w="257175" h="258445">
                <a:moveTo>
                  <a:pt x="180311" y="139663"/>
                </a:moveTo>
                <a:lnTo>
                  <a:pt x="48315" y="139663"/>
                </a:lnTo>
                <a:lnTo>
                  <a:pt x="42965" y="147408"/>
                </a:lnTo>
                <a:lnTo>
                  <a:pt x="35941" y="162904"/>
                </a:lnTo>
                <a:lnTo>
                  <a:pt x="33030" y="176279"/>
                </a:lnTo>
                <a:lnTo>
                  <a:pt x="33257" y="187492"/>
                </a:lnTo>
                <a:lnTo>
                  <a:pt x="35650" y="196500"/>
                </a:lnTo>
                <a:lnTo>
                  <a:pt x="39237" y="203262"/>
                </a:lnTo>
                <a:lnTo>
                  <a:pt x="43044" y="207735"/>
                </a:lnTo>
                <a:lnTo>
                  <a:pt x="41504" y="222130"/>
                </a:lnTo>
                <a:lnTo>
                  <a:pt x="39276" y="235617"/>
                </a:lnTo>
                <a:lnTo>
                  <a:pt x="35208" y="244305"/>
                </a:lnTo>
                <a:lnTo>
                  <a:pt x="19189" y="245910"/>
                </a:lnTo>
                <a:lnTo>
                  <a:pt x="12990" y="250366"/>
                </a:lnTo>
                <a:lnTo>
                  <a:pt x="14561" y="255145"/>
                </a:lnTo>
                <a:lnTo>
                  <a:pt x="21854" y="257717"/>
                </a:lnTo>
                <a:lnTo>
                  <a:pt x="38192" y="257838"/>
                </a:lnTo>
                <a:lnTo>
                  <a:pt x="48683" y="257596"/>
                </a:lnTo>
                <a:lnTo>
                  <a:pt x="52874" y="257164"/>
                </a:lnTo>
                <a:lnTo>
                  <a:pt x="54614" y="257049"/>
                </a:lnTo>
                <a:lnTo>
                  <a:pt x="61810" y="242844"/>
                </a:lnTo>
                <a:lnTo>
                  <a:pt x="69104" y="229033"/>
                </a:lnTo>
                <a:lnTo>
                  <a:pt x="252331" y="229033"/>
                </a:lnTo>
                <a:lnTo>
                  <a:pt x="248197" y="220863"/>
                </a:lnTo>
                <a:lnTo>
                  <a:pt x="249359" y="208778"/>
                </a:lnTo>
                <a:lnTo>
                  <a:pt x="248414" y="195857"/>
                </a:lnTo>
                <a:lnTo>
                  <a:pt x="244963" y="183148"/>
                </a:lnTo>
                <a:lnTo>
                  <a:pt x="217124" y="155561"/>
                </a:lnTo>
                <a:lnTo>
                  <a:pt x="192746" y="144329"/>
                </a:lnTo>
                <a:lnTo>
                  <a:pt x="180311" y="139663"/>
                </a:lnTo>
                <a:close/>
              </a:path>
              <a:path w="257175" h="258445">
                <a:moveTo>
                  <a:pt x="252331" y="229033"/>
                </a:moveTo>
                <a:lnTo>
                  <a:pt x="69104" y="229033"/>
                </a:lnTo>
                <a:lnTo>
                  <a:pt x="69104" y="229757"/>
                </a:lnTo>
                <a:lnTo>
                  <a:pt x="73918" y="236107"/>
                </a:lnTo>
                <a:lnTo>
                  <a:pt x="82782" y="240349"/>
                </a:lnTo>
                <a:lnTo>
                  <a:pt x="89005" y="242330"/>
                </a:lnTo>
                <a:lnTo>
                  <a:pt x="87465" y="242935"/>
                </a:lnTo>
                <a:lnTo>
                  <a:pt x="72467" y="248107"/>
                </a:lnTo>
                <a:lnTo>
                  <a:pt x="68684" y="256596"/>
                </a:lnTo>
                <a:lnTo>
                  <a:pt x="73984" y="257183"/>
                </a:lnTo>
                <a:lnTo>
                  <a:pt x="83670" y="257481"/>
                </a:lnTo>
                <a:lnTo>
                  <a:pt x="112267" y="257435"/>
                </a:lnTo>
                <a:lnTo>
                  <a:pt x="178826" y="256338"/>
                </a:lnTo>
                <a:lnTo>
                  <a:pt x="191650" y="256182"/>
                </a:lnTo>
                <a:lnTo>
                  <a:pt x="212346" y="256182"/>
                </a:lnTo>
                <a:lnTo>
                  <a:pt x="218977" y="254967"/>
                </a:lnTo>
                <a:lnTo>
                  <a:pt x="224768" y="252566"/>
                </a:lnTo>
                <a:lnTo>
                  <a:pt x="249310" y="252566"/>
                </a:lnTo>
                <a:lnTo>
                  <a:pt x="256704" y="242844"/>
                </a:lnTo>
                <a:lnTo>
                  <a:pt x="253689" y="231718"/>
                </a:lnTo>
                <a:lnTo>
                  <a:pt x="252331" y="229033"/>
                </a:lnTo>
                <a:close/>
              </a:path>
              <a:path w="257175" h="258445">
                <a:moveTo>
                  <a:pt x="212346" y="256182"/>
                </a:moveTo>
                <a:lnTo>
                  <a:pt x="191650" y="256182"/>
                </a:lnTo>
                <a:lnTo>
                  <a:pt x="201007" y="256186"/>
                </a:lnTo>
                <a:lnTo>
                  <a:pt x="211497" y="256338"/>
                </a:lnTo>
                <a:lnTo>
                  <a:pt x="212346" y="256182"/>
                </a:lnTo>
                <a:close/>
              </a:path>
              <a:path w="257175" h="258445">
                <a:moveTo>
                  <a:pt x="249310" y="252566"/>
                </a:moveTo>
                <a:lnTo>
                  <a:pt x="224768" y="252566"/>
                </a:lnTo>
                <a:lnTo>
                  <a:pt x="226137" y="253765"/>
                </a:lnTo>
                <a:lnTo>
                  <a:pt x="239142" y="256162"/>
                </a:lnTo>
                <a:lnTo>
                  <a:pt x="249310" y="252566"/>
                </a:lnTo>
                <a:close/>
              </a:path>
              <a:path w="257175" h="258445">
                <a:moveTo>
                  <a:pt x="40595" y="0"/>
                </a:moveTo>
                <a:lnTo>
                  <a:pt x="35171" y="5610"/>
                </a:lnTo>
                <a:lnTo>
                  <a:pt x="31202" y="19008"/>
                </a:lnTo>
                <a:lnTo>
                  <a:pt x="32592" y="32438"/>
                </a:lnTo>
                <a:lnTo>
                  <a:pt x="36064" y="46001"/>
                </a:lnTo>
                <a:lnTo>
                  <a:pt x="40411" y="58794"/>
                </a:lnTo>
                <a:lnTo>
                  <a:pt x="44467" y="70055"/>
                </a:lnTo>
                <a:lnTo>
                  <a:pt x="46905" y="78462"/>
                </a:lnTo>
                <a:lnTo>
                  <a:pt x="43638" y="79741"/>
                </a:lnTo>
                <a:lnTo>
                  <a:pt x="33764" y="83490"/>
                </a:lnTo>
                <a:lnTo>
                  <a:pt x="22300" y="89743"/>
                </a:lnTo>
                <a:lnTo>
                  <a:pt x="10662" y="98661"/>
                </a:lnTo>
                <a:lnTo>
                  <a:pt x="265" y="110404"/>
                </a:lnTo>
                <a:lnTo>
                  <a:pt x="0" y="121537"/>
                </a:lnTo>
                <a:lnTo>
                  <a:pt x="6376" y="134089"/>
                </a:lnTo>
                <a:lnTo>
                  <a:pt x="16952" y="137952"/>
                </a:lnTo>
                <a:lnTo>
                  <a:pt x="33329" y="139346"/>
                </a:lnTo>
                <a:lnTo>
                  <a:pt x="43717" y="139841"/>
                </a:lnTo>
                <a:lnTo>
                  <a:pt x="48315" y="139663"/>
                </a:lnTo>
                <a:lnTo>
                  <a:pt x="180311" y="139663"/>
                </a:lnTo>
                <a:lnTo>
                  <a:pt x="168093" y="135460"/>
                </a:lnTo>
                <a:lnTo>
                  <a:pt x="143985" y="127421"/>
                </a:lnTo>
                <a:lnTo>
                  <a:pt x="132391" y="123234"/>
                </a:lnTo>
                <a:lnTo>
                  <a:pt x="90657" y="99918"/>
                </a:lnTo>
                <a:lnTo>
                  <a:pt x="81893" y="90603"/>
                </a:lnTo>
                <a:lnTo>
                  <a:pt x="86699" y="87109"/>
                </a:lnTo>
                <a:lnTo>
                  <a:pt x="97819" y="80838"/>
                </a:lnTo>
                <a:lnTo>
                  <a:pt x="106596" y="75597"/>
                </a:lnTo>
                <a:lnTo>
                  <a:pt x="113967" y="70055"/>
                </a:lnTo>
                <a:lnTo>
                  <a:pt x="68698" y="70055"/>
                </a:lnTo>
                <a:lnTo>
                  <a:pt x="68437" y="58406"/>
                </a:lnTo>
                <a:lnTo>
                  <a:pt x="58007" y="12493"/>
                </a:lnTo>
                <a:lnTo>
                  <a:pt x="46716" y="436"/>
                </a:lnTo>
                <a:lnTo>
                  <a:pt x="40595" y="0"/>
                </a:lnTo>
                <a:close/>
              </a:path>
              <a:path w="257175" h="258445">
                <a:moveTo>
                  <a:pt x="134772" y="16290"/>
                </a:moveTo>
                <a:lnTo>
                  <a:pt x="91615" y="43574"/>
                </a:lnTo>
                <a:lnTo>
                  <a:pt x="74740" y="63687"/>
                </a:lnTo>
                <a:lnTo>
                  <a:pt x="68698" y="70055"/>
                </a:lnTo>
                <a:lnTo>
                  <a:pt x="113967" y="70055"/>
                </a:lnTo>
                <a:lnTo>
                  <a:pt x="114521" y="69638"/>
                </a:lnTo>
                <a:lnTo>
                  <a:pt x="123086" y="61212"/>
                </a:lnTo>
                <a:lnTo>
                  <a:pt x="133781" y="48570"/>
                </a:lnTo>
                <a:lnTo>
                  <a:pt x="137154" y="41627"/>
                </a:lnTo>
                <a:lnTo>
                  <a:pt x="139663" y="31751"/>
                </a:lnTo>
                <a:lnTo>
                  <a:pt x="139480" y="22215"/>
                </a:lnTo>
                <a:lnTo>
                  <a:pt x="134772" y="16290"/>
                </a:lnTo>
                <a:close/>
              </a:path>
            </a:pathLst>
          </a:custGeom>
          <a:solidFill>
            <a:srgbClr val="B0C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61272" y="4185347"/>
            <a:ext cx="257175" cy="258445"/>
          </a:xfrm>
          <a:custGeom>
            <a:avLst/>
            <a:gdLst/>
            <a:ahLst/>
            <a:cxnLst/>
            <a:rect l="l" t="t" r="r" b="b"/>
            <a:pathLst>
              <a:path w="257175" h="258445">
                <a:moveTo>
                  <a:pt x="68693" y="70060"/>
                </a:moveTo>
                <a:lnTo>
                  <a:pt x="74738" y="63695"/>
                </a:lnTo>
                <a:lnTo>
                  <a:pt x="82494" y="54371"/>
                </a:lnTo>
                <a:lnTo>
                  <a:pt x="91615" y="43578"/>
                </a:lnTo>
                <a:lnTo>
                  <a:pt x="101755" y="32801"/>
                </a:lnTo>
                <a:lnTo>
                  <a:pt x="112567" y="23531"/>
                </a:lnTo>
                <a:lnTo>
                  <a:pt x="123706" y="17254"/>
                </a:lnTo>
                <a:lnTo>
                  <a:pt x="134763" y="16291"/>
                </a:lnTo>
                <a:lnTo>
                  <a:pt x="139473" y="22215"/>
                </a:lnTo>
                <a:lnTo>
                  <a:pt x="139661" y="31753"/>
                </a:lnTo>
                <a:lnTo>
                  <a:pt x="137157" y="41632"/>
                </a:lnTo>
                <a:lnTo>
                  <a:pt x="106588" y="75601"/>
                </a:lnTo>
                <a:lnTo>
                  <a:pt x="86709" y="87110"/>
                </a:lnTo>
                <a:lnTo>
                  <a:pt x="81885" y="90612"/>
                </a:lnTo>
                <a:lnTo>
                  <a:pt x="121235" y="118685"/>
                </a:lnTo>
                <a:lnTo>
                  <a:pt x="168090" y="135463"/>
                </a:lnTo>
                <a:lnTo>
                  <a:pt x="180400" y="139698"/>
                </a:lnTo>
                <a:lnTo>
                  <a:pt x="217121" y="155561"/>
                </a:lnTo>
                <a:lnTo>
                  <a:pt x="244953" y="183156"/>
                </a:lnTo>
                <a:lnTo>
                  <a:pt x="249351" y="208785"/>
                </a:lnTo>
                <a:lnTo>
                  <a:pt x="248192" y="220866"/>
                </a:lnTo>
                <a:lnTo>
                  <a:pt x="253689" y="231721"/>
                </a:lnTo>
                <a:lnTo>
                  <a:pt x="256703" y="242845"/>
                </a:lnTo>
                <a:lnTo>
                  <a:pt x="249383" y="252547"/>
                </a:lnTo>
                <a:lnTo>
                  <a:pt x="239154" y="256174"/>
                </a:lnTo>
                <a:lnTo>
                  <a:pt x="226149" y="253783"/>
                </a:lnTo>
                <a:lnTo>
                  <a:pt x="224758" y="252567"/>
                </a:lnTo>
                <a:lnTo>
                  <a:pt x="218969" y="254981"/>
                </a:lnTo>
                <a:lnTo>
                  <a:pt x="211496" y="256337"/>
                </a:lnTo>
                <a:lnTo>
                  <a:pt x="201009" y="256199"/>
                </a:lnTo>
                <a:lnTo>
                  <a:pt x="191652" y="256193"/>
                </a:lnTo>
                <a:lnTo>
                  <a:pt x="178810" y="256347"/>
                </a:lnTo>
                <a:lnTo>
                  <a:pt x="163467" y="256606"/>
                </a:lnTo>
                <a:lnTo>
                  <a:pt x="146608" y="256913"/>
                </a:lnTo>
                <a:lnTo>
                  <a:pt x="129215" y="257211"/>
                </a:lnTo>
                <a:lnTo>
                  <a:pt x="112272" y="257445"/>
                </a:lnTo>
                <a:lnTo>
                  <a:pt x="96764" y="257558"/>
                </a:lnTo>
                <a:lnTo>
                  <a:pt x="83674" y="257494"/>
                </a:lnTo>
                <a:lnTo>
                  <a:pt x="73985" y="257197"/>
                </a:lnTo>
                <a:lnTo>
                  <a:pt x="68681" y="256610"/>
                </a:lnTo>
                <a:lnTo>
                  <a:pt x="72465" y="248110"/>
                </a:lnTo>
                <a:lnTo>
                  <a:pt x="87463" y="242942"/>
                </a:lnTo>
                <a:lnTo>
                  <a:pt x="89002" y="242337"/>
                </a:lnTo>
                <a:lnTo>
                  <a:pt x="82786" y="240360"/>
                </a:lnTo>
                <a:lnTo>
                  <a:pt x="73913" y="236107"/>
                </a:lnTo>
                <a:lnTo>
                  <a:pt x="69097" y="229762"/>
                </a:lnTo>
                <a:lnTo>
                  <a:pt x="69097" y="229050"/>
                </a:lnTo>
                <a:lnTo>
                  <a:pt x="61799" y="242855"/>
                </a:lnTo>
                <a:lnTo>
                  <a:pt x="56482" y="253356"/>
                </a:lnTo>
                <a:lnTo>
                  <a:pt x="54601" y="257050"/>
                </a:lnTo>
                <a:lnTo>
                  <a:pt x="52869" y="257165"/>
                </a:lnTo>
                <a:lnTo>
                  <a:pt x="48669" y="257601"/>
                </a:lnTo>
                <a:lnTo>
                  <a:pt x="38176" y="257840"/>
                </a:lnTo>
                <a:lnTo>
                  <a:pt x="21838" y="257717"/>
                </a:lnTo>
                <a:lnTo>
                  <a:pt x="14547" y="255149"/>
                </a:lnTo>
                <a:lnTo>
                  <a:pt x="12984" y="250371"/>
                </a:lnTo>
                <a:lnTo>
                  <a:pt x="19198" y="245916"/>
                </a:lnTo>
                <a:lnTo>
                  <a:pt x="35241" y="244315"/>
                </a:lnTo>
                <a:lnTo>
                  <a:pt x="39285" y="235621"/>
                </a:lnTo>
                <a:lnTo>
                  <a:pt x="41498" y="222130"/>
                </a:lnTo>
                <a:lnTo>
                  <a:pt x="43046" y="207739"/>
                </a:lnTo>
                <a:lnTo>
                  <a:pt x="39238" y="203268"/>
                </a:lnTo>
                <a:lnTo>
                  <a:pt x="35651" y="196507"/>
                </a:lnTo>
                <a:lnTo>
                  <a:pt x="33255" y="187497"/>
                </a:lnTo>
                <a:lnTo>
                  <a:pt x="33026" y="176283"/>
                </a:lnTo>
                <a:lnTo>
                  <a:pt x="35934" y="162906"/>
                </a:lnTo>
                <a:lnTo>
                  <a:pt x="42953" y="147410"/>
                </a:lnTo>
                <a:lnTo>
                  <a:pt x="48313" y="139670"/>
                </a:lnTo>
                <a:lnTo>
                  <a:pt x="43711" y="139854"/>
                </a:lnTo>
                <a:lnTo>
                  <a:pt x="0" y="121548"/>
                </a:lnTo>
                <a:lnTo>
                  <a:pt x="259" y="110410"/>
                </a:lnTo>
                <a:lnTo>
                  <a:pt x="10656" y="98671"/>
                </a:lnTo>
                <a:lnTo>
                  <a:pt x="22297" y="89753"/>
                </a:lnTo>
                <a:lnTo>
                  <a:pt x="33762" y="83497"/>
                </a:lnTo>
                <a:lnTo>
                  <a:pt x="43632" y="79744"/>
                </a:lnTo>
                <a:lnTo>
                  <a:pt x="46890" y="78474"/>
                </a:lnTo>
                <a:lnTo>
                  <a:pt x="44416" y="69920"/>
                </a:lnTo>
                <a:lnTo>
                  <a:pt x="40404" y="58796"/>
                </a:lnTo>
                <a:lnTo>
                  <a:pt x="36062" y="46001"/>
                </a:lnTo>
                <a:lnTo>
                  <a:pt x="32593" y="32439"/>
                </a:lnTo>
                <a:lnTo>
                  <a:pt x="31203" y="19010"/>
                </a:lnTo>
                <a:lnTo>
                  <a:pt x="35167" y="5612"/>
                </a:lnTo>
                <a:lnTo>
                  <a:pt x="40589" y="0"/>
                </a:lnTo>
                <a:lnTo>
                  <a:pt x="46709" y="434"/>
                </a:lnTo>
                <a:lnTo>
                  <a:pt x="67460" y="43772"/>
                </a:lnTo>
                <a:lnTo>
                  <a:pt x="68433" y="58404"/>
                </a:lnTo>
              </a:path>
            </a:pathLst>
          </a:custGeom>
          <a:ln w="4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0266" y="4201263"/>
            <a:ext cx="70485" cy="76200"/>
          </a:xfrm>
          <a:custGeom>
            <a:avLst/>
            <a:gdLst/>
            <a:ahLst/>
            <a:cxnLst/>
            <a:rect l="l" t="t" r="r" b="b"/>
            <a:pathLst>
              <a:path w="70485" h="76200">
                <a:moveTo>
                  <a:pt x="9561" y="76017"/>
                </a:moveTo>
                <a:lnTo>
                  <a:pt x="22397" y="68522"/>
                </a:lnTo>
                <a:lnTo>
                  <a:pt x="32160" y="63023"/>
                </a:lnTo>
                <a:lnTo>
                  <a:pt x="40208" y="57924"/>
                </a:lnTo>
                <a:lnTo>
                  <a:pt x="67534" y="22717"/>
                </a:lnTo>
                <a:lnTo>
                  <a:pt x="70057" y="12518"/>
                </a:lnTo>
                <a:lnTo>
                  <a:pt x="69459" y="4381"/>
                </a:lnTo>
                <a:lnTo>
                  <a:pt x="64874" y="0"/>
                </a:lnTo>
                <a:lnTo>
                  <a:pt x="55436" y="1063"/>
                </a:lnTo>
                <a:lnTo>
                  <a:pt x="23109" y="27132"/>
                </a:lnTo>
                <a:lnTo>
                  <a:pt x="6126" y="47315"/>
                </a:lnTo>
                <a:lnTo>
                  <a:pt x="0" y="53861"/>
                </a:lnTo>
              </a:path>
            </a:pathLst>
          </a:custGeom>
          <a:ln w="4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0932" y="4263738"/>
            <a:ext cx="73025" cy="60960"/>
          </a:xfrm>
          <a:custGeom>
            <a:avLst/>
            <a:gdLst/>
            <a:ahLst/>
            <a:cxnLst/>
            <a:rect l="l" t="t" r="r" b="b"/>
            <a:pathLst>
              <a:path w="73025" h="60960">
                <a:moveTo>
                  <a:pt x="50497" y="0"/>
                </a:moveTo>
                <a:lnTo>
                  <a:pt x="5900" y="23870"/>
                </a:lnTo>
                <a:lnTo>
                  <a:pt x="0" y="36341"/>
                </a:lnTo>
                <a:lnTo>
                  <a:pt x="956" y="47583"/>
                </a:lnTo>
                <a:lnTo>
                  <a:pt x="9738" y="56537"/>
                </a:lnTo>
                <a:lnTo>
                  <a:pt x="21468" y="60019"/>
                </a:lnTo>
                <a:lnTo>
                  <a:pt x="39567" y="60905"/>
                </a:lnTo>
                <a:lnTo>
                  <a:pt x="53496" y="60507"/>
                </a:lnTo>
                <a:lnTo>
                  <a:pt x="64193" y="57986"/>
                </a:lnTo>
                <a:lnTo>
                  <a:pt x="72594" y="52506"/>
                </a:lnTo>
              </a:path>
            </a:pathLst>
          </a:custGeom>
          <a:ln w="4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92916" y="4183504"/>
            <a:ext cx="37465" cy="74295"/>
          </a:xfrm>
          <a:custGeom>
            <a:avLst/>
            <a:gdLst/>
            <a:ahLst/>
            <a:cxnLst/>
            <a:rect l="l" t="t" r="r" b="b"/>
            <a:pathLst>
              <a:path w="37464" h="74295">
                <a:moveTo>
                  <a:pt x="37050" y="71903"/>
                </a:moveTo>
                <a:lnTo>
                  <a:pt x="32868" y="29770"/>
                </a:lnTo>
                <a:lnTo>
                  <a:pt x="11122" y="0"/>
                </a:lnTo>
                <a:lnTo>
                  <a:pt x="5112" y="1736"/>
                </a:lnTo>
                <a:lnTo>
                  <a:pt x="750" y="10761"/>
                </a:lnTo>
                <a:lnTo>
                  <a:pt x="0" y="24198"/>
                </a:lnTo>
                <a:lnTo>
                  <a:pt x="2014" y="37990"/>
                </a:lnTo>
                <a:lnTo>
                  <a:pt x="5680" y="51382"/>
                </a:lnTo>
                <a:lnTo>
                  <a:pt x="9883" y="63619"/>
                </a:lnTo>
                <a:lnTo>
                  <a:pt x="13510" y="73947"/>
                </a:lnTo>
              </a:path>
            </a:pathLst>
          </a:custGeom>
          <a:ln w="4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1638" y="4293842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1969" y="0"/>
                </a:moveTo>
                <a:lnTo>
                  <a:pt x="6239" y="4781"/>
                </a:lnTo>
                <a:lnTo>
                  <a:pt x="1637" y="9195"/>
                </a:lnTo>
                <a:lnTo>
                  <a:pt x="0" y="11425"/>
                </a:lnTo>
              </a:path>
            </a:pathLst>
          </a:custGeom>
          <a:ln w="4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86257" y="4280123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6235" y="0"/>
                </a:moveTo>
                <a:lnTo>
                  <a:pt x="1778" y="0"/>
                </a:lnTo>
                <a:lnTo>
                  <a:pt x="0" y="1650"/>
                </a:lnTo>
                <a:lnTo>
                  <a:pt x="0" y="5740"/>
                </a:lnTo>
                <a:lnTo>
                  <a:pt x="1778" y="7391"/>
                </a:lnTo>
                <a:lnTo>
                  <a:pt x="6235" y="7391"/>
                </a:lnTo>
                <a:lnTo>
                  <a:pt x="8013" y="5740"/>
                </a:lnTo>
                <a:lnTo>
                  <a:pt x="8013" y="1650"/>
                </a:lnTo>
                <a:lnTo>
                  <a:pt x="6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86257" y="4280118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0" y="3701"/>
                </a:moveTo>
                <a:lnTo>
                  <a:pt x="0" y="5747"/>
                </a:lnTo>
                <a:lnTo>
                  <a:pt x="1779" y="7402"/>
                </a:lnTo>
                <a:lnTo>
                  <a:pt x="4009" y="7402"/>
                </a:lnTo>
                <a:lnTo>
                  <a:pt x="6239" y="7402"/>
                </a:lnTo>
                <a:lnTo>
                  <a:pt x="8019" y="5747"/>
                </a:lnTo>
                <a:lnTo>
                  <a:pt x="8019" y="3701"/>
                </a:lnTo>
                <a:lnTo>
                  <a:pt x="8019" y="1655"/>
                </a:lnTo>
                <a:lnTo>
                  <a:pt x="6239" y="0"/>
                </a:lnTo>
                <a:lnTo>
                  <a:pt x="4009" y="0"/>
                </a:lnTo>
                <a:lnTo>
                  <a:pt x="1779" y="0"/>
                </a:lnTo>
                <a:lnTo>
                  <a:pt x="0" y="1655"/>
                </a:lnTo>
                <a:lnTo>
                  <a:pt x="0" y="3701"/>
                </a:lnTo>
                <a:close/>
              </a:path>
            </a:pathLst>
          </a:custGeom>
          <a:ln w="4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0479" y="4275952"/>
            <a:ext cx="180340" cy="167005"/>
          </a:xfrm>
          <a:custGeom>
            <a:avLst/>
            <a:gdLst/>
            <a:ahLst/>
            <a:cxnLst/>
            <a:rect l="l" t="t" r="r" b="b"/>
            <a:pathLst>
              <a:path w="180339" h="167004">
                <a:moveTo>
                  <a:pt x="12683" y="0"/>
                </a:moveTo>
                <a:lnTo>
                  <a:pt x="49373" y="27063"/>
                </a:lnTo>
                <a:lnTo>
                  <a:pt x="96622" y="44174"/>
                </a:lnTo>
                <a:lnTo>
                  <a:pt x="109206" y="48434"/>
                </a:lnTo>
                <a:lnTo>
                  <a:pt x="146939" y="64444"/>
                </a:lnTo>
                <a:lnTo>
                  <a:pt x="175567" y="92865"/>
                </a:lnTo>
                <a:lnTo>
                  <a:pt x="180000" y="119281"/>
                </a:lnTo>
                <a:lnTo>
                  <a:pt x="178710" y="131554"/>
                </a:lnTo>
                <a:lnTo>
                  <a:pt x="147520" y="164334"/>
                </a:lnTo>
                <a:lnTo>
                  <a:pt x="135645" y="164619"/>
                </a:lnTo>
                <a:lnTo>
                  <a:pt x="121526" y="164985"/>
                </a:lnTo>
                <a:lnTo>
                  <a:pt x="72163" y="166219"/>
                </a:lnTo>
                <a:lnTo>
                  <a:pt x="25844" y="166914"/>
                </a:lnTo>
                <a:lnTo>
                  <a:pt x="14093" y="166860"/>
                </a:lnTo>
                <a:lnTo>
                  <a:pt x="5263" y="166605"/>
                </a:lnTo>
                <a:lnTo>
                  <a:pt x="0" y="166114"/>
                </a:lnTo>
                <a:lnTo>
                  <a:pt x="987" y="160600"/>
                </a:lnTo>
                <a:lnTo>
                  <a:pt x="5905" y="156150"/>
                </a:lnTo>
                <a:lnTo>
                  <a:pt x="15173" y="152975"/>
                </a:lnTo>
                <a:lnTo>
                  <a:pt x="29212" y="151290"/>
                </a:lnTo>
                <a:lnTo>
                  <a:pt x="48441" y="151307"/>
                </a:lnTo>
                <a:lnTo>
                  <a:pt x="49771" y="140930"/>
                </a:lnTo>
                <a:lnTo>
                  <a:pt x="58337" y="102840"/>
                </a:lnTo>
                <a:lnTo>
                  <a:pt x="85473" y="85022"/>
                </a:lnTo>
                <a:lnTo>
                  <a:pt x="96783" y="86951"/>
                </a:lnTo>
                <a:lnTo>
                  <a:pt x="108351" y="91287"/>
                </a:lnTo>
                <a:lnTo>
                  <a:pt x="119565" y="97294"/>
                </a:lnTo>
                <a:lnTo>
                  <a:pt x="129811" y="104237"/>
                </a:lnTo>
                <a:lnTo>
                  <a:pt x="138475" y="111381"/>
                </a:lnTo>
                <a:lnTo>
                  <a:pt x="144944" y="117991"/>
                </a:lnTo>
              </a:path>
            </a:pathLst>
          </a:custGeom>
          <a:ln w="4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74254" y="4375269"/>
            <a:ext cx="66675" cy="67945"/>
          </a:xfrm>
          <a:custGeom>
            <a:avLst/>
            <a:gdLst/>
            <a:ahLst/>
            <a:cxnLst/>
            <a:rect l="l" t="t" r="r" b="b"/>
            <a:pathLst>
              <a:path w="66675" h="67945">
                <a:moveTo>
                  <a:pt x="66647" y="22847"/>
                </a:moveTo>
                <a:lnTo>
                  <a:pt x="61154" y="30339"/>
                </a:lnTo>
                <a:lnTo>
                  <a:pt x="53389" y="44190"/>
                </a:lnTo>
                <a:lnTo>
                  <a:pt x="46173" y="58099"/>
                </a:lnTo>
                <a:lnTo>
                  <a:pt x="41617" y="67146"/>
                </a:lnTo>
                <a:lnTo>
                  <a:pt x="39885" y="67238"/>
                </a:lnTo>
                <a:lnTo>
                  <a:pt x="35685" y="67675"/>
                </a:lnTo>
                <a:lnTo>
                  <a:pt x="25193" y="67918"/>
                </a:lnTo>
                <a:lnTo>
                  <a:pt x="8854" y="67800"/>
                </a:lnTo>
                <a:lnTo>
                  <a:pt x="1564" y="65227"/>
                </a:lnTo>
                <a:lnTo>
                  <a:pt x="0" y="60447"/>
                </a:lnTo>
                <a:lnTo>
                  <a:pt x="6212" y="55990"/>
                </a:lnTo>
                <a:lnTo>
                  <a:pt x="22251" y="54388"/>
                </a:lnTo>
                <a:lnTo>
                  <a:pt x="25147" y="44665"/>
                </a:lnTo>
                <a:lnTo>
                  <a:pt x="27725" y="29739"/>
                </a:lnTo>
                <a:lnTo>
                  <a:pt x="30259" y="13540"/>
                </a:lnTo>
                <a:lnTo>
                  <a:pt x="33022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94296" y="4332773"/>
            <a:ext cx="10160" cy="60325"/>
          </a:xfrm>
          <a:custGeom>
            <a:avLst/>
            <a:gdLst/>
            <a:ahLst/>
            <a:cxnLst/>
            <a:rect l="l" t="t" r="r" b="b"/>
            <a:pathLst>
              <a:path w="10160" h="60325">
                <a:moveTo>
                  <a:pt x="10015" y="60313"/>
                </a:moveTo>
                <a:lnTo>
                  <a:pt x="6208" y="55843"/>
                </a:lnTo>
                <a:lnTo>
                  <a:pt x="2621" y="49083"/>
                </a:lnTo>
                <a:lnTo>
                  <a:pt x="227" y="40076"/>
                </a:lnTo>
                <a:lnTo>
                  <a:pt x="0" y="28864"/>
                </a:lnTo>
                <a:lnTo>
                  <a:pt x="2910" y="15491"/>
                </a:lnTo>
                <a:lnTo>
                  <a:pt x="9932" y="0"/>
                </a:lnTo>
              </a:path>
            </a:pathLst>
          </a:custGeom>
          <a:ln w="4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99354" y="4411514"/>
            <a:ext cx="18415" cy="30480"/>
          </a:xfrm>
          <a:custGeom>
            <a:avLst/>
            <a:gdLst/>
            <a:ahLst/>
            <a:cxnLst/>
            <a:rect l="l" t="t" r="r" b="b"/>
            <a:pathLst>
              <a:path w="18414" h="30479">
                <a:moveTo>
                  <a:pt x="8845" y="0"/>
                </a:moveTo>
                <a:lnTo>
                  <a:pt x="15975" y="7876"/>
                </a:lnTo>
                <a:lnTo>
                  <a:pt x="18332" y="19294"/>
                </a:lnTo>
                <a:lnTo>
                  <a:pt x="10811" y="27435"/>
                </a:lnTo>
                <a:lnTo>
                  <a:pt x="0" y="30123"/>
                </a:lnTo>
              </a:path>
            </a:pathLst>
          </a:custGeom>
          <a:ln w="4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30374" y="4415107"/>
            <a:ext cx="20320" cy="12700"/>
          </a:xfrm>
          <a:custGeom>
            <a:avLst/>
            <a:gdLst/>
            <a:ahLst/>
            <a:cxnLst/>
            <a:rect l="l" t="t" r="r" b="b"/>
            <a:pathLst>
              <a:path w="20320" h="12700">
                <a:moveTo>
                  <a:pt x="0" y="0"/>
                </a:moveTo>
                <a:lnTo>
                  <a:pt x="4816" y="6367"/>
                </a:lnTo>
                <a:lnTo>
                  <a:pt x="13689" y="10597"/>
                </a:lnTo>
                <a:lnTo>
                  <a:pt x="19905" y="12574"/>
                </a:lnTo>
              </a:path>
            </a:pathLst>
          </a:custGeom>
          <a:ln w="46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12648" y="6494208"/>
            <a:ext cx="40874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Dem</a:t>
            </a:r>
            <a:r>
              <a:rPr sz="1400" dirty="0">
                <a:latin typeface="Calibri"/>
                <a:cs typeface="Calibri"/>
              </a:rPr>
              <a:t>o courtesy</a:t>
            </a:r>
            <a:r>
              <a:rPr sz="1400" spc="-5" dirty="0">
                <a:latin typeface="Calibri"/>
                <a:cs typeface="Calibri"/>
              </a:rPr>
              <a:t> o</a:t>
            </a:r>
            <a:r>
              <a:rPr sz="1400" dirty="0">
                <a:latin typeface="Calibri"/>
                <a:cs typeface="Calibri"/>
              </a:rPr>
              <a:t>f Prof.</a:t>
            </a:r>
            <a:r>
              <a:rPr sz="1400" spc="-5" dirty="0">
                <a:latin typeface="Calibri"/>
                <a:cs typeface="Calibri"/>
              </a:rPr>
              <a:t> Denn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10" dirty="0">
                <a:latin typeface="Calibri"/>
                <a:cs typeface="Calibri"/>
              </a:rPr>
              <a:t>Freema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Adam</a:t>
            </a:r>
            <a:r>
              <a:rPr sz="1400" spc="-5" dirty="0">
                <a:latin typeface="Calibri"/>
                <a:cs typeface="Calibri"/>
              </a:rPr>
              <a:t> Hartz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20" name="object 20"/>
          <p:cNvSpPr txBox="1"/>
          <p:nvPr/>
        </p:nvSpPr>
        <p:spPr>
          <a:xfrm>
            <a:off x="4600716" y="7043415"/>
            <a:ext cx="8655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7016" y="2307533"/>
            <a:ext cx="6510655" cy="4014470"/>
          </a:xfrm>
          <a:custGeom>
            <a:avLst/>
            <a:gdLst/>
            <a:ahLst/>
            <a:cxnLst/>
            <a:rect l="l" t="t" r="r" b="b"/>
            <a:pathLst>
              <a:path w="6510655" h="4014470">
                <a:moveTo>
                  <a:pt x="0" y="4014163"/>
                </a:moveTo>
                <a:lnTo>
                  <a:pt x="6510086" y="4014163"/>
                </a:lnTo>
                <a:lnTo>
                  <a:pt x="6510086" y="0"/>
                </a:lnTo>
                <a:lnTo>
                  <a:pt x="0" y="0"/>
                </a:lnTo>
                <a:lnTo>
                  <a:pt x="0" y="4014163"/>
                </a:lnTo>
                <a:close/>
              </a:path>
            </a:pathLst>
          </a:custGeom>
          <a:ln w="9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1452" y="4181146"/>
            <a:ext cx="2303710" cy="123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8522" y="4185351"/>
            <a:ext cx="257175" cy="258445"/>
          </a:xfrm>
          <a:custGeom>
            <a:avLst/>
            <a:gdLst/>
            <a:ahLst/>
            <a:cxnLst/>
            <a:rect l="l" t="t" r="r" b="b"/>
            <a:pathLst>
              <a:path w="257175" h="258445">
                <a:moveTo>
                  <a:pt x="216277" y="229035"/>
                </a:moveTo>
                <a:lnTo>
                  <a:pt x="187512" y="229035"/>
                </a:lnTo>
                <a:lnTo>
                  <a:pt x="194853" y="242933"/>
                </a:lnTo>
                <a:lnTo>
                  <a:pt x="202003" y="257051"/>
                </a:lnTo>
                <a:lnTo>
                  <a:pt x="203743" y="257166"/>
                </a:lnTo>
                <a:lnTo>
                  <a:pt x="207972" y="257598"/>
                </a:lnTo>
                <a:lnTo>
                  <a:pt x="218454" y="257840"/>
                </a:lnTo>
                <a:lnTo>
                  <a:pt x="234784" y="257719"/>
                </a:lnTo>
                <a:lnTo>
                  <a:pt x="242066" y="255151"/>
                </a:lnTo>
                <a:lnTo>
                  <a:pt x="243647" y="250378"/>
                </a:lnTo>
                <a:lnTo>
                  <a:pt x="237476" y="245922"/>
                </a:lnTo>
                <a:lnTo>
                  <a:pt x="221498" y="244305"/>
                </a:lnTo>
                <a:lnTo>
                  <a:pt x="217380" y="235623"/>
                </a:lnTo>
                <a:lnTo>
                  <a:pt x="216277" y="229035"/>
                </a:lnTo>
                <a:close/>
              </a:path>
              <a:path w="257175" h="258445">
                <a:moveTo>
                  <a:pt x="187768" y="256184"/>
                </a:moveTo>
                <a:lnTo>
                  <a:pt x="64972" y="256184"/>
                </a:lnTo>
                <a:lnTo>
                  <a:pt x="77817" y="256340"/>
                </a:lnTo>
                <a:lnTo>
                  <a:pt x="144359" y="257436"/>
                </a:lnTo>
                <a:lnTo>
                  <a:pt x="172959" y="257483"/>
                </a:lnTo>
                <a:lnTo>
                  <a:pt x="182649" y="257186"/>
                </a:lnTo>
                <a:lnTo>
                  <a:pt x="187954" y="256599"/>
                </a:lnTo>
                <a:lnTo>
                  <a:pt x="187768" y="256184"/>
                </a:lnTo>
                <a:close/>
              </a:path>
              <a:path w="257175" h="258445">
                <a:moveTo>
                  <a:pt x="186146" y="252568"/>
                </a:moveTo>
                <a:lnTo>
                  <a:pt x="31849" y="252568"/>
                </a:lnTo>
                <a:lnTo>
                  <a:pt x="37640" y="254969"/>
                </a:lnTo>
                <a:lnTo>
                  <a:pt x="45120" y="256340"/>
                </a:lnTo>
                <a:lnTo>
                  <a:pt x="55610" y="256188"/>
                </a:lnTo>
                <a:lnTo>
                  <a:pt x="187768" y="256184"/>
                </a:lnTo>
                <a:lnTo>
                  <a:pt x="186146" y="252568"/>
                </a:lnTo>
                <a:close/>
              </a:path>
              <a:path w="257175" h="258445">
                <a:moveTo>
                  <a:pt x="121845" y="16291"/>
                </a:moveTo>
                <a:lnTo>
                  <a:pt x="117137" y="22217"/>
                </a:lnTo>
                <a:lnTo>
                  <a:pt x="116953" y="31753"/>
                </a:lnTo>
                <a:lnTo>
                  <a:pt x="119463" y="41629"/>
                </a:lnTo>
                <a:lnTo>
                  <a:pt x="150037" y="75599"/>
                </a:lnTo>
                <a:lnTo>
                  <a:pt x="169924" y="87111"/>
                </a:lnTo>
                <a:lnTo>
                  <a:pt x="174724" y="90605"/>
                </a:lnTo>
                <a:lnTo>
                  <a:pt x="135399" y="118690"/>
                </a:lnTo>
                <a:lnTo>
                  <a:pt x="88555" y="135463"/>
                </a:lnTo>
                <a:lnTo>
                  <a:pt x="76243" y="139697"/>
                </a:lnTo>
                <a:lnTo>
                  <a:pt x="39507" y="155562"/>
                </a:lnTo>
                <a:lnTo>
                  <a:pt x="11656" y="183148"/>
                </a:lnTo>
                <a:lnTo>
                  <a:pt x="7258" y="208777"/>
                </a:lnTo>
                <a:lnTo>
                  <a:pt x="8420" y="220862"/>
                </a:lnTo>
                <a:lnTo>
                  <a:pt x="2940" y="231735"/>
                </a:lnTo>
                <a:lnTo>
                  <a:pt x="101" y="242332"/>
                </a:lnTo>
                <a:lnTo>
                  <a:pt x="0" y="242933"/>
                </a:lnTo>
                <a:lnTo>
                  <a:pt x="7283" y="252568"/>
                </a:lnTo>
                <a:lnTo>
                  <a:pt x="17507" y="256167"/>
                </a:lnTo>
                <a:lnTo>
                  <a:pt x="30537" y="253746"/>
                </a:lnTo>
                <a:lnTo>
                  <a:pt x="31849" y="252568"/>
                </a:lnTo>
                <a:lnTo>
                  <a:pt x="186146" y="252568"/>
                </a:lnTo>
                <a:lnTo>
                  <a:pt x="184142" y="248104"/>
                </a:lnTo>
                <a:lnTo>
                  <a:pt x="168889" y="242840"/>
                </a:lnTo>
                <a:lnTo>
                  <a:pt x="167599" y="242332"/>
                </a:lnTo>
                <a:lnTo>
                  <a:pt x="173873" y="240351"/>
                </a:lnTo>
                <a:lnTo>
                  <a:pt x="182686" y="236109"/>
                </a:lnTo>
                <a:lnTo>
                  <a:pt x="187512" y="229759"/>
                </a:lnTo>
                <a:lnTo>
                  <a:pt x="187512" y="229035"/>
                </a:lnTo>
                <a:lnTo>
                  <a:pt x="216277" y="229035"/>
                </a:lnTo>
                <a:lnTo>
                  <a:pt x="215124" y="222144"/>
                </a:lnTo>
                <a:lnTo>
                  <a:pt x="213611" y="207737"/>
                </a:lnTo>
                <a:lnTo>
                  <a:pt x="217404" y="203263"/>
                </a:lnTo>
                <a:lnTo>
                  <a:pt x="220981" y="196498"/>
                </a:lnTo>
                <a:lnTo>
                  <a:pt x="223367" y="187486"/>
                </a:lnTo>
                <a:lnTo>
                  <a:pt x="223588" y="176268"/>
                </a:lnTo>
                <a:lnTo>
                  <a:pt x="220670" y="162887"/>
                </a:lnTo>
                <a:lnTo>
                  <a:pt x="213637" y="147384"/>
                </a:lnTo>
                <a:lnTo>
                  <a:pt x="208302" y="139665"/>
                </a:lnTo>
                <a:lnTo>
                  <a:pt x="216989" y="139665"/>
                </a:lnTo>
                <a:lnTo>
                  <a:pt x="223288" y="139348"/>
                </a:lnTo>
                <a:lnTo>
                  <a:pt x="239665" y="137954"/>
                </a:lnTo>
                <a:lnTo>
                  <a:pt x="250241" y="134091"/>
                </a:lnTo>
                <a:lnTo>
                  <a:pt x="256612" y="121539"/>
                </a:lnTo>
                <a:lnTo>
                  <a:pt x="256351" y="110406"/>
                </a:lnTo>
                <a:lnTo>
                  <a:pt x="245954" y="98663"/>
                </a:lnTo>
                <a:lnTo>
                  <a:pt x="234316" y="89745"/>
                </a:lnTo>
                <a:lnTo>
                  <a:pt x="222852" y="83492"/>
                </a:lnTo>
                <a:lnTo>
                  <a:pt x="212978" y="79743"/>
                </a:lnTo>
                <a:lnTo>
                  <a:pt x="209712" y="78464"/>
                </a:lnTo>
                <a:lnTo>
                  <a:pt x="212164" y="70057"/>
                </a:lnTo>
                <a:lnTo>
                  <a:pt x="187919" y="70057"/>
                </a:lnTo>
                <a:lnTo>
                  <a:pt x="181877" y="63689"/>
                </a:lnTo>
                <a:lnTo>
                  <a:pt x="154783" y="32734"/>
                </a:lnTo>
                <a:lnTo>
                  <a:pt x="132905" y="17250"/>
                </a:lnTo>
                <a:lnTo>
                  <a:pt x="121845" y="16291"/>
                </a:lnTo>
                <a:close/>
              </a:path>
              <a:path w="257175" h="258445">
                <a:moveTo>
                  <a:pt x="216989" y="139665"/>
                </a:moveTo>
                <a:lnTo>
                  <a:pt x="208302" y="139665"/>
                </a:lnTo>
                <a:lnTo>
                  <a:pt x="212900" y="139843"/>
                </a:lnTo>
                <a:lnTo>
                  <a:pt x="216989" y="139665"/>
                </a:lnTo>
                <a:close/>
              </a:path>
              <a:path w="257175" h="258445">
                <a:moveTo>
                  <a:pt x="216027" y="0"/>
                </a:moveTo>
                <a:lnTo>
                  <a:pt x="191054" y="32802"/>
                </a:lnTo>
                <a:lnTo>
                  <a:pt x="187919" y="70057"/>
                </a:lnTo>
                <a:lnTo>
                  <a:pt x="212164" y="70057"/>
                </a:lnTo>
                <a:lnTo>
                  <a:pt x="216225" y="58793"/>
                </a:lnTo>
                <a:lnTo>
                  <a:pt x="220571" y="45998"/>
                </a:lnTo>
                <a:lnTo>
                  <a:pt x="224042" y="32434"/>
                </a:lnTo>
                <a:lnTo>
                  <a:pt x="225434" y="19002"/>
                </a:lnTo>
                <a:lnTo>
                  <a:pt x="221457" y="5608"/>
                </a:lnTo>
                <a:lnTo>
                  <a:pt x="216027" y="0"/>
                </a:lnTo>
                <a:close/>
              </a:path>
            </a:pathLst>
          </a:custGeom>
          <a:solidFill>
            <a:srgbClr val="F7A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8484" y="4185343"/>
            <a:ext cx="257175" cy="258445"/>
          </a:xfrm>
          <a:custGeom>
            <a:avLst/>
            <a:gdLst/>
            <a:ahLst/>
            <a:cxnLst/>
            <a:rect l="l" t="t" r="r" b="b"/>
            <a:pathLst>
              <a:path w="257175" h="258445">
                <a:moveTo>
                  <a:pt x="187958" y="70064"/>
                </a:moveTo>
                <a:lnTo>
                  <a:pt x="181913" y="63699"/>
                </a:lnTo>
                <a:lnTo>
                  <a:pt x="174157" y="54375"/>
                </a:lnTo>
                <a:lnTo>
                  <a:pt x="165036" y="43581"/>
                </a:lnTo>
                <a:lnTo>
                  <a:pt x="154896" y="32805"/>
                </a:lnTo>
                <a:lnTo>
                  <a:pt x="144084" y="23535"/>
                </a:lnTo>
                <a:lnTo>
                  <a:pt x="132946" y="17257"/>
                </a:lnTo>
                <a:lnTo>
                  <a:pt x="121888" y="16295"/>
                </a:lnTo>
                <a:lnTo>
                  <a:pt x="117179" y="22219"/>
                </a:lnTo>
                <a:lnTo>
                  <a:pt x="116990" y="31757"/>
                </a:lnTo>
                <a:lnTo>
                  <a:pt x="119495" y="41636"/>
                </a:lnTo>
                <a:lnTo>
                  <a:pt x="150073" y="75605"/>
                </a:lnTo>
                <a:lnTo>
                  <a:pt x="169947" y="87114"/>
                </a:lnTo>
                <a:lnTo>
                  <a:pt x="174767" y="90616"/>
                </a:lnTo>
                <a:lnTo>
                  <a:pt x="135442" y="118694"/>
                </a:lnTo>
                <a:lnTo>
                  <a:pt x="88598" y="135467"/>
                </a:lnTo>
                <a:lnTo>
                  <a:pt x="76286" y="139701"/>
                </a:lnTo>
                <a:lnTo>
                  <a:pt x="39546" y="155564"/>
                </a:lnTo>
                <a:lnTo>
                  <a:pt x="11690" y="183158"/>
                </a:lnTo>
                <a:lnTo>
                  <a:pt x="7296" y="208787"/>
                </a:lnTo>
                <a:lnTo>
                  <a:pt x="8459" y="220868"/>
                </a:lnTo>
                <a:lnTo>
                  <a:pt x="2977" y="231740"/>
                </a:lnTo>
                <a:lnTo>
                  <a:pt x="0" y="242880"/>
                </a:lnTo>
                <a:lnTo>
                  <a:pt x="7298" y="252571"/>
                </a:lnTo>
                <a:lnTo>
                  <a:pt x="17535" y="256181"/>
                </a:lnTo>
                <a:lnTo>
                  <a:pt x="30567" y="253763"/>
                </a:lnTo>
                <a:lnTo>
                  <a:pt x="31893" y="252571"/>
                </a:lnTo>
                <a:lnTo>
                  <a:pt x="37682" y="254984"/>
                </a:lnTo>
                <a:lnTo>
                  <a:pt x="45156" y="256341"/>
                </a:lnTo>
                <a:lnTo>
                  <a:pt x="55642" y="256203"/>
                </a:lnTo>
                <a:lnTo>
                  <a:pt x="65004" y="256197"/>
                </a:lnTo>
                <a:lnTo>
                  <a:pt x="77850" y="256351"/>
                </a:lnTo>
                <a:lnTo>
                  <a:pt x="93195" y="256610"/>
                </a:lnTo>
                <a:lnTo>
                  <a:pt x="110056" y="256916"/>
                </a:lnTo>
                <a:lnTo>
                  <a:pt x="127450" y="257215"/>
                </a:lnTo>
                <a:lnTo>
                  <a:pt x="144393" y="257449"/>
                </a:lnTo>
                <a:lnTo>
                  <a:pt x="159903" y="257562"/>
                </a:lnTo>
                <a:lnTo>
                  <a:pt x="172994" y="257498"/>
                </a:lnTo>
                <a:lnTo>
                  <a:pt x="182685" y="257201"/>
                </a:lnTo>
                <a:lnTo>
                  <a:pt x="187992" y="256615"/>
                </a:lnTo>
                <a:lnTo>
                  <a:pt x="184188" y="248114"/>
                </a:lnTo>
                <a:lnTo>
                  <a:pt x="169171" y="242947"/>
                </a:lnTo>
                <a:lnTo>
                  <a:pt x="167649" y="242341"/>
                </a:lnTo>
                <a:lnTo>
                  <a:pt x="173913" y="240364"/>
                </a:lnTo>
                <a:lnTo>
                  <a:pt x="182738" y="236111"/>
                </a:lnTo>
                <a:lnTo>
                  <a:pt x="187555" y="229766"/>
                </a:lnTo>
                <a:lnTo>
                  <a:pt x="187555" y="229053"/>
                </a:lnTo>
                <a:lnTo>
                  <a:pt x="194852" y="242854"/>
                </a:lnTo>
                <a:lnTo>
                  <a:pt x="200182" y="253354"/>
                </a:lnTo>
                <a:lnTo>
                  <a:pt x="202051" y="257053"/>
                </a:lnTo>
                <a:lnTo>
                  <a:pt x="203783" y="257168"/>
                </a:lnTo>
                <a:lnTo>
                  <a:pt x="208006" y="257605"/>
                </a:lnTo>
                <a:lnTo>
                  <a:pt x="218484" y="257844"/>
                </a:lnTo>
                <a:lnTo>
                  <a:pt x="234814" y="257721"/>
                </a:lnTo>
                <a:lnTo>
                  <a:pt x="242103" y="255160"/>
                </a:lnTo>
                <a:lnTo>
                  <a:pt x="243691" y="250392"/>
                </a:lnTo>
                <a:lnTo>
                  <a:pt x="237527" y="245936"/>
                </a:lnTo>
                <a:lnTo>
                  <a:pt x="221559" y="244314"/>
                </a:lnTo>
                <a:lnTo>
                  <a:pt x="217433" y="235632"/>
                </a:lnTo>
                <a:lnTo>
                  <a:pt x="215172" y="222155"/>
                </a:lnTo>
                <a:lnTo>
                  <a:pt x="213652" y="207743"/>
                </a:lnTo>
                <a:lnTo>
                  <a:pt x="217443" y="203270"/>
                </a:lnTo>
                <a:lnTo>
                  <a:pt x="221018" y="196505"/>
                </a:lnTo>
                <a:lnTo>
                  <a:pt x="223405" y="187491"/>
                </a:lnTo>
                <a:lnTo>
                  <a:pt x="223627" y="176270"/>
                </a:lnTo>
                <a:lnTo>
                  <a:pt x="220710" y="162886"/>
                </a:lnTo>
                <a:lnTo>
                  <a:pt x="213680" y="147381"/>
                </a:lnTo>
                <a:lnTo>
                  <a:pt x="208338" y="139673"/>
                </a:lnTo>
                <a:lnTo>
                  <a:pt x="212941" y="139857"/>
                </a:lnTo>
                <a:lnTo>
                  <a:pt x="256652" y="121552"/>
                </a:lnTo>
                <a:lnTo>
                  <a:pt x="256392" y="110414"/>
                </a:lnTo>
                <a:lnTo>
                  <a:pt x="245995" y="98674"/>
                </a:lnTo>
                <a:lnTo>
                  <a:pt x="234355" y="89756"/>
                </a:lnTo>
                <a:lnTo>
                  <a:pt x="222890" y="83500"/>
                </a:lnTo>
                <a:lnTo>
                  <a:pt x="213020" y="79747"/>
                </a:lnTo>
                <a:lnTo>
                  <a:pt x="209761" y="78478"/>
                </a:lnTo>
                <a:lnTo>
                  <a:pt x="212245" y="69922"/>
                </a:lnTo>
                <a:lnTo>
                  <a:pt x="216261" y="58794"/>
                </a:lnTo>
                <a:lnTo>
                  <a:pt x="220608" y="45996"/>
                </a:lnTo>
                <a:lnTo>
                  <a:pt x="224082" y="32430"/>
                </a:lnTo>
                <a:lnTo>
                  <a:pt x="225483" y="18999"/>
                </a:lnTo>
                <a:lnTo>
                  <a:pt x="221504" y="5608"/>
                </a:lnTo>
                <a:lnTo>
                  <a:pt x="216072" y="0"/>
                </a:lnTo>
                <a:lnTo>
                  <a:pt x="209946" y="436"/>
                </a:lnTo>
                <a:lnTo>
                  <a:pt x="189224" y="43775"/>
                </a:lnTo>
                <a:lnTo>
                  <a:pt x="188235" y="58407"/>
                </a:lnTo>
              </a:path>
            </a:pathLst>
          </a:custGeom>
          <a:ln w="4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56084" y="4201270"/>
            <a:ext cx="70485" cy="76200"/>
          </a:xfrm>
          <a:custGeom>
            <a:avLst/>
            <a:gdLst/>
            <a:ahLst/>
            <a:cxnLst/>
            <a:rect l="l" t="t" r="r" b="b"/>
            <a:pathLst>
              <a:path w="70485" h="76200">
                <a:moveTo>
                  <a:pt x="60534" y="76010"/>
                </a:moveTo>
                <a:lnTo>
                  <a:pt x="47692" y="68518"/>
                </a:lnTo>
                <a:lnTo>
                  <a:pt x="37924" y="63021"/>
                </a:lnTo>
                <a:lnTo>
                  <a:pt x="29873" y="57924"/>
                </a:lnTo>
                <a:lnTo>
                  <a:pt x="2529" y="22733"/>
                </a:lnTo>
                <a:lnTo>
                  <a:pt x="0" y="12534"/>
                </a:lnTo>
                <a:lnTo>
                  <a:pt x="589" y="4394"/>
                </a:lnTo>
                <a:lnTo>
                  <a:pt x="5162" y="0"/>
                </a:lnTo>
                <a:lnTo>
                  <a:pt x="14581" y="1037"/>
                </a:lnTo>
                <a:lnTo>
                  <a:pt x="46920" y="27108"/>
                </a:lnTo>
                <a:lnTo>
                  <a:pt x="63905" y="47289"/>
                </a:lnTo>
                <a:lnTo>
                  <a:pt x="70033" y="53841"/>
                </a:lnTo>
              </a:path>
            </a:pathLst>
          </a:custGeom>
          <a:ln w="4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22881" y="4263738"/>
            <a:ext cx="73025" cy="60960"/>
          </a:xfrm>
          <a:custGeom>
            <a:avLst/>
            <a:gdLst/>
            <a:ahLst/>
            <a:cxnLst/>
            <a:rect l="l" t="t" r="r" b="b"/>
            <a:pathLst>
              <a:path w="73025" h="60960">
                <a:moveTo>
                  <a:pt x="22095" y="0"/>
                </a:moveTo>
                <a:lnTo>
                  <a:pt x="66693" y="23870"/>
                </a:lnTo>
                <a:lnTo>
                  <a:pt x="72593" y="36341"/>
                </a:lnTo>
                <a:lnTo>
                  <a:pt x="71636" y="47583"/>
                </a:lnTo>
                <a:lnTo>
                  <a:pt x="62854" y="56537"/>
                </a:lnTo>
                <a:lnTo>
                  <a:pt x="51125" y="60019"/>
                </a:lnTo>
                <a:lnTo>
                  <a:pt x="33044" y="60905"/>
                </a:lnTo>
                <a:lnTo>
                  <a:pt x="19116" y="60507"/>
                </a:lnTo>
                <a:lnTo>
                  <a:pt x="8410" y="57986"/>
                </a:lnTo>
                <a:lnTo>
                  <a:pt x="0" y="52506"/>
                </a:lnTo>
              </a:path>
            </a:pathLst>
          </a:custGeom>
          <a:ln w="4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26442" y="4183505"/>
            <a:ext cx="37465" cy="74295"/>
          </a:xfrm>
          <a:custGeom>
            <a:avLst/>
            <a:gdLst/>
            <a:ahLst/>
            <a:cxnLst/>
            <a:rect l="l" t="t" r="r" b="b"/>
            <a:pathLst>
              <a:path w="37464" h="74295">
                <a:moveTo>
                  <a:pt x="0" y="71901"/>
                </a:moveTo>
                <a:lnTo>
                  <a:pt x="4211" y="29769"/>
                </a:lnTo>
                <a:lnTo>
                  <a:pt x="25931" y="0"/>
                </a:lnTo>
                <a:lnTo>
                  <a:pt x="31954" y="1730"/>
                </a:lnTo>
                <a:lnTo>
                  <a:pt x="36338" y="10742"/>
                </a:lnTo>
                <a:lnTo>
                  <a:pt x="37074" y="24186"/>
                </a:lnTo>
                <a:lnTo>
                  <a:pt x="35052" y="37982"/>
                </a:lnTo>
                <a:lnTo>
                  <a:pt x="31384" y="51376"/>
                </a:lnTo>
                <a:lnTo>
                  <a:pt x="27179" y="63615"/>
                </a:lnTo>
                <a:lnTo>
                  <a:pt x="23548" y="73943"/>
                </a:lnTo>
              </a:path>
            </a:pathLst>
          </a:custGeom>
          <a:ln w="4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8529" y="4293842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4270" y="0"/>
                </a:moveTo>
                <a:lnTo>
                  <a:pt x="0" y="4781"/>
                </a:lnTo>
                <a:lnTo>
                  <a:pt x="4602" y="9195"/>
                </a:lnTo>
                <a:lnTo>
                  <a:pt x="6239" y="11425"/>
                </a:lnTo>
              </a:path>
            </a:pathLst>
          </a:custGeom>
          <a:ln w="4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2135" y="4280123"/>
            <a:ext cx="8255" cy="7620"/>
          </a:xfrm>
          <a:custGeom>
            <a:avLst/>
            <a:gdLst/>
            <a:ahLst/>
            <a:cxnLst/>
            <a:rect l="l" t="t" r="r" b="b"/>
            <a:pathLst>
              <a:path w="8255" h="7620">
                <a:moveTo>
                  <a:pt x="6235" y="0"/>
                </a:moveTo>
                <a:lnTo>
                  <a:pt x="1790" y="0"/>
                </a:lnTo>
                <a:lnTo>
                  <a:pt x="0" y="1650"/>
                </a:lnTo>
                <a:lnTo>
                  <a:pt x="0" y="5740"/>
                </a:lnTo>
                <a:lnTo>
                  <a:pt x="1790" y="7391"/>
                </a:lnTo>
                <a:lnTo>
                  <a:pt x="6235" y="7391"/>
                </a:lnTo>
                <a:lnTo>
                  <a:pt x="8013" y="5740"/>
                </a:lnTo>
                <a:lnTo>
                  <a:pt x="8013" y="1650"/>
                </a:lnTo>
                <a:lnTo>
                  <a:pt x="6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62130" y="4280118"/>
            <a:ext cx="8255" cy="7620"/>
          </a:xfrm>
          <a:custGeom>
            <a:avLst/>
            <a:gdLst/>
            <a:ahLst/>
            <a:cxnLst/>
            <a:rect l="l" t="t" r="r" b="b"/>
            <a:pathLst>
              <a:path w="8255" h="7620">
                <a:moveTo>
                  <a:pt x="8019" y="3701"/>
                </a:moveTo>
                <a:lnTo>
                  <a:pt x="8019" y="5747"/>
                </a:lnTo>
                <a:lnTo>
                  <a:pt x="6239" y="7402"/>
                </a:lnTo>
                <a:lnTo>
                  <a:pt x="4009" y="7402"/>
                </a:lnTo>
                <a:lnTo>
                  <a:pt x="1779" y="7402"/>
                </a:lnTo>
                <a:lnTo>
                  <a:pt x="0" y="5747"/>
                </a:lnTo>
                <a:lnTo>
                  <a:pt x="0" y="3701"/>
                </a:lnTo>
                <a:lnTo>
                  <a:pt x="0" y="1655"/>
                </a:lnTo>
                <a:lnTo>
                  <a:pt x="1779" y="0"/>
                </a:lnTo>
                <a:lnTo>
                  <a:pt x="4009" y="0"/>
                </a:lnTo>
                <a:lnTo>
                  <a:pt x="6239" y="0"/>
                </a:lnTo>
                <a:lnTo>
                  <a:pt x="8019" y="1655"/>
                </a:lnTo>
                <a:lnTo>
                  <a:pt x="8019" y="3701"/>
                </a:lnTo>
                <a:close/>
              </a:path>
            </a:pathLst>
          </a:custGeom>
          <a:ln w="4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5937" y="4275952"/>
            <a:ext cx="180340" cy="167005"/>
          </a:xfrm>
          <a:custGeom>
            <a:avLst/>
            <a:gdLst/>
            <a:ahLst/>
            <a:cxnLst/>
            <a:rect l="l" t="t" r="r" b="b"/>
            <a:pathLst>
              <a:path w="180339" h="167004">
                <a:moveTo>
                  <a:pt x="167306" y="0"/>
                </a:moveTo>
                <a:lnTo>
                  <a:pt x="130625" y="27063"/>
                </a:lnTo>
                <a:lnTo>
                  <a:pt x="83388" y="44174"/>
                </a:lnTo>
                <a:lnTo>
                  <a:pt x="70804" y="48434"/>
                </a:lnTo>
                <a:lnTo>
                  <a:pt x="33061" y="64444"/>
                </a:lnTo>
                <a:lnTo>
                  <a:pt x="4427" y="92858"/>
                </a:lnTo>
                <a:lnTo>
                  <a:pt x="0" y="119267"/>
                </a:lnTo>
                <a:lnTo>
                  <a:pt x="1298" y="131539"/>
                </a:lnTo>
                <a:lnTo>
                  <a:pt x="32476" y="164331"/>
                </a:lnTo>
                <a:lnTo>
                  <a:pt x="44357" y="164616"/>
                </a:lnTo>
                <a:lnTo>
                  <a:pt x="58478" y="164983"/>
                </a:lnTo>
                <a:lnTo>
                  <a:pt x="107843" y="166218"/>
                </a:lnTo>
                <a:lnTo>
                  <a:pt x="154163" y="166913"/>
                </a:lnTo>
                <a:lnTo>
                  <a:pt x="165917" y="166860"/>
                </a:lnTo>
                <a:lnTo>
                  <a:pt x="174753" y="166606"/>
                </a:lnTo>
                <a:lnTo>
                  <a:pt x="180027" y="166115"/>
                </a:lnTo>
                <a:lnTo>
                  <a:pt x="179024" y="160599"/>
                </a:lnTo>
                <a:lnTo>
                  <a:pt x="174094" y="156147"/>
                </a:lnTo>
                <a:lnTo>
                  <a:pt x="164813" y="152972"/>
                </a:lnTo>
                <a:lnTo>
                  <a:pt x="150757" y="151288"/>
                </a:lnTo>
                <a:lnTo>
                  <a:pt x="131502" y="151310"/>
                </a:lnTo>
                <a:lnTo>
                  <a:pt x="130204" y="140929"/>
                </a:lnTo>
                <a:lnTo>
                  <a:pt x="121659" y="102830"/>
                </a:lnTo>
                <a:lnTo>
                  <a:pt x="94510" y="85017"/>
                </a:lnTo>
                <a:lnTo>
                  <a:pt x="83201" y="86949"/>
                </a:lnTo>
                <a:lnTo>
                  <a:pt x="71632" y="91288"/>
                </a:lnTo>
                <a:lnTo>
                  <a:pt x="60417" y="97297"/>
                </a:lnTo>
                <a:lnTo>
                  <a:pt x="50171" y="104241"/>
                </a:lnTo>
                <a:lnTo>
                  <a:pt x="41508" y="111386"/>
                </a:lnTo>
                <a:lnTo>
                  <a:pt x="35041" y="117996"/>
                </a:lnTo>
              </a:path>
            </a:pathLst>
          </a:custGeom>
          <a:ln w="4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5505" y="4375284"/>
            <a:ext cx="66675" cy="67945"/>
          </a:xfrm>
          <a:custGeom>
            <a:avLst/>
            <a:gdLst/>
            <a:ahLst/>
            <a:cxnLst/>
            <a:rect l="l" t="t" r="r" b="b"/>
            <a:pathLst>
              <a:path w="66675" h="67945">
                <a:moveTo>
                  <a:pt x="0" y="22832"/>
                </a:moveTo>
                <a:lnTo>
                  <a:pt x="5491" y="30322"/>
                </a:lnTo>
                <a:lnTo>
                  <a:pt x="13257" y="44168"/>
                </a:lnTo>
                <a:lnTo>
                  <a:pt x="20481" y="58076"/>
                </a:lnTo>
                <a:lnTo>
                  <a:pt x="25030" y="67131"/>
                </a:lnTo>
                <a:lnTo>
                  <a:pt x="26762" y="67223"/>
                </a:lnTo>
                <a:lnTo>
                  <a:pt x="30985" y="67660"/>
                </a:lnTo>
                <a:lnTo>
                  <a:pt x="41463" y="67904"/>
                </a:lnTo>
                <a:lnTo>
                  <a:pt x="57793" y="67786"/>
                </a:lnTo>
                <a:lnTo>
                  <a:pt x="65079" y="65221"/>
                </a:lnTo>
                <a:lnTo>
                  <a:pt x="66669" y="60453"/>
                </a:lnTo>
                <a:lnTo>
                  <a:pt x="60513" y="55997"/>
                </a:lnTo>
                <a:lnTo>
                  <a:pt x="44559" y="54368"/>
                </a:lnTo>
                <a:lnTo>
                  <a:pt x="41584" y="44652"/>
                </a:lnTo>
                <a:lnTo>
                  <a:pt x="38961" y="29734"/>
                </a:lnTo>
                <a:lnTo>
                  <a:pt x="36411" y="13540"/>
                </a:lnTo>
                <a:lnTo>
                  <a:pt x="33655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2132" y="4332725"/>
            <a:ext cx="10160" cy="60960"/>
          </a:xfrm>
          <a:custGeom>
            <a:avLst/>
            <a:gdLst/>
            <a:ahLst/>
            <a:cxnLst/>
            <a:rect l="l" t="t" r="r" b="b"/>
            <a:pathLst>
              <a:path w="10160" h="60960">
                <a:moveTo>
                  <a:pt x="0" y="60361"/>
                </a:moveTo>
                <a:lnTo>
                  <a:pt x="3790" y="55889"/>
                </a:lnTo>
                <a:lnTo>
                  <a:pt x="7366" y="49124"/>
                </a:lnTo>
                <a:lnTo>
                  <a:pt x="9752" y="40109"/>
                </a:lnTo>
                <a:lnTo>
                  <a:pt x="9974" y="28889"/>
                </a:lnTo>
                <a:lnTo>
                  <a:pt x="7057" y="15504"/>
                </a:lnTo>
                <a:lnTo>
                  <a:pt x="27" y="0"/>
                </a:lnTo>
              </a:path>
            </a:pathLst>
          </a:custGeom>
          <a:ln w="4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8755" y="4411514"/>
            <a:ext cx="18415" cy="30480"/>
          </a:xfrm>
          <a:custGeom>
            <a:avLst/>
            <a:gdLst/>
            <a:ahLst/>
            <a:cxnLst/>
            <a:rect l="l" t="t" r="r" b="b"/>
            <a:pathLst>
              <a:path w="18414" h="30479">
                <a:moveTo>
                  <a:pt x="9448" y="0"/>
                </a:moveTo>
                <a:lnTo>
                  <a:pt x="2330" y="7876"/>
                </a:lnTo>
                <a:lnTo>
                  <a:pt x="0" y="19294"/>
                </a:lnTo>
                <a:lnTo>
                  <a:pt x="7497" y="27437"/>
                </a:lnTo>
                <a:lnTo>
                  <a:pt x="18310" y="30123"/>
                </a:lnTo>
              </a:path>
            </a:pathLst>
          </a:custGeom>
          <a:ln w="4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6129" y="4415107"/>
            <a:ext cx="20320" cy="12700"/>
          </a:xfrm>
          <a:custGeom>
            <a:avLst/>
            <a:gdLst/>
            <a:ahLst/>
            <a:cxnLst/>
            <a:rect l="l" t="t" r="r" b="b"/>
            <a:pathLst>
              <a:path w="20319" h="12700">
                <a:moveTo>
                  <a:pt x="19905" y="0"/>
                </a:moveTo>
                <a:lnTo>
                  <a:pt x="15089" y="6367"/>
                </a:lnTo>
                <a:lnTo>
                  <a:pt x="6263" y="10597"/>
                </a:lnTo>
                <a:lnTo>
                  <a:pt x="0" y="12574"/>
                </a:lnTo>
              </a:path>
            </a:pathLst>
          </a:custGeom>
          <a:ln w="46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97143" y="4007275"/>
            <a:ext cx="1259313" cy="611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12648" y="6494208"/>
            <a:ext cx="40874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Dem</a:t>
            </a:r>
            <a:r>
              <a:rPr sz="1400" dirty="0">
                <a:latin typeface="Calibri"/>
                <a:cs typeface="Calibri"/>
              </a:rPr>
              <a:t>o courtesy</a:t>
            </a:r>
            <a:r>
              <a:rPr sz="1400" spc="-5" dirty="0">
                <a:latin typeface="Calibri"/>
                <a:cs typeface="Calibri"/>
              </a:rPr>
              <a:t> o</a:t>
            </a:r>
            <a:r>
              <a:rPr sz="1400" dirty="0">
                <a:latin typeface="Calibri"/>
                <a:cs typeface="Calibri"/>
              </a:rPr>
              <a:t>f Prof.</a:t>
            </a:r>
            <a:r>
              <a:rPr sz="1400" spc="-5" dirty="0">
                <a:latin typeface="Calibri"/>
                <a:cs typeface="Calibri"/>
              </a:rPr>
              <a:t> Denn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10" dirty="0">
                <a:latin typeface="Calibri"/>
                <a:cs typeface="Calibri"/>
              </a:rPr>
              <a:t>Freema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Adam</a:t>
            </a:r>
            <a:r>
              <a:rPr sz="1400" spc="-5" dirty="0">
                <a:latin typeface="Calibri"/>
                <a:cs typeface="Calibri"/>
              </a:rPr>
              <a:t> Hartz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21" name="object 21"/>
          <p:cNvSpPr txBox="1"/>
          <p:nvPr/>
        </p:nvSpPr>
        <p:spPr>
          <a:xfrm>
            <a:off x="4600716" y="7043415"/>
            <a:ext cx="8655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7016" y="2307533"/>
            <a:ext cx="6510655" cy="4014470"/>
          </a:xfrm>
          <a:custGeom>
            <a:avLst/>
            <a:gdLst/>
            <a:ahLst/>
            <a:cxnLst/>
            <a:rect l="l" t="t" r="r" b="b"/>
            <a:pathLst>
              <a:path w="6510655" h="4014470">
                <a:moveTo>
                  <a:pt x="0" y="4014163"/>
                </a:moveTo>
                <a:lnTo>
                  <a:pt x="6510086" y="4014163"/>
                </a:lnTo>
                <a:lnTo>
                  <a:pt x="6510086" y="0"/>
                </a:lnTo>
                <a:lnTo>
                  <a:pt x="0" y="0"/>
                </a:lnTo>
                <a:lnTo>
                  <a:pt x="0" y="4014163"/>
                </a:lnTo>
                <a:close/>
              </a:path>
            </a:pathLst>
          </a:custGeom>
          <a:ln w="9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1452" y="4883196"/>
            <a:ext cx="2303710" cy="1230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8522" y="5853578"/>
            <a:ext cx="257175" cy="258445"/>
          </a:xfrm>
          <a:custGeom>
            <a:avLst/>
            <a:gdLst/>
            <a:ahLst/>
            <a:cxnLst/>
            <a:rect l="l" t="t" r="r" b="b"/>
            <a:pathLst>
              <a:path w="257175" h="258445">
                <a:moveTo>
                  <a:pt x="216277" y="229035"/>
                </a:moveTo>
                <a:lnTo>
                  <a:pt x="187513" y="229035"/>
                </a:lnTo>
                <a:lnTo>
                  <a:pt x="194854" y="242933"/>
                </a:lnTo>
                <a:lnTo>
                  <a:pt x="202003" y="257051"/>
                </a:lnTo>
                <a:lnTo>
                  <a:pt x="203743" y="257166"/>
                </a:lnTo>
                <a:lnTo>
                  <a:pt x="207972" y="257598"/>
                </a:lnTo>
                <a:lnTo>
                  <a:pt x="218454" y="257840"/>
                </a:lnTo>
                <a:lnTo>
                  <a:pt x="234784" y="257719"/>
                </a:lnTo>
                <a:lnTo>
                  <a:pt x="242066" y="255151"/>
                </a:lnTo>
                <a:lnTo>
                  <a:pt x="243648" y="250378"/>
                </a:lnTo>
                <a:lnTo>
                  <a:pt x="237476" y="245922"/>
                </a:lnTo>
                <a:lnTo>
                  <a:pt x="221498" y="244305"/>
                </a:lnTo>
                <a:lnTo>
                  <a:pt x="217380" y="235623"/>
                </a:lnTo>
                <a:lnTo>
                  <a:pt x="216277" y="229035"/>
                </a:lnTo>
                <a:close/>
              </a:path>
              <a:path w="257175" h="258445">
                <a:moveTo>
                  <a:pt x="187768" y="256184"/>
                </a:moveTo>
                <a:lnTo>
                  <a:pt x="64972" y="256184"/>
                </a:lnTo>
                <a:lnTo>
                  <a:pt x="77817" y="256340"/>
                </a:lnTo>
                <a:lnTo>
                  <a:pt x="144360" y="257436"/>
                </a:lnTo>
                <a:lnTo>
                  <a:pt x="172959" y="257483"/>
                </a:lnTo>
                <a:lnTo>
                  <a:pt x="182649" y="257186"/>
                </a:lnTo>
                <a:lnTo>
                  <a:pt x="187955" y="256599"/>
                </a:lnTo>
                <a:lnTo>
                  <a:pt x="187768" y="256184"/>
                </a:lnTo>
                <a:close/>
              </a:path>
              <a:path w="257175" h="258445">
                <a:moveTo>
                  <a:pt x="186145" y="252568"/>
                </a:moveTo>
                <a:lnTo>
                  <a:pt x="31849" y="252568"/>
                </a:lnTo>
                <a:lnTo>
                  <a:pt x="37640" y="254969"/>
                </a:lnTo>
                <a:lnTo>
                  <a:pt x="45120" y="256340"/>
                </a:lnTo>
                <a:lnTo>
                  <a:pt x="55610" y="256188"/>
                </a:lnTo>
                <a:lnTo>
                  <a:pt x="187768" y="256184"/>
                </a:lnTo>
                <a:lnTo>
                  <a:pt x="186145" y="252568"/>
                </a:lnTo>
                <a:close/>
              </a:path>
              <a:path w="257175" h="258445">
                <a:moveTo>
                  <a:pt x="121845" y="16291"/>
                </a:moveTo>
                <a:lnTo>
                  <a:pt x="117137" y="22217"/>
                </a:lnTo>
                <a:lnTo>
                  <a:pt x="116954" y="31753"/>
                </a:lnTo>
                <a:lnTo>
                  <a:pt x="119463" y="41629"/>
                </a:lnTo>
                <a:lnTo>
                  <a:pt x="150037" y="75599"/>
                </a:lnTo>
                <a:lnTo>
                  <a:pt x="169925" y="87111"/>
                </a:lnTo>
                <a:lnTo>
                  <a:pt x="174724" y="90605"/>
                </a:lnTo>
                <a:lnTo>
                  <a:pt x="135403" y="118693"/>
                </a:lnTo>
                <a:lnTo>
                  <a:pt x="88558" y="135463"/>
                </a:lnTo>
                <a:lnTo>
                  <a:pt x="76246" y="139696"/>
                </a:lnTo>
                <a:lnTo>
                  <a:pt x="39510" y="155560"/>
                </a:lnTo>
                <a:lnTo>
                  <a:pt x="11657" y="183150"/>
                </a:lnTo>
                <a:lnTo>
                  <a:pt x="7258" y="208780"/>
                </a:lnTo>
                <a:lnTo>
                  <a:pt x="8419" y="220862"/>
                </a:lnTo>
                <a:lnTo>
                  <a:pt x="2940" y="231735"/>
                </a:lnTo>
                <a:lnTo>
                  <a:pt x="102" y="242332"/>
                </a:lnTo>
                <a:lnTo>
                  <a:pt x="0" y="242933"/>
                </a:lnTo>
                <a:lnTo>
                  <a:pt x="7282" y="252568"/>
                </a:lnTo>
                <a:lnTo>
                  <a:pt x="17507" y="256167"/>
                </a:lnTo>
                <a:lnTo>
                  <a:pt x="30537" y="253746"/>
                </a:lnTo>
                <a:lnTo>
                  <a:pt x="31849" y="252568"/>
                </a:lnTo>
                <a:lnTo>
                  <a:pt x="186145" y="252568"/>
                </a:lnTo>
                <a:lnTo>
                  <a:pt x="184142" y="248109"/>
                </a:lnTo>
                <a:lnTo>
                  <a:pt x="168889" y="242840"/>
                </a:lnTo>
                <a:lnTo>
                  <a:pt x="167599" y="242332"/>
                </a:lnTo>
                <a:lnTo>
                  <a:pt x="173873" y="240351"/>
                </a:lnTo>
                <a:lnTo>
                  <a:pt x="182687" y="236109"/>
                </a:lnTo>
                <a:lnTo>
                  <a:pt x="187513" y="229759"/>
                </a:lnTo>
                <a:lnTo>
                  <a:pt x="187513" y="229035"/>
                </a:lnTo>
                <a:lnTo>
                  <a:pt x="216277" y="229035"/>
                </a:lnTo>
                <a:lnTo>
                  <a:pt x="215124" y="222144"/>
                </a:lnTo>
                <a:lnTo>
                  <a:pt x="213611" y="207737"/>
                </a:lnTo>
                <a:lnTo>
                  <a:pt x="217404" y="203263"/>
                </a:lnTo>
                <a:lnTo>
                  <a:pt x="220981" y="196498"/>
                </a:lnTo>
                <a:lnTo>
                  <a:pt x="223367" y="187486"/>
                </a:lnTo>
                <a:lnTo>
                  <a:pt x="223588" y="176268"/>
                </a:lnTo>
                <a:lnTo>
                  <a:pt x="220670" y="162887"/>
                </a:lnTo>
                <a:lnTo>
                  <a:pt x="213637" y="147384"/>
                </a:lnTo>
                <a:lnTo>
                  <a:pt x="208302" y="139665"/>
                </a:lnTo>
                <a:lnTo>
                  <a:pt x="216989" y="139665"/>
                </a:lnTo>
                <a:lnTo>
                  <a:pt x="223288" y="139348"/>
                </a:lnTo>
                <a:lnTo>
                  <a:pt x="239665" y="137954"/>
                </a:lnTo>
                <a:lnTo>
                  <a:pt x="250241" y="134091"/>
                </a:lnTo>
                <a:lnTo>
                  <a:pt x="256612" y="121539"/>
                </a:lnTo>
                <a:lnTo>
                  <a:pt x="256351" y="110406"/>
                </a:lnTo>
                <a:lnTo>
                  <a:pt x="245954" y="98663"/>
                </a:lnTo>
                <a:lnTo>
                  <a:pt x="234316" y="89745"/>
                </a:lnTo>
                <a:lnTo>
                  <a:pt x="222852" y="83492"/>
                </a:lnTo>
                <a:lnTo>
                  <a:pt x="212978" y="79743"/>
                </a:lnTo>
                <a:lnTo>
                  <a:pt x="209712" y="78464"/>
                </a:lnTo>
                <a:lnTo>
                  <a:pt x="212164" y="70057"/>
                </a:lnTo>
                <a:lnTo>
                  <a:pt x="187919" y="70057"/>
                </a:lnTo>
                <a:lnTo>
                  <a:pt x="181877" y="63689"/>
                </a:lnTo>
                <a:lnTo>
                  <a:pt x="154783" y="32734"/>
                </a:lnTo>
                <a:lnTo>
                  <a:pt x="132905" y="17250"/>
                </a:lnTo>
                <a:lnTo>
                  <a:pt x="121845" y="16291"/>
                </a:lnTo>
                <a:close/>
              </a:path>
              <a:path w="257175" h="258445">
                <a:moveTo>
                  <a:pt x="216989" y="139665"/>
                </a:moveTo>
                <a:lnTo>
                  <a:pt x="208302" y="139665"/>
                </a:lnTo>
                <a:lnTo>
                  <a:pt x="212900" y="139843"/>
                </a:lnTo>
                <a:lnTo>
                  <a:pt x="216989" y="139665"/>
                </a:lnTo>
                <a:close/>
              </a:path>
              <a:path w="257175" h="258445">
                <a:moveTo>
                  <a:pt x="216027" y="0"/>
                </a:moveTo>
                <a:lnTo>
                  <a:pt x="191055" y="32802"/>
                </a:lnTo>
                <a:lnTo>
                  <a:pt x="187919" y="70057"/>
                </a:lnTo>
                <a:lnTo>
                  <a:pt x="212164" y="70057"/>
                </a:lnTo>
                <a:lnTo>
                  <a:pt x="216225" y="58793"/>
                </a:lnTo>
                <a:lnTo>
                  <a:pt x="220572" y="45998"/>
                </a:lnTo>
                <a:lnTo>
                  <a:pt x="224042" y="32434"/>
                </a:lnTo>
                <a:lnTo>
                  <a:pt x="225435" y="19002"/>
                </a:lnTo>
                <a:lnTo>
                  <a:pt x="221457" y="5608"/>
                </a:lnTo>
                <a:lnTo>
                  <a:pt x="216027" y="0"/>
                </a:lnTo>
                <a:close/>
              </a:path>
            </a:pathLst>
          </a:custGeom>
          <a:solidFill>
            <a:srgbClr val="F7A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8484" y="5853570"/>
            <a:ext cx="257175" cy="258445"/>
          </a:xfrm>
          <a:custGeom>
            <a:avLst/>
            <a:gdLst/>
            <a:ahLst/>
            <a:cxnLst/>
            <a:rect l="l" t="t" r="r" b="b"/>
            <a:pathLst>
              <a:path w="257175" h="258445">
                <a:moveTo>
                  <a:pt x="187958" y="70064"/>
                </a:moveTo>
                <a:lnTo>
                  <a:pt x="181913" y="63699"/>
                </a:lnTo>
                <a:lnTo>
                  <a:pt x="174157" y="54375"/>
                </a:lnTo>
                <a:lnTo>
                  <a:pt x="165036" y="43581"/>
                </a:lnTo>
                <a:lnTo>
                  <a:pt x="154896" y="32805"/>
                </a:lnTo>
                <a:lnTo>
                  <a:pt x="144084" y="23535"/>
                </a:lnTo>
                <a:lnTo>
                  <a:pt x="132946" y="17257"/>
                </a:lnTo>
                <a:lnTo>
                  <a:pt x="121888" y="16295"/>
                </a:lnTo>
                <a:lnTo>
                  <a:pt x="117179" y="22219"/>
                </a:lnTo>
                <a:lnTo>
                  <a:pt x="116990" y="31757"/>
                </a:lnTo>
                <a:lnTo>
                  <a:pt x="119495" y="41636"/>
                </a:lnTo>
                <a:lnTo>
                  <a:pt x="150073" y="75605"/>
                </a:lnTo>
                <a:lnTo>
                  <a:pt x="169947" y="87114"/>
                </a:lnTo>
                <a:lnTo>
                  <a:pt x="174767" y="90616"/>
                </a:lnTo>
                <a:lnTo>
                  <a:pt x="135442" y="118694"/>
                </a:lnTo>
                <a:lnTo>
                  <a:pt x="88598" y="135467"/>
                </a:lnTo>
                <a:lnTo>
                  <a:pt x="76286" y="139701"/>
                </a:lnTo>
                <a:lnTo>
                  <a:pt x="39546" y="155564"/>
                </a:lnTo>
                <a:lnTo>
                  <a:pt x="11690" y="183158"/>
                </a:lnTo>
                <a:lnTo>
                  <a:pt x="7296" y="208787"/>
                </a:lnTo>
                <a:lnTo>
                  <a:pt x="8459" y="220868"/>
                </a:lnTo>
                <a:lnTo>
                  <a:pt x="2977" y="231740"/>
                </a:lnTo>
                <a:lnTo>
                  <a:pt x="0" y="242880"/>
                </a:lnTo>
                <a:lnTo>
                  <a:pt x="7298" y="252571"/>
                </a:lnTo>
                <a:lnTo>
                  <a:pt x="17535" y="256181"/>
                </a:lnTo>
                <a:lnTo>
                  <a:pt x="30567" y="253763"/>
                </a:lnTo>
                <a:lnTo>
                  <a:pt x="31893" y="252571"/>
                </a:lnTo>
                <a:lnTo>
                  <a:pt x="37682" y="254984"/>
                </a:lnTo>
                <a:lnTo>
                  <a:pt x="45156" y="256341"/>
                </a:lnTo>
                <a:lnTo>
                  <a:pt x="55642" y="256203"/>
                </a:lnTo>
                <a:lnTo>
                  <a:pt x="65004" y="256197"/>
                </a:lnTo>
                <a:lnTo>
                  <a:pt x="77850" y="256351"/>
                </a:lnTo>
                <a:lnTo>
                  <a:pt x="93195" y="256610"/>
                </a:lnTo>
                <a:lnTo>
                  <a:pt x="110056" y="256916"/>
                </a:lnTo>
                <a:lnTo>
                  <a:pt x="127450" y="257215"/>
                </a:lnTo>
                <a:lnTo>
                  <a:pt x="144393" y="257449"/>
                </a:lnTo>
                <a:lnTo>
                  <a:pt x="159903" y="257562"/>
                </a:lnTo>
                <a:lnTo>
                  <a:pt x="172994" y="257498"/>
                </a:lnTo>
                <a:lnTo>
                  <a:pt x="182685" y="257201"/>
                </a:lnTo>
                <a:lnTo>
                  <a:pt x="187992" y="256615"/>
                </a:lnTo>
                <a:lnTo>
                  <a:pt x="184188" y="248114"/>
                </a:lnTo>
                <a:lnTo>
                  <a:pt x="169171" y="242947"/>
                </a:lnTo>
                <a:lnTo>
                  <a:pt x="167649" y="242341"/>
                </a:lnTo>
                <a:lnTo>
                  <a:pt x="173913" y="240364"/>
                </a:lnTo>
                <a:lnTo>
                  <a:pt x="182738" y="236111"/>
                </a:lnTo>
                <a:lnTo>
                  <a:pt x="187555" y="229766"/>
                </a:lnTo>
                <a:lnTo>
                  <a:pt x="187555" y="229053"/>
                </a:lnTo>
                <a:lnTo>
                  <a:pt x="194852" y="242854"/>
                </a:lnTo>
                <a:lnTo>
                  <a:pt x="200182" y="253354"/>
                </a:lnTo>
                <a:lnTo>
                  <a:pt x="202051" y="257053"/>
                </a:lnTo>
                <a:lnTo>
                  <a:pt x="203783" y="257168"/>
                </a:lnTo>
                <a:lnTo>
                  <a:pt x="208006" y="257605"/>
                </a:lnTo>
                <a:lnTo>
                  <a:pt x="218484" y="257844"/>
                </a:lnTo>
                <a:lnTo>
                  <a:pt x="234814" y="257721"/>
                </a:lnTo>
                <a:lnTo>
                  <a:pt x="242103" y="255160"/>
                </a:lnTo>
                <a:lnTo>
                  <a:pt x="243691" y="250392"/>
                </a:lnTo>
                <a:lnTo>
                  <a:pt x="237527" y="245936"/>
                </a:lnTo>
                <a:lnTo>
                  <a:pt x="221559" y="244314"/>
                </a:lnTo>
                <a:lnTo>
                  <a:pt x="217433" y="235632"/>
                </a:lnTo>
                <a:lnTo>
                  <a:pt x="215172" y="222155"/>
                </a:lnTo>
                <a:lnTo>
                  <a:pt x="213652" y="207743"/>
                </a:lnTo>
                <a:lnTo>
                  <a:pt x="217443" y="203270"/>
                </a:lnTo>
                <a:lnTo>
                  <a:pt x="221018" y="196505"/>
                </a:lnTo>
                <a:lnTo>
                  <a:pt x="223405" y="187491"/>
                </a:lnTo>
                <a:lnTo>
                  <a:pt x="223627" y="176270"/>
                </a:lnTo>
                <a:lnTo>
                  <a:pt x="220710" y="162886"/>
                </a:lnTo>
                <a:lnTo>
                  <a:pt x="213680" y="147381"/>
                </a:lnTo>
                <a:lnTo>
                  <a:pt x="208338" y="139673"/>
                </a:lnTo>
                <a:lnTo>
                  <a:pt x="212941" y="139857"/>
                </a:lnTo>
                <a:lnTo>
                  <a:pt x="256652" y="121552"/>
                </a:lnTo>
                <a:lnTo>
                  <a:pt x="256392" y="110414"/>
                </a:lnTo>
                <a:lnTo>
                  <a:pt x="245995" y="98674"/>
                </a:lnTo>
                <a:lnTo>
                  <a:pt x="234355" y="89756"/>
                </a:lnTo>
                <a:lnTo>
                  <a:pt x="222890" y="83500"/>
                </a:lnTo>
                <a:lnTo>
                  <a:pt x="213020" y="79747"/>
                </a:lnTo>
                <a:lnTo>
                  <a:pt x="209761" y="78478"/>
                </a:lnTo>
                <a:lnTo>
                  <a:pt x="212245" y="69922"/>
                </a:lnTo>
                <a:lnTo>
                  <a:pt x="216261" y="58794"/>
                </a:lnTo>
                <a:lnTo>
                  <a:pt x="220608" y="45996"/>
                </a:lnTo>
                <a:lnTo>
                  <a:pt x="224082" y="32430"/>
                </a:lnTo>
                <a:lnTo>
                  <a:pt x="225483" y="18999"/>
                </a:lnTo>
                <a:lnTo>
                  <a:pt x="221504" y="5608"/>
                </a:lnTo>
                <a:lnTo>
                  <a:pt x="216072" y="0"/>
                </a:lnTo>
                <a:lnTo>
                  <a:pt x="209946" y="436"/>
                </a:lnTo>
                <a:lnTo>
                  <a:pt x="189224" y="43775"/>
                </a:lnTo>
                <a:lnTo>
                  <a:pt x="188235" y="58407"/>
                </a:lnTo>
              </a:path>
            </a:pathLst>
          </a:custGeom>
          <a:ln w="4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56084" y="5869499"/>
            <a:ext cx="70485" cy="76200"/>
          </a:xfrm>
          <a:custGeom>
            <a:avLst/>
            <a:gdLst/>
            <a:ahLst/>
            <a:cxnLst/>
            <a:rect l="l" t="t" r="r" b="b"/>
            <a:pathLst>
              <a:path w="70485" h="76200">
                <a:moveTo>
                  <a:pt x="60534" y="76010"/>
                </a:moveTo>
                <a:lnTo>
                  <a:pt x="47692" y="68518"/>
                </a:lnTo>
                <a:lnTo>
                  <a:pt x="37924" y="63021"/>
                </a:lnTo>
                <a:lnTo>
                  <a:pt x="29873" y="57924"/>
                </a:lnTo>
                <a:lnTo>
                  <a:pt x="2529" y="22733"/>
                </a:lnTo>
                <a:lnTo>
                  <a:pt x="0" y="12534"/>
                </a:lnTo>
                <a:lnTo>
                  <a:pt x="589" y="4394"/>
                </a:lnTo>
                <a:lnTo>
                  <a:pt x="5162" y="0"/>
                </a:lnTo>
                <a:lnTo>
                  <a:pt x="14581" y="1037"/>
                </a:lnTo>
                <a:lnTo>
                  <a:pt x="46920" y="27108"/>
                </a:lnTo>
                <a:lnTo>
                  <a:pt x="63905" y="47289"/>
                </a:lnTo>
                <a:lnTo>
                  <a:pt x="70033" y="53841"/>
                </a:lnTo>
              </a:path>
            </a:pathLst>
          </a:custGeom>
          <a:ln w="4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22881" y="5931967"/>
            <a:ext cx="73025" cy="60960"/>
          </a:xfrm>
          <a:custGeom>
            <a:avLst/>
            <a:gdLst/>
            <a:ahLst/>
            <a:cxnLst/>
            <a:rect l="l" t="t" r="r" b="b"/>
            <a:pathLst>
              <a:path w="73025" h="60960">
                <a:moveTo>
                  <a:pt x="22095" y="0"/>
                </a:moveTo>
                <a:lnTo>
                  <a:pt x="66693" y="23870"/>
                </a:lnTo>
                <a:lnTo>
                  <a:pt x="72593" y="36341"/>
                </a:lnTo>
                <a:lnTo>
                  <a:pt x="71636" y="47583"/>
                </a:lnTo>
                <a:lnTo>
                  <a:pt x="62854" y="56537"/>
                </a:lnTo>
                <a:lnTo>
                  <a:pt x="51125" y="60019"/>
                </a:lnTo>
                <a:lnTo>
                  <a:pt x="33044" y="60905"/>
                </a:lnTo>
                <a:lnTo>
                  <a:pt x="19116" y="60507"/>
                </a:lnTo>
                <a:lnTo>
                  <a:pt x="8410" y="57986"/>
                </a:lnTo>
                <a:lnTo>
                  <a:pt x="0" y="52506"/>
                </a:lnTo>
              </a:path>
            </a:pathLst>
          </a:custGeom>
          <a:ln w="4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26442" y="5851732"/>
            <a:ext cx="37465" cy="74295"/>
          </a:xfrm>
          <a:custGeom>
            <a:avLst/>
            <a:gdLst/>
            <a:ahLst/>
            <a:cxnLst/>
            <a:rect l="l" t="t" r="r" b="b"/>
            <a:pathLst>
              <a:path w="37464" h="74295">
                <a:moveTo>
                  <a:pt x="0" y="71901"/>
                </a:moveTo>
                <a:lnTo>
                  <a:pt x="4211" y="29769"/>
                </a:lnTo>
                <a:lnTo>
                  <a:pt x="25931" y="0"/>
                </a:lnTo>
                <a:lnTo>
                  <a:pt x="31954" y="1730"/>
                </a:lnTo>
                <a:lnTo>
                  <a:pt x="36338" y="10742"/>
                </a:lnTo>
                <a:lnTo>
                  <a:pt x="37074" y="24186"/>
                </a:lnTo>
                <a:lnTo>
                  <a:pt x="35052" y="37982"/>
                </a:lnTo>
                <a:lnTo>
                  <a:pt x="31384" y="51376"/>
                </a:lnTo>
                <a:lnTo>
                  <a:pt x="27179" y="63615"/>
                </a:lnTo>
                <a:lnTo>
                  <a:pt x="23548" y="73943"/>
                </a:lnTo>
              </a:path>
            </a:pathLst>
          </a:custGeom>
          <a:ln w="4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8529" y="596206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4270" y="0"/>
                </a:moveTo>
                <a:lnTo>
                  <a:pt x="0" y="4781"/>
                </a:lnTo>
                <a:lnTo>
                  <a:pt x="4602" y="9195"/>
                </a:lnTo>
                <a:lnTo>
                  <a:pt x="6239" y="11425"/>
                </a:lnTo>
              </a:path>
            </a:pathLst>
          </a:custGeom>
          <a:ln w="4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2135" y="5948351"/>
            <a:ext cx="8255" cy="7620"/>
          </a:xfrm>
          <a:custGeom>
            <a:avLst/>
            <a:gdLst/>
            <a:ahLst/>
            <a:cxnLst/>
            <a:rect l="l" t="t" r="r" b="b"/>
            <a:pathLst>
              <a:path w="8255" h="7620">
                <a:moveTo>
                  <a:pt x="6235" y="0"/>
                </a:moveTo>
                <a:lnTo>
                  <a:pt x="1790" y="0"/>
                </a:lnTo>
                <a:lnTo>
                  <a:pt x="0" y="1651"/>
                </a:lnTo>
                <a:lnTo>
                  <a:pt x="0" y="5740"/>
                </a:lnTo>
                <a:lnTo>
                  <a:pt x="1790" y="7391"/>
                </a:lnTo>
                <a:lnTo>
                  <a:pt x="6235" y="7391"/>
                </a:lnTo>
                <a:lnTo>
                  <a:pt x="8013" y="5740"/>
                </a:lnTo>
                <a:lnTo>
                  <a:pt x="8013" y="1651"/>
                </a:lnTo>
                <a:lnTo>
                  <a:pt x="6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62130" y="5948344"/>
            <a:ext cx="8255" cy="7620"/>
          </a:xfrm>
          <a:custGeom>
            <a:avLst/>
            <a:gdLst/>
            <a:ahLst/>
            <a:cxnLst/>
            <a:rect l="l" t="t" r="r" b="b"/>
            <a:pathLst>
              <a:path w="8255" h="7620">
                <a:moveTo>
                  <a:pt x="8019" y="3701"/>
                </a:moveTo>
                <a:lnTo>
                  <a:pt x="8019" y="5747"/>
                </a:lnTo>
                <a:lnTo>
                  <a:pt x="6239" y="7402"/>
                </a:lnTo>
                <a:lnTo>
                  <a:pt x="4009" y="7402"/>
                </a:lnTo>
                <a:lnTo>
                  <a:pt x="1779" y="7402"/>
                </a:lnTo>
                <a:lnTo>
                  <a:pt x="0" y="5747"/>
                </a:lnTo>
                <a:lnTo>
                  <a:pt x="0" y="3701"/>
                </a:lnTo>
                <a:lnTo>
                  <a:pt x="0" y="1655"/>
                </a:lnTo>
                <a:lnTo>
                  <a:pt x="1779" y="0"/>
                </a:lnTo>
                <a:lnTo>
                  <a:pt x="4009" y="0"/>
                </a:lnTo>
                <a:lnTo>
                  <a:pt x="6239" y="0"/>
                </a:lnTo>
                <a:lnTo>
                  <a:pt x="8019" y="1655"/>
                </a:lnTo>
                <a:lnTo>
                  <a:pt x="8019" y="3701"/>
                </a:lnTo>
                <a:close/>
              </a:path>
            </a:pathLst>
          </a:custGeom>
          <a:ln w="4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5937" y="5944181"/>
            <a:ext cx="180340" cy="167005"/>
          </a:xfrm>
          <a:custGeom>
            <a:avLst/>
            <a:gdLst/>
            <a:ahLst/>
            <a:cxnLst/>
            <a:rect l="l" t="t" r="r" b="b"/>
            <a:pathLst>
              <a:path w="180339" h="167004">
                <a:moveTo>
                  <a:pt x="167306" y="0"/>
                </a:moveTo>
                <a:lnTo>
                  <a:pt x="130625" y="27063"/>
                </a:lnTo>
                <a:lnTo>
                  <a:pt x="83388" y="44174"/>
                </a:lnTo>
                <a:lnTo>
                  <a:pt x="70804" y="48434"/>
                </a:lnTo>
                <a:lnTo>
                  <a:pt x="33061" y="64444"/>
                </a:lnTo>
                <a:lnTo>
                  <a:pt x="4427" y="92858"/>
                </a:lnTo>
                <a:lnTo>
                  <a:pt x="0" y="119267"/>
                </a:lnTo>
                <a:lnTo>
                  <a:pt x="1298" y="131539"/>
                </a:lnTo>
                <a:lnTo>
                  <a:pt x="32476" y="164331"/>
                </a:lnTo>
                <a:lnTo>
                  <a:pt x="44357" y="164616"/>
                </a:lnTo>
                <a:lnTo>
                  <a:pt x="58478" y="164983"/>
                </a:lnTo>
                <a:lnTo>
                  <a:pt x="107843" y="166218"/>
                </a:lnTo>
                <a:lnTo>
                  <a:pt x="154163" y="166913"/>
                </a:lnTo>
                <a:lnTo>
                  <a:pt x="165917" y="166860"/>
                </a:lnTo>
                <a:lnTo>
                  <a:pt x="174753" y="166606"/>
                </a:lnTo>
                <a:lnTo>
                  <a:pt x="180027" y="166115"/>
                </a:lnTo>
                <a:lnTo>
                  <a:pt x="179024" y="160599"/>
                </a:lnTo>
                <a:lnTo>
                  <a:pt x="174094" y="156147"/>
                </a:lnTo>
                <a:lnTo>
                  <a:pt x="164813" y="152972"/>
                </a:lnTo>
                <a:lnTo>
                  <a:pt x="150757" y="151288"/>
                </a:lnTo>
                <a:lnTo>
                  <a:pt x="131502" y="151310"/>
                </a:lnTo>
                <a:lnTo>
                  <a:pt x="130204" y="140929"/>
                </a:lnTo>
                <a:lnTo>
                  <a:pt x="121659" y="102830"/>
                </a:lnTo>
                <a:lnTo>
                  <a:pt x="94510" y="85017"/>
                </a:lnTo>
                <a:lnTo>
                  <a:pt x="83201" y="86949"/>
                </a:lnTo>
                <a:lnTo>
                  <a:pt x="71632" y="91288"/>
                </a:lnTo>
                <a:lnTo>
                  <a:pt x="60417" y="97297"/>
                </a:lnTo>
                <a:lnTo>
                  <a:pt x="50171" y="104241"/>
                </a:lnTo>
                <a:lnTo>
                  <a:pt x="41508" y="111386"/>
                </a:lnTo>
                <a:lnTo>
                  <a:pt x="35041" y="117996"/>
                </a:lnTo>
              </a:path>
            </a:pathLst>
          </a:custGeom>
          <a:ln w="4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5505" y="6043512"/>
            <a:ext cx="66675" cy="67945"/>
          </a:xfrm>
          <a:custGeom>
            <a:avLst/>
            <a:gdLst/>
            <a:ahLst/>
            <a:cxnLst/>
            <a:rect l="l" t="t" r="r" b="b"/>
            <a:pathLst>
              <a:path w="66675" h="67945">
                <a:moveTo>
                  <a:pt x="0" y="22832"/>
                </a:moveTo>
                <a:lnTo>
                  <a:pt x="5491" y="30322"/>
                </a:lnTo>
                <a:lnTo>
                  <a:pt x="13257" y="44168"/>
                </a:lnTo>
                <a:lnTo>
                  <a:pt x="20481" y="58076"/>
                </a:lnTo>
                <a:lnTo>
                  <a:pt x="25030" y="67131"/>
                </a:lnTo>
                <a:lnTo>
                  <a:pt x="26762" y="67223"/>
                </a:lnTo>
                <a:lnTo>
                  <a:pt x="30985" y="67660"/>
                </a:lnTo>
                <a:lnTo>
                  <a:pt x="41463" y="67904"/>
                </a:lnTo>
                <a:lnTo>
                  <a:pt x="57793" y="67786"/>
                </a:lnTo>
                <a:lnTo>
                  <a:pt x="65079" y="65221"/>
                </a:lnTo>
                <a:lnTo>
                  <a:pt x="66669" y="60453"/>
                </a:lnTo>
                <a:lnTo>
                  <a:pt x="60513" y="55997"/>
                </a:lnTo>
                <a:lnTo>
                  <a:pt x="44559" y="54368"/>
                </a:lnTo>
                <a:lnTo>
                  <a:pt x="41584" y="44652"/>
                </a:lnTo>
                <a:lnTo>
                  <a:pt x="38961" y="29734"/>
                </a:lnTo>
                <a:lnTo>
                  <a:pt x="36411" y="13540"/>
                </a:lnTo>
                <a:lnTo>
                  <a:pt x="33655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2132" y="6000953"/>
            <a:ext cx="10160" cy="60960"/>
          </a:xfrm>
          <a:custGeom>
            <a:avLst/>
            <a:gdLst/>
            <a:ahLst/>
            <a:cxnLst/>
            <a:rect l="l" t="t" r="r" b="b"/>
            <a:pathLst>
              <a:path w="10160" h="60960">
                <a:moveTo>
                  <a:pt x="0" y="60361"/>
                </a:moveTo>
                <a:lnTo>
                  <a:pt x="3790" y="55889"/>
                </a:lnTo>
                <a:lnTo>
                  <a:pt x="7366" y="49124"/>
                </a:lnTo>
                <a:lnTo>
                  <a:pt x="9752" y="40109"/>
                </a:lnTo>
                <a:lnTo>
                  <a:pt x="9974" y="28889"/>
                </a:lnTo>
                <a:lnTo>
                  <a:pt x="7057" y="15504"/>
                </a:lnTo>
                <a:lnTo>
                  <a:pt x="27" y="0"/>
                </a:lnTo>
              </a:path>
            </a:pathLst>
          </a:custGeom>
          <a:ln w="4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8755" y="6079743"/>
            <a:ext cx="18415" cy="30480"/>
          </a:xfrm>
          <a:custGeom>
            <a:avLst/>
            <a:gdLst/>
            <a:ahLst/>
            <a:cxnLst/>
            <a:rect l="l" t="t" r="r" b="b"/>
            <a:pathLst>
              <a:path w="18414" h="30479">
                <a:moveTo>
                  <a:pt x="9448" y="0"/>
                </a:moveTo>
                <a:lnTo>
                  <a:pt x="2330" y="7876"/>
                </a:lnTo>
                <a:lnTo>
                  <a:pt x="0" y="19294"/>
                </a:lnTo>
                <a:lnTo>
                  <a:pt x="7497" y="27437"/>
                </a:lnTo>
                <a:lnTo>
                  <a:pt x="18310" y="30123"/>
                </a:lnTo>
              </a:path>
            </a:pathLst>
          </a:custGeom>
          <a:ln w="4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6129" y="6083334"/>
            <a:ext cx="20320" cy="12700"/>
          </a:xfrm>
          <a:custGeom>
            <a:avLst/>
            <a:gdLst/>
            <a:ahLst/>
            <a:cxnLst/>
            <a:rect l="l" t="t" r="r" b="b"/>
            <a:pathLst>
              <a:path w="20319" h="12700">
                <a:moveTo>
                  <a:pt x="19905" y="0"/>
                </a:moveTo>
                <a:lnTo>
                  <a:pt x="15089" y="6367"/>
                </a:lnTo>
                <a:lnTo>
                  <a:pt x="6263" y="10597"/>
                </a:lnTo>
                <a:lnTo>
                  <a:pt x="0" y="12574"/>
                </a:lnTo>
              </a:path>
            </a:pathLst>
          </a:custGeom>
          <a:ln w="46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39888" y="3347039"/>
            <a:ext cx="2303642" cy="1230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09842" y="3351238"/>
            <a:ext cx="257175" cy="258445"/>
          </a:xfrm>
          <a:custGeom>
            <a:avLst/>
            <a:gdLst/>
            <a:ahLst/>
            <a:cxnLst/>
            <a:rect l="l" t="t" r="r" b="b"/>
            <a:pathLst>
              <a:path w="257175" h="258445">
                <a:moveTo>
                  <a:pt x="180311" y="139663"/>
                </a:moveTo>
                <a:lnTo>
                  <a:pt x="48315" y="139663"/>
                </a:lnTo>
                <a:lnTo>
                  <a:pt x="42965" y="147408"/>
                </a:lnTo>
                <a:lnTo>
                  <a:pt x="35941" y="162904"/>
                </a:lnTo>
                <a:lnTo>
                  <a:pt x="33030" y="176279"/>
                </a:lnTo>
                <a:lnTo>
                  <a:pt x="33257" y="187492"/>
                </a:lnTo>
                <a:lnTo>
                  <a:pt x="35650" y="196500"/>
                </a:lnTo>
                <a:lnTo>
                  <a:pt x="39237" y="203262"/>
                </a:lnTo>
                <a:lnTo>
                  <a:pt x="43044" y="207735"/>
                </a:lnTo>
                <a:lnTo>
                  <a:pt x="41504" y="222130"/>
                </a:lnTo>
                <a:lnTo>
                  <a:pt x="39275" y="235617"/>
                </a:lnTo>
                <a:lnTo>
                  <a:pt x="35206" y="244305"/>
                </a:lnTo>
                <a:lnTo>
                  <a:pt x="19189" y="245910"/>
                </a:lnTo>
                <a:lnTo>
                  <a:pt x="12990" y="250367"/>
                </a:lnTo>
                <a:lnTo>
                  <a:pt x="14561" y="255147"/>
                </a:lnTo>
                <a:lnTo>
                  <a:pt x="21853" y="257721"/>
                </a:lnTo>
                <a:lnTo>
                  <a:pt x="38192" y="257838"/>
                </a:lnTo>
                <a:lnTo>
                  <a:pt x="48683" y="257596"/>
                </a:lnTo>
                <a:lnTo>
                  <a:pt x="52874" y="257164"/>
                </a:lnTo>
                <a:lnTo>
                  <a:pt x="54614" y="257049"/>
                </a:lnTo>
                <a:lnTo>
                  <a:pt x="61810" y="242846"/>
                </a:lnTo>
                <a:lnTo>
                  <a:pt x="69104" y="229033"/>
                </a:lnTo>
                <a:lnTo>
                  <a:pt x="252330" y="229033"/>
                </a:lnTo>
                <a:lnTo>
                  <a:pt x="248197" y="220866"/>
                </a:lnTo>
                <a:lnTo>
                  <a:pt x="249359" y="208783"/>
                </a:lnTo>
                <a:lnTo>
                  <a:pt x="248414" y="195863"/>
                </a:lnTo>
                <a:lnTo>
                  <a:pt x="244963" y="183151"/>
                </a:lnTo>
                <a:lnTo>
                  <a:pt x="217124" y="155561"/>
                </a:lnTo>
                <a:lnTo>
                  <a:pt x="192746" y="144329"/>
                </a:lnTo>
                <a:lnTo>
                  <a:pt x="180311" y="139663"/>
                </a:lnTo>
                <a:close/>
              </a:path>
              <a:path w="257175" h="258445">
                <a:moveTo>
                  <a:pt x="252330" y="229033"/>
                </a:moveTo>
                <a:lnTo>
                  <a:pt x="69104" y="229033"/>
                </a:lnTo>
                <a:lnTo>
                  <a:pt x="69104" y="229757"/>
                </a:lnTo>
                <a:lnTo>
                  <a:pt x="73930" y="236107"/>
                </a:lnTo>
                <a:lnTo>
                  <a:pt x="82782" y="240349"/>
                </a:lnTo>
                <a:lnTo>
                  <a:pt x="89018" y="242330"/>
                </a:lnTo>
                <a:lnTo>
                  <a:pt x="87455" y="242937"/>
                </a:lnTo>
                <a:lnTo>
                  <a:pt x="72471" y="248114"/>
                </a:lnTo>
                <a:lnTo>
                  <a:pt x="68692" y="256595"/>
                </a:lnTo>
                <a:lnTo>
                  <a:pt x="73985" y="257183"/>
                </a:lnTo>
                <a:lnTo>
                  <a:pt x="83667" y="257481"/>
                </a:lnTo>
                <a:lnTo>
                  <a:pt x="112260" y="257435"/>
                </a:lnTo>
                <a:lnTo>
                  <a:pt x="178827" y="256338"/>
                </a:lnTo>
                <a:lnTo>
                  <a:pt x="191649" y="256183"/>
                </a:lnTo>
                <a:lnTo>
                  <a:pt x="212346" y="256183"/>
                </a:lnTo>
                <a:lnTo>
                  <a:pt x="218977" y="254967"/>
                </a:lnTo>
                <a:lnTo>
                  <a:pt x="224768" y="252566"/>
                </a:lnTo>
                <a:lnTo>
                  <a:pt x="249311" y="252566"/>
                </a:lnTo>
                <a:lnTo>
                  <a:pt x="256704" y="242846"/>
                </a:lnTo>
                <a:lnTo>
                  <a:pt x="253690" y="231720"/>
                </a:lnTo>
                <a:lnTo>
                  <a:pt x="252330" y="229033"/>
                </a:lnTo>
                <a:close/>
              </a:path>
              <a:path w="257175" h="258445">
                <a:moveTo>
                  <a:pt x="212346" y="256183"/>
                </a:moveTo>
                <a:lnTo>
                  <a:pt x="191649" y="256183"/>
                </a:lnTo>
                <a:lnTo>
                  <a:pt x="201007" y="256186"/>
                </a:lnTo>
                <a:lnTo>
                  <a:pt x="211497" y="256338"/>
                </a:lnTo>
                <a:lnTo>
                  <a:pt x="212346" y="256183"/>
                </a:lnTo>
                <a:close/>
              </a:path>
              <a:path w="257175" h="258445">
                <a:moveTo>
                  <a:pt x="249311" y="252566"/>
                </a:moveTo>
                <a:lnTo>
                  <a:pt x="224768" y="252566"/>
                </a:lnTo>
                <a:lnTo>
                  <a:pt x="226136" y="253765"/>
                </a:lnTo>
                <a:lnTo>
                  <a:pt x="239142" y="256162"/>
                </a:lnTo>
                <a:lnTo>
                  <a:pt x="249311" y="252566"/>
                </a:lnTo>
                <a:close/>
              </a:path>
              <a:path w="257175" h="258445">
                <a:moveTo>
                  <a:pt x="40595" y="0"/>
                </a:moveTo>
                <a:lnTo>
                  <a:pt x="35171" y="5610"/>
                </a:lnTo>
                <a:lnTo>
                  <a:pt x="31202" y="19008"/>
                </a:lnTo>
                <a:lnTo>
                  <a:pt x="32592" y="32438"/>
                </a:lnTo>
                <a:lnTo>
                  <a:pt x="36064" y="46001"/>
                </a:lnTo>
                <a:lnTo>
                  <a:pt x="40411" y="58794"/>
                </a:lnTo>
                <a:lnTo>
                  <a:pt x="44467" y="70055"/>
                </a:lnTo>
                <a:lnTo>
                  <a:pt x="46905" y="78462"/>
                </a:lnTo>
                <a:lnTo>
                  <a:pt x="43638" y="79744"/>
                </a:lnTo>
                <a:lnTo>
                  <a:pt x="33764" y="83496"/>
                </a:lnTo>
                <a:lnTo>
                  <a:pt x="22300" y="89748"/>
                </a:lnTo>
                <a:lnTo>
                  <a:pt x="10662" y="98663"/>
                </a:lnTo>
                <a:lnTo>
                  <a:pt x="265" y="110404"/>
                </a:lnTo>
                <a:lnTo>
                  <a:pt x="0" y="121537"/>
                </a:lnTo>
                <a:lnTo>
                  <a:pt x="6376" y="134089"/>
                </a:lnTo>
                <a:lnTo>
                  <a:pt x="16952" y="137952"/>
                </a:lnTo>
                <a:lnTo>
                  <a:pt x="33329" y="139346"/>
                </a:lnTo>
                <a:lnTo>
                  <a:pt x="38739" y="139638"/>
                </a:lnTo>
                <a:lnTo>
                  <a:pt x="43717" y="139841"/>
                </a:lnTo>
                <a:lnTo>
                  <a:pt x="48315" y="139663"/>
                </a:lnTo>
                <a:lnTo>
                  <a:pt x="180311" y="139663"/>
                </a:lnTo>
                <a:lnTo>
                  <a:pt x="168093" y="135460"/>
                </a:lnTo>
                <a:lnTo>
                  <a:pt x="143985" y="127421"/>
                </a:lnTo>
                <a:lnTo>
                  <a:pt x="132391" y="123234"/>
                </a:lnTo>
                <a:lnTo>
                  <a:pt x="90657" y="99918"/>
                </a:lnTo>
                <a:lnTo>
                  <a:pt x="81893" y="90603"/>
                </a:lnTo>
                <a:lnTo>
                  <a:pt x="86699" y="87109"/>
                </a:lnTo>
                <a:lnTo>
                  <a:pt x="97819" y="80838"/>
                </a:lnTo>
                <a:lnTo>
                  <a:pt x="106596" y="75597"/>
                </a:lnTo>
                <a:lnTo>
                  <a:pt x="113967" y="70055"/>
                </a:lnTo>
                <a:lnTo>
                  <a:pt x="68698" y="70055"/>
                </a:lnTo>
                <a:lnTo>
                  <a:pt x="68437" y="58406"/>
                </a:lnTo>
                <a:lnTo>
                  <a:pt x="58007" y="12493"/>
                </a:lnTo>
                <a:lnTo>
                  <a:pt x="46716" y="436"/>
                </a:lnTo>
                <a:lnTo>
                  <a:pt x="40595" y="0"/>
                </a:lnTo>
                <a:close/>
              </a:path>
              <a:path w="257175" h="258445">
                <a:moveTo>
                  <a:pt x="134772" y="16290"/>
                </a:moveTo>
                <a:lnTo>
                  <a:pt x="91615" y="43574"/>
                </a:lnTo>
                <a:lnTo>
                  <a:pt x="74740" y="63687"/>
                </a:lnTo>
                <a:lnTo>
                  <a:pt x="68698" y="70055"/>
                </a:lnTo>
                <a:lnTo>
                  <a:pt x="113967" y="70055"/>
                </a:lnTo>
                <a:lnTo>
                  <a:pt x="114521" y="69638"/>
                </a:lnTo>
                <a:lnTo>
                  <a:pt x="123086" y="61212"/>
                </a:lnTo>
                <a:lnTo>
                  <a:pt x="133781" y="48570"/>
                </a:lnTo>
                <a:lnTo>
                  <a:pt x="137154" y="41627"/>
                </a:lnTo>
                <a:lnTo>
                  <a:pt x="139663" y="31751"/>
                </a:lnTo>
                <a:lnTo>
                  <a:pt x="139480" y="22215"/>
                </a:lnTo>
                <a:lnTo>
                  <a:pt x="134772" y="16290"/>
                </a:lnTo>
                <a:close/>
              </a:path>
            </a:pathLst>
          </a:custGeom>
          <a:solidFill>
            <a:srgbClr val="B0C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09844" y="3351239"/>
            <a:ext cx="257175" cy="258445"/>
          </a:xfrm>
          <a:custGeom>
            <a:avLst/>
            <a:gdLst/>
            <a:ahLst/>
            <a:cxnLst/>
            <a:rect l="l" t="t" r="r" b="b"/>
            <a:pathLst>
              <a:path w="257175" h="258445">
                <a:moveTo>
                  <a:pt x="68695" y="70052"/>
                </a:moveTo>
                <a:lnTo>
                  <a:pt x="74740" y="63687"/>
                </a:lnTo>
                <a:lnTo>
                  <a:pt x="82496" y="54364"/>
                </a:lnTo>
                <a:lnTo>
                  <a:pt x="91617" y="43570"/>
                </a:lnTo>
                <a:lnTo>
                  <a:pt x="101757" y="32794"/>
                </a:lnTo>
                <a:lnTo>
                  <a:pt x="112569" y="23523"/>
                </a:lnTo>
                <a:lnTo>
                  <a:pt x="123708" y="17246"/>
                </a:lnTo>
                <a:lnTo>
                  <a:pt x="134770" y="16294"/>
                </a:lnTo>
                <a:lnTo>
                  <a:pt x="139477" y="22226"/>
                </a:lnTo>
                <a:lnTo>
                  <a:pt x="139661" y="31769"/>
                </a:lnTo>
                <a:lnTo>
                  <a:pt x="137152" y="41647"/>
                </a:lnTo>
                <a:lnTo>
                  <a:pt x="106594" y="75598"/>
                </a:lnTo>
                <a:lnTo>
                  <a:pt x="86702" y="87110"/>
                </a:lnTo>
                <a:lnTo>
                  <a:pt x="81886" y="90604"/>
                </a:lnTo>
                <a:lnTo>
                  <a:pt x="121236" y="118678"/>
                </a:lnTo>
                <a:lnTo>
                  <a:pt x="168092" y="135455"/>
                </a:lnTo>
                <a:lnTo>
                  <a:pt x="180402" y="139690"/>
                </a:lnTo>
                <a:lnTo>
                  <a:pt x="217123" y="155553"/>
                </a:lnTo>
                <a:lnTo>
                  <a:pt x="244965" y="183148"/>
                </a:lnTo>
                <a:lnTo>
                  <a:pt x="249357" y="208778"/>
                </a:lnTo>
                <a:lnTo>
                  <a:pt x="248194" y="220859"/>
                </a:lnTo>
                <a:lnTo>
                  <a:pt x="253691" y="231713"/>
                </a:lnTo>
                <a:lnTo>
                  <a:pt x="256705" y="242837"/>
                </a:lnTo>
                <a:lnTo>
                  <a:pt x="249385" y="252539"/>
                </a:lnTo>
                <a:lnTo>
                  <a:pt x="239156" y="256166"/>
                </a:lnTo>
                <a:lnTo>
                  <a:pt x="226151" y="253776"/>
                </a:lnTo>
                <a:lnTo>
                  <a:pt x="224760" y="252559"/>
                </a:lnTo>
                <a:lnTo>
                  <a:pt x="218971" y="254973"/>
                </a:lnTo>
                <a:lnTo>
                  <a:pt x="211497" y="256329"/>
                </a:lnTo>
                <a:lnTo>
                  <a:pt x="201011" y="256191"/>
                </a:lnTo>
                <a:lnTo>
                  <a:pt x="191654" y="256185"/>
                </a:lnTo>
                <a:lnTo>
                  <a:pt x="178812" y="256340"/>
                </a:lnTo>
                <a:lnTo>
                  <a:pt x="163469" y="256598"/>
                </a:lnTo>
                <a:lnTo>
                  <a:pt x="146610" y="256905"/>
                </a:lnTo>
                <a:lnTo>
                  <a:pt x="129217" y="257204"/>
                </a:lnTo>
                <a:lnTo>
                  <a:pt x="112274" y="257438"/>
                </a:lnTo>
                <a:lnTo>
                  <a:pt x="96766" y="257551"/>
                </a:lnTo>
                <a:lnTo>
                  <a:pt x="83676" y="257487"/>
                </a:lnTo>
                <a:lnTo>
                  <a:pt x="73987" y="257189"/>
                </a:lnTo>
                <a:lnTo>
                  <a:pt x="68683" y="256602"/>
                </a:lnTo>
                <a:lnTo>
                  <a:pt x="72462" y="248107"/>
                </a:lnTo>
                <a:lnTo>
                  <a:pt x="87453" y="242940"/>
                </a:lnTo>
                <a:lnTo>
                  <a:pt x="89004" y="242329"/>
                </a:lnTo>
                <a:lnTo>
                  <a:pt x="82788" y="240352"/>
                </a:lnTo>
                <a:lnTo>
                  <a:pt x="73915" y="236122"/>
                </a:lnTo>
                <a:lnTo>
                  <a:pt x="69099" y="229755"/>
                </a:lnTo>
                <a:lnTo>
                  <a:pt x="69099" y="229042"/>
                </a:lnTo>
                <a:lnTo>
                  <a:pt x="61800" y="242848"/>
                </a:lnTo>
                <a:lnTo>
                  <a:pt x="56484" y="253348"/>
                </a:lnTo>
                <a:lnTo>
                  <a:pt x="54602" y="257042"/>
                </a:lnTo>
                <a:lnTo>
                  <a:pt x="52871" y="257157"/>
                </a:lnTo>
                <a:lnTo>
                  <a:pt x="48671" y="257594"/>
                </a:lnTo>
                <a:lnTo>
                  <a:pt x="38178" y="257838"/>
                </a:lnTo>
                <a:lnTo>
                  <a:pt x="21840" y="257720"/>
                </a:lnTo>
                <a:lnTo>
                  <a:pt x="14552" y="255148"/>
                </a:lnTo>
                <a:lnTo>
                  <a:pt x="12986" y="250370"/>
                </a:lnTo>
                <a:lnTo>
                  <a:pt x="19192" y="245913"/>
                </a:lnTo>
                <a:lnTo>
                  <a:pt x="35221" y="244306"/>
                </a:lnTo>
                <a:lnTo>
                  <a:pt x="39281" y="235614"/>
                </a:lnTo>
                <a:lnTo>
                  <a:pt x="41499" y="222125"/>
                </a:lnTo>
                <a:lnTo>
                  <a:pt x="43048" y="207731"/>
                </a:lnTo>
                <a:lnTo>
                  <a:pt x="39240" y="203261"/>
                </a:lnTo>
                <a:lnTo>
                  <a:pt x="35652" y="196499"/>
                </a:lnTo>
                <a:lnTo>
                  <a:pt x="33257" y="187490"/>
                </a:lnTo>
                <a:lnTo>
                  <a:pt x="33028" y="176275"/>
                </a:lnTo>
                <a:lnTo>
                  <a:pt x="35936" y="162898"/>
                </a:lnTo>
                <a:lnTo>
                  <a:pt x="42955" y="147402"/>
                </a:lnTo>
                <a:lnTo>
                  <a:pt x="48315" y="139662"/>
                </a:lnTo>
                <a:lnTo>
                  <a:pt x="43713" y="139846"/>
                </a:lnTo>
                <a:lnTo>
                  <a:pt x="0" y="121534"/>
                </a:lnTo>
                <a:lnTo>
                  <a:pt x="266" y="110401"/>
                </a:lnTo>
                <a:lnTo>
                  <a:pt x="10661" y="98661"/>
                </a:lnTo>
                <a:lnTo>
                  <a:pt x="22301" y="89743"/>
                </a:lnTo>
                <a:lnTo>
                  <a:pt x="33766" y="83488"/>
                </a:lnTo>
                <a:lnTo>
                  <a:pt x="43636" y="79735"/>
                </a:lnTo>
                <a:lnTo>
                  <a:pt x="46892" y="78466"/>
                </a:lnTo>
                <a:lnTo>
                  <a:pt x="44418" y="69921"/>
                </a:lnTo>
                <a:lnTo>
                  <a:pt x="40406" y="58798"/>
                </a:lnTo>
                <a:lnTo>
                  <a:pt x="36064" y="46001"/>
                </a:lnTo>
                <a:lnTo>
                  <a:pt x="32594" y="32435"/>
                </a:lnTo>
                <a:lnTo>
                  <a:pt x="31204" y="19003"/>
                </a:lnTo>
                <a:lnTo>
                  <a:pt x="35171" y="5608"/>
                </a:lnTo>
                <a:lnTo>
                  <a:pt x="40598" y="0"/>
                </a:lnTo>
                <a:lnTo>
                  <a:pt x="46722" y="439"/>
                </a:lnTo>
                <a:lnTo>
                  <a:pt x="67464" y="43782"/>
                </a:lnTo>
                <a:lnTo>
                  <a:pt x="68436" y="58427"/>
                </a:lnTo>
              </a:path>
            </a:pathLst>
          </a:custGeom>
          <a:ln w="4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8839" y="3367150"/>
            <a:ext cx="70485" cy="76200"/>
          </a:xfrm>
          <a:custGeom>
            <a:avLst/>
            <a:gdLst/>
            <a:ahLst/>
            <a:cxnLst/>
            <a:rect l="l" t="t" r="r" b="b"/>
            <a:pathLst>
              <a:path w="70484" h="76200">
                <a:moveTo>
                  <a:pt x="9561" y="76017"/>
                </a:moveTo>
                <a:lnTo>
                  <a:pt x="22397" y="68522"/>
                </a:lnTo>
                <a:lnTo>
                  <a:pt x="32160" y="63023"/>
                </a:lnTo>
                <a:lnTo>
                  <a:pt x="40208" y="57924"/>
                </a:lnTo>
                <a:lnTo>
                  <a:pt x="67534" y="22717"/>
                </a:lnTo>
                <a:lnTo>
                  <a:pt x="70057" y="12518"/>
                </a:lnTo>
                <a:lnTo>
                  <a:pt x="69459" y="4381"/>
                </a:lnTo>
                <a:lnTo>
                  <a:pt x="64874" y="0"/>
                </a:lnTo>
                <a:lnTo>
                  <a:pt x="55436" y="1063"/>
                </a:lnTo>
                <a:lnTo>
                  <a:pt x="23109" y="27132"/>
                </a:lnTo>
                <a:lnTo>
                  <a:pt x="6126" y="47315"/>
                </a:lnTo>
                <a:lnTo>
                  <a:pt x="0" y="53861"/>
                </a:lnTo>
              </a:path>
            </a:pathLst>
          </a:custGeom>
          <a:ln w="4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09508" y="3429625"/>
            <a:ext cx="73025" cy="60960"/>
          </a:xfrm>
          <a:custGeom>
            <a:avLst/>
            <a:gdLst/>
            <a:ahLst/>
            <a:cxnLst/>
            <a:rect l="l" t="t" r="r" b="b"/>
            <a:pathLst>
              <a:path w="73025" h="60960">
                <a:moveTo>
                  <a:pt x="50497" y="0"/>
                </a:moveTo>
                <a:lnTo>
                  <a:pt x="5900" y="23870"/>
                </a:lnTo>
                <a:lnTo>
                  <a:pt x="0" y="36348"/>
                </a:lnTo>
                <a:lnTo>
                  <a:pt x="956" y="47591"/>
                </a:lnTo>
                <a:lnTo>
                  <a:pt x="9739" y="56539"/>
                </a:lnTo>
                <a:lnTo>
                  <a:pt x="21470" y="60020"/>
                </a:lnTo>
                <a:lnTo>
                  <a:pt x="39569" y="60906"/>
                </a:lnTo>
                <a:lnTo>
                  <a:pt x="53498" y="60507"/>
                </a:lnTo>
                <a:lnTo>
                  <a:pt x="64194" y="57985"/>
                </a:lnTo>
                <a:lnTo>
                  <a:pt x="72596" y="52505"/>
                </a:lnTo>
              </a:path>
            </a:pathLst>
          </a:custGeom>
          <a:ln w="4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41484" y="3349396"/>
            <a:ext cx="37465" cy="74295"/>
          </a:xfrm>
          <a:custGeom>
            <a:avLst/>
            <a:gdLst/>
            <a:ahLst/>
            <a:cxnLst/>
            <a:rect l="l" t="t" r="r" b="b"/>
            <a:pathLst>
              <a:path w="37465" h="74295">
                <a:moveTo>
                  <a:pt x="37055" y="71895"/>
                </a:moveTo>
                <a:lnTo>
                  <a:pt x="32873" y="29763"/>
                </a:lnTo>
                <a:lnTo>
                  <a:pt x="11115" y="0"/>
                </a:lnTo>
                <a:lnTo>
                  <a:pt x="5104" y="1751"/>
                </a:lnTo>
                <a:lnTo>
                  <a:pt x="745" y="10797"/>
                </a:lnTo>
                <a:lnTo>
                  <a:pt x="0" y="24226"/>
                </a:lnTo>
                <a:lnTo>
                  <a:pt x="2020" y="38017"/>
                </a:lnTo>
                <a:lnTo>
                  <a:pt x="5691" y="51412"/>
                </a:lnTo>
                <a:lnTo>
                  <a:pt x="9898" y="63651"/>
                </a:lnTo>
                <a:lnTo>
                  <a:pt x="13524" y="73975"/>
                </a:lnTo>
              </a:path>
            </a:pathLst>
          </a:custGeom>
          <a:ln w="4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10214" y="3459726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1969" y="0"/>
                </a:moveTo>
                <a:lnTo>
                  <a:pt x="6239" y="4781"/>
                </a:lnTo>
                <a:lnTo>
                  <a:pt x="1637" y="9195"/>
                </a:lnTo>
                <a:lnTo>
                  <a:pt x="0" y="11425"/>
                </a:lnTo>
              </a:path>
            </a:pathLst>
          </a:custGeom>
          <a:ln w="4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34834" y="3446010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6223" y="0"/>
                </a:moveTo>
                <a:lnTo>
                  <a:pt x="1778" y="0"/>
                </a:lnTo>
                <a:lnTo>
                  <a:pt x="0" y="1650"/>
                </a:lnTo>
                <a:lnTo>
                  <a:pt x="0" y="5740"/>
                </a:lnTo>
                <a:lnTo>
                  <a:pt x="1778" y="7391"/>
                </a:lnTo>
                <a:lnTo>
                  <a:pt x="6223" y="7391"/>
                </a:lnTo>
                <a:lnTo>
                  <a:pt x="8001" y="5740"/>
                </a:lnTo>
                <a:lnTo>
                  <a:pt x="8001" y="1650"/>
                </a:lnTo>
                <a:lnTo>
                  <a:pt x="62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34834" y="3446004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0" y="3701"/>
                </a:moveTo>
                <a:lnTo>
                  <a:pt x="0" y="5747"/>
                </a:lnTo>
                <a:lnTo>
                  <a:pt x="1779" y="7402"/>
                </a:lnTo>
                <a:lnTo>
                  <a:pt x="4009" y="7402"/>
                </a:lnTo>
                <a:lnTo>
                  <a:pt x="6239" y="7402"/>
                </a:lnTo>
                <a:lnTo>
                  <a:pt x="8019" y="5747"/>
                </a:lnTo>
                <a:lnTo>
                  <a:pt x="8019" y="3701"/>
                </a:lnTo>
                <a:lnTo>
                  <a:pt x="8019" y="1655"/>
                </a:lnTo>
                <a:lnTo>
                  <a:pt x="6239" y="0"/>
                </a:lnTo>
                <a:lnTo>
                  <a:pt x="4009" y="0"/>
                </a:lnTo>
                <a:lnTo>
                  <a:pt x="1779" y="0"/>
                </a:lnTo>
                <a:lnTo>
                  <a:pt x="0" y="1655"/>
                </a:lnTo>
                <a:lnTo>
                  <a:pt x="0" y="3701"/>
                </a:lnTo>
                <a:close/>
              </a:path>
            </a:pathLst>
          </a:custGeom>
          <a:ln w="4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79056" y="3441839"/>
            <a:ext cx="180340" cy="167005"/>
          </a:xfrm>
          <a:custGeom>
            <a:avLst/>
            <a:gdLst/>
            <a:ahLst/>
            <a:cxnLst/>
            <a:rect l="l" t="t" r="r" b="b"/>
            <a:pathLst>
              <a:path w="180340" h="167004">
                <a:moveTo>
                  <a:pt x="12679" y="0"/>
                </a:moveTo>
                <a:lnTo>
                  <a:pt x="49364" y="27056"/>
                </a:lnTo>
                <a:lnTo>
                  <a:pt x="96606" y="44160"/>
                </a:lnTo>
                <a:lnTo>
                  <a:pt x="109189" y="48418"/>
                </a:lnTo>
                <a:lnTo>
                  <a:pt x="146917" y="64429"/>
                </a:lnTo>
                <a:lnTo>
                  <a:pt x="175555" y="92853"/>
                </a:lnTo>
                <a:lnTo>
                  <a:pt x="179996" y="119267"/>
                </a:lnTo>
                <a:lnTo>
                  <a:pt x="178709" y="131539"/>
                </a:lnTo>
                <a:lnTo>
                  <a:pt x="147529" y="164332"/>
                </a:lnTo>
                <a:lnTo>
                  <a:pt x="135653" y="164613"/>
                </a:lnTo>
                <a:lnTo>
                  <a:pt x="121533" y="164976"/>
                </a:lnTo>
                <a:lnTo>
                  <a:pt x="72169" y="166209"/>
                </a:lnTo>
                <a:lnTo>
                  <a:pt x="25850" y="166909"/>
                </a:lnTo>
                <a:lnTo>
                  <a:pt x="14099" y="166857"/>
                </a:lnTo>
                <a:lnTo>
                  <a:pt x="5267" y="166604"/>
                </a:lnTo>
                <a:lnTo>
                  <a:pt x="0" y="166114"/>
                </a:lnTo>
                <a:lnTo>
                  <a:pt x="985" y="160601"/>
                </a:lnTo>
                <a:lnTo>
                  <a:pt x="5902" y="156150"/>
                </a:lnTo>
                <a:lnTo>
                  <a:pt x="15169" y="152976"/>
                </a:lnTo>
                <a:lnTo>
                  <a:pt x="29206" y="151290"/>
                </a:lnTo>
                <a:lnTo>
                  <a:pt x="48433" y="151307"/>
                </a:lnTo>
                <a:lnTo>
                  <a:pt x="49766" y="140930"/>
                </a:lnTo>
                <a:lnTo>
                  <a:pt x="58334" y="102841"/>
                </a:lnTo>
                <a:lnTo>
                  <a:pt x="85463" y="85013"/>
                </a:lnTo>
                <a:lnTo>
                  <a:pt x="96769" y="86938"/>
                </a:lnTo>
                <a:lnTo>
                  <a:pt x="108334" y="91272"/>
                </a:lnTo>
                <a:lnTo>
                  <a:pt x="119546" y="97277"/>
                </a:lnTo>
                <a:lnTo>
                  <a:pt x="129791" y="104220"/>
                </a:lnTo>
                <a:lnTo>
                  <a:pt x="138456" y="111365"/>
                </a:lnTo>
                <a:lnTo>
                  <a:pt x="144928" y="117976"/>
                </a:lnTo>
              </a:path>
            </a:pathLst>
          </a:custGeom>
          <a:ln w="4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22829" y="3541157"/>
            <a:ext cx="66675" cy="67945"/>
          </a:xfrm>
          <a:custGeom>
            <a:avLst/>
            <a:gdLst/>
            <a:ahLst/>
            <a:cxnLst/>
            <a:rect l="l" t="t" r="r" b="b"/>
            <a:pathLst>
              <a:path w="66675" h="67945">
                <a:moveTo>
                  <a:pt x="66646" y="22845"/>
                </a:moveTo>
                <a:lnTo>
                  <a:pt x="61152" y="30340"/>
                </a:lnTo>
                <a:lnTo>
                  <a:pt x="53388" y="44195"/>
                </a:lnTo>
                <a:lnTo>
                  <a:pt x="46179" y="58106"/>
                </a:lnTo>
                <a:lnTo>
                  <a:pt x="41616" y="67121"/>
                </a:lnTo>
                <a:lnTo>
                  <a:pt x="39884" y="67236"/>
                </a:lnTo>
                <a:lnTo>
                  <a:pt x="35685" y="67673"/>
                </a:lnTo>
                <a:lnTo>
                  <a:pt x="25192" y="67917"/>
                </a:lnTo>
                <a:lnTo>
                  <a:pt x="8853" y="67799"/>
                </a:lnTo>
                <a:lnTo>
                  <a:pt x="1565" y="65227"/>
                </a:lnTo>
                <a:lnTo>
                  <a:pt x="0" y="60449"/>
                </a:lnTo>
                <a:lnTo>
                  <a:pt x="6206" y="55992"/>
                </a:lnTo>
                <a:lnTo>
                  <a:pt x="22235" y="54385"/>
                </a:lnTo>
                <a:lnTo>
                  <a:pt x="25138" y="44663"/>
                </a:lnTo>
                <a:lnTo>
                  <a:pt x="27721" y="29738"/>
                </a:lnTo>
                <a:lnTo>
                  <a:pt x="30257" y="13540"/>
                </a:lnTo>
                <a:lnTo>
                  <a:pt x="3302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42873" y="3498660"/>
            <a:ext cx="10160" cy="60325"/>
          </a:xfrm>
          <a:custGeom>
            <a:avLst/>
            <a:gdLst/>
            <a:ahLst/>
            <a:cxnLst/>
            <a:rect l="l" t="t" r="r" b="b"/>
            <a:pathLst>
              <a:path w="10159" h="60325">
                <a:moveTo>
                  <a:pt x="10015" y="60313"/>
                </a:moveTo>
                <a:lnTo>
                  <a:pt x="6208" y="55843"/>
                </a:lnTo>
                <a:lnTo>
                  <a:pt x="2621" y="49083"/>
                </a:lnTo>
                <a:lnTo>
                  <a:pt x="227" y="40076"/>
                </a:lnTo>
                <a:lnTo>
                  <a:pt x="0" y="28864"/>
                </a:lnTo>
                <a:lnTo>
                  <a:pt x="2910" y="15491"/>
                </a:lnTo>
                <a:lnTo>
                  <a:pt x="9932" y="0"/>
                </a:lnTo>
              </a:path>
            </a:pathLst>
          </a:custGeom>
          <a:ln w="4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47927" y="3577401"/>
            <a:ext cx="18415" cy="30480"/>
          </a:xfrm>
          <a:custGeom>
            <a:avLst/>
            <a:gdLst/>
            <a:ahLst/>
            <a:cxnLst/>
            <a:rect l="l" t="t" r="r" b="b"/>
            <a:pathLst>
              <a:path w="18415" h="30479">
                <a:moveTo>
                  <a:pt x="8849" y="0"/>
                </a:moveTo>
                <a:lnTo>
                  <a:pt x="15973" y="7871"/>
                </a:lnTo>
                <a:lnTo>
                  <a:pt x="18322" y="19282"/>
                </a:lnTo>
                <a:lnTo>
                  <a:pt x="10810" y="27433"/>
                </a:lnTo>
                <a:lnTo>
                  <a:pt x="0" y="30123"/>
                </a:lnTo>
              </a:path>
            </a:pathLst>
          </a:custGeom>
          <a:ln w="4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78948" y="3580991"/>
            <a:ext cx="20320" cy="12700"/>
          </a:xfrm>
          <a:custGeom>
            <a:avLst/>
            <a:gdLst/>
            <a:ahLst/>
            <a:cxnLst/>
            <a:rect l="l" t="t" r="r" b="b"/>
            <a:pathLst>
              <a:path w="20320" h="12700">
                <a:moveTo>
                  <a:pt x="0" y="0"/>
                </a:moveTo>
                <a:lnTo>
                  <a:pt x="4816" y="6367"/>
                </a:lnTo>
                <a:lnTo>
                  <a:pt x="13689" y="10597"/>
                </a:lnTo>
                <a:lnTo>
                  <a:pt x="19905" y="12574"/>
                </a:lnTo>
              </a:path>
            </a:pathLst>
          </a:custGeom>
          <a:ln w="46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99993" y="4007275"/>
            <a:ext cx="1259313" cy="6119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012648" y="6494208"/>
            <a:ext cx="40874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Dem</a:t>
            </a:r>
            <a:r>
              <a:rPr sz="1400" dirty="0">
                <a:latin typeface="Calibri"/>
                <a:cs typeface="Calibri"/>
              </a:rPr>
              <a:t>o courtesy</a:t>
            </a:r>
            <a:r>
              <a:rPr sz="1400" spc="-5" dirty="0">
                <a:latin typeface="Calibri"/>
                <a:cs typeface="Calibri"/>
              </a:rPr>
              <a:t> o</a:t>
            </a:r>
            <a:r>
              <a:rPr sz="1400" dirty="0">
                <a:latin typeface="Calibri"/>
                <a:cs typeface="Calibri"/>
              </a:rPr>
              <a:t>f Prof.</a:t>
            </a:r>
            <a:r>
              <a:rPr sz="1400" spc="-5" dirty="0">
                <a:latin typeface="Calibri"/>
                <a:cs typeface="Calibri"/>
              </a:rPr>
              <a:t> Denn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10" dirty="0">
                <a:latin typeface="Calibri"/>
                <a:cs typeface="Calibri"/>
              </a:rPr>
              <a:t>Freema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Adam</a:t>
            </a:r>
            <a:r>
              <a:rPr sz="1400" spc="-5" dirty="0">
                <a:latin typeface="Calibri"/>
                <a:cs typeface="Calibri"/>
              </a:rPr>
              <a:t> Hartz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5" name="object 35"/>
          <p:cNvSpPr txBox="1"/>
          <p:nvPr/>
        </p:nvSpPr>
        <p:spPr>
          <a:xfrm>
            <a:off x="4600716" y="7043415"/>
            <a:ext cx="8655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7016" y="2307533"/>
            <a:ext cx="6510655" cy="4014470"/>
          </a:xfrm>
          <a:custGeom>
            <a:avLst/>
            <a:gdLst/>
            <a:ahLst/>
            <a:cxnLst/>
            <a:rect l="l" t="t" r="r" b="b"/>
            <a:pathLst>
              <a:path w="6510655" h="4014470">
                <a:moveTo>
                  <a:pt x="0" y="4014163"/>
                </a:moveTo>
                <a:lnTo>
                  <a:pt x="6510086" y="4014163"/>
                </a:lnTo>
                <a:lnTo>
                  <a:pt x="6510086" y="0"/>
                </a:lnTo>
                <a:lnTo>
                  <a:pt x="0" y="0"/>
                </a:lnTo>
                <a:lnTo>
                  <a:pt x="0" y="4014163"/>
                </a:lnTo>
                <a:close/>
              </a:path>
            </a:pathLst>
          </a:custGeom>
          <a:ln w="9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9993" y="3173162"/>
            <a:ext cx="6505036" cy="3114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1267" y="5853580"/>
            <a:ext cx="257175" cy="258445"/>
          </a:xfrm>
          <a:custGeom>
            <a:avLst/>
            <a:gdLst/>
            <a:ahLst/>
            <a:cxnLst/>
            <a:rect l="l" t="t" r="r" b="b"/>
            <a:pathLst>
              <a:path w="257175" h="258445">
                <a:moveTo>
                  <a:pt x="180310" y="139663"/>
                </a:moveTo>
                <a:lnTo>
                  <a:pt x="48315" y="139663"/>
                </a:lnTo>
                <a:lnTo>
                  <a:pt x="42965" y="147408"/>
                </a:lnTo>
                <a:lnTo>
                  <a:pt x="35941" y="162904"/>
                </a:lnTo>
                <a:lnTo>
                  <a:pt x="33030" y="176279"/>
                </a:lnTo>
                <a:lnTo>
                  <a:pt x="33257" y="187492"/>
                </a:lnTo>
                <a:lnTo>
                  <a:pt x="35650" y="196500"/>
                </a:lnTo>
                <a:lnTo>
                  <a:pt x="39237" y="203262"/>
                </a:lnTo>
                <a:lnTo>
                  <a:pt x="43044" y="207735"/>
                </a:lnTo>
                <a:lnTo>
                  <a:pt x="41504" y="222130"/>
                </a:lnTo>
                <a:lnTo>
                  <a:pt x="39276" y="235617"/>
                </a:lnTo>
                <a:lnTo>
                  <a:pt x="35208" y="244305"/>
                </a:lnTo>
                <a:lnTo>
                  <a:pt x="19189" y="245910"/>
                </a:lnTo>
                <a:lnTo>
                  <a:pt x="12990" y="250366"/>
                </a:lnTo>
                <a:lnTo>
                  <a:pt x="14561" y="255145"/>
                </a:lnTo>
                <a:lnTo>
                  <a:pt x="21854" y="257717"/>
                </a:lnTo>
                <a:lnTo>
                  <a:pt x="38192" y="257838"/>
                </a:lnTo>
                <a:lnTo>
                  <a:pt x="48683" y="257596"/>
                </a:lnTo>
                <a:lnTo>
                  <a:pt x="52874" y="257164"/>
                </a:lnTo>
                <a:lnTo>
                  <a:pt x="54614" y="257049"/>
                </a:lnTo>
                <a:lnTo>
                  <a:pt x="61810" y="242845"/>
                </a:lnTo>
                <a:lnTo>
                  <a:pt x="69104" y="229033"/>
                </a:lnTo>
                <a:lnTo>
                  <a:pt x="252331" y="229033"/>
                </a:lnTo>
                <a:lnTo>
                  <a:pt x="248197" y="220863"/>
                </a:lnTo>
                <a:lnTo>
                  <a:pt x="249359" y="208781"/>
                </a:lnTo>
                <a:lnTo>
                  <a:pt x="248413" y="195861"/>
                </a:lnTo>
                <a:lnTo>
                  <a:pt x="244962" y="183150"/>
                </a:lnTo>
                <a:lnTo>
                  <a:pt x="217121" y="155560"/>
                </a:lnTo>
                <a:lnTo>
                  <a:pt x="192744" y="144328"/>
                </a:lnTo>
                <a:lnTo>
                  <a:pt x="180310" y="139663"/>
                </a:lnTo>
                <a:close/>
              </a:path>
              <a:path w="257175" h="258445">
                <a:moveTo>
                  <a:pt x="252331" y="229033"/>
                </a:moveTo>
                <a:lnTo>
                  <a:pt x="69104" y="229033"/>
                </a:lnTo>
                <a:lnTo>
                  <a:pt x="69104" y="229757"/>
                </a:lnTo>
                <a:lnTo>
                  <a:pt x="73918" y="236107"/>
                </a:lnTo>
                <a:lnTo>
                  <a:pt x="82782" y="240349"/>
                </a:lnTo>
                <a:lnTo>
                  <a:pt x="89005" y="242330"/>
                </a:lnTo>
                <a:lnTo>
                  <a:pt x="87465" y="242935"/>
                </a:lnTo>
                <a:lnTo>
                  <a:pt x="72467" y="248112"/>
                </a:lnTo>
                <a:lnTo>
                  <a:pt x="68684" y="256596"/>
                </a:lnTo>
                <a:lnTo>
                  <a:pt x="73984" y="257183"/>
                </a:lnTo>
                <a:lnTo>
                  <a:pt x="83670" y="257481"/>
                </a:lnTo>
                <a:lnTo>
                  <a:pt x="112267" y="257435"/>
                </a:lnTo>
                <a:lnTo>
                  <a:pt x="178826" y="256338"/>
                </a:lnTo>
                <a:lnTo>
                  <a:pt x="191650" y="256182"/>
                </a:lnTo>
                <a:lnTo>
                  <a:pt x="212346" y="256182"/>
                </a:lnTo>
                <a:lnTo>
                  <a:pt x="218977" y="254967"/>
                </a:lnTo>
                <a:lnTo>
                  <a:pt x="224768" y="252566"/>
                </a:lnTo>
                <a:lnTo>
                  <a:pt x="249310" y="252566"/>
                </a:lnTo>
                <a:lnTo>
                  <a:pt x="256704" y="242845"/>
                </a:lnTo>
                <a:lnTo>
                  <a:pt x="253689" y="231719"/>
                </a:lnTo>
                <a:lnTo>
                  <a:pt x="252331" y="229033"/>
                </a:lnTo>
                <a:close/>
              </a:path>
              <a:path w="257175" h="258445">
                <a:moveTo>
                  <a:pt x="212346" y="256182"/>
                </a:moveTo>
                <a:lnTo>
                  <a:pt x="191650" y="256182"/>
                </a:lnTo>
                <a:lnTo>
                  <a:pt x="201007" y="256186"/>
                </a:lnTo>
                <a:lnTo>
                  <a:pt x="211497" y="256338"/>
                </a:lnTo>
                <a:lnTo>
                  <a:pt x="212346" y="256182"/>
                </a:lnTo>
                <a:close/>
              </a:path>
              <a:path w="257175" h="258445">
                <a:moveTo>
                  <a:pt x="249310" y="252566"/>
                </a:moveTo>
                <a:lnTo>
                  <a:pt x="224768" y="252566"/>
                </a:lnTo>
                <a:lnTo>
                  <a:pt x="226136" y="253765"/>
                </a:lnTo>
                <a:lnTo>
                  <a:pt x="239142" y="256162"/>
                </a:lnTo>
                <a:lnTo>
                  <a:pt x="249310" y="252566"/>
                </a:lnTo>
                <a:close/>
              </a:path>
              <a:path w="257175" h="258445">
                <a:moveTo>
                  <a:pt x="40595" y="0"/>
                </a:moveTo>
                <a:lnTo>
                  <a:pt x="35171" y="5610"/>
                </a:lnTo>
                <a:lnTo>
                  <a:pt x="31202" y="19008"/>
                </a:lnTo>
                <a:lnTo>
                  <a:pt x="32592" y="32438"/>
                </a:lnTo>
                <a:lnTo>
                  <a:pt x="36064" y="46001"/>
                </a:lnTo>
                <a:lnTo>
                  <a:pt x="40411" y="58794"/>
                </a:lnTo>
                <a:lnTo>
                  <a:pt x="44467" y="70055"/>
                </a:lnTo>
                <a:lnTo>
                  <a:pt x="46905" y="78462"/>
                </a:lnTo>
                <a:lnTo>
                  <a:pt x="43638" y="79741"/>
                </a:lnTo>
                <a:lnTo>
                  <a:pt x="33764" y="83490"/>
                </a:lnTo>
                <a:lnTo>
                  <a:pt x="22300" y="89743"/>
                </a:lnTo>
                <a:lnTo>
                  <a:pt x="10662" y="98661"/>
                </a:lnTo>
                <a:lnTo>
                  <a:pt x="265" y="110404"/>
                </a:lnTo>
                <a:lnTo>
                  <a:pt x="0" y="121537"/>
                </a:lnTo>
                <a:lnTo>
                  <a:pt x="6376" y="134089"/>
                </a:lnTo>
                <a:lnTo>
                  <a:pt x="16952" y="137952"/>
                </a:lnTo>
                <a:lnTo>
                  <a:pt x="33329" y="139346"/>
                </a:lnTo>
                <a:lnTo>
                  <a:pt x="43717" y="139841"/>
                </a:lnTo>
                <a:lnTo>
                  <a:pt x="48315" y="139663"/>
                </a:lnTo>
                <a:lnTo>
                  <a:pt x="180310" y="139663"/>
                </a:lnTo>
                <a:lnTo>
                  <a:pt x="168091" y="135460"/>
                </a:lnTo>
                <a:lnTo>
                  <a:pt x="143982" y="127422"/>
                </a:lnTo>
                <a:lnTo>
                  <a:pt x="132387" y="123236"/>
                </a:lnTo>
                <a:lnTo>
                  <a:pt x="90654" y="99916"/>
                </a:lnTo>
                <a:lnTo>
                  <a:pt x="81893" y="90603"/>
                </a:lnTo>
                <a:lnTo>
                  <a:pt x="86699" y="87109"/>
                </a:lnTo>
                <a:lnTo>
                  <a:pt x="97819" y="80838"/>
                </a:lnTo>
                <a:lnTo>
                  <a:pt x="106596" y="75597"/>
                </a:lnTo>
                <a:lnTo>
                  <a:pt x="113967" y="70055"/>
                </a:lnTo>
                <a:lnTo>
                  <a:pt x="68698" y="70055"/>
                </a:lnTo>
                <a:lnTo>
                  <a:pt x="68437" y="58406"/>
                </a:lnTo>
                <a:lnTo>
                  <a:pt x="58007" y="12493"/>
                </a:lnTo>
                <a:lnTo>
                  <a:pt x="46716" y="436"/>
                </a:lnTo>
                <a:lnTo>
                  <a:pt x="40595" y="0"/>
                </a:lnTo>
                <a:close/>
              </a:path>
              <a:path w="257175" h="258445">
                <a:moveTo>
                  <a:pt x="134772" y="16290"/>
                </a:moveTo>
                <a:lnTo>
                  <a:pt x="91615" y="43574"/>
                </a:lnTo>
                <a:lnTo>
                  <a:pt x="74740" y="63687"/>
                </a:lnTo>
                <a:lnTo>
                  <a:pt x="68698" y="70055"/>
                </a:lnTo>
                <a:lnTo>
                  <a:pt x="113967" y="70055"/>
                </a:lnTo>
                <a:lnTo>
                  <a:pt x="114521" y="69638"/>
                </a:lnTo>
                <a:lnTo>
                  <a:pt x="123086" y="61212"/>
                </a:lnTo>
                <a:lnTo>
                  <a:pt x="133781" y="48570"/>
                </a:lnTo>
                <a:lnTo>
                  <a:pt x="137154" y="41627"/>
                </a:lnTo>
                <a:lnTo>
                  <a:pt x="139663" y="31751"/>
                </a:lnTo>
                <a:lnTo>
                  <a:pt x="139480" y="22215"/>
                </a:lnTo>
                <a:lnTo>
                  <a:pt x="134772" y="16290"/>
                </a:lnTo>
                <a:close/>
              </a:path>
            </a:pathLst>
          </a:custGeom>
          <a:solidFill>
            <a:srgbClr val="B0C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61272" y="5853573"/>
            <a:ext cx="257175" cy="258445"/>
          </a:xfrm>
          <a:custGeom>
            <a:avLst/>
            <a:gdLst/>
            <a:ahLst/>
            <a:cxnLst/>
            <a:rect l="l" t="t" r="r" b="b"/>
            <a:pathLst>
              <a:path w="257175" h="258445">
                <a:moveTo>
                  <a:pt x="68693" y="70060"/>
                </a:moveTo>
                <a:lnTo>
                  <a:pt x="74738" y="63695"/>
                </a:lnTo>
                <a:lnTo>
                  <a:pt x="82494" y="54371"/>
                </a:lnTo>
                <a:lnTo>
                  <a:pt x="91615" y="43578"/>
                </a:lnTo>
                <a:lnTo>
                  <a:pt x="101755" y="32801"/>
                </a:lnTo>
                <a:lnTo>
                  <a:pt x="112567" y="23531"/>
                </a:lnTo>
                <a:lnTo>
                  <a:pt x="123706" y="17254"/>
                </a:lnTo>
                <a:lnTo>
                  <a:pt x="134763" y="16291"/>
                </a:lnTo>
                <a:lnTo>
                  <a:pt x="139473" y="22215"/>
                </a:lnTo>
                <a:lnTo>
                  <a:pt x="139661" y="31753"/>
                </a:lnTo>
                <a:lnTo>
                  <a:pt x="137157" y="41632"/>
                </a:lnTo>
                <a:lnTo>
                  <a:pt x="106588" y="75601"/>
                </a:lnTo>
                <a:lnTo>
                  <a:pt x="86709" y="87110"/>
                </a:lnTo>
                <a:lnTo>
                  <a:pt x="81885" y="90612"/>
                </a:lnTo>
                <a:lnTo>
                  <a:pt x="121235" y="118685"/>
                </a:lnTo>
                <a:lnTo>
                  <a:pt x="168090" y="135463"/>
                </a:lnTo>
                <a:lnTo>
                  <a:pt x="180400" y="139698"/>
                </a:lnTo>
                <a:lnTo>
                  <a:pt x="217121" y="155561"/>
                </a:lnTo>
                <a:lnTo>
                  <a:pt x="244953" y="183156"/>
                </a:lnTo>
                <a:lnTo>
                  <a:pt x="249351" y="208785"/>
                </a:lnTo>
                <a:lnTo>
                  <a:pt x="248192" y="220866"/>
                </a:lnTo>
                <a:lnTo>
                  <a:pt x="253689" y="231721"/>
                </a:lnTo>
                <a:lnTo>
                  <a:pt x="256703" y="242845"/>
                </a:lnTo>
                <a:lnTo>
                  <a:pt x="249383" y="252547"/>
                </a:lnTo>
                <a:lnTo>
                  <a:pt x="239154" y="256174"/>
                </a:lnTo>
                <a:lnTo>
                  <a:pt x="226149" y="253783"/>
                </a:lnTo>
                <a:lnTo>
                  <a:pt x="224758" y="252567"/>
                </a:lnTo>
                <a:lnTo>
                  <a:pt x="218969" y="254981"/>
                </a:lnTo>
                <a:lnTo>
                  <a:pt x="211496" y="256337"/>
                </a:lnTo>
                <a:lnTo>
                  <a:pt x="201009" y="256199"/>
                </a:lnTo>
                <a:lnTo>
                  <a:pt x="191652" y="256193"/>
                </a:lnTo>
                <a:lnTo>
                  <a:pt x="178810" y="256347"/>
                </a:lnTo>
                <a:lnTo>
                  <a:pt x="163467" y="256606"/>
                </a:lnTo>
                <a:lnTo>
                  <a:pt x="146608" y="256913"/>
                </a:lnTo>
                <a:lnTo>
                  <a:pt x="129215" y="257211"/>
                </a:lnTo>
                <a:lnTo>
                  <a:pt x="112272" y="257445"/>
                </a:lnTo>
                <a:lnTo>
                  <a:pt x="96764" y="257558"/>
                </a:lnTo>
                <a:lnTo>
                  <a:pt x="83674" y="257494"/>
                </a:lnTo>
                <a:lnTo>
                  <a:pt x="73985" y="257197"/>
                </a:lnTo>
                <a:lnTo>
                  <a:pt x="68681" y="256610"/>
                </a:lnTo>
                <a:lnTo>
                  <a:pt x="72465" y="248110"/>
                </a:lnTo>
                <a:lnTo>
                  <a:pt x="87463" y="242942"/>
                </a:lnTo>
                <a:lnTo>
                  <a:pt x="89002" y="242337"/>
                </a:lnTo>
                <a:lnTo>
                  <a:pt x="82786" y="240360"/>
                </a:lnTo>
                <a:lnTo>
                  <a:pt x="73913" y="236107"/>
                </a:lnTo>
                <a:lnTo>
                  <a:pt x="69097" y="229762"/>
                </a:lnTo>
                <a:lnTo>
                  <a:pt x="69097" y="229050"/>
                </a:lnTo>
                <a:lnTo>
                  <a:pt x="61799" y="242855"/>
                </a:lnTo>
                <a:lnTo>
                  <a:pt x="56482" y="253356"/>
                </a:lnTo>
                <a:lnTo>
                  <a:pt x="54601" y="257050"/>
                </a:lnTo>
                <a:lnTo>
                  <a:pt x="52869" y="257165"/>
                </a:lnTo>
                <a:lnTo>
                  <a:pt x="48669" y="257601"/>
                </a:lnTo>
                <a:lnTo>
                  <a:pt x="38176" y="257840"/>
                </a:lnTo>
                <a:lnTo>
                  <a:pt x="21838" y="257717"/>
                </a:lnTo>
                <a:lnTo>
                  <a:pt x="14547" y="255149"/>
                </a:lnTo>
                <a:lnTo>
                  <a:pt x="12984" y="250371"/>
                </a:lnTo>
                <a:lnTo>
                  <a:pt x="19198" y="245916"/>
                </a:lnTo>
                <a:lnTo>
                  <a:pt x="35241" y="244315"/>
                </a:lnTo>
                <a:lnTo>
                  <a:pt x="39285" y="235621"/>
                </a:lnTo>
                <a:lnTo>
                  <a:pt x="41498" y="222130"/>
                </a:lnTo>
                <a:lnTo>
                  <a:pt x="43046" y="207739"/>
                </a:lnTo>
                <a:lnTo>
                  <a:pt x="39238" y="203268"/>
                </a:lnTo>
                <a:lnTo>
                  <a:pt x="35651" y="196507"/>
                </a:lnTo>
                <a:lnTo>
                  <a:pt x="33255" y="187497"/>
                </a:lnTo>
                <a:lnTo>
                  <a:pt x="33026" y="176283"/>
                </a:lnTo>
                <a:lnTo>
                  <a:pt x="35934" y="162906"/>
                </a:lnTo>
                <a:lnTo>
                  <a:pt x="42953" y="147410"/>
                </a:lnTo>
                <a:lnTo>
                  <a:pt x="48313" y="139670"/>
                </a:lnTo>
                <a:lnTo>
                  <a:pt x="43711" y="139854"/>
                </a:lnTo>
                <a:lnTo>
                  <a:pt x="0" y="121548"/>
                </a:lnTo>
                <a:lnTo>
                  <a:pt x="259" y="110410"/>
                </a:lnTo>
                <a:lnTo>
                  <a:pt x="10656" y="98671"/>
                </a:lnTo>
                <a:lnTo>
                  <a:pt x="22297" y="89753"/>
                </a:lnTo>
                <a:lnTo>
                  <a:pt x="33762" y="83497"/>
                </a:lnTo>
                <a:lnTo>
                  <a:pt x="43632" y="79744"/>
                </a:lnTo>
                <a:lnTo>
                  <a:pt x="46890" y="78474"/>
                </a:lnTo>
                <a:lnTo>
                  <a:pt x="44416" y="69920"/>
                </a:lnTo>
                <a:lnTo>
                  <a:pt x="40404" y="58796"/>
                </a:lnTo>
                <a:lnTo>
                  <a:pt x="36062" y="46001"/>
                </a:lnTo>
                <a:lnTo>
                  <a:pt x="32593" y="32439"/>
                </a:lnTo>
                <a:lnTo>
                  <a:pt x="31203" y="19010"/>
                </a:lnTo>
                <a:lnTo>
                  <a:pt x="35167" y="5612"/>
                </a:lnTo>
                <a:lnTo>
                  <a:pt x="40589" y="0"/>
                </a:lnTo>
                <a:lnTo>
                  <a:pt x="46709" y="434"/>
                </a:lnTo>
                <a:lnTo>
                  <a:pt x="67460" y="43772"/>
                </a:lnTo>
                <a:lnTo>
                  <a:pt x="68433" y="58404"/>
                </a:lnTo>
              </a:path>
            </a:pathLst>
          </a:custGeom>
          <a:ln w="4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0266" y="5869492"/>
            <a:ext cx="70485" cy="76200"/>
          </a:xfrm>
          <a:custGeom>
            <a:avLst/>
            <a:gdLst/>
            <a:ahLst/>
            <a:cxnLst/>
            <a:rect l="l" t="t" r="r" b="b"/>
            <a:pathLst>
              <a:path w="70485" h="76200">
                <a:moveTo>
                  <a:pt x="9561" y="76017"/>
                </a:moveTo>
                <a:lnTo>
                  <a:pt x="22397" y="68522"/>
                </a:lnTo>
                <a:lnTo>
                  <a:pt x="32160" y="63023"/>
                </a:lnTo>
                <a:lnTo>
                  <a:pt x="40208" y="57924"/>
                </a:lnTo>
                <a:lnTo>
                  <a:pt x="67534" y="22717"/>
                </a:lnTo>
                <a:lnTo>
                  <a:pt x="70057" y="12518"/>
                </a:lnTo>
                <a:lnTo>
                  <a:pt x="69459" y="4381"/>
                </a:lnTo>
                <a:lnTo>
                  <a:pt x="64874" y="0"/>
                </a:lnTo>
                <a:lnTo>
                  <a:pt x="55436" y="1063"/>
                </a:lnTo>
                <a:lnTo>
                  <a:pt x="23109" y="27132"/>
                </a:lnTo>
                <a:lnTo>
                  <a:pt x="6126" y="47315"/>
                </a:lnTo>
                <a:lnTo>
                  <a:pt x="0" y="53861"/>
                </a:lnTo>
              </a:path>
            </a:pathLst>
          </a:custGeom>
          <a:ln w="4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0932" y="5931967"/>
            <a:ext cx="73025" cy="60960"/>
          </a:xfrm>
          <a:custGeom>
            <a:avLst/>
            <a:gdLst/>
            <a:ahLst/>
            <a:cxnLst/>
            <a:rect l="l" t="t" r="r" b="b"/>
            <a:pathLst>
              <a:path w="73025" h="60960">
                <a:moveTo>
                  <a:pt x="50497" y="0"/>
                </a:moveTo>
                <a:lnTo>
                  <a:pt x="5900" y="23870"/>
                </a:lnTo>
                <a:lnTo>
                  <a:pt x="0" y="36341"/>
                </a:lnTo>
                <a:lnTo>
                  <a:pt x="956" y="47583"/>
                </a:lnTo>
                <a:lnTo>
                  <a:pt x="9738" y="56537"/>
                </a:lnTo>
                <a:lnTo>
                  <a:pt x="21468" y="60019"/>
                </a:lnTo>
                <a:lnTo>
                  <a:pt x="39567" y="60905"/>
                </a:lnTo>
                <a:lnTo>
                  <a:pt x="53496" y="60507"/>
                </a:lnTo>
                <a:lnTo>
                  <a:pt x="64193" y="57986"/>
                </a:lnTo>
                <a:lnTo>
                  <a:pt x="72594" y="52506"/>
                </a:lnTo>
              </a:path>
            </a:pathLst>
          </a:custGeom>
          <a:ln w="4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92916" y="5851731"/>
            <a:ext cx="37465" cy="74295"/>
          </a:xfrm>
          <a:custGeom>
            <a:avLst/>
            <a:gdLst/>
            <a:ahLst/>
            <a:cxnLst/>
            <a:rect l="l" t="t" r="r" b="b"/>
            <a:pathLst>
              <a:path w="37464" h="74295">
                <a:moveTo>
                  <a:pt x="37050" y="71903"/>
                </a:moveTo>
                <a:lnTo>
                  <a:pt x="32868" y="29770"/>
                </a:lnTo>
                <a:lnTo>
                  <a:pt x="11122" y="0"/>
                </a:lnTo>
                <a:lnTo>
                  <a:pt x="5112" y="1736"/>
                </a:lnTo>
                <a:lnTo>
                  <a:pt x="750" y="10761"/>
                </a:lnTo>
                <a:lnTo>
                  <a:pt x="0" y="24198"/>
                </a:lnTo>
                <a:lnTo>
                  <a:pt x="2014" y="37990"/>
                </a:lnTo>
                <a:lnTo>
                  <a:pt x="5680" y="51382"/>
                </a:lnTo>
                <a:lnTo>
                  <a:pt x="9883" y="63619"/>
                </a:lnTo>
                <a:lnTo>
                  <a:pt x="13510" y="73947"/>
                </a:lnTo>
              </a:path>
            </a:pathLst>
          </a:custGeom>
          <a:ln w="4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1638" y="596206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1969" y="0"/>
                </a:moveTo>
                <a:lnTo>
                  <a:pt x="6239" y="4781"/>
                </a:lnTo>
                <a:lnTo>
                  <a:pt x="1637" y="9195"/>
                </a:lnTo>
                <a:lnTo>
                  <a:pt x="0" y="11425"/>
                </a:lnTo>
              </a:path>
            </a:pathLst>
          </a:custGeom>
          <a:ln w="4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86257" y="5948351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6235" y="0"/>
                </a:moveTo>
                <a:lnTo>
                  <a:pt x="1778" y="0"/>
                </a:lnTo>
                <a:lnTo>
                  <a:pt x="0" y="1651"/>
                </a:lnTo>
                <a:lnTo>
                  <a:pt x="0" y="5740"/>
                </a:lnTo>
                <a:lnTo>
                  <a:pt x="1778" y="7391"/>
                </a:lnTo>
                <a:lnTo>
                  <a:pt x="6235" y="7391"/>
                </a:lnTo>
                <a:lnTo>
                  <a:pt x="8013" y="5740"/>
                </a:lnTo>
                <a:lnTo>
                  <a:pt x="8013" y="1651"/>
                </a:lnTo>
                <a:lnTo>
                  <a:pt x="6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86257" y="5948344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0" y="3701"/>
                </a:moveTo>
                <a:lnTo>
                  <a:pt x="0" y="5747"/>
                </a:lnTo>
                <a:lnTo>
                  <a:pt x="1779" y="7402"/>
                </a:lnTo>
                <a:lnTo>
                  <a:pt x="4009" y="7402"/>
                </a:lnTo>
                <a:lnTo>
                  <a:pt x="6239" y="7402"/>
                </a:lnTo>
                <a:lnTo>
                  <a:pt x="8019" y="5747"/>
                </a:lnTo>
                <a:lnTo>
                  <a:pt x="8019" y="3701"/>
                </a:lnTo>
                <a:lnTo>
                  <a:pt x="8019" y="1655"/>
                </a:lnTo>
                <a:lnTo>
                  <a:pt x="6239" y="0"/>
                </a:lnTo>
                <a:lnTo>
                  <a:pt x="4009" y="0"/>
                </a:lnTo>
                <a:lnTo>
                  <a:pt x="1779" y="0"/>
                </a:lnTo>
                <a:lnTo>
                  <a:pt x="0" y="1655"/>
                </a:lnTo>
                <a:lnTo>
                  <a:pt x="0" y="3701"/>
                </a:lnTo>
                <a:close/>
              </a:path>
            </a:pathLst>
          </a:custGeom>
          <a:ln w="4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0479" y="5944181"/>
            <a:ext cx="180340" cy="167005"/>
          </a:xfrm>
          <a:custGeom>
            <a:avLst/>
            <a:gdLst/>
            <a:ahLst/>
            <a:cxnLst/>
            <a:rect l="l" t="t" r="r" b="b"/>
            <a:pathLst>
              <a:path w="180339" h="167004">
                <a:moveTo>
                  <a:pt x="12683" y="0"/>
                </a:moveTo>
                <a:lnTo>
                  <a:pt x="49373" y="27063"/>
                </a:lnTo>
                <a:lnTo>
                  <a:pt x="96622" y="44174"/>
                </a:lnTo>
                <a:lnTo>
                  <a:pt x="109206" y="48434"/>
                </a:lnTo>
                <a:lnTo>
                  <a:pt x="146939" y="64444"/>
                </a:lnTo>
                <a:lnTo>
                  <a:pt x="175567" y="92865"/>
                </a:lnTo>
                <a:lnTo>
                  <a:pt x="180000" y="119281"/>
                </a:lnTo>
                <a:lnTo>
                  <a:pt x="178710" y="131554"/>
                </a:lnTo>
                <a:lnTo>
                  <a:pt x="147520" y="164334"/>
                </a:lnTo>
                <a:lnTo>
                  <a:pt x="135645" y="164619"/>
                </a:lnTo>
                <a:lnTo>
                  <a:pt x="121526" y="164985"/>
                </a:lnTo>
                <a:lnTo>
                  <a:pt x="72163" y="166219"/>
                </a:lnTo>
                <a:lnTo>
                  <a:pt x="25844" y="166914"/>
                </a:lnTo>
                <a:lnTo>
                  <a:pt x="14093" y="166860"/>
                </a:lnTo>
                <a:lnTo>
                  <a:pt x="5263" y="166605"/>
                </a:lnTo>
                <a:lnTo>
                  <a:pt x="0" y="166114"/>
                </a:lnTo>
                <a:lnTo>
                  <a:pt x="987" y="160600"/>
                </a:lnTo>
                <a:lnTo>
                  <a:pt x="5905" y="156150"/>
                </a:lnTo>
                <a:lnTo>
                  <a:pt x="15173" y="152975"/>
                </a:lnTo>
                <a:lnTo>
                  <a:pt x="29212" y="151290"/>
                </a:lnTo>
                <a:lnTo>
                  <a:pt x="48441" y="151307"/>
                </a:lnTo>
                <a:lnTo>
                  <a:pt x="49771" y="140930"/>
                </a:lnTo>
                <a:lnTo>
                  <a:pt x="58337" y="102840"/>
                </a:lnTo>
                <a:lnTo>
                  <a:pt x="85473" y="85022"/>
                </a:lnTo>
                <a:lnTo>
                  <a:pt x="96783" y="86951"/>
                </a:lnTo>
                <a:lnTo>
                  <a:pt x="108351" y="91287"/>
                </a:lnTo>
                <a:lnTo>
                  <a:pt x="119565" y="97294"/>
                </a:lnTo>
                <a:lnTo>
                  <a:pt x="129811" y="104237"/>
                </a:lnTo>
                <a:lnTo>
                  <a:pt x="138475" y="111381"/>
                </a:lnTo>
                <a:lnTo>
                  <a:pt x="144944" y="117991"/>
                </a:lnTo>
              </a:path>
            </a:pathLst>
          </a:custGeom>
          <a:ln w="4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74254" y="6043498"/>
            <a:ext cx="66675" cy="67945"/>
          </a:xfrm>
          <a:custGeom>
            <a:avLst/>
            <a:gdLst/>
            <a:ahLst/>
            <a:cxnLst/>
            <a:rect l="l" t="t" r="r" b="b"/>
            <a:pathLst>
              <a:path w="66675" h="67945">
                <a:moveTo>
                  <a:pt x="66647" y="22847"/>
                </a:moveTo>
                <a:lnTo>
                  <a:pt x="61154" y="30339"/>
                </a:lnTo>
                <a:lnTo>
                  <a:pt x="53389" y="44190"/>
                </a:lnTo>
                <a:lnTo>
                  <a:pt x="46173" y="58099"/>
                </a:lnTo>
                <a:lnTo>
                  <a:pt x="41617" y="67146"/>
                </a:lnTo>
                <a:lnTo>
                  <a:pt x="39885" y="67238"/>
                </a:lnTo>
                <a:lnTo>
                  <a:pt x="35685" y="67675"/>
                </a:lnTo>
                <a:lnTo>
                  <a:pt x="25193" y="67918"/>
                </a:lnTo>
                <a:lnTo>
                  <a:pt x="8854" y="67800"/>
                </a:lnTo>
                <a:lnTo>
                  <a:pt x="1564" y="65227"/>
                </a:lnTo>
                <a:lnTo>
                  <a:pt x="0" y="60447"/>
                </a:lnTo>
                <a:lnTo>
                  <a:pt x="6212" y="55990"/>
                </a:lnTo>
                <a:lnTo>
                  <a:pt x="22251" y="54388"/>
                </a:lnTo>
                <a:lnTo>
                  <a:pt x="25147" y="44665"/>
                </a:lnTo>
                <a:lnTo>
                  <a:pt x="27725" y="29739"/>
                </a:lnTo>
                <a:lnTo>
                  <a:pt x="30259" y="13540"/>
                </a:lnTo>
                <a:lnTo>
                  <a:pt x="33022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94296" y="6001002"/>
            <a:ext cx="10160" cy="60325"/>
          </a:xfrm>
          <a:custGeom>
            <a:avLst/>
            <a:gdLst/>
            <a:ahLst/>
            <a:cxnLst/>
            <a:rect l="l" t="t" r="r" b="b"/>
            <a:pathLst>
              <a:path w="10160" h="60325">
                <a:moveTo>
                  <a:pt x="10015" y="60313"/>
                </a:moveTo>
                <a:lnTo>
                  <a:pt x="6208" y="55843"/>
                </a:lnTo>
                <a:lnTo>
                  <a:pt x="2621" y="49083"/>
                </a:lnTo>
                <a:lnTo>
                  <a:pt x="227" y="40076"/>
                </a:lnTo>
                <a:lnTo>
                  <a:pt x="0" y="28864"/>
                </a:lnTo>
                <a:lnTo>
                  <a:pt x="2910" y="15491"/>
                </a:lnTo>
                <a:lnTo>
                  <a:pt x="9932" y="0"/>
                </a:lnTo>
              </a:path>
            </a:pathLst>
          </a:custGeom>
          <a:ln w="4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99354" y="6079743"/>
            <a:ext cx="18415" cy="30480"/>
          </a:xfrm>
          <a:custGeom>
            <a:avLst/>
            <a:gdLst/>
            <a:ahLst/>
            <a:cxnLst/>
            <a:rect l="l" t="t" r="r" b="b"/>
            <a:pathLst>
              <a:path w="18414" h="30479">
                <a:moveTo>
                  <a:pt x="8845" y="0"/>
                </a:moveTo>
                <a:lnTo>
                  <a:pt x="15975" y="7876"/>
                </a:lnTo>
                <a:lnTo>
                  <a:pt x="18332" y="19294"/>
                </a:lnTo>
                <a:lnTo>
                  <a:pt x="10811" y="27435"/>
                </a:lnTo>
                <a:lnTo>
                  <a:pt x="0" y="30123"/>
                </a:lnTo>
              </a:path>
            </a:pathLst>
          </a:custGeom>
          <a:ln w="4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30374" y="6083334"/>
            <a:ext cx="20320" cy="12700"/>
          </a:xfrm>
          <a:custGeom>
            <a:avLst/>
            <a:gdLst/>
            <a:ahLst/>
            <a:cxnLst/>
            <a:rect l="l" t="t" r="r" b="b"/>
            <a:pathLst>
              <a:path w="20320" h="12700">
                <a:moveTo>
                  <a:pt x="0" y="0"/>
                </a:moveTo>
                <a:lnTo>
                  <a:pt x="4816" y="6367"/>
                </a:lnTo>
                <a:lnTo>
                  <a:pt x="13689" y="10597"/>
                </a:lnTo>
                <a:lnTo>
                  <a:pt x="19905" y="12574"/>
                </a:lnTo>
              </a:path>
            </a:pathLst>
          </a:custGeom>
          <a:ln w="46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09842" y="5019466"/>
            <a:ext cx="257175" cy="258445"/>
          </a:xfrm>
          <a:custGeom>
            <a:avLst/>
            <a:gdLst/>
            <a:ahLst/>
            <a:cxnLst/>
            <a:rect l="l" t="t" r="r" b="b"/>
            <a:pathLst>
              <a:path w="257175" h="258445">
                <a:moveTo>
                  <a:pt x="180311" y="139663"/>
                </a:moveTo>
                <a:lnTo>
                  <a:pt x="48315" y="139663"/>
                </a:lnTo>
                <a:lnTo>
                  <a:pt x="42965" y="147408"/>
                </a:lnTo>
                <a:lnTo>
                  <a:pt x="35941" y="162904"/>
                </a:lnTo>
                <a:lnTo>
                  <a:pt x="33030" y="176279"/>
                </a:lnTo>
                <a:lnTo>
                  <a:pt x="33257" y="187492"/>
                </a:lnTo>
                <a:lnTo>
                  <a:pt x="35650" y="196500"/>
                </a:lnTo>
                <a:lnTo>
                  <a:pt x="39237" y="203262"/>
                </a:lnTo>
                <a:lnTo>
                  <a:pt x="43044" y="207735"/>
                </a:lnTo>
                <a:lnTo>
                  <a:pt x="41504" y="222130"/>
                </a:lnTo>
                <a:lnTo>
                  <a:pt x="39275" y="235617"/>
                </a:lnTo>
                <a:lnTo>
                  <a:pt x="35206" y="244305"/>
                </a:lnTo>
                <a:lnTo>
                  <a:pt x="19189" y="245910"/>
                </a:lnTo>
                <a:lnTo>
                  <a:pt x="12990" y="250367"/>
                </a:lnTo>
                <a:lnTo>
                  <a:pt x="14561" y="255147"/>
                </a:lnTo>
                <a:lnTo>
                  <a:pt x="21853" y="257721"/>
                </a:lnTo>
                <a:lnTo>
                  <a:pt x="38192" y="257838"/>
                </a:lnTo>
                <a:lnTo>
                  <a:pt x="48683" y="257596"/>
                </a:lnTo>
                <a:lnTo>
                  <a:pt x="52874" y="257164"/>
                </a:lnTo>
                <a:lnTo>
                  <a:pt x="54614" y="257049"/>
                </a:lnTo>
                <a:lnTo>
                  <a:pt x="61810" y="242846"/>
                </a:lnTo>
                <a:lnTo>
                  <a:pt x="69104" y="229033"/>
                </a:lnTo>
                <a:lnTo>
                  <a:pt x="252330" y="229033"/>
                </a:lnTo>
                <a:lnTo>
                  <a:pt x="248197" y="220866"/>
                </a:lnTo>
                <a:lnTo>
                  <a:pt x="249359" y="208783"/>
                </a:lnTo>
                <a:lnTo>
                  <a:pt x="248414" y="195863"/>
                </a:lnTo>
                <a:lnTo>
                  <a:pt x="244963" y="183151"/>
                </a:lnTo>
                <a:lnTo>
                  <a:pt x="217124" y="155561"/>
                </a:lnTo>
                <a:lnTo>
                  <a:pt x="192746" y="144329"/>
                </a:lnTo>
                <a:lnTo>
                  <a:pt x="180311" y="139663"/>
                </a:lnTo>
                <a:close/>
              </a:path>
              <a:path w="257175" h="258445">
                <a:moveTo>
                  <a:pt x="252330" y="229033"/>
                </a:moveTo>
                <a:lnTo>
                  <a:pt x="69104" y="229033"/>
                </a:lnTo>
                <a:lnTo>
                  <a:pt x="69104" y="229757"/>
                </a:lnTo>
                <a:lnTo>
                  <a:pt x="73930" y="236107"/>
                </a:lnTo>
                <a:lnTo>
                  <a:pt x="82782" y="240349"/>
                </a:lnTo>
                <a:lnTo>
                  <a:pt x="89018" y="242330"/>
                </a:lnTo>
                <a:lnTo>
                  <a:pt x="87455" y="242937"/>
                </a:lnTo>
                <a:lnTo>
                  <a:pt x="72471" y="248114"/>
                </a:lnTo>
                <a:lnTo>
                  <a:pt x="68692" y="256595"/>
                </a:lnTo>
                <a:lnTo>
                  <a:pt x="73985" y="257183"/>
                </a:lnTo>
                <a:lnTo>
                  <a:pt x="83667" y="257481"/>
                </a:lnTo>
                <a:lnTo>
                  <a:pt x="112260" y="257435"/>
                </a:lnTo>
                <a:lnTo>
                  <a:pt x="178827" y="256338"/>
                </a:lnTo>
                <a:lnTo>
                  <a:pt x="191649" y="256183"/>
                </a:lnTo>
                <a:lnTo>
                  <a:pt x="212346" y="256183"/>
                </a:lnTo>
                <a:lnTo>
                  <a:pt x="218977" y="254967"/>
                </a:lnTo>
                <a:lnTo>
                  <a:pt x="224768" y="252566"/>
                </a:lnTo>
                <a:lnTo>
                  <a:pt x="249311" y="252566"/>
                </a:lnTo>
                <a:lnTo>
                  <a:pt x="256704" y="242846"/>
                </a:lnTo>
                <a:lnTo>
                  <a:pt x="253690" y="231720"/>
                </a:lnTo>
                <a:lnTo>
                  <a:pt x="252330" y="229033"/>
                </a:lnTo>
                <a:close/>
              </a:path>
              <a:path w="257175" h="258445">
                <a:moveTo>
                  <a:pt x="212346" y="256183"/>
                </a:moveTo>
                <a:lnTo>
                  <a:pt x="191649" y="256183"/>
                </a:lnTo>
                <a:lnTo>
                  <a:pt x="201007" y="256186"/>
                </a:lnTo>
                <a:lnTo>
                  <a:pt x="211497" y="256338"/>
                </a:lnTo>
                <a:lnTo>
                  <a:pt x="212346" y="256183"/>
                </a:lnTo>
                <a:close/>
              </a:path>
              <a:path w="257175" h="258445">
                <a:moveTo>
                  <a:pt x="249311" y="252566"/>
                </a:moveTo>
                <a:lnTo>
                  <a:pt x="224768" y="252566"/>
                </a:lnTo>
                <a:lnTo>
                  <a:pt x="226136" y="253765"/>
                </a:lnTo>
                <a:lnTo>
                  <a:pt x="239142" y="256162"/>
                </a:lnTo>
                <a:lnTo>
                  <a:pt x="249311" y="252566"/>
                </a:lnTo>
                <a:close/>
              </a:path>
              <a:path w="257175" h="258445">
                <a:moveTo>
                  <a:pt x="40595" y="0"/>
                </a:moveTo>
                <a:lnTo>
                  <a:pt x="35171" y="5610"/>
                </a:lnTo>
                <a:lnTo>
                  <a:pt x="31202" y="19008"/>
                </a:lnTo>
                <a:lnTo>
                  <a:pt x="32592" y="32438"/>
                </a:lnTo>
                <a:lnTo>
                  <a:pt x="36064" y="46001"/>
                </a:lnTo>
                <a:lnTo>
                  <a:pt x="40411" y="58794"/>
                </a:lnTo>
                <a:lnTo>
                  <a:pt x="44467" y="70055"/>
                </a:lnTo>
                <a:lnTo>
                  <a:pt x="46905" y="78462"/>
                </a:lnTo>
                <a:lnTo>
                  <a:pt x="43638" y="79744"/>
                </a:lnTo>
                <a:lnTo>
                  <a:pt x="33764" y="83496"/>
                </a:lnTo>
                <a:lnTo>
                  <a:pt x="22300" y="89748"/>
                </a:lnTo>
                <a:lnTo>
                  <a:pt x="10662" y="98663"/>
                </a:lnTo>
                <a:lnTo>
                  <a:pt x="265" y="110404"/>
                </a:lnTo>
                <a:lnTo>
                  <a:pt x="0" y="121537"/>
                </a:lnTo>
                <a:lnTo>
                  <a:pt x="6376" y="134089"/>
                </a:lnTo>
                <a:lnTo>
                  <a:pt x="16952" y="137952"/>
                </a:lnTo>
                <a:lnTo>
                  <a:pt x="33329" y="139346"/>
                </a:lnTo>
                <a:lnTo>
                  <a:pt x="38739" y="139638"/>
                </a:lnTo>
                <a:lnTo>
                  <a:pt x="43717" y="139841"/>
                </a:lnTo>
                <a:lnTo>
                  <a:pt x="48315" y="139663"/>
                </a:lnTo>
                <a:lnTo>
                  <a:pt x="180311" y="139663"/>
                </a:lnTo>
                <a:lnTo>
                  <a:pt x="168093" y="135460"/>
                </a:lnTo>
                <a:lnTo>
                  <a:pt x="143985" y="127421"/>
                </a:lnTo>
                <a:lnTo>
                  <a:pt x="132391" y="123234"/>
                </a:lnTo>
                <a:lnTo>
                  <a:pt x="90657" y="99918"/>
                </a:lnTo>
                <a:lnTo>
                  <a:pt x="81893" y="90603"/>
                </a:lnTo>
                <a:lnTo>
                  <a:pt x="86699" y="87109"/>
                </a:lnTo>
                <a:lnTo>
                  <a:pt x="97819" y="80838"/>
                </a:lnTo>
                <a:lnTo>
                  <a:pt x="106596" y="75597"/>
                </a:lnTo>
                <a:lnTo>
                  <a:pt x="113967" y="70055"/>
                </a:lnTo>
                <a:lnTo>
                  <a:pt x="68698" y="70055"/>
                </a:lnTo>
                <a:lnTo>
                  <a:pt x="68437" y="58406"/>
                </a:lnTo>
                <a:lnTo>
                  <a:pt x="58007" y="12493"/>
                </a:lnTo>
                <a:lnTo>
                  <a:pt x="46716" y="436"/>
                </a:lnTo>
                <a:lnTo>
                  <a:pt x="40595" y="0"/>
                </a:lnTo>
                <a:close/>
              </a:path>
              <a:path w="257175" h="258445">
                <a:moveTo>
                  <a:pt x="134772" y="16290"/>
                </a:moveTo>
                <a:lnTo>
                  <a:pt x="91615" y="43574"/>
                </a:lnTo>
                <a:lnTo>
                  <a:pt x="74740" y="63687"/>
                </a:lnTo>
                <a:lnTo>
                  <a:pt x="68698" y="70055"/>
                </a:lnTo>
                <a:lnTo>
                  <a:pt x="113967" y="70055"/>
                </a:lnTo>
                <a:lnTo>
                  <a:pt x="114521" y="69638"/>
                </a:lnTo>
                <a:lnTo>
                  <a:pt x="123086" y="61212"/>
                </a:lnTo>
                <a:lnTo>
                  <a:pt x="133781" y="48570"/>
                </a:lnTo>
                <a:lnTo>
                  <a:pt x="137154" y="41627"/>
                </a:lnTo>
                <a:lnTo>
                  <a:pt x="139663" y="31751"/>
                </a:lnTo>
                <a:lnTo>
                  <a:pt x="139480" y="22215"/>
                </a:lnTo>
                <a:lnTo>
                  <a:pt x="134772" y="16290"/>
                </a:lnTo>
                <a:close/>
              </a:path>
            </a:pathLst>
          </a:custGeom>
          <a:solidFill>
            <a:srgbClr val="B0C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09847" y="5019460"/>
            <a:ext cx="257175" cy="258445"/>
          </a:xfrm>
          <a:custGeom>
            <a:avLst/>
            <a:gdLst/>
            <a:ahLst/>
            <a:cxnLst/>
            <a:rect l="l" t="t" r="r" b="b"/>
            <a:pathLst>
              <a:path w="257175" h="258445">
                <a:moveTo>
                  <a:pt x="68693" y="70060"/>
                </a:moveTo>
                <a:lnTo>
                  <a:pt x="74738" y="63695"/>
                </a:lnTo>
                <a:lnTo>
                  <a:pt x="82494" y="54371"/>
                </a:lnTo>
                <a:lnTo>
                  <a:pt x="91615" y="43578"/>
                </a:lnTo>
                <a:lnTo>
                  <a:pt x="101755" y="32801"/>
                </a:lnTo>
                <a:lnTo>
                  <a:pt x="112567" y="23531"/>
                </a:lnTo>
                <a:lnTo>
                  <a:pt x="123706" y="17254"/>
                </a:lnTo>
                <a:lnTo>
                  <a:pt x="134763" y="16291"/>
                </a:lnTo>
                <a:lnTo>
                  <a:pt x="139473" y="22215"/>
                </a:lnTo>
                <a:lnTo>
                  <a:pt x="139661" y="31753"/>
                </a:lnTo>
                <a:lnTo>
                  <a:pt x="137157" y="41632"/>
                </a:lnTo>
                <a:lnTo>
                  <a:pt x="106598" y="75601"/>
                </a:lnTo>
                <a:lnTo>
                  <a:pt x="86713" y="87110"/>
                </a:lnTo>
                <a:lnTo>
                  <a:pt x="81885" y="90612"/>
                </a:lnTo>
                <a:lnTo>
                  <a:pt x="121235" y="118685"/>
                </a:lnTo>
                <a:lnTo>
                  <a:pt x="168090" y="135463"/>
                </a:lnTo>
                <a:lnTo>
                  <a:pt x="180400" y="139698"/>
                </a:lnTo>
                <a:lnTo>
                  <a:pt x="217121" y="155561"/>
                </a:lnTo>
                <a:lnTo>
                  <a:pt x="244963" y="183156"/>
                </a:lnTo>
                <a:lnTo>
                  <a:pt x="249355" y="208785"/>
                </a:lnTo>
                <a:lnTo>
                  <a:pt x="248192" y="220866"/>
                </a:lnTo>
                <a:lnTo>
                  <a:pt x="253689" y="231721"/>
                </a:lnTo>
                <a:lnTo>
                  <a:pt x="256703" y="242845"/>
                </a:lnTo>
                <a:lnTo>
                  <a:pt x="249383" y="252547"/>
                </a:lnTo>
                <a:lnTo>
                  <a:pt x="239154" y="256174"/>
                </a:lnTo>
                <a:lnTo>
                  <a:pt x="226149" y="253783"/>
                </a:lnTo>
                <a:lnTo>
                  <a:pt x="224758" y="252567"/>
                </a:lnTo>
                <a:lnTo>
                  <a:pt x="218969" y="254981"/>
                </a:lnTo>
                <a:lnTo>
                  <a:pt x="211496" y="256337"/>
                </a:lnTo>
                <a:lnTo>
                  <a:pt x="201009" y="256199"/>
                </a:lnTo>
                <a:lnTo>
                  <a:pt x="191652" y="256193"/>
                </a:lnTo>
                <a:lnTo>
                  <a:pt x="178810" y="256347"/>
                </a:lnTo>
                <a:lnTo>
                  <a:pt x="163467" y="256606"/>
                </a:lnTo>
                <a:lnTo>
                  <a:pt x="146608" y="256913"/>
                </a:lnTo>
                <a:lnTo>
                  <a:pt x="129215" y="257211"/>
                </a:lnTo>
                <a:lnTo>
                  <a:pt x="112272" y="257445"/>
                </a:lnTo>
                <a:lnTo>
                  <a:pt x="96764" y="257558"/>
                </a:lnTo>
                <a:lnTo>
                  <a:pt x="83674" y="257494"/>
                </a:lnTo>
                <a:lnTo>
                  <a:pt x="73985" y="257197"/>
                </a:lnTo>
                <a:lnTo>
                  <a:pt x="68681" y="256610"/>
                </a:lnTo>
                <a:lnTo>
                  <a:pt x="72460" y="248115"/>
                </a:lnTo>
                <a:lnTo>
                  <a:pt x="87452" y="242947"/>
                </a:lnTo>
                <a:lnTo>
                  <a:pt x="89002" y="242337"/>
                </a:lnTo>
                <a:lnTo>
                  <a:pt x="82786" y="240360"/>
                </a:lnTo>
                <a:lnTo>
                  <a:pt x="73913" y="236107"/>
                </a:lnTo>
                <a:lnTo>
                  <a:pt x="69097" y="229762"/>
                </a:lnTo>
                <a:lnTo>
                  <a:pt x="69097" y="229050"/>
                </a:lnTo>
                <a:lnTo>
                  <a:pt x="61799" y="242855"/>
                </a:lnTo>
                <a:lnTo>
                  <a:pt x="56482" y="253356"/>
                </a:lnTo>
                <a:lnTo>
                  <a:pt x="54601" y="257050"/>
                </a:lnTo>
                <a:lnTo>
                  <a:pt x="52869" y="257165"/>
                </a:lnTo>
                <a:lnTo>
                  <a:pt x="48669" y="257601"/>
                </a:lnTo>
                <a:lnTo>
                  <a:pt x="38176" y="257840"/>
                </a:lnTo>
                <a:lnTo>
                  <a:pt x="21838" y="257717"/>
                </a:lnTo>
                <a:lnTo>
                  <a:pt x="14550" y="255151"/>
                </a:lnTo>
                <a:lnTo>
                  <a:pt x="12984" y="250375"/>
                </a:lnTo>
                <a:lnTo>
                  <a:pt x="19193" y="245920"/>
                </a:lnTo>
                <a:lnTo>
                  <a:pt x="35225" y="244314"/>
                </a:lnTo>
                <a:lnTo>
                  <a:pt x="39280" y="235621"/>
                </a:lnTo>
                <a:lnTo>
                  <a:pt x="41497" y="222132"/>
                </a:lnTo>
                <a:lnTo>
                  <a:pt x="43046" y="207739"/>
                </a:lnTo>
                <a:lnTo>
                  <a:pt x="39238" y="203268"/>
                </a:lnTo>
                <a:lnTo>
                  <a:pt x="35651" y="196507"/>
                </a:lnTo>
                <a:lnTo>
                  <a:pt x="33255" y="187497"/>
                </a:lnTo>
                <a:lnTo>
                  <a:pt x="33026" y="176283"/>
                </a:lnTo>
                <a:lnTo>
                  <a:pt x="35934" y="162906"/>
                </a:lnTo>
                <a:lnTo>
                  <a:pt x="42953" y="147410"/>
                </a:lnTo>
                <a:lnTo>
                  <a:pt x="48313" y="139670"/>
                </a:lnTo>
                <a:lnTo>
                  <a:pt x="43711" y="139854"/>
                </a:lnTo>
                <a:lnTo>
                  <a:pt x="0" y="121548"/>
                </a:lnTo>
                <a:lnTo>
                  <a:pt x="259" y="110410"/>
                </a:lnTo>
                <a:lnTo>
                  <a:pt x="10656" y="98671"/>
                </a:lnTo>
                <a:lnTo>
                  <a:pt x="22297" y="89753"/>
                </a:lnTo>
                <a:lnTo>
                  <a:pt x="33762" y="83497"/>
                </a:lnTo>
                <a:lnTo>
                  <a:pt x="43632" y="79744"/>
                </a:lnTo>
                <a:lnTo>
                  <a:pt x="46890" y="78474"/>
                </a:lnTo>
                <a:lnTo>
                  <a:pt x="44416" y="69920"/>
                </a:lnTo>
                <a:lnTo>
                  <a:pt x="40404" y="58796"/>
                </a:lnTo>
                <a:lnTo>
                  <a:pt x="36062" y="46001"/>
                </a:lnTo>
                <a:lnTo>
                  <a:pt x="32593" y="32439"/>
                </a:lnTo>
                <a:lnTo>
                  <a:pt x="31203" y="19010"/>
                </a:lnTo>
                <a:lnTo>
                  <a:pt x="35167" y="5612"/>
                </a:lnTo>
                <a:lnTo>
                  <a:pt x="40589" y="0"/>
                </a:lnTo>
                <a:lnTo>
                  <a:pt x="46709" y="434"/>
                </a:lnTo>
                <a:lnTo>
                  <a:pt x="67460" y="43772"/>
                </a:lnTo>
                <a:lnTo>
                  <a:pt x="68433" y="58404"/>
                </a:lnTo>
              </a:path>
            </a:pathLst>
          </a:custGeom>
          <a:ln w="4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8839" y="5035379"/>
            <a:ext cx="70485" cy="76200"/>
          </a:xfrm>
          <a:custGeom>
            <a:avLst/>
            <a:gdLst/>
            <a:ahLst/>
            <a:cxnLst/>
            <a:rect l="l" t="t" r="r" b="b"/>
            <a:pathLst>
              <a:path w="70484" h="76200">
                <a:moveTo>
                  <a:pt x="9561" y="76017"/>
                </a:moveTo>
                <a:lnTo>
                  <a:pt x="22397" y="68522"/>
                </a:lnTo>
                <a:lnTo>
                  <a:pt x="32160" y="63023"/>
                </a:lnTo>
                <a:lnTo>
                  <a:pt x="40208" y="57924"/>
                </a:lnTo>
                <a:lnTo>
                  <a:pt x="67534" y="22717"/>
                </a:lnTo>
                <a:lnTo>
                  <a:pt x="70057" y="12518"/>
                </a:lnTo>
                <a:lnTo>
                  <a:pt x="69459" y="4381"/>
                </a:lnTo>
                <a:lnTo>
                  <a:pt x="64874" y="0"/>
                </a:lnTo>
                <a:lnTo>
                  <a:pt x="55436" y="1063"/>
                </a:lnTo>
                <a:lnTo>
                  <a:pt x="23109" y="27132"/>
                </a:lnTo>
                <a:lnTo>
                  <a:pt x="6126" y="47315"/>
                </a:lnTo>
                <a:lnTo>
                  <a:pt x="0" y="53861"/>
                </a:lnTo>
              </a:path>
            </a:pathLst>
          </a:custGeom>
          <a:ln w="4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09508" y="5097854"/>
            <a:ext cx="73025" cy="60960"/>
          </a:xfrm>
          <a:custGeom>
            <a:avLst/>
            <a:gdLst/>
            <a:ahLst/>
            <a:cxnLst/>
            <a:rect l="l" t="t" r="r" b="b"/>
            <a:pathLst>
              <a:path w="73025" h="60960">
                <a:moveTo>
                  <a:pt x="50497" y="0"/>
                </a:moveTo>
                <a:lnTo>
                  <a:pt x="5900" y="23870"/>
                </a:lnTo>
                <a:lnTo>
                  <a:pt x="0" y="36341"/>
                </a:lnTo>
                <a:lnTo>
                  <a:pt x="956" y="47583"/>
                </a:lnTo>
                <a:lnTo>
                  <a:pt x="9738" y="56537"/>
                </a:lnTo>
                <a:lnTo>
                  <a:pt x="21468" y="60019"/>
                </a:lnTo>
                <a:lnTo>
                  <a:pt x="39567" y="60905"/>
                </a:lnTo>
                <a:lnTo>
                  <a:pt x="53496" y="60507"/>
                </a:lnTo>
                <a:lnTo>
                  <a:pt x="64193" y="57986"/>
                </a:lnTo>
                <a:lnTo>
                  <a:pt x="72594" y="52506"/>
                </a:lnTo>
              </a:path>
            </a:pathLst>
          </a:custGeom>
          <a:ln w="4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41490" y="5017618"/>
            <a:ext cx="37465" cy="74295"/>
          </a:xfrm>
          <a:custGeom>
            <a:avLst/>
            <a:gdLst/>
            <a:ahLst/>
            <a:cxnLst/>
            <a:rect l="l" t="t" r="r" b="b"/>
            <a:pathLst>
              <a:path w="37465" h="74295">
                <a:moveTo>
                  <a:pt x="37050" y="71903"/>
                </a:moveTo>
                <a:lnTo>
                  <a:pt x="32868" y="29770"/>
                </a:lnTo>
                <a:lnTo>
                  <a:pt x="11122" y="0"/>
                </a:lnTo>
                <a:lnTo>
                  <a:pt x="5112" y="1736"/>
                </a:lnTo>
                <a:lnTo>
                  <a:pt x="750" y="10761"/>
                </a:lnTo>
                <a:lnTo>
                  <a:pt x="0" y="24198"/>
                </a:lnTo>
                <a:lnTo>
                  <a:pt x="2014" y="37990"/>
                </a:lnTo>
                <a:lnTo>
                  <a:pt x="5680" y="51382"/>
                </a:lnTo>
                <a:lnTo>
                  <a:pt x="9883" y="63619"/>
                </a:lnTo>
                <a:lnTo>
                  <a:pt x="13510" y="73947"/>
                </a:lnTo>
              </a:path>
            </a:pathLst>
          </a:custGeom>
          <a:ln w="4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10214" y="5127955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1969" y="0"/>
                </a:moveTo>
                <a:lnTo>
                  <a:pt x="6239" y="4781"/>
                </a:lnTo>
                <a:lnTo>
                  <a:pt x="1637" y="9195"/>
                </a:lnTo>
                <a:lnTo>
                  <a:pt x="0" y="11425"/>
                </a:lnTo>
              </a:path>
            </a:pathLst>
          </a:custGeom>
          <a:ln w="4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34834" y="5114237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6223" y="0"/>
                </a:moveTo>
                <a:lnTo>
                  <a:pt x="1778" y="0"/>
                </a:lnTo>
                <a:lnTo>
                  <a:pt x="0" y="1650"/>
                </a:lnTo>
                <a:lnTo>
                  <a:pt x="0" y="5740"/>
                </a:lnTo>
                <a:lnTo>
                  <a:pt x="1778" y="7391"/>
                </a:lnTo>
                <a:lnTo>
                  <a:pt x="6223" y="7391"/>
                </a:lnTo>
                <a:lnTo>
                  <a:pt x="8001" y="5740"/>
                </a:lnTo>
                <a:lnTo>
                  <a:pt x="8001" y="1650"/>
                </a:lnTo>
                <a:lnTo>
                  <a:pt x="62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34834" y="5114231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0" y="3701"/>
                </a:moveTo>
                <a:lnTo>
                  <a:pt x="0" y="5747"/>
                </a:lnTo>
                <a:lnTo>
                  <a:pt x="1779" y="7402"/>
                </a:lnTo>
                <a:lnTo>
                  <a:pt x="4009" y="7402"/>
                </a:lnTo>
                <a:lnTo>
                  <a:pt x="6239" y="7402"/>
                </a:lnTo>
                <a:lnTo>
                  <a:pt x="8019" y="5747"/>
                </a:lnTo>
                <a:lnTo>
                  <a:pt x="8019" y="3701"/>
                </a:lnTo>
                <a:lnTo>
                  <a:pt x="8019" y="1655"/>
                </a:lnTo>
                <a:lnTo>
                  <a:pt x="6239" y="0"/>
                </a:lnTo>
                <a:lnTo>
                  <a:pt x="4009" y="0"/>
                </a:lnTo>
                <a:lnTo>
                  <a:pt x="1779" y="0"/>
                </a:lnTo>
                <a:lnTo>
                  <a:pt x="0" y="1655"/>
                </a:lnTo>
                <a:lnTo>
                  <a:pt x="0" y="3701"/>
                </a:lnTo>
                <a:close/>
              </a:path>
            </a:pathLst>
          </a:custGeom>
          <a:ln w="4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79054" y="5110065"/>
            <a:ext cx="180340" cy="167005"/>
          </a:xfrm>
          <a:custGeom>
            <a:avLst/>
            <a:gdLst/>
            <a:ahLst/>
            <a:cxnLst/>
            <a:rect l="l" t="t" r="r" b="b"/>
            <a:pathLst>
              <a:path w="180340" h="167004">
                <a:moveTo>
                  <a:pt x="12682" y="0"/>
                </a:moveTo>
                <a:lnTo>
                  <a:pt x="49372" y="27063"/>
                </a:lnTo>
                <a:lnTo>
                  <a:pt x="96621" y="44174"/>
                </a:lnTo>
                <a:lnTo>
                  <a:pt x="109205" y="48434"/>
                </a:lnTo>
                <a:lnTo>
                  <a:pt x="146938" y="64444"/>
                </a:lnTo>
                <a:lnTo>
                  <a:pt x="175566" y="92865"/>
                </a:lnTo>
                <a:lnTo>
                  <a:pt x="180000" y="119281"/>
                </a:lnTo>
                <a:lnTo>
                  <a:pt x="178709" y="131554"/>
                </a:lnTo>
                <a:lnTo>
                  <a:pt x="147522" y="164334"/>
                </a:lnTo>
                <a:lnTo>
                  <a:pt x="135647" y="164619"/>
                </a:lnTo>
                <a:lnTo>
                  <a:pt x="121528" y="164985"/>
                </a:lnTo>
                <a:lnTo>
                  <a:pt x="72164" y="166219"/>
                </a:lnTo>
                <a:lnTo>
                  <a:pt x="25845" y="166913"/>
                </a:lnTo>
                <a:lnTo>
                  <a:pt x="14095" y="166860"/>
                </a:lnTo>
                <a:lnTo>
                  <a:pt x="5264" y="166605"/>
                </a:lnTo>
                <a:lnTo>
                  <a:pt x="0" y="166114"/>
                </a:lnTo>
                <a:lnTo>
                  <a:pt x="986" y="160600"/>
                </a:lnTo>
                <a:lnTo>
                  <a:pt x="5904" y="156150"/>
                </a:lnTo>
                <a:lnTo>
                  <a:pt x="15172" y="152975"/>
                </a:lnTo>
                <a:lnTo>
                  <a:pt x="29210" y="151290"/>
                </a:lnTo>
                <a:lnTo>
                  <a:pt x="48439" y="151307"/>
                </a:lnTo>
                <a:lnTo>
                  <a:pt x="49770" y="140930"/>
                </a:lnTo>
                <a:lnTo>
                  <a:pt x="58337" y="102841"/>
                </a:lnTo>
                <a:lnTo>
                  <a:pt x="85473" y="85022"/>
                </a:lnTo>
                <a:lnTo>
                  <a:pt x="96782" y="86951"/>
                </a:lnTo>
                <a:lnTo>
                  <a:pt x="108350" y="91287"/>
                </a:lnTo>
                <a:lnTo>
                  <a:pt x="119564" y="97294"/>
                </a:lnTo>
                <a:lnTo>
                  <a:pt x="129810" y="104237"/>
                </a:lnTo>
                <a:lnTo>
                  <a:pt x="138474" y="111381"/>
                </a:lnTo>
                <a:lnTo>
                  <a:pt x="144943" y="117991"/>
                </a:lnTo>
              </a:path>
            </a:pathLst>
          </a:custGeom>
          <a:ln w="4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22829" y="5209384"/>
            <a:ext cx="66675" cy="67945"/>
          </a:xfrm>
          <a:custGeom>
            <a:avLst/>
            <a:gdLst/>
            <a:ahLst/>
            <a:cxnLst/>
            <a:rect l="l" t="t" r="r" b="b"/>
            <a:pathLst>
              <a:path w="66675" h="67945">
                <a:moveTo>
                  <a:pt x="66646" y="22845"/>
                </a:moveTo>
                <a:lnTo>
                  <a:pt x="61152" y="30340"/>
                </a:lnTo>
                <a:lnTo>
                  <a:pt x="53388" y="44195"/>
                </a:lnTo>
                <a:lnTo>
                  <a:pt x="46179" y="58106"/>
                </a:lnTo>
                <a:lnTo>
                  <a:pt x="41616" y="67144"/>
                </a:lnTo>
                <a:lnTo>
                  <a:pt x="39884" y="67236"/>
                </a:lnTo>
                <a:lnTo>
                  <a:pt x="35685" y="67673"/>
                </a:lnTo>
                <a:lnTo>
                  <a:pt x="25192" y="67917"/>
                </a:lnTo>
                <a:lnTo>
                  <a:pt x="8853" y="67799"/>
                </a:lnTo>
                <a:lnTo>
                  <a:pt x="1565" y="65227"/>
                </a:lnTo>
                <a:lnTo>
                  <a:pt x="0" y="60449"/>
                </a:lnTo>
                <a:lnTo>
                  <a:pt x="6206" y="55992"/>
                </a:lnTo>
                <a:lnTo>
                  <a:pt x="22235" y="54385"/>
                </a:lnTo>
                <a:lnTo>
                  <a:pt x="25138" y="44663"/>
                </a:lnTo>
                <a:lnTo>
                  <a:pt x="27721" y="29738"/>
                </a:lnTo>
                <a:lnTo>
                  <a:pt x="30257" y="13540"/>
                </a:lnTo>
                <a:lnTo>
                  <a:pt x="33020" y="0"/>
                </a:lnTo>
              </a:path>
            </a:pathLst>
          </a:custGeom>
          <a:ln w="4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42873" y="5166889"/>
            <a:ext cx="10160" cy="60325"/>
          </a:xfrm>
          <a:custGeom>
            <a:avLst/>
            <a:gdLst/>
            <a:ahLst/>
            <a:cxnLst/>
            <a:rect l="l" t="t" r="r" b="b"/>
            <a:pathLst>
              <a:path w="10159" h="60325">
                <a:moveTo>
                  <a:pt x="10015" y="60313"/>
                </a:moveTo>
                <a:lnTo>
                  <a:pt x="6208" y="55843"/>
                </a:lnTo>
                <a:lnTo>
                  <a:pt x="2621" y="49083"/>
                </a:lnTo>
                <a:lnTo>
                  <a:pt x="227" y="40076"/>
                </a:lnTo>
                <a:lnTo>
                  <a:pt x="0" y="28864"/>
                </a:lnTo>
                <a:lnTo>
                  <a:pt x="2910" y="15491"/>
                </a:lnTo>
                <a:lnTo>
                  <a:pt x="9932" y="0"/>
                </a:lnTo>
              </a:path>
            </a:pathLst>
          </a:custGeom>
          <a:ln w="4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47927" y="5245630"/>
            <a:ext cx="18415" cy="30480"/>
          </a:xfrm>
          <a:custGeom>
            <a:avLst/>
            <a:gdLst/>
            <a:ahLst/>
            <a:cxnLst/>
            <a:rect l="l" t="t" r="r" b="b"/>
            <a:pathLst>
              <a:path w="18415" h="30479">
                <a:moveTo>
                  <a:pt x="8849" y="0"/>
                </a:moveTo>
                <a:lnTo>
                  <a:pt x="15973" y="7871"/>
                </a:lnTo>
                <a:lnTo>
                  <a:pt x="18322" y="19282"/>
                </a:lnTo>
                <a:lnTo>
                  <a:pt x="10810" y="27433"/>
                </a:lnTo>
                <a:lnTo>
                  <a:pt x="0" y="30123"/>
                </a:lnTo>
              </a:path>
            </a:pathLst>
          </a:custGeom>
          <a:ln w="4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78948" y="5249221"/>
            <a:ext cx="20320" cy="12700"/>
          </a:xfrm>
          <a:custGeom>
            <a:avLst/>
            <a:gdLst/>
            <a:ahLst/>
            <a:cxnLst/>
            <a:rect l="l" t="t" r="r" b="b"/>
            <a:pathLst>
              <a:path w="20320" h="12700">
                <a:moveTo>
                  <a:pt x="0" y="0"/>
                </a:moveTo>
                <a:lnTo>
                  <a:pt x="4816" y="6367"/>
                </a:lnTo>
                <a:lnTo>
                  <a:pt x="13689" y="10597"/>
                </a:lnTo>
                <a:lnTo>
                  <a:pt x="19905" y="12574"/>
                </a:lnTo>
              </a:path>
            </a:pathLst>
          </a:custGeom>
          <a:ln w="46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12648" y="6494208"/>
            <a:ext cx="40874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Dem</a:t>
            </a:r>
            <a:r>
              <a:rPr sz="1400" dirty="0">
                <a:latin typeface="Calibri"/>
                <a:cs typeface="Calibri"/>
              </a:rPr>
              <a:t>o courtesy</a:t>
            </a:r>
            <a:r>
              <a:rPr sz="1400" spc="-5" dirty="0">
                <a:latin typeface="Calibri"/>
                <a:cs typeface="Calibri"/>
              </a:rPr>
              <a:t> o</a:t>
            </a:r>
            <a:r>
              <a:rPr sz="1400" dirty="0">
                <a:latin typeface="Calibri"/>
                <a:cs typeface="Calibri"/>
              </a:rPr>
              <a:t>f Prof.</a:t>
            </a:r>
            <a:r>
              <a:rPr sz="1400" spc="-5" dirty="0">
                <a:latin typeface="Calibri"/>
                <a:cs typeface="Calibri"/>
              </a:rPr>
              <a:t> Denn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10" dirty="0">
                <a:latin typeface="Calibri"/>
                <a:cs typeface="Calibri"/>
              </a:rPr>
              <a:t>Freema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Adam</a:t>
            </a:r>
            <a:r>
              <a:rPr sz="1400" spc="-5" dirty="0">
                <a:latin typeface="Calibri"/>
                <a:cs typeface="Calibri"/>
              </a:rPr>
              <a:t> Hartz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3" name="object 33"/>
          <p:cNvSpPr txBox="1"/>
          <p:nvPr/>
        </p:nvSpPr>
        <p:spPr>
          <a:xfrm>
            <a:off x="4600716" y="7043415"/>
            <a:ext cx="8655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7016" y="2307533"/>
            <a:ext cx="6510655" cy="4014470"/>
          </a:xfrm>
          <a:custGeom>
            <a:avLst/>
            <a:gdLst/>
            <a:ahLst/>
            <a:cxnLst/>
            <a:rect l="l" t="t" r="r" b="b"/>
            <a:pathLst>
              <a:path w="6510655" h="4014470">
                <a:moveTo>
                  <a:pt x="0" y="4014163"/>
                </a:moveTo>
                <a:lnTo>
                  <a:pt x="6510086" y="4014163"/>
                </a:lnTo>
                <a:lnTo>
                  <a:pt x="6510086" y="0"/>
                </a:lnTo>
                <a:lnTo>
                  <a:pt x="0" y="0"/>
                </a:lnTo>
                <a:lnTo>
                  <a:pt x="0" y="4014163"/>
                </a:lnTo>
                <a:close/>
              </a:path>
            </a:pathLst>
          </a:custGeom>
          <a:ln w="9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1304" y="4181146"/>
            <a:ext cx="1173857" cy="123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9888" y="3347037"/>
            <a:ext cx="1173849" cy="1230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42728" y="3347037"/>
            <a:ext cx="1173860" cy="1230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2728" y="5015259"/>
            <a:ext cx="1173860" cy="12308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88465" y="2512924"/>
            <a:ext cx="1173849" cy="12307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7143" y="5675481"/>
            <a:ext cx="1259313" cy="611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45717" y="4841391"/>
            <a:ext cx="1259313" cy="6119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8567" y="3173162"/>
            <a:ext cx="1259313" cy="6119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12648" y="6494208"/>
            <a:ext cx="40874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Dem</a:t>
            </a:r>
            <a:r>
              <a:rPr sz="1400" dirty="0">
                <a:latin typeface="Calibri"/>
                <a:cs typeface="Calibri"/>
              </a:rPr>
              <a:t>o courtesy</a:t>
            </a:r>
            <a:r>
              <a:rPr sz="1400" spc="-5" dirty="0">
                <a:latin typeface="Calibri"/>
                <a:cs typeface="Calibri"/>
              </a:rPr>
              <a:t> o</a:t>
            </a:r>
            <a:r>
              <a:rPr sz="1400" dirty="0">
                <a:latin typeface="Calibri"/>
                <a:cs typeface="Calibri"/>
              </a:rPr>
              <a:t>f Prof.</a:t>
            </a:r>
            <a:r>
              <a:rPr sz="1400" spc="-5" dirty="0">
                <a:latin typeface="Calibri"/>
                <a:cs typeface="Calibri"/>
              </a:rPr>
              <a:t> Denn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10" dirty="0">
                <a:latin typeface="Calibri"/>
                <a:cs typeface="Calibri"/>
              </a:rPr>
              <a:t>Freema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Adam</a:t>
            </a:r>
            <a:r>
              <a:rPr sz="1400" spc="-5" dirty="0">
                <a:latin typeface="Calibri"/>
                <a:cs typeface="Calibri"/>
              </a:rPr>
              <a:t> Hartz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4600716" y="7043415"/>
            <a:ext cx="8655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95444" y="2307533"/>
            <a:ext cx="6313805" cy="4014470"/>
          </a:xfrm>
          <a:custGeom>
            <a:avLst/>
            <a:gdLst/>
            <a:ahLst/>
            <a:cxnLst/>
            <a:rect l="l" t="t" r="r" b="b"/>
            <a:pathLst>
              <a:path w="6313805" h="4014470">
                <a:moveTo>
                  <a:pt x="0" y="4014163"/>
                </a:moveTo>
                <a:lnTo>
                  <a:pt x="6313233" y="4014163"/>
                </a:lnTo>
                <a:lnTo>
                  <a:pt x="6313233" y="0"/>
                </a:lnTo>
                <a:lnTo>
                  <a:pt x="0" y="0"/>
                </a:lnTo>
                <a:lnTo>
                  <a:pt x="0" y="4014163"/>
                </a:lnTo>
                <a:close/>
              </a:path>
            </a:pathLst>
          </a:custGeom>
          <a:ln w="9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98219" y="4841419"/>
            <a:ext cx="2875624" cy="1404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89622" y="2512956"/>
            <a:ext cx="1221456" cy="206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98219" y="2512956"/>
            <a:ext cx="1221456" cy="206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26874" y="3215034"/>
            <a:ext cx="1138372" cy="1230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1182" y="5015291"/>
            <a:ext cx="1138364" cy="1230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26874" y="4883261"/>
            <a:ext cx="1138372" cy="12304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5471" y="2512956"/>
            <a:ext cx="1138372" cy="12306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85322" y="2339054"/>
            <a:ext cx="1221456" cy="6118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93919" y="4007304"/>
            <a:ext cx="1221456" cy="6118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4600716" y="7043415"/>
            <a:ext cx="8655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82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L</a:t>
            </a:r>
            <a:r>
              <a:rPr spc="-50" dirty="0"/>
              <a:t>A</a:t>
            </a:r>
            <a:r>
              <a:rPr spc="-75" dirty="0"/>
              <a:t>S</a:t>
            </a:r>
            <a:r>
              <a:rPr dirty="0"/>
              <a:t>T</a:t>
            </a:r>
            <a:r>
              <a:rPr spc="-100" dirty="0"/>
              <a:t> </a:t>
            </a:r>
            <a:r>
              <a:rPr spc="-50" dirty="0"/>
              <a:t>T</a:t>
            </a:r>
            <a:r>
              <a:rPr spc="-55" dirty="0"/>
              <a:t>IME</a:t>
            </a:r>
            <a:r>
              <a:rPr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623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3</a:t>
            </a:fld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78391"/>
            <a:ext cx="3211830" cy="1939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tuples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5" dirty="0">
                <a:latin typeface="Calibri"/>
                <a:cs typeface="Calibri"/>
              </a:rPr>
              <a:t> immutable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list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mutable</a:t>
            </a: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aliasing,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cloning</a:t>
            </a:r>
          </a:p>
          <a:p>
            <a:pPr marL="238125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mutability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sid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eﬀects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7016" y="2307533"/>
            <a:ext cx="6510655" cy="4014470"/>
          </a:xfrm>
          <a:custGeom>
            <a:avLst/>
            <a:gdLst/>
            <a:ahLst/>
            <a:cxnLst/>
            <a:rect l="l" t="t" r="r" b="b"/>
            <a:pathLst>
              <a:path w="6510655" h="4014470">
                <a:moveTo>
                  <a:pt x="0" y="4014163"/>
                </a:moveTo>
                <a:lnTo>
                  <a:pt x="6510086" y="4014163"/>
                </a:lnTo>
                <a:lnTo>
                  <a:pt x="6510086" y="0"/>
                </a:lnTo>
                <a:lnTo>
                  <a:pt x="0" y="0"/>
                </a:lnTo>
                <a:lnTo>
                  <a:pt x="0" y="4014163"/>
                </a:lnTo>
                <a:close/>
              </a:path>
            </a:pathLst>
          </a:custGeom>
          <a:ln w="9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9993" y="2339026"/>
            <a:ext cx="3220674" cy="3948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4315" y="2339026"/>
            <a:ext cx="1684927" cy="3907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32890" y="2380855"/>
            <a:ext cx="1472139" cy="3906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2648" y="6494208"/>
            <a:ext cx="40874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Dem</a:t>
            </a:r>
            <a:r>
              <a:rPr sz="1400" dirty="0">
                <a:latin typeface="Calibri"/>
                <a:cs typeface="Calibri"/>
              </a:rPr>
              <a:t>o courtesy</a:t>
            </a:r>
            <a:r>
              <a:rPr sz="1400" spc="-5" dirty="0">
                <a:latin typeface="Calibri"/>
                <a:cs typeface="Calibri"/>
              </a:rPr>
              <a:t> o</a:t>
            </a:r>
            <a:r>
              <a:rPr sz="1400" dirty="0">
                <a:latin typeface="Calibri"/>
                <a:cs typeface="Calibri"/>
              </a:rPr>
              <a:t>f Prof.</a:t>
            </a:r>
            <a:r>
              <a:rPr sz="1400" spc="-5" dirty="0">
                <a:latin typeface="Calibri"/>
                <a:cs typeface="Calibri"/>
              </a:rPr>
              <a:t> Denn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10" dirty="0">
                <a:latin typeface="Calibri"/>
                <a:cs typeface="Calibri"/>
              </a:rPr>
              <a:t>Freema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Adam</a:t>
            </a:r>
            <a:r>
              <a:rPr sz="1400" spc="-5" dirty="0">
                <a:latin typeface="Calibri"/>
                <a:cs typeface="Calibri"/>
              </a:rPr>
              <a:t> Hartz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23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7016" y="2307533"/>
            <a:ext cx="6510655" cy="4014470"/>
          </a:xfrm>
          <a:custGeom>
            <a:avLst/>
            <a:gdLst/>
            <a:ahLst/>
            <a:cxnLst/>
            <a:rect l="l" t="t" r="r" b="b"/>
            <a:pathLst>
              <a:path w="6510655" h="4014470">
                <a:moveTo>
                  <a:pt x="0" y="4014163"/>
                </a:moveTo>
                <a:lnTo>
                  <a:pt x="6510086" y="4014163"/>
                </a:lnTo>
                <a:lnTo>
                  <a:pt x="6510086" y="0"/>
                </a:lnTo>
                <a:lnTo>
                  <a:pt x="0" y="0"/>
                </a:lnTo>
                <a:lnTo>
                  <a:pt x="0" y="4014163"/>
                </a:lnTo>
                <a:close/>
              </a:path>
            </a:pathLst>
          </a:custGeom>
          <a:ln w="9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2728" y="2339026"/>
            <a:ext cx="6419586" cy="3907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12648" y="6494208"/>
            <a:ext cx="40874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Dem</a:t>
            </a:r>
            <a:r>
              <a:rPr sz="1400" dirty="0">
                <a:latin typeface="Calibri"/>
                <a:cs typeface="Calibri"/>
              </a:rPr>
              <a:t>o courtesy</a:t>
            </a:r>
            <a:r>
              <a:rPr sz="1400" spc="-5" dirty="0">
                <a:latin typeface="Calibri"/>
                <a:cs typeface="Calibri"/>
              </a:rPr>
              <a:t> o</a:t>
            </a:r>
            <a:r>
              <a:rPr sz="1400" dirty="0">
                <a:latin typeface="Calibri"/>
                <a:cs typeface="Calibri"/>
              </a:rPr>
              <a:t>f Prof.</a:t>
            </a:r>
            <a:r>
              <a:rPr sz="1400" spc="-5" dirty="0">
                <a:latin typeface="Calibri"/>
                <a:cs typeface="Calibri"/>
              </a:rPr>
              <a:t> Denn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10" dirty="0">
                <a:latin typeface="Calibri"/>
                <a:cs typeface="Calibri"/>
              </a:rPr>
              <a:t>Freema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Adam</a:t>
            </a:r>
            <a:r>
              <a:rPr sz="1400" spc="-5" dirty="0">
                <a:latin typeface="Calibri"/>
                <a:cs typeface="Calibri"/>
              </a:rPr>
              <a:t> Hartz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23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8580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0"/>
                </a:moveTo>
                <a:lnTo>
                  <a:pt x="9144000" y="0"/>
                </a:lnTo>
                <a:lnTo>
                  <a:pt x="9144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679151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40">
                <a:moveTo>
                  <a:pt x="0" y="0"/>
                </a:moveTo>
                <a:lnTo>
                  <a:pt x="9144000" y="0"/>
                </a:lnTo>
                <a:lnTo>
                  <a:pt x="9144000" y="66001"/>
                </a:lnTo>
                <a:lnTo>
                  <a:pt x="0" y="66001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55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none" spc="-55" dirty="0">
                <a:solidFill>
                  <a:srgbClr val="404040"/>
                </a:solidFill>
              </a:rPr>
              <a:t>FIBON</a:t>
            </a:r>
            <a:r>
              <a:rPr u="none" spc="-70" dirty="0">
                <a:solidFill>
                  <a:srgbClr val="404040"/>
                </a:solidFill>
              </a:rPr>
              <a:t>A</a:t>
            </a:r>
            <a:r>
              <a:rPr u="none" spc="-55" dirty="0">
                <a:solidFill>
                  <a:srgbClr val="404040"/>
                </a:solidFill>
              </a:rPr>
              <a:t>CCI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0700" y="2248586"/>
            <a:ext cx="5918200" cy="4242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905">
              <a:lnSpc>
                <a:spcPct val="100000"/>
              </a:lnSpc>
            </a:pPr>
            <a:r>
              <a:rPr sz="2400" spc="95" dirty="0" err="1" smtClean="0">
                <a:solidFill>
                  <a:srgbClr val="404040"/>
                </a:solidFill>
                <a:latin typeface="Calibri"/>
                <a:cs typeface="Calibri"/>
              </a:rPr>
              <a:t>yer</a:t>
            </a:r>
            <a:r>
              <a:rPr sz="24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 month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(cal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 0)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1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female</a:t>
            </a:r>
            <a:endParaRPr sz="2400" dirty="0">
              <a:latin typeface="Calibri"/>
              <a:cs typeface="Calibri"/>
            </a:endParaRPr>
          </a:p>
          <a:p>
            <a:pPr marL="12700" marR="862330" indent="1905">
              <a:lnSpc>
                <a:spcPts val="2600"/>
              </a:lnSpc>
              <a:spcBef>
                <a:spcPts val="1340"/>
              </a:spcBef>
            </a:pPr>
            <a:r>
              <a:rPr sz="2400" spc="95" dirty="0">
                <a:solidFill>
                  <a:srgbClr val="404040"/>
                </a:solidFill>
                <a:latin typeface="Calibri"/>
                <a:cs typeface="Calibri"/>
              </a:rPr>
              <a:t>Ayer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secon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 month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Calibri"/>
                <a:cs typeface="Calibri"/>
              </a:rPr>
              <a:t>sSl</a:t>
            </a:r>
            <a:r>
              <a:rPr sz="2400" spc="4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1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femal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(now pregnant)</a:t>
            </a:r>
            <a:endParaRPr sz="2400" dirty="0">
              <a:latin typeface="Calibri"/>
              <a:cs typeface="Calibri"/>
            </a:endParaRPr>
          </a:p>
          <a:p>
            <a:pPr marL="12700" marR="5080" indent="1905">
              <a:lnSpc>
                <a:spcPts val="2600"/>
              </a:lnSpc>
              <a:spcBef>
                <a:spcPts val="1400"/>
              </a:spcBef>
            </a:pPr>
            <a:r>
              <a:rPr sz="2400" spc="95" dirty="0">
                <a:solidFill>
                  <a:srgbClr val="404040"/>
                </a:solidFill>
                <a:latin typeface="Calibri"/>
                <a:cs typeface="Calibri"/>
              </a:rPr>
              <a:t>Ayer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third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month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females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pregnant,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on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endParaRPr sz="2400" dirty="0">
              <a:latin typeface="Calibri"/>
              <a:cs typeface="Calibri"/>
            </a:endParaRPr>
          </a:p>
          <a:p>
            <a:pPr marL="12700" marR="1118235" indent="1905">
              <a:lnSpc>
                <a:spcPts val="2600"/>
              </a:lnSpc>
              <a:spcBef>
                <a:spcPts val="140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general, females(n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females(n-1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+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females(n-2)</a:t>
            </a:r>
            <a:endParaRPr sz="2400" dirty="0">
              <a:latin typeface="Calibri"/>
              <a:cs typeface="Calibri"/>
            </a:endParaRPr>
          </a:p>
          <a:p>
            <a:pPr marL="304165" marR="45085" indent="-190500">
              <a:lnSpc>
                <a:spcPts val="2400"/>
              </a:lnSpc>
              <a:spcBef>
                <a:spcPts val="380"/>
              </a:spcBef>
              <a:buClr>
                <a:srgbClr val="595959"/>
              </a:buClr>
              <a:buChar char="◦"/>
              <a:tabLst>
                <a:tab pos="29781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Ever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femal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alive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 month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n-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2 will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produc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one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femal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 month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n;</a:t>
            </a:r>
            <a:endParaRPr sz="2200" dirty="0">
              <a:latin typeface="Calibri"/>
              <a:cs typeface="Calibri"/>
            </a:endParaRPr>
          </a:p>
          <a:p>
            <a:pPr marL="304165" marR="230504" indent="-190500">
              <a:lnSpc>
                <a:spcPts val="2400"/>
              </a:lnSpc>
              <a:spcBef>
                <a:spcPts val="500"/>
              </a:spcBef>
              <a:buClr>
                <a:srgbClr val="595959"/>
              </a:buClr>
              <a:buChar char="◦"/>
              <a:tabLst>
                <a:tab pos="29781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b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 added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alive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i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 month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n-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1 to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get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alive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i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 month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5577" y="3030480"/>
            <a:ext cx="535940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07977" y="3024240"/>
            <a:ext cx="535940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20056" y="3413759"/>
            <a:ext cx="53594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02455" y="3407520"/>
            <a:ext cx="53594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14537" y="3797041"/>
            <a:ext cx="53594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6936" y="3790800"/>
            <a:ext cx="53594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9016" y="4163040"/>
            <a:ext cx="53594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1417" y="4156800"/>
            <a:ext cx="53594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03495" y="4529039"/>
            <a:ext cx="53594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85896" y="4522800"/>
            <a:ext cx="53594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97977" y="4895039"/>
            <a:ext cx="53594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80377" y="4888800"/>
            <a:ext cx="535940" cy="278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97977" y="4895039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0" y="0"/>
                </a:moveTo>
                <a:lnTo>
                  <a:pt x="535660" y="0"/>
                </a:lnTo>
                <a:lnTo>
                  <a:pt x="535660" y="276999"/>
                </a:lnTo>
                <a:lnTo>
                  <a:pt x="0" y="27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03495" y="4891920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0" y="0"/>
                </a:moveTo>
                <a:lnTo>
                  <a:pt x="535660" y="0"/>
                </a:lnTo>
                <a:lnTo>
                  <a:pt x="535660" y="276999"/>
                </a:lnTo>
                <a:lnTo>
                  <a:pt x="0" y="27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80377" y="4888800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0" y="0"/>
                </a:moveTo>
                <a:lnTo>
                  <a:pt x="535660" y="0"/>
                </a:lnTo>
                <a:lnTo>
                  <a:pt x="535660" y="276999"/>
                </a:lnTo>
                <a:lnTo>
                  <a:pt x="0" y="27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03495" y="4529039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0" y="0"/>
                </a:moveTo>
                <a:lnTo>
                  <a:pt x="535660" y="0"/>
                </a:lnTo>
                <a:lnTo>
                  <a:pt x="535660" y="276999"/>
                </a:lnTo>
                <a:lnTo>
                  <a:pt x="0" y="27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09016" y="4525920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0" y="0"/>
                </a:moveTo>
                <a:lnTo>
                  <a:pt x="535660" y="0"/>
                </a:lnTo>
                <a:lnTo>
                  <a:pt x="535660" y="276999"/>
                </a:lnTo>
                <a:lnTo>
                  <a:pt x="0" y="27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5896" y="4522800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0" y="0"/>
                </a:moveTo>
                <a:lnTo>
                  <a:pt x="535660" y="0"/>
                </a:lnTo>
                <a:lnTo>
                  <a:pt x="535660" y="276999"/>
                </a:lnTo>
                <a:lnTo>
                  <a:pt x="0" y="27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09016" y="4163040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0" y="0"/>
                </a:moveTo>
                <a:lnTo>
                  <a:pt x="535660" y="0"/>
                </a:lnTo>
                <a:lnTo>
                  <a:pt x="535660" y="276999"/>
                </a:lnTo>
                <a:lnTo>
                  <a:pt x="0" y="27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14537" y="4159920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0" y="0"/>
                </a:moveTo>
                <a:lnTo>
                  <a:pt x="535660" y="0"/>
                </a:lnTo>
                <a:lnTo>
                  <a:pt x="535660" y="276999"/>
                </a:lnTo>
                <a:lnTo>
                  <a:pt x="0" y="27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91417" y="4156800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0" y="0"/>
                </a:moveTo>
                <a:lnTo>
                  <a:pt x="535660" y="0"/>
                </a:lnTo>
                <a:lnTo>
                  <a:pt x="535660" y="276999"/>
                </a:lnTo>
                <a:lnTo>
                  <a:pt x="0" y="27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14537" y="3797041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0" y="0"/>
                </a:moveTo>
                <a:lnTo>
                  <a:pt x="535660" y="0"/>
                </a:lnTo>
                <a:lnTo>
                  <a:pt x="535660" y="276999"/>
                </a:lnTo>
                <a:lnTo>
                  <a:pt x="0" y="27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20056" y="3793920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0" y="0"/>
                </a:moveTo>
                <a:lnTo>
                  <a:pt x="535660" y="0"/>
                </a:lnTo>
                <a:lnTo>
                  <a:pt x="535660" y="276999"/>
                </a:lnTo>
                <a:lnTo>
                  <a:pt x="0" y="27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96936" y="3790800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0" y="0"/>
                </a:moveTo>
                <a:lnTo>
                  <a:pt x="535660" y="0"/>
                </a:lnTo>
                <a:lnTo>
                  <a:pt x="535660" y="276999"/>
                </a:lnTo>
                <a:lnTo>
                  <a:pt x="0" y="27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20056" y="3413759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0" y="0"/>
                </a:moveTo>
                <a:lnTo>
                  <a:pt x="535660" y="0"/>
                </a:lnTo>
                <a:lnTo>
                  <a:pt x="535660" y="276999"/>
                </a:lnTo>
                <a:lnTo>
                  <a:pt x="0" y="27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25577" y="3410641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0" y="0"/>
                </a:moveTo>
                <a:lnTo>
                  <a:pt x="535660" y="0"/>
                </a:lnTo>
                <a:lnTo>
                  <a:pt x="535660" y="276999"/>
                </a:lnTo>
                <a:lnTo>
                  <a:pt x="0" y="27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202455" y="3407520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0" y="0"/>
                </a:moveTo>
                <a:lnTo>
                  <a:pt x="535660" y="0"/>
                </a:lnTo>
                <a:lnTo>
                  <a:pt x="535660" y="276999"/>
                </a:lnTo>
                <a:lnTo>
                  <a:pt x="0" y="27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25577" y="3030480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0" y="0"/>
                </a:moveTo>
                <a:lnTo>
                  <a:pt x="535660" y="0"/>
                </a:lnTo>
                <a:lnTo>
                  <a:pt x="535660" y="276999"/>
                </a:lnTo>
                <a:lnTo>
                  <a:pt x="0" y="27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31097" y="3027359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0" y="0"/>
                </a:moveTo>
                <a:lnTo>
                  <a:pt x="535660" y="0"/>
                </a:lnTo>
                <a:lnTo>
                  <a:pt x="535660" y="276999"/>
                </a:lnTo>
                <a:lnTo>
                  <a:pt x="0" y="27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07977" y="3024240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0" y="0"/>
                </a:moveTo>
                <a:lnTo>
                  <a:pt x="535660" y="0"/>
                </a:lnTo>
                <a:lnTo>
                  <a:pt x="535660" y="276999"/>
                </a:lnTo>
                <a:lnTo>
                  <a:pt x="0" y="27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9" name="object 39"/>
          <p:cNvSpPr txBox="1"/>
          <p:nvPr/>
        </p:nvSpPr>
        <p:spPr>
          <a:xfrm>
            <a:off x="4600716" y="7043415"/>
            <a:ext cx="8655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038210" y="2240193"/>
          <a:ext cx="2157898" cy="2965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949"/>
                <a:gridCol w="1078949"/>
              </a:tblGrid>
              <a:tr h="37065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Month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Females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65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650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651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651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650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651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650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82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FIBON</a:t>
            </a:r>
            <a:r>
              <a:rPr spc="-70" dirty="0"/>
              <a:t>A</a:t>
            </a:r>
            <a:r>
              <a:rPr spc="-55" dirty="0"/>
              <a:t>CCI</a:t>
            </a:r>
            <a:r>
              <a:rPr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4600716" y="7043415"/>
            <a:ext cx="8655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458" y="2378391"/>
            <a:ext cx="5570855" cy="206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Base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cases:</a:t>
            </a:r>
            <a:endParaRPr sz="260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Females(0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1</a:t>
            </a:r>
            <a:endParaRPr sz="240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Females(1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1</a:t>
            </a:r>
            <a:endParaRPr sz="24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20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Recursive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case</a:t>
            </a:r>
            <a:endParaRPr sz="260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20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Females(n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Females(n-1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Females(n-2)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581" y="6858000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0" y="0"/>
                </a:moveTo>
                <a:lnTo>
                  <a:pt x="9141612" y="0"/>
                </a:lnTo>
                <a:lnTo>
                  <a:pt x="914161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11" y="679151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4">
                <a:moveTo>
                  <a:pt x="0" y="0"/>
                </a:moveTo>
                <a:lnTo>
                  <a:pt x="9141612" y="0"/>
                </a:lnTo>
                <a:lnTo>
                  <a:pt x="9141612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2520" rIns="0" bIns="0" rtlCol="0">
            <a:spAutoFit/>
          </a:bodyPr>
          <a:lstStyle/>
          <a:p>
            <a:pPr marL="306070">
              <a:lnSpc>
                <a:spcPct val="100000"/>
              </a:lnSpc>
            </a:pPr>
            <a:r>
              <a:rPr spc="-55" dirty="0"/>
              <a:t>F</a:t>
            </a:r>
            <a:r>
              <a:rPr u="none" spc="-55" dirty="0"/>
              <a:t>IBON</a:t>
            </a:r>
            <a:r>
              <a:rPr u="none" spc="-70" dirty="0"/>
              <a:t>A</a:t>
            </a:r>
            <a:r>
              <a:rPr spc="-55" dirty="0"/>
              <a:t>CCI</a:t>
            </a:r>
            <a:r>
              <a:rPr dirty="0"/>
              <a:t>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4600716" y="7043415"/>
            <a:ext cx="8655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754651"/>
            <a:ext cx="5208270" cy="303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def </a:t>
            </a:r>
            <a:r>
              <a:rPr sz="2000" b="1" dirty="0">
                <a:solidFill>
                  <a:srgbClr val="404040"/>
                </a:solidFill>
                <a:latin typeface="Courier New"/>
                <a:cs typeface="Courier New"/>
              </a:rPr>
              <a:t>fib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(x):</a:t>
            </a:r>
            <a:endParaRPr sz="2000" dirty="0">
              <a:latin typeface="Courier New"/>
              <a:cs typeface="Courier New"/>
            </a:endParaRPr>
          </a:p>
          <a:p>
            <a:pPr marL="1079500" marR="309245" indent="-457834">
              <a:lnSpc>
                <a:spcPts val="3600"/>
              </a:lnSpc>
              <a:spcBef>
                <a:spcPts val="219"/>
              </a:spcBef>
            </a:pPr>
            <a:r>
              <a:rPr sz="2000" dirty="0">
                <a:solidFill>
                  <a:srgbClr val="008000"/>
                </a:solidFill>
                <a:latin typeface="Courier New"/>
                <a:cs typeface="Courier New"/>
              </a:rPr>
              <a:t>"""assumes x an int &gt;= 0 returns Fibonacci of x</a:t>
            </a:r>
            <a:r>
              <a:rPr sz="2000" dirty="0" smtClean="0">
                <a:solidFill>
                  <a:srgbClr val="008000"/>
                </a:solidFill>
                <a:latin typeface="Courier New"/>
                <a:cs typeface="Courier New"/>
              </a:rPr>
              <a:t>""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endParaRPr sz="2000" dirty="0">
              <a:latin typeface="Courier New"/>
              <a:cs typeface="Courier New"/>
            </a:endParaRPr>
          </a:p>
          <a:p>
            <a:pPr marL="1231900" indent="-671195">
              <a:lnSpc>
                <a:spcPct val="100000"/>
              </a:lnSpc>
              <a:spcBef>
                <a:spcPts val="780"/>
              </a:spcBef>
              <a:tabLst>
                <a:tab pos="2085339" algn="l"/>
              </a:tabLst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x == </a:t>
            </a:r>
            <a:r>
              <a:rPr sz="2000" dirty="0">
                <a:solidFill>
                  <a:srgbClr val="984807"/>
                </a:solidFill>
                <a:latin typeface="Courier New"/>
                <a:cs typeface="Courier New"/>
              </a:rPr>
              <a:t>0	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or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x == </a:t>
            </a:r>
            <a:r>
              <a:rPr sz="2000" dirty="0">
                <a:solidFill>
                  <a:srgbClr val="984807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endParaRPr sz="2000" dirty="0">
              <a:latin typeface="Courier New"/>
              <a:cs typeface="Courier New"/>
            </a:endParaRPr>
          </a:p>
          <a:p>
            <a:pPr marL="622300" marR="2748280" indent="609600">
              <a:lnSpc>
                <a:spcPct val="150000"/>
              </a:lnSpc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2000" dirty="0">
                <a:solidFill>
                  <a:srgbClr val="984807"/>
                </a:solidFill>
                <a:latin typeface="Courier New"/>
                <a:cs typeface="Courier New"/>
              </a:rPr>
              <a:t>1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endParaRPr sz="2000" dirty="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  <a:spcBef>
                <a:spcPts val="1100"/>
              </a:spcBef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fib(x-</a:t>
            </a:r>
            <a:r>
              <a:rPr sz="2000" dirty="0">
                <a:solidFill>
                  <a:srgbClr val="984807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) + fib(x-</a:t>
            </a:r>
            <a:r>
              <a:rPr sz="2000" dirty="0">
                <a:solidFill>
                  <a:srgbClr val="984807"/>
                </a:solidFill>
                <a:latin typeface="Courier New"/>
                <a:cs typeface="Courier New"/>
              </a:rPr>
              <a:t>2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484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u="none" spc="-50" dirty="0"/>
              <a:t>R</a:t>
            </a:r>
            <a:r>
              <a:rPr u="none" spc="-100" dirty="0"/>
              <a:t>E</a:t>
            </a:r>
            <a:r>
              <a:rPr u="none" spc="-50" dirty="0"/>
              <a:t>C</a:t>
            </a:r>
            <a:r>
              <a:rPr u="none" spc="-55" dirty="0"/>
              <a:t>U</a:t>
            </a:r>
            <a:r>
              <a:rPr u="none" spc="-125" dirty="0"/>
              <a:t>R</a:t>
            </a:r>
            <a:r>
              <a:rPr u="none" spc="-55" dirty="0"/>
              <a:t>S</a:t>
            </a:r>
            <a:r>
              <a:rPr u="none" spc="-50" dirty="0"/>
              <a:t>IO</a:t>
            </a:r>
            <a:r>
              <a:rPr u="none" dirty="0"/>
              <a:t>N</a:t>
            </a:r>
            <a:r>
              <a:rPr u="none" spc="-100" dirty="0"/>
              <a:t> </a:t>
            </a:r>
            <a:r>
              <a:rPr u="none" spc="-50" dirty="0"/>
              <a:t>O</a:t>
            </a:r>
            <a:r>
              <a:rPr u="none" dirty="0"/>
              <a:t>N</a:t>
            </a:r>
            <a:r>
              <a:rPr u="none" spc="-100" dirty="0"/>
              <a:t> </a:t>
            </a:r>
            <a:r>
              <a:rPr u="none" spc="-50" dirty="0"/>
              <a:t>NON- </a:t>
            </a:r>
            <a:r>
              <a:rPr spc="-50" dirty="0"/>
              <a:t>N</a:t>
            </a:r>
            <a:r>
              <a:rPr spc="-55" dirty="0"/>
              <a:t>UM</a:t>
            </a:r>
            <a:r>
              <a:rPr spc="-50" dirty="0"/>
              <a:t>ERICS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76103"/>
            <a:ext cx="7350759" cy="159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5080" indent="-88900">
              <a:lnSpc>
                <a:spcPts val="2500"/>
              </a:lnSpc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spc="-5" dirty="0">
                <a:latin typeface="Calibri"/>
                <a:cs typeface="Calibri"/>
              </a:rPr>
              <a:t>ho</a:t>
            </a:r>
            <a:r>
              <a:rPr sz="2400" dirty="0">
                <a:latin typeface="Calibri"/>
                <a:cs typeface="Calibri"/>
              </a:rPr>
              <a:t>w to</a:t>
            </a:r>
            <a:r>
              <a:rPr sz="2400" spc="-5" dirty="0">
                <a:latin typeface="Calibri"/>
                <a:cs typeface="Calibri"/>
              </a:rPr>
              <a:t> check i</a:t>
            </a:r>
            <a:r>
              <a:rPr sz="2400" dirty="0">
                <a:latin typeface="Calibri"/>
                <a:cs typeface="Calibri"/>
              </a:rPr>
              <a:t>f a </a:t>
            </a:r>
            <a:r>
              <a:rPr sz="2400" spc="-5" dirty="0">
                <a:latin typeface="Calibri"/>
                <a:cs typeface="Calibri"/>
              </a:rPr>
              <a:t>strin</a:t>
            </a:r>
            <a:r>
              <a:rPr sz="2400" dirty="0">
                <a:latin typeface="Calibri"/>
                <a:cs typeface="Calibri"/>
              </a:rPr>
              <a:t>g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characters i</a:t>
            </a:r>
            <a:r>
              <a:rPr sz="2400" dirty="0">
                <a:latin typeface="Calibri"/>
                <a:cs typeface="Calibri"/>
              </a:rPr>
              <a:t>s a </a:t>
            </a:r>
            <a:r>
              <a:rPr sz="2400" spc="-5" dirty="0">
                <a:latin typeface="Calibri"/>
                <a:cs typeface="Calibri"/>
              </a:rPr>
              <a:t>palindrome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i.e., reads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sam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forward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backwards</a:t>
            </a:r>
            <a:endParaRPr sz="2400" dirty="0">
              <a:latin typeface="Calibri"/>
              <a:cs typeface="Calibri"/>
            </a:endParaRPr>
          </a:p>
          <a:p>
            <a:pPr marL="393700" lvl="1" indent="-190500">
              <a:lnSpc>
                <a:spcPct val="100000"/>
              </a:lnSpc>
              <a:spcBef>
                <a:spcPts val="14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000" spc="-5" dirty="0">
                <a:latin typeface="Calibri"/>
                <a:cs typeface="Calibri"/>
              </a:rPr>
              <a:t>“Abl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5" dirty="0">
                <a:latin typeface="Calibri"/>
                <a:cs typeface="Calibri"/>
              </a:rPr>
              <a:t> I,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ere </a:t>
            </a:r>
            <a:r>
              <a:rPr sz="2000" dirty="0">
                <a:latin typeface="Calibri"/>
                <a:cs typeface="Calibri"/>
              </a:rPr>
              <a:t>I </a:t>
            </a:r>
            <a:r>
              <a:rPr sz="2000" spc="-5" dirty="0">
                <a:latin typeface="Calibri"/>
                <a:cs typeface="Calibri"/>
              </a:rPr>
              <a:t>sa</a:t>
            </a:r>
            <a:r>
              <a:rPr sz="2000" dirty="0">
                <a:latin typeface="Calibri"/>
                <a:cs typeface="Calibri"/>
              </a:rPr>
              <a:t>w </a:t>
            </a:r>
            <a:r>
              <a:rPr sz="2000" spc="-5" dirty="0">
                <a:latin typeface="Calibri"/>
                <a:cs typeface="Calibri"/>
              </a:rPr>
              <a:t>Elba</a:t>
            </a:r>
            <a:r>
              <a:rPr sz="2000" dirty="0">
                <a:latin typeface="Calibri"/>
                <a:cs typeface="Calibri"/>
              </a:rPr>
              <a:t>” – </a:t>
            </a:r>
            <a:r>
              <a:rPr sz="2000" spc="40" dirty="0" smtClean="0">
                <a:latin typeface="Calibri"/>
                <a:cs typeface="Calibri"/>
              </a:rPr>
              <a:t>a</a:t>
            </a:r>
            <a:r>
              <a:rPr lang="en-US" altLang="zh-CN" sz="2000" spc="40" dirty="0" smtClean="0">
                <a:latin typeface="Calibri"/>
                <a:cs typeface="Calibri"/>
              </a:rPr>
              <a:t>tt</a:t>
            </a:r>
            <a:r>
              <a:rPr sz="2000" spc="40" dirty="0" smtClean="0">
                <a:latin typeface="Calibri"/>
                <a:cs typeface="Calibri"/>
              </a:rPr>
              <a:t>ributed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N</a:t>
            </a:r>
            <a:r>
              <a:rPr sz="2000" dirty="0">
                <a:latin typeface="Calibri"/>
                <a:cs typeface="Calibri"/>
              </a:rPr>
              <a:t>apoleon</a:t>
            </a:r>
          </a:p>
          <a:p>
            <a:pPr marL="393700" marR="68580" lvl="1" indent="-190500">
              <a:lnSpc>
                <a:spcPts val="2200"/>
              </a:lnSpc>
              <a:spcBef>
                <a:spcPts val="64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000" spc="-10" dirty="0">
                <a:latin typeface="Calibri"/>
                <a:cs typeface="Calibri"/>
              </a:rPr>
              <a:t>“Ar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-5" dirty="0">
                <a:latin typeface="Calibri"/>
                <a:cs typeface="Calibri"/>
              </a:rPr>
              <a:t>draw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onward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few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draw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onwar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 era?”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40" dirty="0" smtClean="0">
                <a:latin typeface="Calibri"/>
                <a:cs typeface="Calibri"/>
              </a:rPr>
              <a:t>a</a:t>
            </a:r>
            <a:r>
              <a:rPr lang="en-US" sz="2000" spc="40" dirty="0" smtClean="0">
                <a:latin typeface="Calibri"/>
                <a:cs typeface="Calibri"/>
              </a:rPr>
              <a:t>tt</a:t>
            </a:r>
            <a:r>
              <a:rPr sz="2000" spc="40" dirty="0" smtClean="0">
                <a:latin typeface="Calibri"/>
                <a:cs typeface="Calibri"/>
              </a:rPr>
              <a:t>ributed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Anne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Michaels</a:t>
            </a:r>
          </a:p>
        </p:txBody>
      </p:sp>
      <p:sp>
        <p:nvSpPr>
          <p:cNvPr id="4" name="object 4"/>
          <p:cNvSpPr/>
          <p:nvPr/>
        </p:nvSpPr>
        <p:spPr>
          <a:xfrm>
            <a:off x="5548834" y="4088998"/>
            <a:ext cx="2886566" cy="2118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08201" y="6274204"/>
            <a:ext cx="294259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Verdana"/>
                <a:cs typeface="Verdana"/>
              </a:rPr>
              <a:t>Image courtesy of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0000FF"/>
                </a:solidFill>
                <a:latin typeface="Verdana"/>
                <a:cs typeface="Verdana"/>
              </a:rPr>
              <a:t>wikipedia</a:t>
            </a:r>
            <a:r>
              <a:rPr sz="900" dirty="0">
                <a:latin typeface="Verdana"/>
                <a:cs typeface="Verdana"/>
              </a:rPr>
              <a:t>, in the public domain.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0254" y="6303579"/>
            <a:ext cx="5018405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 marR="5080" indent="-31115">
              <a:lnSpc>
                <a:spcPct val="100000"/>
              </a:lnSpc>
            </a:pPr>
            <a:r>
              <a:rPr sz="900" dirty="0">
                <a:latin typeface="Verdana"/>
                <a:cs typeface="Verdana"/>
              </a:rPr>
              <a:t>By Larth_Rasnal (Own work)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[GFDL </a:t>
            </a:r>
            <a:r>
              <a:rPr sz="900" spc="-5" dirty="0">
                <a:latin typeface="Verdana"/>
                <a:cs typeface="Verdana"/>
              </a:rPr>
              <a:t>(</a:t>
            </a:r>
            <a:r>
              <a:rPr sz="900" dirty="0">
                <a:solidFill>
                  <a:srgbClr val="0000FF"/>
                </a:solidFill>
                <a:latin typeface="Verdana"/>
                <a:cs typeface="Verdana"/>
                <a:hlinkClick r:id="rId3"/>
              </a:rPr>
              <a:t>https://www.gnu.org/licenses/fdl-1.3.en.htm</a:t>
            </a:r>
            <a:r>
              <a:rPr sz="900" spc="-5" dirty="0">
                <a:solidFill>
                  <a:srgbClr val="0000FF"/>
                </a:solidFill>
                <a:latin typeface="Verdana"/>
                <a:cs typeface="Verdana"/>
                <a:hlinkClick r:id="rId3"/>
              </a:rPr>
              <a:t>l</a:t>
            </a:r>
            <a:r>
              <a:rPr sz="900" dirty="0">
                <a:latin typeface="Verdana"/>
                <a:cs typeface="Verdana"/>
              </a:rPr>
              <a:t>) or CC BY 3.0 </a:t>
            </a:r>
            <a:r>
              <a:rPr sz="900" spc="-5" dirty="0">
                <a:latin typeface="Verdana"/>
                <a:cs typeface="Verdana"/>
              </a:rPr>
              <a:t>(</a:t>
            </a:r>
            <a:r>
              <a:rPr sz="900" dirty="0">
                <a:solidFill>
                  <a:srgbClr val="0000FF"/>
                </a:solidFill>
                <a:latin typeface="Verdana"/>
                <a:cs typeface="Verdana"/>
                <a:hlinkClick r:id="rId4"/>
              </a:rPr>
              <a:t>https://creativecommons.org/licenses/by/3.</a:t>
            </a:r>
            <a:r>
              <a:rPr sz="900" spc="-5" dirty="0">
                <a:solidFill>
                  <a:srgbClr val="0000FF"/>
                </a:solidFill>
                <a:latin typeface="Verdana"/>
                <a:cs typeface="Verdana"/>
                <a:hlinkClick r:id="rId4"/>
              </a:rPr>
              <a:t>0</a:t>
            </a:r>
            <a:r>
              <a:rPr sz="900" dirty="0">
                <a:latin typeface="Verdana"/>
                <a:cs typeface="Verdana"/>
              </a:rPr>
              <a:t>)], via Wikimedia Commons.</a:t>
            </a:r>
          </a:p>
        </p:txBody>
      </p:sp>
      <p:sp>
        <p:nvSpPr>
          <p:cNvPr id="7" name="object 7"/>
          <p:cNvSpPr/>
          <p:nvPr/>
        </p:nvSpPr>
        <p:spPr>
          <a:xfrm>
            <a:off x="2161681" y="4056955"/>
            <a:ext cx="1284664" cy="21421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4600716" y="7043415"/>
            <a:ext cx="8655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82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S</a:t>
            </a:r>
            <a:r>
              <a:rPr spc="-50" dirty="0"/>
              <a:t>O</a:t>
            </a:r>
            <a:r>
              <a:rPr spc="-380" dirty="0"/>
              <a:t>L</a:t>
            </a:r>
            <a:r>
              <a:rPr spc="-50" dirty="0"/>
              <a:t>VIN</a:t>
            </a:r>
            <a:r>
              <a:rPr dirty="0"/>
              <a:t>G</a:t>
            </a:r>
            <a:r>
              <a:rPr spc="-95" dirty="0"/>
              <a:t> </a:t>
            </a:r>
            <a:r>
              <a:rPr spc="-50" dirty="0"/>
              <a:t>R</a:t>
            </a:r>
            <a:r>
              <a:rPr spc="-100" dirty="0"/>
              <a:t>E</a:t>
            </a:r>
            <a:r>
              <a:rPr spc="-50" dirty="0"/>
              <a:t>C</a:t>
            </a:r>
            <a:r>
              <a:rPr spc="-55" dirty="0"/>
              <a:t>U</a:t>
            </a:r>
            <a:r>
              <a:rPr spc="-120" dirty="0"/>
              <a:t>R</a:t>
            </a:r>
            <a:r>
              <a:rPr spc="-55" dirty="0"/>
              <a:t>S</a:t>
            </a:r>
            <a:r>
              <a:rPr spc="-50" dirty="0"/>
              <a:t>IV</a:t>
            </a:r>
            <a:r>
              <a:rPr spc="-55" dirty="0"/>
              <a:t>E</a:t>
            </a:r>
            <a:r>
              <a:rPr spc="-430" dirty="0"/>
              <a:t>L</a:t>
            </a:r>
            <a:r>
              <a:rPr spc="-50" dirty="0"/>
              <a:t>Y</a:t>
            </a:r>
            <a:r>
              <a:rPr dirty="0"/>
              <a:t>?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4600716" y="7043415"/>
            <a:ext cx="8655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458" y="2378391"/>
            <a:ext cx="7514590" cy="302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5080" indent="-88900">
              <a:lnSpc>
                <a:spcPts val="28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First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" dirty="0">
                <a:latin typeface="Calibri"/>
                <a:cs typeface="Calibri"/>
              </a:rPr>
              <a:t>convert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strin</a:t>
            </a:r>
            <a:r>
              <a:rPr sz="2600" dirty="0">
                <a:latin typeface="Calibri"/>
                <a:cs typeface="Calibri"/>
              </a:rPr>
              <a:t>g to</a:t>
            </a:r>
            <a:r>
              <a:rPr sz="2600" spc="-5" dirty="0">
                <a:latin typeface="Calibri"/>
                <a:cs typeface="Calibri"/>
              </a:rPr>
              <a:t> jus</a:t>
            </a:r>
            <a:r>
              <a:rPr sz="2600" dirty="0">
                <a:latin typeface="Calibri"/>
                <a:cs typeface="Calibri"/>
              </a:rPr>
              <a:t>t </a:t>
            </a:r>
            <a:r>
              <a:rPr sz="2600" spc="-5" dirty="0">
                <a:latin typeface="Calibri"/>
                <a:cs typeface="Calibri"/>
              </a:rPr>
              <a:t>characters, b</a:t>
            </a:r>
            <a:r>
              <a:rPr sz="2600" dirty="0">
                <a:latin typeface="Calibri"/>
                <a:cs typeface="Calibri"/>
              </a:rPr>
              <a:t>y </a:t>
            </a:r>
            <a:r>
              <a:rPr sz="2600" spc="-5" dirty="0">
                <a:latin typeface="Calibri"/>
                <a:cs typeface="Calibri"/>
              </a:rPr>
              <a:t>stripping ou</a:t>
            </a:r>
            <a:r>
              <a:rPr sz="2600" dirty="0">
                <a:latin typeface="Calibri"/>
                <a:cs typeface="Calibri"/>
              </a:rPr>
              <a:t>t </a:t>
            </a:r>
            <a:r>
              <a:rPr sz="2600" spc="15" dirty="0" smtClean="0">
                <a:latin typeface="Calibri"/>
                <a:cs typeface="Calibri"/>
              </a:rPr>
              <a:t>punctua</a:t>
            </a:r>
            <a:r>
              <a:rPr lang="en-US" sz="2600" spc="15" dirty="0" smtClean="0">
                <a:latin typeface="Calibri"/>
                <a:cs typeface="Calibri"/>
              </a:rPr>
              <a:t>ti</a:t>
            </a:r>
            <a:r>
              <a:rPr sz="2600" spc="15" dirty="0" smtClean="0">
                <a:latin typeface="Calibri"/>
                <a:cs typeface="Calibri"/>
              </a:rPr>
              <a:t>on</a:t>
            </a:r>
            <a:r>
              <a:rPr sz="2600" spc="10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25" dirty="0" smtClean="0">
                <a:latin typeface="Calibri"/>
                <a:cs typeface="Calibri"/>
              </a:rPr>
              <a:t>conver</a:t>
            </a:r>
            <a:r>
              <a:rPr lang="en-US" sz="2600" spc="25" dirty="0" smtClean="0">
                <a:latin typeface="Calibri"/>
                <a:cs typeface="Calibri"/>
              </a:rPr>
              <a:t>ti</a:t>
            </a:r>
            <a:r>
              <a:rPr sz="2600" spc="25" dirty="0" smtClean="0">
                <a:latin typeface="Calibri"/>
                <a:cs typeface="Calibri"/>
              </a:rPr>
              <a:t>ng</a:t>
            </a:r>
            <a:r>
              <a:rPr sz="2600" spc="-10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uppe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case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lower case</a:t>
            </a:r>
            <a:endParaRPr sz="2600" dirty="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1035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n</a:t>
            </a:r>
          </a:p>
          <a:p>
            <a:pPr marL="386080" lvl="1" indent="-18288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Base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case: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strin</a:t>
            </a:r>
            <a:r>
              <a:rPr sz="2400" dirty="0">
                <a:latin typeface="Calibri"/>
                <a:cs typeface="Calibri"/>
              </a:rPr>
              <a:t>g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lengt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5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 a </a:t>
            </a:r>
            <a:r>
              <a:rPr sz="2400" spc="-5" dirty="0">
                <a:latin typeface="Calibri"/>
                <a:cs typeface="Calibri"/>
              </a:rPr>
              <a:t>palindrome</a:t>
            </a:r>
            <a:endParaRPr sz="2400" dirty="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Recursive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case:</a:t>
            </a:r>
            <a:endParaRPr sz="2400" dirty="0">
              <a:latin typeface="Calibri"/>
              <a:cs typeface="Calibri"/>
            </a:endParaRPr>
          </a:p>
          <a:p>
            <a:pPr marL="571500" marR="459740" lvl="2" indent="-177800">
              <a:lnSpc>
                <a:spcPts val="2100"/>
              </a:lnSpc>
              <a:spcBef>
                <a:spcPts val="680"/>
              </a:spcBef>
              <a:buClr>
                <a:srgbClr val="595959"/>
              </a:buClr>
              <a:buChar char="◦"/>
              <a:tabLst>
                <a:tab pos="57658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5" dirty="0">
                <a:latin typeface="Calibri"/>
                <a:cs typeface="Calibri"/>
              </a:rPr>
              <a:t> ﬁrs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-5" dirty="0">
                <a:latin typeface="Calibri"/>
                <a:cs typeface="Calibri"/>
              </a:rPr>
              <a:t>character </a:t>
            </a:r>
            <a:r>
              <a:rPr sz="2000" dirty="0">
                <a:latin typeface="Calibri"/>
                <a:cs typeface="Calibri"/>
              </a:rPr>
              <a:t>matches</a:t>
            </a:r>
            <a:r>
              <a:rPr sz="2000" spc="-5" dirty="0">
                <a:latin typeface="Calibri"/>
                <a:cs typeface="Calibri"/>
              </a:rPr>
              <a:t> las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-5" dirty="0">
                <a:latin typeface="Calibri"/>
                <a:cs typeface="Calibri"/>
              </a:rPr>
              <a:t>character,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5" dirty="0">
                <a:latin typeface="Calibri"/>
                <a:cs typeface="Calibri"/>
              </a:rPr>
              <a:t> i</a:t>
            </a:r>
            <a:r>
              <a:rPr sz="2000" dirty="0">
                <a:latin typeface="Calibri"/>
                <a:cs typeface="Calibri"/>
              </a:rPr>
              <a:t>s a </a:t>
            </a:r>
            <a:r>
              <a:rPr sz="2000" spc="-5" dirty="0">
                <a:latin typeface="Calibri"/>
                <a:cs typeface="Calibri"/>
              </a:rPr>
              <a:t>palindrom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25" dirty="0" smtClean="0">
                <a:latin typeface="Calibri"/>
                <a:cs typeface="Calibri"/>
              </a:rPr>
              <a:t>sec</a:t>
            </a:r>
            <a:r>
              <a:rPr lang="en-US" sz="2000" spc="25" dirty="0" smtClean="0">
                <a:latin typeface="Calibri"/>
                <a:cs typeface="Calibri"/>
              </a:rPr>
              <a:t>ti</a:t>
            </a:r>
            <a:r>
              <a:rPr sz="2000" spc="25" dirty="0" smtClean="0">
                <a:latin typeface="Calibri"/>
                <a:cs typeface="Calibri"/>
              </a:rPr>
              <a:t>o</a:t>
            </a:r>
            <a:r>
              <a:rPr sz="2000" spc="35" dirty="0" smtClean="0">
                <a:latin typeface="Calibri"/>
                <a:cs typeface="Calibri"/>
              </a:rPr>
              <a:t>n</a:t>
            </a:r>
            <a:r>
              <a:rPr sz="2000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 a </a:t>
            </a:r>
            <a:r>
              <a:rPr sz="2000" spc="-5" dirty="0">
                <a:latin typeface="Calibri"/>
                <a:cs typeface="Calibri"/>
              </a:rPr>
              <a:t>palindrome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82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E</a:t>
            </a:r>
            <a:r>
              <a:rPr spc="-50" dirty="0"/>
              <a:t>XA</a:t>
            </a:r>
            <a:r>
              <a:rPr spc="-55" dirty="0"/>
              <a:t>MPLE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2378391"/>
            <a:ext cx="9448800" cy="2059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latin typeface="Calibri"/>
                <a:cs typeface="Calibri"/>
              </a:rPr>
              <a:t>‘</a:t>
            </a:r>
            <a:r>
              <a:rPr lang="en-US" altLang="zh-CN" sz="2800" spc="-5" dirty="0">
                <a:cs typeface="Calibri"/>
              </a:rPr>
              <a:t>Abl</a:t>
            </a:r>
            <a:r>
              <a:rPr lang="en-US" altLang="zh-CN" sz="2800" dirty="0">
                <a:cs typeface="Calibri"/>
              </a:rPr>
              <a:t>e</a:t>
            </a:r>
            <a:r>
              <a:rPr lang="en-US" altLang="zh-CN" sz="2800" spc="5" dirty="0">
                <a:cs typeface="Calibri"/>
              </a:rPr>
              <a:t> </a:t>
            </a:r>
            <a:r>
              <a:rPr lang="en-US" altLang="zh-CN" sz="2800" dirty="0">
                <a:cs typeface="Calibri"/>
              </a:rPr>
              <a:t>was</a:t>
            </a:r>
            <a:r>
              <a:rPr lang="en-US" altLang="zh-CN" sz="2800" spc="-5" dirty="0">
                <a:cs typeface="Calibri"/>
              </a:rPr>
              <a:t> I,</a:t>
            </a:r>
            <a:r>
              <a:rPr lang="en-US" altLang="zh-CN" sz="2800" dirty="0">
                <a:cs typeface="Calibri"/>
              </a:rPr>
              <a:t> </a:t>
            </a:r>
            <a:r>
              <a:rPr lang="en-US" altLang="zh-CN" sz="2800" spc="-5" dirty="0">
                <a:cs typeface="Calibri"/>
              </a:rPr>
              <a:t>ere </a:t>
            </a:r>
            <a:r>
              <a:rPr lang="en-US" altLang="zh-CN" sz="2800" dirty="0">
                <a:cs typeface="Calibri"/>
              </a:rPr>
              <a:t>I </a:t>
            </a:r>
            <a:r>
              <a:rPr lang="en-US" altLang="zh-CN" sz="2800" spc="-5" dirty="0">
                <a:cs typeface="Calibri"/>
              </a:rPr>
              <a:t>sa</a:t>
            </a:r>
            <a:r>
              <a:rPr lang="en-US" altLang="zh-CN" sz="2800" dirty="0">
                <a:cs typeface="Calibri"/>
              </a:rPr>
              <a:t>w </a:t>
            </a:r>
            <a:r>
              <a:rPr lang="en-US" altLang="zh-CN" sz="2800" spc="-5" dirty="0">
                <a:cs typeface="Calibri"/>
              </a:rPr>
              <a:t>Elba</a:t>
            </a:r>
            <a:r>
              <a:rPr sz="2600" dirty="0" smtClean="0">
                <a:latin typeface="Calibri"/>
                <a:cs typeface="Calibri"/>
              </a:rPr>
              <a:t>’</a:t>
            </a:r>
            <a:r>
              <a:rPr sz="2600" spc="-5" dirty="0" smtClean="0">
                <a:latin typeface="Calibri"/>
                <a:cs typeface="Calibri"/>
              </a:rPr>
              <a:t> </a:t>
            </a:r>
            <a:r>
              <a:rPr lang="en-US" sz="2600" spc="1100" dirty="0" smtClean="0">
                <a:latin typeface="Arial"/>
                <a:cs typeface="Arial"/>
              </a:rPr>
              <a:t> </a:t>
            </a:r>
            <a:r>
              <a:rPr sz="2600" spc="-140" dirty="0" smtClean="0">
                <a:latin typeface="Arial"/>
                <a:cs typeface="Arial"/>
              </a:rPr>
              <a:t> </a:t>
            </a:r>
            <a:r>
              <a:rPr sz="2600" spc="-5" dirty="0">
                <a:latin typeface="Calibri"/>
                <a:cs typeface="Calibri"/>
              </a:rPr>
              <a:t>‘</a:t>
            </a:r>
            <a:r>
              <a:rPr sz="2600" dirty="0">
                <a:latin typeface="Calibri"/>
                <a:cs typeface="Calibri"/>
              </a:rPr>
              <a:t>ablewasiereisawleb</a:t>
            </a:r>
            <a:r>
              <a:rPr sz="2600" spc="-5" dirty="0">
                <a:latin typeface="Calibri"/>
                <a:cs typeface="Calibri"/>
              </a:rPr>
              <a:t>a’</a:t>
            </a:r>
            <a:endParaRPr sz="2600" dirty="0">
              <a:latin typeface="Calibri"/>
              <a:cs typeface="Calibri"/>
            </a:endParaRPr>
          </a:p>
          <a:p>
            <a:pPr marL="101600" marR="5080" indent="-89535">
              <a:lnSpc>
                <a:spcPts val="2820"/>
              </a:lnSpc>
              <a:spcBef>
                <a:spcPts val="1600"/>
              </a:spcBef>
            </a:pPr>
            <a:r>
              <a:rPr sz="2800" spc="455" dirty="0" err="1" smtClean="0">
                <a:latin typeface="Courier New"/>
                <a:cs typeface="Courier New"/>
              </a:rPr>
              <a:t>isPalindrome</a:t>
            </a:r>
            <a:r>
              <a:rPr sz="2800" spc="455" dirty="0">
                <a:latin typeface="Courier New"/>
                <a:cs typeface="Courier New"/>
              </a:rPr>
              <a:t>(‘ablewasiereisawleba</a:t>
            </a:r>
            <a:r>
              <a:rPr sz="2800" spc="-5" dirty="0">
                <a:latin typeface="Courier New"/>
                <a:cs typeface="Courier New"/>
              </a:rPr>
              <a:t>’</a:t>
            </a:r>
            <a:r>
              <a:rPr sz="2600" dirty="0">
                <a:latin typeface="Calibri"/>
                <a:cs typeface="Calibri"/>
              </a:rPr>
              <a:t>)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spc="-10" dirty="0">
                <a:latin typeface="Calibri"/>
                <a:cs typeface="Calibri"/>
              </a:rPr>
              <a:t>sam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as</a:t>
            </a:r>
          </a:p>
          <a:p>
            <a:pPr marL="203200">
              <a:lnSpc>
                <a:spcPts val="2740"/>
              </a:lnSpc>
              <a:spcBef>
                <a:spcPts val="55"/>
              </a:spcBef>
            </a:pPr>
            <a:r>
              <a:rPr sz="2400" dirty="0">
                <a:solidFill>
                  <a:srgbClr val="595959"/>
                </a:solidFill>
                <a:latin typeface="Calibri"/>
                <a:cs typeface="Calibri"/>
              </a:rPr>
              <a:t>◦</a:t>
            </a:r>
            <a:r>
              <a:rPr sz="2400" spc="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‘</a:t>
            </a:r>
            <a:r>
              <a:rPr sz="2400" dirty="0">
                <a:latin typeface="Courier New"/>
                <a:cs typeface="Courier New"/>
              </a:rPr>
              <a:t>a’ == ‘a’ </a:t>
            </a:r>
            <a:r>
              <a:rPr sz="2400" dirty="0">
                <a:latin typeface="Calibri"/>
                <a:cs typeface="Calibri"/>
              </a:rPr>
              <a:t>and</a:t>
            </a:r>
          </a:p>
          <a:p>
            <a:pPr marL="393065">
              <a:lnSpc>
                <a:spcPts val="2740"/>
              </a:lnSpc>
            </a:pPr>
            <a:r>
              <a:rPr sz="2400" dirty="0">
                <a:latin typeface="Courier New"/>
                <a:cs typeface="Courier New"/>
              </a:rPr>
              <a:t>isPalindrome(‘blewasiereisawleb’)</a:t>
            </a:r>
          </a:p>
        </p:txBody>
      </p:sp>
      <p:sp>
        <p:nvSpPr>
          <p:cNvPr id="5" name="object 5"/>
          <p:cNvSpPr/>
          <p:nvPr/>
        </p:nvSpPr>
        <p:spPr>
          <a:xfrm>
            <a:off x="3978910" y="3025140"/>
            <a:ext cx="288290" cy="327660"/>
          </a:xfrm>
          <a:custGeom>
            <a:avLst/>
            <a:gdLst/>
            <a:ahLst/>
            <a:cxnLst/>
            <a:rect l="l" t="t" r="r" b="b"/>
            <a:pathLst>
              <a:path w="288289" h="327660">
                <a:moveTo>
                  <a:pt x="0" y="163573"/>
                </a:moveTo>
                <a:lnTo>
                  <a:pt x="5646" y="118052"/>
                </a:lnTo>
                <a:lnTo>
                  <a:pt x="21530" y="77467"/>
                </a:lnTo>
                <a:lnTo>
                  <a:pt x="46067" y="43622"/>
                </a:lnTo>
                <a:lnTo>
                  <a:pt x="77673" y="18314"/>
                </a:lnTo>
                <a:lnTo>
                  <a:pt x="114764" y="3346"/>
                </a:lnTo>
                <a:lnTo>
                  <a:pt x="141756" y="0"/>
                </a:lnTo>
                <a:lnTo>
                  <a:pt x="155762" y="722"/>
                </a:lnTo>
                <a:lnTo>
                  <a:pt x="195150" y="11074"/>
                </a:lnTo>
                <a:lnTo>
                  <a:pt x="229438" y="32331"/>
                </a:lnTo>
                <a:lnTo>
                  <a:pt x="257143" y="62728"/>
                </a:lnTo>
                <a:lnTo>
                  <a:pt x="276782" y="100501"/>
                </a:lnTo>
                <a:lnTo>
                  <a:pt x="286872" y="143883"/>
                </a:lnTo>
                <a:lnTo>
                  <a:pt x="287856" y="159286"/>
                </a:lnTo>
                <a:lnTo>
                  <a:pt x="287236" y="175366"/>
                </a:lnTo>
                <a:lnTo>
                  <a:pt x="278281" y="220480"/>
                </a:lnTo>
                <a:lnTo>
                  <a:pt x="259865" y="259665"/>
                </a:lnTo>
                <a:lnTo>
                  <a:pt x="233505" y="291330"/>
                </a:lnTo>
                <a:lnTo>
                  <a:pt x="200716" y="313886"/>
                </a:lnTo>
                <a:lnTo>
                  <a:pt x="163015" y="325742"/>
                </a:lnTo>
                <a:lnTo>
                  <a:pt x="149618" y="327042"/>
                </a:lnTo>
                <a:lnTo>
                  <a:pt x="135199" y="326352"/>
                </a:lnTo>
                <a:lnTo>
                  <a:pt x="94881" y="316256"/>
                </a:lnTo>
                <a:lnTo>
                  <a:pt x="60005" y="295451"/>
                </a:lnTo>
                <a:lnTo>
                  <a:pt x="31901" y="265648"/>
                </a:lnTo>
                <a:lnTo>
                  <a:pt x="11900" y="228559"/>
                </a:lnTo>
                <a:lnTo>
                  <a:pt x="1332" y="185894"/>
                </a:lnTo>
                <a:lnTo>
                  <a:pt x="0" y="163573"/>
                </a:lnTo>
                <a:close/>
              </a:path>
            </a:pathLst>
          </a:custGeom>
          <a:ln w="25387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39200" y="3025140"/>
            <a:ext cx="288290" cy="327660"/>
          </a:xfrm>
          <a:custGeom>
            <a:avLst/>
            <a:gdLst/>
            <a:ahLst/>
            <a:cxnLst/>
            <a:rect l="l" t="t" r="r" b="b"/>
            <a:pathLst>
              <a:path w="288290" h="327660">
                <a:moveTo>
                  <a:pt x="0" y="163573"/>
                </a:moveTo>
                <a:lnTo>
                  <a:pt x="5646" y="118051"/>
                </a:lnTo>
                <a:lnTo>
                  <a:pt x="21530" y="77467"/>
                </a:lnTo>
                <a:lnTo>
                  <a:pt x="46067" y="43622"/>
                </a:lnTo>
                <a:lnTo>
                  <a:pt x="77673" y="18314"/>
                </a:lnTo>
                <a:lnTo>
                  <a:pt x="114764" y="3346"/>
                </a:lnTo>
                <a:lnTo>
                  <a:pt x="141756" y="0"/>
                </a:lnTo>
                <a:lnTo>
                  <a:pt x="155762" y="722"/>
                </a:lnTo>
                <a:lnTo>
                  <a:pt x="195150" y="11074"/>
                </a:lnTo>
                <a:lnTo>
                  <a:pt x="229438" y="32331"/>
                </a:lnTo>
                <a:lnTo>
                  <a:pt x="257144" y="62728"/>
                </a:lnTo>
                <a:lnTo>
                  <a:pt x="276783" y="100501"/>
                </a:lnTo>
                <a:lnTo>
                  <a:pt x="286872" y="143883"/>
                </a:lnTo>
                <a:lnTo>
                  <a:pt x="287856" y="159285"/>
                </a:lnTo>
                <a:lnTo>
                  <a:pt x="287236" y="175366"/>
                </a:lnTo>
                <a:lnTo>
                  <a:pt x="278282" y="220480"/>
                </a:lnTo>
                <a:lnTo>
                  <a:pt x="259866" y="259664"/>
                </a:lnTo>
                <a:lnTo>
                  <a:pt x="233505" y="291330"/>
                </a:lnTo>
                <a:lnTo>
                  <a:pt x="200716" y="313886"/>
                </a:lnTo>
                <a:lnTo>
                  <a:pt x="163015" y="325742"/>
                </a:lnTo>
                <a:lnTo>
                  <a:pt x="149619" y="327042"/>
                </a:lnTo>
                <a:lnTo>
                  <a:pt x="135200" y="326352"/>
                </a:lnTo>
                <a:lnTo>
                  <a:pt x="94881" y="316256"/>
                </a:lnTo>
                <a:lnTo>
                  <a:pt x="60005" y="295451"/>
                </a:lnTo>
                <a:lnTo>
                  <a:pt x="31901" y="265648"/>
                </a:lnTo>
                <a:lnTo>
                  <a:pt x="11900" y="228559"/>
                </a:lnTo>
                <a:lnTo>
                  <a:pt x="1332" y="185895"/>
                </a:lnTo>
                <a:lnTo>
                  <a:pt x="0" y="163573"/>
                </a:lnTo>
                <a:close/>
              </a:path>
            </a:pathLst>
          </a:custGeom>
          <a:ln w="25387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0302" y="3724090"/>
            <a:ext cx="288290" cy="327660"/>
          </a:xfrm>
          <a:custGeom>
            <a:avLst/>
            <a:gdLst/>
            <a:ahLst/>
            <a:cxnLst/>
            <a:rect l="l" t="t" r="r" b="b"/>
            <a:pathLst>
              <a:path w="288289" h="327660">
                <a:moveTo>
                  <a:pt x="0" y="163573"/>
                </a:moveTo>
                <a:lnTo>
                  <a:pt x="5646" y="118051"/>
                </a:lnTo>
                <a:lnTo>
                  <a:pt x="21530" y="77467"/>
                </a:lnTo>
                <a:lnTo>
                  <a:pt x="46067" y="43622"/>
                </a:lnTo>
                <a:lnTo>
                  <a:pt x="77673" y="18314"/>
                </a:lnTo>
                <a:lnTo>
                  <a:pt x="114764" y="3346"/>
                </a:lnTo>
                <a:lnTo>
                  <a:pt x="141756" y="0"/>
                </a:lnTo>
                <a:lnTo>
                  <a:pt x="155762" y="722"/>
                </a:lnTo>
                <a:lnTo>
                  <a:pt x="195150" y="11074"/>
                </a:lnTo>
                <a:lnTo>
                  <a:pt x="229438" y="32331"/>
                </a:lnTo>
                <a:lnTo>
                  <a:pt x="257144" y="62728"/>
                </a:lnTo>
                <a:lnTo>
                  <a:pt x="276783" y="100501"/>
                </a:lnTo>
                <a:lnTo>
                  <a:pt x="286872" y="143883"/>
                </a:lnTo>
                <a:lnTo>
                  <a:pt x="287856" y="159285"/>
                </a:lnTo>
                <a:lnTo>
                  <a:pt x="287236" y="175366"/>
                </a:lnTo>
                <a:lnTo>
                  <a:pt x="278281" y="220480"/>
                </a:lnTo>
                <a:lnTo>
                  <a:pt x="259866" y="259665"/>
                </a:lnTo>
                <a:lnTo>
                  <a:pt x="233505" y="291330"/>
                </a:lnTo>
                <a:lnTo>
                  <a:pt x="200716" y="313886"/>
                </a:lnTo>
                <a:lnTo>
                  <a:pt x="163015" y="325742"/>
                </a:lnTo>
                <a:lnTo>
                  <a:pt x="149618" y="327042"/>
                </a:lnTo>
                <a:lnTo>
                  <a:pt x="135200" y="326352"/>
                </a:lnTo>
                <a:lnTo>
                  <a:pt x="94881" y="316256"/>
                </a:lnTo>
                <a:lnTo>
                  <a:pt x="60005" y="295451"/>
                </a:lnTo>
                <a:lnTo>
                  <a:pt x="31901" y="265648"/>
                </a:lnTo>
                <a:lnTo>
                  <a:pt x="11900" y="228559"/>
                </a:lnTo>
                <a:lnTo>
                  <a:pt x="1332" y="185894"/>
                </a:lnTo>
                <a:lnTo>
                  <a:pt x="0" y="163573"/>
                </a:lnTo>
                <a:close/>
              </a:path>
            </a:pathLst>
          </a:custGeom>
          <a:ln w="25387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2535" y="3732730"/>
            <a:ext cx="288290" cy="327660"/>
          </a:xfrm>
          <a:custGeom>
            <a:avLst/>
            <a:gdLst/>
            <a:ahLst/>
            <a:cxnLst/>
            <a:rect l="l" t="t" r="r" b="b"/>
            <a:pathLst>
              <a:path w="288289" h="327660">
                <a:moveTo>
                  <a:pt x="0" y="163573"/>
                </a:moveTo>
                <a:lnTo>
                  <a:pt x="5646" y="118051"/>
                </a:lnTo>
                <a:lnTo>
                  <a:pt x="21530" y="77467"/>
                </a:lnTo>
                <a:lnTo>
                  <a:pt x="46067" y="43622"/>
                </a:lnTo>
                <a:lnTo>
                  <a:pt x="77673" y="18314"/>
                </a:lnTo>
                <a:lnTo>
                  <a:pt x="114764" y="3346"/>
                </a:lnTo>
                <a:lnTo>
                  <a:pt x="141756" y="0"/>
                </a:lnTo>
                <a:lnTo>
                  <a:pt x="155762" y="722"/>
                </a:lnTo>
                <a:lnTo>
                  <a:pt x="195150" y="11074"/>
                </a:lnTo>
                <a:lnTo>
                  <a:pt x="229438" y="32331"/>
                </a:lnTo>
                <a:lnTo>
                  <a:pt x="257144" y="62728"/>
                </a:lnTo>
                <a:lnTo>
                  <a:pt x="276783" y="100501"/>
                </a:lnTo>
                <a:lnTo>
                  <a:pt x="286872" y="143883"/>
                </a:lnTo>
                <a:lnTo>
                  <a:pt x="287856" y="159285"/>
                </a:lnTo>
                <a:lnTo>
                  <a:pt x="287236" y="175366"/>
                </a:lnTo>
                <a:lnTo>
                  <a:pt x="278281" y="220480"/>
                </a:lnTo>
                <a:lnTo>
                  <a:pt x="259866" y="259664"/>
                </a:lnTo>
                <a:lnTo>
                  <a:pt x="233505" y="291330"/>
                </a:lnTo>
                <a:lnTo>
                  <a:pt x="200716" y="313886"/>
                </a:lnTo>
                <a:lnTo>
                  <a:pt x="163015" y="325742"/>
                </a:lnTo>
                <a:lnTo>
                  <a:pt x="149618" y="327042"/>
                </a:lnTo>
                <a:lnTo>
                  <a:pt x="135200" y="326352"/>
                </a:lnTo>
                <a:lnTo>
                  <a:pt x="94881" y="316256"/>
                </a:lnTo>
                <a:lnTo>
                  <a:pt x="60005" y="295451"/>
                </a:lnTo>
                <a:lnTo>
                  <a:pt x="31901" y="265648"/>
                </a:lnTo>
                <a:lnTo>
                  <a:pt x="11900" y="228559"/>
                </a:lnTo>
                <a:lnTo>
                  <a:pt x="1332" y="185894"/>
                </a:lnTo>
                <a:lnTo>
                  <a:pt x="0" y="163573"/>
                </a:lnTo>
                <a:close/>
              </a:path>
            </a:pathLst>
          </a:custGeom>
          <a:ln w="25387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6600" y="4343400"/>
            <a:ext cx="3048000" cy="349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7146" y="3262745"/>
            <a:ext cx="4898910" cy="461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4600716" y="7043415"/>
            <a:ext cx="8655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581" y="6858000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0" y="0"/>
                </a:moveTo>
                <a:lnTo>
                  <a:pt x="9141612" y="0"/>
                </a:lnTo>
                <a:lnTo>
                  <a:pt x="914161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11" y="679151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4">
                <a:moveTo>
                  <a:pt x="0" y="0"/>
                </a:moveTo>
                <a:lnTo>
                  <a:pt x="9141612" y="0"/>
                </a:lnTo>
                <a:lnTo>
                  <a:pt x="9141612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8189" y="1847408"/>
            <a:ext cx="7410450" cy="403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1820" marR="4493895" indent="-579755">
              <a:lnSpc>
                <a:spcPct val="162300"/>
              </a:lnSpc>
            </a:pPr>
            <a:r>
              <a:rPr sz="1900" dirty="0">
                <a:solidFill>
                  <a:srgbClr val="0000FF"/>
                </a:solidFill>
                <a:latin typeface="Courier New"/>
                <a:cs typeface="Courier New"/>
              </a:rPr>
              <a:t>def </a:t>
            </a:r>
            <a:r>
              <a:rPr sz="1900" b="1" dirty="0">
                <a:solidFill>
                  <a:srgbClr val="404040"/>
                </a:solidFill>
                <a:latin typeface="Courier New"/>
                <a:cs typeface="Courier New"/>
              </a:rPr>
              <a:t>isPalindrome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(s): </a:t>
            </a:r>
            <a:r>
              <a:rPr sz="1900" dirty="0">
                <a:solidFill>
                  <a:srgbClr val="0000FF"/>
                </a:solidFill>
                <a:latin typeface="Courier New"/>
                <a:cs typeface="Courier New"/>
              </a:rPr>
              <a:t>def </a:t>
            </a:r>
            <a:r>
              <a:rPr sz="1900" b="1" dirty="0">
                <a:latin typeface="Courier New"/>
                <a:cs typeface="Courier New"/>
              </a:rPr>
              <a:t>toChars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(s):</a:t>
            </a:r>
            <a:endParaRPr sz="1900" dirty="0">
              <a:latin typeface="Courier New"/>
              <a:cs typeface="Courier New"/>
            </a:endParaRPr>
          </a:p>
          <a:p>
            <a:pPr marL="1170940" marR="4348480">
              <a:lnSpc>
                <a:spcPct val="78900"/>
              </a:lnSpc>
              <a:spcBef>
                <a:spcPts val="100"/>
              </a:spcBef>
            </a:pP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s = s.lower() ans = </a:t>
            </a:r>
            <a:r>
              <a:rPr sz="1900" dirty="0">
                <a:solidFill>
                  <a:srgbClr val="008000"/>
                </a:solidFill>
                <a:latin typeface="Courier New"/>
                <a:cs typeface="Courier New"/>
              </a:rPr>
              <a:t>''</a:t>
            </a:r>
            <a:endParaRPr sz="1900" dirty="0">
              <a:latin typeface="Courier New"/>
              <a:cs typeface="Courier New"/>
            </a:endParaRPr>
          </a:p>
          <a:p>
            <a:pPr marL="1170940">
              <a:lnSpc>
                <a:spcPts val="1660"/>
              </a:lnSpc>
              <a:tabLst>
                <a:tab pos="2039620" algn="l"/>
              </a:tabLst>
            </a:pPr>
            <a:r>
              <a:rPr sz="1900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c	</a:t>
            </a:r>
            <a:r>
              <a:rPr sz="1900" dirty="0">
                <a:solidFill>
                  <a:srgbClr val="0000FF"/>
                </a:solidFill>
                <a:latin typeface="Courier New"/>
                <a:cs typeface="Courier New"/>
              </a:rPr>
              <a:t>in 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s:</a:t>
            </a:r>
            <a:endParaRPr sz="1900" dirty="0">
              <a:latin typeface="Courier New"/>
              <a:cs typeface="Courier New"/>
            </a:endParaRPr>
          </a:p>
          <a:p>
            <a:pPr marL="2329180" marR="294005" indent="-579120">
              <a:lnSpc>
                <a:spcPts val="1900"/>
              </a:lnSpc>
              <a:spcBef>
                <a:spcPts val="140"/>
              </a:spcBef>
              <a:tabLst>
                <a:tab pos="2473960" algn="l"/>
              </a:tabLst>
            </a:pPr>
            <a:r>
              <a:rPr sz="1900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900" dirty="0">
                <a:latin typeface="Courier New"/>
                <a:cs typeface="Courier New"/>
              </a:rPr>
              <a:t>c	</a:t>
            </a:r>
            <a:r>
              <a:rPr sz="1900" dirty="0">
                <a:solidFill>
                  <a:srgbClr val="0000FF"/>
                </a:solidFill>
                <a:latin typeface="Courier New"/>
                <a:cs typeface="Courier New"/>
              </a:rPr>
              <a:t>in </a:t>
            </a:r>
            <a:r>
              <a:rPr sz="1900" dirty="0">
                <a:solidFill>
                  <a:srgbClr val="008000"/>
                </a:solidFill>
                <a:latin typeface="Courier New"/>
                <a:cs typeface="Courier New"/>
              </a:rPr>
              <a:t>'abcdefghijklmnopqrstuvwxyz</a:t>
            </a:r>
            <a:r>
              <a:rPr sz="1900" dirty="0">
                <a:solidFill>
                  <a:srgbClr val="0000FF"/>
                </a:solidFill>
                <a:latin typeface="Courier New"/>
                <a:cs typeface="Courier New"/>
              </a:rPr>
              <a:t>': 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ans = ans + c</a:t>
            </a:r>
            <a:endParaRPr sz="1900" dirty="0">
              <a:latin typeface="Courier New"/>
              <a:cs typeface="Courier New"/>
            </a:endParaRPr>
          </a:p>
          <a:p>
            <a:pPr marL="591820" indent="579120">
              <a:lnSpc>
                <a:spcPts val="1900"/>
              </a:lnSpc>
            </a:pPr>
            <a:r>
              <a:rPr sz="1900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ans</a:t>
            </a:r>
            <a:endParaRPr sz="1900" dirty="0">
              <a:latin typeface="Courier New"/>
              <a:cs typeface="Courier New"/>
            </a:endParaRPr>
          </a:p>
          <a:p>
            <a:pPr marL="591820">
              <a:lnSpc>
                <a:spcPts val="2039"/>
              </a:lnSpc>
              <a:spcBef>
                <a:spcPts val="1420"/>
              </a:spcBef>
            </a:pPr>
            <a:r>
              <a:rPr sz="1900" dirty="0">
                <a:solidFill>
                  <a:srgbClr val="0000FF"/>
                </a:solidFill>
                <a:latin typeface="Courier New"/>
                <a:cs typeface="Courier New"/>
              </a:rPr>
              <a:t>def </a:t>
            </a:r>
            <a:r>
              <a:rPr sz="1900" b="1" dirty="0">
                <a:latin typeface="Courier New"/>
                <a:cs typeface="Courier New"/>
              </a:rPr>
              <a:t>isPal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(s):</a:t>
            </a:r>
            <a:endParaRPr sz="1900" dirty="0">
              <a:latin typeface="Courier New"/>
              <a:cs typeface="Courier New"/>
            </a:endParaRPr>
          </a:p>
          <a:p>
            <a:pPr marL="1750060" marR="4058920" indent="-579120">
              <a:lnSpc>
                <a:spcPts val="1900"/>
              </a:lnSpc>
              <a:spcBef>
                <a:spcPts val="140"/>
              </a:spcBef>
            </a:pPr>
            <a:r>
              <a:rPr sz="1900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900" dirty="0">
                <a:solidFill>
                  <a:srgbClr val="660066"/>
                </a:solidFill>
                <a:latin typeface="Courier New"/>
                <a:cs typeface="Courier New"/>
              </a:rPr>
              <a:t>len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(s) &lt;= 1: </a:t>
            </a:r>
            <a:r>
              <a:rPr sz="1900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1900" dirty="0">
                <a:solidFill>
                  <a:srgbClr val="660066"/>
                </a:solidFill>
                <a:latin typeface="Courier New"/>
                <a:cs typeface="Courier New"/>
              </a:rPr>
              <a:t>True</a:t>
            </a:r>
            <a:endParaRPr sz="1900" dirty="0">
              <a:latin typeface="Courier New"/>
              <a:cs typeface="Courier New"/>
            </a:endParaRPr>
          </a:p>
          <a:p>
            <a:pPr marL="1170940">
              <a:lnSpc>
                <a:spcPts val="1610"/>
              </a:lnSpc>
            </a:pPr>
            <a:r>
              <a:rPr sz="1900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endParaRPr sz="1900" dirty="0">
              <a:latin typeface="Courier New"/>
              <a:cs typeface="Courier New"/>
            </a:endParaRPr>
          </a:p>
          <a:p>
            <a:pPr marL="591820" indent="1158240">
              <a:lnSpc>
                <a:spcPts val="2090"/>
              </a:lnSpc>
            </a:pPr>
            <a:r>
              <a:rPr sz="1900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s[</a:t>
            </a:r>
            <a:r>
              <a:rPr sz="1900" dirty="0">
                <a:solidFill>
                  <a:srgbClr val="4A1B1A"/>
                </a:solidFill>
                <a:latin typeface="Courier New"/>
                <a:cs typeface="Courier New"/>
              </a:rPr>
              <a:t>0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] == s[</a:t>
            </a:r>
            <a:r>
              <a:rPr sz="1900" dirty="0">
                <a:solidFill>
                  <a:srgbClr val="984807"/>
                </a:solidFill>
                <a:latin typeface="Courier New"/>
                <a:cs typeface="Courier New"/>
              </a:rPr>
              <a:t>-1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] </a:t>
            </a:r>
            <a:r>
              <a:rPr sz="1900" dirty="0">
                <a:solidFill>
                  <a:srgbClr val="0000FF"/>
                </a:solidFill>
                <a:latin typeface="Courier New"/>
                <a:cs typeface="Courier New"/>
              </a:rPr>
              <a:t>and 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isPal(s[</a:t>
            </a:r>
            <a:r>
              <a:rPr sz="1900" dirty="0">
                <a:solidFill>
                  <a:srgbClr val="984807"/>
                </a:solidFill>
                <a:latin typeface="Courier New"/>
                <a:cs typeface="Courier New"/>
              </a:rPr>
              <a:t>1:-1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])</a:t>
            </a:r>
            <a:endParaRPr sz="1900" dirty="0">
              <a:latin typeface="Courier New"/>
              <a:cs typeface="Courier New"/>
            </a:endParaRPr>
          </a:p>
          <a:p>
            <a:pPr marL="591820">
              <a:lnSpc>
                <a:spcPct val="100000"/>
              </a:lnSpc>
              <a:spcBef>
                <a:spcPts val="1420"/>
              </a:spcBef>
            </a:pPr>
            <a:r>
              <a:rPr sz="1900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isPal(toChars(s))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600716" y="7043415"/>
            <a:ext cx="8655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82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DIVIDE </a:t>
            </a:r>
            <a:r>
              <a:rPr spc="-50" dirty="0"/>
              <a:t>A</a:t>
            </a:r>
            <a:r>
              <a:rPr spc="-55" dirty="0"/>
              <a:t>ND </a:t>
            </a:r>
            <a:r>
              <a:rPr spc="-100" dirty="0"/>
              <a:t>C</a:t>
            </a:r>
            <a:r>
              <a:rPr spc="-55" dirty="0"/>
              <a:t>ONQUER</a:t>
            </a:r>
            <a:r>
              <a:rPr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4600716" y="7043415"/>
            <a:ext cx="8655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458" y="2378391"/>
            <a:ext cx="7324090" cy="2423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indent="-88900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example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a </a:t>
            </a:r>
            <a:r>
              <a:rPr sz="2600" spc="-5" dirty="0">
                <a:latin typeface="Calibri"/>
                <a:cs typeface="Calibri"/>
              </a:rPr>
              <a:t>“divid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conquer”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algorithm</a:t>
            </a:r>
          </a:p>
          <a:p>
            <a:pPr marL="101600" marR="22860" indent="-88900">
              <a:lnSpc>
                <a:spcPts val="2800"/>
              </a:lnSpc>
              <a:spcBef>
                <a:spcPts val="143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solv</a:t>
            </a:r>
            <a:r>
              <a:rPr sz="2600" dirty="0">
                <a:latin typeface="Calibri"/>
                <a:cs typeface="Calibri"/>
              </a:rPr>
              <a:t>e a </a:t>
            </a:r>
            <a:r>
              <a:rPr sz="2600" spc="-5" dirty="0">
                <a:latin typeface="Calibri"/>
                <a:cs typeface="Calibri"/>
              </a:rPr>
              <a:t>har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proble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y </a:t>
            </a:r>
            <a:r>
              <a:rPr sz="2600" spc="-5" dirty="0">
                <a:latin typeface="Calibri"/>
                <a:cs typeface="Calibri"/>
              </a:rPr>
              <a:t>breakin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t </a:t>
            </a:r>
            <a:r>
              <a:rPr sz="2600" spc="-5" dirty="0">
                <a:latin typeface="Calibri"/>
                <a:cs typeface="Calibri"/>
              </a:rPr>
              <a:t>int</a:t>
            </a:r>
            <a:r>
              <a:rPr sz="2600" dirty="0">
                <a:latin typeface="Calibri"/>
                <a:cs typeface="Calibri"/>
              </a:rPr>
              <a:t>o a </a:t>
            </a:r>
            <a:r>
              <a:rPr sz="2600" spc="-10" dirty="0">
                <a:latin typeface="Calibri"/>
                <a:cs typeface="Calibri"/>
              </a:rPr>
              <a:t>se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sub- problem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suc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that:</a:t>
            </a:r>
          </a:p>
          <a:p>
            <a:pPr marL="393700" lvl="1" indent="-190500">
              <a:lnSpc>
                <a:spcPct val="100000"/>
              </a:lnSpc>
              <a:spcBef>
                <a:spcPts val="6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sub-problem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easier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solv</a:t>
            </a:r>
            <a:r>
              <a:rPr sz="2400" dirty="0">
                <a:latin typeface="Calibri"/>
                <a:cs typeface="Calibri"/>
              </a:rPr>
              <a:t>e than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original</a:t>
            </a:r>
            <a:endParaRPr sz="2400" dirty="0">
              <a:latin typeface="Calibri"/>
              <a:cs typeface="Calibri"/>
            </a:endParaRPr>
          </a:p>
          <a:p>
            <a:pPr marL="393700" marR="5080" lvl="1" indent="-190500">
              <a:lnSpc>
                <a:spcPts val="2600"/>
              </a:lnSpc>
              <a:spcBef>
                <a:spcPts val="64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25" dirty="0" smtClean="0">
                <a:latin typeface="Calibri"/>
                <a:cs typeface="Calibri"/>
              </a:rPr>
              <a:t>solu</a:t>
            </a:r>
            <a:r>
              <a:rPr lang="en-US" sz="2400" spc="25" dirty="0" smtClean="0">
                <a:latin typeface="Calibri"/>
                <a:cs typeface="Calibri"/>
              </a:rPr>
              <a:t>ti</a:t>
            </a:r>
            <a:r>
              <a:rPr sz="2400" spc="25" dirty="0" smtClean="0">
                <a:latin typeface="Calibri"/>
                <a:cs typeface="Calibri"/>
              </a:rPr>
              <a:t>ons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the</a:t>
            </a:r>
            <a:r>
              <a:rPr sz="2400" spc="-5" dirty="0">
                <a:latin typeface="Calibri"/>
                <a:cs typeface="Calibri"/>
              </a:rPr>
              <a:t> sub-problem</a:t>
            </a:r>
            <a:r>
              <a:rPr sz="2400" dirty="0">
                <a:latin typeface="Calibri"/>
                <a:cs typeface="Calibri"/>
              </a:rPr>
              <a:t>s can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dirty="0">
                <a:latin typeface="Calibri"/>
                <a:cs typeface="Calibri"/>
              </a:rPr>
              <a:t>e combined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solve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original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82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90" dirty="0"/>
              <a:t>T</a:t>
            </a:r>
            <a:r>
              <a:rPr spc="-50" dirty="0"/>
              <a:t>O</a:t>
            </a:r>
            <a:r>
              <a:rPr spc="-100" dirty="0"/>
              <a:t>D</a:t>
            </a:r>
            <a:r>
              <a:rPr spc="-380" dirty="0"/>
              <a:t>A</a:t>
            </a:r>
            <a:r>
              <a:rPr dirty="0"/>
              <a:t>Y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623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4</a:t>
            </a:fld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78391"/>
            <a:ext cx="5979160" cy="87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recursion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5" dirty="0">
                <a:latin typeface="Calibri"/>
                <a:cs typeface="Calibri"/>
              </a:rPr>
              <a:t> divide/decreas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conquer</a:t>
            </a: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15" dirty="0">
                <a:latin typeface="Calibri"/>
                <a:cs typeface="Calibri"/>
              </a:rPr>
              <a:t>dicSonarie</a:t>
            </a:r>
            <a:r>
              <a:rPr sz="2600" spc="20" dirty="0">
                <a:latin typeface="Calibri"/>
                <a:cs typeface="Calibri"/>
              </a:rPr>
              <a:t>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another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mutable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1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55" dirty="0"/>
              <a:t>D</a:t>
            </a:r>
            <a:r>
              <a:rPr sz="10000" spc="-50" dirty="0"/>
              <a:t>I</a:t>
            </a:r>
            <a:r>
              <a:rPr sz="10000" dirty="0"/>
              <a:t>C</a:t>
            </a:r>
            <a:r>
              <a:rPr sz="10000" spc="-50" dirty="0"/>
              <a:t>TION</a:t>
            </a:r>
            <a:r>
              <a:rPr sz="10000" spc="-45" dirty="0"/>
              <a:t>A</a:t>
            </a:r>
            <a:r>
              <a:rPr sz="10000" spc="-50" dirty="0"/>
              <a:t>RI</a:t>
            </a:r>
            <a:r>
              <a:rPr sz="10000" spc="-150" dirty="0"/>
              <a:t>E</a:t>
            </a:r>
            <a:r>
              <a:rPr sz="10000" dirty="0"/>
              <a:t>S</a:t>
            </a:r>
            <a:endParaRPr sz="10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23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898" y="947929"/>
            <a:ext cx="377952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u="none" spc="-50" dirty="0"/>
              <a:t>H</a:t>
            </a:r>
            <a:r>
              <a:rPr u="none" spc="-100" dirty="0"/>
              <a:t>O</a:t>
            </a:r>
            <a:r>
              <a:rPr u="none" dirty="0"/>
              <a:t>W</a:t>
            </a:r>
            <a:r>
              <a:rPr u="none" spc="-100" dirty="0"/>
              <a:t> </a:t>
            </a:r>
            <a:r>
              <a:rPr u="none" spc="-190" dirty="0"/>
              <a:t>T</a:t>
            </a:r>
            <a:r>
              <a:rPr u="none" dirty="0"/>
              <a:t>O</a:t>
            </a:r>
            <a:r>
              <a:rPr u="none" spc="-100" dirty="0"/>
              <a:t> </a:t>
            </a:r>
            <a:r>
              <a:rPr u="none" spc="-75" dirty="0"/>
              <a:t>S</a:t>
            </a:r>
            <a:r>
              <a:rPr u="none" spc="-190" dirty="0"/>
              <a:t>T</a:t>
            </a:r>
            <a:r>
              <a:rPr u="none" spc="-50" dirty="0"/>
              <a:t>ORE </a:t>
            </a:r>
            <a:r>
              <a:rPr spc="-80" dirty="0"/>
              <a:t>S</a:t>
            </a:r>
            <a:r>
              <a:rPr spc="-50" dirty="0"/>
              <a:t>T</a:t>
            </a:r>
            <a:r>
              <a:rPr spc="-55" dirty="0"/>
              <a:t>UDE</a:t>
            </a:r>
            <a:r>
              <a:rPr spc="-50" dirty="0"/>
              <a:t>N</a:t>
            </a:r>
            <a:r>
              <a:rPr dirty="0"/>
              <a:t>T</a:t>
            </a:r>
            <a:r>
              <a:rPr spc="-100" dirty="0"/>
              <a:t> </a:t>
            </a:r>
            <a:r>
              <a:rPr spc="-55" dirty="0"/>
              <a:t>I</a:t>
            </a:r>
            <a:r>
              <a:rPr spc="-50" dirty="0"/>
              <a:t>N</a:t>
            </a:r>
            <a:r>
              <a:rPr spc="-100" dirty="0"/>
              <a:t>F</a:t>
            </a:r>
            <a:r>
              <a:rPr dirty="0"/>
              <a:t>O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45623"/>
            <a:ext cx="7412355" cy="3804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indent="-88900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far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</a:t>
            </a:r>
            <a:r>
              <a:rPr sz="2400" dirty="0">
                <a:latin typeface="Calibri"/>
                <a:cs typeface="Calibri"/>
              </a:rPr>
              <a:t>g </a:t>
            </a:r>
            <a:r>
              <a:rPr sz="2400" spc="-10" dirty="0">
                <a:latin typeface="Calibri"/>
                <a:cs typeface="Calibri"/>
              </a:rPr>
              <a:t>separat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5" dirty="0">
                <a:latin typeface="Calibri"/>
                <a:cs typeface="Calibri"/>
              </a:rPr>
              <a:t>every info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900" dirty="0">
                <a:latin typeface="Courier New"/>
                <a:cs typeface="Courier New"/>
              </a:rPr>
              <a:t>names = ['Ana', 'John', 'Denise', 'Katy']</a:t>
            </a: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900" dirty="0">
                <a:latin typeface="Courier New"/>
                <a:cs typeface="Courier New"/>
              </a:rPr>
              <a:t>grade = ['B', 'A+', 'A', 'A']</a:t>
            </a: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900" dirty="0">
                <a:latin typeface="Courier New"/>
                <a:cs typeface="Courier New"/>
              </a:rPr>
              <a:t>course = [2.00, </a:t>
            </a:r>
            <a:r>
              <a:rPr sz="1900" dirty="0" smtClean="0">
                <a:latin typeface="Courier New"/>
                <a:cs typeface="Courier New"/>
              </a:rPr>
              <a:t>, </a:t>
            </a:r>
            <a:r>
              <a:rPr sz="1900" dirty="0">
                <a:latin typeface="Courier New"/>
                <a:cs typeface="Courier New"/>
              </a:rPr>
              <a:t>20.002, 9.01]</a:t>
            </a: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20979" indent="-208279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parate list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ach</a:t>
            </a:r>
            <a:r>
              <a:rPr sz="2400" spc="-5" dirty="0">
                <a:latin typeface="Calibri"/>
                <a:cs typeface="Calibri"/>
              </a:rPr>
              <a:t> it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m</a:t>
            </a:r>
            <a:endParaRPr sz="2400" dirty="0">
              <a:latin typeface="Calibri"/>
              <a:cs typeface="Calibri"/>
            </a:endParaRPr>
          </a:p>
          <a:p>
            <a:pPr marL="220979" indent="-208279">
              <a:lnSpc>
                <a:spcPct val="100000"/>
              </a:lnSpc>
              <a:spcBef>
                <a:spcPts val="819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spc="-5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</a:t>
            </a:r>
            <a:r>
              <a:rPr sz="2400" dirty="0">
                <a:latin typeface="Calibri"/>
                <a:cs typeface="Calibri"/>
              </a:rPr>
              <a:t>t must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same le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ngth</a:t>
            </a:r>
            <a:endParaRPr sz="2400" dirty="0">
              <a:latin typeface="Calibri"/>
              <a:cs typeface="Calibri"/>
            </a:endParaRPr>
          </a:p>
          <a:p>
            <a:pPr marL="101600" marR="5080" indent="-88900">
              <a:lnSpc>
                <a:spcPct val="79800"/>
              </a:lnSpc>
              <a:spcBef>
                <a:spcPts val="1400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spc="-5" dirty="0">
                <a:latin typeface="Calibri"/>
                <a:cs typeface="Calibri"/>
              </a:rPr>
              <a:t>inf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5" dirty="0">
                <a:latin typeface="Calibri"/>
                <a:cs typeface="Calibri"/>
              </a:rPr>
              <a:t>store</a:t>
            </a:r>
            <a:r>
              <a:rPr sz="2400" dirty="0">
                <a:latin typeface="Calibri"/>
                <a:cs typeface="Calibri"/>
              </a:rPr>
              <a:t>d across </a:t>
            </a:r>
            <a:r>
              <a:rPr sz="2400" spc="-5" dirty="0">
                <a:latin typeface="Calibri"/>
                <a:cs typeface="Calibri"/>
              </a:rPr>
              <a:t>list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same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inde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inde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spc="-5" dirty="0">
                <a:latin typeface="Calibri"/>
                <a:cs typeface="Calibri"/>
              </a:rPr>
              <a:t>refers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inf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 a </a:t>
            </a:r>
            <a:r>
              <a:rPr sz="2400" spc="-5" dirty="0">
                <a:latin typeface="Calibri"/>
                <a:cs typeface="Calibri"/>
              </a:rPr>
              <a:t>diﬀeren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person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7439" y="2456410"/>
            <a:ext cx="1330036" cy="1978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6383" y="2497206"/>
            <a:ext cx="1216025" cy="1863725"/>
          </a:xfrm>
          <a:custGeom>
            <a:avLst/>
            <a:gdLst/>
            <a:ahLst/>
            <a:cxnLst/>
            <a:rect l="l" t="t" r="r" b="b"/>
            <a:pathLst>
              <a:path w="1216025" h="1863725">
                <a:moveTo>
                  <a:pt x="0" y="931712"/>
                </a:moveTo>
                <a:lnTo>
                  <a:pt x="2014" y="855297"/>
                </a:lnTo>
                <a:lnTo>
                  <a:pt x="7953" y="780583"/>
                </a:lnTo>
                <a:lnTo>
                  <a:pt x="17661" y="707811"/>
                </a:lnTo>
                <a:lnTo>
                  <a:pt x="30981" y="637219"/>
                </a:lnTo>
                <a:lnTo>
                  <a:pt x="47757" y="569047"/>
                </a:lnTo>
                <a:lnTo>
                  <a:pt x="67831" y="503536"/>
                </a:lnTo>
                <a:lnTo>
                  <a:pt x="91049" y="440926"/>
                </a:lnTo>
                <a:lnTo>
                  <a:pt x="117253" y="381455"/>
                </a:lnTo>
                <a:lnTo>
                  <a:pt x="146287" y="325364"/>
                </a:lnTo>
                <a:lnTo>
                  <a:pt x="177995" y="272892"/>
                </a:lnTo>
                <a:lnTo>
                  <a:pt x="212220" y="224279"/>
                </a:lnTo>
                <a:lnTo>
                  <a:pt x="248805" y="179766"/>
                </a:lnTo>
                <a:lnTo>
                  <a:pt x="287596" y="139591"/>
                </a:lnTo>
                <a:lnTo>
                  <a:pt x="328434" y="103996"/>
                </a:lnTo>
                <a:lnTo>
                  <a:pt x="371164" y="73218"/>
                </a:lnTo>
                <a:lnTo>
                  <a:pt x="415629" y="47499"/>
                </a:lnTo>
                <a:lnTo>
                  <a:pt x="461673" y="27078"/>
                </a:lnTo>
                <a:lnTo>
                  <a:pt x="509139" y="12194"/>
                </a:lnTo>
                <a:lnTo>
                  <a:pt x="557871" y="3088"/>
                </a:lnTo>
                <a:lnTo>
                  <a:pt x="607713" y="0"/>
                </a:lnTo>
                <a:lnTo>
                  <a:pt x="657555" y="3088"/>
                </a:lnTo>
                <a:lnTo>
                  <a:pt x="706288" y="12194"/>
                </a:lnTo>
                <a:lnTo>
                  <a:pt x="753754" y="27078"/>
                </a:lnTo>
                <a:lnTo>
                  <a:pt x="799798" y="47499"/>
                </a:lnTo>
                <a:lnTo>
                  <a:pt x="844263" y="73218"/>
                </a:lnTo>
                <a:lnTo>
                  <a:pt x="886993" y="103996"/>
                </a:lnTo>
                <a:lnTo>
                  <a:pt x="927831" y="139591"/>
                </a:lnTo>
                <a:lnTo>
                  <a:pt x="966621" y="179766"/>
                </a:lnTo>
                <a:lnTo>
                  <a:pt x="1003207" y="224279"/>
                </a:lnTo>
                <a:lnTo>
                  <a:pt x="1037432" y="272892"/>
                </a:lnTo>
                <a:lnTo>
                  <a:pt x="1069140" y="325364"/>
                </a:lnTo>
                <a:lnTo>
                  <a:pt x="1098174" y="381455"/>
                </a:lnTo>
                <a:lnTo>
                  <a:pt x="1124378" y="440926"/>
                </a:lnTo>
                <a:lnTo>
                  <a:pt x="1147595" y="503536"/>
                </a:lnTo>
                <a:lnTo>
                  <a:pt x="1167670" y="569047"/>
                </a:lnTo>
                <a:lnTo>
                  <a:pt x="1184446" y="637219"/>
                </a:lnTo>
                <a:lnTo>
                  <a:pt x="1197765" y="707811"/>
                </a:lnTo>
                <a:lnTo>
                  <a:pt x="1207473" y="780583"/>
                </a:lnTo>
                <a:lnTo>
                  <a:pt x="1213413" y="855297"/>
                </a:lnTo>
                <a:lnTo>
                  <a:pt x="1215427" y="931712"/>
                </a:lnTo>
                <a:lnTo>
                  <a:pt x="1213413" y="1008127"/>
                </a:lnTo>
                <a:lnTo>
                  <a:pt x="1207473" y="1082841"/>
                </a:lnTo>
                <a:lnTo>
                  <a:pt x="1197765" y="1155613"/>
                </a:lnTo>
                <a:lnTo>
                  <a:pt x="1184446" y="1226205"/>
                </a:lnTo>
                <a:lnTo>
                  <a:pt x="1167670" y="1294376"/>
                </a:lnTo>
                <a:lnTo>
                  <a:pt x="1147595" y="1359887"/>
                </a:lnTo>
                <a:lnTo>
                  <a:pt x="1124378" y="1422498"/>
                </a:lnTo>
                <a:lnTo>
                  <a:pt x="1098174" y="1481969"/>
                </a:lnTo>
                <a:lnTo>
                  <a:pt x="1069140" y="1538060"/>
                </a:lnTo>
                <a:lnTo>
                  <a:pt x="1037432" y="1590532"/>
                </a:lnTo>
                <a:lnTo>
                  <a:pt x="1003207" y="1639145"/>
                </a:lnTo>
                <a:lnTo>
                  <a:pt x="966621" y="1683658"/>
                </a:lnTo>
                <a:lnTo>
                  <a:pt x="927831" y="1723833"/>
                </a:lnTo>
                <a:lnTo>
                  <a:pt x="886993" y="1759428"/>
                </a:lnTo>
                <a:lnTo>
                  <a:pt x="844263" y="1790206"/>
                </a:lnTo>
                <a:lnTo>
                  <a:pt x="799798" y="1815925"/>
                </a:lnTo>
                <a:lnTo>
                  <a:pt x="753754" y="1836346"/>
                </a:lnTo>
                <a:lnTo>
                  <a:pt x="706288" y="1851230"/>
                </a:lnTo>
                <a:lnTo>
                  <a:pt x="657555" y="1860336"/>
                </a:lnTo>
                <a:lnTo>
                  <a:pt x="607713" y="1863425"/>
                </a:lnTo>
                <a:lnTo>
                  <a:pt x="557871" y="1860336"/>
                </a:lnTo>
                <a:lnTo>
                  <a:pt x="509139" y="1851230"/>
                </a:lnTo>
                <a:lnTo>
                  <a:pt x="461673" y="1836346"/>
                </a:lnTo>
                <a:lnTo>
                  <a:pt x="415629" y="1815925"/>
                </a:lnTo>
                <a:lnTo>
                  <a:pt x="371164" y="1790206"/>
                </a:lnTo>
                <a:lnTo>
                  <a:pt x="328434" y="1759428"/>
                </a:lnTo>
                <a:lnTo>
                  <a:pt x="287596" y="1723833"/>
                </a:lnTo>
                <a:lnTo>
                  <a:pt x="248805" y="1683658"/>
                </a:lnTo>
                <a:lnTo>
                  <a:pt x="212220" y="1639145"/>
                </a:lnTo>
                <a:lnTo>
                  <a:pt x="177995" y="1590532"/>
                </a:lnTo>
                <a:lnTo>
                  <a:pt x="146287" y="1538060"/>
                </a:lnTo>
                <a:lnTo>
                  <a:pt x="117253" y="1481969"/>
                </a:lnTo>
                <a:lnTo>
                  <a:pt x="91049" y="1422498"/>
                </a:lnTo>
                <a:lnTo>
                  <a:pt x="67831" y="1359887"/>
                </a:lnTo>
                <a:lnTo>
                  <a:pt x="47757" y="1294376"/>
                </a:lnTo>
                <a:lnTo>
                  <a:pt x="30981" y="1226205"/>
                </a:lnTo>
                <a:lnTo>
                  <a:pt x="17661" y="1155613"/>
                </a:lnTo>
                <a:lnTo>
                  <a:pt x="7953" y="1082841"/>
                </a:lnTo>
                <a:lnTo>
                  <a:pt x="2014" y="1008127"/>
                </a:lnTo>
                <a:lnTo>
                  <a:pt x="0" y="931712"/>
                </a:lnTo>
                <a:close/>
              </a:path>
            </a:pathLst>
          </a:custGeom>
          <a:ln w="2221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23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3784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u="none" spc="-50" dirty="0"/>
              <a:t>H</a:t>
            </a:r>
            <a:r>
              <a:rPr u="none" spc="-100" dirty="0"/>
              <a:t>O</a:t>
            </a:r>
            <a:r>
              <a:rPr u="none" dirty="0"/>
              <a:t>W</a:t>
            </a:r>
            <a:r>
              <a:rPr u="none" spc="-100" dirty="0"/>
              <a:t> </a:t>
            </a:r>
            <a:r>
              <a:rPr u="none" spc="-190" dirty="0"/>
              <a:t>T</a:t>
            </a:r>
            <a:r>
              <a:rPr u="none" dirty="0"/>
              <a:t>O</a:t>
            </a:r>
            <a:r>
              <a:rPr u="none" spc="-100" dirty="0"/>
              <a:t> </a:t>
            </a:r>
            <a:r>
              <a:rPr u="none" spc="-50" dirty="0"/>
              <a:t>UP</a:t>
            </a:r>
            <a:r>
              <a:rPr u="none" spc="-100" dirty="0"/>
              <a:t>D</a:t>
            </a:r>
            <a:r>
              <a:rPr u="none" spc="-425" dirty="0"/>
              <a:t>A</a:t>
            </a:r>
            <a:r>
              <a:rPr u="none" spc="-50" dirty="0"/>
              <a:t>TE/RETRIEVE </a:t>
            </a:r>
            <a:r>
              <a:rPr spc="-80" dirty="0"/>
              <a:t>S</a:t>
            </a:r>
            <a:r>
              <a:rPr spc="-50" dirty="0"/>
              <a:t>T</a:t>
            </a:r>
            <a:r>
              <a:rPr spc="-55" dirty="0"/>
              <a:t>UDE</a:t>
            </a:r>
            <a:r>
              <a:rPr spc="-50" dirty="0"/>
              <a:t>N</a:t>
            </a:r>
            <a:r>
              <a:rPr dirty="0"/>
              <a:t>T</a:t>
            </a:r>
            <a:r>
              <a:rPr spc="-100" dirty="0"/>
              <a:t> </a:t>
            </a:r>
            <a:r>
              <a:rPr spc="-55" dirty="0"/>
              <a:t>I</a:t>
            </a:r>
            <a:r>
              <a:rPr spc="-50" dirty="0"/>
              <a:t>N</a:t>
            </a:r>
            <a:r>
              <a:rPr spc="-100" dirty="0"/>
              <a:t>F</a:t>
            </a:r>
            <a:r>
              <a:rPr dirty="0"/>
              <a:t>O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23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73691"/>
            <a:ext cx="4552950" cy="194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1340" marR="5080" indent="-549275">
              <a:lnSpc>
                <a:spcPct val="152800"/>
              </a:lnSpc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latin typeface="Courier New"/>
                <a:cs typeface="Courier New"/>
              </a:rPr>
              <a:t>get_grade(student, name_list, i = name_list.index(student) grade = grade_list[i]</a:t>
            </a:r>
            <a:endParaRPr sz="1800">
              <a:latin typeface="Courier New"/>
              <a:cs typeface="Courier New"/>
            </a:endParaRPr>
          </a:p>
          <a:p>
            <a:pPr marL="561340" marR="828040">
              <a:lnSpc>
                <a:spcPct val="1528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course = course_list[i] return (course, grade)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1653" y="2373691"/>
            <a:ext cx="3455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grade_list, course_list):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7458" y="5019989"/>
            <a:ext cx="7557770" cy="196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10" dirty="0">
                <a:latin typeface="Calibri"/>
                <a:cs typeface="Calibri"/>
              </a:rPr>
              <a:t>hav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lo</a:t>
            </a:r>
            <a:r>
              <a:rPr sz="2600" dirty="0">
                <a:latin typeface="Calibri"/>
                <a:cs typeface="Calibri"/>
              </a:rPr>
              <a:t>t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diﬀeren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inf</a:t>
            </a:r>
            <a:r>
              <a:rPr sz="2600" dirty="0">
                <a:latin typeface="Calibri"/>
                <a:cs typeface="Calibri"/>
              </a:rPr>
              <a:t>o to</a:t>
            </a:r>
            <a:r>
              <a:rPr sz="2600" spc="-5" dirty="0">
                <a:latin typeface="Calibri"/>
                <a:cs typeface="Calibri"/>
              </a:rPr>
              <a:t> keep track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must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maintain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list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pas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spc="-5" dirty="0">
                <a:latin typeface="Calibri"/>
                <a:cs typeface="Calibri"/>
              </a:rPr>
              <a:t>them</a:t>
            </a:r>
            <a:r>
              <a:rPr sz="2600" dirty="0">
                <a:latin typeface="Calibri"/>
                <a:cs typeface="Calibri"/>
              </a:rPr>
              <a:t> as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arguments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must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always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inde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integers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must</a:t>
            </a:r>
            <a:r>
              <a:rPr sz="2600" spc="-5" dirty="0">
                <a:latin typeface="Calibri"/>
                <a:cs typeface="Calibri"/>
              </a:rPr>
              <a:t> remember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change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35" dirty="0">
                <a:latin typeface="Calibri"/>
                <a:cs typeface="Calibri"/>
              </a:rPr>
              <a:t>mulSple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lists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898" y="947929"/>
            <a:ext cx="7478395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u="none" dirty="0"/>
              <a:t>A</a:t>
            </a:r>
            <a:r>
              <a:rPr u="none" spc="-95" dirty="0"/>
              <a:t> </a:t>
            </a:r>
            <a:r>
              <a:rPr u="none" spc="-50" dirty="0"/>
              <a:t>B</a:t>
            </a:r>
            <a:r>
              <a:rPr u="none" spc="-55" dirty="0"/>
              <a:t>E</a:t>
            </a:r>
            <a:r>
              <a:rPr u="none" spc="20" dirty="0"/>
              <a:t>T</a:t>
            </a:r>
            <a:r>
              <a:rPr u="none" spc="-50" dirty="0"/>
              <a:t>T</a:t>
            </a:r>
            <a:r>
              <a:rPr u="none" spc="-55" dirty="0"/>
              <a:t>E</a:t>
            </a:r>
            <a:r>
              <a:rPr u="none" dirty="0"/>
              <a:t>R</a:t>
            </a:r>
            <a:r>
              <a:rPr u="none" spc="-95" dirty="0"/>
              <a:t> </a:t>
            </a:r>
            <a:r>
              <a:rPr u="none" spc="-50" dirty="0"/>
              <a:t>AN</a:t>
            </a:r>
            <a:r>
              <a:rPr u="none" dirty="0"/>
              <a:t>D</a:t>
            </a:r>
            <a:r>
              <a:rPr u="none" spc="-100" dirty="0"/>
              <a:t> </a:t>
            </a:r>
            <a:r>
              <a:rPr u="none" spc="-50" dirty="0"/>
              <a:t>C</a:t>
            </a:r>
            <a:r>
              <a:rPr u="none" spc="-55" dirty="0"/>
              <a:t>L</a:t>
            </a:r>
            <a:r>
              <a:rPr u="none" spc="-105" dirty="0"/>
              <a:t>E</a:t>
            </a:r>
            <a:r>
              <a:rPr u="none" spc="-50" dirty="0"/>
              <a:t>AN</a:t>
            </a:r>
            <a:r>
              <a:rPr u="none" spc="-55" dirty="0"/>
              <a:t>E</a:t>
            </a:r>
            <a:r>
              <a:rPr u="none" dirty="0"/>
              <a:t>R</a:t>
            </a:r>
            <a:r>
              <a:rPr u="none" spc="-95" dirty="0"/>
              <a:t> </a:t>
            </a:r>
            <a:r>
              <a:rPr u="none" spc="-270" dirty="0"/>
              <a:t>W</a:t>
            </a:r>
            <a:r>
              <a:rPr u="none" spc="-375" dirty="0"/>
              <a:t>A</a:t>
            </a:r>
            <a:r>
              <a:rPr u="none" dirty="0"/>
              <a:t>Y</a:t>
            </a:r>
            <a:r>
              <a:rPr u="none" spc="-95" dirty="0"/>
              <a:t> </a:t>
            </a:r>
            <a:r>
              <a:rPr u="none" dirty="0"/>
              <a:t>– </a:t>
            </a:r>
            <a:r>
              <a:rPr dirty="0"/>
              <a:t>A</a:t>
            </a:r>
            <a:r>
              <a:rPr spc="-95" dirty="0"/>
              <a:t> </a:t>
            </a:r>
            <a:r>
              <a:rPr spc="-55" dirty="0"/>
              <a:t>D</a:t>
            </a:r>
            <a:r>
              <a:rPr spc="-50" dirty="0"/>
              <a:t>I</a:t>
            </a:r>
            <a:r>
              <a:rPr spc="-30" dirty="0"/>
              <a:t>C</a:t>
            </a:r>
            <a:r>
              <a:rPr spc="-50" dirty="0"/>
              <a:t>TIONA</a:t>
            </a:r>
            <a:r>
              <a:rPr spc="-110" dirty="0"/>
              <a:t>R</a:t>
            </a:r>
            <a:r>
              <a:rPr dirty="0"/>
              <a:t>Y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78391"/>
            <a:ext cx="7452995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nic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inde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x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ite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m of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inte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re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dir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tly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(no</a:t>
            </a:r>
            <a:r>
              <a:rPr sz="2600" dirty="0">
                <a:latin typeface="Calibri"/>
                <a:cs typeface="Calibri"/>
              </a:rPr>
              <a:t>t always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int)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nic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us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one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data st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ruc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tu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re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10" dirty="0">
                <a:latin typeface="Calibri"/>
                <a:cs typeface="Calibri"/>
              </a:rPr>
              <a:t>separat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lists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75"/>
              </a:spcBef>
              <a:tabLst>
                <a:tab pos="4584700" algn="l"/>
              </a:tabLst>
            </a:pPr>
            <a:r>
              <a:rPr sz="2600" b="1" dirty="0">
                <a:latin typeface="Calibri"/>
                <a:cs typeface="Calibri"/>
              </a:rPr>
              <a:t>A </a:t>
            </a:r>
            <a:r>
              <a:rPr sz="2600" b="1" spc="-5" dirty="0">
                <a:latin typeface="Calibri"/>
                <a:cs typeface="Calibri"/>
              </a:rPr>
              <a:t>list	A </a:t>
            </a:r>
            <a:r>
              <a:rPr sz="2600" b="1" spc="20" dirty="0">
                <a:latin typeface="Calibri"/>
                <a:cs typeface="Calibri"/>
              </a:rPr>
              <a:t>dic0onary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9711" y="3747235"/>
            <a:ext cx="817244" cy="487680"/>
          </a:xfrm>
          <a:custGeom>
            <a:avLst/>
            <a:gdLst/>
            <a:ahLst/>
            <a:cxnLst/>
            <a:rect l="l" t="t" r="r" b="b"/>
            <a:pathLst>
              <a:path w="817245" h="487679">
                <a:moveTo>
                  <a:pt x="0" y="0"/>
                </a:moveTo>
                <a:lnTo>
                  <a:pt x="816863" y="0"/>
                </a:lnTo>
                <a:lnTo>
                  <a:pt x="816863" y="487680"/>
                </a:lnTo>
                <a:lnTo>
                  <a:pt x="0" y="487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16127" y="3751977"/>
            <a:ext cx="817244" cy="487680"/>
          </a:xfrm>
          <a:custGeom>
            <a:avLst/>
            <a:gdLst/>
            <a:ahLst/>
            <a:cxnLst/>
            <a:rect l="l" t="t" r="r" b="b"/>
            <a:pathLst>
              <a:path w="817245" h="487679">
                <a:moveTo>
                  <a:pt x="0" y="0"/>
                </a:moveTo>
                <a:lnTo>
                  <a:pt x="816863" y="0"/>
                </a:lnTo>
                <a:lnTo>
                  <a:pt x="816863" y="487680"/>
                </a:lnTo>
                <a:lnTo>
                  <a:pt x="0" y="487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6127" y="5694235"/>
            <a:ext cx="817244" cy="487680"/>
          </a:xfrm>
          <a:custGeom>
            <a:avLst/>
            <a:gdLst/>
            <a:ahLst/>
            <a:cxnLst/>
            <a:rect l="l" t="t" r="r" b="b"/>
            <a:pathLst>
              <a:path w="817245" h="487679">
                <a:moveTo>
                  <a:pt x="0" y="0"/>
                </a:moveTo>
                <a:lnTo>
                  <a:pt x="816863" y="0"/>
                </a:lnTo>
                <a:lnTo>
                  <a:pt x="816863" y="487680"/>
                </a:lnTo>
                <a:lnTo>
                  <a:pt x="0" y="487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2991" y="3751724"/>
            <a:ext cx="1750060" cy="487680"/>
          </a:xfrm>
          <a:custGeom>
            <a:avLst/>
            <a:gdLst/>
            <a:ahLst/>
            <a:cxnLst/>
            <a:rect l="l" t="t" r="r" b="b"/>
            <a:pathLst>
              <a:path w="1750059" h="487679">
                <a:moveTo>
                  <a:pt x="0" y="0"/>
                </a:moveTo>
                <a:lnTo>
                  <a:pt x="1749552" y="0"/>
                </a:lnTo>
                <a:lnTo>
                  <a:pt x="1749552" y="487680"/>
                </a:lnTo>
                <a:lnTo>
                  <a:pt x="0" y="487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32991" y="4724966"/>
            <a:ext cx="1750060" cy="487680"/>
          </a:xfrm>
          <a:custGeom>
            <a:avLst/>
            <a:gdLst/>
            <a:ahLst/>
            <a:cxnLst/>
            <a:rect l="l" t="t" r="r" b="b"/>
            <a:pathLst>
              <a:path w="1750059" h="487679">
                <a:moveTo>
                  <a:pt x="0" y="0"/>
                </a:moveTo>
                <a:lnTo>
                  <a:pt x="1749552" y="0"/>
                </a:lnTo>
                <a:lnTo>
                  <a:pt x="1749552" y="487679"/>
                </a:lnTo>
                <a:lnTo>
                  <a:pt x="0" y="4876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32991" y="5694235"/>
            <a:ext cx="1750060" cy="487680"/>
          </a:xfrm>
          <a:custGeom>
            <a:avLst/>
            <a:gdLst/>
            <a:ahLst/>
            <a:cxnLst/>
            <a:rect l="l" t="t" r="r" b="b"/>
            <a:pathLst>
              <a:path w="1750059" h="487679">
                <a:moveTo>
                  <a:pt x="0" y="0"/>
                </a:moveTo>
                <a:lnTo>
                  <a:pt x="1749552" y="0"/>
                </a:lnTo>
                <a:lnTo>
                  <a:pt x="1749552" y="487680"/>
                </a:lnTo>
                <a:lnTo>
                  <a:pt x="0" y="487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32847" y="3747235"/>
            <a:ext cx="817244" cy="487680"/>
          </a:xfrm>
          <a:custGeom>
            <a:avLst/>
            <a:gdLst/>
            <a:ahLst/>
            <a:cxnLst/>
            <a:rect l="l" t="t" r="r" b="b"/>
            <a:pathLst>
              <a:path w="817244" h="487679">
                <a:moveTo>
                  <a:pt x="0" y="0"/>
                </a:moveTo>
                <a:lnTo>
                  <a:pt x="816863" y="0"/>
                </a:lnTo>
                <a:lnTo>
                  <a:pt x="816863" y="487680"/>
                </a:lnTo>
                <a:lnTo>
                  <a:pt x="0" y="487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59835" y="6314931"/>
            <a:ext cx="496570" cy="313690"/>
          </a:xfrm>
          <a:custGeom>
            <a:avLst/>
            <a:gdLst/>
            <a:ahLst/>
            <a:cxnLst/>
            <a:rect l="l" t="t" r="r" b="b"/>
            <a:pathLst>
              <a:path w="496569" h="313690">
                <a:moveTo>
                  <a:pt x="36563" y="214630"/>
                </a:moveTo>
                <a:lnTo>
                  <a:pt x="29756" y="214630"/>
                </a:lnTo>
                <a:lnTo>
                  <a:pt x="28359" y="215900"/>
                </a:lnTo>
                <a:lnTo>
                  <a:pt x="25107" y="217170"/>
                </a:lnTo>
                <a:lnTo>
                  <a:pt x="23812" y="218440"/>
                </a:lnTo>
                <a:lnTo>
                  <a:pt x="21818" y="219710"/>
                </a:lnTo>
                <a:lnTo>
                  <a:pt x="21081" y="219710"/>
                </a:lnTo>
                <a:lnTo>
                  <a:pt x="20091" y="220980"/>
                </a:lnTo>
                <a:lnTo>
                  <a:pt x="19824" y="222250"/>
                </a:lnTo>
                <a:lnTo>
                  <a:pt x="19875" y="223520"/>
                </a:lnTo>
                <a:lnTo>
                  <a:pt x="66611" y="313690"/>
                </a:lnTo>
                <a:lnTo>
                  <a:pt x="73151" y="313690"/>
                </a:lnTo>
                <a:lnTo>
                  <a:pt x="74510" y="312420"/>
                </a:lnTo>
                <a:lnTo>
                  <a:pt x="77762" y="311150"/>
                </a:lnTo>
                <a:lnTo>
                  <a:pt x="79095" y="309880"/>
                </a:lnTo>
                <a:lnTo>
                  <a:pt x="81089" y="308610"/>
                </a:lnTo>
                <a:lnTo>
                  <a:pt x="81813" y="308610"/>
                </a:lnTo>
                <a:lnTo>
                  <a:pt x="82740" y="307340"/>
                </a:lnTo>
                <a:lnTo>
                  <a:pt x="83007" y="306070"/>
                </a:lnTo>
                <a:lnTo>
                  <a:pt x="83057" y="304800"/>
                </a:lnTo>
                <a:lnTo>
                  <a:pt x="36563" y="214630"/>
                </a:lnTo>
                <a:close/>
              </a:path>
              <a:path w="496569" h="313690">
                <a:moveTo>
                  <a:pt x="116522" y="289560"/>
                </a:moveTo>
                <a:lnTo>
                  <a:pt x="113550" y="289560"/>
                </a:lnTo>
                <a:lnTo>
                  <a:pt x="114388" y="290830"/>
                </a:lnTo>
                <a:lnTo>
                  <a:pt x="116522" y="289560"/>
                </a:lnTo>
                <a:close/>
              </a:path>
              <a:path w="496569" h="313690">
                <a:moveTo>
                  <a:pt x="80937" y="190500"/>
                </a:moveTo>
                <a:lnTo>
                  <a:pt x="77317" y="190500"/>
                </a:lnTo>
                <a:lnTo>
                  <a:pt x="75285" y="191770"/>
                </a:lnTo>
                <a:lnTo>
                  <a:pt x="74053" y="191770"/>
                </a:lnTo>
                <a:lnTo>
                  <a:pt x="71056" y="193040"/>
                </a:lnTo>
                <a:lnTo>
                  <a:pt x="69862" y="194310"/>
                </a:lnTo>
                <a:lnTo>
                  <a:pt x="68097" y="195580"/>
                </a:lnTo>
                <a:lnTo>
                  <a:pt x="67436" y="195580"/>
                </a:lnTo>
                <a:lnTo>
                  <a:pt x="66547" y="196850"/>
                </a:lnTo>
                <a:lnTo>
                  <a:pt x="66433" y="199390"/>
                </a:lnTo>
                <a:lnTo>
                  <a:pt x="113207" y="289560"/>
                </a:lnTo>
                <a:lnTo>
                  <a:pt x="119735" y="289560"/>
                </a:lnTo>
                <a:lnTo>
                  <a:pt x="121094" y="288290"/>
                </a:lnTo>
                <a:lnTo>
                  <a:pt x="124358" y="287020"/>
                </a:lnTo>
                <a:lnTo>
                  <a:pt x="125679" y="285750"/>
                </a:lnTo>
                <a:lnTo>
                  <a:pt x="127673" y="284480"/>
                </a:lnTo>
                <a:lnTo>
                  <a:pt x="128396" y="284480"/>
                </a:lnTo>
                <a:lnTo>
                  <a:pt x="129324" y="283210"/>
                </a:lnTo>
                <a:lnTo>
                  <a:pt x="129590" y="281940"/>
                </a:lnTo>
                <a:lnTo>
                  <a:pt x="129641" y="280670"/>
                </a:lnTo>
                <a:lnTo>
                  <a:pt x="97066" y="218440"/>
                </a:lnTo>
                <a:lnTo>
                  <a:pt x="98628" y="209550"/>
                </a:lnTo>
                <a:lnTo>
                  <a:pt x="100685" y="203200"/>
                </a:lnTo>
                <a:lnTo>
                  <a:pt x="87668" y="203200"/>
                </a:lnTo>
                <a:lnTo>
                  <a:pt x="81279" y="191770"/>
                </a:lnTo>
                <a:lnTo>
                  <a:pt x="80937" y="190500"/>
                </a:lnTo>
                <a:close/>
              </a:path>
              <a:path w="496569" h="313690">
                <a:moveTo>
                  <a:pt x="156489" y="185420"/>
                </a:moveTo>
                <a:lnTo>
                  <a:pt x="128320" y="185420"/>
                </a:lnTo>
                <a:lnTo>
                  <a:pt x="133667" y="189230"/>
                </a:lnTo>
                <a:lnTo>
                  <a:pt x="136207" y="190500"/>
                </a:lnTo>
                <a:lnTo>
                  <a:pt x="140995" y="196850"/>
                </a:lnTo>
                <a:lnTo>
                  <a:pt x="143509" y="200660"/>
                </a:lnTo>
                <a:lnTo>
                  <a:pt x="173494" y="257810"/>
                </a:lnTo>
                <a:lnTo>
                  <a:pt x="173862" y="259080"/>
                </a:lnTo>
                <a:lnTo>
                  <a:pt x="177761" y="259080"/>
                </a:lnTo>
                <a:lnTo>
                  <a:pt x="180022" y="257810"/>
                </a:lnTo>
                <a:lnTo>
                  <a:pt x="181419" y="257810"/>
                </a:lnTo>
                <a:lnTo>
                  <a:pt x="184683" y="255270"/>
                </a:lnTo>
                <a:lnTo>
                  <a:pt x="185978" y="255270"/>
                </a:lnTo>
                <a:lnTo>
                  <a:pt x="187959" y="254000"/>
                </a:lnTo>
                <a:lnTo>
                  <a:pt x="188683" y="252730"/>
                </a:lnTo>
                <a:lnTo>
                  <a:pt x="189610" y="251460"/>
                </a:lnTo>
                <a:lnTo>
                  <a:pt x="189877" y="251460"/>
                </a:lnTo>
                <a:lnTo>
                  <a:pt x="189941" y="250190"/>
                </a:lnTo>
                <a:lnTo>
                  <a:pt x="161455" y="194310"/>
                </a:lnTo>
                <a:lnTo>
                  <a:pt x="158165" y="187960"/>
                </a:lnTo>
                <a:lnTo>
                  <a:pt x="156489" y="185420"/>
                </a:lnTo>
                <a:close/>
              </a:path>
              <a:path w="496569" h="313690">
                <a:moveTo>
                  <a:pt x="225361" y="119380"/>
                </a:moveTo>
                <a:lnTo>
                  <a:pt x="214350" y="119380"/>
                </a:lnTo>
                <a:lnTo>
                  <a:pt x="208991" y="120650"/>
                </a:lnTo>
                <a:lnTo>
                  <a:pt x="181216" y="157480"/>
                </a:lnTo>
                <a:lnTo>
                  <a:pt x="181495" y="163830"/>
                </a:lnTo>
                <a:lnTo>
                  <a:pt x="198526" y="205740"/>
                </a:lnTo>
                <a:lnTo>
                  <a:pt x="227723" y="227330"/>
                </a:lnTo>
                <a:lnTo>
                  <a:pt x="239598" y="227330"/>
                </a:lnTo>
                <a:lnTo>
                  <a:pt x="245833" y="224790"/>
                </a:lnTo>
                <a:lnTo>
                  <a:pt x="258381" y="218440"/>
                </a:lnTo>
                <a:lnTo>
                  <a:pt x="263182" y="214630"/>
                </a:lnTo>
                <a:lnTo>
                  <a:pt x="266359" y="209550"/>
                </a:lnTo>
                <a:lnTo>
                  <a:pt x="239687" y="209550"/>
                </a:lnTo>
                <a:lnTo>
                  <a:pt x="231940" y="208280"/>
                </a:lnTo>
                <a:lnTo>
                  <a:pt x="228282" y="207010"/>
                </a:lnTo>
                <a:lnTo>
                  <a:pt x="221399" y="201930"/>
                </a:lnTo>
                <a:lnTo>
                  <a:pt x="218211" y="199390"/>
                </a:lnTo>
                <a:lnTo>
                  <a:pt x="212382" y="190500"/>
                </a:lnTo>
                <a:lnTo>
                  <a:pt x="209753" y="186690"/>
                </a:lnTo>
                <a:lnTo>
                  <a:pt x="205231" y="177800"/>
                </a:lnTo>
                <a:lnTo>
                  <a:pt x="203492" y="173990"/>
                </a:lnTo>
                <a:lnTo>
                  <a:pt x="200888" y="165100"/>
                </a:lnTo>
                <a:lnTo>
                  <a:pt x="200304" y="160020"/>
                </a:lnTo>
                <a:lnTo>
                  <a:pt x="200571" y="152400"/>
                </a:lnTo>
                <a:lnTo>
                  <a:pt x="201574" y="148590"/>
                </a:lnTo>
                <a:lnTo>
                  <a:pt x="205320" y="140970"/>
                </a:lnTo>
                <a:lnTo>
                  <a:pt x="208330" y="138430"/>
                </a:lnTo>
                <a:lnTo>
                  <a:pt x="216954" y="133350"/>
                </a:lnTo>
                <a:lnTo>
                  <a:pt x="264513" y="133350"/>
                </a:lnTo>
                <a:lnTo>
                  <a:pt x="258574" y="121920"/>
                </a:lnTo>
                <a:lnTo>
                  <a:pt x="237896" y="121920"/>
                </a:lnTo>
                <a:lnTo>
                  <a:pt x="231381" y="120650"/>
                </a:lnTo>
                <a:lnTo>
                  <a:pt x="225361" y="119380"/>
                </a:lnTo>
                <a:close/>
              </a:path>
              <a:path w="496569" h="313690">
                <a:moveTo>
                  <a:pt x="35026" y="213360"/>
                </a:moveTo>
                <a:lnTo>
                  <a:pt x="32956" y="213360"/>
                </a:lnTo>
                <a:lnTo>
                  <a:pt x="32016" y="214630"/>
                </a:lnTo>
                <a:lnTo>
                  <a:pt x="35966" y="214630"/>
                </a:lnTo>
                <a:lnTo>
                  <a:pt x="35026" y="213360"/>
                </a:lnTo>
                <a:close/>
              </a:path>
              <a:path w="496569" h="313690">
                <a:moveTo>
                  <a:pt x="264513" y="133350"/>
                </a:moveTo>
                <a:lnTo>
                  <a:pt x="222008" y="133350"/>
                </a:lnTo>
                <a:lnTo>
                  <a:pt x="233235" y="134620"/>
                </a:lnTo>
                <a:lnTo>
                  <a:pt x="239674" y="135890"/>
                </a:lnTo>
                <a:lnTo>
                  <a:pt x="246926" y="139700"/>
                </a:lnTo>
                <a:lnTo>
                  <a:pt x="265417" y="175260"/>
                </a:lnTo>
                <a:lnTo>
                  <a:pt x="264515" y="180340"/>
                </a:lnTo>
                <a:lnTo>
                  <a:pt x="263486" y="184150"/>
                </a:lnTo>
                <a:lnTo>
                  <a:pt x="261175" y="190500"/>
                </a:lnTo>
                <a:lnTo>
                  <a:pt x="259892" y="194310"/>
                </a:lnTo>
                <a:lnTo>
                  <a:pt x="257111" y="198120"/>
                </a:lnTo>
                <a:lnTo>
                  <a:pt x="255574" y="200660"/>
                </a:lnTo>
                <a:lnTo>
                  <a:pt x="252171" y="204470"/>
                </a:lnTo>
                <a:lnTo>
                  <a:pt x="250228" y="205740"/>
                </a:lnTo>
                <a:lnTo>
                  <a:pt x="243776" y="208280"/>
                </a:lnTo>
                <a:lnTo>
                  <a:pt x="239687" y="209550"/>
                </a:lnTo>
                <a:lnTo>
                  <a:pt x="266359" y="209550"/>
                </a:lnTo>
                <a:lnTo>
                  <a:pt x="270332" y="203200"/>
                </a:lnTo>
                <a:lnTo>
                  <a:pt x="273151" y="196850"/>
                </a:lnTo>
                <a:lnTo>
                  <a:pt x="275208" y="189230"/>
                </a:lnTo>
                <a:lnTo>
                  <a:pt x="293549" y="189230"/>
                </a:lnTo>
                <a:lnTo>
                  <a:pt x="264513" y="133350"/>
                </a:lnTo>
                <a:close/>
              </a:path>
              <a:path w="496569" h="313690">
                <a:moveTo>
                  <a:pt x="130924" y="166370"/>
                </a:moveTo>
                <a:lnTo>
                  <a:pt x="92621" y="189230"/>
                </a:lnTo>
                <a:lnTo>
                  <a:pt x="87668" y="203200"/>
                </a:lnTo>
                <a:lnTo>
                  <a:pt x="100685" y="203200"/>
                </a:lnTo>
                <a:lnTo>
                  <a:pt x="105816" y="193040"/>
                </a:lnTo>
                <a:lnTo>
                  <a:pt x="109143" y="190500"/>
                </a:lnTo>
                <a:lnTo>
                  <a:pt x="116357" y="186690"/>
                </a:lnTo>
                <a:lnTo>
                  <a:pt x="119443" y="185420"/>
                </a:lnTo>
                <a:lnTo>
                  <a:pt x="156489" y="185420"/>
                </a:lnTo>
                <a:lnTo>
                  <a:pt x="154812" y="182880"/>
                </a:lnTo>
                <a:lnTo>
                  <a:pt x="147942" y="175260"/>
                </a:lnTo>
                <a:lnTo>
                  <a:pt x="144094" y="172720"/>
                </a:lnTo>
                <a:lnTo>
                  <a:pt x="135597" y="167640"/>
                </a:lnTo>
                <a:lnTo>
                  <a:pt x="130924" y="166370"/>
                </a:lnTo>
                <a:close/>
              </a:path>
              <a:path w="496569" h="313690">
                <a:moveTo>
                  <a:pt x="287794" y="201930"/>
                </a:moveTo>
                <a:lnTo>
                  <a:pt x="281990" y="201930"/>
                </a:lnTo>
                <a:lnTo>
                  <a:pt x="282930" y="203200"/>
                </a:lnTo>
                <a:lnTo>
                  <a:pt x="285813" y="203200"/>
                </a:lnTo>
                <a:lnTo>
                  <a:pt x="287794" y="201930"/>
                </a:lnTo>
                <a:close/>
              </a:path>
              <a:path w="496569" h="313690">
                <a:moveTo>
                  <a:pt x="14554" y="176530"/>
                </a:moveTo>
                <a:lnTo>
                  <a:pt x="11569" y="177800"/>
                </a:lnTo>
                <a:lnTo>
                  <a:pt x="3809" y="181610"/>
                </a:lnTo>
                <a:lnTo>
                  <a:pt x="1485" y="184150"/>
                </a:lnTo>
                <a:lnTo>
                  <a:pt x="0" y="187960"/>
                </a:lnTo>
                <a:lnTo>
                  <a:pt x="634" y="190500"/>
                </a:lnTo>
                <a:lnTo>
                  <a:pt x="4584" y="198120"/>
                </a:lnTo>
                <a:lnTo>
                  <a:pt x="6629" y="200660"/>
                </a:lnTo>
                <a:lnTo>
                  <a:pt x="10883" y="201930"/>
                </a:lnTo>
                <a:lnTo>
                  <a:pt x="13868" y="201930"/>
                </a:lnTo>
                <a:lnTo>
                  <a:pt x="21640" y="196850"/>
                </a:lnTo>
                <a:lnTo>
                  <a:pt x="23964" y="195580"/>
                </a:lnTo>
                <a:lnTo>
                  <a:pt x="25438" y="190500"/>
                </a:lnTo>
                <a:lnTo>
                  <a:pt x="24815" y="187960"/>
                </a:lnTo>
                <a:lnTo>
                  <a:pt x="22821" y="184150"/>
                </a:lnTo>
                <a:lnTo>
                  <a:pt x="20866" y="180340"/>
                </a:lnTo>
                <a:lnTo>
                  <a:pt x="18821" y="177800"/>
                </a:lnTo>
                <a:lnTo>
                  <a:pt x="14554" y="176530"/>
                </a:lnTo>
                <a:close/>
              </a:path>
              <a:path w="496569" h="313690">
                <a:moveTo>
                  <a:pt x="293549" y="189230"/>
                </a:moveTo>
                <a:lnTo>
                  <a:pt x="275208" y="189230"/>
                </a:lnTo>
                <a:lnTo>
                  <a:pt x="281622" y="201930"/>
                </a:lnTo>
                <a:lnTo>
                  <a:pt x="288988" y="201930"/>
                </a:lnTo>
                <a:lnTo>
                  <a:pt x="291693" y="200660"/>
                </a:lnTo>
                <a:lnTo>
                  <a:pt x="292773" y="199390"/>
                </a:lnTo>
                <a:lnTo>
                  <a:pt x="294487" y="198120"/>
                </a:lnTo>
                <a:lnTo>
                  <a:pt x="295135" y="198120"/>
                </a:lnTo>
                <a:lnTo>
                  <a:pt x="296024" y="196850"/>
                </a:lnTo>
                <a:lnTo>
                  <a:pt x="296252" y="195580"/>
                </a:lnTo>
                <a:lnTo>
                  <a:pt x="296189" y="194310"/>
                </a:lnTo>
                <a:lnTo>
                  <a:pt x="293549" y="189230"/>
                </a:lnTo>
                <a:close/>
              </a:path>
              <a:path w="496569" h="313690">
                <a:moveTo>
                  <a:pt x="340093" y="59690"/>
                </a:moveTo>
                <a:lnTo>
                  <a:pt x="327926" y="59690"/>
                </a:lnTo>
                <a:lnTo>
                  <a:pt x="321386" y="62230"/>
                </a:lnTo>
                <a:lnTo>
                  <a:pt x="291515" y="88900"/>
                </a:lnTo>
                <a:lnTo>
                  <a:pt x="288302" y="107950"/>
                </a:lnTo>
                <a:lnTo>
                  <a:pt x="290664" y="121920"/>
                </a:lnTo>
                <a:lnTo>
                  <a:pt x="316128" y="162560"/>
                </a:lnTo>
                <a:lnTo>
                  <a:pt x="333273" y="170180"/>
                </a:lnTo>
                <a:lnTo>
                  <a:pt x="339483" y="170180"/>
                </a:lnTo>
                <a:lnTo>
                  <a:pt x="352615" y="168910"/>
                </a:lnTo>
                <a:lnTo>
                  <a:pt x="359562" y="166370"/>
                </a:lnTo>
                <a:lnTo>
                  <a:pt x="371106" y="160020"/>
                </a:lnTo>
                <a:lnTo>
                  <a:pt x="374916" y="158750"/>
                </a:lnTo>
                <a:lnTo>
                  <a:pt x="381723" y="153670"/>
                </a:lnTo>
                <a:lnTo>
                  <a:pt x="338251" y="153670"/>
                </a:lnTo>
                <a:lnTo>
                  <a:pt x="330669" y="149860"/>
                </a:lnTo>
                <a:lnTo>
                  <a:pt x="327253" y="147320"/>
                </a:lnTo>
                <a:lnTo>
                  <a:pt x="321157" y="140970"/>
                </a:lnTo>
                <a:lnTo>
                  <a:pt x="318338" y="135890"/>
                </a:lnTo>
                <a:lnTo>
                  <a:pt x="315772" y="130810"/>
                </a:lnTo>
                <a:lnTo>
                  <a:pt x="338366" y="119380"/>
                </a:lnTo>
                <a:lnTo>
                  <a:pt x="309562" y="119380"/>
                </a:lnTo>
                <a:lnTo>
                  <a:pt x="307809" y="115570"/>
                </a:lnTo>
                <a:lnTo>
                  <a:pt x="306641" y="111760"/>
                </a:lnTo>
                <a:lnTo>
                  <a:pt x="305422" y="104140"/>
                </a:lnTo>
                <a:lnTo>
                  <a:pt x="305498" y="100330"/>
                </a:lnTo>
                <a:lnTo>
                  <a:pt x="335330" y="73660"/>
                </a:lnTo>
                <a:lnTo>
                  <a:pt x="366531" y="73660"/>
                </a:lnTo>
                <a:lnTo>
                  <a:pt x="360616" y="67310"/>
                </a:lnTo>
                <a:lnTo>
                  <a:pt x="355980" y="64770"/>
                </a:lnTo>
                <a:lnTo>
                  <a:pt x="345706" y="60960"/>
                </a:lnTo>
                <a:lnTo>
                  <a:pt x="340093" y="59690"/>
                </a:lnTo>
                <a:close/>
              </a:path>
              <a:path w="496569" h="313690">
                <a:moveTo>
                  <a:pt x="390778" y="127000"/>
                </a:moveTo>
                <a:lnTo>
                  <a:pt x="386753" y="127000"/>
                </a:lnTo>
                <a:lnTo>
                  <a:pt x="385749" y="128270"/>
                </a:lnTo>
                <a:lnTo>
                  <a:pt x="383362" y="130810"/>
                </a:lnTo>
                <a:lnTo>
                  <a:pt x="381774" y="133350"/>
                </a:lnTo>
                <a:lnTo>
                  <a:pt x="377837" y="137160"/>
                </a:lnTo>
                <a:lnTo>
                  <a:pt x="375373" y="139700"/>
                </a:lnTo>
                <a:lnTo>
                  <a:pt x="369468" y="144780"/>
                </a:lnTo>
                <a:lnTo>
                  <a:pt x="365886" y="146050"/>
                </a:lnTo>
                <a:lnTo>
                  <a:pt x="356298" y="151130"/>
                </a:lnTo>
                <a:lnTo>
                  <a:pt x="351370" y="153670"/>
                </a:lnTo>
                <a:lnTo>
                  <a:pt x="381723" y="153670"/>
                </a:lnTo>
                <a:lnTo>
                  <a:pt x="384644" y="151130"/>
                </a:lnTo>
                <a:lnTo>
                  <a:pt x="389496" y="146050"/>
                </a:lnTo>
                <a:lnTo>
                  <a:pt x="391388" y="144780"/>
                </a:lnTo>
                <a:lnTo>
                  <a:pt x="394106" y="140970"/>
                </a:lnTo>
                <a:lnTo>
                  <a:pt x="394868" y="139700"/>
                </a:lnTo>
                <a:lnTo>
                  <a:pt x="395223" y="138430"/>
                </a:lnTo>
                <a:lnTo>
                  <a:pt x="395312" y="135890"/>
                </a:lnTo>
                <a:lnTo>
                  <a:pt x="394995" y="134620"/>
                </a:lnTo>
                <a:lnTo>
                  <a:pt x="394792" y="134620"/>
                </a:lnTo>
                <a:lnTo>
                  <a:pt x="394271" y="133350"/>
                </a:lnTo>
                <a:lnTo>
                  <a:pt x="393928" y="132080"/>
                </a:lnTo>
                <a:lnTo>
                  <a:pt x="392874" y="130810"/>
                </a:lnTo>
                <a:lnTo>
                  <a:pt x="392302" y="129540"/>
                </a:lnTo>
                <a:lnTo>
                  <a:pt x="391261" y="128270"/>
                </a:lnTo>
                <a:lnTo>
                  <a:pt x="390778" y="127000"/>
                </a:lnTo>
                <a:close/>
              </a:path>
              <a:path w="496569" h="313690">
                <a:moveTo>
                  <a:pt x="389737" y="31750"/>
                </a:moveTo>
                <a:lnTo>
                  <a:pt x="382168" y="31750"/>
                </a:lnTo>
                <a:lnTo>
                  <a:pt x="380606" y="33020"/>
                </a:lnTo>
                <a:lnTo>
                  <a:pt x="376580" y="35560"/>
                </a:lnTo>
                <a:lnTo>
                  <a:pt x="374916" y="35560"/>
                </a:lnTo>
                <a:lnTo>
                  <a:pt x="372478" y="38100"/>
                </a:lnTo>
                <a:lnTo>
                  <a:pt x="371665" y="38100"/>
                </a:lnTo>
                <a:lnTo>
                  <a:pt x="370852" y="40640"/>
                </a:lnTo>
                <a:lnTo>
                  <a:pt x="371551" y="41910"/>
                </a:lnTo>
                <a:lnTo>
                  <a:pt x="372224" y="41910"/>
                </a:lnTo>
                <a:lnTo>
                  <a:pt x="373240" y="43180"/>
                </a:lnTo>
                <a:lnTo>
                  <a:pt x="421220" y="71120"/>
                </a:lnTo>
                <a:lnTo>
                  <a:pt x="416013" y="129540"/>
                </a:lnTo>
                <a:lnTo>
                  <a:pt x="415988" y="132080"/>
                </a:lnTo>
                <a:lnTo>
                  <a:pt x="416572" y="133350"/>
                </a:lnTo>
                <a:lnTo>
                  <a:pt x="419684" y="133350"/>
                </a:lnTo>
                <a:lnTo>
                  <a:pt x="422287" y="132080"/>
                </a:lnTo>
                <a:lnTo>
                  <a:pt x="423900" y="132080"/>
                </a:lnTo>
                <a:lnTo>
                  <a:pt x="427672" y="129540"/>
                </a:lnTo>
                <a:lnTo>
                  <a:pt x="429132" y="128270"/>
                </a:lnTo>
                <a:lnTo>
                  <a:pt x="431279" y="127000"/>
                </a:lnTo>
                <a:lnTo>
                  <a:pt x="432104" y="127000"/>
                </a:lnTo>
                <a:lnTo>
                  <a:pt x="433247" y="125730"/>
                </a:lnTo>
                <a:lnTo>
                  <a:pt x="433616" y="125730"/>
                </a:lnTo>
                <a:lnTo>
                  <a:pt x="433971" y="124460"/>
                </a:lnTo>
                <a:lnTo>
                  <a:pt x="434098" y="123190"/>
                </a:lnTo>
                <a:lnTo>
                  <a:pt x="437070" y="76200"/>
                </a:lnTo>
                <a:lnTo>
                  <a:pt x="471831" y="76200"/>
                </a:lnTo>
                <a:lnTo>
                  <a:pt x="443369" y="59690"/>
                </a:lnTo>
                <a:lnTo>
                  <a:pt x="443797" y="54610"/>
                </a:lnTo>
                <a:lnTo>
                  <a:pt x="427266" y="54610"/>
                </a:lnTo>
                <a:lnTo>
                  <a:pt x="389737" y="31750"/>
                </a:lnTo>
                <a:close/>
              </a:path>
              <a:path w="496569" h="313690">
                <a:moveTo>
                  <a:pt x="227317" y="60960"/>
                </a:moveTo>
                <a:lnTo>
                  <a:pt x="222923" y="60960"/>
                </a:lnTo>
                <a:lnTo>
                  <a:pt x="220637" y="62230"/>
                </a:lnTo>
                <a:lnTo>
                  <a:pt x="219240" y="62230"/>
                </a:lnTo>
                <a:lnTo>
                  <a:pt x="216014" y="63500"/>
                </a:lnTo>
                <a:lnTo>
                  <a:pt x="214744" y="64770"/>
                </a:lnTo>
                <a:lnTo>
                  <a:pt x="212877" y="66040"/>
                </a:lnTo>
                <a:lnTo>
                  <a:pt x="212128" y="67310"/>
                </a:lnTo>
                <a:lnTo>
                  <a:pt x="211048" y="67310"/>
                </a:lnTo>
                <a:lnTo>
                  <a:pt x="210781" y="68580"/>
                </a:lnTo>
                <a:lnTo>
                  <a:pt x="210870" y="69850"/>
                </a:lnTo>
                <a:lnTo>
                  <a:pt x="237896" y="121920"/>
                </a:lnTo>
                <a:lnTo>
                  <a:pt x="258574" y="121920"/>
                </a:lnTo>
                <a:lnTo>
                  <a:pt x="227558" y="62230"/>
                </a:lnTo>
                <a:lnTo>
                  <a:pt x="227317" y="60960"/>
                </a:lnTo>
                <a:close/>
              </a:path>
              <a:path w="496569" h="313690">
                <a:moveTo>
                  <a:pt x="366531" y="73660"/>
                </a:moveTo>
                <a:lnTo>
                  <a:pt x="335330" y="73660"/>
                </a:lnTo>
                <a:lnTo>
                  <a:pt x="348424" y="80010"/>
                </a:lnTo>
                <a:lnTo>
                  <a:pt x="353821" y="85090"/>
                </a:lnTo>
                <a:lnTo>
                  <a:pt x="358089" y="93980"/>
                </a:lnTo>
                <a:lnTo>
                  <a:pt x="309562" y="119380"/>
                </a:lnTo>
                <a:lnTo>
                  <a:pt x="338366" y="119380"/>
                </a:lnTo>
                <a:lnTo>
                  <a:pt x="376021" y="100330"/>
                </a:lnTo>
                <a:lnTo>
                  <a:pt x="377215" y="99060"/>
                </a:lnTo>
                <a:lnTo>
                  <a:pt x="378663" y="95250"/>
                </a:lnTo>
                <a:lnTo>
                  <a:pt x="378371" y="92710"/>
                </a:lnTo>
                <a:lnTo>
                  <a:pt x="375488" y="87630"/>
                </a:lnTo>
                <a:lnTo>
                  <a:pt x="372478" y="81280"/>
                </a:lnTo>
                <a:lnTo>
                  <a:pt x="368896" y="76200"/>
                </a:lnTo>
                <a:lnTo>
                  <a:pt x="366531" y="73660"/>
                </a:lnTo>
                <a:close/>
              </a:path>
              <a:path w="496569" h="313690">
                <a:moveTo>
                  <a:pt x="471831" y="76200"/>
                </a:moveTo>
                <a:lnTo>
                  <a:pt x="437070" y="76200"/>
                </a:lnTo>
                <a:lnTo>
                  <a:pt x="477316" y="101600"/>
                </a:lnTo>
                <a:lnTo>
                  <a:pt x="482269" y="101600"/>
                </a:lnTo>
                <a:lnTo>
                  <a:pt x="484682" y="100330"/>
                </a:lnTo>
                <a:lnTo>
                  <a:pt x="486282" y="99060"/>
                </a:lnTo>
                <a:lnTo>
                  <a:pt x="490308" y="97790"/>
                </a:lnTo>
                <a:lnTo>
                  <a:pt x="491934" y="96520"/>
                </a:lnTo>
                <a:lnTo>
                  <a:pt x="494347" y="95250"/>
                </a:lnTo>
                <a:lnTo>
                  <a:pt x="495998" y="92710"/>
                </a:lnTo>
                <a:lnTo>
                  <a:pt x="496049" y="91440"/>
                </a:lnTo>
                <a:lnTo>
                  <a:pt x="495401" y="90170"/>
                </a:lnTo>
                <a:lnTo>
                  <a:pt x="494741" y="90170"/>
                </a:lnTo>
                <a:lnTo>
                  <a:pt x="493725" y="88900"/>
                </a:lnTo>
                <a:lnTo>
                  <a:pt x="471831" y="76200"/>
                </a:lnTo>
                <a:close/>
              </a:path>
              <a:path w="496569" h="313690">
                <a:moveTo>
                  <a:pt x="446874" y="0"/>
                </a:moveTo>
                <a:lnTo>
                  <a:pt x="444271" y="0"/>
                </a:lnTo>
                <a:lnTo>
                  <a:pt x="441693" y="1270"/>
                </a:lnTo>
                <a:lnTo>
                  <a:pt x="440080" y="2540"/>
                </a:lnTo>
                <a:lnTo>
                  <a:pt x="436384" y="3810"/>
                </a:lnTo>
                <a:lnTo>
                  <a:pt x="435000" y="5080"/>
                </a:lnTo>
                <a:lnTo>
                  <a:pt x="433057" y="6350"/>
                </a:lnTo>
                <a:lnTo>
                  <a:pt x="432346" y="6350"/>
                </a:lnTo>
                <a:lnTo>
                  <a:pt x="431469" y="7620"/>
                </a:lnTo>
                <a:lnTo>
                  <a:pt x="431164" y="8890"/>
                </a:lnTo>
                <a:lnTo>
                  <a:pt x="430847" y="8890"/>
                </a:lnTo>
                <a:lnTo>
                  <a:pt x="430682" y="10160"/>
                </a:lnTo>
                <a:lnTo>
                  <a:pt x="427266" y="54610"/>
                </a:lnTo>
                <a:lnTo>
                  <a:pt x="443797" y="54610"/>
                </a:lnTo>
                <a:lnTo>
                  <a:pt x="447860" y="6350"/>
                </a:lnTo>
                <a:lnTo>
                  <a:pt x="447954" y="2540"/>
                </a:lnTo>
                <a:lnTo>
                  <a:pt x="446874" y="0"/>
                </a:lnTo>
                <a:close/>
              </a:path>
              <a:path w="496569" h="313690">
                <a:moveTo>
                  <a:pt x="388734" y="30480"/>
                </a:moveTo>
                <a:lnTo>
                  <a:pt x="385571" y="30480"/>
                </a:lnTo>
                <a:lnTo>
                  <a:pt x="384594" y="31750"/>
                </a:lnTo>
                <a:lnTo>
                  <a:pt x="389242" y="31750"/>
                </a:lnTo>
                <a:lnTo>
                  <a:pt x="388734" y="3048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0279" y="6256127"/>
            <a:ext cx="701675" cy="436880"/>
          </a:xfrm>
          <a:custGeom>
            <a:avLst/>
            <a:gdLst/>
            <a:ahLst/>
            <a:cxnLst/>
            <a:rect l="l" t="t" r="r" b="b"/>
            <a:pathLst>
              <a:path w="701675" h="436879">
                <a:moveTo>
                  <a:pt x="51790" y="326390"/>
                </a:moveTo>
                <a:lnTo>
                  <a:pt x="14224" y="340360"/>
                </a:lnTo>
                <a:lnTo>
                  <a:pt x="0" y="374650"/>
                </a:lnTo>
                <a:lnTo>
                  <a:pt x="2362" y="388620"/>
                </a:lnTo>
                <a:lnTo>
                  <a:pt x="27825" y="429259"/>
                </a:lnTo>
                <a:lnTo>
                  <a:pt x="44970" y="436880"/>
                </a:lnTo>
                <a:lnTo>
                  <a:pt x="51181" y="436880"/>
                </a:lnTo>
                <a:lnTo>
                  <a:pt x="93421" y="420370"/>
                </a:lnTo>
                <a:lnTo>
                  <a:pt x="49936" y="420370"/>
                </a:lnTo>
                <a:lnTo>
                  <a:pt x="42367" y="416559"/>
                </a:lnTo>
                <a:lnTo>
                  <a:pt x="38950" y="414020"/>
                </a:lnTo>
                <a:lnTo>
                  <a:pt x="32842" y="407670"/>
                </a:lnTo>
                <a:lnTo>
                  <a:pt x="30035" y="403860"/>
                </a:lnTo>
                <a:lnTo>
                  <a:pt x="27470" y="398780"/>
                </a:lnTo>
                <a:lnTo>
                  <a:pt x="51569" y="386080"/>
                </a:lnTo>
                <a:lnTo>
                  <a:pt x="21259" y="386080"/>
                </a:lnTo>
                <a:lnTo>
                  <a:pt x="19507" y="382270"/>
                </a:lnTo>
                <a:lnTo>
                  <a:pt x="18326" y="378460"/>
                </a:lnTo>
                <a:lnTo>
                  <a:pt x="17119" y="370840"/>
                </a:lnTo>
                <a:lnTo>
                  <a:pt x="17195" y="367030"/>
                </a:lnTo>
                <a:lnTo>
                  <a:pt x="39814" y="341630"/>
                </a:lnTo>
                <a:lnTo>
                  <a:pt x="78228" y="341630"/>
                </a:lnTo>
                <a:lnTo>
                  <a:pt x="72313" y="335280"/>
                </a:lnTo>
                <a:lnTo>
                  <a:pt x="67678" y="331470"/>
                </a:lnTo>
                <a:lnTo>
                  <a:pt x="57404" y="327660"/>
                </a:lnTo>
                <a:lnTo>
                  <a:pt x="51790" y="326390"/>
                </a:lnTo>
                <a:close/>
              </a:path>
              <a:path w="701675" h="436879">
                <a:moveTo>
                  <a:pt x="101600" y="393700"/>
                </a:moveTo>
                <a:lnTo>
                  <a:pt x="98450" y="393700"/>
                </a:lnTo>
                <a:lnTo>
                  <a:pt x="97447" y="394970"/>
                </a:lnTo>
                <a:lnTo>
                  <a:pt x="95059" y="398780"/>
                </a:lnTo>
                <a:lnTo>
                  <a:pt x="93472" y="400050"/>
                </a:lnTo>
                <a:lnTo>
                  <a:pt x="89535" y="403860"/>
                </a:lnTo>
                <a:lnTo>
                  <a:pt x="87071" y="406400"/>
                </a:lnTo>
                <a:lnTo>
                  <a:pt x="81165" y="411480"/>
                </a:lnTo>
                <a:lnTo>
                  <a:pt x="77584" y="414020"/>
                </a:lnTo>
                <a:lnTo>
                  <a:pt x="67995" y="419100"/>
                </a:lnTo>
                <a:lnTo>
                  <a:pt x="63068" y="420370"/>
                </a:lnTo>
                <a:lnTo>
                  <a:pt x="93421" y="420370"/>
                </a:lnTo>
                <a:lnTo>
                  <a:pt x="96342" y="417830"/>
                </a:lnTo>
                <a:lnTo>
                  <a:pt x="101193" y="412750"/>
                </a:lnTo>
                <a:lnTo>
                  <a:pt x="103085" y="411480"/>
                </a:lnTo>
                <a:lnTo>
                  <a:pt x="105803" y="407670"/>
                </a:lnTo>
                <a:lnTo>
                  <a:pt x="106565" y="406400"/>
                </a:lnTo>
                <a:lnTo>
                  <a:pt x="106921" y="405130"/>
                </a:lnTo>
                <a:lnTo>
                  <a:pt x="107010" y="403860"/>
                </a:lnTo>
                <a:lnTo>
                  <a:pt x="106692" y="402590"/>
                </a:lnTo>
                <a:lnTo>
                  <a:pt x="106489" y="401320"/>
                </a:lnTo>
                <a:lnTo>
                  <a:pt x="105968" y="400050"/>
                </a:lnTo>
                <a:lnTo>
                  <a:pt x="105625" y="400050"/>
                </a:lnTo>
                <a:lnTo>
                  <a:pt x="104571" y="397510"/>
                </a:lnTo>
                <a:lnTo>
                  <a:pt x="104000" y="396240"/>
                </a:lnTo>
                <a:lnTo>
                  <a:pt x="102958" y="394970"/>
                </a:lnTo>
                <a:lnTo>
                  <a:pt x="102476" y="394970"/>
                </a:lnTo>
                <a:lnTo>
                  <a:pt x="101600" y="393700"/>
                </a:lnTo>
                <a:close/>
              </a:path>
              <a:path w="701675" h="436879">
                <a:moveTo>
                  <a:pt x="143484" y="393700"/>
                </a:moveTo>
                <a:lnTo>
                  <a:pt x="139560" y="393700"/>
                </a:lnTo>
                <a:lnTo>
                  <a:pt x="140398" y="394970"/>
                </a:lnTo>
                <a:lnTo>
                  <a:pt x="142532" y="394970"/>
                </a:lnTo>
                <a:lnTo>
                  <a:pt x="143484" y="393700"/>
                </a:lnTo>
                <a:close/>
              </a:path>
              <a:path w="701675" h="436879">
                <a:moveTo>
                  <a:pt x="86537" y="251460"/>
                </a:moveTo>
                <a:lnTo>
                  <a:pt x="79959" y="251460"/>
                </a:lnTo>
                <a:lnTo>
                  <a:pt x="78562" y="252729"/>
                </a:lnTo>
                <a:lnTo>
                  <a:pt x="75311" y="254000"/>
                </a:lnTo>
                <a:lnTo>
                  <a:pt x="74015" y="255270"/>
                </a:lnTo>
                <a:lnTo>
                  <a:pt x="72021" y="256540"/>
                </a:lnTo>
                <a:lnTo>
                  <a:pt x="71285" y="256540"/>
                </a:lnTo>
                <a:lnTo>
                  <a:pt x="70294" y="257810"/>
                </a:lnTo>
                <a:lnTo>
                  <a:pt x="70027" y="259079"/>
                </a:lnTo>
                <a:lnTo>
                  <a:pt x="70104" y="260350"/>
                </a:lnTo>
                <a:lnTo>
                  <a:pt x="139204" y="393700"/>
                </a:lnTo>
                <a:lnTo>
                  <a:pt x="145745" y="393700"/>
                </a:lnTo>
                <a:lnTo>
                  <a:pt x="147104" y="392430"/>
                </a:lnTo>
                <a:lnTo>
                  <a:pt x="150355" y="391160"/>
                </a:lnTo>
                <a:lnTo>
                  <a:pt x="151688" y="389890"/>
                </a:lnTo>
                <a:lnTo>
                  <a:pt x="153670" y="388620"/>
                </a:lnTo>
                <a:lnTo>
                  <a:pt x="154406" y="388620"/>
                </a:lnTo>
                <a:lnTo>
                  <a:pt x="155321" y="387350"/>
                </a:lnTo>
                <a:lnTo>
                  <a:pt x="155600" y="386080"/>
                </a:lnTo>
                <a:lnTo>
                  <a:pt x="155651" y="384810"/>
                </a:lnTo>
                <a:lnTo>
                  <a:pt x="86817" y="252729"/>
                </a:lnTo>
                <a:lnTo>
                  <a:pt x="86537" y="251460"/>
                </a:lnTo>
                <a:close/>
              </a:path>
              <a:path w="701675" h="436879">
                <a:moveTo>
                  <a:pt x="78228" y="341630"/>
                </a:moveTo>
                <a:lnTo>
                  <a:pt x="47028" y="341630"/>
                </a:lnTo>
                <a:lnTo>
                  <a:pt x="60121" y="346710"/>
                </a:lnTo>
                <a:lnTo>
                  <a:pt x="65519" y="353060"/>
                </a:lnTo>
                <a:lnTo>
                  <a:pt x="69786" y="360680"/>
                </a:lnTo>
                <a:lnTo>
                  <a:pt x="21259" y="386080"/>
                </a:lnTo>
                <a:lnTo>
                  <a:pt x="51569" y="386080"/>
                </a:lnTo>
                <a:lnTo>
                  <a:pt x="87718" y="367030"/>
                </a:lnTo>
                <a:lnTo>
                  <a:pt x="88912" y="365760"/>
                </a:lnTo>
                <a:lnTo>
                  <a:pt x="90360" y="361950"/>
                </a:lnTo>
                <a:lnTo>
                  <a:pt x="90068" y="360680"/>
                </a:lnTo>
                <a:lnTo>
                  <a:pt x="87185" y="354330"/>
                </a:lnTo>
                <a:lnTo>
                  <a:pt x="84175" y="349250"/>
                </a:lnTo>
                <a:lnTo>
                  <a:pt x="80594" y="344170"/>
                </a:lnTo>
                <a:lnTo>
                  <a:pt x="78228" y="341630"/>
                </a:lnTo>
                <a:close/>
              </a:path>
              <a:path w="701675" h="436879">
                <a:moveTo>
                  <a:pt x="199377" y="250190"/>
                </a:moveTo>
                <a:lnTo>
                  <a:pt x="187210" y="250190"/>
                </a:lnTo>
                <a:lnTo>
                  <a:pt x="180670" y="252729"/>
                </a:lnTo>
                <a:lnTo>
                  <a:pt x="150799" y="279400"/>
                </a:lnTo>
                <a:lnTo>
                  <a:pt x="147586" y="298450"/>
                </a:lnTo>
                <a:lnTo>
                  <a:pt x="149948" y="312420"/>
                </a:lnTo>
                <a:lnTo>
                  <a:pt x="175412" y="353060"/>
                </a:lnTo>
                <a:lnTo>
                  <a:pt x="192570" y="360680"/>
                </a:lnTo>
                <a:lnTo>
                  <a:pt x="198767" y="360680"/>
                </a:lnTo>
                <a:lnTo>
                  <a:pt x="241007" y="344170"/>
                </a:lnTo>
                <a:lnTo>
                  <a:pt x="197535" y="344170"/>
                </a:lnTo>
                <a:lnTo>
                  <a:pt x="189953" y="340360"/>
                </a:lnTo>
                <a:lnTo>
                  <a:pt x="186537" y="337820"/>
                </a:lnTo>
                <a:lnTo>
                  <a:pt x="180441" y="331470"/>
                </a:lnTo>
                <a:lnTo>
                  <a:pt x="177622" y="326390"/>
                </a:lnTo>
                <a:lnTo>
                  <a:pt x="175056" y="321310"/>
                </a:lnTo>
                <a:lnTo>
                  <a:pt x="197654" y="309880"/>
                </a:lnTo>
                <a:lnTo>
                  <a:pt x="168846" y="309880"/>
                </a:lnTo>
                <a:lnTo>
                  <a:pt x="167093" y="306070"/>
                </a:lnTo>
                <a:lnTo>
                  <a:pt x="165925" y="302260"/>
                </a:lnTo>
                <a:lnTo>
                  <a:pt x="164706" y="294640"/>
                </a:lnTo>
                <a:lnTo>
                  <a:pt x="164782" y="290830"/>
                </a:lnTo>
                <a:lnTo>
                  <a:pt x="194614" y="264160"/>
                </a:lnTo>
                <a:lnTo>
                  <a:pt x="225425" y="264160"/>
                </a:lnTo>
                <a:lnTo>
                  <a:pt x="219913" y="259079"/>
                </a:lnTo>
                <a:lnTo>
                  <a:pt x="215265" y="255270"/>
                </a:lnTo>
                <a:lnTo>
                  <a:pt x="204990" y="251460"/>
                </a:lnTo>
                <a:lnTo>
                  <a:pt x="199377" y="250190"/>
                </a:lnTo>
                <a:close/>
              </a:path>
              <a:path w="701675" h="436879">
                <a:moveTo>
                  <a:pt x="250063" y="317500"/>
                </a:moveTo>
                <a:lnTo>
                  <a:pt x="246037" y="317500"/>
                </a:lnTo>
                <a:lnTo>
                  <a:pt x="245033" y="318770"/>
                </a:lnTo>
                <a:lnTo>
                  <a:pt x="242646" y="321310"/>
                </a:lnTo>
                <a:lnTo>
                  <a:pt x="241058" y="323850"/>
                </a:lnTo>
                <a:lnTo>
                  <a:pt x="237121" y="327660"/>
                </a:lnTo>
                <a:lnTo>
                  <a:pt x="234657" y="330200"/>
                </a:lnTo>
                <a:lnTo>
                  <a:pt x="228765" y="335280"/>
                </a:lnTo>
                <a:lnTo>
                  <a:pt x="225171" y="336550"/>
                </a:lnTo>
                <a:lnTo>
                  <a:pt x="215582" y="341630"/>
                </a:lnTo>
                <a:lnTo>
                  <a:pt x="210654" y="344170"/>
                </a:lnTo>
                <a:lnTo>
                  <a:pt x="241007" y="344170"/>
                </a:lnTo>
                <a:lnTo>
                  <a:pt x="243928" y="341630"/>
                </a:lnTo>
                <a:lnTo>
                  <a:pt x="248780" y="336550"/>
                </a:lnTo>
                <a:lnTo>
                  <a:pt x="250672" y="335280"/>
                </a:lnTo>
                <a:lnTo>
                  <a:pt x="253390" y="331470"/>
                </a:lnTo>
                <a:lnTo>
                  <a:pt x="254152" y="330200"/>
                </a:lnTo>
                <a:lnTo>
                  <a:pt x="254508" y="328930"/>
                </a:lnTo>
                <a:lnTo>
                  <a:pt x="254596" y="326390"/>
                </a:lnTo>
                <a:lnTo>
                  <a:pt x="254444" y="326390"/>
                </a:lnTo>
                <a:lnTo>
                  <a:pt x="254076" y="325120"/>
                </a:lnTo>
                <a:lnTo>
                  <a:pt x="253555" y="323850"/>
                </a:lnTo>
                <a:lnTo>
                  <a:pt x="253212" y="323850"/>
                </a:lnTo>
                <a:lnTo>
                  <a:pt x="252158" y="321310"/>
                </a:lnTo>
                <a:lnTo>
                  <a:pt x="251587" y="320040"/>
                </a:lnTo>
                <a:lnTo>
                  <a:pt x="250545" y="318770"/>
                </a:lnTo>
                <a:lnTo>
                  <a:pt x="250063" y="317500"/>
                </a:lnTo>
                <a:close/>
              </a:path>
              <a:path w="701675" h="436879">
                <a:moveTo>
                  <a:pt x="290118" y="317500"/>
                </a:moveTo>
                <a:lnTo>
                  <a:pt x="287985" y="317500"/>
                </a:lnTo>
                <a:lnTo>
                  <a:pt x="288582" y="318770"/>
                </a:lnTo>
                <a:lnTo>
                  <a:pt x="290118" y="317500"/>
                </a:lnTo>
                <a:close/>
              </a:path>
              <a:path w="701675" h="436879">
                <a:moveTo>
                  <a:pt x="254533" y="218440"/>
                </a:moveTo>
                <a:lnTo>
                  <a:pt x="250913" y="218440"/>
                </a:lnTo>
                <a:lnTo>
                  <a:pt x="248881" y="219709"/>
                </a:lnTo>
                <a:lnTo>
                  <a:pt x="247650" y="219709"/>
                </a:lnTo>
                <a:lnTo>
                  <a:pt x="244652" y="220979"/>
                </a:lnTo>
                <a:lnTo>
                  <a:pt x="243459" y="222250"/>
                </a:lnTo>
                <a:lnTo>
                  <a:pt x="241693" y="223520"/>
                </a:lnTo>
                <a:lnTo>
                  <a:pt x="241033" y="223520"/>
                </a:lnTo>
                <a:lnTo>
                  <a:pt x="240144" y="224790"/>
                </a:lnTo>
                <a:lnTo>
                  <a:pt x="240030" y="227329"/>
                </a:lnTo>
                <a:lnTo>
                  <a:pt x="286804" y="317500"/>
                </a:lnTo>
                <a:lnTo>
                  <a:pt x="293331" y="317500"/>
                </a:lnTo>
                <a:lnTo>
                  <a:pt x="294690" y="316230"/>
                </a:lnTo>
                <a:lnTo>
                  <a:pt x="297954" y="314960"/>
                </a:lnTo>
                <a:lnTo>
                  <a:pt x="299275" y="313690"/>
                </a:lnTo>
                <a:lnTo>
                  <a:pt x="301269" y="312420"/>
                </a:lnTo>
                <a:lnTo>
                  <a:pt x="301993" y="312420"/>
                </a:lnTo>
                <a:lnTo>
                  <a:pt x="302920" y="311150"/>
                </a:lnTo>
                <a:lnTo>
                  <a:pt x="303187" y="309880"/>
                </a:lnTo>
                <a:lnTo>
                  <a:pt x="303237" y="308610"/>
                </a:lnTo>
                <a:lnTo>
                  <a:pt x="270662" y="246379"/>
                </a:lnTo>
                <a:lnTo>
                  <a:pt x="272249" y="237490"/>
                </a:lnTo>
                <a:lnTo>
                  <a:pt x="274193" y="231140"/>
                </a:lnTo>
                <a:lnTo>
                  <a:pt x="261264" y="231140"/>
                </a:lnTo>
                <a:lnTo>
                  <a:pt x="254876" y="219709"/>
                </a:lnTo>
                <a:lnTo>
                  <a:pt x="254533" y="218440"/>
                </a:lnTo>
                <a:close/>
              </a:path>
              <a:path w="701675" h="436879">
                <a:moveTo>
                  <a:pt x="225425" y="264160"/>
                </a:moveTo>
                <a:lnTo>
                  <a:pt x="194614" y="264160"/>
                </a:lnTo>
                <a:lnTo>
                  <a:pt x="207708" y="270510"/>
                </a:lnTo>
                <a:lnTo>
                  <a:pt x="213106" y="275590"/>
                </a:lnTo>
                <a:lnTo>
                  <a:pt x="217373" y="284480"/>
                </a:lnTo>
                <a:lnTo>
                  <a:pt x="168846" y="309880"/>
                </a:lnTo>
                <a:lnTo>
                  <a:pt x="197654" y="309880"/>
                </a:lnTo>
                <a:lnTo>
                  <a:pt x="235318" y="290830"/>
                </a:lnTo>
                <a:lnTo>
                  <a:pt x="236499" y="289560"/>
                </a:lnTo>
                <a:lnTo>
                  <a:pt x="237959" y="285750"/>
                </a:lnTo>
                <a:lnTo>
                  <a:pt x="237655" y="283210"/>
                </a:lnTo>
                <a:lnTo>
                  <a:pt x="234772" y="278130"/>
                </a:lnTo>
                <a:lnTo>
                  <a:pt x="231762" y="271780"/>
                </a:lnTo>
                <a:lnTo>
                  <a:pt x="228180" y="266700"/>
                </a:lnTo>
                <a:lnTo>
                  <a:pt x="225425" y="264160"/>
                </a:lnTo>
                <a:close/>
              </a:path>
              <a:path w="701675" h="436879">
                <a:moveTo>
                  <a:pt x="329260" y="213359"/>
                </a:moveTo>
                <a:lnTo>
                  <a:pt x="291630" y="213359"/>
                </a:lnTo>
                <a:lnTo>
                  <a:pt x="297281" y="214629"/>
                </a:lnTo>
                <a:lnTo>
                  <a:pt x="300012" y="214629"/>
                </a:lnTo>
                <a:lnTo>
                  <a:pt x="305244" y="217170"/>
                </a:lnTo>
                <a:lnTo>
                  <a:pt x="307721" y="219709"/>
                </a:lnTo>
                <a:lnTo>
                  <a:pt x="312394" y="224790"/>
                </a:lnTo>
                <a:lnTo>
                  <a:pt x="314540" y="228600"/>
                </a:lnTo>
                <a:lnTo>
                  <a:pt x="344855" y="287020"/>
                </a:lnTo>
                <a:lnTo>
                  <a:pt x="345198" y="287020"/>
                </a:lnTo>
                <a:lnTo>
                  <a:pt x="346049" y="288290"/>
                </a:lnTo>
                <a:lnTo>
                  <a:pt x="349148" y="288290"/>
                </a:lnTo>
                <a:lnTo>
                  <a:pt x="351472" y="287020"/>
                </a:lnTo>
                <a:lnTo>
                  <a:pt x="352818" y="285750"/>
                </a:lnTo>
                <a:lnTo>
                  <a:pt x="355942" y="284480"/>
                </a:lnTo>
                <a:lnTo>
                  <a:pt x="357238" y="284480"/>
                </a:lnTo>
                <a:lnTo>
                  <a:pt x="359219" y="281940"/>
                </a:lnTo>
                <a:lnTo>
                  <a:pt x="359968" y="281940"/>
                </a:lnTo>
                <a:lnTo>
                  <a:pt x="360959" y="280670"/>
                </a:lnTo>
                <a:lnTo>
                  <a:pt x="361238" y="280670"/>
                </a:lnTo>
                <a:lnTo>
                  <a:pt x="361302" y="278130"/>
                </a:lnTo>
                <a:lnTo>
                  <a:pt x="328714" y="215900"/>
                </a:lnTo>
                <a:lnTo>
                  <a:pt x="329260" y="213359"/>
                </a:lnTo>
                <a:close/>
              </a:path>
              <a:path w="701675" h="436879">
                <a:moveTo>
                  <a:pt x="385552" y="184150"/>
                </a:moveTo>
                <a:lnTo>
                  <a:pt x="358076" y="184150"/>
                </a:lnTo>
                <a:lnTo>
                  <a:pt x="363308" y="187960"/>
                </a:lnTo>
                <a:lnTo>
                  <a:pt x="365747" y="189230"/>
                </a:lnTo>
                <a:lnTo>
                  <a:pt x="370281" y="195580"/>
                </a:lnTo>
                <a:lnTo>
                  <a:pt x="372389" y="198120"/>
                </a:lnTo>
                <a:lnTo>
                  <a:pt x="402704" y="257810"/>
                </a:lnTo>
                <a:lnTo>
                  <a:pt x="407060" y="257810"/>
                </a:lnTo>
                <a:lnTo>
                  <a:pt x="409308" y="256540"/>
                </a:lnTo>
                <a:lnTo>
                  <a:pt x="410692" y="256540"/>
                </a:lnTo>
                <a:lnTo>
                  <a:pt x="413931" y="254000"/>
                </a:lnTo>
                <a:lnTo>
                  <a:pt x="415226" y="254000"/>
                </a:lnTo>
                <a:lnTo>
                  <a:pt x="417195" y="252729"/>
                </a:lnTo>
                <a:lnTo>
                  <a:pt x="417918" y="251460"/>
                </a:lnTo>
                <a:lnTo>
                  <a:pt x="418833" y="250190"/>
                </a:lnTo>
                <a:lnTo>
                  <a:pt x="419100" y="250190"/>
                </a:lnTo>
                <a:lnTo>
                  <a:pt x="419150" y="248920"/>
                </a:lnTo>
                <a:lnTo>
                  <a:pt x="389648" y="191770"/>
                </a:lnTo>
                <a:lnTo>
                  <a:pt x="387045" y="186690"/>
                </a:lnTo>
                <a:lnTo>
                  <a:pt x="385552" y="184150"/>
                </a:lnTo>
                <a:close/>
              </a:path>
              <a:path w="701675" h="436879">
                <a:moveTo>
                  <a:pt x="85229" y="250190"/>
                </a:moveTo>
                <a:lnTo>
                  <a:pt x="83159" y="250190"/>
                </a:lnTo>
                <a:lnTo>
                  <a:pt x="82219" y="251460"/>
                </a:lnTo>
                <a:lnTo>
                  <a:pt x="86169" y="251460"/>
                </a:lnTo>
                <a:lnTo>
                  <a:pt x="85229" y="250190"/>
                </a:lnTo>
                <a:close/>
              </a:path>
              <a:path w="701675" h="436879">
                <a:moveTo>
                  <a:pt x="299046" y="195580"/>
                </a:moveTo>
                <a:lnTo>
                  <a:pt x="295821" y="195580"/>
                </a:lnTo>
                <a:lnTo>
                  <a:pt x="289052" y="196850"/>
                </a:lnTo>
                <a:lnTo>
                  <a:pt x="285496" y="198120"/>
                </a:lnTo>
                <a:lnTo>
                  <a:pt x="281800" y="200660"/>
                </a:lnTo>
                <a:lnTo>
                  <a:pt x="276961" y="203200"/>
                </a:lnTo>
                <a:lnTo>
                  <a:pt x="272872" y="207009"/>
                </a:lnTo>
                <a:lnTo>
                  <a:pt x="266115" y="217170"/>
                </a:lnTo>
                <a:lnTo>
                  <a:pt x="263372" y="223520"/>
                </a:lnTo>
                <a:lnTo>
                  <a:pt x="261264" y="231140"/>
                </a:lnTo>
                <a:lnTo>
                  <a:pt x="274193" y="231140"/>
                </a:lnTo>
                <a:lnTo>
                  <a:pt x="278841" y="222250"/>
                </a:lnTo>
                <a:lnTo>
                  <a:pt x="281889" y="218440"/>
                </a:lnTo>
                <a:lnTo>
                  <a:pt x="288696" y="214629"/>
                </a:lnTo>
                <a:lnTo>
                  <a:pt x="291630" y="213359"/>
                </a:lnTo>
                <a:lnTo>
                  <a:pt x="329260" y="213359"/>
                </a:lnTo>
                <a:lnTo>
                  <a:pt x="330352" y="208279"/>
                </a:lnTo>
                <a:lnTo>
                  <a:pt x="331917" y="203200"/>
                </a:lnTo>
                <a:lnTo>
                  <a:pt x="318439" y="203200"/>
                </a:lnTo>
                <a:lnTo>
                  <a:pt x="316014" y="201930"/>
                </a:lnTo>
                <a:lnTo>
                  <a:pt x="313448" y="199390"/>
                </a:lnTo>
                <a:lnTo>
                  <a:pt x="308038" y="196850"/>
                </a:lnTo>
                <a:lnTo>
                  <a:pt x="305155" y="196850"/>
                </a:lnTo>
                <a:lnTo>
                  <a:pt x="299046" y="195580"/>
                </a:lnTo>
                <a:close/>
              </a:path>
              <a:path w="701675" h="436879">
                <a:moveTo>
                  <a:pt x="468160" y="114300"/>
                </a:moveTo>
                <a:lnTo>
                  <a:pt x="450380" y="114300"/>
                </a:lnTo>
                <a:lnTo>
                  <a:pt x="443826" y="116840"/>
                </a:lnTo>
                <a:lnTo>
                  <a:pt x="413956" y="143509"/>
                </a:lnTo>
                <a:lnTo>
                  <a:pt x="410743" y="162560"/>
                </a:lnTo>
                <a:lnTo>
                  <a:pt x="413118" y="176530"/>
                </a:lnTo>
                <a:lnTo>
                  <a:pt x="438581" y="215900"/>
                </a:lnTo>
                <a:lnTo>
                  <a:pt x="455726" y="224790"/>
                </a:lnTo>
                <a:lnTo>
                  <a:pt x="461937" y="224790"/>
                </a:lnTo>
                <a:lnTo>
                  <a:pt x="502475" y="208279"/>
                </a:lnTo>
                <a:lnTo>
                  <a:pt x="464832" y="208279"/>
                </a:lnTo>
                <a:lnTo>
                  <a:pt x="460692" y="207009"/>
                </a:lnTo>
                <a:lnTo>
                  <a:pt x="438213" y="185420"/>
                </a:lnTo>
                <a:lnTo>
                  <a:pt x="460811" y="173990"/>
                </a:lnTo>
                <a:lnTo>
                  <a:pt x="432015" y="173990"/>
                </a:lnTo>
                <a:lnTo>
                  <a:pt x="430263" y="170180"/>
                </a:lnTo>
                <a:lnTo>
                  <a:pt x="429082" y="166370"/>
                </a:lnTo>
                <a:lnTo>
                  <a:pt x="427875" y="158750"/>
                </a:lnTo>
                <a:lnTo>
                  <a:pt x="427951" y="154940"/>
                </a:lnTo>
                <a:lnTo>
                  <a:pt x="457771" y="128270"/>
                </a:lnTo>
                <a:lnTo>
                  <a:pt x="488984" y="128270"/>
                </a:lnTo>
                <a:lnTo>
                  <a:pt x="483069" y="121920"/>
                </a:lnTo>
                <a:lnTo>
                  <a:pt x="478434" y="119379"/>
                </a:lnTo>
                <a:lnTo>
                  <a:pt x="468160" y="114300"/>
                </a:lnTo>
                <a:close/>
              </a:path>
              <a:path w="701675" h="436879">
                <a:moveTo>
                  <a:pt x="511898" y="180340"/>
                </a:moveTo>
                <a:lnTo>
                  <a:pt x="510451" y="180340"/>
                </a:lnTo>
                <a:lnTo>
                  <a:pt x="509193" y="181610"/>
                </a:lnTo>
                <a:lnTo>
                  <a:pt x="508203" y="182880"/>
                </a:lnTo>
                <a:lnTo>
                  <a:pt x="505815" y="185420"/>
                </a:lnTo>
                <a:lnTo>
                  <a:pt x="504228" y="187960"/>
                </a:lnTo>
                <a:lnTo>
                  <a:pt x="500278" y="191770"/>
                </a:lnTo>
                <a:lnTo>
                  <a:pt x="497827" y="194310"/>
                </a:lnTo>
                <a:lnTo>
                  <a:pt x="491921" y="198120"/>
                </a:lnTo>
                <a:lnTo>
                  <a:pt x="488327" y="200660"/>
                </a:lnTo>
                <a:lnTo>
                  <a:pt x="478739" y="205740"/>
                </a:lnTo>
                <a:lnTo>
                  <a:pt x="473824" y="207009"/>
                </a:lnTo>
                <a:lnTo>
                  <a:pt x="464832" y="208279"/>
                </a:lnTo>
                <a:lnTo>
                  <a:pt x="502475" y="208279"/>
                </a:lnTo>
                <a:lnTo>
                  <a:pt x="504177" y="207009"/>
                </a:lnTo>
                <a:lnTo>
                  <a:pt x="507098" y="204470"/>
                </a:lnTo>
                <a:lnTo>
                  <a:pt x="511949" y="200660"/>
                </a:lnTo>
                <a:lnTo>
                  <a:pt x="513842" y="198120"/>
                </a:lnTo>
                <a:lnTo>
                  <a:pt x="516547" y="195580"/>
                </a:lnTo>
                <a:lnTo>
                  <a:pt x="517321" y="194310"/>
                </a:lnTo>
                <a:lnTo>
                  <a:pt x="517664" y="193040"/>
                </a:lnTo>
                <a:lnTo>
                  <a:pt x="517753" y="190500"/>
                </a:lnTo>
                <a:lnTo>
                  <a:pt x="517448" y="189230"/>
                </a:lnTo>
                <a:lnTo>
                  <a:pt x="517245" y="189230"/>
                </a:lnTo>
                <a:lnTo>
                  <a:pt x="516724" y="187960"/>
                </a:lnTo>
                <a:lnTo>
                  <a:pt x="516369" y="186690"/>
                </a:lnTo>
                <a:lnTo>
                  <a:pt x="515327" y="185420"/>
                </a:lnTo>
                <a:lnTo>
                  <a:pt x="514756" y="184150"/>
                </a:lnTo>
                <a:lnTo>
                  <a:pt x="513702" y="182880"/>
                </a:lnTo>
                <a:lnTo>
                  <a:pt x="513232" y="181610"/>
                </a:lnTo>
                <a:lnTo>
                  <a:pt x="512356" y="181610"/>
                </a:lnTo>
                <a:lnTo>
                  <a:pt x="511898" y="180340"/>
                </a:lnTo>
                <a:close/>
              </a:path>
              <a:path w="701675" h="436879">
                <a:moveTo>
                  <a:pt x="365252" y="166370"/>
                </a:moveTo>
                <a:lnTo>
                  <a:pt x="350837" y="166370"/>
                </a:lnTo>
                <a:lnTo>
                  <a:pt x="345490" y="167640"/>
                </a:lnTo>
                <a:lnTo>
                  <a:pt x="324142" y="187960"/>
                </a:lnTo>
                <a:lnTo>
                  <a:pt x="321132" y="194310"/>
                </a:lnTo>
                <a:lnTo>
                  <a:pt x="319735" y="199390"/>
                </a:lnTo>
                <a:lnTo>
                  <a:pt x="318439" y="203200"/>
                </a:lnTo>
                <a:lnTo>
                  <a:pt x="331917" y="203200"/>
                </a:lnTo>
                <a:lnTo>
                  <a:pt x="332308" y="201930"/>
                </a:lnTo>
                <a:lnTo>
                  <a:pt x="336880" y="191770"/>
                </a:lnTo>
                <a:lnTo>
                  <a:pt x="339902" y="187960"/>
                </a:lnTo>
                <a:lnTo>
                  <a:pt x="346684" y="184150"/>
                </a:lnTo>
                <a:lnTo>
                  <a:pt x="385552" y="184150"/>
                </a:lnTo>
                <a:lnTo>
                  <a:pt x="384060" y="181610"/>
                </a:lnTo>
                <a:lnTo>
                  <a:pt x="377317" y="173990"/>
                </a:lnTo>
                <a:lnTo>
                  <a:pt x="373557" y="171450"/>
                </a:lnTo>
                <a:lnTo>
                  <a:pt x="365252" y="166370"/>
                </a:lnTo>
                <a:close/>
              </a:path>
              <a:path w="701675" h="436879">
                <a:moveTo>
                  <a:pt x="518045" y="82550"/>
                </a:moveTo>
                <a:lnTo>
                  <a:pt x="512051" y="82550"/>
                </a:lnTo>
                <a:lnTo>
                  <a:pt x="510806" y="83820"/>
                </a:lnTo>
                <a:lnTo>
                  <a:pt x="507822" y="85090"/>
                </a:lnTo>
                <a:lnTo>
                  <a:pt x="506615" y="85090"/>
                </a:lnTo>
                <a:lnTo>
                  <a:pt x="504863" y="86359"/>
                </a:lnTo>
                <a:lnTo>
                  <a:pt x="504202" y="87629"/>
                </a:lnTo>
                <a:lnTo>
                  <a:pt x="503313" y="88900"/>
                </a:lnTo>
                <a:lnTo>
                  <a:pt x="503085" y="88900"/>
                </a:lnTo>
                <a:lnTo>
                  <a:pt x="503059" y="90170"/>
                </a:lnTo>
                <a:lnTo>
                  <a:pt x="503199" y="90170"/>
                </a:lnTo>
                <a:lnTo>
                  <a:pt x="549960" y="180340"/>
                </a:lnTo>
                <a:lnTo>
                  <a:pt x="550303" y="181610"/>
                </a:lnTo>
                <a:lnTo>
                  <a:pt x="554228" y="181610"/>
                </a:lnTo>
                <a:lnTo>
                  <a:pt x="556488" y="180340"/>
                </a:lnTo>
                <a:lnTo>
                  <a:pt x="557860" y="180340"/>
                </a:lnTo>
                <a:lnTo>
                  <a:pt x="561111" y="177800"/>
                </a:lnTo>
                <a:lnTo>
                  <a:pt x="562444" y="177800"/>
                </a:lnTo>
                <a:lnTo>
                  <a:pt x="564426" y="176530"/>
                </a:lnTo>
                <a:lnTo>
                  <a:pt x="565162" y="175260"/>
                </a:lnTo>
                <a:lnTo>
                  <a:pt x="566077" y="173990"/>
                </a:lnTo>
                <a:lnTo>
                  <a:pt x="566343" y="173990"/>
                </a:lnTo>
                <a:lnTo>
                  <a:pt x="566407" y="172720"/>
                </a:lnTo>
                <a:lnTo>
                  <a:pt x="533831" y="109220"/>
                </a:lnTo>
                <a:lnTo>
                  <a:pt x="535381" y="101600"/>
                </a:lnTo>
                <a:lnTo>
                  <a:pt x="537438" y="95250"/>
                </a:lnTo>
                <a:lnTo>
                  <a:pt x="524421" y="95250"/>
                </a:lnTo>
                <a:lnTo>
                  <a:pt x="518045" y="82550"/>
                </a:lnTo>
                <a:close/>
              </a:path>
              <a:path w="701675" h="436879">
                <a:moveTo>
                  <a:pt x="488984" y="128270"/>
                </a:moveTo>
                <a:lnTo>
                  <a:pt x="457771" y="128270"/>
                </a:lnTo>
                <a:lnTo>
                  <a:pt x="470877" y="134620"/>
                </a:lnTo>
                <a:lnTo>
                  <a:pt x="476275" y="139700"/>
                </a:lnTo>
                <a:lnTo>
                  <a:pt x="480529" y="148590"/>
                </a:lnTo>
                <a:lnTo>
                  <a:pt x="432015" y="173990"/>
                </a:lnTo>
                <a:lnTo>
                  <a:pt x="460811" y="173990"/>
                </a:lnTo>
                <a:lnTo>
                  <a:pt x="498475" y="154940"/>
                </a:lnTo>
                <a:lnTo>
                  <a:pt x="499668" y="153670"/>
                </a:lnTo>
                <a:lnTo>
                  <a:pt x="501116" y="149859"/>
                </a:lnTo>
                <a:lnTo>
                  <a:pt x="500811" y="147320"/>
                </a:lnTo>
                <a:lnTo>
                  <a:pt x="497941" y="142240"/>
                </a:lnTo>
                <a:lnTo>
                  <a:pt x="494919" y="135890"/>
                </a:lnTo>
                <a:lnTo>
                  <a:pt x="491350" y="130809"/>
                </a:lnTo>
                <a:lnTo>
                  <a:pt x="488984" y="128270"/>
                </a:lnTo>
                <a:close/>
              </a:path>
              <a:path w="701675" h="436879">
                <a:moveTo>
                  <a:pt x="614527" y="149859"/>
                </a:moveTo>
                <a:lnTo>
                  <a:pt x="610616" y="149859"/>
                </a:lnTo>
                <a:lnTo>
                  <a:pt x="611530" y="151130"/>
                </a:lnTo>
                <a:lnTo>
                  <a:pt x="613587" y="151130"/>
                </a:lnTo>
                <a:lnTo>
                  <a:pt x="614527" y="149859"/>
                </a:lnTo>
                <a:close/>
              </a:path>
              <a:path w="701675" h="436879">
                <a:moveTo>
                  <a:pt x="592407" y="76200"/>
                </a:moveTo>
                <a:lnTo>
                  <a:pt x="562229" y="76200"/>
                </a:lnTo>
                <a:lnTo>
                  <a:pt x="565073" y="77470"/>
                </a:lnTo>
                <a:lnTo>
                  <a:pt x="570420" y="80009"/>
                </a:lnTo>
                <a:lnTo>
                  <a:pt x="572960" y="82550"/>
                </a:lnTo>
                <a:lnTo>
                  <a:pt x="577761" y="87629"/>
                </a:lnTo>
                <a:lnTo>
                  <a:pt x="580275" y="91440"/>
                </a:lnTo>
                <a:lnTo>
                  <a:pt x="610247" y="149859"/>
                </a:lnTo>
                <a:lnTo>
                  <a:pt x="616788" y="149859"/>
                </a:lnTo>
                <a:lnTo>
                  <a:pt x="618185" y="148590"/>
                </a:lnTo>
                <a:lnTo>
                  <a:pt x="621436" y="147320"/>
                </a:lnTo>
                <a:lnTo>
                  <a:pt x="622731" y="146050"/>
                </a:lnTo>
                <a:lnTo>
                  <a:pt x="624725" y="144779"/>
                </a:lnTo>
                <a:lnTo>
                  <a:pt x="625449" y="144779"/>
                </a:lnTo>
                <a:lnTo>
                  <a:pt x="626376" y="143509"/>
                </a:lnTo>
                <a:lnTo>
                  <a:pt x="626643" y="142240"/>
                </a:lnTo>
                <a:lnTo>
                  <a:pt x="626694" y="140970"/>
                </a:lnTo>
                <a:lnTo>
                  <a:pt x="598220" y="86359"/>
                </a:lnTo>
                <a:lnTo>
                  <a:pt x="594931" y="80009"/>
                </a:lnTo>
                <a:lnTo>
                  <a:pt x="592407" y="76200"/>
                </a:lnTo>
                <a:close/>
              </a:path>
              <a:path w="701675" h="436879">
                <a:moveTo>
                  <a:pt x="640119" y="44450"/>
                </a:moveTo>
                <a:lnTo>
                  <a:pt x="619747" y="44450"/>
                </a:lnTo>
                <a:lnTo>
                  <a:pt x="649351" y="102870"/>
                </a:lnTo>
                <a:lnTo>
                  <a:pt x="652145" y="106679"/>
                </a:lnTo>
                <a:lnTo>
                  <a:pt x="657987" y="113029"/>
                </a:lnTo>
                <a:lnTo>
                  <a:pt x="661136" y="115570"/>
                </a:lnTo>
                <a:lnTo>
                  <a:pt x="667918" y="118109"/>
                </a:lnTo>
                <a:lnTo>
                  <a:pt x="679437" y="118109"/>
                </a:lnTo>
                <a:lnTo>
                  <a:pt x="683717" y="116840"/>
                </a:lnTo>
                <a:lnTo>
                  <a:pt x="689838" y="113029"/>
                </a:lnTo>
                <a:lnTo>
                  <a:pt x="691311" y="111759"/>
                </a:lnTo>
                <a:lnTo>
                  <a:pt x="694131" y="110490"/>
                </a:lnTo>
                <a:lnTo>
                  <a:pt x="695439" y="109220"/>
                </a:lnTo>
                <a:lnTo>
                  <a:pt x="697839" y="106679"/>
                </a:lnTo>
                <a:lnTo>
                  <a:pt x="698842" y="106679"/>
                </a:lnTo>
                <a:lnTo>
                  <a:pt x="700468" y="104140"/>
                </a:lnTo>
                <a:lnTo>
                  <a:pt x="701509" y="101600"/>
                </a:lnTo>
                <a:lnTo>
                  <a:pt x="701484" y="100329"/>
                </a:lnTo>
                <a:lnTo>
                  <a:pt x="675208" y="100329"/>
                </a:lnTo>
                <a:lnTo>
                  <a:pt x="668350" y="96520"/>
                </a:lnTo>
                <a:lnTo>
                  <a:pt x="665060" y="92709"/>
                </a:lnTo>
                <a:lnTo>
                  <a:pt x="640119" y="44450"/>
                </a:lnTo>
                <a:close/>
              </a:path>
              <a:path w="701675" h="436879">
                <a:moveTo>
                  <a:pt x="696429" y="90170"/>
                </a:moveTo>
                <a:lnTo>
                  <a:pt x="692746" y="90170"/>
                </a:lnTo>
                <a:lnTo>
                  <a:pt x="691743" y="91440"/>
                </a:lnTo>
                <a:lnTo>
                  <a:pt x="691121" y="92709"/>
                </a:lnTo>
                <a:lnTo>
                  <a:pt x="689622" y="93979"/>
                </a:lnTo>
                <a:lnTo>
                  <a:pt x="688746" y="95250"/>
                </a:lnTo>
                <a:lnTo>
                  <a:pt x="686689" y="96520"/>
                </a:lnTo>
                <a:lnTo>
                  <a:pt x="685419" y="97790"/>
                </a:lnTo>
                <a:lnTo>
                  <a:pt x="679246" y="100329"/>
                </a:lnTo>
                <a:lnTo>
                  <a:pt x="701484" y="100329"/>
                </a:lnTo>
                <a:lnTo>
                  <a:pt x="700836" y="97790"/>
                </a:lnTo>
                <a:lnTo>
                  <a:pt x="700176" y="96520"/>
                </a:lnTo>
                <a:lnTo>
                  <a:pt x="699185" y="93979"/>
                </a:lnTo>
                <a:lnTo>
                  <a:pt x="698576" y="93979"/>
                </a:lnTo>
                <a:lnTo>
                  <a:pt x="697992" y="92709"/>
                </a:lnTo>
                <a:lnTo>
                  <a:pt x="696899" y="91440"/>
                </a:lnTo>
                <a:lnTo>
                  <a:pt x="696429" y="90170"/>
                </a:lnTo>
                <a:close/>
              </a:path>
              <a:path w="701675" h="436879">
                <a:moveTo>
                  <a:pt x="567677" y="58420"/>
                </a:moveTo>
                <a:lnTo>
                  <a:pt x="557491" y="58420"/>
                </a:lnTo>
                <a:lnTo>
                  <a:pt x="540969" y="66040"/>
                </a:lnTo>
                <a:lnTo>
                  <a:pt x="536613" y="69850"/>
                </a:lnTo>
                <a:lnTo>
                  <a:pt x="529374" y="80009"/>
                </a:lnTo>
                <a:lnTo>
                  <a:pt x="526516" y="87629"/>
                </a:lnTo>
                <a:lnTo>
                  <a:pt x="524421" y="95250"/>
                </a:lnTo>
                <a:lnTo>
                  <a:pt x="537438" y="95250"/>
                </a:lnTo>
                <a:lnTo>
                  <a:pt x="542582" y="85090"/>
                </a:lnTo>
                <a:lnTo>
                  <a:pt x="545896" y="81279"/>
                </a:lnTo>
                <a:lnTo>
                  <a:pt x="553123" y="77470"/>
                </a:lnTo>
                <a:lnTo>
                  <a:pt x="556209" y="77470"/>
                </a:lnTo>
                <a:lnTo>
                  <a:pt x="562229" y="76200"/>
                </a:lnTo>
                <a:lnTo>
                  <a:pt x="592407" y="76200"/>
                </a:lnTo>
                <a:lnTo>
                  <a:pt x="591566" y="74929"/>
                </a:lnTo>
                <a:lnTo>
                  <a:pt x="584695" y="67309"/>
                </a:lnTo>
                <a:lnTo>
                  <a:pt x="580859" y="63500"/>
                </a:lnTo>
                <a:lnTo>
                  <a:pt x="572350" y="59690"/>
                </a:lnTo>
                <a:lnTo>
                  <a:pt x="567677" y="58420"/>
                </a:lnTo>
                <a:close/>
              </a:path>
              <a:path w="701675" h="436879">
                <a:moveTo>
                  <a:pt x="695236" y="88900"/>
                </a:moveTo>
                <a:lnTo>
                  <a:pt x="694118" y="88900"/>
                </a:lnTo>
                <a:lnTo>
                  <a:pt x="693267" y="90170"/>
                </a:lnTo>
                <a:lnTo>
                  <a:pt x="695629" y="90170"/>
                </a:lnTo>
                <a:lnTo>
                  <a:pt x="695236" y="88900"/>
                </a:lnTo>
                <a:close/>
              </a:path>
              <a:path w="701675" h="436879">
                <a:moveTo>
                  <a:pt x="514921" y="81279"/>
                </a:moveTo>
                <a:lnTo>
                  <a:pt x="514070" y="82550"/>
                </a:lnTo>
                <a:lnTo>
                  <a:pt x="516851" y="82550"/>
                </a:lnTo>
                <a:lnTo>
                  <a:pt x="514921" y="81279"/>
                </a:lnTo>
                <a:close/>
              </a:path>
              <a:path w="701675" h="436879">
                <a:moveTo>
                  <a:pt x="616635" y="0"/>
                </a:moveTo>
                <a:lnTo>
                  <a:pt x="613575" y="0"/>
                </a:lnTo>
                <a:lnTo>
                  <a:pt x="611314" y="1270"/>
                </a:lnTo>
                <a:lnTo>
                  <a:pt x="609917" y="2539"/>
                </a:lnTo>
                <a:lnTo>
                  <a:pt x="606666" y="3809"/>
                </a:lnTo>
                <a:lnTo>
                  <a:pt x="605370" y="5079"/>
                </a:lnTo>
                <a:lnTo>
                  <a:pt x="603377" y="6350"/>
                </a:lnTo>
                <a:lnTo>
                  <a:pt x="602640" y="6350"/>
                </a:lnTo>
                <a:lnTo>
                  <a:pt x="601687" y="7620"/>
                </a:lnTo>
                <a:lnTo>
                  <a:pt x="601433" y="8889"/>
                </a:lnTo>
                <a:lnTo>
                  <a:pt x="601484" y="10159"/>
                </a:lnTo>
                <a:lnTo>
                  <a:pt x="612698" y="31750"/>
                </a:lnTo>
                <a:lnTo>
                  <a:pt x="599719" y="38100"/>
                </a:lnTo>
                <a:lnTo>
                  <a:pt x="599300" y="38100"/>
                </a:lnTo>
                <a:lnTo>
                  <a:pt x="598678" y="39370"/>
                </a:lnTo>
                <a:lnTo>
                  <a:pt x="598589" y="41909"/>
                </a:lnTo>
                <a:lnTo>
                  <a:pt x="598741" y="41909"/>
                </a:lnTo>
                <a:lnTo>
                  <a:pt x="599300" y="44450"/>
                </a:lnTo>
                <a:lnTo>
                  <a:pt x="599757" y="45720"/>
                </a:lnTo>
                <a:lnTo>
                  <a:pt x="601649" y="49529"/>
                </a:lnTo>
                <a:lnTo>
                  <a:pt x="602843" y="50800"/>
                </a:lnTo>
                <a:lnTo>
                  <a:pt x="605129" y="52070"/>
                </a:lnTo>
                <a:lnTo>
                  <a:pt x="606196" y="52070"/>
                </a:lnTo>
                <a:lnTo>
                  <a:pt x="619747" y="44450"/>
                </a:lnTo>
                <a:lnTo>
                  <a:pt x="640119" y="44450"/>
                </a:lnTo>
                <a:lnTo>
                  <a:pt x="636181" y="36829"/>
                </a:lnTo>
                <a:lnTo>
                  <a:pt x="659904" y="24129"/>
                </a:lnTo>
                <a:lnTo>
                  <a:pt x="660412" y="22859"/>
                </a:lnTo>
                <a:lnTo>
                  <a:pt x="629145" y="22859"/>
                </a:lnTo>
                <a:lnTo>
                  <a:pt x="617931" y="1270"/>
                </a:lnTo>
                <a:lnTo>
                  <a:pt x="617575" y="1270"/>
                </a:lnTo>
                <a:lnTo>
                  <a:pt x="616635" y="0"/>
                </a:lnTo>
                <a:close/>
              </a:path>
              <a:path w="701675" h="436879">
                <a:moveTo>
                  <a:pt x="655675" y="11429"/>
                </a:moveTo>
                <a:lnTo>
                  <a:pt x="652399" y="11429"/>
                </a:lnTo>
                <a:lnTo>
                  <a:pt x="629145" y="22859"/>
                </a:lnTo>
                <a:lnTo>
                  <a:pt x="660412" y="22859"/>
                </a:lnTo>
                <a:lnTo>
                  <a:pt x="660501" y="20320"/>
                </a:lnTo>
                <a:lnTo>
                  <a:pt x="659904" y="19050"/>
                </a:lnTo>
                <a:lnTo>
                  <a:pt x="657415" y="13970"/>
                </a:lnTo>
                <a:lnTo>
                  <a:pt x="656259" y="12700"/>
                </a:lnTo>
                <a:lnTo>
                  <a:pt x="655675" y="11429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0159" y="6176085"/>
            <a:ext cx="618490" cy="374650"/>
          </a:xfrm>
          <a:custGeom>
            <a:avLst/>
            <a:gdLst/>
            <a:ahLst/>
            <a:cxnLst/>
            <a:rect l="l" t="t" r="r" b="b"/>
            <a:pathLst>
              <a:path w="618489" h="374650">
                <a:moveTo>
                  <a:pt x="54216" y="265430"/>
                </a:moveTo>
                <a:lnTo>
                  <a:pt x="37033" y="265430"/>
                </a:lnTo>
                <a:lnTo>
                  <a:pt x="19494" y="273050"/>
                </a:lnTo>
                <a:lnTo>
                  <a:pt x="0" y="309880"/>
                </a:lnTo>
                <a:lnTo>
                  <a:pt x="1163" y="317500"/>
                </a:lnTo>
                <a:lnTo>
                  <a:pt x="18008" y="355600"/>
                </a:lnTo>
                <a:lnTo>
                  <a:pt x="43649" y="374650"/>
                </a:lnTo>
                <a:lnTo>
                  <a:pt x="61506" y="374650"/>
                </a:lnTo>
                <a:lnTo>
                  <a:pt x="67741" y="372109"/>
                </a:lnTo>
                <a:lnTo>
                  <a:pt x="77266" y="367030"/>
                </a:lnTo>
                <a:lnTo>
                  <a:pt x="80124" y="365759"/>
                </a:lnTo>
                <a:lnTo>
                  <a:pt x="85318" y="361950"/>
                </a:lnTo>
                <a:lnTo>
                  <a:pt x="87617" y="359410"/>
                </a:lnTo>
                <a:lnTo>
                  <a:pt x="89598" y="356870"/>
                </a:lnTo>
                <a:lnTo>
                  <a:pt x="49682" y="356870"/>
                </a:lnTo>
                <a:lnTo>
                  <a:pt x="42443" y="353060"/>
                </a:lnTo>
                <a:lnTo>
                  <a:pt x="19340" y="313690"/>
                </a:lnTo>
                <a:lnTo>
                  <a:pt x="18897" y="302259"/>
                </a:lnTo>
                <a:lnTo>
                  <a:pt x="19977" y="294640"/>
                </a:lnTo>
                <a:lnTo>
                  <a:pt x="24447" y="288290"/>
                </a:lnTo>
                <a:lnTo>
                  <a:pt x="36156" y="281940"/>
                </a:lnTo>
                <a:lnTo>
                  <a:pt x="39763" y="280670"/>
                </a:lnTo>
                <a:lnTo>
                  <a:pt x="64617" y="280670"/>
                </a:lnTo>
                <a:lnTo>
                  <a:pt x="64744" y="278130"/>
                </a:lnTo>
                <a:lnTo>
                  <a:pt x="64109" y="275590"/>
                </a:lnTo>
                <a:lnTo>
                  <a:pt x="62153" y="271780"/>
                </a:lnTo>
                <a:lnTo>
                  <a:pt x="61607" y="270510"/>
                </a:lnTo>
                <a:lnTo>
                  <a:pt x="60655" y="269240"/>
                </a:lnTo>
                <a:lnTo>
                  <a:pt x="60159" y="269240"/>
                </a:lnTo>
                <a:lnTo>
                  <a:pt x="59105" y="267970"/>
                </a:lnTo>
                <a:lnTo>
                  <a:pt x="58572" y="266700"/>
                </a:lnTo>
                <a:lnTo>
                  <a:pt x="56629" y="266700"/>
                </a:lnTo>
                <a:lnTo>
                  <a:pt x="54216" y="265430"/>
                </a:lnTo>
                <a:close/>
              </a:path>
              <a:path w="618489" h="374650">
                <a:moveTo>
                  <a:pt x="91262" y="328930"/>
                </a:moveTo>
                <a:lnTo>
                  <a:pt x="88099" y="328930"/>
                </a:lnTo>
                <a:lnTo>
                  <a:pt x="87287" y="330200"/>
                </a:lnTo>
                <a:lnTo>
                  <a:pt x="84569" y="336550"/>
                </a:lnTo>
                <a:lnTo>
                  <a:pt x="81876" y="341630"/>
                </a:lnTo>
                <a:lnTo>
                  <a:pt x="61023" y="356870"/>
                </a:lnTo>
                <a:lnTo>
                  <a:pt x="89598" y="356870"/>
                </a:lnTo>
                <a:lnTo>
                  <a:pt x="91579" y="354330"/>
                </a:lnTo>
                <a:lnTo>
                  <a:pt x="93243" y="353060"/>
                </a:lnTo>
                <a:lnTo>
                  <a:pt x="95935" y="347980"/>
                </a:lnTo>
                <a:lnTo>
                  <a:pt x="96799" y="346709"/>
                </a:lnTo>
                <a:lnTo>
                  <a:pt x="97599" y="344170"/>
                </a:lnTo>
                <a:lnTo>
                  <a:pt x="97789" y="342900"/>
                </a:lnTo>
                <a:lnTo>
                  <a:pt x="97815" y="341630"/>
                </a:lnTo>
                <a:lnTo>
                  <a:pt x="97624" y="340359"/>
                </a:lnTo>
                <a:lnTo>
                  <a:pt x="97256" y="339090"/>
                </a:lnTo>
                <a:lnTo>
                  <a:pt x="96532" y="337820"/>
                </a:lnTo>
                <a:lnTo>
                  <a:pt x="96062" y="336550"/>
                </a:lnTo>
                <a:lnTo>
                  <a:pt x="95478" y="335280"/>
                </a:lnTo>
                <a:lnTo>
                  <a:pt x="94792" y="334009"/>
                </a:lnTo>
                <a:lnTo>
                  <a:pt x="94157" y="332740"/>
                </a:lnTo>
                <a:lnTo>
                  <a:pt x="92963" y="331470"/>
                </a:lnTo>
                <a:lnTo>
                  <a:pt x="92379" y="330200"/>
                </a:lnTo>
                <a:lnTo>
                  <a:pt x="91262" y="328930"/>
                </a:lnTo>
                <a:close/>
              </a:path>
              <a:path w="618489" h="374650">
                <a:moveTo>
                  <a:pt x="93256" y="238760"/>
                </a:moveTo>
                <a:lnTo>
                  <a:pt x="89230" y="238760"/>
                </a:lnTo>
                <a:lnTo>
                  <a:pt x="87007" y="240029"/>
                </a:lnTo>
                <a:lnTo>
                  <a:pt x="85661" y="240029"/>
                </a:lnTo>
                <a:lnTo>
                  <a:pt x="82499" y="242569"/>
                </a:lnTo>
                <a:lnTo>
                  <a:pt x="81203" y="242569"/>
                </a:lnTo>
                <a:lnTo>
                  <a:pt x="79197" y="243840"/>
                </a:lnTo>
                <a:lnTo>
                  <a:pt x="78435" y="245110"/>
                </a:lnTo>
                <a:lnTo>
                  <a:pt x="77431" y="246379"/>
                </a:lnTo>
                <a:lnTo>
                  <a:pt x="77152" y="246379"/>
                </a:lnTo>
                <a:lnTo>
                  <a:pt x="77177" y="247650"/>
                </a:lnTo>
                <a:lnTo>
                  <a:pt x="108826" y="309880"/>
                </a:lnTo>
                <a:lnTo>
                  <a:pt x="131495" y="330200"/>
                </a:lnTo>
                <a:lnTo>
                  <a:pt x="146367" y="330200"/>
                </a:lnTo>
                <a:lnTo>
                  <a:pt x="151879" y="328930"/>
                </a:lnTo>
                <a:lnTo>
                  <a:pt x="162915" y="322580"/>
                </a:lnTo>
                <a:lnTo>
                  <a:pt x="167284" y="318770"/>
                </a:lnTo>
                <a:lnTo>
                  <a:pt x="171816" y="312420"/>
                </a:lnTo>
                <a:lnTo>
                  <a:pt x="138785" y="312420"/>
                </a:lnTo>
                <a:lnTo>
                  <a:pt x="133375" y="308609"/>
                </a:lnTo>
                <a:lnTo>
                  <a:pt x="130835" y="307340"/>
                </a:lnTo>
                <a:lnTo>
                  <a:pt x="126060" y="300990"/>
                </a:lnTo>
                <a:lnTo>
                  <a:pt x="123520" y="297180"/>
                </a:lnTo>
                <a:lnTo>
                  <a:pt x="93624" y="240029"/>
                </a:lnTo>
                <a:lnTo>
                  <a:pt x="93256" y="238760"/>
                </a:lnTo>
                <a:close/>
              </a:path>
              <a:path w="618489" h="374650">
                <a:moveTo>
                  <a:pt x="154114" y="208279"/>
                </a:moveTo>
                <a:lnTo>
                  <a:pt x="147510" y="208279"/>
                </a:lnTo>
                <a:lnTo>
                  <a:pt x="146164" y="209550"/>
                </a:lnTo>
                <a:lnTo>
                  <a:pt x="142925" y="210819"/>
                </a:lnTo>
                <a:lnTo>
                  <a:pt x="141617" y="212090"/>
                </a:lnTo>
                <a:lnTo>
                  <a:pt x="139674" y="213360"/>
                </a:lnTo>
                <a:lnTo>
                  <a:pt x="138925" y="213360"/>
                </a:lnTo>
                <a:lnTo>
                  <a:pt x="137921" y="214629"/>
                </a:lnTo>
                <a:lnTo>
                  <a:pt x="137642" y="215900"/>
                </a:lnTo>
                <a:lnTo>
                  <a:pt x="137667" y="217169"/>
                </a:lnTo>
                <a:lnTo>
                  <a:pt x="170256" y="279400"/>
                </a:lnTo>
                <a:lnTo>
                  <a:pt x="168605" y="288290"/>
                </a:lnTo>
                <a:lnTo>
                  <a:pt x="147675" y="312420"/>
                </a:lnTo>
                <a:lnTo>
                  <a:pt x="171816" y="312420"/>
                </a:lnTo>
                <a:lnTo>
                  <a:pt x="174536" y="308609"/>
                </a:lnTo>
                <a:lnTo>
                  <a:pt x="177444" y="302259"/>
                </a:lnTo>
                <a:lnTo>
                  <a:pt x="179641" y="294640"/>
                </a:lnTo>
                <a:lnTo>
                  <a:pt x="198895" y="294640"/>
                </a:lnTo>
                <a:lnTo>
                  <a:pt x="154393" y="209550"/>
                </a:lnTo>
                <a:lnTo>
                  <a:pt x="154114" y="208279"/>
                </a:lnTo>
                <a:close/>
              </a:path>
              <a:path w="618489" h="374650">
                <a:moveTo>
                  <a:pt x="198895" y="294640"/>
                </a:moveTo>
                <a:lnTo>
                  <a:pt x="179641" y="294640"/>
                </a:lnTo>
                <a:lnTo>
                  <a:pt x="186029" y="306070"/>
                </a:lnTo>
                <a:lnTo>
                  <a:pt x="186359" y="307340"/>
                </a:lnTo>
                <a:lnTo>
                  <a:pt x="189928" y="307340"/>
                </a:lnTo>
                <a:lnTo>
                  <a:pt x="191985" y="306070"/>
                </a:lnTo>
                <a:lnTo>
                  <a:pt x="193255" y="306070"/>
                </a:lnTo>
                <a:lnTo>
                  <a:pt x="196164" y="304800"/>
                </a:lnTo>
                <a:lnTo>
                  <a:pt x="197294" y="303530"/>
                </a:lnTo>
                <a:lnTo>
                  <a:pt x="199072" y="302259"/>
                </a:lnTo>
                <a:lnTo>
                  <a:pt x="199745" y="302259"/>
                </a:lnTo>
                <a:lnTo>
                  <a:pt x="200659" y="300990"/>
                </a:lnTo>
                <a:lnTo>
                  <a:pt x="200913" y="299720"/>
                </a:lnTo>
                <a:lnTo>
                  <a:pt x="200888" y="298450"/>
                </a:lnTo>
                <a:lnTo>
                  <a:pt x="198895" y="294640"/>
                </a:lnTo>
                <a:close/>
              </a:path>
              <a:path w="618489" h="374650">
                <a:moveTo>
                  <a:pt x="233387" y="281940"/>
                </a:moveTo>
                <a:lnTo>
                  <a:pt x="225501" y="281940"/>
                </a:lnTo>
                <a:lnTo>
                  <a:pt x="227037" y="283209"/>
                </a:lnTo>
                <a:lnTo>
                  <a:pt x="231051" y="283209"/>
                </a:lnTo>
                <a:lnTo>
                  <a:pt x="233387" y="281940"/>
                </a:lnTo>
                <a:close/>
              </a:path>
              <a:path w="618489" h="374650">
                <a:moveTo>
                  <a:pt x="64147" y="280670"/>
                </a:moveTo>
                <a:lnTo>
                  <a:pt x="57162" y="280670"/>
                </a:lnTo>
                <a:lnTo>
                  <a:pt x="60871" y="281940"/>
                </a:lnTo>
                <a:lnTo>
                  <a:pt x="62293" y="281940"/>
                </a:lnTo>
                <a:lnTo>
                  <a:pt x="64147" y="280670"/>
                </a:lnTo>
                <a:close/>
              </a:path>
              <a:path w="618489" h="374650">
                <a:moveTo>
                  <a:pt x="275526" y="231140"/>
                </a:moveTo>
                <a:lnTo>
                  <a:pt x="243331" y="231140"/>
                </a:lnTo>
                <a:lnTo>
                  <a:pt x="248907" y="232410"/>
                </a:lnTo>
                <a:lnTo>
                  <a:pt x="251396" y="232410"/>
                </a:lnTo>
                <a:lnTo>
                  <a:pt x="255739" y="234950"/>
                </a:lnTo>
                <a:lnTo>
                  <a:pt x="257479" y="236219"/>
                </a:lnTo>
                <a:lnTo>
                  <a:pt x="260057" y="241300"/>
                </a:lnTo>
                <a:lnTo>
                  <a:pt x="260705" y="243840"/>
                </a:lnTo>
                <a:lnTo>
                  <a:pt x="260794" y="247650"/>
                </a:lnTo>
                <a:lnTo>
                  <a:pt x="260286" y="250190"/>
                </a:lnTo>
                <a:lnTo>
                  <a:pt x="233933" y="266700"/>
                </a:lnTo>
                <a:lnTo>
                  <a:pt x="230974" y="267970"/>
                </a:lnTo>
                <a:lnTo>
                  <a:pt x="216865" y="267970"/>
                </a:lnTo>
                <a:lnTo>
                  <a:pt x="216382" y="269240"/>
                </a:lnTo>
                <a:lnTo>
                  <a:pt x="216458" y="270510"/>
                </a:lnTo>
                <a:lnTo>
                  <a:pt x="216649" y="271780"/>
                </a:lnTo>
                <a:lnTo>
                  <a:pt x="217271" y="273050"/>
                </a:lnTo>
                <a:lnTo>
                  <a:pt x="217754" y="274320"/>
                </a:lnTo>
                <a:lnTo>
                  <a:pt x="219468" y="278130"/>
                </a:lnTo>
                <a:lnTo>
                  <a:pt x="220471" y="279400"/>
                </a:lnTo>
                <a:lnTo>
                  <a:pt x="222364" y="281940"/>
                </a:lnTo>
                <a:lnTo>
                  <a:pt x="238734" y="281940"/>
                </a:lnTo>
                <a:lnTo>
                  <a:pt x="241630" y="280670"/>
                </a:lnTo>
                <a:lnTo>
                  <a:pt x="247878" y="279400"/>
                </a:lnTo>
                <a:lnTo>
                  <a:pt x="251028" y="278130"/>
                </a:lnTo>
                <a:lnTo>
                  <a:pt x="259359" y="273050"/>
                </a:lnTo>
                <a:lnTo>
                  <a:pt x="263753" y="270510"/>
                </a:lnTo>
                <a:lnTo>
                  <a:pt x="271043" y="262890"/>
                </a:lnTo>
                <a:lnTo>
                  <a:pt x="273786" y="259079"/>
                </a:lnTo>
                <a:lnTo>
                  <a:pt x="277456" y="251460"/>
                </a:lnTo>
                <a:lnTo>
                  <a:pt x="278295" y="247650"/>
                </a:lnTo>
                <a:lnTo>
                  <a:pt x="277977" y="238760"/>
                </a:lnTo>
                <a:lnTo>
                  <a:pt x="276707" y="233679"/>
                </a:lnTo>
                <a:lnTo>
                  <a:pt x="275526" y="231140"/>
                </a:lnTo>
                <a:close/>
              </a:path>
              <a:path w="618489" h="374650">
                <a:moveTo>
                  <a:pt x="219709" y="266700"/>
                </a:moveTo>
                <a:lnTo>
                  <a:pt x="218401" y="266700"/>
                </a:lnTo>
                <a:lnTo>
                  <a:pt x="217220" y="267970"/>
                </a:lnTo>
                <a:lnTo>
                  <a:pt x="223469" y="267970"/>
                </a:lnTo>
                <a:lnTo>
                  <a:pt x="219709" y="266700"/>
                </a:lnTo>
                <a:close/>
              </a:path>
              <a:path w="618489" h="374650">
                <a:moveTo>
                  <a:pt x="47764" y="264160"/>
                </a:moveTo>
                <a:lnTo>
                  <a:pt x="45250" y="265430"/>
                </a:lnTo>
                <a:lnTo>
                  <a:pt x="52438" y="265430"/>
                </a:lnTo>
                <a:lnTo>
                  <a:pt x="47764" y="264160"/>
                </a:lnTo>
                <a:close/>
              </a:path>
              <a:path w="618489" h="374650">
                <a:moveTo>
                  <a:pt x="294774" y="161290"/>
                </a:moveTo>
                <a:lnTo>
                  <a:pt x="273735" y="161290"/>
                </a:lnTo>
                <a:lnTo>
                  <a:pt x="303352" y="218440"/>
                </a:lnTo>
                <a:lnTo>
                  <a:pt x="306133" y="222250"/>
                </a:lnTo>
                <a:lnTo>
                  <a:pt x="311975" y="229869"/>
                </a:lnTo>
                <a:lnTo>
                  <a:pt x="315137" y="231140"/>
                </a:lnTo>
                <a:lnTo>
                  <a:pt x="321919" y="234950"/>
                </a:lnTo>
                <a:lnTo>
                  <a:pt x="325577" y="234950"/>
                </a:lnTo>
                <a:lnTo>
                  <a:pt x="333425" y="233679"/>
                </a:lnTo>
                <a:lnTo>
                  <a:pt x="349427" y="224790"/>
                </a:lnTo>
                <a:lnTo>
                  <a:pt x="351828" y="223519"/>
                </a:lnTo>
                <a:lnTo>
                  <a:pt x="352831" y="222250"/>
                </a:lnTo>
                <a:lnTo>
                  <a:pt x="354456" y="220979"/>
                </a:lnTo>
                <a:lnTo>
                  <a:pt x="355003" y="219710"/>
                </a:lnTo>
                <a:lnTo>
                  <a:pt x="355498" y="218440"/>
                </a:lnTo>
                <a:lnTo>
                  <a:pt x="355472" y="217169"/>
                </a:lnTo>
                <a:lnTo>
                  <a:pt x="329196" y="217169"/>
                </a:lnTo>
                <a:lnTo>
                  <a:pt x="322351" y="212090"/>
                </a:lnTo>
                <a:lnTo>
                  <a:pt x="319049" y="208279"/>
                </a:lnTo>
                <a:lnTo>
                  <a:pt x="294774" y="161290"/>
                </a:lnTo>
                <a:close/>
              </a:path>
              <a:path w="618489" h="374650">
                <a:moveTo>
                  <a:pt x="237718" y="170179"/>
                </a:moveTo>
                <a:lnTo>
                  <a:pt x="220103" y="170179"/>
                </a:lnTo>
                <a:lnTo>
                  <a:pt x="214909" y="172719"/>
                </a:lnTo>
                <a:lnTo>
                  <a:pt x="212432" y="172719"/>
                </a:lnTo>
                <a:lnTo>
                  <a:pt x="204622" y="177800"/>
                </a:lnTo>
                <a:lnTo>
                  <a:pt x="200253" y="180340"/>
                </a:lnTo>
                <a:lnTo>
                  <a:pt x="193624" y="187960"/>
                </a:lnTo>
                <a:lnTo>
                  <a:pt x="191236" y="191769"/>
                </a:lnTo>
                <a:lnTo>
                  <a:pt x="188315" y="199390"/>
                </a:lnTo>
                <a:lnTo>
                  <a:pt x="187744" y="203200"/>
                </a:lnTo>
                <a:lnTo>
                  <a:pt x="188353" y="210819"/>
                </a:lnTo>
                <a:lnTo>
                  <a:pt x="189407" y="214629"/>
                </a:lnTo>
                <a:lnTo>
                  <a:pt x="193281" y="222250"/>
                </a:lnTo>
                <a:lnTo>
                  <a:pt x="195681" y="224790"/>
                </a:lnTo>
                <a:lnTo>
                  <a:pt x="201193" y="228600"/>
                </a:lnTo>
                <a:lnTo>
                  <a:pt x="204152" y="231140"/>
                </a:lnTo>
                <a:lnTo>
                  <a:pt x="210489" y="232410"/>
                </a:lnTo>
                <a:lnTo>
                  <a:pt x="213779" y="233679"/>
                </a:lnTo>
                <a:lnTo>
                  <a:pt x="223977" y="233679"/>
                </a:lnTo>
                <a:lnTo>
                  <a:pt x="230746" y="232410"/>
                </a:lnTo>
                <a:lnTo>
                  <a:pt x="240347" y="231140"/>
                </a:lnTo>
                <a:lnTo>
                  <a:pt x="275526" y="231140"/>
                </a:lnTo>
                <a:lnTo>
                  <a:pt x="274345" y="228600"/>
                </a:lnTo>
                <a:lnTo>
                  <a:pt x="258489" y="215900"/>
                </a:lnTo>
                <a:lnTo>
                  <a:pt x="213969" y="215900"/>
                </a:lnTo>
                <a:lnTo>
                  <a:pt x="209511" y="213360"/>
                </a:lnTo>
                <a:lnTo>
                  <a:pt x="207733" y="210819"/>
                </a:lnTo>
                <a:lnTo>
                  <a:pt x="205447" y="207010"/>
                </a:lnTo>
                <a:lnTo>
                  <a:pt x="204901" y="204469"/>
                </a:lnTo>
                <a:lnTo>
                  <a:pt x="204660" y="200660"/>
                </a:lnTo>
                <a:lnTo>
                  <a:pt x="204990" y="199390"/>
                </a:lnTo>
                <a:lnTo>
                  <a:pt x="206514" y="195579"/>
                </a:lnTo>
                <a:lnTo>
                  <a:pt x="207797" y="194310"/>
                </a:lnTo>
                <a:lnTo>
                  <a:pt x="211378" y="190500"/>
                </a:lnTo>
                <a:lnTo>
                  <a:pt x="213664" y="189229"/>
                </a:lnTo>
                <a:lnTo>
                  <a:pt x="219557" y="185419"/>
                </a:lnTo>
                <a:lnTo>
                  <a:pt x="222516" y="184150"/>
                </a:lnTo>
                <a:lnTo>
                  <a:pt x="228104" y="184150"/>
                </a:lnTo>
                <a:lnTo>
                  <a:pt x="230606" y="182879"/>
                </a:lnTo>
                <a:lnTo>
                  <a:pt x="242265" y="182879"/>
                </a:lnTo>
                <a:lnTo>
                  <a:pt x="242696" y="181610"/>
                </a:lnTo>
                <a:lnTo>
                  <a:pt x="242696" y="180340"/>
                </a:lnTo>
                <a:lnTo>
                  <a:pt x="242519" y="179069"/>
                </a:lnTo>
                <a:lnTo>
                  <a:pt x="241858" y="177800"/>
                </a:lnTo>
                <a:lnTo>
                  <a:pt x="241414" y="176529"/>
                </a:lnTo>
                <a:lnTo>
                  <a:pt x="240296" y="173990"/>
                </a:lnTo>
                <a:lnTo>
                  <a:pt x="239788" y="173990"/>
                </a:lnTo>
                <a:lnTo>
                  <a:pt x="238429" y="171450"/>
                </a:lnTo>
                <a:lnTo>
                  <a:pt x="237718" y="170179"/>
                </a:lnTo>
                <a:close/>
              </a:path>
              <a:path w="618489" h="374650">
                <a:moveTo>
                  <a:pt x="349618" y="205740"/>
                </a:moveTo>
                <a:lnTo>
                  <a:pt x="347256" y="205740"/>
                </a:lnTo>
                <a:lnTo>
                  <a:pt x="346735" y="207010"/>
                </a:lnTo>
                <a:lnTo>
                  <a:pt x="345732" y="208279"/>
                </a:lnTo>
                <a:lnTo>
                  <a:pt x="345109" y="208279"/>
                </a:lnTo>
                <a:lnTo>
                  <a:pt x="343623" y="210819"/>
                </a:lnTo>
                <a:lnTo>
                  <a:pt x="342734" y="210819"/>
                </a:lnTo>
                <a:lnTo>
                  <a:pt x="340677" y="213360"/>
                </a:lnTo>
                <a:lnTo>
                  <a:pt x="339407" y="213360"/>
                </a:lnTo>
                <a:lnTo>
                  <a:pt x="333235" y="217169"/>
                </a:lnTo>
                <a:lnTo>
                  <a:pt x="355472" y="217169"/>
                </a:lnTo>
                <a:lnTo>
                  <a:pt x="354825" y="214629"/>
                </a:lnTo>
                <a:lnTo>
                  <a:pt x="354177" y="213360"/>
                </a:lnTo>
                <a:lnTo>
                  <a:pt x="353174" y="210819"/>
                </a:lnTo>
                <a:lnTo>
                  <a:pt x="351980" y="208279"/>
                </a:lnTo>
                <a:lnTo>
                  <a:pt x="350900" y="207010"/>
                </a:lnTo>
                <a:lnTo>
                  <a:pt x="350418" y="207010"/>
                </a:lnTo>
                <a:lnTo>
                  <a:pt x="349618" y="205740"/>
                </a:lnTo>
                <a:close/>
              </a:path>
              <a:path w="618489" h="374650">
                <a:moveTo>
                  <a:pt x="255346" y="214629"/>
                </a:moveTo>
                <a:lnTo>
                  <a:pt x="241706" y="214629"/>
                </a:lnTo>
                <a:lnTo>
                  <a:pt x="231609" y="215900"/>
                </a:lnTo>
                <a:lnTo>
                  <a:pt x="258489" y="215900"/>
                </a:lnTo>
                <a:lnTo>
                  <a:pt x="255346" y="214629"/>
                </a:lnTo>
                <a:close/>
              </a:path>
              <a:path w="618489" h="374650">
                <a:moveTo>
                  <a:pt x="150647" y="207010"/>
                </a:moveTo>
                <a:lnTo>
                  <a:pt x="149720" y="208279"/>
                </a:lnTo>
                <a:lnTo>
                  <a:pt x="152768" y="208279"/>
                </a:lnTo>
                <a:lnTo>
                  <a:pt x="150647" y="207010"/>
                </a:lnTo>
                <a:close/>
              </a:path>
              <a:path w="618489" h="374650">
                <a:moveTo>
                  <a:pt x="402551" y="85089"/>
                </a:moveTo>
                <a:lnTo>
                  <a:pt x="396366" y="85089"/>
                </a:lnTo>
                <a:lnTo>
                  <a:pt x="383209" y="86360"/>
                </a:lnTo>
                <a:lnTo>
                  <a:pt x="346519" y="111760"/>
                </a:lnTo>
                <a:lnTo>
                  <a:pt x="340448" y="137160"/>
                </a:lnTo>
                <a:lnTo>
                  <a:pt x="343014" y="151129"/>
                </a:lnTo>
                <a:lnTo>
                  <a:pt x="367322" y="189229"/>
                </a:lnTo>
                <a:lnTo>
                  <a:pt x="384213" y="198119"/>
                </a:lnTo>
                <a:lnTo>
                  <a:pt x="390397" y="198119"/>
                </a:lnTo>
                <a:lnTo>
                  <a:pt x="431330" y="182879"/>
                </a:lnTo>
                <a:lnTo>
                  <a:pt x="432313" y="181610"/>
                </a:lnTo>
                <a:lnTo>
                  <a:pt x="401421" y="181610"/>
                </a:lnTo>
                <a:lnTo>
                  <a:pt x="392429" y="180340"/>
                </a:lnTo>
                <a:lnTo>
                  <a:pt x="388315" y="180340"/>
                </a:lnTo>
                <a:lnTo>
                  <a:pt x="380809" y="175260"/>
                </a:lnTo>
                <a:lnTo>
                  <a:pt x="377380" y="172719"/>
                </a:lnTo>
                <a:lnTo>
                  <a:pt x="371132" y="165100"/>
                </a:lnTo>
                <a:lnTo>
                  <a:pt x="368299" y="160020"/>
                </a:lnTo>
                <a:lnTo>
                  <a:pt x="363131" y="151129"/>
                </a:lnTo>
                <a:lnTo>
                  <a:pt x="361251" y="146050"/>
                </a:lnTo>
                <a:lnTo>
                  <a:pt x="358978" y="135890"/>
                </a:lnTo>
                <a:lnTo>
                  <a:pt x="358736" y="130810"/>
                </a:lnTo>
                <a:lnTo>
                  <a:pt x="359994" y="123189"/>
                </a:lnTo>
                <a:lnTo>
                  <a:pt x="385444" y="101600"/>
                </a:lnTo>
                <a:lnTo>
                  <a:pt x="426799" y="101600"/>
                </a:lnTo>
                <a:lnTo>
                  <a:pt x="419455" y="93979"/>
                </a:lnTo>
                <a:lnTo>
                  <a:pt x="414121" y="90170"/>
                </a:lnTo>
                <a:lnTo>
                  <a:pt x="402551" y="85089"/>
                </a:lnTo>
                <a:close/>
              </a:path>
              <a:path w="618489" h="374650">
                <a:moveTo>
                  <a:pt x="426799" y="101600"/>
                </a:moveTo>
                <a:lnTo>
                  <a:pt x="394423" y="101600"/>
                </a:lnTo>
                <a:lnTo>
                  <a:pt x="398538" y="102870"/>
                </a:lnTo>
                <a:lnTo>
                  <a:pt x="406006" y="107950"/>
                </a:lnTo>
                <a:lnTo>
                  <a:pt x="409435" y="110489"/>
                </a:lnTo>
                <a:lnTo>
                  <a:pt x="415670" y="118110"/>
                </a:lnTo>
                <a:lnTo>
                  <a:pt x="418490" y="123189"/>
                </a:lnTo>
                <a:lnTo>
                  <a:pt x="420992" y="127000"/>
                </a:lnTo>
                <a:lnTo>
                  <a:pt x="423659" y="132079"/>
                </a:lnTo>
                <a:lnTo>
                  <a:pt x="425576" y="137160"/>
                </a:lnTo>
                <a:lnTo>
                  <a:pt x="427901" y="147320"/>
                </a:lnTo>
                <a:lnTo>
                  <a:pt x="428167" y="152400"/>
                </a:lnTo>
                <a:lnTo>
                  <a:pt x="426872" y="160020"/>
                </a:lnTo>
                <a:lnTo>
                  <a:pt x="425246" y="163829"/>
                </a:lnTo>
                <a:lnTo>
                  <a:pt x="419988" y="171450"/>
                </a:lnTo>
                <a:lnTo>
                  <a:pt x="416293" y="173990"/>
                </a:lnTo>
                <a:lnTo>
                  <a:pt x="406285" y="179069"/>
                </a:lnTo>
                <a:lnTo>
                  <a:pt x="401421" y="181610"/>
                </a:lnTo>
                <a:lnTo>
                  <a:pt x="432313" y="181610"/>
                </a:lnTo>
                <a:lnTo>
                  <a:pt x="440181" y="171450"/>
                </a:lnTo>
                <a:lnTo>
                  <a:pt x="443141" y="166370"/>
                </a:lnTo>
                <a:lnTo>
                  <a:pt x="446150" y="153670"/>
                </a:lnTo>
                <a:lnTo>
                  <a:pt x="446277" y="146050"/>
                </a:lnTo>
                <a:lnTo>
                  <a:pt x="443776" y="132079"/>
                </a:lnTo>
                <a:lnTo>
                  <a:pt x="441261" y="124460"/>
                </a:lnTo>
                <a:lnTo>
                  <a:pt x="437502" y="118110"/>
                </a:lnTo>
                <a:lnTo>
                  <a:pt x="433628" y="110489"/>
                </a:lnTo>
                <a:lnTo>
                  <a:pt x="429247" y="104139"/>
                </a:lnTo>
                <a:lnTo>
                  <a:pt x="426799" y="101600"/>
                </a:lnTo>
                <a:close/>
              </a:path>
              <a:path w="618489" h="374650">
                <a:moveTo>
                  <a:pt x="233781" y="168910"/>
                </a:moveTo>
                <a:lnTo>
                  <a:pt x="226987" y="168910"/>
                </a:lnTo>
                <a:lnTo>
                  <a:pt x="222516" y="170179"/>
                </a:lnTo>
                <a:lnTo>
                  <a:pt x="235750" y="170179"/>
                </a:lnTo>
                <a:lnTo>
                  <a:pt x="233781" y="168910"/>
                </a:lnTo>
                <a:close/>
              </a:path>
              <a:path w="618489" h="374650">
                <a:moveTo>
                  <a:pt x="271564" y="116839"/>
                </a:moveTo>
                <a:lnTo>
                  <a:pt x="267563" y="116839"/>
                </a:lnTo>
                <a:lnTo>
                  <a:pt x="265302" y="118110"/>
                </a:lnTo>
                <a:lnTo>
                  <a:pt x="263905" y="118110"/>
                </a:lnTo>
                <a:lnTo>
                  <a:pt x="260654" y="119379"/>
                </a:lnTo>
                <a:lnTo>
                  <a:pt x="259359" y="120650"/>
                </a:lnTo>
                <a:lnTo>
                  <a:pt x="257365" y="121920"/>
                </a:lnTo>
                <a:lnTo>
                  <a:pt x="256641" y="123189"/>
                </a:lnTo>
                <a:lnTo>
                  <a:pt x="255676" y="124460"/>
                </a:lnTo>
                <a:lnTo>
                  <a:pt x="255422" y="124460"/>
                </a:lnTo>
                <a:lnTo>
                  <a:pt x="255473" y="125729"/>
                </a:lnTo>
                <a:lnTo>
                  <a:pt x="266687" y="147320"/>
                </a:lnTo>
                <a:lnTo>
                  <a:pt x="253707" y="154940"/>
                </a:lnTo>
                <a:lnTo>
                  <a:pt x="253288" y="154940"/>
                </a:lnTo>
                <a:lnTo>
                  <a:pt x="252666" y="156210"/>
                </a:lnTo>
                <a:lnTo>
                  <a:pt x="252577" y="157479"/>
                </a:lnTo>
                <a:lnTo>
                  <a:pt x="252729" y="158750"/>
                </a:lnTo>
                <a:lnTo>
                  <a:pt x="253288" y="160020"/>
                </a:lnTo>
                <a:lnTo>
                  <a:pt x="253758" y="161290"/>
                </a:lnTo>
                <a:lnTo>
                  <a:pt x="255638" y="165100"/>
                </a:lnTo>
                <a:lnTo>
                  <a:pt x="256832" y="166370"/>
                </a:lnTo>
                <a:lnTo>
                  <a:pt x="259118" y="167640"/>
                </a:lnTo>
                <a:lnTo>
                  <a:pt x="260184" y="168910"/>
                </a:lnTo>
                <a:lnTo>
                  <a:pt x="273735" y="161290"/>
                </a:lnTo>
                <a:lnTo>
                  <a:pt x="294774" y="161290"/>
                </a:lnTo>
                <a:lnTo>
                  <a:pt x="290182" y="152400"/>
                </a:lnTo>
                <a:lnTo>
                  <a:pt x="313893" y="140970"/>
                </a:lnTo>
                <a:lnTo>
                  <a:pt x="314413" y="139700"/>
                </a:lnTo>
                <a:lnTo>
                  <a:pt x="283133" y="139700"/>
                </a:lnTo>
                <a:lnTo>
                  <a:pt x="271919" y="118110"/>
                </a:lnTo>
                <a:lnTo>
                  <a:pt x="271564" y="116839"/>
                </a:lnTo>
                <a:close/>
              </a:path>
              <a:path w="618489" h="374650">
                <a:moveTo>
                  <a:pt x="453732" y="53339"/>
                </a:moveTo>
                <a:lnTo>
                  <a:pt x="446493" y="53339"/>
                </a:lnTo>
                <a:lnTo>
                  <a:pt x="443509" y="55879"/>
                </a:lnTo>
                <a:lnTo>
                  <a:pt x="442302" y="55879"/>
                </a:lnTo>
                <a:lnTo>
                  <a:pt x="440550" y="57150"/>
                </a:lnTo>
                <a:lnTo>
                  <a:pt x="439889" y="58420"/>
                </a:lnTo>
                <a:lnTo>
                  <a:pt x="439000" y="58420"/>
                </a:lnTo>
                <a:lnTo>
                  <a:pt x="438772" y="59689"/>
                </a:lnTo>
                <a:lnTo>
                  <a:pt x="438746" y="60960"/>
                </a:lnTo>
                <a:lnTo>
                  <a:pt x="438886" y="60960"/>
                </a:lnTo>
                <a:lnTo>
                  <a:pt x="485647" y="151129"/>
                </a:lnTo>
                <a:lnTo>
                  <a:pt x="486003" y="151129"/>
                </a:lnTo>
                <a:lnTo>
                  <a:pt x="486841" y="152400"/>
                </a:lnTo>
                <a:lnTo>
                  <a:pt x="489927" y="152400"/>
                </a:lnTo>
                <a:lnTo>
                  <a:pt x="492188" y="151129"/>
                </a:lnTo>
                <a:lnTo>
                  <a:pt x="493547" y="149860"/>
                </a:lnTo>
                <a:lnTo>
                  <a:pt x="496798" y="148590"/>
                </a:lnTo>
                <a:lnTo>
                  <a:pt x="498132" y="148590"/>
                </a:lnTo>
                <a:lnTo>
                  <a:pt x="500125" y="146050"/>
                </a:lnTo>
                <a:lnTo>
                  <a:pt x="500849" y="146050"/>
                </a:lnTo>
                <a:lnTo>
                  <a:pt x="501776" y="144779"/>
                </a:lnTo>
                <a:lnTo>
                  <a:pt x="502043" y="144779"/>
                </a:lnTo>
                <a:lnTo>
                  <a:pt x="502094" y="142240"/>
                </a:lnTo>
                <a:lnTo>
                  <a:pt x="469518" y="80010"/>
                </a:lnTo>
                <a:lnTo>
                  <a:pt x="471093" y="72389"/>
                </a:lnTo>
                <a:lnTo>
                  <a:pt x="473049" y="66039"/>
                </a:lnTo>
                <a:lnTo>
                  <a:pt x="460120" y="66039"/>
                </a:lnTo>
                <a:lnTo>
                  <a:pt x="453732" y="53339"/>
                </a:lnTo>
                <a:close/>
              </a:path>
              <a:path w="618489" h="374650">
                <a:moveTo>
                  <a:pt x="308495" y="127000"/>
                </a:moveTo>
                <a:lnTo>
                  <a:pt x="306400" y="127000"/>
                </a:lnTo>
                <a:lnTo>
                  <a:pt x="283133" y="139700"/>
                </a:lnTo>
                <a:lnTo>
                  <a:pt x="314413" y="139700"/>
                </a:lnTo>
                <a:lnTo>
                  <a:pt x="314490" y="137160"/>
                </a:lnTo>
                <a:lnTo>
                  <a:pt x="313893" y="134620"/>
                </a:lnTo>
                <a:lnTo>
                  <a:pt x="312013" y="130810"/>
                </a:lnTo>
                <a:lnTo>
                  <a:pt x="311403" y="130810"/>
                </a:lnTo>
                <a:lnTo>
                  <a:pt x="310248" y="128270"/>
                </a:lnTo>
                <a:lnTo>
                  <a:pt x="309664" y="128270"/>
                </a:lnTo>
                <a:lnTo>
                  <a:pt x="308495" y="127000"/>
                </a:lnTo>
                <a:close/>
              </a:path>
              <a:path w="618489" h="374650">
                <a:moveTo>
                  <a:pt x="527843" y="48260"/>
                </a:moveTo>
                <a:lnTo>
                  <a:pt x="498868" y="48260"/>
                </a:lnTo>
                <a:lnTo>
                  <a:pt x="504101" y="52070"/>
                </a:lnTo>
                <a:lnTo>
                  <a:pt x="506577" y="53339"/>
                </a:lnTo>
                <a:lnTo>
                  <a:pt x="511251" y="59689"/>
                </a:lnTo>
                <a:lnTo>
                  <a:pt x="513384" y="62229"/>
                </a:lnTo>
                <a:lnTo>
                  <a:pt x="543712" y="120650"/>
                </a:lnTo>
                <a:lnTo>
                  <a:pt x="544055" y="121920"/>
                </a:lnTo>
                <a:lnTo>
                  <a:pt x="547992" y="121920"/>
                </a:lnTo>
                <a:lnTo>
                  <a:pt x="550329" y="120650"/>
                </a:lnTo>
                <a:lnTo>
                  <a:pt x="551675" y="120650"/>
                </a:lnTo>
                <a:lnTo>
                  <a:pt x="554799" y="118110"/>
                </a:lnTo>
                <a:lnTo>
                  <a:pt x="556082" y="118110"/>
                </a:lnTo>
                <a:lnTo>
                  <a:pt x="558076" y="116839"/>
                </a:lnTo>
                <a:lnTo>
                  <a:pt x="558825" y="115570"/>
                </a:lnTo>
                <a:lnTo>
                  <a:pt x="559815" y="114300"/>
                </a:lnTo>
                <a:lnTo>
                  <a:pt x="560095" y="114300"/>
                </a:lnTo>
                <a:lnTo>
                  <a:pt x="560158" y="113029"/>
                </a:lnTo>
                <a:lnTo>
                  <a:pt x="527570" y="49529"/>
                </a:lnTo>
                <a:lnTo>
                  <a:pt x="527843" y="48260"/>
                </a:lnTo>
                <a:close/>
              </a:path>
              <a:path w="618489" h="374650">
                <a:moveTo>
                  <a:pt x="604964" y="91439"/>
                </a:moveTo>
                <a:lnTo>
                  <a:pt x="601929" y="91439"/>
                </a:lnTo>
                <a:lnTo>
                  <a:pt x="602830" y="92710"/>
                </a:lnTo>
                <a:lnTo>
                  <a:pt x="604964" y="91439"/>
                </a:lnTo>
                <a:close/>
              </a:path>
              <a:path w="618489" h="374650">
                <a:moveTo>
                  <a:pt x="583912" y="17779"/>
                </a:moveTo>
                <a:lnTo>
                  <a:pt x="554189" y="17779"/>
                </a:lnTo>
                <a:lnTo>
                  <a:pt x="556933" y="19050"/>
                </a:lnTo>
                <a:lnTo>
                  <a:pt x="562152" y="21589"/>
                </a:lnTo>
                <a:lnTo>
                  <a:pt x="564603" y="24129"/>
                </a:lnTo>
                <a:lnTo>
                  <a:pt x="569137" y="29210"/>
                </a:lnTo>
                <a:lnTo>
                  <a:pt x="571245" y="33020"/>
                </a:lnTo>
                <a:lnTo>
                  <a:pt x="601560" y="91439"/>
                </a:lnTo>
                <a:lnTo>
                  <a:pt x="608164" y="91439"/>
                </a:lnTo>
                <a:lnTo>
                  <a:pt x="609549" y="90170"/>
                </a:lnTo>
                <a:lnTo>
                  <a:pt x="612787" y="88900"/>
                </a:lnTo>
                <a:lnTo>
                  <a:pt x="614070" y="87629"/>
                </a:lnTo>
                <a:lnTo>
                  <a:pt x="616051" y="86360"/>
                </a:lnTo>
                <a:lnTo>
                  <a:pt x="616775" y="86360"/>
                </a:lnTo>
                <a:lnTo>
                  <a:pt x="617689" y="85089"/>
                </a:lnTo>
                <a:lnTo>
                  <a:pt x="617956" y="83820"/>
                </a:lnTo>
                <a:lnTo>
                  <a:pt x="618007" y="82550"/>
                </a:lnTo>
                <a:lnTo>
                  <a:pt x="588505" y="25400"/>
                </a:lnTo>
                <a:lnTo>
                  <a:pt x="585901" y="20320"/>
                </a:lnTo>
                <a:lnTo>
                  <a:pt x="583912" y="17779"/>
                </a:lnTo>
                <a:close/>
              </a:path>
              <a:path w="618489" h="374650">
                <a:moveTo>
                  <a:pt x="497903" y="29210"/>
                </a:moveTo>
                <a:lnTo>
                  <a:pt x="494677" y="29210"/>
                </a:lnTo>
                <a:lnTo>
                  <a:pt x="487908" y="31750"/>
                </a:lnTo>
                <a:lnTo>
                  <a:pt x="484352" y="33020"/>
                </a:lnTo>
                <a:lnTo>
                  <a:pt x="460120" y="66039"/>
                </a:lnTo>
                <a:lnTo>
                  <a:pt x="473049" y="66039"/>
                </a:lnTo>
                <a:lnTo>
                  <a:pt x="477697" y="55879"/>
                </a:lnTo>
                <a:lnTo>
                  <a:pt x="480745" y="52070"/>
                </a:lnTo>
                <a:lnTo>
                  <a:pt x="487552" y="48260"/>
                </a:lnTo>
                <a:lnTo>
                  <a:pt x="527843" y="48260"/>
                </a:lnTo>
                <a:lnTo>
                  <a:pt x="529208" y="41910"/>
                </a:lnTo>
                <a:lnTo>
                  <a:pt x="530382" y="38100"/>
                </a:lnTo>
                <a:lnTo>
                  <a:pt x="517296" y="38100"/>
                </a:lnTo>
                <a:lnTo>
                  <a:pt x="514857" y="35560"/>
                </a:lnTo>
                <a:lnTo>
                  <a:pt x="512292" y="34289"/>
                </a:lnTo>
                <a:lnTo>
                  <a:pt x="506895" y="31750"/>
                </a:lnTo>
                <a:lnTo>
                  <a:pt x="504012" y="30479"/>
                </a:lnTo>
                <a:lnTo>
                  <a:pt x="497903" y="29210"/>
                </a:lnTo>
                <a:close/>
              </a:path>
              <a:path w="618489" h="374650">
                <a:moveTo>
                  <a:pt x="452539" y="52070"/>
                </a:moveTo>
                <a:lnTo>
                  <a:pt x="449770" y="52070"/>
                </a:lnTo>
                <a:lnTo>
                  <a:pt x="447738" y="53339"/>
                </a:lnTo>
                <a:lnTo>
                  <a:pt x="453377" y="53339"/>
                </a:lnTo>
                <a:lnTo>
                  <a:pt x="452539" y="52070"/>
                </a:lnTo>
                <a:close/>
              </a:path>
              <a:path w="618489" h="374650">
                <a:moveTo>
                  <a:pt x="559561" y="0"/>
                </a:moveTo>
                <a:lnTo>
                  <a:pt x="549681" y="0"/>
                </a:lnTo>
                <a:lnTo>
                  <a:pt x="544347" y="1270"/>
                </a:lnTo>
                <a:lnTo>
                  <a:pt x="536232" y="5079"/>
                </a:lnTo>
                <a:lnTo>
                  <a:pt x="534047" y="7620"/>
                </a:lnTo>
                <a:lnTo>
                  <a:pt x="530009" y="10160"/>
                </a:lnTo>
                <a:lnTo>
                  <a:pt x="517296" y="38100"/>
                </a:lnTo>
                <a:lnTo>
                  <a:pt x="530382" y="38100"/>
                </a:lnTo>
                <a:lnTo>
                  <a:pt x="531164" y="35560"/>
                </a:lnTo>
                <a:lnTo>
                  <a:pt x="535736" y="25400"/>
                </a:lnTo>
                <a:lnTo>
                  <a:pt x="538746" y="22860"/>
                </a:lnTo>
                <a:lnTo>
                  <a:pt x="545541" y="19050"/>
                </a:lnTo>
                <a:lnTo>
                  <a:pt x="548487" y="17779"/>
                </a:lnTo>
                <a:lnTo>
                  <a:pt x="583912" y="17779"/>
                </a:lnTo>
                <a:lnTo>
                  <a:pt x="582917" y="16510"/>
                </a:lnTo>
                <a:lnTo>
                  <a:pt x="576173" y="7620"/>
                </a:lnTo>
                <a:lnTo>
                  <a:pt x="572414" y="5079"/>
                </a:lnTo>
                <a:lnTo>
                  <a:pt x="564108" y="1270"/>
                </a:lnTo>
                <a:lnTo>
                  <a:pt x="55956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44902" y="6355204"/>
            <a:ext cx="715010" cy="440690"/>
          </a:xfrm>
          <a:custGeom>
            <a:avLst/>
            <a:gdLst/>
            <a:ahLst/>
            <a:cxnLst/>
            <a:rect l="l" t="t" r="r" b="b"/>
            <a:pathLst>
              <a:path w="715010" h="440690">
                <a:moveTo>
                  <a:pt x="36563" y="341630"/>
                </a:moveTo>
                <a:lnTo>
                  <a:pt x="29756" y="341630"/>
                </a:lnTo>
                <a:lnTo>
                  <a:pt x="28359" y="342900"/>
                </a:lnTo>
                <a:lnTo>
                  <a:pt x="25107" y="344170"/>
                </a:lnTo>
                <a:lnTo>
                  <a:pt x="23812" y="345440"/>
                </a:lnTo>
                <a:lnTo>
                  <a:pt x="21818" y="346710"/>
                </a:lnTo>
                <a:lnTo>
                  <a:pt x="21082" y="346710"/>
                </a:lnTo>
                <a:lnTo>
                  <a:pt x="20091" y="347980"/>
                </a:lnTo>
                <a:lnTo>
                  <a:pt x="19824" y="349250"/>
                </a:lnTo>
                <a:lnTo>
                  <a:pt x="19875" y="350520"/>
                </a:lnTo>
                <a:lnTo>
                  <a:pt x="66611" y="440690"/>
                </a:lnTo>
                <a:lnTo>
                  <a:pt x="73152" y="440690"/>
                </a:lnTo>
                <a:lnTo>
                  <a:pt x="74510" y="439420"/>
                </a:lnTo>
                <a:lnTo>
                  <a:pt x="77762" y="438150"/>
                </a:lnTo>
                <a:lnTo>
                  <a:pt x="79095" y="436880"/>
                </a:lnTo>
                <a:lnTo>
                  <a:pt x="81089" y="435610"/>
                </a:lnTo>
                <a:lnTo>
                  <a:pt x="81813" y="435610"/>
                </a:lnTo>
                <a:lnTo>
                  <a:pt x="82727" y="434340"/>
                </a:lnTo>
                <a:lnTo>
                  <a:pt x="83007" y="433070"/>
                </a:lnTo>
                <a:lnTo>
                  <a:pt x="83058" y="431800"/>
                </a:lnTo>
                <a:lnTo>
                  <a:pt x="36563" y="341630"/>
                </a:lnTo>
                <a:close/>
              </a:path>
              <a:path w="715010" h="440690">
                <a:moveTo>
                  <a:pt x="116522" y="416560"/>
                </a:moveTo>
                <a:lnTo>
                  <a:pt x="113550" y="416560"/>
                </a:lnTo>
                <a:lnTo>
                  <a:pt x="114388" y="417830"/>
                </a:lnTo>
                <a:lnTo>
                  <a:pt x="116522" y="416560"/>
                </a:lnTo>
                <a:close/>
              </a:path>
              <a:path w="715010" h="440690">
                <a:moveTo>
                  <a:pt x="80937" y="317500"/>
                </a:moveTo>
                <a:lnTo>
                  <a:pt x="77317" y="317500"/>
                </a:lnTo>
                <a:lnTo>
                  <a:pt x="75285" y="318770"/>
                </a:lnTo>
                <a:lnTo>
                  <a:pt x="74053" y="318770"/>
                </a:lnTo>
                <a:lnTo>
                  <a:pt x="71056" y="320040"/>
                </a:lnTo>
                <a:lnTo>
                  <a:pt x="69862" y="321310"/>
                </a:lnTo>
                <a:lnTo>
                  <a:pt x="68097" y="322580"/>
                </a:lnTo>
                <a:lnTo>
                  <a:pt x="67437" y="322580"/>
                </a:lnTo>
                <a:lnTo>
                  <a:pt x="66548" y="323850"/>
                </a:lnTo>
                <a:lnTo>
                  <a:pt x="66433" y="326390"/>
                </a:lnTo>
                <a:lnTo>
                  <a:pt x="113207" y="416560"/>
                </a:lnTo>
                <a:lnTo>
                  <a:pt x="119735" y="416560"/>
                </a:lnTo>
                <a:lnTo>
                  <a:pt x="121094" y="415290"/>
                </a:lnTo>
                <a:lnTo>
                  <a:pt x="124358" y="414020"/>
                </a:lnTo>
                <a:lnTo>
                  <a:pt x="125679" y="412750"/>
                </a:lnTo>
                <a:lnTo>
                  <a:pt x="127673" y="411480"/>
                </a:lnTo>
                <a:lnTo>
                  <a:pt x="128397" y="411480"/>
                </a:lnTo>
                <a:lnTo>
                  <a:pt x="129324" y="410210"/>
                </a:lnTo>
                <a:lnTo>
                  <a:pt x="129590" y="408940"/>
                </a:lnTo>
                <a:lnTo>
                  <a:pt x="129641" y="407670"/>
                </a:lnTo>
                <a:lnTo>
                  <a:pt x="97066" y="345440"/>
                </a:lnTo>
                <a:lnTo>
                  <a:pt x="98628" y="336550"/>
                </a:lnTo>
                <a:lnTo>
                  <a:pt x="100685" y="330200"/>
                </a:lnTo>
                <a:lnTo>
                  <a:pt x="87668" y="330200"/>
                </a:lnTo>
                <a:lnTo>
                  <a:pt x="81280" y="318770"/>
                </a:lnTo>
                <a:lnTo>
                  <a:pt x="80937" y="317500"/>
                </a:lnTo>
                <a:close/>
              </a:path>
              <a:path w="715010" h="440690">
                <a:moveTo>
                  <a:pt x="156489" y="312420"/>
                </a:moveTo>
                <a:lnTo>
                  <a:pt x="128320" y="312420"/>
                </a:lnTo>
                <a:lnTo>
                  <a:pt x="133667" y="316230"/>
                </a:lnTo>
                <a:lnTo>
                  <a:pt x="136207" y="317500"/>
                </a:lnTo>
                <a:lnTo>
                  <a:pt x="140995" y="323850"/>
                </a:lnTo>
                <a:lnTo>
                  <a:pt x="143510" y="327660"/>
                </a:lnTo>
                <a:lnTo>
                  <a:pt x="173494" y="384810"/>
                </a:lnTo>
                <a:lnTo>
                  <a:pt x="173863" y="386080"/>
                </a:lnTo>
                <a:lnTo>
                  <a:pt x="177761" y="386080"/>
                </a:lnTo>
                <a:lnTo>
                  <a:pt x="180022" y="384810"/>
                </a:lnTo>
                <a:lnTo>
                  <a:pt x="181419" y="384810"/>
                </a:lnTo>
                <a:lnTo>
                  <a:pt x="184683" y="382270"/>
                </a:lnTo>
                <a:lnTo>
                  <a:pt x="185978" y="382270"/>
                </a:lnTo>
                <a:lnTo>
                  <a:pt x="187960" y="381000"/>
                </a:lnTo>
                <a:lnTo>
                  <a:pt x="188683" y="379730"/>
                </a:lnTo>
                <a:lnTo>
                  <a:pt x="189611" y="378460"/>
                </a:lnTo>
                <a:lnTo>
                  <a:pt x="189877" y="378460"/>
                </a:lnTo>
                <a:lnTo>
                  <a:pt x="189941" y="377190"/>
                </a:lnTo>
                <a:lnTo>
                  <a:pt x="161455" y="321310"/>
                </a:lnTo>
                <a:lnTo>
                  <a:pt x="158165" y="314960"/>
                </a:lnTo>
                <a:lnTo>
                  <a:pt x="156489" y="312420"/>
                </a:lnTo>
                <a:close/>
              </a:path>
              <a:path w="715010" h="440690">
                <a:moveTo>
                  <a:pt x="225361" y="246380"/>
                </a:moveTo>
                <a:lnTo>
                  <a:pt x="214350" y="246380"/>
                </a:lnTo>
                <a:lnTo>
                  <a:pt x="208991" y="247650"/>
                </a:lnTo>
                <a:lnTo>
                  <a:pt x="181216" y="284480"/>
                </a:lnTo>
                <a:lnTo>
                  <a:pt x="181495" y="290830"/>
                </a:lnTo>
                <a:lnTo>
                  <a:pt x="198526" y="332740"/>
                </a:lnTo>
                <a:lnTo>
                  <a:pt x="227711" y="354330"/>
                </a:lnTo>
                <a:lnTo>
                  <a:pt x="239598" y="354330"/>
                </a:lnTo>
                <a:lnTo>
                  <a:pt x="245833" y="351790"/>
                </a:lnTo>
                <a:lnTo>
                  <a:pt x="258381" y="345440"/>
                </a:lnTo>
                <a:lnTo>
                  <a:pt x="263182" y="341630"/>
                </a:lnTo>
                <a:lnTo>
                  <a:pt x="266359" y="336550"/>
                </a:lnTo>
                <a:lnTo>
                  <a:pt x="239687" y="336550"/>
                </a:lnTo>
                <a:lnTo>
                  <a:pt x="231940" y="335280"/>
                </a:lnTo>
                <a:lnTo>
                  <a:pt x="228282" y="334010"/>
                </a:lnTo>
                <a:lnTo>
                  <a:pt x="221386" y="328930"/>
                </a:lnTo>
                <a:lnTo>
                  <a:pt x="218211" y="326390"/>
                </a:lnTo>
                <a:lnTo>
                  <a:pt x="212382" y="317500"/>
                </a:lnTo>
                <a:lnTo>
                  <a:pt x="209753" y="313690"/>
                </a:lnTo>
                <a:lnTo>
                  <a:pt x="205232" y="304800"/>
                </a:lnTo>
                <a:lnTo>
                  <a:pt x="203492" y="300990"/>
                </a:lnTo>
                <a:lnTo>
                  <a:pt x="200888" y="292100"/>
                </a:lnTo>
                <a:lnTo>
                  <a:pt x="200304" y="287020"/>
                </a:lnTo>
                <a:lnTo>
                  <a:pt x="200571" y="279400"/>
                </a:lnTo>
                <a:lnTo>
                  <a:pt x="201574" y="275590"/>
                </a:lnTo>
                <a:lnTo>
                  <a:pt x="205320" y="267970"/>
                </a:lnTo>
                <a:lnTo>
                  <a:pt x="208330" y="265430"/>
                </a:lnTo>
                <a:lnTo>
                  <a:pt x="216954" y="260350"/>
                </a:lnTo>
                <a:lnTo>
                  <a:pt x="264513" y="260350"/>
                </a:lnTo>
                <a:lnTo>
                  <a:pt x="258574" y="248920"/>
                </a:lnTo>
                <a:lnTo>
                  <a:pt x="237896" y="248920"/>
                </a:lnTo>
                <a:lnTo>
                  <a:pt x="231381" y="247650"/>
                </a:lnTo>
                <a:lnTo>
                  <a:pt x="225361" y="246380"/>
                </a:lnTo>
                <a:close/>
              </a:path>
              <a:path w="715010" h="440690">
                <a:moveTo>
                  <a:pt x="35026" y="340360"/>
                </a:moveTo>
                <a:lnTo>
                  <a:pt x="32956" y="340360"/>
                </a:lnTo>
                <a:lnTo>
                  <a:pt x="32016" y="341630"/>
                </a:lnTo>
                <a:lnTo>
                  <a:pt x="35966" y="341630"/>
                </a:lnTo>
                <a:lnTo>
                  <a:pt x="35026" y="340360"/>
                </a:lnTo>
                <a:close/>
              </a:path>
              <a:path w="715010" h="440690">
                <a:moveTo>
                  <a:pt x="264513" y="260350"/>
                </a:moveTo>
                <a:lnTo>
                  <a:pt x="222008" y="260350"/>
                </a:lnTo>
                <a:lnTo>
                  <a:pt x="233222" y="261620"/>
                </a:lnTo>
                <a:lnTo>
                  <a:pt x="239661" y="262890"/>
                </a:lnTo>
                <a:lnTo>
                  <a:pt x="246938" y="266700"/>
                </a:lnTo>
                <a:lnTo>
                  <a:pt x="265417" y="302260"/>
                </a:lnTo>
                <a:lnTo>
                  <a:pt x="264515" y="307340"/>
                </a:lnTo>
                <a:lnTo>
                  <a:pt x="263486" y="311150"/>
                </a:lnTo>
                <a:lnTo>
                  <a:pt x="261162" y="317500"/>
                </a:lnTo>
                <a:lnTo>
                  <a:pt x="259892" y="321310"/>
                </a:lnTo>
                <a:lnTo>
                  <a:pt x="257111" y="325120"/>
                </a:lnTo>
                <a:lnTo>
                  <a:pt x="255574" y="327660"/>
                </a:lnTo>
                <a:lnTo>
                  <a:pt x="252171" y="331470"/>
                </a:lnTo>
                <a:lnTo>
                  <a:pt x="250228" y="332740"/>
                </a:lnTo>
                <a:lnTo>
                  <a:pt x="243776" y="335280"/>
                </a:lnTo>
                <a:lnTo>
                  <a:pt x="239687" y="336550"/>
                </a:lnTo>
                <a:lnTo>
                  <a:pt x="266359" y="336550"/>
                </a:lnTo>
                <a:lnTo>
                  <a:pt x="270332" y="330200"/>
                </a:lnTo>
                <a:lnTo>
                  <a:pt x="273151" y="323850"/>
                </a:lnTo>
                <a:lnTo>
                  <a:pt x="275209" y="316230"/>
                </a:lnTo>
                <a:lnTo>
                  <a:pt x="293549" y="316230"/>
                </a:lnTo>
                <a:lnTo>
                  <a:pt x="264513" y="260350"/>
                </a:lnTo>
                <a:close/>
              </a:path>
              <a:path w="715010" h="440690">
                <a:moveTo>
                  <a:pt x="130924" y="293370"/>
                </a:moveTo>
                <a:lnTo>
                  <a:pt x="92621" y="316230"/>
                </a:lnTo>
                <a:lnTo>
                  <a:pt x="87668" y="330200"/>
                </a:lnTo>
                <a:lnTo>
                  <a:pt x="100685" y="330200"/>
                </a:lnTo>
                <a:lnTo>
                  <a:pt x="105816" y="320040"/>
                </a:lnTo>
                <a:lnTo>
                  <a:pt x="109131" y="317500"/>
                </a:lnTo>
                <a:lnTo>
                  <a:pt x="116357" y="313690"/>
                </a:lnTo>
                <a:lnTo>
                  <a:pt x="119443" y="312420"/>
                </a:lnTo>
                <a:lnTo>
                  <a:pt x="156489" y="312420"/>
                </a:lnTo>
                <a:lnTo>
                  <a:pt x="154813" y="309880"/>
                </a:lnTo>
                <a:lnTo>
                  <a:pt x="147942" y="302260"/>
                </a:lnTo>
                <a:lnTo>
                  <a:pt x="144094" y="299720"/>
                </a:lnTo>
                <a:lnTo>
                  <a:pt x="135597" y="294640"/>
                </a:lnTo>
                <a:lnTo>
                  <a:pt x="130924" y="293370"/>
                </a:lnTo>
                <a:close/>
              </a:path>
              <a:path w="715010" h="440690">
                <a:moveTo>
                  <a:pt x="287794" y="328930"/>
                </a:moveTo>
                <a:lnTo>
                  <a:pt x="281990" y="328930"/>
                </a:lnTo>
                <a:lnTo>
                  <a:pt x="282930" y="330200"/>
                </a:lnTo>
                <a:lnTo>
                  <a:pt x="285813" y="330200"/>
                </a:lnTo>
                <a:lnTo>
                  <a:pt x="287794" y="328930"/>
                </a:lnTo>
                <a:close/>
              </a:path>
              <a:path w="715010" h="440690">
                <a:moveTo>
                  <a:pt x="14554" y="303530"/>
                </a:moveTo>
                <a:lnTo>
                  <a:pt x="11569" y="304800"/>
                </a:lnTo>
                <a:lnTo>
                  <a:pt x="3810" y="308610"/>
                </a:lnTo>
                <a:lnTo>
                  <a:pt x="1485" y="311150"/>
                </a:lnTo>
                <a:lnTo>
                  <a:pt x="0" y="314960"/>
                </a:lnTo>
                <a:lnTo>
                  <a:pt x="635" y="317500"/>
                </a:lnTo>
                <a:lnTo>
                  <a:pt x="4584" y="325120"/>
                </a:lnTo>
                <a:lnTo>
                  <a:pt x="6629" y="327660"/>
                </a:lnTo>
                <a:lnTo>
                  <a:pt x="10883" y="328930"/>
                </a:lnTo>
                <a:lnTo>
                  <a:pt x="13868" y="328930"/>
                </a:lnTo>
                <a:lnTo>
                  <a:pt x="21640" y="323850"/>
                </a:lnTo>
                <a:lnTo>
                  <a:pt x="23964" y="322580"/>
                </a:lnTo>
                <a:lnTo>
                  <a:pt x="25438" y="317500"/>
                </a:lnTo>
                <a:lnTo>
                  <a:pt x="24815" y="314960"/>
                </a:lnTo>
                <a:lnTo>
                  <a:pt x="22821" y="311150"/>
                </a:lnTo>
                <a:lnTo>
                  <a:pt x="20866" y="307340"/>
                </a:lnTo>
                <a:lnTo>
                  <a:pt x="18821" y="304800"/>
                </a:lnTo>
                <a:lnTo>
                  <a:pt x="14554" y="303530"/>
                </a:lnTo>
                <a:close/>
              </a:path>
              <a:path w="715010" h="440690">
                <a:moveTo>
                  <a:pt x="293549" y="316230"/>
                </a:moveTo>
                <a:lnTo>
                  <a:pt x="275209" y="316230"/>
                </a:lnTo>
                <a:lnTo>
                  <a:pt x="281622" y="328930"/>
                </a:lnTo>
                <a:lnTo>
                  <a:pt x="288988" y="328930"/>
                </a:lnTo>
                <a:lnTo>
                  <a:pt x="291693" y="327660"/>
                </a:lnTo>
                <a:lnTo>
                  <a:pt x="292773" y="326390"/>
                </a:lnTo>
                <a:lnTo>
                  <a:pt x="294487" y="325120"/>
                </a:lnTo>
                <a:lnTo>
                  <a:pt x="295135" y="325120"/>
                </a:lnTo>
                <a:lnTo>
                  <a:pt x="296024" y="323850"/>
                </a:lnTo>
                <a:lnTo>
                  <a:pt x="296252" y="322580"/>
                </a:lnTo>
                <a:lnTo>
                  <a:pt x="296189" y="321310"/>
                </a:lnTo>
                <a:lnTo>
                  <a:pt x="293549" y="316230"/>
                </a:lnTo>
                <a:close/>
              </a:path>
              <a:path w="715010" h="440690">
                <a:moveTo>
                  <a:pt x="340093" y="186690"/>
                </a:moveTo>
                <a:lnTo>
                  <a:pt x="327926" y="186690"/>
                </a:lnTo>
                <a:lnTo>
                  <a:pt x="321386" y="189230"/>
                </a:lnTo>
                <a:lnTo>
                  <a:pt x="291515" y="215900"/>
                </a:lnTo>
                <a:lnTo>
                  <a:pt x="288302" y="234950"/>
                </a:lnTo>
                <a:lnTo>
                  <a:pt x="290664" y="248920"/>
                </a:lnTo>
                <a:lnTo>
                  <a:pt x="316128" y="289560"/>
                </a:lnTo>
                <a:lnTo>
                  <a:pt x="333273" y="297180"/>
                </a:lnTo>
                <a:lnTo>
                  <a:pt x="339483" y="297180"/>
                </a:lnTo>
                <a:lnTo>
                  <a:pt x="352615" y="295910"/>
                </a:lnTo>
                <a:lnTo>
                  <a:pt x="359562" y="293370"/>
                </a:lnTo>
                <a:lnTo>
                  <a:pt x="371106" y="287020"/>
                </a:lnTo>
                <a:lnTo>
                  <a:pt x="374916" y="285750"/>
                </a:lnTo>
                <a:lnTo>
                  <a:pt x="381723" y="280670"/>
                </a:lnTo>
                <a:lnTo>
                  <a:pt x="338239" y="280670"/>
                </a:lnTo>
                <a:lnTo>
                  <a:pt x="330669" y="276860"/>
                </a:lnTo>
                <a:lnTo>
                  <a:pt x="327253" y="274320"/>
                </a:lnTo>
                <a:lnTo>
                  <a:pt x="321144" y="267970"/>
                </a:lnTo>
                <a:lnTo>
                  <a:pt x="318338" y="262890"/>
                </a:lnTo>
                <a:lnTo>
                  <a:pt x="315772" y="257810"/>
                </a:lnTo>
                <a:lnTo>
                  <a:pt x="338366" y="246380"/>
                </a:lnTo>
                <a:lnTo>
                  <a:pt x="309562" y="246380"/>
                </a:lnTo>
                <a:lnTo>
                  <a:pt x="307809" y="242570"/>
                </a:lnTo>
                <a:lnTo>
                  <a:pt x="306628" y="238760"/>
                </a:lnTo>
                <a:lnTo>
                  <a:pt x="305422" y="231140"/>
                </a:lnTo>
                <a:lnTo>
                  <a:pt x="305498" y="227330"/>
                </a:lnTo>
                <a:lnTo>
                  <a:pt x="335330" y="200660"/>
                </a:lnTo>
                <a:lnTo>
                  <a:pt x="366531" y="200660"/>
                </a:lnTo>
                <a:lnTo>
                  <a:pt x="360616" y="194310"/>
                </a:lnTo>
                <a:lnTo>
                  <a:pt x="355981" y="191770"/>
                </a:lnTo>
                <a:lnTo>
                  <a:pt x="345706" y="187960"/>
                </a:lnTo>
                <a:lnTo>
                  <a:pt x="340093" y="186690"/>
                </a:lnTo>
                <a:close/>
              </a:path>
              <a:path w="715010" h="440690">
                <a:moveTo>
                  <a:pt x="390779" y="254000"/>
                </a:moveTo>
                <a:lnTo>
                  <a:pt x="386753" y="254000"/>
                </a:lnTo>
                <a:lnTo>
                  <a:pt x="385749" y="255270"/>
                </a:lnTo>
                <a:lnTo>
                  <a:pt x="383362" y="257810"/>
                </a:lnTo>
                <a:lnTo>
                  <a:pt x="381774" y="260350"/>
                </a:lnTo>
                <a:lnTo>
                  <a:pt x="377837" y="264160"/>
                </a:lnTo>
                <a:lnTo>
                  <a:pt x="375373" y="266700"/>
                </a:lnTo>
                <a:lnTo>
                  <a:pt x="369468" y="271780"/>
                </a:lnTo>
                <a:lnTo>
                  <a:pt x="365887" y="273050"/>
                </a:lnTo>
                <a:lnTo>
                  <a:pt x="356298" y="278130"/>
                </a:lnTo>
                <a:lnTo>
                  <a:pt x="351370" y="280670"/>
                </a:lnTo>
                <a:lnTo>
                  <a:pt x="381723" y="280670"/>
                </a:lnTo>
                <a:lnTo>
                  <a:pt x="384644" y="278130"/>
                </a:lnTo>
                <a:lnTo>
                  <a:pt x="389496" y="273050"/>
                </a:lnTo>
                <a:lnTo>
                  <a:pt x="391388" y="271780"/>
                </a:lnTo>
                <a:lnTo>
                  <a:pt x="394106" y="267970"/>
                </a:lnTo>
                <a:lnTo>
                  <a:pt x="394868" y="266700"/>
                </a:lnTo>
                <a:lnTo>
                  <a:pt x="395224" y="265430"/>
                </a:lnTo>
                <a:lnTo>
                  <a:pt x="395300" y="262890"/>
                </a:lnTo>
                <a:lnTo>
                  <a:pt x="394995" y="261620"/>
                </a:lnTo>
                <a:lnTo>
                  <a:pt x="394792" y="261620"/>
                </a:lnTo>
                <a:lnTo>
                  <a:pt x="394271" y="260350"/>
                </a:lnTo>
                <a:lnTo>
                  <a:pt x="393928" y="259080"/>
                </a:lnTo>
                <a:lnTo>
                  <a:pt x="392874" y="257810"/>
                </a:lnTo>
                <a:lnTo>
                  <a:pt x="392303" y="256540"/>
                </a:lnTo>
                <a:lnTo>
                  <a:pt x="391248" y="255270"/>
                </a:lnTo>
                <a:lnTo>
                  <a:pt x="390779" y="254000"/>
                </a:lnTo>
                <a:close/>
              </a:path>
              <a:path w="715010" h="440690">
                <a:moveTo>
                  <a:pt x="389737" y="158750"/>
                </a:moveTo>
                <a:lnTo>
                  <a:pt x="382168" y="158750"/>
                </a:lnTo>
                <a:lnTo>
                  <a:pt x="380606" y="160020"/>
                </a:lnTo>
                <a:lnTo>
                  <a:pt x="376580" y="162560"/>
                </a:lnTo>
                <a:lnTo>
                  <a:pt x="374916" y="162560"/>
                </a:lnTo>
                <a:lnTo>
                  <a:pt x="372478" y="165100"/>
                </a:lnTo>
                <a:lnTo>
                  <a:pt x="371652" y="165100"/>
                </a:lnTo>
                <a:lnTo>
                  <a:pt x="370852" y="167640"/>
                </a:lnTo>
                <a:lnTo>
                  <a:pt x="371538" y="168910"/>
                </a:lnTo>
                <a:lnTo>
                  <a:pt x="372224" y="168910"/>
                </a:lnTo>
                <a:lnTo>
                  <a:pt x="373240" y="170180"/>
                </a:lnTo>
                <a:lnTo>
                  <a:pt x="421220" y="198120"/>
                </a:lnTo>
                <a:lnTo>
                  <a:pt x="416013" y="256540"/>
                </a:lnTo>
                <a:lnTo>
                  <a:pt x="415988" y="259080"/>
                </a:lnTo>
                <a:lnTo>
                  <a:pt x="416572" y="260350"/>
                </a:lnTo>
                <a:lnTo>
                  <a:pt x="419671" y="260350"/>
                </a:lnTo>
                <a:lnTo>
                  <a:pt x="422287" y="259080"/>
                </a:lnTo>
                <a:lnTo>
                  <a:pt x="423900" y="259080"/>
                </a:lnTo>
                <a:lnTo>
                  <a:pt x="427672" y="256540"/>
                </a:lnTo>
                <a:lnTo>
                  <a:pt x="429133" y="255270"/>
                </a:lnTo>
                <a:lnTo>
                  <a:pt x="431279" y="254000"/>
                </a:lnTo>
                <a:lnTo>
                  <a:pt x="432104" y="254000"/>
                </a:lnTo>
                <a:lnTo>
                  <a:pt x="433247" y="252730"/>
                </a:lnTo>
                <a:lnTo>
                  <a:pt x="433616" y="252730"/>
                </a:lnTo>
                <a:lnTo>
                  <a:pt x="433971" y="251460"/>
                </a:lnTo>
                <a:lnTo>
                  <a:pt x="434098" y="250190"/>
                </a:lnTo>
                <a:lnTo>
                  <a:pt x="437070" y="203200"/>
                </a:lnTo>
                <a:lnTo>
                  <a:pt x="471831" y="203200"/>
                </a:lnTo>
                <a:lnTo>
                  <a:pt x="443369" y="186690"/>
                </a:lnTo>
                <a:lnTo>
                  <a:pt x="443797" y="181610"/>
                </a:lnTo>
                <a:lnTo>
                  <a:pt x="427266" y="181610"/>
                </a:lnTo>
                <a:lnTo>
                  <a:pt x="389737" y="158750"/>
                </a:lnTo>
                <a:close/>
              </a:path>
              <a:path w="715010" h="440690">
                <a:moveTo>
                  <a:pt x="227317" y="187960"/>
                </a:moveTo>
                <a:lnTo>
                  <a:pt x="222923" y="187960"/>
                </a:lnTo>
                <a:lnTo>
                  <a:pt x="220637" y="189230"/>
                </a:lnTo>
                <a:lnTo>
                  <a:pt x="219240" y="189230"/>
                </a:lnTo>
                <a:lnTo>
                  <a:pt x="216014" y="190500"/>
                </a:lnTo>
                <a:lnTo>
                  <a:pt x="214744" y="191770"/>
                </a:lnTo>
                <a:lnTo>
                  <a:pt x="212877" y="193040"/>
                </a:lnTo>
                <a:lnTo>
                  <a:pt x="212128" y="194310"/>
                </a:lnTo>
                <a:lnTo>
                  <a:pt x="211048" y="194310"/>
                </a:lnTo>
                <a:lnTo>
                  <a:pt x="210781" y="195580"/>
                </a:lnTo>
                <a:lnTo>
                  <a:pt x="210870" y="196850"/>
                </a:lnTo>
                <a:lnTo>
                  <a:pt x="237896" y="248920"/>
                </a:lnTo>
                <a:lnTo>
                  <a:pt x="258574" y="248920"/>
                </a:lnTo>
                <a:lnTo>
                  <a:pt x="227558" y="189230"/>
                </a:lnTo>
                <a:lnTo>
                  <a:pt x="227317" y="187960"/>
                </a:lnTo>
                <a:close/>
              </a:path>
              <a:path w="715010" h="440690">
                <a:moveTo>
                  <a:pt x="366531" y="200660"/>
                </a:moveTo>
                <a:lnTo>
                  <a:pt x="335330" y="200660"/>
                </a:lnTo>
                <a:lnTo>
                  <a:pt x="348424" y="207010"/>
                </a:lnTo>
                <a:lnTo>
                  <a:pt x="353822" y="212090"/>
                </a:lnTo>
                <a:lnTo>
                  <a:pt x="358076" y="220980"/>
                </a:lnTo>
                <a:lnTo>
                  <a:pt x="309562" y="246380"/>
                </a:lnTo>
                <a:lnTo>
                  <a:pt x="338366" y="246380"/>
                </a:lnTo>
                <a:lnTo>
                  <a:pt x="376021" y="227330"/>
                </a:lnTo>
                <a:lnTo>
                  <a:pt x="377215" y="226060"/>
                </a:lnTo>
                <a:lnTo>
                  <a:pt x="378663" y="222250"/>
                </a:lnTo>
                <a:lnTo>
                  <a:pt x="378358" y="219710"/>
                </a:lnTo>
                <a:lnTo>
                  <a:pt x="375488" y="214630"/>
                </a:lnTo>
                <a:lnTo>
                  <a:pt x="372478" y="208280"/>
                </a:lnTo>
                <a:lnTo>
                  <a:pt x="368896" y="203200"/>
                </a:lnTo>
                <a:lnTo>
                  <a:pt x="366531" y="200660"/>
                </a:lnTo>
                <a:close/>
              </a:path>
              <a:path w="715010" h="440690">
                <a:moveTo>
                  <a:pt x="471831" y="203200"/>
                </a:moveTo>
                <a:lnTo>
                  <a:pt x="437070" y="203200"/>
                </a:lnTo>
                <a:lnTo>
                  <a:pt x="477316" y="228600"/>
                </a:lnTo>
                <a:lnTo>
                  <a:pt x="482269" y="228600"/>
                </a:lnTo>
                <a:lnTo>
                  <a:pt x="484682" y="227330"/>
                </a:lnTo>
                <a:lnTo>
                  <a:pt x="486283" y="226060"/>
                </a:lnTo>
                <a:lnTo>
                  <a:pt x="490308" y="224790"/>
                </a:lnTo>
                <a:lnTo>
                  <a:pt x="491934" y="223520"/>
                </a:lnTo>
                <a:lnTo>
                  <a:pt x="494347" y="222250"/>
                </a:lnTo>
                <a:lnTo>
                  <a:pt x="495998" y="219710"/>
                </a:lnTo>
                <a:lnTo>
                  <a:pt x="496049" y="218440"/>
                </a:lnTo>
                <a:lnTo>
                  <a:pt x="495401" y="217170"/>
                </a:lnTo>
                <a:lnTo>
                  <a:pt x="494741" y="217170"/>
                </a:lnTo>
                <a:lnTo>
                  <a:pt x="493725" y="215900"/>
                </a:lnTo>
                <a:lnTo>
                  <a:pt x="471831" y="203200"/>
                </a:lnTo>
                <a:close/>
              </a:path>
              <a:path w="715010" h="440690">
                <a:moveTo>
                  <a:pt x="567321" y="184150"/>
                </a:moveTo>
                <a:lnTo>
                  <a:pt x="561670" y="184150"/>
                </a:lnTo>
                <a:lnTo>
                  <a:pt x="562470" y="185420"/>
                </a:lnTo>
                <a:lnTo>
                  <a:pt x="565327" y="185420"/>
                </a:lnTo>
                <a:lnTo>
                  <a:pt x="567321" y="184150"/>
                </a:lnTo>
                <a:close/>
              </a:path>
              <a:path w="715010" h="440690">
                <a:moveTo>
                  <a:pt x="508660" y="41910"/>
                </a:moveTo>
                <a:lnTo>
                  <a:pt x="502081" y="41910"/>
                </a:lnTo>
                <a:lnTo>
                  <a:pt x="500684" y="43180"/>
                </a:lnTo>
                <a:lnTo>
                  <a:pt x="497420" y="44450"/>
                </a:lnTo>
                <a:lnTo>
                  <a:pt x="496125" y="45720"/>
                </a:lnTo>
                <a:lnTo>
                  <a:pt x="494144" y="46990"/>
                </a:lnTo>
                <a:lnTo>
                  <a:pt x="493395" y="46990"/>
                </a:lnTo>
                <a:lnTo>
                  <a:pt x="492404" y="48260"/>
                </a:lnTo>
                <a:lnTo>
                  <a:pt x="492150" y="49530"/>
                </a:lnTo>
                <a:lnTo>
                  <a:pt x="492213" y="50800"/>
                </a:lnTo>
                <a:lnTo>
                  <a:pt x="561327" y="184150"/>
                </a:lnTo>
                <a:lnTo>
                  <a:pt x="568490" y="184150"/>
                </a:lnTo>
                <a:lnTo>
                  <a:pt x="571207" y="182880"/>
                </a:lnTo>
                <a:lnTo>
                  <a:pt x="572325" y="181610"/>
                </a:lnTo>
                <a:lnTo>
                  <a:pt x="573976" y="180340"/>
                </a:lnTo>
                <a:lnTo>
                  <a:pt x="574636" y="180340"/>
                </a:lnTo>
                <a:lnTo>
                  <a:pt x="575589" y="179070"/>
                </a:lnTo>
                <a:lnTo>
                  <a:pt x="575856" y="177800"/>
                </a:lnTo>
                <a:lnTo>
                  <a:pt x="575868" y="176530"/>
                </a:lnTo>
                <a:lnTo>
                  <a:pt x="569912" y="165100"/>
                </a:lnTo>
                <a:lnTo>
                  <a:pt x="607153" y="165100"/>
                </a:lnTo>
                <a:lnTo>
                  <a:pt x="613130" y="162560"/>
                </a:lnTo>
                <a:lnTo>
                  <a:pt x="617982" y="158750"/>
                </a:lnTo>
                <a:lnTo>
                  <a:pt x="620644" y="154940"/>
                </a:lnTo>
                <a:lnTo>
                  <a:pt x="588721" y="154940"/>
                </a:lnTo>
                <a:lnTo>
                  <a:pt x="577519" y="153670"/>
                </a:lnTo>
                <a:lnTo>
                  <a:pt x="571042" y="152400"/>
                </a:lnTo>
                <a:lnTo>
                  <a:pt x="563702" y="148590"/>
                </a:lnTo>
                <a:lnTo>
                  <a:pt x="545274" y="113030"/>
                </a:lnTo>
                <a:lnTo>
                  <a:pt x="546125" y="107950"/>
                </a:lnTo>
                <a:lnTo>
                  <a:pt x="547128" y="104140"/>
                </a:lnTo>
                <a:lnTo>
                  <a:pt x="549427" y="97790"/>
                </a:lnTo>
                <a:lnTo>
                  <a:pt x="550062" y="96520"/>
                </a:lnTo>
                <a:lnTo>
                  <a:pt x="536536" y="96520"/>
                </a:lnTo>
                <a:lnTo>
                  <a:pt x="508660" y="41910"/>
                </a:lnTo>
                <a:close/>
              </a:path>
              <a:path w="715010" h="440690">
                <a:moveTo>
                  <a:pt x="446874" y="127000"/>
                </a:moveTo>
                <a:lnTo>
                  <a:pt x="444271" y="127000"/>
                </a:lnTo>
                <a:lnTo>
                  <a:pt x="441680" y="128270"/>
                </a:lnTo>
                <a:lnTo>
                  <a:pt x="440080" y="129540"/>
                </a:lnTo>
                <a:lnTo>
                  <a:pt x="436384" y="130810"/>
                </a:lnTo>
                <a:lnTo>
                  <a:pt x="435000" y="132080"/>
                </a:lnTo>
                <a:lnTo>
                  <a:pt x="433057" y="133350"/>
                </a:lnTo>
                <a:lnTo>
                  <a:pt x="432346" y="133350"/>
                </a:lnTo>
                <a:lnTo>
                  <a:pt x="431469" y="134620"/>
                </a:lnTo>
                <a:lnTo>
                  <a:pt x="431165" y="135890"/>
                </a:lnTo>
                <a:lnTo>
                  <a:pt x="430847" y="135890"/>
                </a:lnTo>
                <a:lnTo>
                  <a:pt x="430682" y="137160"/>
                </a:lnTo>
                <a:lnTo>
                  <a:pt x="427266" y="181610"/>
                </a:lnTo>
                <a:lnTo>
                  <a:pt x="443797" y="181610"/>
                </a:lnTo>
                <a:lnTo>
                  <a:pt x="447860" y="133350"/>
                </a:lnTo>
                <a:lnTo>
                  <a:pt x="447954" y="129540"/>
                </a:lnTo>
                <a:lnTo>
                  <a:pt x="447395" y="128270"/>
                </a:lnTo>
                <a:lnTo>
                  <a:pt x="446874" y="127000"/>
                </a:lnTo>
                <a:close/>
              </a:path>
              <a:path w="715010" h="440690">
                <a:moveTo>
                  <a:pt x="607153" y="165100"/>
                </a:moveTo>
                <a:lnTo>
                  <a:pt x="569912" y="165100"/>
                </a:lnTo>
                <a:lnTo>
                  <a:pt x="573887" y="166370"/>
                </a:lnTo>
                <a:lnTo>
                  <a:pt x="577532" y="167640"/>
                </a:lnTo>
                <a:lnTo>
                  <a:pt x="584123" y="168910"/>
                </a:lnTo>
                <a:lnTo>
                  <a:pt x="587260" y="168910"/>
                </a:lnTo>
                <a:lnTo>
                  <a:pt x="593178" y="170180"/>
                </a:lnTo>
                <a:lnTo>
                  <a:pt x="596011" y="168910"/>
                </a:lnTo>
                <a:lnTo>
                  <a:pt x="601395" y="167640"/>
                </a:lnTo>
                <a:lnTo>
                  <a:pt x="604164" y="166370"/>
                </a:lnTo>
                <a:lnTo>
                  <a:pt x="607153" y="165100"/>
                </a:lnTo>
                <a:close/>
              </a:path>
              <a:path w="715010" h="440690">
                <a:moveTo>
                  <a:pt x="627875" y="36830"/>
                </a:moveTo>
                <a:lnTo>
                  <a:pt x="618147" y="36830"/>
                </a:lnTo>
                <a:lnTo>
                  <a:pt x="614184" y="39370"/>
                </a:lnTo>
                <a:lnTo>
                  <a:pt x="612635" y="40640"/>
                </a:lnTo>
                <a:lnTo>
                  <a:pt x="610425" y="41910"/>
                </a:lnTo>
                <a:lnTo>
                  <a:pt x="609739" y="41910"/>
                </a:lnTo>
                <a:lnTo>
                  <a:pt x="609155" y="44450"/>
                </a:lnTo>
                <a:lnTo>
                  <a:pt x="610870" y="46990"/>
                </a:lnTo>
                <a:lnTo>
                  <a:pt x="688098" y="116840"/>
                </a:lnTo>
                <a:lnTo>
                  <a:pt x="688632" y="118110"/>
                </a:lnTo>
                <a:lnTo>
                  <a:pt x="690994" y="118110"/>
                </a:lnTo>
                <a:lnTo>
                  <a:pt x="691781" y="119380"/>
                </a:lnTo>
                <a:lnTo>
                  <a:pt x="692518" y="119380"/>
                </a:lnTo>
                <a:lnTo>
                  <a:pt x="696315" y="156210"/>
                </a:lnTo>
                <a:lnTo>
                  <a:pt x="696391" y="157480"/>
                </a:lnTo>
                <a:lnTo>
                  <a:pt x="696633" y="158750"/>
                </a:lnTo>
                <a:lnTo>
                  <a:pt x="697458" y="160020"/>
                </a:lnTo>
                <a:lnTo>
                  <a:pt x="700532" y="160020"/>
                </a:lnTo>
                <a:lnTo>
                  <a:pt x="702818" y="158750"/>
                </a:lnTo>
                <a:lnTo>
                  <a:pt x="704253" y="158750"/>
                </a:lnTo>
                <a:lnTo>
                  <a:pt x="709269" y="156210"/>
                </a:lnTo>
                <a:lnTo>
                  <a:pt x="711593" y="154940"/>
                </a:lnTo>
                <a:lnTo>
                  <a:pt x="714248" y="151130"/>
                </a:lnTo>
                <a:lnTo>
                  <a:pt x="714832" y="149860"/>
                </a:lnTo>
                <a:lnTo>
                  <a:pt x="709561" y="110490"/>
                </a:lnTo>
                <a:lnTo>
                  <a:pt x="707545" y="95250"/>
                </a:lnTo>
                <a:lnTo>
                  <a:pt x="690422" y="95250"/>
                </a:lnTo>
                <a:lnTo>
                  <a:pt x="627875" y="36830"/>
                </a:lnTo>
                <a:close/>
              </a:path>
              <a:path w="715010" h="440690">
                <a:moveTo>
                  <a:pt x="388734" y="157480"/>
                </a:moveTo>
                <a:lnTo>
                  <a:pt x="385572" y="157480"/>
                </a:lnTo>
                <a:lnTo>
                  <a:pt x="384594" y="158750"/>
                </a:lnTo>
                <a:lnTo>
                  <a:pt x="389242" y="158750"/>
                </a:lnTo>
                <a:lnTo>
                  <a:pt x="388734" y="157480"/>
                </a:lnTo>
                <a:close/>
              </a:path>
              <a:path w="715010" h="440690">
                <a:moveTo>
                  <a:pt x="608866" y="78740"/>
                </a:moveTo>
                <a:lnTo>
                  <a:pt x="570877" y="78740"/>
                </a:lnTo>
                <a:lnTo>
                  <a:pt x="578662" y="80010"/>
                </a:lnTo>
                <a:lnTo>
                  <a:pt x="582320" y="81280"/>
                </a:lnTo>
                <a:lnTo>
                  <a:pt x="589191" y="86360"/>
                </a:lnTo>
                <a:lnTo>
                  <a:pt x="592378" y="88900"/>
                </a:lnTo>
                <a:lnTo>
                  <a:pt x="598220" y="97790"/>
                </a:lnTo>
                <a:lnTo>
                  <a:pt x="600862" y="101600"/>
                </a:lnTo>
                <a:lnTo>
                  <a:pt x="603237" y="106680"/>
                </a:lnTo>
                <a:lnTo>
                  <a:pt x="605396" y="110490"/>
                </a:lnTo>
                <a:lnTo>
                  <a:pt x="607110" y="114300"/>
                </a:lnTo>
                <a:lnTo>
                  <a:pt x="609676" y="123190"/>
                </a:lnTo>
                <a:lnTo>
                  <a:pt x="610114" y="127000"/>
                </a:lnTo>
                <a:lnTo>
                  <a:pt x="610139" y="132080"/>
                </a:lnTo>
                <a:lnTo>
                  <a:pt x="610019" y="135890"/>
                </a:lnTo>
                <a:lnTo>
                  <a:pt x="609015" y="139700"/>
                </a:lnTo>
                <a:lnTo>
                  <a:pt x="605256" y="147320"/>
                </a:lnTo>
                <a:lnTo>
                  <a:pt x="602259" y="149860"/>
                </a:lnTo>
                <a:lnTo>
                  <a:pt x="593725" y="154940"/>
                </a:lnTo>
                <a:lnTo>
                  <a:pt x="620644" y="154940"/>
                </a:lnTo>
                <a:lnTo>
                  <a:pt x="625081" y="148590"/>
                </a:lnTo>
                <a:lnTo>
                  <a:pt x="627354" y="143510"/>
                </a:lnTo>
                <a:lnTo>
                  <a:pt x="629361" y="130810"/>
                </a:lnTo>
                <a:lnTo>
                  <a:pt x="629107" y="124460"/>
                </a:lnTo>
                <a:lnTo>
                  <a:pt x="626071" y="110490"/>
                </a:lnTo>
                <a:lnTo>
                  <a:pt x="623316" y="102870"/>
                </a:lnTo>
                <a:lnTo>
                  <a:pt x="615950" y="88900"/>
                </a:lnTo>
                <a:lnTo>
                  <a:pt x="612114" y="82550"/>
                </a:lnTo>
                <a:lnTo>
                  <a:pt x="608866" y="78740"/>
                </a:lnTo>
                <a:close/>
              </a:path>
              <a:path w="715010" h="440690">
                <a:moveTo>
                  <a:pt x="571157" y="60960"/>
                </a:moveTo>
                <a:lnTo>
                  <a:pt x="564972" y="62230"/>
                </a:lnTo>
                <a:lnTo>
                  <a:pt x="555879" y="67310"/>
                </a:lnTo>
                <a:lnTo>
                  <a:pt x="553504" y="68580"/>
                </a:lnTo>
                <a:lnTo>
                  <a:pt x="539153" y="88900"/>
                </a:lnTo>
                <a:lnTo>
                  <a:pt x="537768" y="91440"/>
                </a:lnTo>
                <a:lnTo>
                  <a:pt x="536536" y="96520"/>
                </a:lnTo>
                <a:lnTo>
                  <a:pt x="550062" y="96520"/>
                </a:lnTo>
                <a:lnTo>
                  <a:pt x="550697" y="95250"/>
                </a:lnTo>
                <a:lnTo>
                  <a:pt x="553491" y="90170"/>
                </a:lnTo>
                <a:lnTo>
                  <a:pt x="570877" y="78740"/>
                </a:lnTo>
                <a:lnTo>
                  <a:pt x="608866" y="78740"/>
                </a:lnTo>
                <a:lnTo>
                  <a:pt x="603453" y="72390"/>
                </a:lnTo>
                <a:lnTo>
                  <a:pt x="598728" y="68580"/>
                </a:lnTo>
                <a:lnTo>
                  <a:pt x="588505" y="63500"/>
                </a:lnTo>
                <a:lnTo>
                  <a:pt x="582993" y="62230"/>
                </a:lnTo>
                <a:lnTo>
                  <a:pt x="571157" y="60960"/>
                </a:lnTo>
                <a:close/>
              </a:path>
              <a:path w="715010" h="440690">
                <a:moveTo>
                  <a:pt x="694258" y="0"/>
                </a:moveTo>
                <a:lnTo>
                  <a:pt x="691019" y="0"/>
                </a:lnTo>
                <a:lnTo>
                  <a:pt x="688467" y="1270"/>
                </a:lnTo>
                <a:lnTo>
                  <a:pt x="686904" y="1270"/>
                </a:lnTo>
                <a:lnTo>
                  <a:pt x="682942" y="3810"/>
                </a:lnTo>
                <a:lnTo>
                  <a:pt x="681355" y="5080"/>
                </a:lnTo>
                <a:lnTo>
                  <a:pt x="679284" y="6350"/>
                </a:lnTo>
                <a:lnTo>
                  <a:pt x="678573" y="6350"/>
                </a:lnTo>
                <a:lnTo>
                  <a:pt x="677837" y="7620"/>
                </a:lnTo>
                <a:lnTo>
                  <a:pt x="677773" y="8890"/>
                </a:lnTo>
                <a:lnTo>
                  <a:pt x="678027" y="10160"/>
                </a:lnTo>
                <a:lnTo>
                  <a:pt x="690727" y="95250"/>
                </a:lnTo>
                <a:lnTo>
                  <a:pt x="707545" y="95250"/>
                </a:lnTo>
                <a:lnTo>
                  <a:pt x="695617" y="5080"/>
                </a:lnTo>
                <a:lnTo>
                  <a:pt x="695401" y="3810"/>
                </a:lnTo>
                <a:lnTo>
                  <a:pt x="695083" y="2540"/>
                </a:lnTo>
                <a:lnTo>
                  <a:pt x="694258" y="0"/>
                </a:lnTo>
                <a:close/>
              </a:path>
              <a:path w="715010" h="440690">
                <a:moveTo>
                  <a:pt x="626440" y="35560"/>
                </a:moveTo>
                <a:lnTo>
                  <a:pt x="622071" y="35560"/>
                </a:lnTo>
                <a:lnTo>
                  <a:pt x="619721" y="36830"/>
                </a:lnTo>
                <a:lnTo>
                  <a:pt x="627100" y="36830"/>
                </a:lnTo>
                <a:lnTo>
                  <a:pt x="626440" y="3556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70763" y="6718224"/>
            <a:ext cx="437515" cy="326390"/>
          </a:xfrm>
          <a:custGeom>
            <a:avLst/>
            <a:gdLst/>
            <a:ahLst/>
            <a:cxnLst/>
            <a:rect l="l" t="t" r="r" b="b"/>
            <a:pathLst>
              <a:path w="437514" h="326390">
                <a:moveTo>
                  <a:pt x="13182" y="182003"/>
                </a:moveTo>
                <a:lnTo>
                  <a:pt x="0" y="190931"/>
                </a:lnTo>
                <a:lnTo>
                  <a:pt x="127" y="191452"/>
                </a:lnTo>
                <a:lnTo>
                  <a:pt x="69227" y="324904"/>
                </a:lnTo>
                <a:lnTo>
                  <a:pt x="69583" y="325297"/>
                </a:lnTo>
                <a:lnTo>
                  <a:pt x="70421" y="325780"/>
                </a:lnTo>
                <a:lnTo>
                  <a:pt x="72555" y="325742"/>
                </a:lnTo>
                <a:lnTo>
                  <a:pt x="85674" y="316395"/>
                </a:lnTo>
                <a:lnTo>
                  <a:pt x="16573" y="182930"/>
                </a:lnTo>
                <a:lnTo>
                  <a:pt x="16192" y="182537"/>
                </a:lnTo>
                <a:lnTo>
                  <a:pt x="15252" y="182029"/>
                </a:lnTo>
                <a:lnTo>
                  <a:pt x="13182" y="182003"/>
                </a:lnTo>
                <a:close/>
              </a:path>
              <a:path w="437514" h="326390">
                <a:moveTo>
                  <a:pt x="148775" y="199872"/>
                </a:moveTo>
                <a:lnTo>
                  <a:pt x="117589" y="199872"/>
                </a:lnTo>
                <a:lnTo>
                  <a:pt x="120383" y="200101"/>
                </a:lnTo>
                <a:lnTo>
                  <a:pt x="125487" y="201955"/>
                </a:lnTo>
                <a:lnTo>
                  <a:pt x="127762" y="203530"/>
                </a:lnTo>
                <a:lnTo>
                  <a:pt x="131965" y="208064"/>
                </a:lnTo>
                <a:lnTo>
                  <a:pt x="133908" y="210921"/>
                </a:lnTo>
                <a:lnTo>
                  <a:pt x="139293" y="221322"/>
                </a:lnTo>
                <a:lnTo>
                  <a:pt x="120040" y="231292"/>
                </a:lnTo>
                <a:lnTo>
                  <a:pt x="114109" y="235140"/>
                </a:lnTo>
                <a:lnTo>
                  <a:pt x="93764" y="270598"/>
                </a:lnTo>
                <a:lnTo>
                  <a:pt x="94944" y="275297"/>
                </a:lnTo>
                <a:lnTo>
                  <a:pt x="124498" y="297192"/>
                </a:lnTo>
                <a:lnTo>
                  <a:pt x="133362" y="295694"/>
                </a:lnTo>
                <a:lnTo>
                  <a:pt x="137934" y="294106"/>
                </a:lnTo>
                <a:lnTo>
                  <a:pt x="147980" y="288899"/>
                </a:lnTo>
                <a:lnTo>
                  <a:pt x="152463" y="285127"/>
                </a:lnTo>
                <a:lnTo>
                  <a:pt x="155581" y="281012"/>
                </a:lnTo>
                <a:lnTo>
                  <a:pt x="128536" y="281012"/>
                </a:lnTo>
                <a:lnTo>
                  <a:pt x="119811" y="278561"/>
                </a:lnTo>
                <a:lnTo>
                  <a:pt x="116433" y="275628"/>
                </a:lnTo>
                <a:lnTo>
                  <a:pt x="112636" y="268274"/>
                </a:lnTo>
                <a:lnTo>
                  <a:pt x="111899" y="265620"/>
                </a:lnTo>
                <a:lnTo>
                  <a:pt x="111785" y="260388"/>
                </a:lnTo>
                <a:lnTo>
                  <a:pt x="112458" y="257771"/>
                </a:lnTo>
                <a:lnTo>
                  <a:pt x="145389" y="233095"/>
                </a:lnTo>
                <a:lnTo>
                  <a:pt x="165974" y="233095"/>
                </a:lnTo>
                <a:lnTo>
                  <a:pt x="148775" y="199872"/>
                </a:lnTo>
                <a:close/>
              </a:path>
              <a:path w="437514" h="326390">
                <a:moveTo>
                  <a:pt x="165974" y="233095"/>
                </a:moveTo>
                <a:lnTo>
                  <a:pt x="145389" y="233095"/>
                </a:lnTo>
                <a:lnTo>
                  <a:pt x="155206" y="252069"/>
                </a:lnTo>
                <a:lnTo>
                  <a:pt x="153517" y="258648"/>
                </a:lnTo>
                <a:lnTo>
                  <a:pt x="128536" y="281012"/>
                </a:lnTo>
                <a:lnTo>
                  <a:pt x="155581" y="281012"/>
                </a:lnTo>
                <a:lnTo>
                  <a:pt x="159660" y="275628"/>
                </a:lnTo>
                <a:lnTo>
                  <a:pt x="162369" y="270103"/>
                </a:lnTo>
                <a:lnTo>
                  <a:pt x="164109" y="263918"/>
                </a:lnTo>
                <a:lnTo>
                  <a:pt x="181934" y="263918"/>
                </a:lnTo>
                <a:lnTo>
                  <a:pt x="165974" y="233095"/>
                </a:lnTo>
                <a:close/>
              </a:path>
              <a:path w="437514" h="326390">
                <a:moveTo>
                  <a:pt x="181934" y="263918"/>
                </a:moveTo>
                <a:lnTo>
                  <a:pt x="164109" y="263918"/>
                </a:lnTo>
                <a:lnTo>
                  <a:pt x="169138" y="273634"/>
                </a:lnTo>
                <a:lnTo>
                  <a:pt x="169684" y="274116"/>
                </a:lnTo>
                <a:lnTo>
                  <a:pt x="171018" y="274421"/>
                </a:lnTo>
                <a:lnTo>
                  <a:pt x="171907" y="274345"/>
                </a:lnTo>
                <a:lnTo>
                  <a:pt x="183248" y="267080"/>
                </a:lnTo>
                <a:lnTo>
                  <a:pt x="183197" y="266357"/>
                </a:lnTo>
                <a:lnTo>
                  <a:pt x="181934" y="263918"/>
                </a:lnTo>
                <a:close/>
              </a:path>
              <a:path w="437514" h="326390">
                <a:moveTo>
                  <a:pt x="156997" y="107530"/>
                </a:moveTo>
                <a:lnTo>
                  <a:pt x="144640" y="114274"/>
                </a:lnTo>
                <a:lnTo>
                  <a:pt x="144132" y="114858"/>
                </a:lnTo>
                <a:lnTo>
                  <a:pt x="143878" y="115417"/>
                </a:lnTo>
                <a:lnTo>
                  <a:pt x="143941" y="116979"/>
                </a:lnTo>
                <a:lnTo>
                  <a:pt x="213086" y="250469"/>
                </a:lnTo>
                <a:lnTo>
                  <a:pt x="213398" y="250850"/>
                </a:lnTo>
                <a:lnTo>
                  <a:pt x="214210" y="251434"/>
                </a:lnTo>
                <a:lnTo>
                  <a:pt x="214769" y="251536"/>
                </a:lnTo>
                <a:lnTo>
                  <a:pt x="216204" y="251383"/>
                </a:lnTo>
                <a:lnTo>
                  <a:pt x="227584" y="244487"/>
                </a:lnTo>
                <a:lnTo>
                  <a:pt x="227471" y="242646"/>
                </a:lnTo>
                <a:lnTo>
                  <a:pt x="221653" y="231394"/>
                </a:lnTo>
                <a:lnTo>
                  <a:pt x="259040" y="231394"/>
                </a:lnTo>
                <a:lnTo>
                  <a:pt x="264917" y="228333"/>
                </a:lnTo>
                <a:lnTo>
                  <a:pt x="269709" y="224396"/>
                </a:lnTo>
                <a:lnTo>
                  <a:pt x="271921" y="221424"/>
                </a:lnTo>
                <a:lnTo>
                  <a:pt x="240449" y="221424"/>
                </a:lnTo>
                <a:lnTo>
                  <a:pt x="229260" y="219900"/>
                </a:lnTo>
                <a:lnTo>
                  <a:pt x="222783" y="217931"/>
                </a:lnTo>
                <a:lnTo>
                  <a:pt x="215430" y="214744"/>
                </a:lnTo>
                <a:lnTo>
                  <a:pt x="197002" y="179158"/>
                </a:lnTo>
                <a:lnTo>
                  <a:pt x="197866" y="174510"/>
                </a:lnTo>
                <a:lnTo>
                  <a:pt x="198869" y="170497"/>
                </a:lnTo>
                <a:lnTo>
                  <a:pt x="201168" y="163753"/>
                </a:lnTo>
                <a:lnTo>
                  <a:pt x="201794" y="162305"/>
                </a:lnTo>
                <a:lnTo>
                  <a:pt x="188277" y="162305"/>
                </a:lnTo>
                <a:lnTo>
                  <a:pt x="160388" y="108457"/>
                </a:lnTo>
                <a:lnTo>
                  <a:pt x="160020" y="108064"/>
                </a:lnTo>
                <a:lnTo>
                  <a:pt x="159080" y="107543"/>
                </a:lnTo>
                <a:lnTo>
                  <a:pt x="156997" y="107530"/>
                </a:lnTo>
                <a:close/>
              </a:path>
              <a:path w="437514" h="326390">
                <a:moveTo>
                  <a:pt x="259040" y="231394"/>
                </a:moveTo>
                <a:lnTo>
                  <a:pt x="221653" y="231394"/>
                </a:lnTo>
                <a:lnTo>
                  <a:pt x="225628" y="232778"/>
                </a:lnTo>
                <a:lnTo>
                  <a:pt x="229260" y="233819"/>
                </a:lnTo>
                <a:lnTo>
                  <a:pt x="235864" y="235267"/>
                </a:lnTo>
                <a:lnTo>
                  <a:pt x="238988" y="235661"/>
                </a:lnTo>
                <a:lnTo>
                  <a:pt x="244906" y="235775"/>
                </a:lnTo>
                <a:lnTo>
                  <a:pt x="247738" y="235470"/>
                </a:lnTo>
                <a:lnTo>
                  <a:pt x="253136" y="234099"/>
                </a:lnTo>
                <a:lnTo>
                  <a:pt x="255905" y="233019"/>
                </a:lnTo>
                <a:lnTo>
                  <a:pt x="259040" y="231394"/>
                </a:lnTo>
                <a:close/>
              </a:path>
              <a:path w="437514" h="326390">
                <a:moveTo>
                  <a:pt x="121704" y="182778"/>
                </a:moveTo>
                <a:lnTo>
                  <a:pt x="86156" y="198589"/>
                </a:lnTo>
                <a:lnTo>
                  <a:pt x="71628" y="218516"/>
                </a:lnTo>
                <a:lnTo>
                  <a:pt x="72161" y="220662"/>
                </a:lnTo>
                <a:lnTo>
                  <a:pt x="79590" y="228561"/>
                </a:lnTo>
                <a:lnTo>
                  <a:pt x="80911" y="227863"/>
                </a:lnTo>
                <a:lnTo>
                  <a:pt x="81864" y="226758"/>
                </a:lnTo>
                <a:lnTo>
                  <a:pt x="84112" y="223138"/>
                </a:lnTo>
                <a:lnTo>
                  <a:pt x="85585" y="221018"/>
                </a:lnTo>
                <a:lnTo>
                  <a:pt x="117589" y="199872"/>
                </a:lnTo>
                <a:lnTo>
                  <a:pt x="148775" y="199872"/>
                </a:lnTo>
                <a:lnTo>
                  <a:pt x="145580" y="195249"/>
                </a:lnTo>
                <a:lnTo>
                  <a:pt x="138747" y="188213"/>
                </a:lnTo>
                <a:lnTo>
                  <a:pt x="134924" y="185775"/>
                </a:lnTo>
                <a:lnTo>
                  <a:pt x="126453" y="183032"/>
                </a:lnTo>
                <a:lnTo>
                  <a:pt x="121704" y="182778"/>
                </a:lnTo>
                <a:close/>
              </a:path>
              <a:path w="437514" h="326390">
                <a:moveTo>
                  <a:pt x="260197" y="144957"/>
                </a:moveTo>
                <a:lnTo>
                  <a:pt x="222618" y="144957"/>
                </a:lnTo>
                <a:lnTo>
                  <a:pt x="230390" y="146049"/>
                </a:lnTo>
                <a:lnTo>
                  <a:pt x="234061" y="147535"/>
                </a:lnTo>
                <a:lnTo>
                  <a:pt x="258851" y="180784"/>
                </a:lnTo>
                <a:lnTo>
                  <a:pt x="261956" y="195249"/>
                </a:lnTo>
                <a:lnTo>
                  <a:pt x="261747" y="202590"/>
                </a:lnTo>
                <a:lnTo>
                  <a:pt x="240449" y="221424"/>
                </a:lnTo>
                <a:lnTo>
                  <a:pt x="271921" y="221424"/>
                </a:lnTo>
                <a:lnTo>
                  <a:pt x="276809" y="214858"/>
                </a:lnTo>
                <a:lnTo>
                  <a:pt x="279082" y="209448"/>
                </a:lnTo>
                <a:lnTo>
                  <a:pt x="281101" y="197345"/>
                </a:lnTo>
                <a:lnTo>
                  <a:pt x="280847" y="190792"/>
                </a:lnTo>
                <a:lnTo>
                  <a:pt x="277799" y="176682"/>
                </a:lnTo>
                <a:lnTo>
                  <a:pt x="275043" y="169290"/>
                </a:lnTo>
                <a:lnTo>
                  <a:pt x="267690" y="155092"/>
                </a:lnTo>
                <a:lnTo>
                  <a:pt x="263842" y="149275"/>
                </a:lnTo>
                <a:lnTo>
                  <a:pt x="260197" y="144957"/>
                </a:lnTo>
                <a:close/>
              </a:path>
              <a:path w="437514" h="326390">
                <a:moveTo>
                  <a:pt x="222897" y="127406"/>
                </a:moveTo>
                <a:lnTo>
                  <a:pt x="190881" y="154622"/>
                </a:lnTo>
                <a:lnTo>
                  <a:pt x="188277" y="162305"/>
                </a:lnTo>
                <a:lnTo>
                  <a:pt x="201794" y="162305"/>
                </a:lnTo>
                <a:lnTo>
                  <a:pt x="202438" y="160820"/>
                </a:lnTo>
                <a:lnTo>
                  <a:pt x="205219" y="155841"/>
                </a:lnTo>
                <a:lnTo>
                  <a:pt x="222618" y="144957"/>
                </a:lnTo>
                <a:lnTo>
                  <a:pt x="260197" y="144957"/>
                </a:lnTo>
                <a:lnTo>
                  <a:pt x="255181" y="139014"/>
                </a:lnTo>
                <a:lnTo>
                  <a:pt x="250456" y="135026"/>
                </a:lnTo>
                <a:lnTo>
                  <a:pt x="240245" y="129336"/>
                </a:lnTo>
                <a:lnTo>
                  <a:pt x="234734" y="127812"/>
                </a:lnTo>
                <a:lnTo>
                  <a:pt x="222897" y="127406"/>
                </a:lnTo>
                <a:close/>
              </a:path>
              <a:path w="437514" h="326390">
                <a:moveTo>
                  <a:pt x="333298" y="75730"/>
                </a:moveTo>
                <a:lnTo>
                  <a:pt x="295732" y="89496"/>
                </a:lnTo>
                <a:lnTo>
                  <a:pt x="281495" y="124193"/>
                </a:lnTo>
                <a:lnTo>
                  <a:pt x="283870" y="138468"/>
                </a:lnTo>
                <a:lnTo>
                  <a:pt x="309333" y="178358"/>
                </a:lnTo>
                <a:lnTo>
                  <a:pt x="332689" y="186766"/>
                </a:lnTo>
                <a:lnTo>
                  <a:pt x="345821" y="185153"/>
                </a:lnTo>
                <a:lnTo>
                  <a:pt x="352767" y="182854"/>
                </a:lnTo>
                <a:lnTo>
                  <a:pt x="364312" y="176885"/>
                </a:lnTo>
                <a:lnTo>
                  <a:pt x="368122" y="174510"/>
                </a:lnTo>
                <a:lnTo>
                  <a:pt x="373879" y="170192"/>
                </a:lnTo>
                <a:lnTo>
                  <a:pt x="335584" y="170192"/>
                </a:lnTo>
                <a:lnTo>
                  <a:pt x="331444" y="169570"/>
                </a:lnTo>
                <a:lnTo>
                  <a:pt x="308965" y="147612"/>
                </a:lnTo>
                <a:lnTo>
                  <a:pt x="332094" y="135635"/>
                </a:lnTo>
                <a:lnTo>
                  <a:pt x="302768" y="135635"/>
                </a:lnTo>
                <a:lnTo>
                  <a:pt x="301015" y="131927"/>
                </a:lnTo>
                <a:lnTo>
                  <a:pt x="299834" y="128117"/>
                </a:lnTo>
                <a:lnTo>
                  <a:pt x="298627" y="120256"/>
                </a:lnTo>
                <a:lnTo>
                  <a:pt x="298725" y="116408"/>
                </a:lnTo>
                <a:lnTo>
                  <a:pt x="328523" y="90398"/>
                </a:lnTo>
                <a:lnTo>
                  <a:pt x="359676" y="90398"/>
                </a:lnTo>
                <a:lnTo>
                  <a:pt x="353822" y="84239"/>
                </a:lnTo>
                <a:lnTo>
                  <a:pt x="349186" y="80987"/>
                </a:lnTo>
                <a:lnTo>
                  <a:pt x="338899" y="76669"/>
                </a:lnTo>
                <a:lnTo>
                  <a:pt x="333298" y="75730"/>
                </a:lnTo>
                <a:close/>
              </a:path>
              <a:path w="437514" h="326390">
                <a:moveTo>
                  <a:pt x="382638" y="142887"/>
                </a:moveTo>
                <a:lnTo>
                  <a:pt x="381203" y="142900"/>
                </a:lnTo>
                <a:lnTo>
                  <a:pt x="379945" y="143560"/>
                </a:lnTo>
                <a:lnTo>
                  <a:pt x="378955" y="144513"/>
                </a:lnTo>
                <a:lnTo>
                  <a:pt x="376454" y="147612"/>
                </a:lnTo>
                <a:lnTo>
                  <a:pt x="374980" y="149288"/>
                </a:lnTo>
                <a:lnTo>
                  <a:pt x="335584" y="170192"/>
                </a:lnTo>
                <a:lnTo>
                  <a:pt x="373879" y="170192"/>
                </a:lnTo>
                <a:lnTo>
                  <a:pt x="388484" y="152590"/>
                </a:lnTo>
                <a:lnTo>
                  <a:pt x="388200" y="151587"/>
                </a:lnTo>
                <a:lnTo>
                  <a:pt x="383108" y="143090"/>
                </a:lnTo>
                <a:lnTo>
                  <a:pt x="382638" y="142887"/>
                </a:lnTo>
                <a:close/>
              </a:path>
              <a:path w="437514" h="326390">
                <a:moveTo>
                  <a:pt x="364655" y="0"/>
                </a:moveTo>
                <a:lnTo>
                  <a:pt x="351536" y="7886"/>
                </a:lnTo>
                <a:lnTo>
                  <a:pt x="351599" y="9448"/>
                </a:lnTo>
                <a:lnTo>
                  <a:pt x="420712" y="142900"/>
                </a:lnTo>
                <a:lnTo>
                  <a:pt x="421055" y="143294"/>
                </a:lnTo>
                <a:lnTo>
                  <a:pt x="421906" y="143776"/>
                </a:lnTo>
                <a:lnTo>
                  <a:pt x="422490" y="143865"/>
                </a:lnTo>
                <a:lnTo>
                  <a:pt x="424027" y="143738"/>
                </a:lnTo>
                <a:lnTo>
                  <a:pt x="437159" y="134391"/>
                </a:lnTo>
                <a:lnTo>
                  <a:pt x="368046" y="927"/>
                </a:lnTo>
                <a:lnTo>
                  <a:pt x="367677" y="533"/>
                </a:lnTo>
                <a:lnTo>
                  <a:pt x="366737" y="12"/>
                </a:lnTo>
                <a:lnTo>
                  <a:pt x="364655" y="0"/>
                </a:lnTo>
                <a:close/>
              </a:path>
              <a:path w="437514" h="326390">
                <a:moveTo>
                  <a:pt x="359676" y="90398"/>
                </a:moveTo>
                <a:lnTo>
                  <a:pt x="328523" y="90398"/>
                </a:lnTo>
                <a:lnTo>
                  <a:pt x="341617" y="96037"/>
                </a:lnTo>
                <a:lnTo>
                  <a:pt x="347027" y="101803"/>
                </a:lnTo>
                <a:lnTo>
                  <a:pt x="351282" y="110515"/>
                </a:lnTo>
                <a:lnTo>
                  <a:pt x="302768" y="135635"/>
                </a:lnTo>
                <a:lnTo>
                  <a:pt x="332094" y="135635"/>
                </a:lnTo>
                <a:lnTo>
                  <a:pt x="369227" y="116408"/>
                </a:lnTo>
                <a:lnTo>
                  <a:pt x="370420" y="115100"/>
                </a:lnTo>
                <a:lnTo>
                  <a:pt x="371868" y="111582"/>
                </a:lnTo>
                <a:lnTo>
                  <a:pt x="371563" y="109410"/>
                </a:lnTo>
                <a:lnTo>
                  <a:pt x="365671" y="98043"/>
                </a:lnTo>
                <a:lnTo>
                  <a:pt x="362102" y="92951"/>
                </a:lnTo>
                <a:lnTo>
                  <a:pt x="359676" y="90398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11797" y="6292974"/>
            <a:ext cx="701675" cy="436880"/>
          </a:xfrm>
          <a:custGeom>
            <a:avLst/>
            <a:gdLst/>
            <a:ahLst/>
            <a:cxnLst/>
            <a:rect l="l" t="t" r="r" b="b"/>
            <a:pathLst>
              <a:path w="701675" h="436879">
                <a:moveTo>
                  <a:pt x="51790" y="326390"/>
                </a:moveTo>
                <a:lnTo>
                  <a:pt x="14224" y="340360"/>
                </a:lnTo>
                <a:lnTo>
                  <a:pt x="0" y="374650"/>
                </a:lnTo>
                <a:lnTo>
                  <a:pt x="2362" y="388620"/>
                </a:lnTo>
                <a:lnTo>
                  <a:pt x="27825" y="429259"/>
                </a:lnTo>
                <a:lnTo>
                  <a:pt x="44970" y="436880"/>
                </a:lnTo>
                <a:lnTo>
                  <a:pt x="51181" y="436880"/>
                </a:lnTo>
                <a:lnTo>
                  <a:pt x="93421" y="420370"/>
                </a:lnTo>
                <a:lnTo>
                  <a:pt x="49949" y="420370"/>
                </a:lnTo>
                <a:lnTo>
                  <a:pt x="42367" y="416559"/>
                </a:lnTo>
                <a:lnTo>
                  <a:pt x="38950" y="414020"/>
                </a:lnTo>
                <a:lnTo>
                  <a:pt x="32842" y="407670"/>
                </a:lnTo>
                <a:lnTo>
                  <a:pt x="30035" y="403860"/>
                </a:lnTo>
                <a:lnTo>
                  <a:pt x="27470" y="398780"/>
                </a:lnTo>
                <a:lnTo>
                  <a:pt x="51569" y="386080"/>
                </a:lnTo>
                <a:lnTo>
                  <a:pt x="21259" y="386080"/>
                </a:lnTo>
                <a:lnTo>
                  <a:pt x="19507" y="382270"/>
                </a:lnTo>
                <a:lnTo>
                  <a:pt x="18326" y="378460"/>
                </a:lnTo>
                <a:lnTo>
                  <a:pt x="17119" y="370840"/>
                </a:lnTo>
                <a:lnTo>
                  <a:pt x="17195" y="367030"/>
                </a:lnTo>
                <a:lnTo>
                  <a:pt x="39814" y="341630"/>
                </a:lnTo>
                <a:lnTo>
                  <a:pt x="78228" y="341630"/>
                </a:lnTo>
                <a:lnTo>
                  <a:pt x="72313" y="335280"/>
                </a:lnTo>
                <a:lnTo>
                  <a:pt x="67678" y="331470"/>
                </a:lnTo>
                <a:lnTo>
                  <a:pt x="57404" y="327660"/>
                </a:lnTo>
                <a:lnTo>
                  <a:pt x="51790" y="326390"/>
                </a:lnTo>
                <a:close/>
              </a:path>
              <a:path w="701675" h="436879">
                <a:moveTo>
                  <a:pt x="101600" y="393700"/>
                </a:moveTo>
                <a:lnTo>
                  <a:pt x="98450" y="393700"/>
                </a:lnTo>
                <a:lnTo>
                  <a:pt x="97447" y="394970"/>
                </a:lnTo>
                <a:lnTo>
                  <a:pt x="95059" y="398780"/>
                </a:lnTo>
                <a:lnTo>
                  <a:pt x="93472" y="400050"/>
                </a:lnTo>
                <a:lnTo>
                  <a:pt x="89535" y="403860"/>
                </a:lnTo>
                <a:lnTo>
                  <a:pt x="87071" y="406400"/>
                </a:lnTo>
                <a:lnTo>
                  <a:pt x="81165" y="411480"/>
                </a:lnTo>
                <a:lnTo>
                  <a:pt x="77584" y="414020"/>
                </a:lnTo>
                <a:lnTo>
                  <a:pt x="67995" y="419100"/>
                </a:lnTo>
                <a:lnTo>
                  <a:pt x="63068" y="420370"/>
                </a:lnTo>
                <a:lnTo>
                  <a:pt x="93421" y="420370"/>
                </a:lnTo>
                <a:lnTo>
                  <a:pt x="96342" y="417830"/>
                </a:lnTo>
                <a:lnTo>
                  <a:pt x="101193" y="412750"/>
                </a:lnTo>
                <a:lnTo>
                  <a:pt x="103085" y="411480"/>
                </a:lnTo>
                <a:lnTo>
                  <a:pt x="105803" y="407670"/>
                </a:lnTo>
                <a:lnTo>
                  <a:pt x="106565" y="406400"/>
                </a:lnTo>
                <a:lnTo>
                  <a:pt x="106921" y="405130"/>
                </a:lnTo>
                <a:lnTo>
                  <a:pt x="107010" y="403860"/>
                </a:lnTo>
                <a:lnTo>
                  <a:pt x="106692" y="402590"/>
                </a:lnTo>
                <a:lnTo>
                  <a:pt x="106489" y="401320"/>
                </a:lnTo>
                <a:lnTo>
                  <a:pt x="105968" y="400050"/>
                </a:lnTo>
                <a:lnTo>
                  <a:pt x="105625" y="400050"/>
                </a:lnTo>
                <a:lnTo>
                  <a:pt x="104571" y="397510"/>
                </a:lnTo>
                <a:lnTo>
                  <a:pt x="104000" y="396240"/>
                </a:lnTo>
                <a:lnTo>
                  <a:pt x="102958" y="394970"/>
                </a:lnTo>
                <a:lnTo>
                  <a:pt x="102476" y="394970"/>
                </a:lnTo>
                <a:lnTo>
                  <a:pt x="101600" y="393700"/>
                </a:lnTo>
                <a:close/>
              </a:path>
              <a:path w="701675" h="436879">
                <a:moveTo>
                  <a:pt x="143484" y="393700"/>
                </a:moveTo>
                <a:lnTo>
                  <a:pt x="139560" y="393700"/>
                </a:lnTo>
                <a:lnTo>
                  <a:pt x="140398" y="394970"/>
                </a:lnTo>
                <a:lnTo>
                  <a:pt x="142532" y="394970"/>
                </a:lnTo>
                <a:lnTo>
                  <a:pt x="143484" y="393700"/>
                </a:lnTo>
                <a:close/>
              </a:path>
              <a:path w="701675" h="436879">
                <a:moveTo>
                  <a:pt x="86550" y="251460"/>
                </a:moveTo>
                <a:lnTo>
                  <a:pt x="79959" y="251460"/>
                </a:lnTo>
                <a:lnTo>
                  <a:pt x="78562" y="252729"/>
                </a:lnTo>
                <a:lnTo>
                  <a:pt x="75311" y="254000"/>
                </a:lnTo>
                <a:lnTo>
                  <a:pt x="74015" y="255270"/>
                </a:lnTo>
                <a:lnTo>
                  <a:pt x="72021" y="256540"/>
                </a:lnTo>
                <a:lnTo>
                  <a:pt x="71285" y="256540"/>
                </a:lnTo>
                <a:lnTo>
                  <a:pt x="70294" y="257810"/>
                </a:lnTo>
                <a:lnTo>
                  <a:pt x="70027" y="259079"/>
                </a:lnTo>
                <a:lnTo>
                  <a:pt x="70104" y="260350"/>
                </a:lnTo>
                <a:lnTo>
                  <a:pt x="139204" y="393700"/>
                </a:lnTo>
                <a:lnTo>
                  <a:pt x="145745" y="393700"/>
                </a:lnTo>
                <a:lnTo>
                  <a:pt x="147104" y="392430"/>
                </a:lnTo>
                <a:lnTo>
                  <a:pt x="150355" y="391160"/>
                </a:lnTo>
                <a:lnTo>
                  <a:pt x="151688" y="389890"/>
                </a:lnTo>
                <a:lnTo>
                  <a:pt x="153682" y="388620"/>
                </a:lnTo>
                <a:lnTo>
                  <a:pt x="154406" y="388620"/>
                </a:lnTo>
                <a:lnTo>
                  <a:pt x="155333" y="387350"/>
                </a:lnTo>
                <a:lnTo>
                  <a:pt x="155600" y="386080"/>
                </a:lnTo>
                <a:lnTo>
                  <a:pt x="155651" y="384810"/>
                </a:lnTo>
                <a:lnTo>
                  <a:pt x="86817" y="252729"/>
                </a:lnTo>
                <a:lnTo>
                  <a:pt x="86550" y="251460"/>
                </a:lnTo>
                <a:close/>
              </a:path>
              <a:path w="701675" h="436879">
                <a:moveTo>
                  <a:pt x="78228" y="341630"/>
                </a:moveTo>
                <a:lnTo>
                  <a:pt x="47028" y="341630"/>
                </a:lnTo>
                <a:lnTo>
                  <a:pt x="60121" y="346710"/>
                </a:lnTo>
                <a:lnTo>
                  <a:pt x="65519" y="353060"/>
                </a:lnTo>
                <a:lnTo>
                  <a:pt x="69786" y="360680"/>
                </a:lnTo>
                <a:lnTo>
                  <a:pt x="21259" y="386080"/>
                </a:lnTo>
                <a:lnTo>
                  <a:pt x="51569" y="386080"/>
                </a:lnTo>
                <a:lnTo>
                  <a:pt x="87718" y="367030"/>
                </a:lnTo>
                <a:lnTo>
                  <a:pt x="88912" y="365760"/>
                </a:lnTo>
                <a:lnTo>
                  <a:pt x="90360" y="361950"/>
                </a:lnTo>
                <a:lnTo>
                  <a:pt x="90068" y="360680"/>
                </a:lnTo>
                <a:lnTo>
                  <a:pt x="87185" y="354330"/>
                </a:lnTo>
                <a:lnTo>
                  <a:pt x="84175" y="349250"/>
                </a:lnTo>
                <a:lnTo>
                  <a:pt x="80594" y="344170"/>
                </a:lnTo>
                <a:lnTo>
                  <a:pt x="78228" y="341630"/>
                </a:lnTo>
                <a:close/>
              </a:path>
              <a:path w="701675" h="436879">
                <a:moveTo>
                  <a:pt x="199377" y="250190"/>
                </a:moveTo>
                <a:lnTo>
                  <a:pt x="187210" y="250190"/>
                </a:lnTo>
                <a:lnTo>
                  <a:pt x="180670" y="252729"/>
                </a:lnTo>
                <a:lnTo>
                  <a:pt x="150799" y="279400"/>
                </a:lnTo>
                <a:lnTo>
                  <a:pt x="147586" y="298450"/>
                </a:lnTo>
                <a:lnTo>
                  <a:pt x="149948" y="312420"/>
                </a:lnTo>
                <a:lnTo>
                  <a:pt x="175412" y="353060"/>
                </a:lnTo>
                <a:lnTo>
                  <a:pt x="192570" y="360680"/>
                </a:lnTo>
                <a:lnTo>
                  <a:pt x="198767" y="360680"/>
                </a:lnTo>
                <a:lnTo>
                  <a:pt x="241007" y="344170"/>
                </a:lnTo>
                <a:lnTo>
                  <a:pt x="197535" y="344170"/>
                </a:lnTo>
                <a:lnTo>
                  <a:pt x="189953" y="340360"/>
                </a:lnTo>
                <a:lnTo>
                  <a:pt x="186537" y="337820"/>
                </a:lnTo>
                <a:lnTo>
                  <a:pt x="180441" y="331470"/>
                </a:lnTo>
                <a:lnTo>
                  <a:pt x="177622" y="326390"/>
                </a:lnTo>
                <a:lnTo>
                  <a:pt x="175056" y="321310"/>
                </a:lnTo>
                <a:lnTo>
                  <a:pt x="197654" y="309880"/>
                </a:lnTo>
                <a:lnTo>
                  <a:pt x="168846" y="309880"/>
                </a:lnTo>
                <a:lnTo>
                  <a:pt x="167093" y="306070"/>
                </a:lnTo>
                <a:lnTo>
                  <a:pt x="165925" y="302260"/>
                </a:lnTo>
                <a:lnTo>
                  <a:pt x="164706" y="294640"/>
                </a:lnTo>
                <a:lnTo>
                  <a:pt x="164782" y="290830"/>
                </a:lnTo>
                <a:lnTo>
                  <a:pt x="194614" y="264160"/>
                </a:lnTo>
                <a:lnTo>
                  <a:pt x="225425" y="264160"/>
                </a:lnTo>
                <a:lnTo>
                  <a:pt x="219913" y="259079"/>
                </a:lnTo>
                <a:lnTo>
                  <a:pt x="215265" y="255270"/>
                </a:lnTo>
                <a:lnTo>
                  <a:pt x="204990" y="251460"/>
                </a:lnTo>
                <a:lnTo>
                  <a:pt x="199377" y="250190"/>
                </a:lnTo>
                <a:close/>
              </a:path>
              <a:path w="701675" h="436879">
                <a:moveTo>
                  <a:pt x="250063" y="317500"/>
                </a:moveTo>
                <a:lnTo>
                  <a:pt x="246037" y="317500"/>
                </a:lnTo>
                <a:lnTo>
                  <a:pt x="245046" y="318770"/>
                </a:lnTo>
                <a:lnTo>
                  <a:pt x="242646" y="321310"/>
                </a:lnTo>
                <a:lnTo>
                  <a:pt x="241058" y="323850"/>
                </a:lnTo>
                <a:lnTo>
                  <a:pt x="237121" y="327660"/>
                </a:lnTo>
                <a:lnTo>
                  <a:pt x="234657" y="330200"/>
                </a:lnTo>
                <a:lnTo>
                  <a:pt x="228765" y="335280"/>
                </a:lnTo>
                <a:lnTo>
                  <a:pt x="225171" y="336550"/>
                </a:lnTo>
                <a:lnTo>
                  <a:pt x="215582" y="341630"/>
                </a:lnTo>
                <a:lnTo>
                  <a:pt x="210654" y="344170"/>
                </a:lnTo>
                <a:lnTo>
                  <a:pt x="241007" y="344170"/>
                </a:lnTo>
                <a:lnTo>
                  <a:pt x="243928" y="341630"/>
                </a:lnTo>
                <a:lnTo>
                  <a:pt x="248780" y="336550"/>
                </a:lnTo>
                <a:lnTo>
                  <a:pt x="250672" y="335280"/>
                </a:lnTo>
                <a:lnTo>
                  <a:pt x="253390" y="331470"/>
                </a:lnTo>
                <a:lnTo>
                  <a:pt x="254152" y="330200"/>
                </a:lnTo>
                <a:lnTo>
                  <a:pt x="254508" y="328930"/>
                </a:lnTo>
                <a:lnTo>
                  <a:pt x="254596" y="326390"/>
                </a:lnTo>
                <a:lnTo>
                  <a:pt x="254444" y="326390"/>
                </a:lnTo>
                <a:lnTo>
                  <a:pt x="254076" y="325120"/>
                </a:lnTo>
                <a:lnTo>
                  <a:pt x="253568" y="323850"/>
                </a:lnTo>
                <a:lnTo>
                  <a:pt x="253212" y="323850"/>
                </a:lnTo>
                <a:lnTo>
                  <a:pt x="252158" y="321310"/>
                </a:lnTo>
                <a:lnTo>
                  <a:pt x="251587" y="320040"/>
                </a:lnTo>
                <a:lnTo>
                  <a:pt x="250545" y="318770"/>
                </a:lnTo>
                <a:lnTo>
                  <a:pt x="250063" y="317500"/>
                </a:lnTo>
                <a:close/>
              </a:path>
              <a:path w="701675" h="436879">
                <a:moveTo>
                  <a:pt x="290118" y="317500"/>
                </a:moveTo>
                <a:lnTo>
                  <a:pt x="287985" y="317500"/>
                </a:lnTo>
                <a:lnTo>
                  <a:pt x="288582" y="318770"/>
                </a:lnTo>
                <a:lnTo>
                  <a:pt x="290118" y="317500"/>
                </a:lnTo>
                <a:close/>
              </a:path>
              <a:path w="701675" h="436879">
                <a:moveTo>
                  <a:pt x="254533" y="218440"/>
                </a:moveTo>
                <a:lnTo>
                  <a:pt x="250913" y="218440"/>
                </a:lnTo>
                <a:lnTo>
                  <a:pt x="248881" y="219709"/>
                </a:lnTo>
                <a:lnTo>
                  <a:pt x="247650" y="219709"/>
                </a:lnTo>
                <a:lnTo>
                  <a:pt x="244652" y="220979"/>
                </a:lnTo>
                <a:lnTo>
                  <a:pt x="243459" y="222250"/>
                </a:lnTo>
                <a:lnTo>
                  <a:pt x="241693" y="223520"/>
                </a:lnTo>
                <a:lnTo>
                  <a:pt x="241033" y="223520"/>
                </a:lnTo>
                <a:lnTo>
                  <a:pt x="240144" y="224790"/>
                </a:lnTo>
                <a:lnTo>
                  <a:pt x="240030" y="227329"/>
                </a:lnTo>
                <a:lnTo>
                  <a:pt x="286804" y="317500"/>
                </a:lnTo>
                <a:lnTo>
                  <a:pt x="293331" y="317500"/>
                </a:lnTo>
                <a:lnTo>
                  <a:pt x="294690" y="316230"/>
                </a:lnTo>
                <a:lnTo>
                  <a:pt x="297954" y="314960"/>
                </a:lnTo>
                <a:lnTo>
                  <a:pt x="299275" y="313690"/>
                </a:lnTo>
                <a:lnTo>
                  <a:pt x="301269" y="312420"/>
                </a:lnTo>
                <a:lnTo>
                  <a:pt x="301993" y="312420"/>
                </a:lnTo>
                <a:lnTo>
                  <a:pt x="302920" y="311150"/>
                </a:lnTo>
                <a:lnTo>
                  <a:pt x="303187" y="309880"/>
                </a:lnTo>
                <a:lnTo>
                  <a:pt x="303237" y="308610"/>
                </a:lnTo>
                <a:lnTo>
                  <a:pt x="270662" y="246379"/>
                </a:lnTo>
                <a:lnTo>
                  <a:pt x="272249" y="237490"/>
                </a:lnTo>
                <a:lnTo>
                  <a:pt x="274193" y="231140"/>
                </a:lnTo>
                <a:lnTo>
                  <a:pt x="261264" y="231140"/>
                </a:lnTo>
                <a:lnTo>
                  <a:pt x="254876" y="219709"/>
                </a:lnTo>
                <a:lnTo>
                  <a:pt x="254533" y="218440"/>
                </a:lnTo>
                <a:close/>
              </a:path>
              <a:path w="701675" h="436879">
                <a:moveTo>
                  <a:pt x="225425" y="264160"/>
                </a:moveTo>
                <a:lnTo>
                  <a:pt x="194614" y="264160"/>
                </a:lnTo>
                <a:lnTo>
                  <a:pt x="207708" y="270510"/>
                </a:lnTo>
                <a:lnTo>
                  <a:pt x="213118" y="275590"/>
                </a:lnTo>
                <a:lnTo>
                  <a:pt x="217373" y="284480"/>
                </a:lnTo>
                <a:lnTo>
                  <a:pt x="168846" y="309880"/>
                </a:lnTo>
                <a:lnTo>
                  <a:pt x="197654" y="309880"/>
                </a:lnTo>
                <a:lnTo>
                  <a:pt x="235318" y="290830"/>
                </a:lnTo>
                <a:lnTo>
                  <a:pt x="236499" y="289560"/>
                </a:lnTo>
                <a:lnTo>
                  <a:pt x="237959" y="285750"/>
                </a:lnTo>
                <a:lnTo>
                  <a:pt x="237655" y="283210"/>
                </a:lnTo>
                <a:lnTo>
                  <a:pt x="234772" y="278130"/>
                </a:lnTo>
                <a:lnTo>
                  <a:pt x="231762" y="271780"/>
                </a:lnTo>
                <a:lnTo>
                  <a:pt x="228180" y="266700"/>
                </a:lnTo>
                <a:lnTo>
                  <a:pt x="225425" y="264160"/>
                </a:lnTo>
                <a:close/>
              </a:path>
              <a:path w="701675" h="436879">
                <a:moveTo>
                  <a:pt x="329260" y="213359"/>
                </a:moveTo>
                <a:lnTo>
                  <a:pt x="291630" y="213359"/>
                </a:lnTo>
                <a:lnTo>
                  <a:pt x="297281" y="214629"/>
                </a:lnTo>
                <a:lnTo>
                  <a:pt x="300012" y="214629"/>
                </a:lnTo>
                <a:lnTo>
                  <a:pt x="305244" y="217170"/>
                </a:lnTo>
                <a:lnTo>
                  <a:pt x="307721" y="219709"/>
                </a:lnTo>
                <a:lnTo>
                  <a:pt x="312394" y="224790"/>
                </a:lnTo>
                <a:lnTo>
                  <a:pt x="314540" y="228600"/>
                </a:lnTo>
                <a:lnTo>
                  <a:pt x="344855" y="287020"/>
                </a:lnTo>
                <a:lnTo>
                  <a:pt x="345211" y="287020"/>
                </a:lnTo>
                <a:lnTo>
                  <a:pt x="346049" y="288290"/>
                </a:lnTo>
                <a:lnTo>
                  <a:pt x="349148" y="288290"/>
                </a:lnTo>
                <a:lnTo>
                  <a:pt x="351472" y="287020"/>
                </a:lnTo>
                <a:lnTo>
                  <a:pt x="352818" y="285750"/>
                </a:lnTo>
                <a:lnTo>
                  <a:pt x="355942" y="284480"/>
                </a:lnTo>
                <a:lnTo>
                  <a:pt x="357238" y="284480"/>
                </a:lnTo>
                <a:lnTo>
                  <a:pt x="359232" y="281940"/>
                </a:lnTo>
                <a:lnTo>
                  <a:pt x="359968" y="281940"/>
                </a:lnTo>
                <a:lnTo>
                  <a:pt x="360959" y="280670"/>
                </a:lnTo>
                <a:lnTo>
                  <a:pt x="361251" y="280670"/>
                </a:lnTo>
                <a:lnTo>
                  <a:pt x="361302" y="278130"/>
                </a:lnTo>
                <a:lnTo>
                  <a:pt x="328714" y="215900"/>
                </a:lnTo>
                <a:lnTo>
                  <a:pt x="329260" y="213359"/>
                </a:lnTo>
                <a:close/>
              </a:path>
              <a:path w="701675" h="436879">
                <a:moveTo>
                  <a:pt x="385552" y="184150"/>
                </a:moveTo>
                <a:lnTo>
                  <a:pt x="358076" y="184150"/>
                </a:lnTo>
                <a:lnTo>
                  <a:pt x="363308" y="187960"/>
                </a:lnTo>
                <a:lnTo>
                  <a:pt x="365747" y="189230"/>
                </a:lnTo>
                <a:lnTo>
                  <a:pt x="370281" y="195580"/>
                </a:lnTo>
                <a:lnTo>
                  <a:pt x="372389" y="198120"/>
                </a:lnTo>
                <a:lnTo>
                  <a:pt x="402704" y="257810"/>
                </a:lnTo>
                <a:lnTo>
                  <a:pt x="407060" y="257810"/>
                </a:lnTo>
                <a:lnTo>
                  <a:pt x="409308" y="256540"/>
                </a:lnTo>
                <a:lnTo>
                  <a:pt x="410705" y="256540"/>
                </a:lnTo>
                <a:lnTo>
                  <a:pt x="413931" y="254000"/>
                </a:lnTo>
                <a:lnTo>
                  <a:pt x="415226" y="254000"/>
                </a:lnTo>
                <a:lnTo>
                  <a:pt x="417195" y="252729"/>
                </a:lnTo>
                <a:lnTo>
                  <a:pt x="417918" y="251460"/>
                </a:lnTo>
                <a:lnTo>
                  <a:pt x="418833" y="250190"/>
                </a:lnTo>
                <a:lnTo>
                  <a:pt x="419100" y="250190"/>
                </a:lnTo>
                <a:lnTo>
                  <a:pt x="419150" y="248920"/>
                </a:lnTo>
                <a:lnTo>
                  <a:pt x="389648" y="191770"/>
                </a:lnTo>
                <a:lnTo>
                  <a:pt x="387045" y="186690"/>
                </a:lnTo>
                <a:lnTo>
                  <a:pt x="385552" y="184150"/>
                </a:lnTo>
                <a:close/>
              </a:path>
              <a:path w="701675" h="436879">
                <a:moveTo>
                  <a:pt x="85229" y="250190"/>
                </a:moveTo>
                <a:lnTo>
                  <a:pt x="83159" y="250190"/>
                </a:lnTo>
                <a:lnTo>
                  <a:pt x="82219" y="251460"/>
                </a:lnTo>
                <a:lnTo>
                  <a:pt x="86169" y="251460"/>
                </a:lnTo>
                <a:lnTo>
                  <a:pt x="85229" y="250190"/>
                </a:lnTo>
                <a:close/>
              </a:path>
              <a:path w="701675" h="436879">
                <a:moveTo>
                  <a:pt x="299046" y="195580"/>
                </a:moveTo>
                <a:lnTo>
                  <a:pt x="295833" y="195580"/>
                </a:lnTo>
                <a:lnTo>
                  <a:pt x="289052" y="196850"/>
                </a:lnTo>
                <a:lnTo>
                  <a:pt x="261264" y="231140"/>
                </a:lnTo>
                <a:lnTo>
                  <a:pt x="274193" y="231140"/>
                </a:lnTo>
                <a:lnTo>
                  <a:pt x="278841" y="222250"/>
                </a:lnTo>
                <a:lnTo>
                  <a:pt x="281889" y="218440"/>
                </a:lnTo>
                <a:lnTo>
                  <a:pt x="288696" y="214629"/>
                </a:lnTo>
                <a:lnTo>
                  <a:pt x="291630" y="213359"/>
                </a:lnTo>
                <a:lnTo>
                  <a:pt x="329260" y="213359"/>
                </a:lnTo>
                <a:lnTo>
                  <a:pt x="330352" y="208279"/>
                </a:lnTo>
                <a:lnTo>
                  <a:pt x="331927" y="203200"/>
                </a:lnTo>
                <a:lnTo>
                  <a:pt x="318439" y="203200"/>
                </a:lnTo>
                <a:lnTo>
                  <a:pt x="316014" y="201930"/>
                </a:lnTo>
                <a:lnTo>
                  <a:pt x="313448" y="199390"/>
                </a:lnTo>
                <a:lnTo>
                  <a:pt x="308038" y="196850"/>
                </a:lnTo>
                <a:lnTo>
                  <a:pt x="305168" y="196850"/>
                </a:lnTo>
                <a:lnTo>
                  <a:pt x="299046" y="195580"/>
                </a:lnTo>
                <a:close/>
              </a:path>
              <a:path w="701675" h="436879">
                <a:moveTo>
                  <a:pt x="468160" y="114300"/>
                </a:moveTo>
                <a:lnTo>
                  <a:pt x="450380" y="114300"/>
                </a:lnTo>
                <a:lnTo>
                  <a:pt x="443839" y="116840"/>
                </a:lnTo>
                <a:lnTo>
                  <a:pt x="413969" y="143509"/>
                </a:lnTo>
                <a:lnTo>
                  <a:pt x="410743" y="162560"/>
                </a:lnTo>
                <a:lnTo>
                  <a:pt x="413118" y="176530"/>
                </a:lnTo>
                <a:lnTo>
                  <a:pt x="438581" y="215900"/>
                </a:lnTo>
                <a:lnTo>
                  <a:pt x="455726" y="224790"/>
                </a:lnTo>
                <a:lnTo>
                  <a:pt x="461937" y="224790"/>
                </a:lnTo>
                <a:lnTo>
                  <a:pt x="502475" y="208279"/>
                </a:lnTo>
                <a:lnTo>
                  <a:pt x="464832" y="208279"/>
                </a:lnTo>
                <a:lnTo>
                  <a:pt x="460692" y="207009"/>
                </a:lnTo>
                <a:lnTo>
                  <a:pt x="438213" y="185420"/>
                </a:lnTo>
                <a:lnTo>
                  <a:pt x="460811" y="173990"/>
                </a:lnTo>
                <a:lnTo>
                  <a:pt x="432015" y="173990"/>
                </a:lnTo>
                <a:lnTo>
                  <a:pt x="430263" y="170180"/>
                </a:lnTo>
                <a:lnTo>
                  <a:pt x="429082" y="166370"/>
                </a:lnTo>
                <a:lnTo>
                  <a:pt x="427875" y="158750"/>
                </a:lnTo>
                <a:lnTo>
                  <a:pt x="427951" y="154940"/>
                </a:lnTo>
                <a:lnTo>
                  <a:pt x="457771" y="128270"/>
                </a:lnTo>
                <a:lnTo>
                  <a:pt x="488984" y="128270"/>
                </a:lnTo>
                <a:lnTo>
                  <a:pt x="483069" y="121920"/>
                </a:lnTo>
                <a:lnTo>
                  <a:pt x="478434" y="119379"/>
                </a:lnTo>
                <a:lnTo>
                  <a:pt x="468160" y="114300"/>
                </a:lnTo>
                <a:close/>
              </a:path>
              <a:path w="701675" h="436879">
                <a:moveTo>
                  <a:pt x="511898" y="180340"/>
                </a:moveTo>
                <a:lnTo>
                  <a:pt x="510451" y="180340"/>
                </a:lnTo>
                <a:lnTo>
                  <a:pt x="509193" y="181610"/>
                </a:lnTo>
                <a:lnTo>
                  <a:pt x="508203" y="182880"/>
                </a:lnTo>
                <a:lnTo>
                  <a:pt x="505815" y="185420"/>
                </a:lnTo>
                <a:lnTo>
                  <a:pt x="504228" y="187960"/>
                </a:lnTo>
                <a:lnTo>
                  <a:pt x="500291" y="191770"/>
                </a:lnTo>
                <a:lnTo>
                  <a:pt x="497827" y="194310"/>
                </a:lnTo>
                <a:lnTo>
                  <a:pt x="491921" y="198120"/>
                </a:lnTo>
                <a:lnTo>
                  <a:pt x="488327" y="200660"/>
                </a:lnTo>
                <a:lnTo>
                  <a:pt x="478739" y="205740"/>
                </a:lnTo>
                <a:lnTo>
                  <a:pt x="473824" y="207009"/>
                </a:lnTo>
                <a:lnTo>
                  <a:pt x="464832" y="208279"/>
                </a:lnTo>
                <a:lnTo>
                  <a:pt x="502475" y="208279"/>
                </a:lnTo>
                <a:lnTo>
                  <a:pt x="504177" y="207009"/>
                </a:lnTo>
                <a:lnTo>
                  <a:pt x="507098" y="204470"/>
                </a:lnTo>
                <a:lnTo>
                  <a:pt x="511949" y="200660"/>
                </a:lnTo>
                <a:lnTo>
                  <a:pt x="513842" y="198120"/>
                </a:lnTo>
                <a:lnTo>
                  <a:pt x="516547" y="195580"/>
                </a:lnTo>
                <a:lnTo>
                  <a:pt x="517321" y="194310"/>
                </a:lnTo>
                <a:lnTo>
                  <a:pt x="517664" y="193040"/>
                </a:lnTo>
                <a:lnTo>
                  <a:pt x="517753" y="190500"/>
                </a:lnTo>
                <a:lnTo>
                  <a:pt x="517448" y="189230"/>
                </a:lnTo>
                <a:lnTo>
                  <a:pt x="517245" y="189230"/>
                </a:lnTo>
                <a:lnTo>
                  <a:pt x="516724" y="187960"/>
                </a:lnTo>
                <a:lnTo>
                  <a:pt x="516369" y="186690"/>
                </a:lnTo>
                <a:lnTo>
                  <a:pt x="515327" y="185420"/>
                </a:lnTo>
                <a:lnTo>
                  <a:pt x="514756" y="184150"/>
                </a:lnTo>
                <a:lnTo>
                  <a:pt x="513702" y="182880"/>
                </a:lnTo>
                <a:lnTo>
                  <a:pt x="513232" y="181610"/>
                </a:lnTo>
                <a:lnTo>
                  <a:pt x="512356" y="181610"/>
                </a:lnTo>
                <a:lnTo>
                  <a:pt x="511898" y="180340"/>
                </a:lnTo>
                <a:close/>
              </a:path>
              <a:path w="701675" h="436879">
                <a:moveTo>
                  <a:pt x="365252" y="166370"/>
                </a:moveTo>
                <a:lnTo>
                  <a:pt x="350837" y="166370"/>
                </a:lnTo>
                <a:lnTo>
                  <a:pt x="345490" y="167640"/>
                </a:lnTo>
                <a:lnTo>
                  <a:pt x="324142" y="187960"/>
                </a:lnTo>
                <a:lnTo>
                  <a:pt x="321132" y="194310"/>
                </a:lnTo>
                <a:lnTo>
                  <a:pt x="319735" y="199390"/>
                </a:lnTo>
                <a:lnTo>
                  <a:pt x="318439" y="203200"/>
                </a:lnTo>
                <a:lnTo>
                  <a:pt x="331927" y="203200"/>
                </a:lnTo>
                <a:lnTo>
                  <a:pt x="332320" y="201930"/>
                </a:lnTo>
                <a:lnTo>
                  <a:pt x="336880" y="191770"/>
                </a:lnTo>
                <a:lnTo>
                  <a:pt x="339890" y="187960"/>
                </a:lnTo>
                <a:lnTo>
                  <a:pt x="346684" y="184150"/>
                </a:lnTo>
                <a:lnTo>
                  <a:pt x="385552" y="184150"/>
                </a:lnTo>
                <a:lnTo>
                  <a:pt x="384060" y="181610"/>
                </a:lnTo>
                <a:lnTo>
                  <a:pt x="377317" y="173990"/>
                </a:lnTo>
                <a:lnTo>
                  <a:pt x="373557" y="171450"/>
                </a:lnTo>
                <a:lnTo>
                  <a:pt x="365252" y="166370"/>
                </a:lnTo>
                <a:close/>
              </a:path>
              <a:path w="701675" h="436879">
                <a:moveTo>
                  <a:pt x="518045" y="82550"/>
                </a:moveTo>
                <a:lnTo>
                  <a:pt x="512051" y="82550"/>
                </a:lnTo>
                <a:lnTo>
                  <a:pt x="510806" y="83820"/>
                </a:lnTo>
                <a:lnTo>
                  <a:pt x="507822" y="85090"/>
                </a:lnTo>
                <a:lnTo>
                  <a:pt x="506615" y="85090"/>
                </a:lnTo>
                <a:lnTo>
                  <a:pt x="504863" y="86359"/>
                </a:lnTo>
                <a:lnTo>
                  <a:pt x="504202" y="87629"/>
                </a:lnTo>
                <a:lnTo>
                  <a:pt x="503313" y="88900"/>
                </a:lnTo>
                <a:lnTo>
                  <a:pt x="503085" y="88900"/>
                </a:lnTo>
                <a:lnTo>
                  <a:pt x="503059" y="90170"/>
                </a:lnTo>
                <a:lnTo>
                  <a:pt x="503199" y="90170"/>
                </a:lnTo>
                <a:lnTo>
                  <a:pt x="549960" y="180340"/>
                </a:lnTo>
                <a:lnTo>
                  <a:pt x="550303" y="181610"/>
                </a:lnTo>
                <a:lnTo>
                  <a:pt x="554228" y="181610"/>
                </a:lnTo>
                <a:lnTo>
                  <a:pt x="556488" y="180340"/>
                </a:lnTo>
                <a:lnTo>
                  <a:pt x="557860" y="180340"/>
                </a:lnTo>
                <a:lnTo>
                  <a:pt x="561111" y="177800"/>
                </a:lnTo>
                <a:lnTo>
                  <a:pt x="562444" y="177800"/>
                </a:lnTo>
                <a:lnTo>
                  <a:pt x="564426" y="176530"/>
                </a:lnTo>
                <a:lnTo>
                  <a:pt x="565162" y="175260"/>
                </a:lnTo>
                <a:lnTo>
                  <a:pt x="566077" y="173990"/>
                </a:lnTo>
                <a:lnTo>
                  <a:pt x="566343" y="173990"/>
                </a:lnTo>
                <a:lnTo>
                  <a:pt x="566407" y="172720"/>
                </a:lnTo>
                <a:lnTo>
                  <a:pt x="533831" y="109220"/>
                </a:lnTo>
                <a:lnTo>
                  <a:pt x="535381" y="101600"/>
                </a:lnTo>
                <a:lnTo>
                  <a:pt x="537438" y="95250"/>
                </a:lnTo>
                <a:lnTo>
                  <a:pt x="524421" y="95250"/>
                </a:lnTo>
                <a:lnTo>
                  <a:pt x="518045" y="82550"/>
                </a:lnTo>
                <a:close/>
              </a:path>
              <a:path w="701675" h="436879">
                <a:moveTo>
                  <a:pt x="488984" y="128270"/>
                </a:moveTo>
                <a:lnTo>
                  <a:pt x="457771" y="128270"/>
                </a:lnTo>
                <a:lnTo>
                  <a:pt x="470877" y="134620"/>
                </a:lnTo>
                <a:lnTo>
                  <a:pt x="476275" y="139700"/>
                </a:lnTo>
                <a:lnTo>
                  <a:pt x="480529" y="148590"/>
                </a:lnTo>
                <a:lnTo>
                  <a:pt x="432015" y="173990"/>
                </a:lnTo>
                <a:lnTo>
                  <a:pt x="460811" y="173990"/>
                </a:lnTo>
                <a:lnTo>
                  <a:pt x="498475" y="154940"/>
                </a:lnTo>
                <a:lnTo>
                  <a:pt x="499668" y="153670"/>
                </a:lnTo>
                <a:lnTo>
                  <a:pt x="501116" y="149859"/>
                </a:lnTo>
                <a:lnTo>
                  <a:pt x="500811" y="147320"/>
                </a:lnTo>
                <a:lnTo>
                  <a:pt x="497941" y="142240"/>
                </a:lnTo>
                <a:lnTo>
                  <a:pt x="494931" y="135890"/>
                </a:lnTo>
                <a:lnTo>
                  <a:pt x="491350" y="130809"/>
                </a:lnTo>
                <a:lnTo>
                  <a:pt x="488984" y="128270"/>
                </a:lnTo>
                <a:close/>
              </a:path>
              <a:path w="701675" h="436879">
                <a:moveTo>
                  <a:pt x="614527" y="149859"/>
                </a:moveTo>
                <a:lnTo>
                  <a:pt x="610616" y="149859"/>
                </a:lnTo>
                <a:lnTo>
                  <a:pt x="611530" y="151130"/>
                </a:lnTo>
                <a:lnTo>
                  <a:pt x="613587" y="151130"/>
                </a:lnTo>
                <a:lnTo>
                  <a:pt x="614527" y="149859"/>
                </a:lnTo>
                <a:close/>
              </a:path>
              <a:path w="701675" h="436879">
                <a:moveTo>
                  <a:pt x="592407" y="76200"/>
                </a:moveTo>
                <a:lnTo>
                  <a:pt x="562229" y="76200"/>
                </a:lnTo>
                <a:lnTo>
                  <a:pt x="565073" y="77470"/>
                </a:lnTo>
                <a:lnTo>
                  <a:pt x="570420" y="80009"/>
                </a:lnTo>
                <a:lnTo>
                  <a:pt x="572960" y="82550"/>
                </a:lnTo>
                <a:lnTo>
                  <a:pt x="577761" y="87629"/>
                </a:lnTo>
                <a:lnTo>
                  <a:pt x="580275" y="91440"/>
                </a:lnTo>
                <a:lnTo>
                  <a:pt x="610260" y="149859"/>
                </a:lnTo>
                <a:lnTo>
                  <a:pt x="616788" y="149859"/>
                </a:lnTo>
                <a:lnTo>
                  <a:pt x="618185" y="148590"/>
                </a:lnTo>
                <a:lnTo>
                  <a:pt x="621436" y="147320"/>
                </a:lnTo>
                <a:lnTo>
                  <a:pt x="622731" y="146050"/>
                </a:lnTo>
                <a:lnTo>
                  <a:pt x="624725" y="144779"/>
                </a:lnTo>
                <a:lnTo>
                  <a:pt x="625449" y="144779"/>
                </a:lnTo>
                <a:lnTo>
                  <a:pt x="626376" y="143509"/>
                </a:lnTo>
                <a:lnTo>
                  <a:pt x="626643" y="142240"/>
                </a:lnTo>
                <a:lnTo>
                  <a:pt x="626694" y="140970"/>
                </a:lnTo>
                <a:lnTo>
                  <a:pt x="598220" y="86359"/>
                </a:lnTo>
                <a:lnTo>
                  <a:pt x="594931" y="80009"/>
                </a:lnTo>
                <a:lnTo>
                  <a:pt x="592407" y="76200"/>
                </a:lnTo>
                <a:close/>
              </a:path>
              <a:path w="701675" h="436879">
                <a:moveTo>
                  <a:pt x="640119" y="44450"/>
                </a:moveTo>
                <a:lnTo>
                  <a:pt x="619747" y="44450"/>
                </a:lnTo>
                <a:lnTo>
                  <a:pt x="649351" y="102870"/>
                </a:lnTo>
                <a:lnTo>
                  <a:pt x="652145" y="106679"/>
                </a:lnTo>
                <a:lnTo>
                  <a:pt x="657987" y="113029"/>
                </a:lnTo>
                <a:lnTo>
                  <a:pt x="661136" y="115570"/>
                </a:lnTo>
                <a:lnTo>
                  <a:pt x="667918" y="118109"/>
                </a:lnTo>
                <a:lnTo>
                  <a:pt x="679437" y="118109"/>
                </a:lnTo>
                <a:lnTo>
                  <a:pt x="683717" y="116840"/>
                </a:lnTo>
                <a:lnTo>
                  <a:pt x="689838" y="113029"/>
                </a:lnTo>
                <a:lnTo>
                  <a:pt x="691311" y="111759"/>
                </a:lnTo>
                <a:lnTo>
                  <a:pt x="694131" y="110490"/>
                </a:lnTo>
                <a:lnTo>
                  <a:pt x="695439" y="109220"/>
                </a:lnTo>
                <a:lnTo>
                  <a:pt x="697839" y="106679"/>
                </a:lnTo>
                <a:lnTo>
                  <a:pt x="698842" y="106679"/>
                </a:lnTo>
                <a:lnTo>
                  <a:pt x="700468" y="104140"/>
                </a:lnTo>
                <a:lnTo>
                  <a:pt x="701509" y="101600"/>
                </a:lnTo>
                <a:lnTo>
                  <a:pt x="701484" y="100329"/>
                </a:lnTo>
                <a:lnTo>
                  <a:pt x="675208" y="100329"/>
                </a:lnTo>
                <a:lnTo>
                  <a:pt x="668362" y="96520"/>
                </a:lnTo>
                <a:lnTo>
                  <a:pt x="665060" y="92709"/>
                </a:lnTo>
                <a:lnTo>
                  <a:pt x="640119" y="44450"/>
                </a:lnTo>
                <a:close/>
              </a:path>
              <a:path w="701675" h="436879">
                <a:moveTo>
                  <a:pt x="696429" y="90170"/>
                </a:moveTo>
                <a:lnTo>
                  <a:pt x="692746" y="90170"/>
                </a:lnTo>
                <a:lnTo>
                  <a:pt x="691743" y="91440"/>
                </a:lnTo>
                <a:lnTo>
                  <a:pt x="691121" y="92709"/>
                </a:lnTo>
                <a:lnTo>
                  <a:pt x="689622" y="93979"/>
                </a:lnTo>
                <a:lnTo>
                  <a:pt x="688746" y="95250"/>
                </a:lnTo>
                <a:lnTo>
                  <a:pt x="686689" y="96520"/>
                </a:lnTo>
                <a:lnTo>
                  <a:pt x="685419" y="97790"/>
                </a:lnTo>
                <a:lnTo>
                  <a:pt x="679246" y="100329"/>
                </a:lnTo>
                <a:lnTo>
                  <a:pt x="701484" y="100329"/>
                </a:lnTo>
                <a:lnTo>
                  <a:pt x="700836" y="97790"/>
                </a:lnTo>
                <a:lnTo>
                  <a:pt x="700176" y="96520"/>
                </a:lnTo>
                <a:lnTo>
                  <a:pt x="699185" y="93979"/>
                </a:lnTo>
                <a:lnTo>
                  <a:pt x="698576" y="93979"/>
                </a:lnTo>
                <a:lnTo>
                  <a:pt x="697992" y="92709"/>
                </a:lnTo>
                <a:lnTo>
                  <a:pt x="696912" y="91440"/>
                </a:lnTo>
                <a:lnTo>
                  <a:pt x="696429" y="90170"/>
                </a:lnTo>
                <a:close/>
              </a:path>
              <a:path w="701675" h="436879">
                <a:moveTo>
                  <a:pt x="567690" y="58420"/>
                </a:moveTo>
                <a:lnTo>
                  <a:pt x="557479" y="58420"/>
                </a:lnTo>
                <a:lnTo>
                  <a:pt x="540969" y="66040"/>
                </a:lnTo>
                <a:lnTo>
                  <a:pt x="536613" y="69850"/>
                </a:lnTo>
                <a:lnTo>
                  <a:pt x="529374" y="80009"/>
                </a:lnTo>
                <a:lnTo>
                  <a:pt x="526516" y="87629"/>
                </a:lnTo>
                <a:lnTo>
                  <a:pt x="524421" y="95250"/>
                </a:lnTo>
                <a:lnTo>
                  <a:pt x="537438" y="95250"/>
                </a:lnTo>
                <a:lnTo>
                  <a:pt x="542582" y="85090"/>
                </a:lnTo>
                <a:lnTo>
                  <a:pt x="545896" y="81279"/>
                </a:lnTo>
                <a:lnTo>
                  <a:pt x="553123" y="77470"/>
                </a:lnTo>
                <a:lnTo>
                  <a:pt x="556209" y="77470"/>
                </a:lnTo>
                <a:lnTo>
                  <a:pt x="562229" y="76200"/>
                </a:lnTo>
                <a:lnTo>
                  <a:pt x="592407" y="76200"/>
                </a:lnTo>
                <a:lnTo>
                  <a:pt x="591566" y="74929"/>
                </a:lnTo>
                <a:lnTo>
                  <a:pt x="584695" y="67309"/>
                </a:lnTo>
                <a:lnTo>
                  <a:pt x="580859" y="63500"/>
                </a:lnTo>
                <a:lnTo>
                  <a:pt x="572363" y="59690"/>
                </a:lnTo>
                <a:lnTo>
                  <a:pt x="567690" y="58420"/>
                </a:lnTo>
                <a:close/>
              </a:path>
              <a:path w="701675" h="436879">
                <a:moveTo>
                  <a:pt x="695236" y="88900"/>
                </a:moveTo>
                <a:lnTo>
                  <a:pt x="694118" y="88900"/>
                </a:lnTo>
                <a:lnTo>
                  <a:pt x="693267" y="90170"/>
                </a:lnTo>
                <a:lnTo>
                  <a:pt x="695629" y="90170"/>
                </a:lnTo>
                <a:lnTo>
                  <a:pt x="695236" y="88900"/>
                </a:lnTo>
                <a:close/>
              </a:path>
              <a:path w="701675" h="436879">
                <a:moveTo>
                  <a:pt x="514921" y="81279"/>
                </a:moveTo>
                <a:lnTo>
                  <a:pt x="514083" y="82550"/>
                </a:lnTo>
                <a:lnTo>
                  <a:pt x="516851" y="82550"/>
                </a:lnTo>
                <a:lnTo>
                  <a:pt x="514921" y="81279"/>
                </a:lnTo>
                <a:close/>
              </a:path>
              <a:path w="701675" h="436879">
                <a:moveTo>
                  <a:pt x="616635" y="0"/>
                </a:moveTo>
                <a:lnTo>
                  <a:pt x="613575" y="0"/>
                </a:lnTo>
                <a:lnTo>
                  <a:pt x="611314" y="1270"/>
                </a:lnTo>
                <a:lnTo>
                  <a:pt x="609917" y="2539"/>
                </a:lnTo>
                <a:lnTo>
                  <a:pt x="606666" y="3809"/>
                </a:lnTo>
                <a:lnTo>
                  <a:pt x="605370" y="5079"/>
                </a:lnTo>
                <a:lnTo>
                  <a:pt x="603377" y="6350"/>
                </a:lnTo>
                <a:lnTo>
                  <a:pt x="602640" y="6350"/>
                </a:lnTo>
                <a:lnTo>
                  <a:pt x="601687" y="7620"/>
                </a:lnTo>
                <a:lnTo>
                  <a:pt x="601433" y="8889"/>
                </a:lnTo>
                <a:lnTo>
                  <a:pt x="601484" y="10159"/>
                </a:lnTo>
                <a:lnTo>
                  <a:pt x="612698" y="31750"/>
                </a:lnTo>
                <a:lnTo>
                  <a:pt x="599719" y="38100"/>
                </a:lnTo>
                <a:lnTo>
                  <a:pt x="599300" y="38100"/>
                </a:lnTo>
                <a:lnTo>
                  <a:pt x="598678" y="39370"/>
                </a:lnTo>
                <a:lnTo>
                  <a:pt x="598589" y="41909"/>
                </a:lnTo>
                <a:lnTo>
                  <a:pt x="598741" y="41909"/>
                </a:lnTo>
                <a:lnTo>
                  <a:pt x="599300" y="44450"/>
                </a:lnTo>
                <a:lnTo>
                  <a:pt x="599770" y="45720"/>
                </a:lnTo>
                <a:lnTo>
                  <a:pt x="601649" y="49529"/>
                </a:lnTo>
                <a:lnTo>
                  <a:pt x="602843" y="50800"/>
                </a:lnTo>
                <a:lnTo>
                  <a:pt x="605129" y="52070"/>
                </a:lnTo>
                <a:lnTo>
                  <a:pt x="606196" y="52070"/>
                </a:lnTo>
                <a:lnTo>
                  <a:pt x="619747" y="44450"/>
                </a:lnTo>
                <a:lnTo>
                  <a:pt x="640119" y="44450"/>
                </a:lnTo>
                <a:lnTo>
                  <a:pt x="636181" y="36829"/>
                </a:lnTo>
                <a:lnTo>
                  <a:pt x="659904" y="24129"/>
                </a:lnTo>
                <a:lnTo>
                  <a:pt x="660425" y="22859"/>
                </a:lnTo>
                <a:lnTo>
                  <a:pt x="629145" y="22859"/>
                </a:lnTo>
                <a:lnTo>
                  <a:pt x="617931" y="1270"/>
                </a:lnTo>
                <a:lnTo>
                  <a:pt x="617575" y="1270"/>
                </a:lnTo>
                <a:lnTo>
                  <a:pt x="616635" y="0"/>
                </a:lnTo>
                <a:close/>
              </a:path>
              <a:path w="701675" h="436879">
                <a:moveTo>
                  <a:pt x="652919" y="10159"/>
                </a:moveTo>
                <a:lnTo>
                  <a:pt x="652399" y="11429"/>
                </a:lnTo>
                <a:lnTo>
                  <a:pt x="629145" y="22859"/>
                </a:lnTo>
                <a:lnTo>
                  <a:pt x="660425" y="22859"/>
                </a:lnTo>
                <a:lnTo>
                  <a:pt x="660501" y="20320"/>
                </a:lnTo>
                <a:lnTo>
                  <a:pt x="659904" y="19050"/>
                </a:lnTo>
                <a:lnTo>
                  <a:pt x="657415" y="13970"/>
                </a:lnTo>
                <a:lnTo>
                  <a:pt x="656259" y="12700"/>
                </a:lnTo>
                <a:lnTo>
                  <a:pt x="655675" y="11429"/>
                </a:lnTo>
                <a:lnTo>
                  <a:pt x="653948" y="11429"/>
                </a:lnTo>
                <a:lnTo>
                  <a:pt x="652919" y="10159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23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924913" y="3739301"/>
          <a:ext cx="1633310" cy="2438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55"/>
                <a:gridCol w="816655"/>
              </a:tblGrid>
              <a:tr h="48755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0000"/>
                      </a:solidFill>
                      <a:prstDash val="solid"/>
                    </a:lnT>
                    <a:lnB w="158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0000"/>
                      </a:solidFill>
                      <a:prstDash val="solid"/>
                    </a:lnT>
                    <a:lnB w="158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0000"/>
                      </a:solidFill>
                      <a:prstDash val="solid"/>
                    </a:lnT>
                    <a:lnB w="158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0000"/>
                      </a:solidFill>
                      <a:prstDash val="solid"/>
                    </a:lnT>
                    <a:lnB w="158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0000"/>
                      </a:solidFill>
                      <a:prstDash val="solid"/>
                    </a:lnT>
                    <a:lnB w="158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0000"/>
                      </a:solidFill>
                      <a:prstDash val="solid"/>
                    </a:lnT>
                    <a:lnB w="158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37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0000"/>
                      </a:solidFill>
                      <a:prstDash val="solid"/>
                    </a:lnT>
                    <a:lnB w="158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0000"/>
                      </a:solidFill>
                      <a:prstDash val="solid"/>
                    </a:lnT>
                    <a:lnB w="158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513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0000"/>
                      </a:solidFill>
                      <a:prstDash val="solid"/>
                    </a:lnT>
                    <a:lnB w="158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0000"/>
                      </a:solidFill>
                      <a:prstDash val="solid"/>
                    </a:lnT>
                    <a:lnB w="158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308193" y="3743791"/>
          <a:ext cx="2565523" cy="2429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55"/>
                <a:gridCol w="1748868"/>
              </a:tblGrid>
              <a:tr h="488489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0000"/>
                      </a:solidFill>
                      <a:prstDash val="solid"/>
                    </a:lnT>
                    <a:lnB w="158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Va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 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0000"/>
                      </a:solidFill>
                      <a:prstDash val="solid"/>
                    </a:lnT>
                    <a:lnB w="158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6620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0000"/>
                      </a:solidFill>
                      <a:prstDash val="solid"/>
                    </a:lnT>
                    <a:lnB w="158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Va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 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0000"/>
                      </a:solidFill>
                      <a:prstDash val="solid"/>
                    </a:lnT>
                    <a:lnB w="158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6620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0000"/>
                      </a:solidFill>
                      <a:prstDash val="solid"/>
                    </a:lnT>
                    <a:lnB w="158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Va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 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0000"/>
                      </a:solidFill>
                      <a:prstDash val="solid"/>
                    </a:lnT>
                    <a:lnB w="158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634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0000"/>
                      </a:solidFill>
                      <a:prstDash val="solid"/>
                    </a:lnT>
                    <a:lnB w="158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Va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 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0000"/>
                      </a:solidFill>
                      <a:prstDash val="solid"/>
                    </a:lnT>
                    <a:lnB w="158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3577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0000"/>
                      </a:solidFill>
                      <a:prstDash val="solid"/>
                    </a:lnT>
                    <a:lnB w="158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0000"/>
                      </a:solidFill>
                      <a:prstDash val="solid"/>
                    </a:lnT>
                    <a:lnB w="158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55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95" dirty="0"/>
              <a:t> </a:t>
            </a:r>
            <a:r>
              <a:rPr spc="-80" dirty="0"/>
              <a:t>P</a:t>
            </a:r>
            <a:r>
              <a:rPr spc="-50" dirty="0"/>
              <a:t>YTHON </a:t>
            </a:r>
            <a:r>
              <a:rPr spc="-55" dirty="0"/>
              <a:t>D</a:t>
            </a:r>
            <a:r>
              <a:rPr spc="-50" dirty="0"/>
              <a:t>I</a:t>
            </a:r>
            <a:r>
              <a:rPr spc="-30" dirty="0"/>
              <a:t>C</a:t>
            </a:r>
            <a:r>
              <a:rPr spc="-50" dirty="0"/>
              <a:t>TIONA</a:t>
            </a:r>
            <a:r>
              <a:rPr spc="-110" dirty="0"/>
              <a:t>R</a:t>
            </a:r>
            <a:r>
              <a:rPr dirty="0"/>
              <a:t>Y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65691"/>
            <a:ext cx="2694305" cy="1149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stor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pair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spc="-10" dirty="0">
                <a:latin typeface="Calibri"/>
                <a:cs typeface="Calibri"/>
              </a:rPr>
              <a:t>ke</a:t>
            </a:r>
            <a:r>
              <a:rPr sz="2400" spc="-5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0815" y="4340889"/>
            <a:ext cx="809575" cy="867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0102" y="4393045"/>
            <a:ext cx="701509" cy="436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37402" y="3278546"/>
            <a:ext cx="135255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46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Key 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7402" y="3766227"/>
            <a:ext cx="135255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741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5967" y="2306487"/>
            <a:ext cx="175006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Va</a:t>
            </a:r>
            <a:r>
              <a:rPr sz="1800" dirty="0">
                <a:latin typeface="Calibri"/>
                <a:cs typeface="Calibri"/>
              </a:rPr>
              <a:t>l </a:t>
            </a:r>
            <a:r>
              <a:rPr sz="1800" spc="-5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5967" y="2796033"/>
            <a:ext cx="175006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Va</a:t>
            </a:r>
            <a:r>
              <a:rPr sz="1800" dirty="0">
                <a:latin typeface="Calibri"/>
                <a:cs typeface="Calibri"/>
              </a:rPr>
              <a:t>l </a:t>
            </a:r>
            <a:r>
              <a:rPr sz="1800" spc="-5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5967" y="3279728"/>
            <a:ext cx="175006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Va</a:t>
            </a:r>
            <a:r>
              <a:rPr sz="1800" dirty="0">
                <a:latin typeface="Calibri"/>
                <a:cs typeface="Calibri"/>
              </a:rPr>
              <a:t>l </a:t>
            </a:r>
            <a:r>
              <a:rPr sz="1800" spc="-5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5967" y="3769274"/>
            <a:ext cx="175006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35416" y="5278335"/>
            <a:ext cx="546100" cy="366395"/>
          </a:xfrm>
          <a:custGeom>
            <a:avLst/>
            <a:gdLst/>
            <a:ahLst/>
            <a:cxnLst/>
            <a:rect l="l" t="t" r="r" b="b"/>
            <a:pathLst>
              <a:path w="546100" h="366395">
                <a:moveTo>
                  <a:pt x="0" y="0"/>
                </a:moveTo>
                <a:lnTo>
                  <a:pt x="546003" y="0"/>
                </a:lnTo>
                <a:lnTo>
                  <a:pt x="546003" y="365850"/>
                </a:lnTo>
                <a:lnTo>
                  <a:pt x="0" y="365850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36070" y="4798636"/>
            <a:ext cx="941582" cy="584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67458" y="5396292"/>
            <a:ext cx="2769235" cy="127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my_dict = {}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dirty="0">
                <a:latin typeface="Courier New"/>
                <a:cs typeface="Courier New"/>
              </a:rPr>
              <a:t>grades = {'Ana':'B',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00">
              <a:latin typeface="Times New Roman"/>
              <a:cs typeface="Times New Roman"/>
            </a:endParaRPr>
          </a:p>
          <a:p>
            <a:pPr marL="1612265">
              <a:lnSpc>
                <a:spcPct val="100000"/>
              </a:lnSpc>
              <a:tabLst>
                <a:tab pos="2256155" algn="l"/>
              </a:tabLst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key1	val1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8299" y="5828118"/>
            <a:ext cx="35921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'John':'A+', 'Denise':'A',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852236" y="5828118"/>
            <a:ext cx="1534795" cy="869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'Katy':'A'}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400">
              <a:latin typeface="Times New Roman"/>
              <a:cs typeface="Times New Roman"/>
            </a:endParaRPr>
          </a:p>
          <a:p>
            <a:pPr marL="288290">
              <a:lnSpc>
                <a:spcPct val="100000"/>
              </a:lnSpc>
              <a:tabLst>
                <a:tab pos="1035050" algn="l"/>
              </a:tabLst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key4	val4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37402" y="2303186"/>
            <a:ext cx="135255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46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Key 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37402" y="2790866"/>
            <a:ext cx="135255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46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Key 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72075" y="6430352"/>
            <a:ext cx="11029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8025" algn="l"/>
              </a:tabLst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key2	val2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08876" y="6443611"/>
            <a:ext cx="1412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7905" algn="l"/>
              </a:tabLst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key3	val3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28076" y="6099848"/>
            <a:ext cx="15240" cy="264160"/>
          </a:xfrm>
          <a:custGeom>
            <a:avLst/>
            <a:gdLst/>
            <a:ahLst/>
            <a:cxnLst/>
            <a:rect l="l" t="t" r="r" b="b"/>
            <a:pathLst>
              <a:path w="15239" h="264160">
                <a:moveTo>
                  <a:pt x="14705" y="263690"/>
                </a:moveTo>
                <a:lnTo>
                  <a:pt x="0" y="0"/>
                </a:lnTo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3426" y="6074548"/>
            <a:ext cx="118110" cy="118745"/>
          </a:xfrm>
          <a:custGeom>
            <a:avLst/>
            <a:gdLst/>
            <a:ahLst/>
            <a:cxnLst/>
            <a:rect l="l" t="t" r="r" b="b"/>
            <a:pathLst>
              <a:path w="118110" h="118745">
                <a:moveTo>
                  <a:pt x="53238" y="0"/>
                </a:moveTo>
                <a:lnTo>
                  <a:pt x="0" y="104190"/>
                </a:lnTo>
                <a:lnTo>
                  <a:pt x="2476" y="111836"/>
                </a:lnTo>
                <a:lnTo>
                  <a:pt x="14973" y="118224"/>
                </a:lnTo>
                <a:lnTo>
                  <a:pt x="22618" y="115747"/>
                </a:lnTo>
                <a:lnTo>
                  <a:pt x="56045" y="50330"/>
                </a:lnTo>
                <a:lnTo>
                  <a:pt x="86486" y="50330"/>
                </a:lnTo>
                <a:lnTo>
                  <a:pt x="53238" y="0"/>
                </a:lnTo>
                <a:close/>
              </a:path>
              <a:path w="118110" h="118745">
                <a:moveTo>
                  <a:pt x="86486" y="50330"/>
                </a:moveTo>
                <a:lnTo>
                  <a:pt x="56045" y="50330"/>
                </a:lnTo>
                <a:lnTo>
                  <a:pt x="96532" y="111620"/>
                </a:lnTo>
                <a:lnTo>
                  <a:pt x="104406" y="113233"/>
                </a:lnTo>
                <a:lnTo>
                  <a:pt x="116116" y="105498"/>
                </a:lnTo>
                <a:lnTo>
                  <a:pt x="117729" y="97624"/>
                </a:lnTo>
                <a:lnTo>
                  <a:pt x="86486" y="5033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41966" y="6099847"/>
            <a:ext cx="15240" cy="264160"/>
          </a:xfrm>
          <a:custGeom>
            <a:avLst/>
            <a:gdLst/>
            <a:ahLst/>
            <a:cxnLst/>
            <a:rect l="l" t="t" r="r" b="b"/>
            <a:pathLst>
              <a:path w="15239" h="264160">
                <a:moveTo>
                  <a:pt x="14705" y="263690"/>
                </a:moveTo>
                <a:lnTo>
                  <a:pt x="0" y="0"/>
                </a:lnTo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87317" y="6074548"/>
            <a:ext cx="118110" cy="118745"/>
          </a:xfrm>
          <a:custGeom>
            <a:avLst/>
            <a:gdLst/>
            <a:ahLst/>
            <a:cxnLst/>
            <a:rect l="l" t="t" r="r" b="b"/>
            <a:pathLst>
              <a:path w="118109" h="118745">
                <a:moveTo>
                  <a:pt x="53238" y="0"/>
                </a:moveTo>
                <a:lnTo>
                  <a:pt x="0" y="104190"/>
                </a:lnTo>
                <a:lnTo>
                  <a:pt x="2476" y="111836"/>
                </a:lnTo>
                <a:lnTo>
                  <a:pt x="14973" y="118224"/>
                </a:lnTo>
                <a:lnTo>
                  <a:pt x="22618" y="115747"/>
                </a:lnTo>
                <a:lnTo>
                  <a:pt x="56045" y="50330"/>
                </a:lnTo>
                <a:lnTo>
                  <a:pt x="86486" y="50330"/>
                </a:lnTo>
                <a:lnTo>
                  <a:pt x="53238" y="0"/>
                </a:lnTo>
                <a:close/>
              </a:path>
              <a:path w="118109" h="118745">
                <a:moveTo>
                  <a:pt x="86486" y="50330"/>
                </a:moveTo>
                <a:lnTo>
                  <a:pt x="56045" y="50330"/>
                </a:lnTo>
                <a:lnTo>
                  <a:pt x="96532" y="111620"/>
                </a:lnTo>
                <a:lnTo>
                  <a:pt x="104419" y="113233"/>
                </a:lnTo>
                <a:lnTo>
                  <a:pt x="116116" y="105498"/>
                </a:lnTo>
                <a:lnTo>
                  <a:pt x="117729" y="97624"/>
                </a:lnTo>
                <a:lnTo>
                  <a:pt x="86486" y="5033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692" y="6105671"/>
            <a:ext cx="15240" cy="264160"/>
          </a:xfrm>
          <a:custGeom>
            <a:avLst/>
            <a:gdLst/>
            <a:ahLst/>
            <a:cxnLst/>
            <a:rect l="l" t="t" r="r" b="b"/>
            <a:pathLst>
              <a:path w="15240" h="264160">
                <a:moveTo>
                  <a:pt x="14704" y="263690"/>
                </a:moveTo>
                <a:lnTo>
                  <a:pt x="0" y="0"/>
                </a:lnTo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12042" y="6080371"/>
            <a:ext cx="118110" cy="118745"/>
          </a:xfrm>
          <a:custGeom>
            <a:avLst/>
            <a:gdLst/>
            <a:ahLst/>
            <a:cxnLst/>
            <a:rect l="l" t="t" r="r" b="b"/>
            <a:pathLst>
              <a:path w="118109" h="118745">
                <a:moveTo>
                  <a:pt x="53238" y="0"/>
                </a:moveTo>
                <a:lnTo>
                  <a:pt x="0" y="104190"/>
                </a:lnTo>
                <a:lnTo>
                  <a:pt x="2476" y="111836"/>
                </a:lnTo>
                <a:lnTo>
                  <a:pt x="14973" y="118224"/>
                </a:lnTo>
                <a:lnTo>
                  <a:pt x="22618" y="115747"/>
                </a:lnTo>
                <a:lnTo>
                  <a:pt x="56045" y="50330"/>
                </a:lnTo>
                <a:lnTo>
                  <a:pt x="86486" y="50330"/>
                </a:lnTo>
                <a:lnTo>
                  <a:pt x="53238" y="0"/>
                </a:lnTo>
                <a:close/>
              </a:path>
              <a:path w="118109" h="118745">
                <a:moveTo>
                  <a:pt x="86486" y="50330"/>
                </a:moveTo>
                <a:lnTo>
                  <a:pt x="56045" y="50330"/>
                </a:lnTo>
                <a:lnTo>
                  <a:pt x="96532" y="111620"/>
                </a:lnTo>
                <a:lnTo>
                  <a:pt x="104419" y="113233"/>
                </a:lnTo>
                <a:lnTo>
                  <a:pt x="116116" y="105498"/>
                </a:lnTo>
                <a:lnTo>
                  <a:pt x="117729" y="97624"/>
                </a:lnTo>
                <a:lnTo>
                  <a:pt x="86486" y="5033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60968" y="6099847"/>
            <a:ext cx="15240" cy="264160"/>
          </a:xfrm>
          <a:custGeom>
            <a:avLst/>
            <a:gdLst/>
            <a:ahLst/>
            <a:cxnLst/>
            <a:rect l="l" t="t" r="r" b="b"/>
            <a:pathLst>
              <a:path w="15240" h="264160">
                <a:moveTo>
                  <a:pt x="14704" y="263690"/>
                </a:moveTo>
                <a:lnTo>
                  <a:pt x="0" y="0"/>
                </a:lnTo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06318" y="6074548"/>
            <a:ext cx="118110" cy="118745"/>
          </a:xfrm>
          <a:custGeom>
            <a:avLst/>
            <a:gdLst/>
            <a:ahLst/>
            <a:cxnLst/>
            <a:rect l="l" t="t" r="r" b="b"/>
            <a:pathLst>
              <a:path w="118109" h="118745">
                <a:moveTo>
                  <a:pt x="53238" y="0"/>
                </a:moveTo>
                <a:lnTo>
                  <a:pt x="0" y="104190"/>
                </a:lnTo>
                <a:lnTo>
                  <a:pt x="2476" y="111836"/>
                </a:lnTo>
                <a:lnTo>
                  <a:pt x="14973" y="118224"/>
                </a:lnTo>
                <a:lnTo>
                  <a:pt x="22618" y="115747"/>
                </a:lnTo>
                <a:lnTo>
                  <a:pt x="56045" y="50330"/>
                </a:lnTo>
                <a:lnTo>
                  <a:pt x="86486" y="50330"/>
                </a:lnTo>
                <a:lnTo>
                  <a:pt x="53238" y="0"/>
                </a:lnTo>
                <a:close/>
              </a:path>
              <a:path w="118109" h="118745">
                <a:moveTo>
                  <a:pt x="86486" y="50330"/>
                </a:moveTo>
                <a:lnTo>
                  <a:pt x="56045" y="50330"/>
                </a:lnTo>
                <a:lnTo>
                  <a:pt x="96532" y="111620"/>
                </a:lnTo>
                <a:lnTo>
                  <a:pt x="104419" y="113233"/>
                </a:lnTo>
                <a:lnTo>
                  <a:pt x="116116" y="105498"/>
                </a:lnTo>
                <a:lnTo>
                  <a:pt x="117729" y="97624"/>
                </a:lnTo>
                <a:lnTo>
                  <a:pt x="86486" y="5033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75464" y="6116946"/>
            <a:ext cx="15240" cy="264160"/>
          </a:xfrm>
          <a:custGeom>
            <a:avLst/>
            <a:gdLst/>
            <a:ahLst/>
            <a:cxnLst/>
            <a:rect l="l" t="t" r="r" b="b"/>
            <a:pathLst>
              <a:path w="15239" h="264160">
                <a:moveTo>
                  <a:pt x="14705" y="263690"/>
                </a:moveTo>
                <a:lnTo>
                  <a:pt x="0" y="0"/>
                </a:lnTo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20815" y="6091646"/>
            <a:ext cx="118110" cy="118745"/>
          </a:xfrm>
          <a:custGeom>
            <a:avLst/>
            <a:gdLst/>
            <a:ahLst/>
            <a:cxnLst/>
            <a:rect l="l" t="t" r="r" b="b"/>
            <a:pathLst>
              <a:path w="118110" h="118745">
                <a:moveTo>
                  <a:pt x="53238" y="0"/>
                </a:moveTo>
                <a:lnTo>
                  <a:pt x="0" y="104190"/>
                </a:lnTo>
                <a:lnTo>
                  <a:pt x="2476" y="111836"/>
                </a:lnTo>
                <a:lnTo>
                  <a:pt x="14973" y="118224"/>
                </a:lnTo>
                <a:lnTo>
                  <a:pt x="22618" y="115747"/>
                </a:lnTo>
                <a:lnTo>
                  <a:pt x="56045" y="50330"/>
                </a:lnTo>
                <a:lnTo>
                  <a:pt x="86486" y="50330"/>
                </a:lnTo>
                <a:lnTo>
                  <a:pt x="53238" y="0"/>
                </a:lnTo>
                <a:close/>
              </a:path>
              <a:path w="118110" h="118745">
                <a:moveTo>
                  <a:pt x="86486" y="50330"/>
                </a:moveTo>
                <a:lnTo>
                  <a:pt x="56045" y="50330"/>
                </a:lnTo>
                <a:lnTo>
                  <a:pt x="96532" y="111620"/>
                </a:lnTo>
                <a:lnTo>
                  <a:pt x="104419" y="113233"/>
                </a:lnTo>
                <a:lnTo>
                  <a:pt x="116116" y="105498"/>
                </a:lnTo>
                <a:lnTo>
                  <a:pt x="117729" y="97624"/>
                </a:lnTo>
                <a:lnTo>
                  <a:pt x="86486" y="5033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33869" y="6099847"/>
            <a:ext cx="15240" cy="264160"/>
          </a:xfrm>
          <a:custGeom>
            <a:avLst/>
            <a:gdLst/>
            <a:ahLst/>
            <a:cxnLst/>
            <a:rect l="l" t="t" r="r" b="b"/>
            <a:pathLst>
              <a:path w="15239" h="264160">
                <a:moveTo>
                  <a:pt x="14705" y="263690"/>
                </a:moveTo>
                <a:lnTo>
                  <a:pt x="0" y="0"/>
                </a:lnTo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79220" y="6074548"/>
            <a:ext cx="118110" cy="118745"/>
          </a:xfrm>
          <a:custGeom>
            <a:avLst/>
            <a:gdLst/>
            <a:ahLst/>
            <a:cxnLst/>
            <a:rect l="l" t="t" r="r" b="b"/>
            <a:pathLst>
              <a:path w="118110" h="118745">
                <a:moveTo>
                  <a:pt x="53238" y="0"/>
                </a:moveTo>
                <a:lnTo>
                  <a:pt x="0" y="104190"/>
                </a:lnTo>
                <a:lnTo>
                  <a:pt x="2476" y="111836"/>
                </a:lnTo>
                <a:lnTo>
                  <a:pt x="14973" y="118224"/>
                </a:lnTo>
                <a:lnTo>
                  <a:pt x="22618" y="115747"/>
                </a:lnTo>
                <a:lnTo>
                  <a:pt x="56045" y="50330"/>
                </a:lnTo>
                <a:lnTo>
                  <a:pt x="86486" y="50330"/>
                </a:lnTo>
                <a:lnTo>
                  <a:pt x="53238" y="0"/>
                </a:lnTo>
                <a:close/>
              </a:path>
              <a:path w="118110" h="118745">
                <a:moveTo>
                  <a:pt x="86486" y="50330"/>
                </a:moveTo>
                <a:lnTo>
                  <a:pt x="56045" y="50330"/>
                </a:lnTo>
                <a:lnTo>
                  <a:pt x="96532" y="111620"/>
                </a:lnTo>
                <a:lnTo>
                  <a:pt x="104406" y="113233"/>
                </a:lnTo>
                <a:lnTo>
                  <a:pt x="116116" y="105498"/>
                </a:lnTo>
                <a:lnTo>
                  <a:pt x="117729" y="97624"/>
                </a:lnTo>
                <a:lnTo>
                  <a:pt x="86486" y="5033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06917" y="6116946"/>
            <a:ext cx="15240" cy="264160"/>
          </a:xfrm>
          <a:custGeom>
            <a:avLst/>
            <a:gdLst/>
            <a:ahLst/>
            <a:cxnLst/>
            <a:rect l="l" t="t" r="r" b="b"/>
            <a:pathLst>
              <a:path w="15239" h="264160">
                <a:moveTo>
                  <a:pt x="14705" y="263690"/>
                </a:moveTo>
                <a:lnTo>
                  <a:pt x="0" y="0"/>
                </a:lnTo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52268" y="6091646"/>
            <a:ext cx="118110" cy="118745"/>
          </a:xfrm>
          <a:custGeom>
            <a:avLst/>
            <a:gdLst/>
            <a:ahLst/>
            <a:cxnLst/>
            <a:rect l="l" t="t" r="r" b="b"/>
            <a:pathLst>
              <a:path w="118110" h="118745">
                <a:moveTo>
                  <a:pt x="53238" y="0"/>
                </a:moveTo>
                <a:lnTo>
                  <a:pt x="0" y="104190"/>
                </a:lnTo>
                <a:lnTo>
                  <a:pt x="2476" y="111836"/>
                </a:lnTo>
                <a:lnTo>
                  <a:pt x="14973" y="118224"/>
                </a:lnTo>
                <a:lnTo>
                  <a:pt x="22618" y="115747"/>
                </a:lnTo>
                <a:lnTo>
                  <a:pt x="56045" y="50330"/>
                </a:lnTo>
                <a:lnTo>
                  <a:pt x="86486" y="50330"/>
                </a:lnTo>
                <a:lnTo>
                  <a:pt x="53238" y="0"/>
                </a:lnTo>
                <a:close/>
              </a:path>
              <a:path w="118110" h="118745">
                <a:moveTo>
                  <a:pt x="86486" y="50330"/>
                </a:moveTo>
                <a:lnTo>
                  <a:pt x="56045" y="50330"/>
                </a:lnTo>
                <a:lnTo>
                  <a:pt x="96532" y="111620"/>
                </a:lnTo>
                <a:lnTo>
                  <a:pt x="104406" y="113233"/>
                </a:lnTo>
                <a:lnTo>
                  <a:pt x="116116" y="105498"/>
                </a:lnTo>
                <a:lnTo>
                  <a:pt x="117729" y="97624"/>
                </a:lnTo>
                <a:lnTo>
                  <a:pt x="86486" y="5033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12202" y="6116945"/>
            <a:ext cx="15240" cy="264160"/>
          </a:xfrm>
          <a:custGeom>
            <a:avLst/>
            <a:gdLst/>
            <a:ahLst/>
            <a:cxnLst/>
            <a:rect l="l" t="t" r="r" b="b"/>
            <a:pathLst>
              <a:path w="15240" h="264160">
                <a:moveTo>
                  <a:pt x="14704" y="263690"/>
                </a:moveTo>
                <a:lnTo>
                  <a:pt x="0" y="0"/>
                </a:lnTo>
              </a:path>
            </a:pathLst>
          </a:custGeom>
          <a:ln w="1269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57552" y="6091645"/>
            <a:ext cx="118110" cy="118745"/>
          </a:xfrm>
          <a:custGeom>
            <a:avLst/>
            <a:gdLst/>
            <a:ahLst/>
            <a:cxnLst/>
            <a:rect l="l" t="t" r="r" b="b"/>
            <a:pathLst>
              <a:path w="118109" h="118745">
                <a:moveTo>
                  <a:pt x="53238" y="0"/>
                </a:moveTo>
                <a:lnTo>
                  <a:pt x="0" y="104190"/>
                </a:lnTo>
                <a:lnTo>
                  <a:pt x="2476" y="111836"/>
                </a:lnTo>
                <a:lnTo>
                  <a:pt x="14973" y="118224"/>
                </a:lnTo>
                <a:lnTo>
                  <a:pt x="22618" y="115747"/>
                </a:lnTo>
                <a:lnTo>
                  <a:pt x="56045" y="50330"/>
                </a:lnTo>
                <a:lnTo>
                  <a:pt x="86486" y="50330"/>
                </a:lnTo>
                <a:lnTo>
                  <a:pt x="53238" y="0"/>
                </a:lnTo>
                <a:close/>
              </a:path>
              <a:path w="118109" h="118745">
                <a:moveTo>
                  <a:pt x="86486" y="50330"/>
                </a:moveTo>
                <a:lnTo>
                  <a:pt x="56045" y="50330"/>
                </a:lnTo>
                <a:lnTo>
                  <a:pt x="96532" y="111620"/>
                </a:lnTo>
                <a:lnTo>
                  <a:pt x="104406" y="113233"/>
                </a:lnTo>
                <a:lnTo>
                  <a:pt x="116116" y="105498"/>
                </a:lnTo>
                <a:lnTo>
                  <a:pt x="117729" y="97624"/>
                </a:lnTo>
                <a:lnTo>
                  <a:pt x="86486" y="5033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23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6197744" y="2457765"/>
            <a:ext cx="1631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5729468" y="2296903"/>
          <a:ext cx="3088115" cy="1950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383"/>
                <a:gridCol w="810021"/>
                <a:gridCol w="1742711"/>
              </a:tblGrid>
              <a:tr h="487431"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001E56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1E56"/>
                      </a:solidFill>
                      <a:prstDash val="solid"/>
                    </a:lnT>
                    <a:lnB w="15866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001E56"/>
                      </a:solidFill>
                      <a:prstDash val="solid"/>
                    </a:lnT>
                    <a:lnB w="15866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'B'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81352E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81352E"/>
                      </a:solidFill>
                      <a:prstDash val="solid"/>
                    </a:lnT>
                    <a:lnB w="15866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</a:tr>
              <a:tr h="488612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001E56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1E56"/>
                      </a:solidFill>
                      <a:prstDash val="solid"/>
                    </a:lnT>
                    <a:lnB w="15866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nise'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001E56"/>
                      </a:solidFill>
                      <a:prstDash val="solid"/>
                    </a:lnT>
                    <a:lnB w="15866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81352E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81352E"/>
                      </a:solidFill>
                      <a:prstDash val="solid"/>
                    </a:lnT>
                    <a:lnB w="15866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</a:tr>
              <a:tr h="485687"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'J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001E56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1E56"/>
                      </a:solidFill>
                      <a:prstDash val="solid"/>
                    </a:lnT>
                    <a:lnB w="15866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ohn'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001E56"/>
                      </a:solidFill>
                      <a:prstDash val="solid"/>
                    </a:lnT>
                    <a:lnB w="15866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'A+'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81352E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81352E"/>
                      </a:solidFill>
                      <a:prstDash val="solid"/>
                    </a:lnT>
                    <a:lnB w="15866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</a:tr>
              <a:tr h="488613"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001E56"/>
                      </a:solidFill>
                      <a:prstDash val="solid"/>
                    </a:lnL>
                    <a:lnR w="15866">
                      <a:solidFill>
                        <a:srgbClr val="000000"/>
                      </a:solidFill>
                      <a:prstDash val="solid"/>
                    </a:lnR>
                    <a:lnT w="15866">
                      <a:solidFill>
                        <a:srgbClr val="001E56"/>
                      </a:solidFill>
                      <a:prstDash val="solid"/>
                    </a:lnT>
                    <a:lnB w="15866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aty'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000000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001E56"/>
                      </a:solidFill>
                      <a:prstDash val="solid"/>
                    </a:lnT>
                    <a:lnB w="15866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81352E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81352E"/>
                      </a:solidFill>
                      <a:prstDash val="solid"/>
                    </a:lnT>
                    <a:lnB w="498918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23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55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DI</a:t>
            </a:r>
            <a:r>
              <a:rPr spc="-30" dirty="0"/>
              <a:t>C</a:t>
            </a:r>
            <a:r>
              <a:rPr spc="-50" dirty="0"/>
              <a:t>T</a:t>
            </a:r>
            <a:r>
              <a:rPr spc="-55" dirty="0"/>
              <a:t>ION</a:t>
            </a:r>
            <a:r>
              <a:rPr spc="-50" dirty="0"/>
              <a:t>A</a:t>
            </a:r>
            <a:r>
              <a:rPr spc="-110" dirty="0"/>
              <a:t>R</a:t>
            </a:r>
            <a:r>
              <a:rPr dirty="0"/>
              <a:t>Y</a:t>
            </a:r>
            <a:r>
              <a:rPr spc="-105" dirty="0"/>
              <a:t> </a:t>
            </a:r>
            <a:r>
              <a:rPr spc="-170" dirty="0"/>
              <a:t>L</a:t>
            </a:r>
            <a:r>
              <a:rPr spc="-55" dirty="0"/>
              <a:t>OO</a:t>
            </a:r>
            <a:r>
              <a:rPr spc="-120" dirty="0"/>
              <a:t>K</a:t>
            </a:r>
            <a:r>
              <a:rPr spc="-55" dirty="0"/>
              <a:t>UP</a:t>
            </a:r>
            <a:r>
              <a:rPr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7458" y="2365691"/>
            <a:ext cx="4235450" cy="232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indent="-8826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simila</a:t>
            </a:r>
            <a:r>
              <a:rPr sz="2600" dirty="0">
                <a:latin typeface="Calibri"/>
                <a:cs typeface="Calibri"/>
              </a:rPr>
              <a:t>r to</a:t>
            </a:r>
            <a:r>
              <a:rPr sz="2600" spc="-5" dirty="0">
                <a:latin typeface="Calibri"/>
                <a:cs typeface="Calibri"/>
              </a:rPr>
              <a:t> indexin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</a:t>
            </a:r>
            <a:r>
              <a:rPr sz="2600" dirty="0">
                <a:latin typeface="Calibri"/>
                <a:cs typeface="Calibri"/>
              </a:rPr>
              <a:t>o a </a:t>
            </a:r>
            <a:r>
              <a:rPr sz="2600" spc="-5" dirty="0">
                <a:latin typeface="Calibri"/>
                <a:cs typeface="Calibri"/>
              </a:rPr>
              <a:t>list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looks up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key</a:t>
            </a:r>
            <a:endParaRPr sz="2600">
              <a:latin typeface="Calibri"/>
              <a:cs typeface="Calibri"/>
            </a:endParaRPr>
          </a:p>
          <a:p>
            <a:pPr marL="100965" marR="158750" indent="-88265">
              <a:lnSpc>
                <a:spcPts val="2800"/>
              </a:lnSpc>
              <a:spcBef>
                <a:spcPts val="1435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ret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rns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va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associated 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key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4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key isn</a:t>
            </a:r>
            <a:r>
              <a:rPr sz="2600" dirty="0">
                <a:latin typeface="Calibri"/>
                <a:cs typeface="Calibri"/>
              </a:rPr>
              <a:t>’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found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get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error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542" y="5365011"/>
            <a:ext cx="45529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grades = {'Ana':'B', 'John':'A+',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9759" y="5365011"/>
            <a:ext cx="18091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'Denise':'A',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0319" y="5365011"/>
            <a:ext cx="15347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'Katy':'A'}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5542" y="5771462"/>
            <a:ext cx="222059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8200"/>
              </a:lnSpc>
            </a:pPr>
            <a:r>
              <a:rPr sz="1800" dirty="0">
                <a:latin typeface="Courier New"/>
                <a:cs typeface="Courier New"/>
              </a:rPr>
              <a:t>grades['John'] grades['Sylvan']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8742" y="5754310"/>
            <a:ext cx="216344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3380" algn="l"/>
              </a:tabLst>
            </a:pPr>
            <a:r>
              <a:rPr sz="1800" spc="760" dirty="0">
                <a:latin typeface="Arial"/>
                <a:cs typeface="Arial"/>
              </a:rPr>
              <a:t>à	</a:t>
            </a:r>
            <a:r>
              <a:rPr sz="1800" spc="760" dirty="0">
                <a:latin typeface="Calibri"/>
                <a:cs typeface="Calibri"/>
              </a:rPr>
              <a:t>evaluates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ourier New"/>
                <a:cs typeface="Courier New"/>
              </a:rPr>
              <a:t>'A+'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73380" algn="l"/>
              </a:tabLst>
            </a:pPr>
            <a:r>
              <a:rPr sz="1800" spc="760" dirty="0">
                <a:latin typeface="Arial"/>
                <a:cs typeface="Arial"/>
              </a:rPr>
              <a:t>à	</a:t>
            </a:r>
            <a:r>
              <a:rPr sz="1800" spc="-5" dirty="0">
                <a:latin typeface="Calibri"/>
                <a:cs typeface="Calibri"/>
              </a:rPr>
              <a:t>gives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dirty="0">
                <a:latin typeface="Courier New"/>
                <a:cs typeface="Courier New"/>
              </a:rPr>
              <a:t>KeyError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29468" y="2296903"/>
          <a:ext cx="3087223" cy="1950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5405"/>
                <a:gridCol w="1741818"/>
              </a:tblGrid>
              <a:tr h="487431"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'Ana'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001E56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001E56"/>
                      </a:solidFill>
                      <a:prstDash val="solid"/>
                    </a:lnT>
                    <a:lnB w="15866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'B'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81352E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81352E"/>
                      </a:solidFill>
                      <a:prstDash val="solid"/>
                    </a:lnT>
                    <a:lnB w="15866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</a:tr>
              <a:tr h="488612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'Denise'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001E56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001E56"/>
                      </a:solidFill>
                      <a:prstDash val="solid"/>
                    </a:lnT>
                    <a:lnB w="15866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81352E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81352E"/>
                      </a:solidFill>
                      <a:prstDash val="solid"/>
                    </a:lnT>
                    <a:lnB w="15866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</a:tr>
              <a:tr h="485687"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'John'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001E56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001E56"/>
                      </a:solidFill>
                      <a:prstDash val="solid"/>
                    </a:lnT>
                    <a:lnB w="15866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'A+'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81352E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81352E"/>
                      </a:solidFill>
                      <a:prstDash val="solid"/>
                    </a:lnT>
                    <a:lnB w="15866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</a:tr>
              <a:tr h="488613"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'Katy'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001E56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001E56"/>
                      </a:solidFill>
                      <a:prstDash val="solid"/>
                    </a:lnT>
                    <a:lnB w="15866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81352E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81352E"/>
                      </a:solidFill>
                      <a:prstDash val="solid"/>
                    </a:lnT>
                    <a:lnB w="15866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23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3531932"/>
            <a:ext cx="6473190" cy="165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grades = {'Ana':'B', 'John':'A+', 'Denise':'A',</a:t>
            </a:r>
            <a:endParaRPr sz="1800">
              <a:latin typeface="Courier New"/>
              <a:cs typeface="Courier New"/>
            </a:endParaRPr>
          </a:p>
          <a:p>
            <a:pPr marL="238125" indent="-225425">
              <a:lnSpc>
                <a:spcPct val="100000"/>
              </a:lnSpc>
              <a:spcBef>
                <a:spcPts val="8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add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entry</a:t>
            </a:r>
            <a:endParaRPr sz="2600">
              <a:latin typeface="Calibri"/>
              <a:cs typeface="Calibri"/>
            </a:endParaRPr>
          </a:p>
          <a:p>
            <a:pPr marL="302260">
              <a:lnSpc>
                <a:spcPct val="100000"/>
              </a:lnSpc>
              <a:spcBef>
                <a:spcPts val="919"/>
              </a:spcBef>
            </a:pPr>
            <a:r>
              <a:rPr sz="1900" dirty="0">
                <a:latin typeface="Courier New"/>
                <a:cs typeface="Courier New"/>
              </a:rPr>
              <a:t>grades['Sylvan'] = 'A'</a:t>
            </a:r>
            <a:endParaRPr sz="1900">
              <a:latin typeface="Courier New"/>
              <a:cs typeface="Courier New"/>
            </a:endParaRPr>
          </a:p>
          <a:p>
            <a:pPr marL="238125" indent="-225425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te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5" dirty="0">
                <a:latin typeface="Calibri"/>
                <a:cs typeface="Calibri"/>
              </a:rPr>
              <a:t>key i</a:t>
            </a:r>
            <a:r>
              <a:rPr sz="2600" dirty="0">
                <a:latin typeface="Calibri"/>
                <a:cs typeface="Calibri"/>
              </a:rPr>
              <a:t>n </a:t>
            </a:r>
            <a:r>
              <a:rPr sz="2600" spc="20" dirty="0">
                <a:latin typeface="Calibri"/>
                <a:cs typeface="Calibri"/>
              </a:rPr>
              <a:t>dicSonary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2236" y="3531932"/>
            <a:ext cx="15347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'Katy':'A'}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7458" y="5336159"/>
            <a:ext cx="2922270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marR="5080" indent="-635">
              <a:lnSpc>
                <a:spcPct val="78900"/>
              </a:lnSpc>
            </a:pPr>
            <a:r>
              <a:rPr sz="1900" dirty="0">
                <a:latin typeface="Courier New"/>
                <a:cs typeface="Courier New"/>
              </a:rPr>
              <a:t>'John' in grades 'Daniel' in grades</a:t>
            </a:r>
            <a:endParaRPr sz="1900">
              <a:latin typeface="Courier New"/>
              <a:cs typeface="Courier New"/>
            </a:endParaRPr>
          </a:p>
          <a:p>
            <a:pPr marL="238125" indent="-225425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dele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entry</a:t>
            </a:r>
            <a:endParaRPr sz="2600">
              <a:latin typeface="Calibri"/>
              <a:cs typeface="Calibri"/>
            </a:endParaRPr>
          </a:p>
          <a:p>
            <a:pPr marL="302260">
              <a:lnSpc>
                <a:spcPct val="100000"/>
              </a:lnSpc>
              <a:spcBef>
                <a:spcPts val="919"/>
              </a:spcBef>
            </a:pPr>
            <a:r>
              <a:rPr sz="1900" dirty="0">
                <a:latin typeface="Courier New"/>
                <a:cs typeface="Courier New"/>
              </a:rPr>
              <a:t>del(grades['Ana'])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5136" y="5318054"/>
            <a:ext cx="1993264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  <a:tabLst>
                <a:tab pos="393700" algn="l"/>
                <a:tab pos="1255395" algn="l"/>
              </a:tabLst>
            </a:pPr>
            <a:r>
              <a:rPr sz="1900" spc="800" dirty="0">
                <a:latin typeface="Arial"/>
                <a:cs typeface="Arial"/>
              </a:rPr>
              <a:t>à	</a:t>
            </a:r>
            <a:r>
              <a:rPr sz="1900" dirty="0">
                <a:latin typeface="Calibri"/>
                <a:cs typeface="Calibri"/>
              </a:rPr>
              <a:t>returns	</a:t>
            </a:r>
            <a:r>
              <a:rPr sz="1900" dirty="0">
                <a:latin typeface="Courier New"/>
                <a:cs typeface="Courier New"/>
              </a:rPr>
              <a:t>True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  <a:tabLst>
                <a:tab pos="393700" algn="l"/>
                <a:tab pos="1256030" algn="l"/>
              </a:tabLst>
            </a:pPr>
            <a:r>
              <a:rPr sz="1900" spc="800" dirty="0">
                <a:latin typeface="Arial"/>
                <a:cs typeface="Arial"/>
              </a:rPr>
              <a:t>à	</a:t>
            </a:r>
            <a:r>
              <a:rPr sz="1900" dirty="0">
                <a:latin typeface="Calibri"/>
                <a:cs typeface="Calibri"/>
              </a:rPr>
              <a:t>returns	</a:t>
            </a:r>
            <a:r>
              <a:rPr sz="1900" dirty="0">
                <a:latin typeface="Courier New"/>
                <a:cs typeface="Courier New"/>
              </a:rPr>
              <a:t>False</a:t>
            </a:r>
            <a:endParaRPr sz="1900">
              <a:latin typeface="Courier New"/>
              <a:cs typeface="Courier New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44415" y="713758"/>
          <a:ext cx="7472276" cy="243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5053"/>
                <a:gridCol w="1346275"/>
                <a:gridCol w="1740948"/>
              </a:tblGrid>
              <a:tr h="487430">
                <a:tc rowSpan="3">
                  <a:txBody>
                    <a:bodyPr/>
                    <a:lstStyle/>
                    <a:p>
                      <a:pPr marL="19050" marR="1279525">
                        <a:lnSpc>
                          <a:spcPts val="4800"/>
                        </a:lnSpc>
                      </a:pPr>
                      <a:r>
                        <a:rPr sz="4800" b="0" spc="-55" dirty="0">
                          <a:latin typeface="Calibri Light"/>
                          <a:cs typeface="Calibri Light"/>
                        </a:rPr>
                        <a:t>DI</a:t>
                      </a:r>
                      <a:r>
                        <a:rPr sz="4800" b="0" spc="-30" dirty="0">
                          <a:latin typeface="Calibri Light"/>
                          <a:cs typeface="Calibri Light"/>
                        </a:rPr>
                        <a:t>C</a:t>
                      </a:r>
                      <a:r>
                        <a:rPr sz="4800" b="0" spc="-50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4800" b="0" spc="-55" dirty="0">
                          <a:latin typeface="Calibri Light"/>
                          <a:cs typeface="Calibri Light"/>
                        </a:rPr>
                        <a:t>ION</a:t>
                      </a:r>
                      <a:r>
                        <a:rPr sz="4800" b="0" spc="-50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4800" b="0" spc="-110" dirty="0"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4800" b="0" dirty="0">
                          <a:latin typeface="Calibri Light"/>
                          <a:cs typeface="Calibri Light"/>
                        </a:rPr>
                        <a:t>Y </a:t>
                      </a:r>
                      <a:r>
                        <a:rPr sz="4800" b="0" spc="-50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4800" b="0" spc="-55" dirty="0">
                          <a:latin typeface="Calibri Light"/>
                          <a:cs typeface="Calibri Light"/>
                        </a:rPr>
                        <a:t>PE</a:t>
                      </a:r>
                      <a:r>
                        <a:rPr sz="4800" b="0" spc="-50" dirty="0"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4800" b="0" spc="-425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4800" b="0" spc="-50" dirty="0">
                          <a:latin typeface="Calibri Light"/>
                          <a:cs typeface="Calibri Light"/>
                        </a:rPr>
                        <a:t>TIONS</a:t>
                      </a:r>
                      <a:endParaRPr sz="48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R w="15866">
                      <a:solidFill>
                        <a:srgbClr val="001E56"/>
                      </a:solidFill>
                      <a:prstDash val="solid"/>
                    </a:lnR>
                    <a:lnB w="6347">
                      <a:solidFill>
                        <a:srgbClr val="9191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'Ana'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001E56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001E56"/>
                      </a:solidFill>
                      <a:prstDash val="solid"/>
                    </a:lnT>
                    <a:lnB w="15866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'B'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81352E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81352E"/>
                      </a:solidFill>
                      <a:prstDash val="solid"/>
                    </a:lnT>
                    <a:lnB w="15866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</a:tr>
              <a:tr h="4886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5866">
                      <a:solidFill>
                        <a:srgbClr val="001E56"/>
                      </a:solidFill>
                      <a:prstDash val="solid"/>
                    </a:lnR>
                    <a:lnB w="6347">
                      <a:solidFill>
                        <a:srgbClr val="9191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'Denise'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001E56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001E56"/>
                      </a:solidFill>
                      <a:prstDash val="solid"/>
                    </a:lnT>
                    <a:lnB w="15866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81352E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81352E"/>
                      </a:solidFill>
                      <a:prstDash val="solid"/>
                    </a:lnT>
                    <a:lnB w="15866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</a:tr>
              <a:tr h="4973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5866">
                      <a:solidFill>
                        <a:srgbClr val="001E56"/>
                      </a:solidFill>
                      <a:prstDash val="solid"/>
                    </a:lnR>
                    <a:lnB w="6347">
                      <a:solidFill>
                        <a:srgbClr val="9191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'John'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001E56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001E56"/>
                      </a:solidFill>
                      <a:prstDash val="solid"/>
                    </a:lnT>
                    <a:lnB w="23321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'A+'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81352E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81352E"/>
                      </a:solidFill>
                      <a:prstDash val="solid"/>
                    </a:lnT>
                    <a:lnB w="15866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</a:tr>
              <a:tr h="475558">
                <a:tc rowSpan="2"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5866">
                      <a:solidFill>
                        <a:srgbClr val="001E56"/>
                      </a:solidFill>
                      <a:prstDash val="solid"/>
                    </a:lnR>
                    <a:lnT w="6347">
                      <a:solidFill>
                        <a:srgbClr val="91919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'Katy'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001E56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23321">
                      <a:solidFill>
                        <a:srgbClr val="001E56"/>
                      </a:solidFill>
                      <a:prstDash val="solid"/>
                    </a:lnT>
                    <a:lnB w="15866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81352E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81352E"/>
                      </a:solidFill>
                      <a:prstDash val="solid"/>
                    </a:lnT>
                    <a:lnB w="15866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</a:tr>
              <a:tr h="4859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5866">
                      <a:solidFill>
                        <a:srgbClr val="001E56"/>
                      </a:solidFill>
                      <a:prstDash val="solid"/>
                    </a:lnR>
                    <a:lnT w="6347">
                      <a:solidFill>
                        <a:srgbClr val="91919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'Sylvan'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001E56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001E56"/>
                      </a:solidFill>
                      <a:prstDash val="solid"/>
                    </a:lnT>
                    <a:lnB w="15866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81352E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81352E"/>
                      </a:solidFill>
                      <a:prstDash val="solid"/>
                    </a:lnT>
                    <a:lnB w="15866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67458" y="3681792"/>
            <a:ext cx="81197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grades = {'Ana':'B', 'John':'A+', 'Denise':'A', 'Katy':'A'}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7458" y="4638990"/>
            <a:ext cx="653097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get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ite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abl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 that acts like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tuple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all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eys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066" y="5182489"/>
            <a:ext cx="19081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latin typeface="Courier New"/>
                <a:cs typeface="Courier New"/>
              </a:rPr>
              <a:t>grades.keys()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3933" y="5164385"/>
            <a:ext cx="56127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3065" algn="l"/>
                <a:tab pos="1255395" algn="l"/>
              </a:tabLst>
            </a:pPr>
            <a:r>
              <a:rPr sz="1900" spc="800" dirty="0">
                <a:latin typeface="Arial"/>
                <a:cs typeface="Arial"/>
              </a:rPr>
              <a:t>à	</a:t>
            </a:r>
            <a:r>
              <a:rPr sz="1900" dirty="0">
                <a:latin typeface="Calibri"/>
                <a:cs typeface="Calibri"/>
              </a:rPr>
              <a:t>returns	</a:t>
            </a:r>
            <a:r>
              <a:rPr sz="1900" dirty="0">
                <a:latin typeface="Courier New"/>
                <a:cs typeface="Courier New"/>
              </a:rPr>
              <a:t>['Denise','Katy','John','Ana']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7458" y="5604190"/>
            <a:ext cx="6792595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 algn="ctr">
              <a:lnSpc>
                <a:spcPts val="2995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get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ite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abl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 that acts like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tuple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all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values</a:t>
            </a:r>
            <a:endParaRPr sz="2600">
              <a:latin typeface="Calibri"/>
              <a:cs typeface="Calibri"/>
            </a:endParaRPr>
          </a:p>
          <a:p>
            <a:pPr marL="11430" algn="ctr">
              <a:lnSpc>
                <a:spcPts val="2155"/>
              </a:lnSpc>
              <a:tabLst>
                <a:tab pos="2708910" algn="l"/>
                <a:tab pos="3571240" algn="l"/>
              </a:tabLst>
            </a:pPr>
            <a:r>
              <a:rPr sz="1900" dirty="0">
                <a:latin typeface="Courier New"/>
                <a:cs typeface="Courier New"/>
              </a:rPr>
              <a:t>grades.values() </a:t>
            </a:r>
            <a:r>
              <a:rPr sz="1900" spc="800" dirty="0">
                <a:latin typeface="Arial"/>
                <a:cs typeface="Arial"/>
              </a:rPr>
              <a:t>à	</a:t>
            </a:r>
            <a:r>
              <a:rPr sz="1900" dirty="0">
                <a:latin typeface="Calibri"/>
                <a:cs typeface="Calibri"/>
              </a:rPr>
              <a:t>returns	</a:t>
            </a:r>
            <a:r>
              <a:rPr sz="1900" dirty="0">
                <a:latin typeface="Courier New"/>
                <a:cs typeface="Courier New"/>
              </a:rPr>
              <a:t>['A', 'A', 'A+', 'B']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44426" y="4125710"/>
            <a:ext cx="1227035" cy="97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16519" y="5946661"/>
            <a:ext cx="1227035" cy="973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23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44415" y="713758"/>
          <a:ext cx="7472276" cy="1950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5053"/>
                <a:gridCol w="1345405"/>
                <a:gridCol w="1741818"/>
              </a:tblGrid>
              <a:tr h="487430">
                <a:tc rowSpan="3">
                  <a:txBody>
                    <a:bodyPr/>
                    <a:lstStyle/>
                    <a:p>
                      <a:pPr marL="19050" marR="1279525">
                        <a:lnSpc>
                          <a:spcPts val="4800"/>
                        </a:lnSpc>
                      </a:pPr>
                      <a:r>
                        <a:rPr sz="4800" b="0" spc="-55" dirty="0">
                          <a:latin typeface="Calibri Light"/>
                          <a:cs typeface="Calibri Light"/>
                        </a:rPr>
                        <a:t>DI</a:t>
                      </a:r>
                      <a:r>
                        <a:rPr sz="4800" b="0" spc="-30" dirty="0">
                          <a:latin typeface="Calibri Light"/>
                          <a:cs typeface="Calibri Light"/>
                        </a:rPr>
                        <a:t>C</a:t>
                      </a:r>
                      <a:r>
                        <a:rPr sz="4800" b="0" spc="-50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4800" b="0" spc="-55" dirty="0">
                          <a:latin typeface="Calibri Light"/>
                          <a:cs typeface="Calibri Light"/>
                        </a:rPr>
                        <a:t>ION</a:t>
                      </a:r>
                      <a:r>
                        <a:rPr sz="4800" b="0" spc="-50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4800" b="0" spc="-110" dirty="0"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4800" b="0" dirty="0">
                          <a:latin typeface="Calibri Light"/>
                          <a:cs typeface="Calibri Light"/>
                        </a:rPr>
                        <a:t>Y </a:t>
                      </a:r>
                      <a:r>
                        <a:rPr sz="4800" b="0" spc="-50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4800" b="0" spc="-55" dirty="0">
                          <a:latin typeface="Calibri Light"/>
                          <a:cs typeface="Calibri Light"/>
                        </a:rPr>
                        <a:t>PE</a:t>
                      </a:r>
                      <a:r>
                        <a:rPr sz="4800" b="0" spc="-50" dirty="0"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4800" b="0" spc="-425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4800" b="0" spc="-50" dirty="0">
                          <a:latin typeface="Calibri Light"/>
                          <a:cs typeface="Calibri Light"/>
                        </a:rPr>
                        <a:t>TIONS</a:t>
                      </a:r>
                      <a:endParaRPr sz="48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R w="15866">
                      <a:solidFill>
                        <a:srgbClr val="001E56"/>
                      </a:solidFill>
                      <a:prstDash val="solid"/>
                    </a:lnR>
                    <a:lnB w="6347">
                      <a:solidFill>
                        <a:srgbClr val="9191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'Ana'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001E56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001E56"/>
                      </a:solidFill>
                      <a:prstDash val="solid"/>
                    </a:lnT>
                    <a:lnB w="15866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'B'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81352E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81352E"/>
                      </a:solidFill>
                      <a:prstDash val="solid"/>
                    </a:lnT>
                    <a:lnB w="15866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</a:tr>
              <a:tr h="4886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5866">
                      <a:solidFill>
                        <a:srgbClr val="001E56"/>
                      </a:solidFill>
                      <a:prstDash val="solid"/>
                    </a:lnR>
                    <a:lnB w="6347">
                      <a:solidFill>
                        <a:srgbClr val="9191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'Denise'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001E56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001E56"/>
                      </a:solidFill>
                      <a:prstDash val="solid"/>
                    </a:lnT>
                    <a:lnB w="15866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81352E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81352E"/>
                      </a:solidFill>
                      <a:prstDash val="solid"/>
                    </a:lnT>
                    <a:lnB w="15866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</a:tr>
              <a:tr h="4973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5866">
                      <a:solidFill>
                        <a:srgbClr val="001E56"/>
                      </a:solidFill>
                      <a:prstDash val="solid"/>
                    </a:lnR>
                    <a:lnB w="6347">
                      <a:solidFill>
                        <a:srgbClr val="9191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'John'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001E56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001E56"/>
                      </a:solidFill>
                      <a:prstDash val="solid"/>
                    </a:lnT>
                    <a:lnB w="23321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'A+'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81352E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81352E"/>
                      </a:solidFill>
                      <a:prstDash val="solid"/>
                    </a:lnT>
                    <a:lnB w="15866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</a:tr>
              <a:tr h="476990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5866">
                      <a:solidFill>
                        <a:srgbClr val="001E56"/>
                      </a:solidFill>
                      <a:prstDash val="solid"/>
                    </a:lnR>
                    <a:lnT w="6347">
                      <a:solidFill>
                        <a:srgbClr val="91919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'Katy'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001E56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23321">
                      <a:solidFill>
                        <a:srgbClr val="001E56"/>
                      </a:solidFill>
                      <a:prstDash val="solid"/>
                    </a:lnT>
                    <a:lnB w="15866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81352E"/>
                      </a:solidFill>
                      <a:prstDash val="solid"/>
                    </a:lnL>
                    <a:lnR w="15866">
                      <a:solidFill>
                        <a:srgbClr val="81352E"/>
                      </a:solidFill>
                      <a:prstDash val="solid"/>
                    </a:lnR>
                    <a:lnT w="15866">
                      <a:solidFill>
                        <a:srgbClr val="81352E"/>
                      </a:solidFill>
                      <a:prstDash val="solid"/>
                    </a:lnT>
                    <a:lnB w="15866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82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DI</a:t>
            </a:r>
            <a:r>
              <a:rPr spc="-30" dirty="0"/>
              <a:t>C</a:t>
            </a:r>
            <a:r>
              <a:rPr spc="-50" dirty="0"/>
              <a:t>T</a:t>
            </a:r>
            <a:r>
              <a:rPr spc="-55" dirty="0"/>
              <a:t>ION</a:t>
            </a:r>
            <a:r>
              <a:rPr spc="-50" dirty="0"/>
              <a:t>A</a:t>
            </a:r>
            <a:r>
              <a:rPr spc="-110" dirty="0"/>
              <a:t>R</a:t>
            </a:r>
            <a:r>
              <a:rPr dirty="0"/>
              <a:t>Y</a:t>
            </a:r>
            <a:r>
              <a:rPr spc="-105" dirty="0"/>
              <a:t> </a:t>
            </a:r>
            <a:r>
              <a:rPr spc="-50" dirty="0"/>
              <a:t>K</a:t>
            </a:r>
            <a:r>
              <a:rPr spc="-55" dirty="0"/>
              <a:t>E</a:t>
            </a:r>
            <a:r>
              <a:rPr spc="-75" dirty="0"/>
              <a:t>Y</a:t>
            </a:r>
            <a:r>
              <a:rPr dirty="0"/>
              <a:t>S</a:t>
            </a:r>
            <a:r>
              <a:rPr spc="-105" dirty="0"/>
              <a:t> </a:t>
            </a:r>
            <a:r>
              <a:rPr spc="-55" dirty="0"/>
              <a:t>and </a:t>
            </a:r>
            <a:r>
              <a:rPr spc="-260" dirty="0"/>
              <a:t>V</a:t>
            </a:r>
            <a:r>
              <a:rPr spc="-50" dirty="0"/>
              <a:t>A</a:t>
            </a:r>
            <a:r>
              <a:rPr spc="-150" dirty="0"/>
              <a:t>L</a:t>
            </a:r>
            <a:r>
              <a:rPr spc="-55" dirty="0"/>
              <a:t>U</a:t>
            </a:r>
            <a:r>
              <a:rPr spc="-100" dirty="0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23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45623"/>
            <a:ext cx="7845425" cy="427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979" indent="-208279">
              <a:lnSpc>
                <a:spcPts val="2810"/>
              </a:lnSpc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448945" lvl="1" indent="-245745">
              <a:lnSpc>
                <a:spcPts val="2570"/>
              </a:lnSpc>
              <a:buClr>
                <a:srgbClr val="595959"/>
              </a:buClr>
              <a:buFont typeface="Arial"/>
              <a:buChar char="•"/>
              <a:tabLst>
                <a:tab pos="449580" algn="l"/>
              </a:tabLst>
            </a:pPr>
            <a:r>
              <a:rPr sz="2200" dirty="0">
                <a:latin typeface="Calibri"/>
                <a:cs typeface="Calibri"/>
              </a:rPr>
              <a:t>any </a:t>
            </a:r>
            <a:r>
              <a:rPr sz="2200" spc="-5" dirty="0">
                <a:latin typeface="Calibri"/>
                <a:cs typeface="Calibri"/>
              </a:rPr>
              <a:t>type (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imm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utable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utabl</a:t>
            </a: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448945" lvl="1" indent="-245745">
              <a:lnSpc>
                <a:spcPct val="100000"/>
              </a:lnSpc>
              <a:spcBef>
                <a:spcPts val="60"/>
              </a:spcBef>
              <a:buClr>
                <a:srgbClr val="595959"/>
              </a:buClr>
              <a:buFont typeface="Arial"/>
              <a:buChar char="•"/>
              <a:tabLst>
                <a:tab pos="449580" algn="l"/>
              </a:tabLst>
            </a:pPr>
            <a:r>
              <a:rPr sz="2200" dirty="0">
                <a:latin typeface="Calibri"/>
                <a:cs typeface="Calibri"/>
              </a:rPr>
              <a:t>can</a:t>
            </a:r>
            <a:r>
              <a:rPr sz="2200" spc="-5" dirty="0">
                <a:latin typeface="Calibri"/>
                <a:cs typeface="Calibri"/>
              </a:rPr>
              <a:t> b</a:t>
            </a:r>
            <a:r>
              <a:rPr sz="2200" dirty="0">
                <a:latin typeface="Calibri"/>
                <a:cs typeface="Calibri"/>
              </a:rPr>
              <a:t>e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duplic</a:t>
            </a: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at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es</a:t>
            </a:r>
            <a:endParaRPr sz="2200">
              <a:latin typeface="Calibri"/>
              <a:cs typeface="Calibri"/>
            </a:endParaRPr>
          </a:p>
          <a:p>
            <a:pPr marL="448945" lvl="1" indent="-245745">
              <a:lnSpc>
                <a:spcPct val="100000"/>
              </a:lnSpc>
              <a:spcBef>
                <a:spcPts val="60"/>
              </a:spcBef>
              <a:buClr>
                <a:srgbClr val="595959"/>
              </a:buClr>
              <a:buFont typeface="Arial"/>
              <a:buChar char="•"/>
              <a:tabLst>
                <a:tab pos="449580" algn="l"/>
              </a:tabLst>
            </a:pPr>
            <a:r>
              <a:rPr sz="2200" spc="15" dirty="0">
                <a:latin typeface="Calibri"/>
                <a:cs typeface="Calibri"/>
              </a:rPr>
              <a:t>dicSonar</a:t>
            </a:r>
            <a:r>
              <a:rPr sz="2200" spc="20" dirty="0">
                <a:latin typeface="Calibri"/>
                <a:cs typeface="Calibri"/>
              </a:rPr>
              <a:t>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5" dirty="0">
                <a:latin typeface="Calibri"/>
                <a:cs typeface="Calibri"/>
              </a:rPr>
              <a:t> b</a:t>
            </a:r>
            <a:r>
              <a:rPr sz="2200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lists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spc="-5" dirty="0">
                <a:latin typeface="Calibri"/>
                <a:cs typeface="Calibri"/>
              </a:rPr>
              <a:t>even othe</a:t>
            </a:r>
            <a:r>
              <a:rPr sz="2200" dirty="0">
                <a:latin typeface="Calibri"/>
                <a:cs typeface="Calibri"/>
              </a:rPr>
              <a:t>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dicSonaries!</a:t>
            </a:r>
            <a:endParaRPr sz="2200">
              <a:latin typeface="Calibri"/>
              <a:cs typeface="Calibri"/>
            </a:endParaRPr>
          </a:p>
          <a:p>
            <a:pPr marL="220979" indent="-208279">
              <a:lnSpc>
                <a:spcPts val="2810"/>
              </a:lnSpc>
              <a:spcBef>
                <a:spcPts val="1019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spc="-10" dirty="0">
                <a:latin typeface="Calibri"/>
                <a:cs typeface="Calibri"/>
              </a:rPr>
              <a:t>key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448945" lvl="1" indent="-245745">
              <a:lnSpc>
                <a:spcPts val="2570"/>
              </a:lnSpc>
              <a:buClr>
                <a:srgbClr val="595959"/>
              </a:buClr>
              <a:buFont typeface="Arial"/>
              <a:buChar char="•"/>
              <a:tabLst>
                <a:tab pos="449580" algn="l"/>
              </a:tabLst>
            </a:pPr>
            <a:r>
              <a:rPr sz="2200" dirty="0">
                <a:latin typeface="Calibri"/>
                <a:cs typeface="Calibri"/>
              </a:rPr>
              <a:t>must</a:t>
            </a:r>
            <a:r>
              <a:rPr sz="2200" spc="-5" dirty="0">
                <a:latin typeface="Calibri"/>
                <a:cs typeface="Calibri"/>
              </a:rPr>
              <a:t> b</a:t>
            </a:r>
            <a:r>
              <a:rPr sz="2200" dirty="0">
                <a:latin typeface="Calibri"/>
                <a:cs typeface="Calibri"/>
              </a:rPr>
              <a:t>e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unique</a:t>
            </a:r>
            <a:endParaRPr sz="2200">
              <a:latin typeface="Calibri"/>
              <a:cs typeface="Calibri"/>
            </a:endParaRPr>
          </a:p>
          <a:p>
            <a:pPr marL="448945" lvl="1" indent="-245745">
              <a:lnSpc>
                <a:spcPct val="100000"/>
              </a:lnSpc>
              <a:spcBef>
                <a:spcPts val="60"/>
              </a:spcBef>
              <a:buClr>
                <a:srgbClr val="595959"/>
              </a:buClr>
              <a:buFont typeface="Arial"/>
              <a:buChar char="•"/>
              <a:tabLst>
                <a:tab pos="449580" algn="l"/>
              </a:tabLst>
            </a:pP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mmuta</a:t>
            </a: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bl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type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1900" dirty="0">
                <a:latin typeface="Courier New"/>
                <a:cs typeface="Courier New"/>
              </a:rPr>
              <a:t>int</a:t>
            </a:r>
            <a:r>
              <a:rPr sz="1900" spc="-5" dirty="0">
                <a:latin typeface="Calibri"/>
                <a:cs typeface="Calibri"/>
              </a:rPr>
              <a:t>,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dirty="0">
                <a:latin typeface="Courier New"/>
                <a:cs typeface="Courier New"/>
              </a:rPr>
              <a:t>float</a:t>
            </a:r>
            <a:r>
              <a:rPr sz="1900" spc="-5" dirty="0">
                <a:latin typeface="Calibri"/>
                <a:cs typeface="Calibri"/>
              </a:rPr>
              <a:t>, </a:t>
            </a:r>
            <a:r>
              <a:rPr sz="1900" dirty="0">
                <a:latin typeface="Courier New"/>
                <a:cs typeface="Courier New"/>
              </a:rPr>
              <a:t>string</a:t>
            </a:r>
            <a:r>
              <a:rPr sz="1900" spc="-5" dirty="0">
                <a:latin typeface="Calibri"/>
                <a:cs typeface="Calibri"/>
              </a:rPr>
              <a:t>,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dirty="0">
                <a:latin typeface="Courier New"/>
                <a:cs typeface="Courier New"/>
              </a:rPr>
              <a:t>tuple,bool</a:t>
            </a:r>
            <a:r>
              <a:rPr sz="220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571500" marR="174625" lvl="2" indent="-177800">
              <a:lnSpc>
                <a:spcPct val="78900"/>
              </a:lnSpc>
              <a:spcBef>
                <a:spcPts val="600"/>
              </a:spcBef>
              <a:buClr>
                <a:srgbClr val="595959"/>
              </a:buClr>
              <a:buFont typeface="Arial"/>
              <a:buChar char="•"/>
              <a:tabLst>
                <a:tab pos="577215" algn="l"/>
              </a:tabLst>
            </a:pPr>
            <a:r>
              <a:rPr sz="1900" dirty="0">
                <a:latin typeface="Calibri"/>
                <a:cs typeface="Calibri"/>
              </a:rPr>
              <a:t>actually</a:t>
            </a:r>
            <a:r>
              <a:rPr sz="1900" spc="-5" dirty="0">
                <a:latin typeface="Calibri"/>
                <a:cs typeface="Calibri"/>
              </a:rPr>
              <a:t> nee</a:t>
            </a:r>
            <a:r>
              <a:rPr sz="1900" dirty="0">
                <a:latin typeface="Calibri"/>
                <a:cs typeface="Calibri"/>
              </a:rPr>
              <a:t>d an</a:t>
            </a:r>
            <a:r>
              <a:rPr sz="1900" spc="-5" dirty="0">
                <a:latin typeface="Calibri"/>
                <a:cs typeface="Calibri"/>
              </a:rPr>
              <a:t> objec</a:t>
            </a:r>
            <a:r>
              <a:rPr sz="1900" dirty="0">
                <a:latin typeface="Calibri"/>
                <a:cs typeface="Calibri"/>
              </a:rPr>
              <a:t>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that</a:t>
            </a:r>
            <a:r>
              <a:rPr sz="1900" spc="-5" dirty="0">
                <a:latin typeface="Calibri"/>
                <a:cs typeface="Calibri"/>
              </a:rPr>
              <a:t> i</a:t>
            </a:r>
            <a:r>
              <a:rPr sz="1900" dirty="0">
                <a:latin typeface="Calibri"/>
                <a:cs typeface="Calibri"/>
              </a:rPr>
              <a:t>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hashable, </a:t>
            </a:r>
            <a:r>
              <a:rPr sz="1900" spc="-5" dirty="0">
                <a:latin typeface="Calibri"/>
                <a:cs typeface="Calibri"/>
              </a:rPr>
              <a:t>bu</a:t>
            </a:r>
            <a:r>
              <a:rPr sz="1900" dirty="0">
                <a:latin typeface="Calibri"/>
                <a:cs typeface="Calibri"/>
              </a:rPr>
              <a:t>t think</a:t>
            </a:r>
            <a:r>
              <a:rPr sz="1900" spc="-5" dirty="0">
                <a:latin typeface="Calibri"/>
                <a:cs typeface="Calibri"/>
              </a:rPr>
              <a:t> o</a:t>
            </a:r>
            <a:r>
              <a:rPr sz="1900" dirty="0">
                <a:latin typeface="Calibri"/>
                <a:cs typeface="Calibri"/>
              </a:rPr>
              <a:t>f as</a:t>
            </a:r>
            <a:r>
              <a:rPr sz="1900" spc="-5" dirty="0">
                <a:latin typeface="Calibri"/>
                <a:cs typeface="Calibri"/>
              </a:rPr>
              <a:t> immutabl</a:t>
            </a:r>
            <a:r>
              <a:rPr sz="1900" dirty="0">
                <a:latin typeface="Calibri"/>
                <a:cs typeface="Calibri"/>
              </a:rPr>
              <a:t>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as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all </a:t>
            </a:r>
            <a:r>
              <a:rPr sz="1900" spc="-5" dirty="0">
                <a:latin typeface="Calibri"/>
                <a:cs typeface="Calibri"/>
              </a:rPr>
              <a:t>immutabl</a:t>
            </a:r>
            <a:r>
              <a:rPr sz="1900" dirty="0">
                <a:latin typeface="Calibri"/>
                <a:cs typeface="Calibri"/>
              </a:rPr>
              <a:t>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types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are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hashable</a:t>
            </a:r>
            <a:endParaRPr sz="1900">
              <a:latin typeface="Calibri"/>
              <a:cs typeface="Calibri"/>
            </a:endParaRPr>
          </a:p>
          <a:p>
            <a:pPr marL="448945" lvl="1" indent="-245745">
              <a:lnSpc>
                <a:spcPct val="100000"/>
              </a:lnSpc>
              <a:spcBef>
                <a:spcPts val="160"/>
              </a:spcBef>
              <a:buClr>
                <a:srgbClr val="595959"/>
              </a:buClr>
              <a:buFont typeface="Arial"/>
              <a:buChar char="•"/>
              <a:tabLst>
                <a:tab pos="449580" algn="l"/>
              </a:tabLst>
            </a:pPr>
            <a:r>
              <a:rPr sz="2200" dirty="0">
                <a:latin typeface="Calibri"/>
                <a:cs typeface="Calibri"/>
              </a:rPr>
              <a:t>careful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ourier New"/>
                <a:cs typeface="Courier New"/>
              </a:rPr>
              <a:t>float</a:t>
            </a:r>
            <a:r>
              <a:rPr sz="2200" spc="-8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type</a:t>
            </a:r>
            <a:r>
              <a:rPr sz="2200" dirty="0">
                <a:latin typeface="Calibri"/>
                <a:cs typeface="Calibri"/>
              </a:rPr>
              <a:t> as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key</a:t>
            </a:r>
            <a:endParaRPr sz="2200">
              <a:latin typeface="Calibri"/>
              <a:cs typeface="Calibri"/>
            </a:endParaRPr>
          </a:p>
          <a:p>
            <a:pPr marL="220979" indent="-208279">
              <a:lnSpc>
                <a:spcPct val="100000"/>
              </a:lnSpc>
              <a:spcBef>
                <a:spcPts val="1019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order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keys o</a:t>
            </a:r>
            <a:r>
              <a:rPr sz="2400" dirty="0">
                <a:latin typeface="Calibri"/>
                <a:cs typeface="Calibri"/>
              </a:rPr>
              <a:t>r values!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900" dirty="0">
                <a:latin typeface="Courier New"/>
                <a:cs typeface="Courier New"/>
              </a:rPr>
              <a:t>d = {4:{1:0}, (1,3):"twelve", 'const':[3.14,2.7,8.44]}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8900" y="1569721"/>
            <a:ext cx="3254375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55265" algn="l"/>
              </a:tabLst>
            </a:pPr>
            <a:r>
              <a:rPr b="0" u="none" spc="-50" dirty="0">
                <a:latin typeface="Courier New"/>
                <a:cs typeface="Courier New"/>
              </a:rPr>
              <a:t>lis</a:t>
            </a:r>
            <a:r>
              <a:rPr b="0" u="none" dirty="0">
                <a:latin typeface="Courier New"/>
                <a:cs typeface="Courier New"/>
              </a:rPr>
              <a:t>t	</a:t>
            </a:r>
            <a:r>
              <a:rPr u="none" spc="-75" dirty="0"/>
              <a:t>vs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23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0900" y="1566217"/>
            <a:ext cx="146367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0" dirty="0">
                <a:latin typeface="Courier New"/>
                <a:cs typeface="Courier New"/>
              </a:rPr>
              <a:t>dict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7461" y="2378391"/>
            <a:ext cx="3371215" cy="265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320040" indent="-88900">
              <a:lnSpc>
                <a:spcPts val="28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ordere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 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que</a:t>
            </a:r>
            <a:r>
              <a:rPr sz="2600" spc="-10" dirty="0">
                <a:latin typeface="Calibri"/>
                <a:cs typeface="Calibri"/>
              </a:rPr>
              <a:t>nc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elements</a:t>
            </a:r>
            <a:endParaRPr sz="2600">
              <a:latin typeface="Calibri"/>
              <a:cs typeface="Calibri"/>
            </a:endParaRPr>
          </a:p>
          <a:p>
            <a:pPr marL="101600" marR="5080" indent="-88900">
              <a:lnSpc>
                <a:spcPts val="2800"/>
              </a:lnSpc>
              <a:spcBef>
                <a:spcPts val="1400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spc="-5" dirty="0">
                <a:latin typeface="Calibri"/>
                <a:cs typeface="Calibri"/>
              </a:rPr>
              <a:t>loo</a:t>
            </a:r>
            <a:r>
              <a:rPr sz="2600" dirty="0">
                <a:latin typeface="Calibri"/>
                <a:cs typeface="Calibri"/>
              </a:rPr>
              <a:t>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dirty="0">
                <a:latin typeface="Calibri"/>
                <a:cs typeface="Calibri"/>
              </a:rPr>
              <a:t>p </a:t>
            </a:r>
            <a:r>
              <a:rPr sz="2600" spc="-5" dirty="0">
                <a:latin typeface="Calibri"/>
                <a:cs typeface="Calibri"/>
              </a:rPr>
              <a:t>elements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y an </a:t>
            </a:r>
            <a:r>
              <a:rPr sz="2600" spc="-10" dirty="0">
                <a:latin typeface="Calibri"/>
                <a:cs typeface="Calibri"/>
              </a:rPr>
              <a:t>intege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index</a:t>
            </a:r>
            <a:endParaRPr sz="2600">
              <a:latin typeface="Calibri"/>
              <a:cs typeface="Calibri"/>
            </a:endParaRPr>
          </a:p>
          <a:p>
            <a:pPr marL="238760" indent="-225425">
              <a:lnSpc>
                <a:spcPct val="100000"/>
              </a:lnSpc>
              <a:spcBef>
                <a:spcPts val="1040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spc="-5" dirty="0">
                <a:latin typeface="Calibri"/>
                <a:cs typeface="Calibri"/>
              </a:rPr>
              <a:t>indice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hav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order</a:t>
            </a:r>
            <a:endParaRPr sz="2600">
              <a:latin typeface="Calibri"/>
              <a:cs typeface="Calibri"/>
            </a:endParaRPr>
          </a:p>
          <a:p>
            <a:pPr marL="238760" indent="-225425"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spc="-5" dirty="0">
                <a:latin typeface="Calibri"/>
                <a:cs typeface="Calibri"/>
              </a:rPr>
              <a:t>inde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 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inte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ger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1765" y="2365360"/>
            <a:ext cx="3339465" cy="3032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629920" indent="-88900">
              <a:lnSpc>
                <a:spcPts val="28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es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“keys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“values”</a:t>
            </a:r>
            <a:endParaRPr sz="2600">
              <a:latin typeface="Calibri"/>
              <a:cs typeface="Calibri"/>
            </a:endParaRPr>
          </a:p>
          <a:p>
            <a:pPr marL="101600" marR="424815" indent="-88900">
              <a:lnSpc>
                <a:spcPts val="2800"/>
              </a:lnSpc>
              <a:spcBef>
                <a:spcPts val="1400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loo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ite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item</a:t>
            </a:r>
            <a:endParaRPr sz="2600">
              <a:latin typeface="Calibri"/>
              <a:cs typeface="Calibri"/>
            </a:endParaRPr>
          </a:p>
          <a:p>
            <a:pPr marL="238760" indent="-225425">
              <a:lnSpc>
                <a:spcPct val="100000"/>
              </a:lnSpc>
              <a:spcBef>
                <a:spcPts val="1040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order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 guaranteed</a:t>
            </a:r>
            <a:endParaRPr sz="2600">
              <a:latin typeface="Calibri"/>
              <a:cs typeface="Calibri"/>
            </a:endParaRPr>
          </a:p>
          <a:p>
            <a:pPr marL="238760" indent="-225425">
              <a:lnSpc>
                <a:spcPts val="296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key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b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 any</a:t>
            </a:r>
            <a:endParaRPr sz="2600">
              <a:latin typeface="Calibri"/>
              <a:cs typeface="Calibri"/>
            </a:endParaRPr>
          </a:p>
          <a:p>
            <a:pPr marL="102235">
              <a:lnSpc>
                <a:spcPts val="2960"/>
              </a:lnSpc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imm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utable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344" y="929641"/>
            <a:ext cx="7660005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065">
              <a:lnSpc>
                <a:spcPct val="100000"/>
              </a:lnSpc>
            </a:pPr>
            <a:r>
              <a:rPr sz="10000" spc="-50" dirty="0"/>
              <a:t>R</a:t>
            </a:r>
            <a:r>
              <a:rPr sz="10000" spc="-150" dirty="0"/>
              <a:t>E</a:t>
            </a:r>
            <a:r>
              <a:rPr sz="10000" spc="-50" dirty="0"/>
              <a:t>C</a:t>
            </a:r>
            <a:r>
              <a:rPr sz="10000" spc="-60" dirty="0"/>
              <a:t>U</a:t>
            </a:r>
            <a:r>
              <a:rPr sz="10000" spc="-200" dirty="0"/>
              <a:t>R</a:t>
            </a:r>
            <a:r>
              <a:rPr sz="10000" spc="-60" dirty="0"/>
              <a:t>S</a:t>
            </a:r>
            <a:r>
              <a:rPr sz="10000" spc="-50" dirty="0"/>
              <a:t>ION</a:t>
            </a:r>
            <a:r>
              <a:rPr sz="10000" dirty="0"/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623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5</a:t>
            </a:fld>
            <a:endParaRPr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5" name="矩形 4"/>
          <p:cNvSpPr/>
          <p:nvPr/>
        </p:nvSpPr>
        <p:spPr>
          <a:xfrm>
            <a:off x="914400" y="3563035"/>
            <a:ext cx="8991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cs typeface="Calibri"/>
              </a:rPr>
              <a:t>Recursion </a:t>
            </a:r>
            <a:r>
              <a:rPr lang="en-US" altLang="zh-CN" sz="2800" spc="-5" dirty="0">
                <a:cs typeface="Calibri"/>
              </a:rPr>
              <a:t>i</a:t>
            </a:r>
            <a:r>
              <a:rPr lang="en-US" altLang="zh-CN" sz="2800" dirty="0">
                <a:cs typeface="Calibri"/>
              </a:rPr>
              <a:t>s the</a:t>
            </a:r>
            <a:r>
              <a:rPr lang="en-US" altLang="zh-CN" sz="2800" spc="-5" dirty="0">
                <a:cs typeface="Calibri"/>
              </a:rPr>
              <a:t> proces</a:t>
            </a:r>
            <a:r>
              <a:rPr lang="en-US" altLang="zh-CN" sz="2800" dirty="0">
                <a:cs typeface="Calibri"/>
              </a:rPr>
              <a:t>s</a:t>
            </a:r>
            <a:r>
              <a:rPr lang="en-US" altLang="zh-CN" sz="2800" spc="10" dirty="0">
                <a:cs typeface="Calibri"/>
              </a:rPr>
              <a:t> </a:t>
            </a:r>
            <a:r>
              <a:rPr lang="en-US" altLang="zh-CN" sz="2800" spc="-5" dirty="0">
                <a:cs typeface="Calibri"/>
              </a:rPr>
              <a:t>o</a:t>
            </a:r>
            <a:r>
              <a:rPr lang="en-US" altLang="zh-CN" sz="2800" dirty="0">
                <a:cs typeface="Calibri"/>
              </a:rPr>
              <a:t>f </a:t>
            </a:r>
            <a:r>
              <a:rPr lang="en-US" altLang="zh-CN" sz="2800" spc="30" dirty="0" smtClean="0">
                <a:cs typeface="Calibri"/>
              </a:rPr>
              <a:t>repeating</a:t>
            </a:r>
            <a:r>
              <a:rPr lang="en-US" altLang="zh-CN" sz="2800" spc="-15" dirty="0" smtClean="0">
                <a:cs typeface="Calibri"/>
              </a:rPr>
              <a:t> </a:t>
            </a:r>
          </a:p>
          <a:p>
            <a:r>
              <a:rPr lang="en-US" altLang="zh-CN" sz="2800" spc="-5" dirty="0" smtClean="0">
                <a:cs typeface="Calibri"/>
              </a:rPr>
              <a:t>item</a:t>
            </a:r>
            <a:r>
              <a:rPr lang="en-US" altLang="zh-CN" sz="2800" dirty="0" smtClean="0">
                <a:cs typeface="Calibri"/>
              </a:rPr>
              <a:t>s</a:t>
            </a:r>
            <a:r>
              <a:rPr lang="en-US" altLang="zh-CN" sz="2800" spc="10" dirty="0" smtClean="0">
                <a:cs typeface="Calibri"/>
              </a:rPr>
              <a:t> </a:t>
            </a:r>
            <a:r>
              <a:rPr lang="en-US" altLang="zh-CN" sz="2800" spc="-5" dirty="0">
                <a:cs typeface="Calibri"/>
              </a:rPr>
              <a:t>i</a:t>
            </a:r>
            <a:r>
              <a:rPr lang="en-US" altLang="zh-CN" sz="2800" dirty="0">
                <a:cs typeface="Calibri"/>
              </a:rPr>
              <a:t>n a </a:t>
            </a:r>
            <a:r>
              <a:rPr lang="en-US" altLang="zh-CN" sz="2800" spc="-5" dirty="0" smtClean="0">
                <a:cs typeface="Calibri"/>
              </a:rPr>
              <a:t>self-simila</a:t>
            </a:r>
            <a:r>
              <a:rPr lang="en-US" altLang="zh-CN" sz="2800" dirty="0" smtClean="0">
                <a:cs typeface="Calibri"/>
              </a:rPr>
              <a:t>r</a:t>
            </a:r>
            <a:r>
              <a:rPr lang="en-US" altLang="zh-CN" sz="2800" spc="10" dirty="0" smtClean="0">
                <a:cs typeface="Calibri"/>
              </a:rPr>
              <a:t> </a:t>
            </a:r>
            <a:r>
              <a:rPr lang="en-US" altLang="zh-CN" sz="2800" dirty="0">
                <a:cs typeface="Calibri"/>
              </a:rPr>
              <a:t>way.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484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u="none" spc="-55" dirty="0"/>
              <a:t>E</a:t>
            </a:r>
            <a:r>
              <a:rPr u="none" spc="-50" dirty="0"/>
              <a:t>XA</a:t>
            </a:r>
            <a:r>
              <a:rPr u="none" spc="-55" dirty="0"/>
              <a:t>MPLE</a:t>
            </a:r>
            <a:r>
              <a:rPr u="none" dirty="0"/>
              <a:t>:</a:t>
            </a:r>
            <a:r>
              <a:rPr u="none" spc="-105" dirty="0"/>
              <a:t> </a:t>
            </a:r>
            <a:r>
              <a:rPr u="none" dirty="0"/>
              <a:t>3</a:t>
            </a:r>
            <a:r>
              <a:rPr u="none" spc="-105" dirty="0"/>
              <a:t> </a:t>
            </a:r>
            <a:r>
              <a:rPr u="none" spc="-55" dirty="0"/>
              <a:t>FUN</a:t>
            </a:r>
            <a:r>
              <a:rPr u="none" spc="-30" dirty="0"/>
              <a:t>C</a:t>
            </a:r>
            <a:r>
              <a:rPr u="none" spc="-50" dirty="0"/>
              <a:t>T</a:t>
            </a:r>
            <a:r>
              <a:rPr u="none" spc="-55" dirty="0"/>
              <a:t>I</a:t>
            </a:r>
            <a:r>
              <a:rPr u="none" spc="-50" dirty="0"/>
              <a:t>O</a:t>
            </a:r>
            <a:r>
              <a:rPr u="none" spc="-55" dirty="0"/>
              <a:t>N</a:t>
            </a:r>
            <a:r>
              <a:rPr u="none" dirty="0"/>
              <a:t>S</a:t>
            </a:r>
            <a:r>
              <a:rPr u="none" spc="-105" dirty="0"/>
              <a:t> </a:t>
            </a:r>
            <a:r>
              <a:rPr u="none" spc="-190" dirty="0"/>
              <a:t>T</a:t>
            </a:r>
            <a:r>
              <a:rPr u="none" dirty="0"/>
              <a:t>O </a:t>
            </a:r>
            <a:r>
              <a:rPr spc="-50" dirty="0"/>
              <a:t>ANA</a:t>
            </a:r>
            <a:r>
              <a:rPr spc="-430" dirty="0"/>
              <a:t>L</a:t>
            </a:r>
            <a:r>
              <a:rPr spc="-75" dirty="0"/>
              <a:t>Y</a:t>
            </a:r>
            <a:r>
              <a:rPr spc="-50" dirty="0"/>
              <a:t>ZE</a:t>
            </a:r>
            <a:r>
              <a:rPr spc="-55" dirty="0"/>
              <a:t> S</a:t>
            </a:r>
            <a:r>
              <a:rPr spc="-50" dirty="0"/>
              <a:t>ONG </a:t>
            </a:r>
            <a:r>
              <a:rPr spc="-430" dirty="0"/>
              <a:t>L</a:t>
            </a:r>
            <a:r>
              <a:rPr spc="-50" dirty="0"/>
              <a:t>YRICS</a:t>
            </a:r>
            <a:r>
              <a:rPr dirty="0"/>
              <a:t>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23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88278"/>
            <a:ext cx="7823200" cy="258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AutoNum type="arabicParenR"/>
              <a:tabLst>
                <a:tab pos="354965" algn="l"/>
              </a:tabLst>
            </a:pPr>
            <a:r>
              <a:rPr sz="2600" spc="-5" dirty="0">
                <a:latin typeface="Calibri"/>
                <a:cs typeface="Calibri"/>
              </a:rPr>
              <a:t>create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fre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q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nc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y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di</a:t>
            </a:r>
            <a:r>
              <a:rPr sz="2600" b="1" spc="60" dirty="0">
                <a:solidFill>
                  <a:srgbClr val="C00000"/>
                </a:solidFill>
                <a:latin typeface="Calibri"/>
                <a:cs typeface="Calibri"/>
              </a:rPr>
              <a:t>c0o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na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y </a:t>
            </a:r>
            <a:r>
              <a:rPr sz="2600" dirty="0">
                <a:latin typeface="Calibri"/>
                <a:cs typeface="Calibri"/>
              </a:rPr>
              <a:t>mapping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str:int</a:t>
            </a:r>
            <a:endParaRPr sz="2600">
              <a:latin typeface="Courier New"/>
              <a:cs typeface="Courier New"/>
            </a:endParaRPr>
          </a:p>
          <a:p>
            <a:pPr marL="354330" indent="-341630">
              <a:lnSpc>
                <a:spcPct val="100000"/>
              </a:lnSpc>
              <a:spcBef>
                <a:spcPts val="1075"/>
              </a:spcBef>
              <a:buAutoNum type="arabicParenR"/>
              <a:tabLst>
                <a:tab pos="354965" algn="l"/>
              </a:tabLst>
            </a:pPr>
            <a:r>
              <a:rPr sz="2600" dirty="0">
                <a:latin typeface="Calibri"/>
                <a:cs typeface="Calibri"/>
              </a:rPr>
              <a:t>ﬁnd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ccur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most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ho</a:t>
            </a:r>
            <a:r>
              <a:rPr sz="2600" dirty="0">
                <a:latin typeface="Calibri"/>
                <a:cs typeface="Calibri"/>
              </a:rPr>
              <a:t>w many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55" dirty="0">
                <a:latin typeface="Calibri"/>
                <a:cs typeface="Calibri"/>
              </a:rPr>
              <a:t>Smes</a:t>
            </a:r>
            <a:endParaRPr sz="260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 a </a:t>
            </a:r>
            <a:r>
              <a:rPr sz="2400" spc="-5" dirty="0">
                <a:latin typeface="Calibri"/>
                <a:cs typeface="Calibri"/>
              </a:rPr>
              <a:t>list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case there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" dirty="0">
                <a:latin typeface="Calibri"/>
                <a:cs typeface="Calibri"/>
              </a:rPr>
              <a:t> on</a:t>
            </a:r>
            <a:r>
              <a:rPr sz="2400" dirty="0">
                <a:latin typeface="Calibri"/>
                <a:cs typeface="Calibri"/>
              </a:rPr>
              <a:t>e word</a:t>
            </a:r>
            <a:endParaRPr sz="240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  <a:tab pos="4633595" algn="l"/>
              </a:tabLst>
            </a:pPr>
            <a:r>
              <a:rPr sz="2400" spc="-5" dirty="0">
                <a:latin typeface="Calibri"/>
                <a:cs typeface="Calibri"/>
              </a:rPr>
              <a:t>return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tuple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(list,int)</a:t>
            </a:r>
            <a:r>
              <a:rPr sz="2400" spc="-9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words_lis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highest_fre</a:t>
            </a:r>
            <a:r>
              <a:rPr sz="2400" spc="5" dirty="0">
                <a:latin typeface="Calibri"/>
                <a:cs typeface="Calibri"/>
              </a:rPr>
              <a:t>q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54330" indent="-341630">
              <a:lnSpc>
                <a:spcPct val="100000"/>
              </a:lnSpc>
              <a:spcBef>
                <a:spcPts val="1300"/>
              </a:spcBef>
              <a:buAutoNum type="arabicParenR"/>
              <a:tabLst>
                <a:tab pos="354965" algn="l"/>
              </a:tabLst>
            </a:pPr>
            <a:r>
              <a:rPr sz="2600" spc="-5" dirty="0">
                <a:latin typeface="Calibri"/>
                <a:cs typeface="Calibri"/>
              </a:rPr>
              <a:t>ﬁn</a:t>
            </a:r>
            <a:r>
              <a:rPr sz="2600" dirty="0">
                <a:latin typeface="Calibri"/>
                <a:cs typeface="Calibri"/>
              </a:rPr>
              <a:t>d 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rds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ccu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at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leas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45" dirty="0">
                <a:solidFill>
                  <a:srgbClr val="C00000"/>
                </a:solidFill>
                <a:latin typeface="Calibri"/>
                <a:cs typeface="Calibri"/>
              </a:rPr>
              <a:t>0mes</a:t>
            </a:r>
            <a:endParaRPr sz="260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le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10" dirty="0">
                <a:latin typeface="Calibri"/>
                <a:cs typeface="Calibri"/>
              </a:rPr>
              <a:t>use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choose</a:t>
            </a:r>
            <a:r>
              <a:rPr sz="2400" spc="-5" dirty="0">
                <a:latin typeface="Calibri"/>
                <a:cs typeface="Calibri"/>
              </a:rPr>
              <a:t> “a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leas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Smes”</a:t>
            </a:r>
            <a:r>
              <a:rPr sz="2400" spc="2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7958" y="5055588"/>
            <a:ext cx="5948045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buClr>
                <a:srgbClr val="595959"/>
              </a:buClr>
              <a:buFont typeface="Arial"/>
              <a:buChar char="•"/>
              <a:tabLst>
                <a:tab pos="264795" algn="l"/>
              </a:tabLst>
            </a:pPr>
            <a:r>
              <a:rPr sz="2400" spc="-5" dirty="0">
                <a:latin typeface="Calibri"/>
                <a:cs typeface="Calibri"/>
              </a:rPr>
              <a:t>return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lis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tuples,</a:t>
            </a:r>
            <a:r>
              <a:rPr sz="2400" spc="-5" dirty="0">
                <a:latin typeface="Calibri"/>
                <a:cs typeface="Calibri"/>
              </a:rPr>
              <a:t> 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tuple</a:t>
            </a:r>
            <a:r>
              <a:rPr sz="2400" spc="-5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s 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(list,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3011" y="5078571"/>
            <a:ext cx="757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int)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7958" y="5382429"/>
            <a:ext cx="7776209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containing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lis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words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ordere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 their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frequency</a:t>
            </a:r>
            <a:endParaRPr sz="2400">
              <a:latin typeface="Calibri"/>
              <a:cs typeface="Calibri"/>
            </a:endParaRPr>
          </a:p>
          <a:p>
            <a:pPr marL="203200" marR="5080" indent="-190500">
              <a:lnSpc>
                <a:spcPts val="2600"/>
              </a:lnSpc>
              <a:spcBef>
                <a:spcPts val="640"/>
              </a:spcBef>
              <a:buClr>
                <a:srgbClr val="595959"/>
              </a:buClr>
              <a:buFont typeface="Arial"/>
              <a:buChar char="•"/>
              <a:tabLst>
                <a:tab pos="264795" algn="l"/>
              </a:tabLst>
            </a:pPr>
            <a:r>
              <a:rPr sz="2400" spc="-5" dirty="0">
                <a:latin typeface="Calibri"/>
                <a:cs typeface="Calibri"/>
              </a:rPr>
              <a:t>IDEA: Fro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son</a:t>
            </a:r>
            <a:r>
              <a:rPr sz="2400" dirty="0">
                <a:latin typeface="Calibri"/>
                <a:cs typeface="Calibri"/>
              </a:rPr>
              <a:t>g </a:t>
            </a:r>
            <a:r>
              <a:rPr sz="2400" spc="15" dirty="0">
                <a:latin typeface="Calibri"/>
                <a:cs typeface="Calibri"/>
              </a:rPr>
              <a:t>dicSonary</a:t>
            </a:r>
            <a:r>
              <a:rPr sz="2400" spc="10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ﬁn</a:t>
            </a:r>
            <a:r>
              <a:rPr sz="2400" dirty="0">
                <a:latin typeface="Calibri"/>
                <a:cs typeface="Calibri"/>
              </a:rPr>
              <a:t>d most</a:t>
            </a:r>
            <a:r>
              <a:rPr sz="2400" spc="-5" dirty="0">
                <a:latin typeface="Calibri"/>
                <a:cs typeface="Calibri"/>
              </a:rPr>
              <a:t> frequen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Delete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common</a:t>
            </a:r>
            <a:r>
              <a:rPr sz="2400" spc="-5" dirty="0">
                <a:latin typeface="Calibri"/>
                <a:cs typeface="Calibri"/>
              </a:rPr>
              <a:t> word</a:t>
            </a:r>
            <a:r>
              <a:rPr sz="2400" dirty="0">
                <a:latin typeface="Calibri"/>
                <a:cs typeface="Calibri"/>
              </a:rPr>
              <a:t>. Repeat.</a:t>
            </a:r>
            <a:r>
              <a:rPr sz="2400" spc="-5" dirty="0">
                <a:latin typeface="Calibri"/>
                <a:cs typeface="Calibri"/>
              </a:rPr>
              <a:t> 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works becaus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are </a:t>
            </a:r>
            <a:r>
              <a:rPr sz="2400" spc="30" dirty="0">
                <a:latin typeface="Calibri"/>
                <a:cs typeface="Calibri"/>
              </a:rPr>
              <a:t>mutaSng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song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dicSonary.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55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CR</a:t>
            </a:r>
            <a:r>
              <a:rPr spc="-100" dirty="0"/>
              <a:t>E</a:t>
            </a:r>
            <a:r>
              <a:rPr spc="-425" dirty="0"/>
              <a:t>A</a:t>
            </a:r>
            <a:r>
              <a:rPr spc="-50" dirty="0"/>
              <a:t>TING </a:t>
            </a:r>
            <a:r>
              <a:rPr dirty="0"/>
              <a:t>A</a:t>
            </a:r>
            <a:r>
              <a:rPr spc="-100" dirty="0"/>
              <a:t> </a:t>
            </a:r>
            <a:r>
              <a:rPr spc="-50" dirty="0"/>
              <a:t>DI</a:t>
            </a:r>
            <a:r>
              <a:rPr spc="-30" dirty="0"/>
              <a:t>C</a:t>
            </a:r>
            <a:r>
              <a:rPr spc="-50" dirty="0"/>
              <a:t>TIONA</a:t>
            </a:r>
            <a:r>
              <a:rPr spc="-114" dirty="0"/>
              <a:t>R</a:t>
            </a:r>
            <a:r>
              <a:rPr dirty="0"/>
              <a:t>Y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57445"/>
            <a:ext cx="676275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3366FF"/>
                </a:solidFill>
                <a:latin typeface="Courier New"/>
                <a:cs typeface="Courier New"/>
              </a:rPr>
              <a:t>def </a:t>
            </a:r>
            <a:r>
              <a:rPr sz="2600" dirty="0">
                <a:latin typeface="Courier New"/>
                <a:cs typeface="Courier New"/>
              </a:rPr>
              <a:t>lyrics_to_frequencies(lyrics):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1917" y="2840197"/>
            <a:ext cx="2205355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5000"/>
              </a:lnSpc>
            </a:pPr>
            <a:r>
              <a:rPr sz="2600" dirty="0">
                <a:latin typeface="Courier New"/>
                <a:cs typeface="Courier New"/>
              </a:rPr>
              <a:t>myDict = {} </a:t>
            </a:r>
            <a:r>
              <a:rPr sz="2600" dirty="0">
                <a:solidFill>
                  <a:srgbClr val="3366FF"/>
                </a:solidFill>
                <a:latin typeface="Courier New"/>
                <a:cs typeface="Courier New"/>
              </a:rPr>
              <a:t>for </a:t>
            </a:r>
            <a:r>
              <a:rPr sz="2600" dirty="0">
                <a:latin typeface="Courier New"/>
                <a:cs typeface="Courier New"/>
              </a:rPr>
              <a:t>word </a:t>
            </a:r>
            <a:r>
              <a:rPr sz="2600" dirty="0">
                <a:solidFill>
                  <a:srgbClr val="3366FF"/>
                </a:solidFill>
                <a:latin typeface="Courier New"/>
                <a:cs typeface="Courier New"/>
              </a:rPr>
              <a:t>in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9754" y="3335497"/>
            <a:ext cx="141287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ourier New"/>
                <a:cs typeface="Courier New"/>
              </a:rPr>
              <a:t>lyrics: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1917" y="3830797"/>
            <a:ext cx="4979670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7660" marR="5080" indent="-792480">
              <a:lnSpc>
                <a:spcPct val="125000"/>
              </a:lnSpc>
            </a:pPr>
            <a:r>
              <a:rPr sz="2600" dirty="0">
                <a:solidFill>
                  <a:srgbClr val="3366FF"/>
                </a:solidFill>
                <a:latin typeface="Courier New"/>
                <a:cs typeface="Courier New"/>
              </a:rPr>
              <a:t>if </a:t>
            </a:r>
            <a:r>
              <a:rPr sz="2600" dirty="0">
                <a:latin typeface="Courier New"/>
                <a:cs typeface="Courier New"/>
              </a:rPr>
              <a:t>word </a:t>
            </a:r>
            <a:r>
              <a:rPr sz="2600" dirty="0">
                <a:solidFill>
                  <a:srgbClr val="3366FF"/>
                </a:solidFill>
                <a:latin typeface="Courier New"/>
                <a:cs typeface="Courier New"/>
              </a:rPr>
              <a:t>in </a:t>
            </a:r>
            <a:r>
              <a:rPr sz="2600" dirty="0">
                <a:latin typeface="Courier New"/>
                <a:cs typeface="Courier New"/>
              </a:rPr>
              <a:t>myDict: myDict[word] += 1</a:t>
            </a:r>
            <a:endParaRPr sz="2600">
              <a:latin typeface="Courier New"/>
              <a:cs typeface="Courier New"/>
            </a:endParaRPr>
          </a:p>
          <a:p>
            <a:pPr marL="80518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r>
              <a:rPr sz="2600" dirty="0">
                <a:latin typeface="Courier New"/>
                <a:cs typeface="Courier New"/>
              </a:rPr>
              <a:t>:</a:t>
            </a:r>
            <a:endParaRPr sz="2600">
              <a:latin typeface="Courier New"/>
              <a:cs typeface="Courier New"/>
            </a:endParaRPr>
          </a:p>
          <a:p>
            <a:pPr marL="12700" marR="203200" indent="1584960">
              <a:lnSpc>
                <a:spcPct val="125000"/>
              </a:lnSpc>
            </a:pPr>
            <a:r>
              <a:rPr sz="2600" dirty="0">
                <a:latin typeface="Courier New"/>
                <a:cs typeface="Courier New"/>
              </a:rPr>
              <a:t>myDict[word] = 1 </a:t>
            </a:r>
            <a:r>
              <a:rPr sz="26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2600" dirty="0">
                <a:latin typeface="Courier New"/>
                <a:cs typeface="Courier New"/>
              </a:rPr>
              <a:t>myDict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96812" y="2605346"/>
            <a:ext cx="2039310" cy="2432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23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82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USI</a:t>
            </a:r>
            <a:r>
              <a:rPr spc="-50" dirty="0"/>
              <a:t>N</a:t>
            </a:r>
            <a:r>
              <a:rPr dirty="0"/>
              <a:t>G</a:t>
            </a:r>
            <a:r>
              <a:rPr spc="-100" dirty="0"/>
              <a:t> </a:t>
            </a:r>
            <a:r>
              <a:rPr spc="-50" dirty="0"/>
              <a:t>T</a:t>
            </a:r>
            <a:r>
              <a:rPr spc="-55" dirty="0"/>
              <a:t>HE DI</a:t>
            </a:r>
            <a:r>
              <a:rPr spc="-30" dirty="0"/>
              <a:t>C</a:t>
            </a:r>
            <a:r>
              <a:rPr spc="-50" dirty="0"/>
              <a:t>T</a:t>
            </a:r>
            <a:r>
              <a:rPr spc="-55" dirty="0"/>
              <a:t>I</a:t>
            </a:r>
            <a:r>
              <a:rPr spc="-50" dirty="0"/>
              <a:t>ONA</a:t>
            </a:r>
            <a:r>
              <a:rPr spc="-110" dirty="0"/>
              <a:t>R</a:t>
            </a:r>
            <a:r>
              <a:rPr dirty="0"/>
              <a:t>Y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403165"/>
            <a:ext cx="577215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5180" marR="5080" indent="-793115">
              <a:lnSpc>
                <a:spcPct val="134600"/>
              </a:lnSpc>
            </a:pPr>
            <a:r>
              <a:rPr sz="2600" dirty="0">
                <a:solidFill>
                  <a:srgbClr val="3366FF"/>
                </a:solidFill>
                <a:latin typeface="Courier New"/>
                <a:cs typeface="Courier New"/>
              </a:rPr>
              <a:t>def </a:t>
            </a:r>
            <a:r>
              <a:rPr sz="2600" dirty="0">
                <a:latin typeface="Courier New"/>
                <a:cs typeface="Courier New"/>
              </a:rPr>
              <a:t>most_common_words(freqs): values = freqs.values()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070" y="3457011"/>
            <a:ext cx="121475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4600"/>
              </a:lnSpc>
            </a:pPr>
            <a:r>
              <a:rPr sz="2600" dirty="0">
                <a:latin typeface="Courier New"/>
                <a:cs typeface="Courier New"/>
              </a:rPr>
              <a:t>best = words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8989" y="3457011"/>
            <a:ext cx="240347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820">
              <a:lnSpc>
                <a:spcPct val="100000"/>
              </a:lnSpc>
            </a:pPr>
            <a:r>
              <a:rPr sz="2600" dirty="0">
                <a:solidFill>
                  <a:srgbClr val="660066"/>
                </a:solidFill>
                <a:latin typeface="Courier New"/>
                <a:cs typeface="Courier New"/>
              </a:rPr>
              <a:t>max</a:t>
            </a:r>
            <a:r>
              <a:rPr sz="2600" dirty="0">
                <a:latin typeface="Courier New"/>
                <a:cs typeface="Courier New"/>
              </a:rPr>
              <a:t>(values)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600" dirty="0">
                <a:latin typeface="Courier New"/>
                <a:cs typeface="Courier New"/>
              </a:rPr>
              <a:t>= []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0070" y="4523557"/>
            <a:ext cx="161099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3366FF"/>
                </a:solidFill>
                <a:latin typeface="Courier New"/>
                <a:cs typeface="Courier New"/>
              </a:rPr>
              <a:t>for </a:t>
            </a:r>
            <a:r>
              <a:rPr sz="2600" dirty="0">
                <a:latin typeface="Courier New"/>
                <a:cs typeface="Courier New"/>
              </a:rPr>
              <a:t>k </a:t>
            </a:r>
            <a:r>
              <a:rPr sz="2600" dirty="0">
                <a:solidFill>
                  <a:srgbClr val="3366FF"/>
                </a:solidFill>
                <a:latin typeface="Courier New"/>
                <a:cs typeface="Courier New"/>
              </a:rPr>
              <a:t>in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3415" y="4523557"/>
            <a:ext cx="121475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ourier New"/>
                <a:cs typeface="Courier New"/>
              </a:rPr>
              <a:t>freqs: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2748" y="5056830"/>
            <a:ext cx="3988435" cy="142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4545" marR="5080" indent="-792480">
              <a:lnSpc>
                <a:spcPct val="134600"/>
              </a:lnSpc>
            </a:pPr>
            <a:r>
              <a:rPr sz="2600" dirty="0">
                <a:solidFill>
                  <a:srgbClr val="3366FF"/>
                </a:solidFill>
                <a:latin typeface="Courier New"/>
                <a:cs typeface="Courier New"/>
              </a:rPr>
              <a:t>if </a:t>
            </a:r>
            <a:r>
              <a:rPr sz="2600" dirty="0">
                <a:latin typeface="Courier New"/>
                <a:cs typeface="Courier New"/>
              </a:rPr>
              <a:t>freqs[k] == best: words.append(k)</a:t>
            </a:r>
            <a:endParaRPr sz="2600">
              <a:latin typeface="Courier New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1075"/>
              </a:spcBef>
            </a:pPr>
            <a:r>
              <a:rPr sz="2600" dirty="0">
                <a:latin typeface="Courier New"/>
                <a:cs typeface="Courier New"/>
              </a:rPr>
              <a:t>(words, best)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0070" y="6123376"/>
            <a:ext cx="121475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33313" y="2528860"/>
            <a:ext cx="2601165" cy="2474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23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3784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u="none" spc="-55" dirty="0"/>
              <a:t>LEVER</a:t>
            </a:r>
            <a:r>
              <a:rPr u="none" spc="-70" dirty="0"/>
              <a:t>A</a:t>
            </a:r>
            <a:r>
              <a:rPr u="none" spc="-50" dirty="0"/>
              <a:t>G</a:t>
            </a:r>
            <a:r>
              <a:rPr u="none" spc="-55" dirty="0"/>
              <a:t>IN</a:t>
            </a:r>
            <a:r>
              <a:rPr u="none" dirty="0"/>
              <a:t>G</a:t>
            </a:r>
            <a:r>
              <a:rPr u="none" spc="-100" dirty="0"/>
              <a:t> </a:t>
            </a:r>
            <a:r>
              <a:rPr u="none" spc="-55" dirty="0"/>
              <a:t>DI</a:t>
            </a:r>
            <a:r>
              <a:rPr u="none" spc="-30" dirty="0"/>
              <a:t>C</a:t>
            </a:r>
            <a:r>
              <a:rPr u="none" spc="-50" dirty="0"/>
              <a:t>T</a:t>
            </a:r>
            <a:r>
              <a:rPr u="none" spc="-55" dirty="0"/>
              <a:t>ION</a:t>
            </a:r>
            <a:r>
              <a:rPr u="none" spc="-50" dirty="0"/>
              <a:t>A</a:t>
            </a:r>
            <a:r>
              <a:rPr u="none" spc="-110" dirty="0"/>
              <a:t>R</a:t>
            </a:r>
            <a:r>
              <a:rPr u="none" dirty="0"/>
              <a:t>Y </a:t>
            </a:r>
            <a:r>
              <a:rPr spc="-55" dirty="0"/>
              <a:t>P</a:t>
            </a:r>
            <a:r>
              <a:rPr spc="-95" dirty="0"/>
              <a:t>R</a:t>
            </a:r>
            <a:r>
              <a:rPr spc="-50" dirty="0"/>
              <a:t>O</a:t>
            </a:r>
            <a:r>
              <a:rPr spc="-55" dirty="0"/>
              <a:t>PE</a:t>
            </a:r>
            <a:r>
              <a:rPr spc="-95" dirty="0"/>
              <a:t>R</a:t>
            </a:r>
            <a:r>
              <a:rPr spc="-50" dirty="0"/>
              <a:t>T</a:t>
            </a:r>
            <a:r>
              <a:rPr spc="-55" dirty="0"/>
              <a:t>I</a:t>
            </a:r>
            <a:r>
              <a:rPr spc="-100" dirty="0"/>
              <a:t>E</a:t>
            </a:r>
            <a:r>
              <a:rPr dirty="0"/>
              <a:t>S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230" y="2396551"/>
            <a:ext cx="5375910" cy="430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1340" marR="828040" indent="-549275">
              <a:lnSpc>
                <a:spcPct val="106500"/>
              </a:lnSpc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latin typeface="Courier New"/>
                <a:cs typeface="Courier New"/>
              </a:rPr>
              <a:t>words_often(freqs, minTimes): result = []</a:t>
            </a:r>
            <a:endParaRPr sz="1800">
              <a:latin typeface="Courier New"/>
              <a:cs typeface="Courier New"/>
            </a:endParaRPr>
          </a:p>
          <a:p>
            <a:pPr marL="561340" marR="2748280">
              <a:lnSpc>
                <a:spcPct val="1065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done = False </a:t>
            </a: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while not </a:t>
            </a:r>
            <a:r>
              <a:rPr sz="1800" dirty="0">
                <a:latin typeface="Courier New"/>
                <a:cs typeface="Courier New"/>
              </a:rPr>
              <a:t>done:</a:t>
            </a:r>
            <a:endParaRPr sz="1800">
              <a:latin typeface="Courier New"/>
              <a:cs typeface="Courier New"/>
            </a:endParaRPr>
          </a:p>
          <a:p>
            <a:pPr marL="1109980" marR="5080">
              <a:lnSpc>
                <a:spcPct val="111100"/>
              </a:lnSpc>
            </a:pPr>
            <a:r>
              <a:rPr sz="1800" dirty="0">
                <a:latin typeface="Courier New"/>
                <a:cs typeface="Courier New"/>
              </a:rPr>
              <a:t>temp = most_common_words(freqs) </a:t>
            </a: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if </a:t>
            </a:r>
            <a:r>
              <a:rPr sz="1800" dirty="0">
                <a:latin typeface="Courier New"/>
                <a:cs typeface="Courier New"/>
              </a:rPr>
              <a:t>temp[1] &gt;= minTimes:</a:t>
            </a:r>
            <a:endParaRPr sz="1800">
              <a:latin typeface="Courier New"/>
              <a:cs typeface="Courier New"/>
            </a:endParaRPr>
          </a:p>
          <a:p>
            <a:pPr marL="1658620" marR="1102360">
              <a:lnSpc>
                <a:spcPts val="2400"/>
              </a:lnSpc>
              <a:spcBef>
                <a:spcPts val="20"/>
              </a:spcBef>
            </a:pPr>
            <a:r>
              <a:rPr sz="1800" dirty="0">
                <a:latin typeface="Courier New"/>
                <a:cs typeface="Courier New"/>
              </a:rPr>
              <a:t>result.append(temp) </a:t>
            </a: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for </a:t>
            </a:r>
            <a:r>
              <a:rPr sz="1800" dirty="0">
                <a:latin typeface="Courier New"/>
                <a:cs typeface="Courier New"/>
              </a:rPr>
              <a:t>w </a:t>
            </a: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in </a:t>
            </a:r>
            <a:r>
              <a:rPr sz="1800" dirty="0">
                <a:latin typeface="Courier New"/>
                <a:cs typeface="Courier New"/>
              </a:rPr>
              <a:t>temp[0]:</a:t>
            </a:r>
            <a:endParaRPr sz="1800">
              <a:latin typeface="Courier New"/>
              <a:cs typeface="Courier New"/>
            </a:endParaRPr>
          </a:p>
          <a:p>
            <a:pPr marL="1109980" indent="109728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660066"/>
                </a:solidFill>
                <a:latin typeface="Courier New"/>
                <a:cs typeface="Courier New"/>
              </a:rPr>
              <a:t>del</a:t>
            </a:r>
            <a:r>
              <a:rPr sz="1800" dirty="0">
                <a:latin typeface="Courier New"/>
                <a:cs typeface="Courier New"/>
              </a:rPr>
              <a:t>(freqs[w])</a:t>
            </a:r>
            <a:endParaRPr sz="18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urier New"/>
                <a:cs typeface="Courier New"/>
              </a:rPr>
              <a:t>else:</a:t>
            </a:r>
            <a:endParaRPr sz="1800">
              <a:latin typeface="Courier New"/>
              <a:cs typeface="Courier New"/>
            </a:endParaRPr>
          </a:p>
          <a:p>
            <a:pPr marL="561340" marR="2200275" indent="1097280">
              <a:lnSpc>
                <a:spcPct val="1065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done = True </a:t>
            </a: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latin typeface="Courier New"/>
                <a:cs typeface="Courier New"/>
              </a:rPr>
              <a:t>result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60066"/>
                </a:solidFill>
                <a:latin typeface="Courier New"/>
                <a:cs typeface="Courier New"/>
              </a:rPr>
              <a:t>print</a:t>
            </a:r>
            <a:r>
              <a:rPr sz="1800" dirty="0">
                <a:latin typeface="Courier New"/>
                <a:cs typeface="Courier New"/>
              </a:rPr>
              <a:t>(words_often(beatles, 5))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95803" y="3916756"/>
            <a:ext cx="1756791" cy="1372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23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55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FIBON</a:t>
            </a:r>
            <a:r>
              <a:rPr spc="-70" dirty="0"/>
              <a:t>A</a:t>
            </a:r>
            <a:r>
              <a:rPr spc="-55" dirty="0"/>
              <a:t>CCI R</a:t>
            </a:r>
            <a:r>
              <a:rPr spc="-100" dirty="0"/>
              <a:t>E</a:t>
            </a:r>
            <a:r>
              <a:rPr spc="-55" dirty="0"/>
              <a:t>CU</a:t>
            </a:r>
            <a:r>
              <a:rPr spc="-120" dirty="0"/>
              <a:t>R</a:t>
            </a:r>
            <a:r>
              <a:rPr spc="-55" dirty="0"/>
              <a:t>SIVE </a:t>
            </a:r>
            <a:r>
              <a:rPr spc="-100" dirty="0"/>
              <a:t>C</a:t>
            </a:r>
            <a:r>
              <a:rPr spc="-55" dirty="0"/>
              <a:t>ODE</a:t>
            </a:r>
            <a:r>
              <a:rPr dirty="0"/>
              <a:t>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23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52486"/>
            <a:ext cx="3531235" cy="280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def </a:t>
            </a:r>
            <a:r>
              <a:rPr sz="2000" dirty="0">
                <a:latin typeface="Courier New"/>
                <a:cs typeface="Courier New"/>
              </a:rPr>
              <a:t>fib(n):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if </a:t>
            </a:r>
            <a:r>
              <a:rPr sz="2000" dirty="0">
                <a:latin typeface="Courier New"/>
                <a:cs typeface="Courier New"/>
              </a:rPr>
              <a:t>n == 1:</a:t>
            </a:r>
            <a:endParaRPr sz="2000">
              <a:latin typeface="Courier New"/>
              <a:cs typeface="Courier New"/>
            </a:endParaRPr>
          </a:p>
          <a:p>
            <a:pPr marL="622300" marR="1071880" indent="609600">
              <a:lnSpc>
                <a:spcPct val="137500"/>
              </a:lnSpc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2000" dirty="0">
                <a:latin typeface="Courier New"/>
                <a:cs typeface="Courier New"/>
              </a:rPr>
              <a:t>1 </a:t>
            </a: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elif </a:t>
            </a:r>
            <a:r>
              <a:rPr sz="2000" dirty="0">
                <a:latin typeface="Courier New"/>
                <a:cs typeface="Courier New"/>
              </a:rPr>
              <a:t>n == 2:</a:t>
            </a:r>
            <a:endParaRPr sz="2000">
              <a:latin typeface="Courier New"/>
              <a:cs typeface="Courier New"/>
            </a:endParaRPr>
          </a:p>
          <a:p>
            <a:pPr marL="622300" marR="1071880" indent="609600">
              <a:lnSpc>
                <a:spcPct val="137500"/>
              </a:lnSpc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2000" dirty="0">
                <a:latin typeface="Courier New"/>
                <a:cs typeface="Courier New"/>
              </a:rPr>
              <a:t>2 else: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2000" dirty="0">
                <a:latin typeface="Courier New"/>
                <a:cs typeface="Courier New"/>
              </a:rPr>
              <a:t>fib(n-1)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5719" y="4879786"/>
            <a:ext cx="1550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+ fib(n-2)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7458" y="5279071"/>
            <a:ext cx="3161665" cy="135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two</a:t>
            </a:r>
            <a:r>
              <a:rPr sz="2600" spc="-5" dirty="0">
                <a:latin typeface="Calibri"/>
                <a:cs typeface="Calibri"/>
              </a:rPr>
              <a:t> bas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cases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calls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itsel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twice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this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code</a:t>
            </a:r>
            <a:r>
              <a:rPr sz="2600" spc="-5" dirty="0">
                <a:latin typeface="Calibri"/>
                <a:cs typeface="Calibri"/>
              </a:rPr>
              <a:t> i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spc="-5" dirty="0">
                <a:latin typeface="Calibri"/>
                <a:cs typeface="Calibri"/>
              </a:rPr>
              <a:t>ineﬃcient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650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none" spc="-50" dirty="0"/>
              <a:t>INEFFICIEN</a:t>
            </a:r>
            <a:r>
              <a:rPr u="none" dirty="0"/>
              <a:t>T</a:t>
            </a:r>
            <a:r>
              <a:rPr u="none" spc="-100" dirty="0"/>
              <a:t> </a:t>
            </a:r>
            <a:r>
              <a:rPr u="none" spc="-50" dirty="0"/>
              <a:t>FIBON</a:t>
            </a:r>
            <a:r>
              <a:rPr u="none" spc="-75" dirty="0"/>
              <a:t>A</a:t>
            </a:r>
            <a:r>
              <a:rPr u="none" spc="-50" dirty="0"/>
              <a:t>CCI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5799771"/>
            <a:ext cx="6269355" cy="86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rec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la</a:t>
            </a:r>
            <a:r>
              <a:rPr sz="2600" b="1" spc="95" dirty="0">
                <a:solidFill>
                  <a:srgbClr val="C00000"/>
                </a:solidFill>
                <a:latin typeface="Calibri"/>
                <a:cs typeface="Calibri"/>
              </a:rPr>
              <a:t>0n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g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sam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values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many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45" dirty="0">
                <a:latin typeface="Calibri"/>
                <a:cs typeface="Calibri"/>
              </a:rPr>
              <a:t>Smes!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could</a:t>
            </a:r>
            <a:r>
              <a:rPr sz="2600" spc="-10" dirty="0">
                <a:latin typeface="Calibri"/>
                <a:cs typeface="Calibri"/>
              </a:rPr>
              <a:t> kee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track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already calculated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7688" y="2639567"/>
            <a:ext cx="443865" cy="350520"/>
          </a:xfrm>
          <a:custGeom>
            <a:avLst/>
            <a:gdLst/>
            <a:ahLst/>
            <a:cxnLst/>
            <a:rect l="l" t="t" r="r" b="b"/>
            <a:pathLst>
              <a:path w="443864" h="350519">
                <a:moveTo>
                  <a:pt x="443285" y="0"/>
                </a:moveTo>
                <a:lnTo>
                  <a:pt x="0" y="349963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97679" y="2893225"/>
            <a:ext cx="121285" cy="112395"/>
          </a:xfrm>
          <a:custGeom>
            <a:avLst/>
            <a:gdLst/>
            <a:ahLst/>
            <a:cxnLst/>
            <a:rect l="l" t="t" r="r" b="b"/>
            <a:pathLst>
              <a:path w="121285" h="112394">
                <a:moveTo>
                  <a:pt x="50165" y="0"/>
                </a:moveTo>
                <a:lnTo>
                  <a:pt x="42799" y="3200"/>
                </a:lnTo>
                <a:lnTo>
                  <a:pt x="0" y="112102"/>
                </a:lnTo>
                <a:lnTo>
                  <a:pt x="115849" y="95745"/>
                </a:lnTo>
                <a:lnTo>
                  <a:pt x="120688" y="89331"/>
                </a:lnTo>
                <a:lnTo>
                  <a:pt x="119495" y="80860"/>
                </a:lnTo>
                <a:lnTo>
                  <a:pt x="39560" y="80860"/>
                </a:lnTo>
                <a:lnTo>
                  <a:pt x="66433" y="12496"/>
                </a:lnTo>
                <a:lnTo>
                  <a:pt x="63220" y="5130"/>
                </a:lnTo>
                <a:lnTo>
                  <a:pt x="50165" y="0"/>
                </a:lnTo>
                <a:close/>
              </a:path>
              <a:path w="121285" h="112394">
                <a:moveTo>
                  <a:pt x="112306" y="70599"/>
                </a:moveTo>
                <a:lnTo>
                  <a:pt x="39560" y="80860"/>
                </a:lnTo>
                <a:lnTo>
                  <a:pt x="119495" y="80860"/>
                </a:lnTo>
                <a:lnTo>
                  <a:pt x="118732" y="75437"/>
                </a:lnTo>
                <a:lnTo>
                  <a:pt x="112306" y="70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082" y="3389376"/>
            <a:ext cx="443865" cy="350520"/>
          </a:xfrm>
          <a:custGeom>
            <a:avLst/>
            <a:gdLst/>
            <a:ahLst/>
            <a:cxnLst/>
            <a:rect l="l" t="t" r="r" b="b"/>
            <a:pathLst>
              <a:path w="443864" h="350520">
                <a:moveTo>
                  <a:pt x="443285" y="0"/>
                </a:moveTo>
                <a:lnTo>
                  <a:pt x="0" y="349963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43072" y="3643033"/>
            <a:ext cx="121285" cy="112395"/>
          </a:xfrm>
          <a:custGeom>
            <a:avLst/>
            <a:gdLst/>
            <a:ahLst/>
            <a:cxnLst/>
            <a:rect l="l" t="t" r="r" b="b"/>
            <a:pathLst>
              <a:path w="121285" h="112395">
                <a:moveTo>
                  <a:pt x="50165" y="0"/>
                </a:moveTo>
                <a:lnTo>
                  <a:pt x="42799" y="3213"/>
                </a:lnTo>
                <a:lnTo>
                  <a:pt x="0" y="112102"/>
                </a:lnTo>
                <a:lnTo>
                  <a:pt x="115849" y="95745"/>
                </a:lnTo>
                <a:lnTo>
                  <a:pt x="120688" y="89331"/>
                </a:lnTo>
                <a:lnTo>
                  <a:pt x="119495" y="80860"/>
                </a:lnTo>
                <a:lnTo>
                  <a:pt x="39560" y="80860"/>
                </a:lnTo>
                <a:lnTo>
                  <a:pt x="66433" y="12496"/>
                </a:lnTo>
                <a:lnTo>
                  <a:pt x="63220" y="5130"/>
                </a:lnTo>
                <a:lnTo>
                  <a:pt x="50165" y="0"/>
                </a:lnTo>
                <a:close/>
              </a:path>
              <a:path w="121285" h="112395">
                <a:moveTo>
                  <a:pt x="112306" y="70599"/>
                </a:moveTo>
                <a:lnTo>
                  <a:pt x="39560" y="80860"/>
                </a:lnTo>
                <a:lnTo>
                  <a:pt x="119495" y="80860"/>
                </a:lnTo>
                <a:lnTo>
                  <a:pt x="118732" y="75437"/>
                </a:lnTo>
                <a:lnTo>
                  <a:pt x="112306" y="70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0666" y="4271942"/>
            <a:ext cx="443865" cy="350520"/>
          </a:xfrm>
          <a:custGeom>
            <a:avLst/>
            <a:gdLst/>
            <a:ahLst/>
            <a:cxnLst/>
            <a:rect l="l" t="t" r="r" b="b"/>
            <a:pathLst>
              <a:path w="443864" h="350520">
                <a:moveTo>
                  <a:pt x="443285" y="0"/>
                </a:moveTo>
                <a:lnTo>
                  <a:pt x="0" y="349963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0657" y="4525599"/>
            <a:ext cx="121285" cy="112395"/>
          </a:xfrm>
          <a:custGeom>
            <a:avLst/>
            <a:gdLst/>
            <a:ahLst/>
            <a:cxnLst/>
            <a:rect l="l" t="t" r="r" b="b"/>
            <a:pathLst>
              <a:path w="121285" h="112395">
                <a:moveTo>
                  <a:pt x="50165" y="0"/>
                </a:moveTo>
                <a:lnTo>
                  <a:pt x="42786" y="3213"/>
                </a:lnTo>
                <a:lnTo>
                  <a:pt x="0" y="112102"/>
                </a:lnTo>
                <a:lnTo>
                  <a:pt x="115849" y="95745"/>
                </a:lnTo>
                <a:lnTo>
                  <a:pt x="120688" y="89331"/>
                </a:lnTo>
                <a:lnTo>
                  <a:pt x="119495" y="80860"/>
                </a:lnTo>
                <a:lnTo>
                  <a:pt x="39560" y="80860"/>
                </a:lnTo>
                <a:lnTo>
                  <a:pt x="66433" y="12496"/>
                </a:lnTo>
                <a:lnTo>
                  <a:pt x="63220" y="5130"/>
                </a:lnTo>
                <a:lnTo>
                  <a:pt x="50165" y="0"/>
                </a:lnTo>
                <a:close/>
              </a:path>
              <a:path w="121285" h="112395">
                <a:moveTo>
                  <a:pt x="112306" y="70599"/>
                </a:moveTo>
                <a:lnTo>
                  <a:pt x="39560" y="80860"/>
                </a:lnTo>
                <a:lnTo>
                  <a:pt x="119495" y="80860"/>
                </a:lnTo>
                <a:lnTo>
                  <a:pt x="118732" y="75437"/>
                </a:lnTo>
                <a:lnTo>
                  <a:pt x="112306" y="70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9290" y="3473366"/>
            <a:ext cx="443865" cy="350520"/>
          </a:xfrm>
          <a:custGeom>
            <a:avLst/>
            <a:gdLst/>
            <a:ahLst/>
            <a:cxnLst/>
            <a:rect l="l" t="t" r="r" b="b"/>
            <a:pathLst>
              <a:path w="443864" h="350520">
                <a:moveTo>
                  <a:pt x="443285" y="0"/>
                </a:moveTo>
                <a:lnTo>
                  <a:pt x="0" y="349963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9281" y="3727023"/>
            <a:ext cx="121285" cy="112395"/>
          </a:xfrm>
          <a:custGeom>
            <a:avLst/>
            <a:gdLst/>
            <a:ahLst/>
            <a:cxnLst/>
            <a:rect l="l" t="t" r="r" b="b"/>
            <a:pathLst>
              <a:path w="121285" h="112395">
                <a:moveTo>
                  <a:pt x="50165" y="0"/>
                </a:moveTo>
                <a:lnTo>
                  <a:pt x="42799" y="3213"/>
                </a:lnTo>
                <a:lnTo>
                  <a:pt x="0" y="112102"/>
                </a:lnTo>
                <a:lnTo>
                  <a:pt x="115849" y="95745"/>
                </a:lnTo>
                <a:lnTo>
                  <a:pt x="120688" y="89331"/>
                </a:lnTo>
                <a:lnTo>
                  <a:pt x="119495" y="80860"/>
                </a:lnTo>
                <a:lnTo>
                  <a:pt x="39560" y="80860"/>
                </a:lnTo>
                <a:lnTo>
                  <a:pt x="66433" y="12496"/>
                </a:lnTo>
                <a:lnTo>
                  <a:pt x="63220" y="5130"/>
                </a:lnTo>
                <a:lnTo>
                  <a:pt x="50165" y="0"/>
                </a:lnTo>
                <a:close/>
              </a:path>
              <a:path w="121285" h="112395">
                <a:moveTo>
                  <a:pt x="112306" y="70599"/>
                </a:moveTo>
                <a:lnTo>
                  <a:pt x="39560" y="80860"/>
                </a:lnTo>
                <a:lnTo>
                  <a:pt x="119495" y="80860"/>
                </a:lnTo>
                <a:lnTo>
                  <a:pt x="118732" y="75437"/>
                </a:lnTo>
                <a:lnTo>
                  <a:pt x="112306" y="70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28416" y="4271942"/>
            <a:ext cx="443865" cy="350520"/>
          </a:xfrm>
          <a:custGeom>
            <a:avLst/>
            <a:gdLst/>
            <a:ahLst/>
            <a:cxnLst/>
            <a:rect l="l" t="t" r="r" b="b"/>
            <a:pathLst>
              <a:path w="443864" h="350520">
                <a:moveTo>
                  <a:pt x="0" y="0"/>
                </a:moveTo>
                <a:lnTo>
                  <a:pt x="443540" y="350123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71279" y="4525757"/>
            <a:ext cx="121285" cy="112395"/>
          </a:xfrm>
          <a:custGeom>
            <a:avLst/>
            <a:gdLst/>
            <a:ahLst/>
            <a:cxnLst/>
            <a:rect l="l" t="t" r="r" b="b"/>
            <a:pathLst>
              <a:path w="121285" h="112395">
                <a:moveTo>
                  <a:pt x="8381" y="70611"/>
                </a:moveTo>
                <a:lnTo>
                  <a:pt x="1955" y="75437"/>
                </a:lnTo>
                <a:lnTo>
                  <a:pt x="0" y="89331"/>
                </a:lnTo>
                <a:lnTo>
                  <a:pt x="4838" y="95757"/>
                </a:lnTo>
                <a:lnTo>
                  <a:pt x="120688" y="112102"/>
                </a:lnTo>
                <a:lnTo>
                  <a:pt x="108413" y="80873"/>
                </a:lnTo>
                <a:lnTo>
                  <a:pt x="81114" y="80873"/>
                </a:lnTo>
                <a:lnTo>
                  <a:pt x="8381" y="70611"/>
                </a:lnTo>
                <a:close/>
              </a:path>
              <a:path w="121285" h="112395">
                <a:moveTo>
                  <a:pt x="70510" y="0"/>
                </a:moveTo>
                <a:lnTo>
                  <a:pt x="57454" y="5130"/>
                </a:lnTo>
                <a:lnTo>
                  <a:pt x="54254" y="12496"/>
                </a:lnTo>
                <a:lnTo>
                  <a:pt x="81114" y="80873"/>
                </a:lnTo>
                <a:lnTo>
                  <a:pt x="108413" y="80873"/>
                </a:lnTo>
                <a:lnTo>
                  <a:pt x="77889" y="3213"/>
                </a:lnTo>
                <a:lnTo>
                  <a:pt x="70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50615" y="3389376"/>
            <a:ext cx="443865" cy="350520"/>
          </a:xfrm>
          <a:custGeom>
            <a:avLst/>
            <a:gdLst/>
            <a:ahLst/>
            <a:cxnLst/>
            <a:rect l="l" t="t" r="r" b="b"/>
            <a:pathLst>
              <a:path w="443864" h="350520">
                <a:moveTo>
                  <a:pt x="0" y="0"/>
                </a:moveTo>
                <a:lnTo>
                  <a:pt x="443540" y="350123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3477" y="3643191"/>
            <a:ext cx="121285" cy="112395"/>
          </a:xfrm>
          <a:custGeom>
            <a:avLst/>
            <a:gdLst/>
            <a:ahLst/>
            <a:cxnLst/>
            <a:rect l="l" t="t" r="r" b="b"/>
            <a:pathLst>
              <a:path w="121285" h="112395">
                <a:moveTo>
                  <a:pt x="8381" y="70611"/>
                </a:moveTo>
                <a:lnTo>
                  <a:pt x="1955" y="75437"/>
                </a:lnTo>
                <a:lnTo>
                  <a:pt x="0" y="89331"/>
                </a:lnTo>
                <a:lnTo>
                  <a:pt x="4838" y="95757"/>
                </a:lnTo>
                <a:lnTo>
                  <a:pt x="120688" y="112102"/>
                </a:lnTo>
                <a:lnTo>
                  <a:pt x="108413" y="80873"/>
                </a:lnTo>
                <a:lnTo>
                  <a:pt x="81114" y="80873"/>
                </a:lnTo>
                <a:lnTo>
                  <a:pt x="8381" y="70611"/>
                </a:lnTo>
                <a:close/>
              </a:path>
              <a:path w="121285" h="112395">
                <a:moveTo>
                  <a:pt x="70510" y="0"/>
                </a:moveTo>
                <a:lnTo>
                  <a:pt x="57467" y="5130"/>
                </a:lnTo>
                <a:lnTo>
                  <a:pt x="54254" y="12496"/>
                </a:lnTo>
                <a:lnTo>
                  <a:pt x="81114" y="80873"/>
                </a:lnTo>
                <a:lnTo>
                  <a:pt x="108413" y="80873"/>
                </a:lnTo>
                <a:lnTo>
                  <a:pt x="77889" y="3213"/>
                </a:lnTo>
                <a:lnTo>
                  <a:pt x="70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76824" y="3473366"/>
            <a:ext cx="443865" cy="350520"/>
          </a:xfrm>
          <a:custGeom>
            <a:avLst/>
            <a:gdLst/>
            <a:ahLst/>
            <a:cxnLst/>
            <a:rect l="l" t="t" r="r" b="b"/>
            <a:pathLst>
              <a:path w="443865" h="350520">
                <a:moveTo>
                  <a:pt x="0" y="0"/>
                </a:moveTo>
                <a:lnTo>
                  <a:pt x="443539" y="350123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19686" y="3727182"/>
            <a:ext cx="121285" cy="112395"/>
          </a:xfrm>
          <a:custGeom>
            <a:avLst/>
            <a:gdLst/>
            <a:ahLst/>
            <a:cxnLst/>
            <a:rect l="l" t="t" r="r" b="b"/>
            <a:pathLst>
              <a:path w="121284" h="112395">
                <a:moveTo>
                  <a:pt x="8382" y="70611"/>
                </a:moveTo>
                <a:lnTo>
                  <a:pt x="1955" y="75437"/>
                </a:lnTo>
                <a:lnTo>
                  <a:pt x="0" y="89331"/>
                </a:lnTo>
                <a:lnTo>
                  <a:pt x="4826" y="95757"/>
                </a:lnTo>
                <a:lnTo>
                  <a:pt x="120688" y="112102"/>
                </a:lnTo>
                <a:lnTo>
                  <a:pt x="108413" y="80873"/>
                </a:lnTo>
                <a:lnTo>
                  <a:pt x="81114" y="80873"/>
                </a:lnTo>
                <a:lnTo>
                  <a:pt x="8382" y="70611"/>
                </a:lnTo>
                <a:close/>
              </a:path>
              <a:path w="121284" h="112395">
                <a:moveTo>
                  <a:pt x="70510" y="0"/>
                </a:moveTo>
                <a:lnTo>
                  <a:pt x="57454" y="5130"/>
                </a:lnTo>
                <a:lnTo>
                  <a:pt x="54241" y="12496"/>
                </a:lnTo>
                <a:lnTo>
                  <a:pt x="81114" y="80873"/>
                </a:lnTo>
                <a:lnTo>
                  <a:pt x="108413" y="80873"/>
                </a:lnTo>
                <a:lnTo>
                  <a:pt x="77889" y="3213"/>
                </a:lnTo>
                <a:lnTo>
                  <a:pt x="70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18987" y="2639567"/>
            <a:ext cx="443865" cy="350520"/>
          </a:xfrm>
          <a:custGeom>
            <a:avLst/>
            <a:gdLst/>
            <a:ahLst/>
            <a:cxnLst/>
            <a:rect l="l" t="t" r="r" b="b"/>
            <a:pathLst>
              <a:path w="443864" h="350519">
                <a:moveTo>
                  <a:pt x="0" y="0"/>
                </a:moveTo>
                <a:lnTo>
                  <a:pt x="443540" y="350123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61850" y="2893383"/>
            <a:ext cx="121285" cy="112395"/>
          </a:xfrm>
          <a:custGeom>
            <a:avLst/>
            <a:gdLst/>
            <a:ahLst/>
            <a:cxnLst/>
            <a:rect l="l" t="t" r="r" b="b"/>
            <a:pathLst>
              <a:path w="121285" h="112394">
                <a:moveTo>
                  <a:pt x="8381" y="70611"/>
                </a:moveTo>
                <a:lnTo>
                  <a:pt x="1955" y="75437"/>
                </a:lnTo>
                <a:lnTo>
                  <a:pt x="0" y="89331"/>
                </a:lnTo>
                <a:lnTo>
                  <a:pt x="4838" y="95757"/>
                </a:lnTo>
                <a:lnTo>
                  <a:pt x="120688" y="112102"/>
                </a:lnTo>
                <a:lnTo>
                  <a:pt x="108413" y="80873"/>
                </a:lnTo>
                <a:lnTo>
                  <a:pt x="81114" y="80873"/>
                </a:lnTo>
                <a:lnTo>
                  <a:pt x="8381" y="70611"/>
                </a:lnTo>
                <a:close/>
              </a:path>
              <a:path w="121285" h="112394">
                <a:moveTo>
                  <a:pt x="70523" y="0"/>
                </a:moveTo>
                <a:lnTo>
                  <a:pt x="57454" y="5130"/>
                </a:lnTo>
                <a:lnTo>
                  <a:pt x="54254" y="12496"/>
                </a:lnTo>
                <a:lnTo>
                  <a:pt x="81114" y="80873"/>
                </a:lnTo>
                <a:lnTo>
                  <a:pt x="108413" y="80873"/>
                </a:lnTo>
                <a:lnTo>
                  <a:pt x="77889" y="3213"/>
                </a:lnTo>
                <a:lnTo>
                  <a:pt x="70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58900" y="1744826"/>
            <a:ext cx="7477759" cy="8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64425" algn="l"/>
              </a:tabLst>
            </a:pPr>
            <a:r>
              <a:rPr sz="3300" u="sng" spc="-50" dirty="0">
                <a:latin typeface="Courier New"/>
                <a:cs typeface="Courier New"/>
              </a:rPr>
              <a:t>fib(n) </a:t>
            </a:r>
            <a:r>
              <a:rPr sz="3300" u="sng" dirty="0">
                <a:latin typeface="Courier New"/>
                <a:cs typeface="Courier New"/>
              </a:rPr>
              <a:t>=</a:t>
            </a:r>
            <a:r>
              <a:rPr sz="3300" u="sng" spc="-100" dirty="0">
                <a:latin typeface="Courier New"/>
                <a:cs typeface="Courier New"/>
              </a:rPr>
              <a:t> </a:t>
            </a:r>
            <a:r>
              <a:rPr sz="3300" u="sng" spc="-50" dirty="0">
                <a:latin typeface="Courier New"/>
                <a:cs typeface="Courier New"/>
              </a:rPr>
              <a:t>fib(n-1) </a:t>
            </a:r>
            <a:r>
              <a:rPr sz="3300" u="sng" dirty="0">
                <a:latin typeface="Courier New"/>
                <a:cs typeface="Courier New"/>
              </a:rPr>
              <a:t>+</a:t>
            </a:r>
            <a:r>
              <a:rPr sz="3300" u="sng" spc="-100" dirty="0">
                <a:latin typeface="Courier New"/>
                <a:cs typeface="Courier New"/>
              </a:rPr>
              <a:t> </a:t>
            </a:r>
            <a:r>
              <a:rPr sz="3300" u="sng" spc="-50" dirty="0">
                <a:latin typeface="Courier New"/>
                <a:cs typeface="Courier New"/>
              </a:rPr>
              <a:t>fib(n-2)</a:t>
            </a:r>
            <a:r>
              <a:rPr sz="3300" u="sng" dirty="0">
                <a:latin typeface="Courier New"/>
                <a:cs typeface="Courier New"/>
              </a:rPr>
              <a:t> 	</a:t>
            </a:r>
            <a:endParaRPr sz="3300">
              <a:latin typeface="Courier New"/>
              <a:cs typeface="Courier New"/>
            </a:endParaRPr>
          </a:p>
          <a:p>
            <a:pPr marL="240665" algn="ctr">
              <a:lnSpc>
                <a:spcPct val="100000"/>
              </a:lnSpc>
              <a:spcBef>
                <a:spcPts val="1655"/>
              </a:spcBef>
            </a:pPr>
            <a:r>
              <a:rPr sz="1600" dirty="0">
                <a:latin typeface="Courier New"/>
                <a:cs typeface="Courier New"/>
              </a:rPr>
              <a:t>fib(5)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83940" y="3114950"/>
            <a:ext cx="7575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fib(4)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29274" y="3157012"/>
            <a:ext cx="7575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fib(3)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14676" y="3926124"/>
            <a:ext cx="7575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fib(3)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61408" y="3950508"/>
            <a:ext cx="7575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fib(2)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36384" y="3948679"/>
            <a:ext cx="7575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fib(1)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98624" y="4833209"/>
            <a:ext cx="7575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fib(2)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36823" y="4833209"/>
            <a:ext cx="7575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fib(1)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14824" y="4207489"/>
            <a:ext cx="2466975" cy="876935"/>
          </a:xfrm>
          <a:custGeom>
            <a:avLst/>
            <a:gdLst/>
            <a:ahLst/>
            <a:cxnLst/>
            <a:rect l="l" t="t" r="r" b="b"/>
            <a:pathLst>
              <a:path w="2466975" h="876935">
                <a:moveTo>
                  <a:pt x="0" y="0"/>
                </a:moveTo>
                <a:lnTo>
                  <a:pt x="2466536" y="0"/>
                </a:lnTo>
                <a:lnTo>
                  <a:pt x="2466536" y="876692"/>
                </a:lnTo>
                <a:lnTo>
                  <a:pt x="0" y="876692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2247" y="5094575"/>
            <a:ext cx="909929" cy="525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351778" y="3948475"/>
            <a:ext cx="7575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fib(2)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07923" y="3765665"/>
            <a:ext cx="1251065" cy="68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44609" y="3804544"/>
            <a:ext cx="1138555" cy="575945"/>
          </a:xfrm>
          <a:custGeom>
            <a:avLst/>
            <a:gdLst/>
            <a:ahLst/>
            <a:cxnLst/>
            <a:rect l="l" t="t" r="r" b="b"/>
            <a:pathLst>
              <a:path w="1138554" h="575945">
                <a:moveTo>
                  <a:pt x="0" y="287922"/>
                </a:moveTo>
                <a:lnTo>
                  <a:pt x="7450" y="241219"/>
                </a:lnTo>
                <a:lnTo>
                  <a:pt x="29021" y="196916"/>
                </a:lnTo>
                <a:lnTo>
                  <a:pt x="63540" y="155605"/>
                </a:lnTo>
                <a:lnTo>
                  <a:pt x="109835" y="117878"/>
                </a:lnTo>
                <a:lnTo>
                  <a:pt x="166734" y="84330"/>
                </a:lnTo>
                <a:lnTo>
                  <a:pt x="233065" y="55552"/>
                </a:lnTo>
                <a:lnTo>
                  <a:pt x="269401" y="43137"/>
                </a:lnTo>
                <a:lnTo>
                  <a:pt x="307655" y="32137"/>
                </a:lnTo>
                <a:lnTo>
                  <a:pt x="347682" y="22626"/>
                </a:lnTo>
                <a:lnTo>
                  <a:pt x="389334" y="14678"/>
                </a:lnTo>
                <a:lnTo>
                  <a:pt x="432465" y="8367"/>
                </a:lnTo>
                <a:lnTo>
                  <a:pt x="476928" y="3768"/>
                </a:lnTo>
                <a:lnTo>
                  <a:pt x="522577" y="954"/>
                </a:lnTo>
                <a:lnTo>
                  <a:pt x="569266" y="0"/>
                </a:lnTo>
                <a:lnTo>
                  <a:pt x="615955" y="954"/>
                </a:lnTo>
                <a:lnTo>
                  <a:pt x="661604" y="3768"/>
                </a:lnTo>
                <a:lnTo>
                  <a:pt x="706068" y="8367"/>
                </a:lnTo>
                <a:lnTo>
                  <a:pt x="749198" y="14678"/>
                </a:lnTo>
                <a:lnTo>
                  <a:pt x="790850" y="22626"/>
                </a:lnTo>
                <a:lnTo>
                  <a:pt x="830877" y="32137"/>
                </a:lnTo>
                <a:lnTo>
                  <a:pt x="869131" y="43137"/>
                </a:lnTo>
                <a:lnTo>
                  <a:pt x="905468" y="55552"/>
                </a:lnTo>
                <a:lnTo>
                  <a:pt x="971798" y="84330"/>
                </a:lnTo>
                <a:lnTo>
                  <a:pt x="1028697" y="117878"/>
                </a:lnTo>
                <a:lnTo>
                  <a:pt x="1074992" y="155605"/>
                </a:lnTo>
                <a:lnTo>
                  <a:pt x="1109511" y="196916"/>
                </a:lnTo>
                <a:lnTo>
                  <a:pt x="1131082" y="241219"/>
                </a:lnTo>
                <a:lnTo>
                  <a:pt x="1138533" y="287922"/>
                </a:lnTo>
                <a:lnTo>
                  <a:pt x="1136646" y="311536"/>
                </a:lnTo>
                <a:lnTo>
                  <a:pt x="1121988" y="357113"/>
                </a:lnTo>
                <a:lnTo>
                  <a:pt x="1093797" y="399994"/>
                </a:lnTo>
                <a:lnTo>
                  <a:pt x="1053244" y="439587"/>
                </a:lnTo>
                <a:lnTo>
                  <a:pt x="1001500" y="475298"/>
                </a:lnTo>
                <a:lnTo>
                  <a:pt x="939739" y="506536"/>
                </a:lnTo>
                <a:lnTo>
                  <a:pt x="869131" y="532706"/>
                </a:lnTo>
                <a:lnTo>
                  <a:pt x="830877" y="543706"/>
                </a:lnTo>
                <a:lnTo>
                  <a:pt x="790850" y="553217"/>
                </a:lnTo>
                <a:lnTo>
                  <a:pt x="749198" y="561165"/>
                </a:lnTo>
                <a:lnTo>
                  <a:pt x="706068" y="567476"/>
                </a:lnTo>
                <a:lnTo>
                  <a:pt x="661604" y="572075"/>
                </a:lnTo>
                <a:lnTo>
                  <a:pt x="615955" y="574889"/>
                </a:lnTo>
                <a:lnTo>
                  <a:pt x="569266" y="575844"/>
                </a:lnTo>
                <a:lnTo>
                  <a:pt x="522577" y="574889"/>
                </a:lnTo>
                <a:lnTo>
                  <a:pt x="476928" y="572075"/>
                </a:lnTo>
                <a:lnTo>
                  <a:pt x="432465" y="567476"/>
                </a:lnTo>
                <a:lnTo>
                  <a:pt x="389334" y="561165"/>
                </a:lnTo>
                <a:lnTo>
                  <a:pt x="347682" y="553217"/>
                </a:lnTo>
                <a:lnTo>
                  <a:pt x="307655" y="543706"/>
                </a:lnTo>
                <a:lnTo>
                  <a:pt x="269401" y="532706"/>
                </a:lnTo>
                <a:lnTo>
                  <a:pt x="233065" y="520292"/>
                </a:lnTo>
                <a:lnTo>
                  <a:pt x="166734" y="491513"/>
                </a:lnTo>
                <a:lnTo>
                  <a:pt x="109835" y="457965"/>
                </a:lnTo>
                <a:lnTo>
                  <a:pt x="63540" y="420238"/>
                </a:lnTo>
                <a:lnTo>
                  <a:pt x="29021" y="378927"/>
                </a:lnTo>
                <a:lnTo>
                  <a:pt x="7450" y="334624"/>
                </a:lnTo>
                <a:lnTo>
                  <a:pt x="0" y="287922"/>
                </a:lnTo>
                <a:close/>
              </a:path>
            </a:pathLst>
          </a:custGeom>
          <a:ln w="1904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73236" y="3786446"/>
            <a:ext cx="1251065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10218" y="3822367"/>
            <a:ext cx="1138555" cy="575945"/>
          </a:xfrm>
          <a:custGeom>
            <a:avLst/>
            <a:gdLst/>
            <a:ahLst/>
            <a:cxnLst/>
            <a:rect l="l" t="t" r="r" b="b"/>
            <a:pathLst>
              <a:path w="1138554" h="575945">
                <a:moveTo>
                  <a:pt x="0" y="287922"/>
                </a:moveTo>
                <a:lnTo>
                  <a:pt x="7450" y="241219"/>
                </a:lnTo>
                <a:lnTo>
                  <a:pt x="29021" y="196916"/>
                </a:lnTo>
                <a:lnTo>
                  <a:pt x="63540" y="155605"/>
                </a:lnTo>
                <a:lnTo>
                  <a:pt x="109835" y="117878"/>
                </a:lnTo>
                <a:lnTo>
                  <a:pt x="166734" y="84330"/>
                </a:lnTo>
                <a:lnTo>
                  <a:pt x="233065" y="55552"/>
                </a:lnTo>
                <a:lnTo>
                  <a:pt x="269401" y="43137"/>
                </a:lnTo>
                <a:lnTo>
                  <a:pt x="307655" y="32137"/>
                </a:lnTo>
                <a:lnTo>
                  <a:pt x="347682" y="22626"/>
                </a:lnTo>
                <a:lnTo>
                  <a:pt x="389334" y="14678"/>
                </a:lnTo>
                <a:lnTo>
                  <a:pt x="432465" y="8367"/>
                </a:lnTo>
                <a:lnTo>
                  <a:pt x="476928" y="3768"/>
                </a:lnTo>
                <a:lnTo>
                  <a:pt x="522578" y="954"/>
                </a:lnTo>
                <a:lnTo>
                  <a:pt x="569266" y="0"/>
                </a:lnTo>
                <a:lnTo>
                  <a:pt x="615955" y="954"/>
                </a:lnTo>
                <a:lnTo>
                  <a:pt x="661604" y="3768"/>
                </a:lnTo>
                <a:lnTo>
                  <a:pt x="706068" y="8367"/>
                </a:lnTo>
                <a:lnTo>
                  <a:pt x="749198" y="14678"/>
                </a:lnTo>
                <a:lnTo>
                  <a:pt x="790850" y="22626"/>
                </a:lnTo>
                <a:lnTo>
                  <a:pt x="830877" y="32137"/>
                </a:lnTo>
                <a:lnTo>
                  <a:pt x="869132" y="43137"/>
                </a:lnTo>
                <a:lnTo>
                  <a:pt x="905468" y="55552"/>
                </a:lnTo>
                <a:lnTo>
                  <a:pt x="971798" y="84330"/>
                </a:lnTo>
                <a:lnTo>
                  <a:pt x="1028697" y="117878"/>
                </a:lnTo>
                <a:lnTo>
                  <a:pt x="1074992" y="155605"/>
                </a:lnTo>
                <a:lnTo>
                  <a:pt x="1109511" y="196916"/>
                </a:lnTo>
                <a:lnTo>
                  <a:pt x="1131082" y="241219"/>
                </a:lnTo>
                <a:lnTo>
                  <a:pt x="1138533" y="287922"/>
                </a:lnTo>
                <a:lnTo>
                  <a:pt x="1136646" y="311536"/>
                </a:lnTo>
                <a:lnTo>
                  <a:pt x="1121988" y="357113"/>
                </a:lnTo>
                <a:lnTo>
                  <a:pt x="1093797" y="399994"/>
                </a:lnTo>
                <a:lnTo>
                  <a:pt x="1053244" y="439587"/>
                </a:lnTo>
                <a:lnTo>
                  <a:pt x="1001500" y="475298"/>
                </a:lnTo>
                <a:lnTo>
                  <a:pt x="939739" y="506536"/>
                </a:lnTo>
                <a:lnTo>
                  <a:pt x="869132" y="532706"/>
                </a:lnTo>
                <a:lnTo>
                  <a:pt x="830877" y="543706"/>
                </a:lnTo>
                <a:lnTo>
                  <a:pt x="790850" y="553217"/>
                </a:lnTo>
                <a:lnTo>
                  <a:pt x="749198" y="561165"/>
                </a:lnTo>
                <a:lnTo>
                  <a:pt x="706068" y="567476"/>
                </a:lnTo>
                <a:lnTo>
                  <a:pt x="661604" y="572075"/>
                </a:lnTo>
                <a:lnTo>
                  <a:pt x="615955" y="574889"/>
                </a:lnTo>
                <a:lnTo>
                  <a:pt x="569266" y="575844"/>
                </a:lnTo>
                <a:lnTo>
                  <a:pt x="522578" y="574889"/>
                </a:lnTo>
                <a:lnTo>
                  <a:pt x="476928" y="572075"/>
                </a:lnTo>
                <a:lnTo>
                  <a:pt x="432465" y="567476"/>
                </a:lnTo>
                <a:lnTo>
                  <a:pt x="389334" y="561165"/>
                </a:lnTo>
                <a:lnTo>
                  <a:pt x="347682" y="553217"/>
                </a:lnTo>
                <a:lnTo>
                  <a:pt x="307655" y="543706"/>
                </a:lnTo>
                <a:lnTo>
                  <a:pt x="269401" y="532706"/>
                </a:lnTo>
                <a:lnTo>
                  <a:pt x="233065" y="520292"/>
                </a:lnTo>
                <a:lnTo>
                  <a:pt x="166734" y="491513"/>
                </a:lnTo>
                <a:lnTo>
                  <a:pt x="109835" y="457965"/>
                </a:lnTo>
                <a:lnTo>
                  <a:pt x="63540" y="420238"/>
                </a:lnTo>
                <a:lnTo>
                  <a:pt x="29021" y="378927"/>
                </a:lnTo>
                <a:lnTo>
                  <a:pt x="7450" y="334624"/>
                </a:lnTo>
                <a:lnTo>
                  <a:pt x="0" y="287922"/>
                </a:lnTo>
                <a:close/>
              </a:path>
            </a:pathLst>
          </a:custGeom>
          <a:ln w="1904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80017" y="3761508"/>
            <a:ext cx="1251065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18281" y="3799815"/>
            <a:ext cx="1138555" cy="575945"/>
          </a:xfrm>
          <a:custGeom>
            <a:avLst/>
            <a:gdLst/>
            <a:ahLst/>
            <a:cxnLst/>
            <a:rect l="l" t="t" r="r" b="b"/>
            <a:pathLst>
              <a:path w="1138554" h="575945">
                <a:moveTo>
                  <a:pt x="0" y="287922"/>
                </a:moveTo>
                <a:lnTo>
                  <a:pt x="7450" y="241219"/>
                </a:lnTo>
                <a:lnTo>
                  <a:pt x="29021" y="196916"/>
                </a:lnTo>
                <a:lnTo>
                  <a:pt x="63540" y="155605"/>
                </a:lnTo>
                <a:lnTo>
                  <a:pt x="109835" y="117878"/>
                </a:lnTo>
                <a:lnTo>
                  <a:pt x="166734" y="84330"/>
                </a:lnTo>
                <a:lnTo>
                  <a:pt x="233065" y="55552"/>
                </a:lnTo>
                <a:lnTo>
                  <a:pt x="269401" y="43137"/>
                </a:lnTo>
                <a:lnTo>
                  <a:pt x="307655" y="32137"/>
                </a:lnTo>
                <a:lnTo>
                  <a:pt x="347682" y="22626"/>
                </a:lnTo>
                <a:lnTo>
                  <a:pt x="389334" y="14678"/>
                </a:lnTo>
                <a:lnTo>
                  <a:pt x="432465" y="8367"/>
                </a:lnTo>
                <a:lnTo>
                  <a:pt x="476928" y="3768"/>
                </a:lnTo>
                <a:lnTo>
                  <a:pt x="522577" y="954"/>
                </a:lnTo>
                <a:lnTo>
                  <a:pt x="569266" y="0"/>
                </a:lnTo>
                <a:lnTo>
                  <a:pt x="615955" y="954"/>
                </a:lnTo>
                <a:lnTo>
                  <a:pt x="661604" y="3768"/>
                </a:lnTo>
                <a:lnTo>
                  <a:pt x="706067" y="8367"/>
                </a:lnTo>
                <a:lnTo>
                  <a:pt x="749198" y="14678"/>
                </a:lnTo>
                <a:lnTo>
                  <a:pt x="790850" y="22626"/>
                </a:lnTo>
                <a:lnTo>
                  <a:pt x="830877" y="32137"/>
                </a:lnTo>
                <a:lnTo>
                  <a:pt x="869131" y="43137"/>
                </a:lnTo>
                <a:lnTo>
                  <a:pt x="905467" y="55552"/>
                </a:lnTo>
                <a:lnTo>
                  <a:pt x="971798" y="84330"/>
                </a:lnTo>
                <a:lnTo>
                  <a:pt x="1028697" y="117878"/>
                </a:lnTo>
                <a:lnTo>
                  <a:pt x="1074992" y="155605"/>
                </a:lnTo>
                <a:lnTo>
                  <a:pt x="1109511" y="196916"/>
                </a:lnTo>
                <a:lnTo>
                  <a:pt x="1131082" y="241219"/>
                </a:lnTo>
                <a:lnTo>
                  <a:pt x="1138533" y="287922"/>
                </a:lnTo>
                <a:lnTo>
                  <a:pt x="1136646" y="311536"/>
                </a:lnTo>
                <a:lnTo>
                  <a:pt x="1121988" y="357113"/>
                </a:lnTo>
                <a:lnTo>
                  <a:pt x="1093797" y="399994"/>
                </a:lnTo>
                <a:lnTo>
                  <a:pt x="1053243" y="439587"/>
                </a:lnTo>
                <a:lnTo>
                  <a:pt x="1001500" y="475298"/>
                </a:lnTo>
                <a:lnTo>
                  <a:pt x="939738" y="506536"/>
                </a:lnTo>
                <a:lnTo>
                  <a:pt x="869131" y="532706"/>
                </a:lnTo>
                <a:lnTo>
                  <a:pt x="830877" y="543706"/>
                </a:lnTo>
                <a:lnTo>
                  <a:pt x="790850" y="553217"/>
                </a:lnTo>
                <a:lnTo>
                  <a:pt x="749198" y="561165"/>
                </a:lnTo>
                <a:lnTo>
                  <a:pt x="706067" y="567476"/>
                </a:lnTo>
                <a:lnTo>
                  <a:pt x="661604" y="572075"/>
                </a:lnTo>
                <a:lnTo>
                  <a:pt x="615955" y="574889"/>
                </a:lnTo>
                <a:lnTo>
                  <a:pt x="569266" y="575844"/>
                </a:lnTo>
                <a:lnTo>
                  <a:pt x="522577" y="574889"/>
                </a:lnTo>
                <a:lnTo>
                  <a:pt x="476928" y="572075"/>
                </a:lnTo>
                <a:lnTo>
                  <a:pt x="432465" y="567476"/>
                </a:lnTo>
                <a:lnTo>
                  <a:pt x="389334" y="561165"/>
                </a:lnTo>
                <a:lnTo>
                  <a:pt x="347682" y="553217"/>
                </a:lnTo>
                <a:lnTo>
                  <a:pt x="307655" y="543706"/>
                </a:lnTo>
                <a:lnTo>
                  <a:pt x="269401" y="532706"/>
                </a:lnTo>
                <a:lnTo>
                  <a:pt x="233065" y="520292"/>
                </a:lnTo>
                <a:lnTo>
                  <a:pt x="166734" y="491513"/>
                </a:lnTo>
                <a:lnTo>
                  <a:pt x="109835" y="457965"/>
                </a:lnTo>
                <a:lnTo>
                  <a:pt x="63540" y="420238"/>
                </a:lnTo>
                <a:lnTo>
                  <a:pt x="29021" y="378927"/>
                </a:lnTo>
                <a:lnTo>
                  <a:pt x="7450" y="334624"/>
                </a:lnTo>
                <a:lnTo>
                  <a:pt x="0" y="287922"/>
                </a:lnTo>
                <a:close/>
              </a:path>
            </a:pathLst>
          </a:custGeom>
          <a:ln w="1904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23311" y="2946861"/>
            <a:ext cx="1246909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58898" y="2983255"/>
            <a:ext cx="1138555" cy="575945"/>
          </a:xfrm>
          <a:custGeom>
            <a:avLst/>
            <a:gdLst/>
            <a:ahLst/>
            <a:cxnLst/>
            <a:rect l="l" t="t" r="r" b="b"/>
            <a:pathLst>
              <a:path w="1138554" h="575945">
                <a:moveTo>
                  <a:pt x="0" y="287922"/>
                </a:moveTo>
                <a:lnTo>
                  <a:pt x="7450" y="241219"/>
                </a:lnTo>
                <a:lnTo>
                  <a:pt x="29021" y="196916"/>
                </a:lnTo>
                <a:lnTo>
                  <a:pt x="63540" y="155605"/>
                </a:lnTo>
                <a:lnTo>
                  <a:pt x="109835" y="117878"/>
                </a:lnTo>
                <a:lnTo>
                  <a:pt x="166734" y="84330"/>
                </a:lnTo>
                <a:lnTo>
                  <a:pt x="233065" y="55552"/>
                </a:lnTo>
                <a:lnTo>
                  <a:pt x="269401" y="43137"/>
                </a:lnTo>
                <a:lnTo>
                  <a:pt x="307655" y="32137"/>
                </a:lnTo>
                <a:lnTo>
                  <a:pt x="347682" y="22626"/>
                </a:lnTo>
                <a:lnTo>
                  <a:pt x="389334" y="14678"/>
                </a:lnTo>
                <a:lnTo>
                  <a:pt x="432465" y="8367"/>
                </a:lnTo>
                <a:lnTo>
                  <a:pt x="476928" y="3768"/>
                </a:lnTo>
                <a:lnTo>
                  <a:pt x="522578" y="954"/>
                </a:lnTo>
                <a:lnTo>
                  <a:pt x="569266" y="0"/>
                </a:lnTo>
                <a:lnTo>
                  <a:pt x="615955" y="954"/>
                </a:lnTo>
                <a:lnTo>
                  <a:pt x="661604" y="3768"/>
                </a:lnTo>
                <a:lnTo>
                  <a:pt x="706068" y="8367"/>
                </a:lnTo>
                <a:lnTo>
                  <a:pt x="749198" y="14678"/>
                </a:lnTo>
                <a:lnTo>
                  <a:pt x="790850" y="22626"/>
                </a:lnTo>
                <a:lnTo>
                  <a:pt x="830877" y="32137"/>
                </a:lnTo>
                <a:lnTo>
                  <a:pt x="869132" y="43137"/>
                </a:lnTo>
                <a:lnTo>
                  <a:pt x="905468" y="55552"/>
                </a:lnTo>
                <a:lnTo>
                  <a:pt x="971798" y="84330"/>
                </a:lnTo>
                <a:lnTo>
                  <a:pt x="1028697" y="117878"/>
                </a:lnTo>
                <a:lnTo>
                  <a:pt x="1074992" y="155605"/>
                </a:lnTo>
                <a:lnTo>
                  <a:pt x="1109511" y="196916"/>
                </a:lnTo>
                <a:lnTo>
                  <a:pt x="1131082" y="241219"/>
                </a:lnTo>
                <a:lnTo>
                  <a:pt x="1138533" y="287922"/>
                </a:lnTo>
                <a:lnTo>
                  <a:pt x="1136646" y="311536"/>
                </a:lnTo>
                <a:lnTo>
                  <a:pt x="1121988" y="357113"/>
                </a:lnTo>
                <a:lnTo>
                  <a:pt x="1093797" y="399994"/>
                </a:lnTo>
                <a:lnTo>
                  <a:pt x="1053244" y="439587"/>
                </a:lnTo>
                <a:lnTo>
                  <a:pt x="1001500" y="475298"/>
                </a:lnTo>
                <a:lnTo>
                  <a:pt x="939739" y="506536"/>
                </a:lnTo>
                <a:lnTo>
                  <a:pt x="869132" y="532706"/>
                </a:lnTo>
                <a:lnTo>
                  <a:pt x="830877" y="543706"/>
                </a:lnTo>
                <a:lnTo>
                  <a:pt x="790850" y="553217"/>
                </a:lnTo>
                <a:lnTo>
                  <a:pt x="749198" y="561165"/>
                </a:lnTo>
                <a:lnTo>
                  <a:pt x="706068" y="567476"/>
                </a:lnTo>
                <a:lnTo>
                  <a:pt x="661604" y="572075"/>
                </a:lnTo>
                <a:lnTo>
                  <a:pt x="615955" y="574889"/>
                </a:lnTo>
                <a:lnTo>
                  <a:pt x="569266" y="575844"/>
                </a:lnTo>
                <a:lnTo>
                  <a:pt x="522578" y="574889"/>
                </a:lnTo>
                <a:lnTo>
                  <a:pt x="476928" y="572075"/>
                </a:lnTo>
                <a:lnTo>
                  <a:pt x="432465" y="567476"/>
                </a:lnTo>
                <a:lnTo>
                  <a:pt x="389334" y="561165"/>
                </a:lnTo>
                <a:lnTo>
                  <a:pt x="347682" y="553217"/>
                </a:lnTo>
                <a:lnTo>
                  <a:pt x="307655" y="543706"/>
                </a:lnTo>
                <a:lnTo>
                  <a:pt x="269401" y="532706"/>
                </a:lnTo>
                <a:lnTo>
                  <a:pt x="233065" y="520291"/>
                </a:lnTo>
                <a:lnTo>
                  <a:pt x="166734" y="491513"/>
                </a:lnTo>
                <a:lnTo>
                  <a:pt x="109835" y="457965"/>
                </a:lnTo>
                <a:lnTo>
                  <a:pt x="63540" y="420238"/>
                </a:lnTo>
                <a:lnTo>
                  <a:pt x="29021" y="378927"/>
                </a:lnTo>
                <a:lnTo>
                  <a:pt x="7450" y="334624"/>
                </a:lnTo>
                <a:lnTo>
                  <a:pt x="0" y="287922"/>
                </a:lnTo>
                <a:close/>
              </a:path>
            </a:pathLst>
          </a:custGeom>
          <a:ln w="1904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19485" y="2559009"/>
            <a:ext cx="1159028" cy="8840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23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3784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u="none" spc="-55" dirty="0"/>
              <a:t>FIBON</a:t>
            </a:r>
            <a:r>
              <a:rPr u="none" spc="-70" dirty="0"/>
              <a:t>A</a:t>
            </a:r>
            <a:r>
              <a:rPr u="none" spc="-55" dirty="0"/>
              <a:t>CC</a:t>
            </a:r>
            <a:r>
              <a:rPr u="none" dirty="0"/>
              <a:t>I</a:t>
            </a:r>
            <a:r>
              <a:rPr u="none" spc="-105" dirty="0"/>
              <a:t> </a:t>
            </a:r>
            <a:r>
              <a:rPr u="none" spc="-55" dirty="0"/>
              <a:t>WI</a:t>
            </a:r>
            <a:r>
              <a:rPr u="none" spc="-50" dirty="0"/>
              <a:t>T</a:t>
            </a:r>
            <a:r>
              <a:rPr u="none" dirty="0"/>
              <a:t>H</a:t>
            </a:r>
            <a:r>
              <a:rPr u="none" spc="-105" dirty="0"/>
              <a:t> </a:t>
            </a:r>
            <a:r>
              <a:rPr u="none" dirty="0"/>
              <a:t>A </a:t>
            </a:r>
            <a:r>
              <a:rPr spc="-55" dirty="0"/>
              <a:t>DI</a:t>
            </a:r>
            <a:r>
              <a:rPr spc="-30" dirty="0"/>
              <a:t>C</a:t>
            </a:r>
            <a:r>
              <a:rPr spc="-50" dirty="0"/>
              <a:t>T</a:t>
            </a:r>
            <a:r>
              <a:rPr spc="-55" dirty="0"/>
              <a:t>ION</a:t>
            </a:r>
            <a:r>
              <a:rPr spc="-50" dirty="0"/>
              <a:t>A</a:t>
            </a:r>
            <a:r>
              <a:rPr spc="-110" dirty="0"/>
              <a:t>R</a:t>
            </a:r>
            <a:r>
              <a:rPr dirty="0"/>
              <a:t>Y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50831"/>
            <a:ext cx="4415790" cy="201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1340" marR="1102360" indent="-549275">
              <a:lnSpc>
                <a:spcPct val="106500"/>
              </a:lnSpc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latin typeface="Courier New"/>
                <a:cs typeface="Courier New"/>
              </a:rPr>
              <a:t>fib_efficient(n, d): </a:t>
            </a: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if </a:t>
            </a:r>
            <a:r>
              <a:rPr sz="1800" dirty="0">
                <a:latin typeface="Courier New"/>
                <a:cs typeface="Courier New"/>
              </a:rPr>
              <a:t>n </a:t>
            </a: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in </a:t>
            </a:r>
            <a:r>
              <a:rPr sz="1800" dirty="0">
                <a:latin typeface="Courier New"/>
                <a:cs typeface="Courier New"/>
              </a:rPr>
              <a:t>d:</a:t>
            </a:r>
            <a:endParaRPr sz="1800">
              <a:latin typeface="Courier New"/>
              <a:cs typeface="Courier New"/>
            </a:endParaRPr>
          </a:p>
          <a:p>
            <a:pPr marL="561340" marR="1788160" indent="548640">
              <a:lnSpc>
                <a:spcPct val="106500"/>
              </a:lnSpc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latin typeface="Courier New"/>
                <a:cs typeface="Courier New"/>
              </a:rPr>
              <a:t>d[n] </a:t>
            </a: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1109980" marR="5080">
              <a:lnSpc>
                <a:spcPct val="106500"/>
              </a:lnSpc>
              <a:spcBef>
                <a:spcPts val="95"/>
              </a:spcBef>
            </a:pPr>
            <a:r>
              <a:rPr sz="1800" dirty="0">
                <a:latin typeface="Courier New"/>
                <a:cs typeface="Courier New"/>
              </a:rPr>
              <a:t>ans = fib_efficient(n-1, d[n] = ans</a:t>
            </a:r>
            <a:endParaRPr sz="18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latin typeface="Courier New"/>
                <a:cs typeface="Courier New"/>
              </a:rPr>
              <a:t>ans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4538" y="3532007"/>
            <a:ext cx="35921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d) + fib_efficient(n-2, d)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7458" y="4713184"/>
            <a:ext cx="7298690" cy="1998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d = {1:1, 2:2}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solidFill>
                  <a:srgbClr val="660066"/>
                </a:solidFill>
                <a:latin typeface="Courier New"/>
                <a:cs typeface="Courier New"/>
              </a:rPr>
              <a:t>print</a:t>
            </a:r>
            <a:r>
              <a:rPr sz="1800" dirty="0">
                <a:latin typeface="Courier New"/>
                <a:cs typeface="Courier New"/>
              </a:rPr>
              <a:t>(fib_efficient(6, d))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2050">
              <a:latin typeface="Times New Roman"/>
              <a:cs typeface="Times New Roman"/>
            </a:endParaRPr>
          </a:p>
          <a:p>
            <a:pPr marL="238125" indent="-22542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o a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lookup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ﬁrs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t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 </a:t>
            </a:r>
            <a:r>
              <a:rPr sz="2600" spc="-5" dirty="0">
                <a:latin typeface="Calibri"/>
                <a:cs typeface="Calibri"/>
              </a:rPr>
              <a:t>case </a:t>
            </a:r>
            <a:r>
              <a:rPr sz="2600" dirty="0">
                <a:latin typeface="Calibri"/>
                <a:cs typeface="Calibri"/>
              </a:rPr>
              <a:t>already calculated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di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fy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di</a:t>
            </a:r>
            <a:r>
              <a:rPr sz="2600" b="1" spc="60" dirty="0">
                <a:solidFill>
                  <a:srgbClr val="C00000"/>
                </a:solidFill>
                <a:latin typeface="Calibri"/>
                <a:cs typeface="Calibri"/>
              </a:rPr>
              <a:t>c0</a:t>
            </a:r>
            <a:r>
              <a:rPr sz="2600" b="1" spc="7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na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ry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progres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through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30" dirty="0">
                <a:latin typeface="Calibri"/>
                <a:cs typeface="Calibri"/>
              </a:rPr>
              <a:t>funcSo</a:t>
            </a:r>
            <a:r>
              <a:rPr sz="2600" spc="4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 calls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06654" y="2285952"/>
            <a:ext cx="1921959" cy="1137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7573" y="4225159"/>
            <a:ext cx="1578267" cy="11178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23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82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EFFICIENCY </a:t>
            </a:r>
            <a:r>
              <a:rPr spc="-50" dirty="0"/>
              <a:t>GA</a:t>
            </a:r>
            <a:r>
              <a:rPr spc="-55" dirty="0"/>
              <a:t>INS</a:t>
            </a:r>
            <a:r>
              <a:rPr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2623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249554" indent="-88900">
              <a:lnSpc>
                <a:spcPct val="769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pc="-5" dirty="0"/>
              <a:t>Callin</a:t>
            </a:r>
            <a:r>
              <a:rPr dirty="0"/>
              <a:t>g </a:t>
            </a:r>
            <a:r>
              <a:rPr spc="-5" dirty="0"/>
              <a:t>ﬁb(34</a:t>
            </a:r>
            <a:r>
              <a:rPr dirty="0"/>
              <a:t>)</a:t>
            </a:r>
            <a:r>
              <a:rPr spc="5" dirty="0"/>
              <a:t> </a:t>
            </a:r>
            <a:r>
              <a:rPr dirty="0"/>
              <a:t>results</a:t>
            </a:r>
            <a:r>
              <a:rPr spc="-15" dirty="0"/>
              <a:t> </a:t>
            </a:r>
            <a:r>
              <a:rPr spc="-5" dirty="0"/>
              <a:t>i</a:t>
            </a:r>
            <a:r>
              <a:rPr dirty="0"/>
              <a:t>n </a:t>
            </a:r>
            <a:r>
              <a:rPr spc="-5" dirty="0"/>
              <a:t>11,405,773 recursive</a:t>
            </a:r>
            <a:r>
              <a:rPr spc="-15" dirty="0"/>
              <a:t> </a:t>
            </a:r>
            <a:r>
              <a:rPr dirty="0"/>
              <a:t>calls</a:t>
            </a:r>
            <a:r>
              <a:rPr spc="-10" dirty="0"/>
              <a:t> </a:t>
            </a:r>
            <a:r>
              <a:rPr dirty="0"/>
              <a:t>to the</a:t>
            </a:r>
            <a:r>
              <a:rPr spc="-5" dirty="0"/>
              <a:t> procedure</a:t>
            </a:r>
          </a:p>
          <a:p>
            <a:pPr marL="101600" marR="159385" indent="-88900">
              <a:lnSpc>
                <a:spcPts val="2500"/>
              </a:lnSpc>
              <a:spcBef>
                <a:spcPts val="1380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pc="-5" dirty="0"/>
              <a:t>Callin</a:t>
            </a:r>
            <a:r>
              <a:rPr dirty="0"/>
              <a:t>g </a:t>
            </a:r>
            <a:r>
              <a:rPr spc="-5" dirty="0"/>
              <a:t>ﬁb_eﬃcient(34</a:t>
            </a:r>
            <a:r>
              <a:rPr dirty="0"/>
              <a:t>)</a:t>
            </a:r>
            <a:r>
              <a:rPr spc="15" dirty="0"/>
              <a:t> </a:t>
            </a:r>
            <a:r>
              <a:rPr dirty="0"/>
              <a:t>results</a:t>
            </a:r>
            <a:r>
              <a:rPr spc="-15" dirty="0"/>
              <a:t> </a:t>
            </a:r>
            <a:r>
              <a:rPr spc="-5" dirty="0"/>
              <a:t>i</a:t>
            </a:r>
            <a:r>
              <a:rPr dirty="0"/>
              <a:t>n </a:t>
            </a:r>
            <a:r>
              <a:rPr spc="-5" dirty="0"/>
              <a:t>65</a:t>
            </a:r>
            <a:r>
              <a:rPr dirty="0"/>
              <a:t> </a:t>
            </a:r>
            <a:r>
              <a:rPr spc="-5" dirty="0"/>
              <a:t>recursive</a:t>
            </a:r>
            <a:r>
              <a:rPr spc="-15" dirty="0"/>
              <a:t> </a:t>
            </a:r>
            <a:r>
              <a:rPr dirty="0"/>
              <a:t>calls</a:t>
            </a:r>
            <a:r>
              <a:rPr spc="-10" dirty="0"/>
              <a:t> </a:t>
            </a:r>
            <a:r>
              <a:rPr dirty="0"/>
              <a:t>to the</a:t>
            </a:r>
            <a:r>
              <a:rPr spc="-5" dirty="0"/>
              <a:t> procedure</a:t>
            </a:r>
          </a:p>
          <a:p>
            <a:pPr marL="102235" marR="90170" indent="-88900">
              <a:lnSpc>
                <a:spcPts val="2500"/>
              </a:lnSpc>
              <a:spcBef>
                <a:spcPts val="1400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dirty="0"/>
              <a:t>Using</a:t>
            </a:r>
            <a:r>
              <a:rPr spc="-10" dirty="0"/>
              <a:t> </a:t>
            </a:r>
            <a:r>
              <a:rPr spc="15" dirty="0"/>
              <a:t>dicSonarie</a:t>
            </a:r>
            <a:r>
              <a:rPr spc="20" dirty="0"/>
              <a:t>s</a:t>
            </a:r>
            <a:r>
              <a:rPr spc="1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capture</a:t>
            </a:r>
            <a:r>
              <a:rPr spc="-5" dirty="0"/>
              <a:t> intermediat</a:t>
            </a:r>
            <a:r>
              <a:rPr dirty="0"/>
              <a:t>e</a:t>
            </a:r>
            <a:r>
              <a:rPr spc="25" dirty="0"/>
              <a:t> </a:t>
            </a:r>
            <a:r>
              <a:rPr dirty="0"/>
              <a:t>results</a:t>
            </a:r>
            <a:r>
              <a:rPr spc="-15" dirty="0"/>
              <a:t> </a:t>
            </a:r>
            <a:r>
              <a:rPr dirty="0"/>
              <a:t>can </a:t>
            </a:r>
            <a:r>
              <a:rPr spc="-5" dirty="0"/>
              <a:t>b</a:t>
            </a:r>
            <a:r>
              <a:rPr dirty="0"/>
              <a:t>e </a:t>
            </a:r>
            <a:r>
              <a:rPr spc="-5" dirty="0"/>
              <a:t>very eﬃcient</a:t>
            </a:r>
          </a:p>
          <a:p>
            <a:pPr marL="102235" marR="5080" indent="-88900">
              <a:lnSpc>
                <a:spcPts val="2500"/>
              </a:lnSpc>
              <a:spcBef>
                <a:spcPts val="1400"/>
              </a:spcBef>
              <a:buClr>
                <a:srgbClr val="595959"/>
              </a:buClr>
              <a:buFont typeface="Arial"/>
              <a:buChar char="▪"/>
              <a:tabLst>
                <a:tab pos="240029" algn="l"/>
              </a:tabLst>
            </a:pPr>
            <a:r>
              <a:rPr dirty="0"/>
              <a:t>But</a:t>
            </a:r>
            <a:r>
              <a:rPr spc="-5" dirty="0"/>
              <a:t> not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that</a:t>
            </a:r>
            <a:r>
              <a:rPr spc="-5" dirty="0"/>
              <a:t> </a:t>
            </a:r>
            <a:r>
              <a:rPr dirty="0"/>
              <a:t>this</a:t>
            </a:r>
            <a:r>
              <a:rPr spc="-5" dirty="0"/>
              <a:t> onl</a:t>
            </a:r>
            <a:r>
              <a:rPr dirty="0"/>
              <a:t>y </a:t>
            </a:r>
            <a:r>
              <a:rPr spc="-5" dirty="0"/>
              <a:t>works fo</a:t>
            </a:r>
            <a:r>
              <a:rPr dirty="0"/>
              <a:t>r </a:t>
            </a:r>
            <a:r>
              <a:rPr spc="-5" dirty="0"/>
              <a:t>procedure</a:t>
            </a:r>
            <a:r>
              <a:rPr dirty="0"/>
              <a:t>s</a:t>
            </a:r>
            <a:r>
              <a:rPr spc="15" dirty="0"/>
              <a:t> </a:t>
            </a:r>
            <a:r>
              <a:rPr dirty="0"/>
              <a:t>without </a:t>
            </a:r>
            <a:r>
              <a:rPr spc="-5" dirty="0"/>
              <a:t>sid</a:t>
            </a:r>
            <a:r>
              <a:rPr dirty="0"/>
              <a:t>e </a:t>
            </a:r>
            <a:r>
              <a:rPr spc="-5" dirty="0"/>
              <a:t>eﬀects</a:t>
            </a:r>
            <a:r>
              <a:rPr spc="-15" dirty="0"/>
              <a:t> </a:t>
            </a:r>
            <a:r>
              <a:rPr spc="-5" dirty="0"/>
              <a:t>(i.e.</a:t>
            </a:r>
            <a:r>
              <a:rPr dirty="0"/>
              <a:t>,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procedur</a:t>
            </a:r>
            <a:r>
              <a:rPr dirty="0"/>
              <a:t>e</a:t>
            </a:r>
            <a:r>
              <a:rPr spc="15" dirty="0"/>
              <a:t> </a:t>
            </a:r>
            <a:r>
              <a:rPr dirty="0"/>
              <a:t>will</a:t>
            </a:r>
            <a:r>
              <a:rPr spc="-10" dirty="0"/>
              <a:t> </a:t>
            </a:r>
            <a:r>
              <a:rPr dirty="0"/>
              <a:t>always</a:t>
            </a:r>
            <a:r>
              <a:rPr spc="-5" dirty="0"/>
              <a:t> produc</a:t>
            </a:r>
            <a:r>
              <a:rPr dirty="0"/>
              <a:t>e</a:t>
            </a:r>
            <a:r>
              <a:rPr spc="10" dirty="0"/>
              <a:t> </a:t>
            </a:r>
            <a:r>
              <a:rPr dirty="0"/>
              <a:t>the </a:t>
            </a:r>
            <a:r>
              <a:rPr spc="-10" dirty="0"/>
              <a:t>sam</a:t>
            </a:r>
            <a:r>
              <a:rPr spc="-5" dirty="0"/>
              <a:t>e</a:t>
            </a:r>
            <a:r>
              <a:rPr dirty="0"/>
              <a:t> result</a:t>
            </a:r>
            <a:r>
              <a:rPr spc="-10" dirty="0"/>
              <a:t> </a:t>
            </a:r>
            <a:r>
              <a:rPr spc="-5" dirty="0"/>
              <a:t>fo</a:t>
            </a:r>
            <a:r>
              <a:rPr dirty="0"/>
              <a:t>r a </a:t>
            </a:r>
            <a:r>
              <a:rPr spc="-5" dirty="0"/>
              <a:t>speciﬁ</a:t>
            </a:r>
            <a:r>
              <a:rPr dirty="0"/>
              <a:t>c </a:t>
            </a:r>
            <a:r>
              <a:rPr spc="-5" dirty="0"/>
              <a:t>argument</a:t>
            </a:r>
            <a:r>
              <a:rPr dirty="0"/>
              <a:t> </a:t>
            </a:r>
            <a:r>
              <a:rPr spc="-5" dirty="0"/>
              <a:t>independen</a:t>
            </a:r>
            <a:r>
              <a:rPr dirty="0"/>
              <a:t>t</a:t>
            </a:r>
            <a:r>
              <a:rPr spc="20" dirty="0"/>
              <a:t> </a:t>
            </a:r>
            <a:r>
              <a:rPr spc="-5" dirty="0"/>
              <a:t>o</a:t>
            </a:r>
            <a:r>
              <a:rPr dirty="0"/>
              <a:t>f any </a:t>
            </a:r>
            <a:r>
              <a:rPr spc="-5" dirty="0"/>
              <a:t>othe</a:t>
            </a:r>
            <a:r>
              <a:rPr dirty="0"/>
              <a:t>r</a:t>
            </a:r>
            <a:r>
              <a:rPr spc="5" dirty="0"/>
              <a:t> </a:t>
            </a:r>
            <a:r>
              <a:rPr spc="20" dirty="0"/>
              <a:t>computaSons</a:t>
            </a:r>
            <a:r>
              <a:rPr spc="-15" dirty="0"/>
              <a:t> </a:t>
            </a:r>
            <a:r>
              <a:rPr spc="-10" dirty="0"/>
              <a:t>betwee</a:t>
            </a:r>
            <a:r>
              <a:rPr spc="-5" dirty="0"/>
              <a:t>n</a:t>
            </a:r>
            <a:r>
              <a:rPr spc="10" dirty="0"/>
              <a:t> </a:t>
            </a:r>
            <a:r>
              <a:rPr dirty="0"/>
              <a:t>calls)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827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WH</a:t>
            </a:r>
            <a:r>
              <a:rPr spc="-430" dirty="0"/>
              <a:t>A</a:t>
            </a:r>
            <a:r>
              <a:rPr dirty="0"/>
              <a:t>T</a:t>
            </a:r>
            <a:r>
              <a:rPr spc="-100" dirty="0"/>
              <a:t> </a:t>
            </a:r>
            <a:r>
              <a:rPr spc="-55" dirty="0"/>
              <a:t>IS R</a:t>
            </a:r>
            <a:r>
              <a:rPr spc="-100" dirty="0"/>
              <a:t>E</a:t>
            </a:r>
            <a:r>
              <a:rPr spc="-55" dirty="0"/>
              <a:t>CU</a:t>
            </a:r>
            <a:r>
              <a:rPr spc="-120" dirty="0"/>
              <a:t>R</a:t>
            </a:r>
            <a:r>
              <a:rPr spc="-55" dirty="0"/>
              <a:t>SI</a:t>
            </a:r>
            <a:r>
              <a:rPr spc="-50" dirty="0"/>
              <a:t>O</a:t>
            </a:r>
            <a:r>
              <a:rPr spc="-55" dirty="0"/>
              <a:t>N?</a:t>
            </a:r>
            <a:r>
              <a:rPr dirty="0"/>
              <a:t> 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623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6</a:t>
            </a:fld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marR="5080" indent="-88900">
              <a:lnSpc>
                <a:spcPts val="280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dirty="0"/>
              <a:t>Algorithmically:</a:t>
            </a:r>
            <a:r>
              <a:rPr spc="-35" dirty="0"/>
              <a:t> </a:t>
            </a:r>
            <a:r>
              <a:rPr dirty="0"/>
              <a:t>a </a:t>
            </a:r>
            <a:r>
              <a:rPr spc="-5" dirty="0"/>
              <a:t>way </a:t>
            </a:r>
            <a:r>
              <a:rPr dirty="0"/>
              <a:t>to</a:t>
            </a:r>
            <a:r>
              <a:rPr spc="-5" dirty="0"/>
              <a:t> desig</a:t>
            </a:r>
            <a:r>
              <a:rPr dirty="0"/>
              <a:t>n</a:t>
            </a:r>
            <a:r>
              <a:rPr spc="5" dirty="0"/>
              <a:t> </a:t>
            </a:r>
            <a:r>
              <a:rPr spc="25" dirty="0" smtClean="0"/>
              <a:t>solu</a:t>
            </a:r>
            <a:r>
              <a:rPr lang="en-US" spc="25" dirty="0" smtClean="0"/>
              <a:t>ti</a:t>
            </a:r>
            <a:r>
              <a:rPr spc="25" dirty="0" smtClean="0"/>
              <a:t>ons</a:t>
            </a:r>
            <a:r>
              <a:rPr spc="-5" dirty="0" smtClean="0"/>
              <a:t> </a:t>
            </a:r>
            <a:r>
              <a:rPr dirty="0"/>
              <a:t>to</a:t>
            </a:r>
            <a:r>
              <a:rPr spc="-5" dirty="0"/>
              <a:t> problems </a:t>
            </a:r>
            <a:r>
              <a:rPr dirty="0"/>
              <a:t>by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divide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onque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/>
              <a:t>o</a:t>
            </a:r>
            <a:r>
              <a:rPr dirty="0"/>
              <a:t>r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ecrease-a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-co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nqu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</a:p>
          <a:p>
            <a:pPr marL="393700" marR="955675" lvl="1" indent="-190500">
              <a:lnSpc>
                <a:spcPts val="2600"/>
              </a:lnSpc>
              <a:spcBef>
                <a:spcPts val="38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reduce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proble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simple</a:t>
            </a:r>
            <a:r>
              <a:rPr sz="2400" dirty="0">
                <a:latin typeface="Calibri"/>
                <a:cs typeface="Calibri"/>
              </a:rPr>
              <a:t>r versions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same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obl</a:t>
            </a:r>
            <a:r>
              <a:rPr sz="2400" spc="-5" dirty="0">
                <a:latin typeface="Calibri"/>
                <a:cs typeface="Calibri"/>
              </a:rPr>
              <a:t>em</a:t>
            </a:r>
            <a:endParaRPr sz="2400" dirty="0">
              <a:latin typeface="Calibri"/>
              <a:cs typeface="Calibri"/>
            </a:endParaRPr>
          </a:p>
          <a:p>
            <a:pPr marL="238125" indent="-225425">
              <a:lnSpc>
                <a:spcPts val="3010"/>
              </a:lnSpc>
              <a:spcBef>
                <a:spcPts val="1160"/>
              </a:spcBef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pc="15" dirty="0" smtClean="0"/>
              <a:t>Seman</a:t>
            </a:r>
            <a:r>
              <a:rPr lang="en-US" spc="15" dirty="0" smtClean="0"/>
              <a:t>ti</a:t>
            </a:r>
            <a:r>
              <a:rPr spc="15" dirty="0" smtClean="0"/>
              <a:t>cally</a:t>
            </a:r>
            <a:r>
              <a:rPr spc="10" dirty="0"/>
              <a:t>:</a:t>
            </a:r>
            <a:r>
              <a:rPr spc="25" dirty="0"/>
              <a:t> </a:t>
            </a:r>
            <a:r>
              <a:rPr dirty="0"/>
              <a:t>a </a:t>
            </a:r>
            <a:r>
              <a:rPr spc="-5" dirty="0"/>
              <a:t>programmin</a:t>
            </a:r>
            <a:r>
              <a:rPr dirty="0"/>
              <a:t>g</a:t>
            </a:r>
            <a:r>
              <a:rPr spc="20" dirty="0"/>
              <a:t> </a:t>
            </a:r>
            <a:r>
              <a:rPr dirty="0"/>
              <a:t>technique</a:t>
            </a:r>
            <a:r>
              <a:rPr spc="-5" dirty="0"/>
              <a:t> where </a:t>
            </a:r>
            <a:r>
              <a:rPr dirty="0"/>
              <a:t>a</a:t>
            </a:r>
          </a:p>
          <a:p>
            <a:pPr marL="101600">
              <a:lnSpc>
                <a:spcPts val="3010"/>
              </a:lnSpc>
            </a:pPr>
            <a:r>
              <a:rPr b="1" dirty="0" smtClean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b="1" spc="-5" dirty="0" smtClean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b="1" spc="-10" dirty="0" smtClean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b="1" spc="60" dirty="0" smtClean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lang="en-US" b="1" spc="60" dirty="0" smtClean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b="1" spc="60" dirty="0" smtClean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b="1" spc="-5" dirty="0" smtClean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b="1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ca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ll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its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</a:p>
          <a:p>
            <a:pPr marL="454659" lvl="1" indent="-25146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Char char="◦"/>
              <a:tabLst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programming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 to</a:t>
            </a:r>
            <a:r>
              <a:rPr sz="2400" spc="-5" dirty="0">
                <a:latin typeface="Calibri"/>
                <a:cs typeface="Calibri"/>
              </a:rPr>
              <a:t> 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inﬁnit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recursion</a:t>
            </a:r>
          </a:p>
          <a:p>
            <a:pPr marL="571500" lvl="2" indent="-177800">
              <a:lnSpc>
                <a:spcPct val="100000"/>
              </a:lnSpc>
              <a:spcBef>
                <a:spcPts val="359"/>
              </a:spcBef>
              <a:buClr>
                <a:srgbClr val="595959"/>
              </a:buClr>
              <a:buChar char="◦"/>
              <a:tabLst>
                <a:tab pos="634365" algn="l"/>
              </a:tabLst>
            </a:pPr>
            <a:r>
              <a:rPr sz="2000" dirty="0">
                <a:latin typeface="Calibri"/>
                <a:cs typeface="Calibri"/>
              </a:rPr>
              <a:t>must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1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or more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base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case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" dirty="0">
                <a:latin typeface="Calibri"/>
                <a:cs typeface="Calibri"/>
              </a:rPr>
              <a:t> 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easy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solve</a:t>
            </a:r>
            <a:endParaRPr sz="2000" dirty="0">
              <a:latin typeface="Calibri"/>
              <a:cs typeface="Calibri"/>
            </a:endParaRPr>
          </a:p>
          <a:p>
            <a:pPr marL="571500" marR="179070" lvl="2" indent="-177800">
              <a:lnSpc>
                <a:spcPts val="2200"/>
              </a:lnSpc>
              <a:spcBef>
                <a:spcPts val="540"/>
              </a:spcBef>
              <a:buClr>
                <a:srgbClr val="595959"/>
              </a:buClr>
              <a:buChar char="◦"/>
              <a:tabLst>
                <a:tab pos="634365" algn="l"/>
              </a:tabLst>
            </a:pPr>
            <a:r>
              <a:rPr sz="2000" dirty="0">
                <a:latin typeface="Calibri"/>
                <a:cs typeface="Calibri"/>
              </a:rPr>
              <a:t>must</a:t>
            </a:r>
            <a:r>
              <a:rPr sz="2000" spc="-5" dirty="0">
                <a:latin typeface="Calibri"/>
                <a:cs typeface="Calibri"/>
              </a:rPr>
              <a:t> solv</a:t>
            </a:r>
            <a:r>
              <a:rPr sz="2000" dirty="0">
                <a:latin typeface="Calibri"/>
                <a:cs typeface="Calibri"/>
              </a:rPr>
              <a:t>e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proble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some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othe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r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input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goal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-5" dirty="0">
                <a:latin typeface="Calibri"/>
                <a:cs typeface="Calibri"/>
              </a:rPr>
              <a:t>simplifyin</a:t>
            </a:r>
            <a:r>
              <a:rPr sz="2000" dirty="0">
                <a:latin typeface="Calibri"/>
                <a:cs typeface="Calibri"/>
              </a:rPr>
              <a:t>g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proble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900" y="1569721"/>
            <a:ext cx="759777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ITER</a:t>
            </a:r>
            <a:r>
              <a:rPr spc="-425" dirty="0"/>
              <a:t>A</a:t>
            </a:r>
            <a:r>
              <a:rPr spc="-50" dirty="0"/>
              <a:t>TIVE A</a:t>
            </a:r>
            <a:r>
              <a:rPr spc="-170" dirty="0"/>
              <a:t>L</a:t>
            </a:r>
            <a:r>
              <a:rPr spc="-50" dirty="0"/>
              <a:t>GORITHMS</a:t>
            </a:r>
            <a:r>
              <a:rPr spc="-55" dirty="0"/>
              <a:t> S</a:t>
            </a:r>
            <a:r>
              <a:rPr dirty="0"/>
              <a:t>O</a:t>
            </a:r>
            <a:r>
              <a:rPr spc="-100" dirty="0"/>
              <a:t> </a:t>
            </a:r>
            <a:r>
              <a:rPr spc="-320" dirty="0"/>
              <a:t>F</a:t>
            </a:r>
            <a:r>
              <a:rPr spc="-50" dirty="0"/>
              <a:t>AR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623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7</a:t>
            </a:fld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78391"/>
            <a:ext cx="7092950" cy="167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2960"/>
              </a:lnSpc>
              <a:buClr>
                <a:srgbClr val="595959"/>
              </a:buClr>
              <a:buFont typeface="Arial"/>
              <a:buChar char="▪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loopin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constructs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dirty="0">
                <a:latin typeface="Courier New"/>
                <a:cs typeface="Courier New"/>
              </a:rPr>
              <a:t>while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for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loops</a:t>
            </a:r>
            <a:r>
              <a:rPr sz="2600" dirty="0">
                <a:latin typeface="Calibri"/>
                <a:cs typeface="Calibri"/>
              </a:rPr>
              <a:t>)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lea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</a:p>
          <a:p>
            <a:pPr marL="101600">
              <a:lnSpc>
                <a:spcPts val="2960"/>
              </a:lnSpc>
            </a:pPr>
            <a:r>
              <a:rPr sz="2600" b="1" spc="-5" dirty="0" smtClean="0">
                <a:solidFill>
                  <a:srgbClr val="C00000"/>
                </a:solidFill>
                <a:latin typeface="Calibri"/>
                <a:cs typeface="Calibri"/>
              </a:rPr>
              <a:t>ite</a:t>
            </a:r>
            <a:r>
              <a:rPr sz="2600" b="1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95" dirty="0" smtClean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lang="en-US" sz="2600" b="1" spc="100" dirty="0" smtClean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2600" b="1" dirty="0" smtClean="0">
                <a:solidFill>
                  <a:srgbClr val="C00000"/>
                </a:solidFill>
                <a:latin typeface="Calibri"/>
                <a:cs typeface="Calibri"/>
              </a:rPr>
              <a:t>ve</a:t>
            </a:r>
            <a:r>
              <a:rPr sz="2600" b="1" spc="-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algorithms</a:t>
            </a:r>
          </a:p>
          <a:p>
            <a:pPr marL="238760" indent="-226060">
              <a:lnSpc>
                <a:spcPts val="2960"/>
              </a:lnSpc>
              <a:spcBef>
                <a:spcPts val="1080"/>
              </a:spcBef>
              <a:buClr>
                <a:srgbClr val="595959"/>
              </a:buClr>
              <a:buFont typeface="Arial"/>
              <a:buChar char="▪"/>
              <a:tabLst>
                <a:tab pos="239395" algn="l"/>
              </a:tabLst>
            </a:pPr>
            <a:r>
              <a:rPr sz="260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capture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25" dirty="0" err="1" smtClean="0">
                <a:latin typeface="Calibri"/>
                <a:cs typeface="Calibri"/>
              </a:rPr>
              <a:t>comput</a:t>
            </a:r>
            <a:r>
              <a:rPr lang="en-US" sz="2600" spc="25" dirty="0" err="1" smtClean="0">
                <a:latin typeface="Calibri"/>
                <a:cs typeface="Calibri"/>
              </a:rPr>
              <a:t>i</a:t>
            </a:r>
            <a:r>
              <a:rPr sz="2600" spc="25" dirty="0" err="1" smtClean="0">
                <a:latin typeface="Calibri"/>
                <a:cs typeface="Calibri"/>
              </a:rPr>
              <a:t>on</a:t>
            </a:r>
            <a:r>
              <a:rPr sz="2600" spc="-15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 a </a:t>
            </a:r>
            <a:r>
              <a:rPr sz="2600" spc="-10" dirty="0">
                <a:latin typeface="Calibri"/>
                <a:cs typeface="Calibri"/>
              </a:rPr>
              <a:t>se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state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va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iables</a:t>
            </a:r>
            <a:endParaRPr sz="2600" dirty="0">
              <a:latin typeface="Calibri"/>
              <a:cs typeface="Calibri"/>
            </a:endParaRPr>
          </a:p>
          <a:p>
            <a:pPr marL="101600">
              <a:lnSpc>
                <a:spcPts val="2960"/>
              </a:lnSpc>
            </a:pPr>
            <a:r>
              <a:rPr sz="2600" dirty="0">
                <a:latin typeface="Calibri"/>
                <a:cs typeface="Calibri"/>
              </a:rPr>
              <a:t>that</a:t>
            </a:r>
            <a:r>
              <a:rPr sz="2600" spc="-5" dirty="0">
                <a:latin typeface="Calibri"/>
                <a:cs typeface="Calibri"/>
              </a:rPr>
              <a:t> updat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each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25" dirty="0" smtClean="0">
                <a:latin typeface="Calibri"/>
                <a:cs typeface="Calibri"/>
              </a:rPr>
              <a:t>itera</a:t>
            </a:r>
            <a:r>
              <a:rPr lang="en-US" sz="2600" spc="25" dirty="0" smtClean="0">
                <a:latin typeface="Calibri"/>
                <a:cs typeface="Calibri"/>
              </a:rPr>
              <a:t>ti</a:t>
            </a:r>
            <a:r>
              <a:rPr sz="2600" spc="25" dirty="0" smtClean="0">
                <a:latin typeface="Calibri"/>
                <a:cs typeface="Calibri"/>
              </a:rPr>
              <a:t>o</a:t>
            </a:r>
            <a:r>
              <a:rPr sz="2600" spc="35" dirty="0" smtClean="0">
                <a:latin typeface="Calibri"/>
                <a:cs typeface="Calibri"/>
              </a:rPr>
              <a:t>n</a:t>
            </a:r>
            <a:r>
              <a:rPr sz="2600" spc="15" dirty="0" smtClean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through</a:t>
            </a:r>
            <a:r>
              <a:rPr sz="2600" spc="-5" dirty="0">
                <a:latin typeface="Calibri"/>
                <a:cs typeface="Calibri"/>
              </a:rPr>
              <a:t> loop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900" y="947929"/>
            <a:ext cx="5164455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u="none" spc="-55" dirty="0"/>
              <a:t>MU</a:t>
            </a:r>
            <a:r>
              <a:rPr u="none" spc="-405" dirty="0"/>
              <a:t>L</a:t>
            </a:r>
            <a:r>
              <a:rPr u="none" spc="-50" dirty="0"/>
              <a:t>T</a:t>
            </a:r>
            <a:r>
              <a:rPr u="none" spc="-55" dirty="0"/>
              <a:t>IPLIC</a:t>
            </a:r>
            <a:r>
              <a:rPr u="none" spc="-425" dirty="0"/>
              <a:t>A</a:t>
            </a:r>
            <a:r>
              <a:rPr u="none" spc="-50" dirty="0"/>
              <a:t>T</a:t>
            </a:r>
            <a:r>
              <a:rPr u="none" spc="-55" dirty="0"/>
              <a:t>I</a:t>
            </a:r>
            <a:r>
              <a:rPr u="none" spc="-50" dirty="0"/>
              <a:t>O</a:t>
            </a:r>
            <a:r>
              <a:rPr u="none" dirty="0"/>
              <a:t>N</a:t>
            </a:r>
            <a:r>
              <a:rPr u="none" spc="-100" dirty="0"/>
              <a:t> </a:t>
            </a:r>
            <a:r>
              <a:rPr u="none" dirty="0"/>
              <a:t>– </a:t>
            </a:r>
            <a:r>
              <a:rPr spc="-50" dirty="0"/>
              <a:t>ITER</a:t>
            </a:r>
            <a:r>
              <a:rPr spc="-425" dirty="0"/>
              <a:t>A</a:t>
            </a:r>
            <a:r>
              <a:rPr spc="-50" dirty="0"/>
              <a:t>TIVE </a:t>
            </a:r>
            <a:r>
              <a:rPr spc="-55" dirty="0"/>
              <a:t>S</a:t>
            </a:r>
            <a:r>
              <a:rPr spc="-50" dirty="0"/>
              <a:t>O</a:t>
            </a:r>
            <a:r>
              <a:rPr spc="-150" dirty="0"/>
              <a:t>L</a:t>
            </a:r>
            <a:r>
              <a:rPr spc="-50" dirty="0"/>
              <a:t>UTION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17936"/>
            <a:ext cx="664337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835" indent="-191135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03835" algn="l"/>
              </a:tabLst>
            </a:pPr>
            <a:r>
              <a:rPr sz="2200" spc="20" dirty="0">
                <a:latin typeface="Calibri"/>
                <a:cs typeface="Calibri"/>
              </a:rPr>
              <a:t>“</a:t>
            </a:r>
            <a:r>
              <a:rPr sz="2200" spc="20" dirty="0" smtClean="0">
                <a:latin typeface="Calibri"/>
                <a:cs typeface="Calibri"/>
              </a:rPr>
              <a:t>mul</a:t>
            </a:r>
            <a:r>
              <a:rPr lang="en-US" sz="2200" spc="20" dirty="0" smtClean="0">
                <a:latin typeface="Calibri"/>
                <a:cs typeface="Calibri"/>
              </a:rPr>
              <a:t>ti</a:t>
            </a:r>
            <a:r>
              <a:rPr sz="2200" spc="20" dirty="0" smtClean="0">
                <a:latin typeface="Calibri"/>
                <a:cs typeface="Calibri"/>
              </a:rPr>
              <a:t>pl</a:t>
            </a:r>
            <a:r>
              <a:rPr sz="2200" spc="25" dirty="0" smtClean="0">
                <a:latin typeface="Calibri"/>
                <a:cs typeface="Calibri"/>
              </a:rPr>
              <a:t>y</a:t>
            </a:r>
            <a:r>
              <a:rPr sz="2200" spc="5" dirty="0" smtClean="0">
                <a:latin typeface="Calibri"/>
                <a:cs typeface="Calibri"/>
              </a:rPr>
              <a:t> </a:t>
            </a:r>
            <a:r>
              <a:rPr sz="2200" dirty="0">
                <a:latin typeface="Courier New"/>
                <a:cs typeface="Courier New"/>
              </a:rPr>
              <a:t>a</a:t>
            </a:r>
            <a:r>
              <a:rPr sz="2200" spc="-82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*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ourier New"/>
                <a:cs typeface="Courier New"/>
              </a:rPr>
              <a:t>b</a:t>
            </a:r>
            <a:r>
              <a:rPr sz="2200" dirty="0">
                <a:latin typeface="Calibri"/>
                <a:cs typeface="Calibri"/>
              </a:rPr>
              <a:t>”</a:t>
            </a:r>
            <a:r>
              <a:rPr sz="2200" spc="-5" dirty="0">
                <a:latin typeface="Calibri"/>
                <a:cs typeface="Calibri"/>
              </a:rPr>
              <a:t> i</a:t>
            </a:r>
            <a:r>
              <a:rPr sz="2200" dirty="0">
                <a:latin typeface="Calibri"/>
                <a:cs typeface="Calibri"/>
              </a:rPr>
              <a:t>s equivalent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“ad</a:t>
            </a:r>
            <a:r>
              <a:rPr sz="2200" dirty="0">
                <a:latin typeface="Calibri"/>
                <a:cs typeface="Calibri"/>
              </a:rPr>
              <a:t>d </a:t>
            </a:r>
            <a:r>
              <a:rPr sz="2200" dirty="0">
                <a:latin typeface="Courier New"/>
                <a:cs typeface="Courier New"/>
              </a:rPr>
              <a:t>a</a:t>
            </a:r>
            <a:r>
              <a:rPr sz="2200" spc="-82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itsel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ourier New"/>
                <a:cs typeface="Courier New"/>
              </a:rPr>
              <a:t>b</a:t>
            </a:r>
            <a:r>
              <a:rPr sz="2200" spc="-825" dirty="0">
                <a:latin typeface="Courier New"/>
                <a:cs typeface="Courier New"/>
              </a:rPr>
              <a:t> </a:t>
            </a:r>
            <a:r>
              <a:rPr lang="en-US" altLang="zh-CN" sz="2200" spc="-5" dirty="0">
                <a:latin typeface="Calibri"/>
                <a:cs typeface="Calibri"/>
              </a:rPr>
              <a:t>times</a:t>
            </a:r>
            <a:r>
              <a:rPr sz="2200" spc="-5" dirty="0" smtClean="0">
                <a:latin typeface="Calibri"/>
                <a:cs typeface="Calibri"/>
              </a:rPr>
              <a:t>”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7738" y="2711763"/>
            <a:ext cx="4448316" cy="910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 indent="-190500">
              <a:lnSpc>
                <a:spcPts val="2450"/>
              </a:lnSpc>
              <a:buClr>
                <a:srgbClr val="595959"/>
              </a:buClr>
              <a:buFont typeface="Arial"/>
              <a:buChar char="▪"/>
              <a:tabLst>
                <a:tab pos="203835" algn="l"/>
              </a:tabLst>
            </a:pPr>
            <a:r>
              <a:rPr sz="2200" dirty="0">
                <a:latin typeface="Calibri"/>
                <a:cs typeface="Calibri"/>
              </a:rPr>
              <a:t>capture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state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</a:p>
          <a:p>
            <a:pPr marL="442595" lvl="1" indent="-240029">
              <a:lnSpc>
                <a:spcPts val="2160"/>
              </a:lnSpc>
              <a:buClr>
                <a:srgbClr val="595959"/>
              </a:buClr>
              <a:buChar char="◦"/>
              <a:tabLst>
                <a:tab pos="443230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 smtClean="0">
                <a:solidFill>
                  <a:srgbClr val="C00000"/>
                </a:solidFill>
                <a:latin typeface="Calibri"/>
                <a:cs typeface="Calibri"/>
              </a:rPr>
              <a:t>ite</a:t>
            </a:r>
            <a:r>
              <a:rPr sz="2000" b="1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000" b="1" spc="70" dirty="0" smtClean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lang="en-US" altLang="zh-CN" sz="2000" b="1" spc="75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2000" b="1" spc="-5" dirty="0" smtClean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000" b="1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 (</a:t>
            </a:r>
            <a:r>
              <a:rPr sz="2000" dirty="0">
                <a:latin typeface="Courier New"/>
                <a:cs typeface="Courier New"/>
              </a:rPr>
              <a:t>i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5" dirty="0">
                <a:latin typeface="Calibri"/>
                <a:cs typeface="Calibri"/>
              </a:rPr>
              <a:t> start</a:t>
            </a:r>
            <a:r>
              <a:rPr sz="2000" dirty="0">
                <a:latin typeface="Calibri"/>
                <a:cs typeface="Calibri"/>
              </a:rPr>
              <a:t>s at b</a:t>
            </a:r>
          </a:p>
          <a:p>
            <a:pPr marL="964565">
              <a:lnSpc>
                <a:spcPts val="2350"/>
              </a:lnSpc>
              <a:tabLst>
                <a:tab pos="1269365" algn="l"/>
                <a:tab pos="1670685" algn="l"/>
              </a:tabLst>
            </a:pPr>
            <a:r>
              <a:rPr sz="2000" dirty="0">
                <a:latin typeface="Courier New"/>
                <a:cs typeface="Courier New"/>
              </a:rPr>
              <a:t>i	</a:t>
            </a:r>
            <a:r>
              <a:rPr sz="2000" spc="735" dirty="0">
                <a:latin typeface="Arial"/>
                <a:cs typeface="Arial"/>
              </a:rPr>
              <a:t>	</a:t>
            </a:r>
            <a:r>
              <a:rPr sz="2000" spc="735" dirty="0">
                <a:latin typeface="Courier New"/>
                <a:cs typeface="Courier New"/>
              </a:rPr>
              <a:t>i-1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sto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5" dirty="0">
                <a:latin typeface="Calibri"/>
                <a:cs typeface="Calibri"/>
              </a:rPr>
              <a:t> 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3054" y="3633202"/>
            <a:ext cx="465201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595959"/>
              </a:buClr>
              <a:buChar char="◦"/>
              <a:tabLst>
                <a:tab pos="253365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current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va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lu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000" b="1" dirty="0" smtClean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000" b="1" spc="-5" dirty="0" smtClean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000" b="1" dirty="0" smtClean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000" b="1" spc="-5" dirty="0" smtClean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0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ut</a:t>
            </a:r>
            <a:r>
              <a:rPr lang="en-US" sz="20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ati</a:t>
            </a:r>
            <a:r>
              <a:rPr sz="2000" b="1" spc="75" dirty="0" smtClean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000" b="1" spc="-5" dirty="0" smtClean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000" b="1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dirty="0">
                <a:latin typeface="Courier New"/>
                <a:cs typeface="Courier New"/>
              </a:rPr>
              <a:t>res</a:t>
            </a:r>
            <a:r>
              <a:rPr sz="2000" spc="-5" dirty="0">
                <a:latin typeface="Courier New"/>
                <a:cs typeface="Courier New"/>
              </a:rPr>
              <a:t>u</a:t>
            </a:r>
            <a:r>
              <a:rPr sz="2000" dirty="0">
                <a:latin typeface="Courier New"/>
                <a:cs typeface="Courier New"/>
              </a:rPr>
              <a:t>lt</a:t>
            </a:r>
            <a:r>
              <a:rPr sz="2000" dirty="0">
                <a:latin typeface="Calibri"/>
                <a:cs typeface="Calibri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70385" y="4191000"/>
            <a:ext cx="5487615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952500">
              <a:lnSpc>
                <a:spcPct val="100000"/>
              </a:lnSpc>
              <a:tabLst>
                <a:tab pos="2433320" algn="l"/>
              </a:tabLst>
            </a:pPr>
            <a:r>
              <a:rPr sz="2000" dirty="0">
                <a:latin typeface="Courier New"/>
                <a:cs typeface="Courier New"/>
              </a:rPr>
              <a:t>result </a:t>
            </a:r>
            <a:r>
              <a:rPr sz="2000" spc="735" dirty="0">
                <a:latin typeface="Arial"/>
                <a:cs typeface="Arial"/>
              </a:rPr>
              <a:t>	</a:t>
            </a:r>
            <a:r>
              <a:rPr sz="2000" spc="735" dirty="0">
                <a:latin typeface="Courier New"/>
                <a:cs typeface="Courier New"/>
              </a:rPr>
              <a:t>result + </a:t>
            </a:r>
            <a:r>
              <a:rPr sz="2000" spc="735" dirty="0" smtClean="0">
                <a:latin typeface="Courier New"/>
                <a:cs typeface="Courier New"/>
              </a:rPr>
              <a:t>a</a:t>
            </a:r>
            <a:endParaRPr sz="2600" dirty="0">
              <a:latin typeface="Times New Roman"/>
              <a:cs typeface="Times New Roman"/>
            </a:endParaRPr>
          </a:p>
          <a:p>
            <a:pPr marL="683260" marR="596265" indent="-671195">
              <a:lnSpc>
                <a:spcPts val="2600"/>
              </a:lnSpc>
            </a:pPr>
            <a:r>
              <a:rPr sz="2200" dirty="0">
                <a:solidFill>
                  <a:srgbClr val="3366FF"/>
                </a:solidFill>
                <a:latin typeface="Courier New"/>
                <a:cs typeface="Courier New"/>
              </a:rPr>
              <a:t>def </a:t>
            </a:r>
            <a:r>
              <a:rPr sz="2200" dirty="0">
                <a:latin typeface="Courier New"/>
                <a:cs typeface="Courier New"/>
              </a:rPr>
              <a:t>mult_iter(a, b</a:t>
            </a:r>
            <a:r>
              <a:rPr sz="2200" dirty="0" smtClean="0">
                <a:latin typeface="Courier New"/>
                <a:cs typeface="Courier New"/>
              </a:rPr>
              <a:t>):</a:t>
            </a:r>
            <a:endParaRPr lang="en-US" sz="2200" dirty="0" smtClean="0">
              <a:latin typeface="Courier New"/>
              <a:cs typeface="Courier New"/>
            </a:endParaRPr>
          </a:p>
          <a:p>
            <a:pPr marL="683260" marR="596265" indent="-671195">
              <a:lnSpc>
                <a:spcPts val="26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sz="2200" dirty="0" smtClean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result = 0</a:t>
            </a:r>
          </a:p>
        </p:txBody>
      </p:sp>
      <p:sp>
        <p:nvSpPr>
          <p:cNvPr id="10" name="object 10"/>
          <p:cNvSpPr/>
          <p:nvPr/>
        </p:nvSpPr>
        <p:spPr>
          <a:xfrm>
            <a:off x="5716054" y="4393000"/>
            <a:ext cx="3497946" cy="1881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38130" y="6245419"/>
            <a:ext cx="10318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11806" y="6245419"/>
            <a:ext cx="10318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result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019800" y="2632245"/>
            <a:ext cx="2982595" cy="1036022"/>
            <a:chOff x="6019800" y="2632245"/>
            <a:chExt cx="2982595" cy="1036022"/>
          </a:xfrm>
        </p:grpSpPr>
        <p:sp>
          <p:nvSpPr>
            <p:cNvPr id="4" name="object 4"/>
            <p:cNvSpPr txBox="1"/>
            <p:nvPr/>
          </p:nvSpPr>
          <p:spPr>
            <a:xfrm>
              <a:off x="6019800" y="2632245"/>
              <a:ext cx="1260475" cy="2540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latin typeface="Courier New"/>
                  <a:cs typeface="Courier New"/>
                </a:rPr>
                <a:t>a + a + a</a:t>
              </a: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7467600" y="2632245"/>
              <a:ext cx="1534795" cy="2540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latin typeface="Courier New"/>
                  <a:cs typeface="Courier New"/>
                </a:rPr>
                <a:t>+ a + … + a</a:t>
              </a: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72276" y="3414267"/>
              <a:ext cx="2341245" cy="2540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444500" algn="l"/>
                  <a:tab pos="979805" algn="l"/>
                  <a:tab pos="1566545" algn="l"/>
                  <a:tab pos="2102485" algn="l"/>
                </a:tabLst>
              </a:pPr>
              <a:r>
                <a:rPr sz="1800" dirty="0">
                  <a:latin typeface="Calibri"/>
                  <a:cs typeface="Calibri"/>
                </a:rPr>
                <a:t>0a	1a	2a	3a	4a</a:t>
              </a:r>
              <a:endParaRPr sz="1800">
                <a:latin typeface="Calibri"/>
                <a:cs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067459" y="2872877"/>
              <a:ext cx="490450" cy="4613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00376" y="2905787"/>
              <a:ext cx="379730" cy="353695"/>
            </a:xfrm>
            <a:custGeom>
              <a:avLst/>
              <a:gdLst/>
              <a:ahLst/>
              <a:cxnLst/>
              <a:rect l="l" t="t" r="r" b="b"/>
              <a:pathLst>
                <a:path w="379729" h="353695">
                  <a:moveTo>
                    <a:pt x="335508" y="88379"/>
                  </a:moveTo>
                  <a:lnTo>
                    <a:pt x="247129" y="88379"/>
                  </a:lnTo>
                  <a:lnTo>
                    <a:pt x="247129" y="265150"/>
                  </a:lnTo>
                  <a:lnTo>
                    <a:pt x="0" y="265150"/>
                  </a:lnTo>
                  <a:lnTo>
                    <a:pt x="0" y="353529"/>
                  </a:lnTo>
                  <a:lnTo>
                    <a:pt x="335508" y="353529"/>
                  </a:lnTo>
                  <a:lnTo>
                    <a:pt x="335508" y="88379"/>
                  </a:lnTo>
                  <a:close/>
                </a:path>
                <a:path w="379729" h="353695">
                  <a:moveTo>
                    <a:pt x="291325" y="0"/>
                  </a:moveTo>
                  <a:lnTo>
                    <a:pt x="202933" y="88379"/>
                  </a:lnTo>
                  <a:lnTo>
                    <a:pt x="379704" y="88379"/>
                  </a:lnTo>
                  <a:lnTo>
                    <a:pt x="29132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00376" y="2905784"/>
              <a:ext cx="379730" cy="353695"/>
            </a:xfrm>
            <a:custGeom>
              <a:avLst/>
              <a:gdLst/>
              <a:ahLst/>
              <a:cxnLst/>
              <a:rect l="l" t="t" r="r" b="b"/>
              <a:pathLst>
                <a:path w="379729" h="353695">
                  <a:moveTo>
                    <a:pt x="0" y="265018"/>
                  </a:moveTo>
                  <a:lnTo>
                    <a:pt x="247001" y="265018"/>
                  </a:lnTo>
                  <a:lnTo>
                    <a:pt x="247001" y="88339"/>
                  </a:lnTo>
                  <a:lnTo>
                    <a:pt x="202832" y="88339"/>
                  </a:lnTo>
                  <a:lnTo>
                    <a:pt x="291171" y="0"/>
                  </a:lnTo>
                  <a:lnTo>
                    <a:pt x="379511" y="88339"/>
                  </a:lnTo>
                  <a:lnTo>
                    <a:pt x="335341" y="88339"/>
                  </a:lnTo>
                  <a:lnTo>
                    <a:pt x="335341" y="353358"/>
                  </a:lnTo>
                  <a:lnTo>
                    <a:pt x="0" y="353358"/>
                  </a:lnTo>
                  <a:lnTo>
                    <a:pt x="0" y="265018"/>
                  </a:lnTo>
                  <a:close/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96799" y="2914153"/>
              <a:ext cx="379730" cy="353695"/>
            </a:xfrm>
            <a:custGeom>
              <a:avLst/>
              <a:gdLst/>
              <a:ahLst/>
              <a:cxnLst/>
              <a:rect l="l" t="t" r="r" b="b"/>
              <a:pathLst>
                <a:path w="379729" h="353695">
                  <a:moveTo>
                    <a:pt x="335508" y="88379"/>
                  </a:moveTo>
                  <a:lnTo>
                    <a:pt x="247129" y="88379"/>
                  </a:lnTo>
                  <a:lnTo>
                    <a:pt x="247129" y="265150"/>
                  </a:lnTo>
                  <a:lnTo>
                    <a:pt x="0" y="265150"/>
                  </a:lnTo>
                  <a:lnTo>
                    <a:pt x="0" y="353542"/>
                  </a:lnTo>
                  <a:lnTo>
                    <a:pt x="335508" y="353542"/>
                  </a:lnTo>
                  <a:lnTo>
                    <a:pt x="335508" y="88379"/>
                  </a:lnTo>
                  <a:close/>
                </a:path>
                <a:path w="379729" h="353695">
                  <a:moveTo>
                    <a:pt x="291312" y="0"/>
                  </a:moveTo>
                  <a:lnTo>
                    <a:pt x="202933" y="88379"/>
                  </a:lnTo>
                  <a:lnTo>
                    <a:pt x="379704" y="88379"/>
                  </a:lnTo>
                  <a:lnTo>
                    <a:pt x="29131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96799" y="2914150"/>
              <a:ext cx="379730" cy="353695"/>
            </a:xfrm>
            <a:custGeom>
              <a:avLst/>
              <a:gdLst/>
              <a:ahLst/>
              <a:cxnLst/>
              <a:rect l="l" t="t" r="r" b="b"/>
              <a:pathLst>
                <a:path w="379729" h="353695">
                  <a:moveTo>
                    <a:pt x="0" y="265018"/>
                  </a:moveTo>
                  <a:lnTo>
                    <a:pt x="247001" y="265018"/>
                  </a:lnTo>
                  <a:lnTo>
                    <a:pt x="247001" y="88339"/>
                  </a:lnTo>
                  <a:lnTo>
                    <a:pt x="202832" y="88339"/>
                  </a:lnTo>
                  <a:lnTo>
                    <a:pt x="291171" y="0"/>
                  </a:lnTo>
                  <a:lnTo>
                    <a:pt x="379511" y="88339"/>
                  </a:lnTo>
                  <a:lnTo>
                    <a:pt x="335342" y="88339"/>
                  </a:lnTo>
                  <a:lnTo>
                    <a:pt x="335342" y="353358"/>
                  </a:lnTo>
                  <a:lnTo>
                    <a:pt x="0" y="353358"/>
                  </a:lnTo>
                  <a:lnTo>
                    <a:pt x="0" y="265018"/>
                  </a:lnTo>
                  <a:close/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28896" y="2909425"/>
              <a:ext cx="379730" cy="353695"/>
            </a:xfrm>
            <a:custGeom>
              <a:avLst/>
              <a:gdLst/>
              <a:ahLst/>
              <a:cxnLst/>
              <a:rect l="l" t="t" r="r" b="b"/>
              <a:pathLst>
                <a:path w="379729" h="353695">
                  <a:moveTo>
                    <a:pt x="335508" y="88379"/>
                  </a:moveTo>
                  <a:lnTo>
                    <a:pt x="247129" y="88379"/>
                  </a:lnTo>
                  <a:lnTo>
                    <a:pt x="247129" y="265150"/>
                  </a:lnTo>
                  <a:lnTo>
                    <a:pt x="0" y="265150"/>
                  </a:lnTo>
                  <a:lnTo>
                    <a:pt x="0" y="353529"/>
                  </a:lnTo>
                  <a:lnTo>
                    <a:pt x="335508" y="353529"/>
                  </a:lnTo>
                  <a:lnTo>
                    <a:pt x="335508" y="88379"/>
                  </a:lnTo>
                  <a:close/>
                </a:path>
                <a:path w="379729" h="353695">
                  <a:moveTo>
                    <a:pt x="291325" y="0"/>
                  </a:moveTo>
                  <a:lnTo>
                    <a:pt x="202933" y="88379"/>
                  </a:lnTo>
                  <a:lnTo>
                    <a:pt x="379704" y="88379"/>
                  </a:lnTo>
                  <a:lnTo>
                    <a:pt x="29132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8896" y="2909422"/>
              <a:ext cx="379730" cy="353695"/>
            </a:xfrm>
            <a:custGeom>
              <a:avLst/>
              <a:gdLst/>
              <a:ahLst/>
              <a:cxnLst/>
              <a:rect l="l" t="t" r="r" b="b"/>
              <a:pathLst>
                <a:path w="379729" h="353695">
                  <a:moveTo>
                    <a:pt x="0" y="265018"/>
                  </a:moveTo>
                  <a:lnTo>
                    <a:pt x="247002" y="265018"/>
                  </a:lnTo>
                  <a:lnTo>
                    <a:pt x="247002" y="88339"/>
                  </a:lnTo>
                  <a:lnTo>
                    <a:pt x="202832" y="88339"/>
                  </a:lnTo>
                  <a:lnTo>
                    <a:pt x="291171" y="0"/>
                  </a:lnTo>
                  <a:lnTo>
                    <a:pt x="379511" y="88339"/>
                  </a:lnTo>
                  <a:lnTo>
                    <a:pt x="335341" y="88339"/>
                  </a:lnTo>
                  <a:lnTo>
                    <a:pt x="335341" y="353358"/>
                  </a:lnTo>
                  <a:lnTo>
                    <a:pt x="0" y="353358"/>
                  </a:lnTo>
                  <a:lnTo>
                    <a:pt x="0" y="265018"/>
                  </a:lnTo>
                  <a:close/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39890" y="2880360"/>
              <a:ext cx="494607" cy="461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74085" y="2917791"/>
              <a:ext cx="379730" cy="353695"/>
            </a:xfrm>
            <a:custGeom>
              <a:avLst/>
              <a:gdLst/>
              <a:ahLst/>
              <a:cxnLst/>
              <a:rect l="l" t="t" r="r" b="b"/>
              <a:pathLst>
                <a:path w="379729" h="353695">
                  <a:moveTo>
                    <a:pt x="335508" y="88379"/>
                  </a:moveTo>
                  <a:lnTo>
                    <a:pt x="247129" y="88379"/>
                  </a:lnTo>
                  <a:lnTo>
                    <a:pt x="247129" y="265150"/>
                  </a:lnTo>
                  <a:lnTo>
                    <a:pt x="0" y="265150"/>
                  </a:lnTo>
                  <a:lnTo>
                    <a:pt x="0" y="353529"/>
                  </a:lnTo>
                  <a:lnTo>
                    <a:pt x="335508" y="353529"/>
                  </a:lnTo>
                  <a:lnTo>
                    <a:pt x="335508" y="88379"/>
                  </a:lnTo>
                  <a:close/>
                </a:path>
                <a:path w="379729" h="353695">
                  <a:moveTo>
                    <a:pt x="291325" y="0"/>
                  </a:moveTo>
                  <a:lnTo>
                    <a:pt x="202933" y="88379"/>
                  </a:lnTo>
                  <a:lnTo>
                    <a:pt x="379704" y="88379"/>
                  </a:lnTo>
                  <a:lnTo>
                    <a:pt x="29132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74085" y="2917788"/>
              <a:ext cx="379730" cy="353695"/>
            </a:xfrm>
            <a:custGeom>
              <a:avLst/>
              <a:gdLst/>
              <a:ahLst/>
              <a:cxnLst/>
              <a:rect l="l" t="t" r="r" b="b"/>
              <a:pathLst>
                <a:path w="379729" h="353695">
                  <a:moveTo>
                    <a:pt x="0" y="265018"/>
                  </a:moveTo>
                  <a:lnTo>
                    <a:pt x="247002" y="265018"/>
                  </a:lnTo>
                  <a:lnTo>
                    <a:pt x="247002" y="88339"/>
                  </a:lnTo>
                  <a:lnTo>
                    <a:pt x="202832" y="88339"/>
                  </a:lnTo>
                  <a:lnTo>
                    <a:pt x="291171" y="0"/>
                  </a:lnTo>
                  <a:lnTo>
                    <a:pt x="379511" y="88339"/>
                  </a:lnTo>
                  <a:lnTo>
                    <a:pt x="335341" y="88339"/>
                  </a:lnTo>
                  <a:lnTo>
                    <a:pt x="335341" y="353358"/>
                  </a:lnTo>
                  <a:lnTo>
                    <a:pt x="0" y="353358"/>
                  </a:lnTo>
                  <a:lnTo>
                    <a:pt x="0" y="265018"/>
                  </a:lnTo>
                  <a:close/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84374" y="2888672"/>
              <a:ext cx="494607" cy="4613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19275" y="2926157"/>
              <a:ext cx="379730" cy="353695"/>
            </a:xfrm>
            <a:custGeom>
              <a:avLst/>
              <a:gdLst/>
              <a:ahLst/>
              <a:cxnLst/>
              <a:rect l="l" t="t" r="r" b="b"/>
              <a:pathLst>
                <a:path w="379729" h="353695">
                  <a:moveTo>
                    <a:pt x="335508" y="88379"/>
                  </a:moveTo>
                  <a:lnTo>
                    <a:pt x="247129" y="88379"/>
                  </a:lnTo>
                  <a:lnTo>
                    <a:pt x="247129" y="265150"/>
                  </a:lnTo>
                  <a:lnTo>
                    <a:pt x="0" y="265150"/>
                  </a:lnTo>
                  <a:lnTo>
                    <a:pt x="0" y="353542"/>
                  </a:lnTo>
                  <a:lnTo>
                    <a:pt x="335508" y="353542"/>
                  </a:lnTo>
                  <a:lnTo>
                    <a:pt x="335508" y="88379"/>
                  </a:lnTo>
                  <a:close/>
                </a:path>
                <a:path w="379729" h="353695">
                  <a:moveTo>
                    <a:pt x="291325" y="0"/>
                  </a:moveTo>
                  <a:lnTo>
                    <a:pt x="202933" y="88379"/>
                  </a:lnTo>
                  <a:lnTo>
                    <a:pt x="379704" y="88379"/>
                  </a:lnTo>
                  <a:lnTo>
                    <a:pt x="29132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19274" y="2926155"/>
              <a:ext cx="379730" cy="353695"/>
            </a:xfrm>
            <a:custGeom>
              <a:avLst/>
              <a:gdLst/>
              <a:ahLst/>
              <a:cxnLst/>
              <a:rect l="l" t="t" r="r" b="b"/>
              <a:pathLst>
                <a:path w="379729" h="353695">
                  <a:moveTo>
                    <a:pt x="0" y="265018"/>
                  </a:moveTo>
                  <a:lnTo>
                    <a:pt x="247002" y="265018"/>
                  </a:lnTo>
                  <a:lnTo>
                    <a:pt x="247002" y="88339"/>
                  </a:lnTo>
                  <a:lnTo>
                    <a:pt x="202832" y="88339"/>
                  </a:lnTo>
                  <a:lnTo>
                    <a:pt x="291171" y="0"/>
                  </a:lnTo>
                  <a:lnTo>
                    <a:pt x="379511" y="88339"/>
                  </a:lnTo>
                  <a:lnTo>
                    <a:pt x="335341" y="88339"/>
                  </a:lnTo>
                  <a:lnTo>
                    <a:pt x="335341" y="353358"/>
                  </a:lnTo>
                  <a:lnTo>
                    <a:pt x="0" y="353358"/>
                  </a:lnTo>
                  <a:lnTo>
                    <a:pt x="0" y="265018"/>
                  </a:lnTo>
                  <a:close/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623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8</a:t>
            </a:fld>
            <a:endParaRPr dirty="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875186" y="5246518"/>
          <a:ext cx="3649776" cy="1014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50"/>
                <a:gridCol w="1348562"/>
                <a:gridCol w="1449873"/>
                <a:gridCol w="162391"/>
              </a:tblGrid>
              <a:tr h="312224">
                <a:tc gridSpan="3"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b &gt; 0:</a:t>
                      </a:r>
                    </a:p>
                  </a:txBody>
                  <a:tcPr marL="0" marR="0" marT="0" marB="0">
                    <a:lnL w="15383">
                      <a:solidFill>
                        <a:srgbClr val="FF2600"/>
                      </a:solidFill>
                      <a:prstDash val="solid"/>
                    </a:lnL>
                    <a:lnR w="15383">
                      <a:solidFill>
                        <a:srgbClr val="FF2600"/>
                      </a:solidFill>
                      <a:prstDash val="solid"/>
                    </a:lnR>
                    <a:lnT w="15383">
                      <a:solidFill>
                        <a:srgbClr val="FF2600"/>
                      </a:solidFill>
                      <a:prstDash val="solid"/>
                    </a:lnT>
                    <a:lnB w="15866">
                      <a:solidFill>
                        <a:srgbClr val="FF26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383">
                      <a:solidFill>
                        <a:srgbClr val="FF2600"/>
                      </a:solidFill>
                      <a:prstDash val="solid"/>
                    </a:lnL>
                    <a:lnB w="15866">
                      <a:solidFill>
                        <a:srgbClr val="FF2600"/>
                      </a:solidFill>
                      <a:prstDash val="solid"/>
                    </a:lnB>
                  </a:tcPr>
                </a:tc>
              </a:tr>
              <a:tr h="318181">
                <a:tc rowSpan="2"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5866">
                      <a:solidFill>
                        <a:srgbClr val="FF2600"/>
                      </a:solidFill>
                      <a:prstDash val="solid"/>
                    </a:lnR>
                    <a:lnT w="15866" cap="flat" cmpd="sng" algn="ctr">
                      <a:solidFill>
                        <a:srgbClr val="FF2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result += 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FF2600"/>
                      </a:solidFill>
                      <a:prstDash val="solid"/>
                    </a:lnL>
                    <a:lnR w="15866">
                      <a:solidFill>
                        <a:srgbClr val="FF2600"/>
                      </a:solidFill>
                      <a:prstDash val="solid"/>
                    </a:lnR>
                    <a:lnT w="15866">
                      <a:solidFill>
                        <a:srgbClr val="FF2600"/>
                      </a:solidFill>
                      <a:prstDash val="solid"/>
                    </a:lnT>
                    <a:lnB w="15866">
                      <a:solidFill>
                        <a:srgbClr val="FF26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42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5866">
                      <a:solidFill>
                        <a:srgbClr val="FF2600"/>
                      </a:solidFill>
                      <a:prstDash val="solid"/>
                    </a:lnR>
                    <a:lnT w="15383">
                      <a:solidFill>
                        <a:srgbClr val="FF26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b -= 1</a:t>
                      </a:r>
                    </a:p>
                  </a:txBody>
                  <a:tcPr marL="0" marR="0" marT="0" marB="0">
                    <a:lnL w="15866">
                      <a:solidFill>
                        <a:srgbClr val="FF2600"/>
                      </a:solidFill>
                      <a:prstDash val="solid"/>
                    </a:lnL>
                    <a:lnR w="15866">
                      <a:solidFill>
                        <a:srgbClr val="FF2600"/>
                      </a:solidFill>
                      <a:prstDash val="solid"/>
                    </a:lnR>
                    <a:lnT w="15866">
                      <a:solidFill>
                        <a:srgbClr val="FF2600"/>
                      </a:solidFill>
                      <a:prstDash val="solid"/>
                    </a:lnT>
                    <a:lnB w="15866">
                      <a:solidFill>
                        <a:srgbClr val="FF26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5866">
                      <a:solidFill>
                        <a:srgbClr val="FF2600"/>
                      </a:solidFill>
                      <a:prstDash val="solid"/>
                    </a:lnL>
                    <a:lnT w="15866">
                      <a:solidFill>
                        <a:srgbClr val="FF26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34" name="直接箭头连接符 33"/>
          <p:cNvCxnSpPr/>
          <p:nvPr/>
        </p:nvCxnSpPr>
        <p:spPr>
          <a:xfrm flipH="1">
            <a:off x="2454067" y="3429000"/>
            <a:ext cx="365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3126563" y="4392035"/>
            <a:ext cx="365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  <p:bldP spid="10" grpId="0" animBg="1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8900" y="935229"/>
            <a:ext cx="5429250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800"/>
              </a:lnSpc>
            </a:pPr>
            <a:r>
              <a:rPr u="none" spc="-55" dirty="0"/>
              <a:t>MU</a:t>
            </a:r>
            <a:r>
              <a:rPr u="none" spc="-405" dirty="0"/>
              <a:t>L</a:t>
            </a:r>
            <a:r>
              <a:rPr u="none" spc="-50" dirty="0"/>
              <a:t>T</a:t>
            </a:r>
            <a:r>
              <a:rPr u="none" spc="-55" dirty="0"/>
              <a:t>IPLIC</a:t>
            </a:r>
            <a:r>
              <a:rPr u="none" spc="-425" dirty="0"/>
              <a:t>A</a:t>
            </a:r>
            <a:r>
              <a:rPr u="none" spc="-50" dirty="0"/>
              <a:t>T</a:t>
            </a:r>
            <a:r>
              <a:rPr u="none" spc="-55" dirty="0"/>
              <a:t>I</a:t>
            </a:r>
            <a:r>
              <a:rPr u="none" spc="-50" dirty="0"/>
              <a:t>O</a:t>
            </a:r>
            <a:r>
              <a:rPr u="none" dirty="0"/>
              <a:t>N</a:t>
            </a:r>
            <a:r>
              <a:rPr u="none" spc="-100" dirty="0"/>
              <a:t> </a:t>
            </a:r>
            <a:r>
              <a:rPr u="none" dirty="0"/>
              <a:t>– </a:t>
            </a:r>
            <a:r>
              <a:rPr spc="-50" dirty="0"/>
              <a:t>R</a:t>
            </a:r>
            <a:r>
              <a:rPr spc="-100" dirty="0"/>
              <a:t>E</a:t>
            </a:r>
            <a:r>
              <a:rPr spc="-50" dirty="0"/>
              <a:t>C</a:t>
            </a:r>
            <a:r>
              <a:rPr spc="-55" dirty="0"/>
              <a:t>U</a:t>
            </a:r>
            <a:r>
              <a:rPr spc="-125" dirty="0"/>
              <a:t>R</a:t>
            </a:r>
            <a:r>
              <a:rPr spc="-55" dirty="0"/>
              <a:t>S</a:t>
            </a:r>
            <a:r>
              <a:rPr spc="-50" dirty="0"/>
              <a:t>IVE </a:t>
            </a:r>
            <a:r>
              <a:rPr spc="-55" dirty="0"/>
              <a:t>S</a:t>
            </a:r>
            <a:r>
              <a:rPr spc="-50" dirty="0"/>
              <a:t>O</a:t>
            </a:r>
            <a:r>
              <a:rPr spc="-145" dirty="0"/>
              <a:t>L</a:t>
            </a:r>
            <a:r>
              <a:rPr spc="-55" dirty="0"/>
              <a:t>U</a:t>
            </a:r>
            <a:r>
              <a:rPr spc="-50" dirty="0"/>
              <a:t>TION</a:t>
            </a:r>
            <a:r>
              <a:rPr dirty="0"/>
              <a:t>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7458" y="2363403"/>
            <a:ext cx="3150235" cy="4403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979" indent="-208279">
              <a:lnSpc>
                <a:spcPct val="100000"/>
              </a:lnSpc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recurs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step</a:t>
            </a:r>
            <a:endParaRPr sz="2400" dirty="0">
              <a:latin typeface="Calibri"/>
              <a:cs typeface="Calibri"/>
            </a:endParaRPr>
          </a:p>
          <a:p>
            <a:pPr marL="393700" marR="5080" lvl="1" indent="-190500">
              <a:lnSpc>
                <a:spcPts val="2600"/>
              </a:lnSpc>
              <a:spcBef>
                <a:spcPts val="34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think</a:t>
            </a:r>
            <a:r>
              <a:rPr sz="2400" spc="-5" dirty="0">
                <a:latin typeface="Calibri"/>
                <a:cs typeface="Calibri"/>
              </a:rPr>
              <a:t> ho</a:t>
            </a:r>
            <a:r>
              <a:rPr sz="2400" dirty="0">
                <a:latin typeface="Calibri"/>
                <a:cs typeface="Calibri"/>
              </a:rPr>
              <a:t>w to</a:t>
            </a:r>
            <a:r>
              <a:rPr sz="2400" spc="-5" dirty="0">
                <a:latin typeface="Calibri"/>
                <a:cs typeface="Calibri"/>
              </a:rPr>
              <a:t> reduce proble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sim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ple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/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sm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alle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r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sion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sam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</a:t>
            </a:r>
            <a:endParaRPr sz="2400" dirty="0">
              <a:latin typeface="Calibri"/>
              <a:cs typeface="Calibri"/>
            </a:endParaRPr>
          </a:p>
          <a:p>
            <a:pPr marL="220979" indent="-208279">
              <a:lnSpc>
                <a:spcPct val="100000"/>
              </a:lnSpc>
              <a:spcBef>
                <a:spcPts val="1280"/>
              </a:spcBef>
              <a:buClr>
                <a:srgbClr val="595959"/>
              </a:buClr>
              <a:buFont typeface="Arial"/>
              <a:buChar char="▪"/>
              <a:tabLst>
                <a:tab pos="22161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base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c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ase</a:t>
            </a:r>
            <a:endParaRPr sz="2400" dirty="0">
              <a:latin typeface="Calibri"/>
              <a:cs typeface="Calibri"/>
            </a:endParaRPr>
          </a:p>
          <a:p>
            <a:pPr marL="393700" marR="90805" lvl="1" indent="-190500">
              <a:lnSpc>
                <a:spcPts val="2600"/>
              </a:lnSpc>
              <a:spcBef>
                <a:spcPts val="439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spc="-10" dirty="0">
                <a:latin typeface="Calibri"/>
                <a:cs typeface="Calibri"/>
              </a:rPr>
              <a:t>kee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</a:t>
            </a:r>
            <a:r>
              <a:rPr sz="2400" spc="-5" dirty="0">
                <a:latin typeface="Calibri"/>
                <a:cs typeface="Calibri"/>
              </a:rPr>
              <a:t>ducing proble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lang="en-US" sz="2400" spc="60" dirty="0" smtClean="0">
                <a:latin typeface="Calibri"/>
                <a:cs typeface="Calibri"/>
              </a:rPr>
              <a:t>u</a:t>
            </a:r>
            <a:r>
              <a:rPr lang="en-US" altLang="zh-CN" sz="2400" spc="60" dirty="0" smtClean="0">
                <a:latin typeface="Calibri"/>
                <a:cs typeface="Calibri"/>
              </a:rPr>
              <a:t>ntil </a:t>
            </a:r>
            <a:r>
              <a:rPr sz="2400" spc="-5" dirty="0" smtClean="0">
                <a:latin typeface="Calibri"/>
                <a:cs typeface="Calibri"/>
              </a:rPr>
              <a:t>reach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simpl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case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 be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solve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dir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ec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tly</a:t>
            </a:r>
            <a:endParaRPr sz="2400" dirty="0">
              <a:latin typeface="Calibri"/>
              <a:cs typeface="Calibri"/>
            </a:endParaRPr>
          </a:p>
          <a:p>
            <a:pPr marL="454659" lvl="1" indent="-251460">
              <a:lnSpc>
                <a:spcPct val="100000"/>
              </a:lnSpc>
              <a:spcBef>
                <a:spcPts val="280"/>
              </a:spcBef>
              <a:buClr>
                <a:srgbClr val="595959"/>
              </a:buClr>
              <a:buFont typeface="Arial"/>
              <a:buChar char="•"/>
              <a:tabLst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1,</a:t>
            </a:r>
            <a:r>
              <a:rPr sz="2400" dirty="0">
                <a:latin typeface="Calibri"/>
                <a:cs typeface="Calibri"/>
              </a:rPr>
              <a:t> a*b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537880" y="2396552"/>
            <a:ext cx="4978550" cy="4431105"/>
            <a:chOff x="4537880" y="2396552"/>
            <a:chExt cx="4978550" cy="4431105"/>
          </a:xfrm>
        </p:grpSpPr>
        <p:sp>
          <p:nvSpPr>
            <p:cNvPr id="2" name="object 2"/>
            <p:cNvSpPr txBox="1"/>
            <p:nvPr/>
          </p:nvSpPr>
          <p:spPr>
            <a:xfrm>
              <a:off x="4749728" y="2396552"/>
              <a:ext cx="3729354" cy="35172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latin typeface="Courier New"/>
                  <a:cs typeface="Courier New"/>
                </a:rPr>
                <a:t>a*b = a + a + a + a + … + a</a:t>
              </a:r>
            </a:p>
            <a:p>
              <a:pPr>
                <a:lnSpc>
                  <a:spcPct val="100000"/>
                </a:lnSpc>
              </a:pPr>
              <a:endParaRPr sz="18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43"/>
                </a:spcBef>
              </a:pPr>
              <a:endParaRPr sz="1850" dirty="0">
                <a:latin typeface="Times New Roman"/>
                <a:cs typeface="Times New Roman"/>
              </a:endParaRPr>
            </a:p>
            <a:p>
              <a:pPr marL="1841500">
                <a:lnSpc>
                  <a:spcPct val="100000"/>
                </a:lnSpc>
              </a:pPr>
              <a:r>
                <a:rPr sz="1800" dirty="0">
                  <a:latin typeface="Courier New"/>
                  <a:cs typeface="Courier New"/>
                </a:rPr>
                <a:t>a + a + … + a</a:t>
              </a:r>
            </a:p>
            <a:p>
              <a:pPr>
                <a:lnSpc>
                  <a:spcPct val="100000"/>
                </a:lnSpc>
              </a:pPr>
              <a:endParaRPr sz="18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27"/>
                </a:spcBef>
              </a:pPr>
              <a:endParaRPr sz="1950" dirty="0">
                <a:latin typeface="Times New Roman"/>
                <a:cs typeface="Times New Roman"/>
              </a:endParaRPr>
            </a:p>
            <a:p>
              <a:pPr marL="469900">
                <a:lnSpc>
                  <a:spcPct val="100000"/>
                </a:lnSpc>
              </a:pPr>
              <a:r>
                <a:rPr sz="1800" dirty="0">
                  <a:latin typeface="Courier New"/>
                  <a:cs typeface="Courier New"/>
                </a:rPr>
                <a:t>= a + a * (b-1)</a:t>
              </a:r>
            </a:p>
            <a:p>
              <a:pPr>
                <a:lnSpc>
                  <a:spcPct val="100000"/>
                </a:lnSpc>
                <a:spcBef>
                  <a:spcPts val="22"/>
                </a:spcBef>
              </a:pPr>
              <a:endParaRPr sz="1700" dirty="0">
                <a:latin typeface="Times New Roman"/>
                <a:cs typeface="Times New Roman"/>
              </a:endParaRPr>
            </a:p>
            <a:p>
              <a:pPr marL="626745" marR="1417955" indent="-610235">
                <a:lnSpc>
                  <a:spcPct val="150000"/>
                </a:lnSpc>
              </a:pPr>
              <a:r>
                <a:rPr sz="2000" dirty="0">
                  <a:solidFill>
                    <a:srgbClr val="3366FF"/>
                  </a:solidFill>
                  <a:latin typeface="Courier New"/>
                  <a:cs typeface="Courier New"/>
                </a:rPr>
                <a:t>def </a:t>
              </a:r>
              <a:r>
                <a:rPr sz="2000" dirty="0">
                  <a:latin typeface="Courier New"/>
                  <a:cs typeface="Courier New"/>
                </a:rPr>
                <a:t>mult(a, b): </a:t>
              </a:r>
              <a:r>
                <a:rPr sz="2000" dirty="0">
                  <a:solidFill>
                    <a:srgbClr val="3366FF"/>
                  </a:solidFill>
                  <a:latin typeface="Courier New"/>
                  <a:cs typeface="Courier New"/>
                </a:rPr>
                <a:t>if </a:t>
              </a:r>
              <a:r>
                <a:rPr sz="2000" dirty="0">
                  <a:latin typeface="Courier New"/>
                  <a:cs typeface="Courier New"/>
                </a:rPr>
                <a:t>b == 1:</a:t>
              </a:r>
            </a:p>
            <a:p>
              <a:pPr marR="28575" algn="ctr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solidFill>
                    <a:srgbClr val="3366FF"/>
                  </a:solidFill>
                  <a:latin typeface="Courier New"/>
                  <a:cs typeface="Courier New"/>
                </a:rPr>
                <a:t>return </a:t>
              </a:r>
              <a:r>
                <a:rPr sz="2000" dirty="0"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5206929" y="3209454"/>
              <a:ext cx="1260475" cy="2540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latin typeface="Courier New"/>
                  <a:cs typeface="Courier New"/>
                </a:rPr>
                <a:t>= a + a +</a:t>
              </a:r>
              <a:endParaRPr sz="1800">
                <a:latin typeface="Courier New"/>
                <a:cs typeface="Courier New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393117" y="2641652"/>
              <a:ext cx="645160" cy="388620"/>
            </a:xfrm>
            <a:custGeom>
              <a:avLst/>
              <a:gdLst/>
              <a:ahLst/>
              <a:cxnLst/>
              <a:rect l="l" t="t" r="r" b="b"/>
              <a:pathLst>
                <a:path w="645159" h="388619">
                  <a:moveTo>
                    <a:pt x="13131" y="244208"/>
                  </a:moveTo>
                  <a:lnTo>
                    <a:pt x="0" y="252094"/>
                  </a:lnTo>
                  <a:lnTo>
                    <a:pt x="76" y="253657"/>
                  </a:lnTo>
                  <a:lnTo>
                    <a:pt x="69208" y="387146"/>
                  </a:lnTo>
                  <a:lnTo>
                    <a:pt x="69519" y="387527"/>
                  </a:lnTo>
                  <a:lnTo>
                    <a:pt x="70332" y="388111"/>
                  </a:lnTo>
                  <a:lnTo>
                    <a:pt x="70891" y="388213"/>
                  </a:lnTo>
                  <a:lnTo>
                    <a:pt x="72326" y="388061"/>
                  </a:lnTo>
                  <a:lnTo>
                    <a:pt x="83718" y="381177"/>
                  </a:lnTo>
                  <a:lnTo>
                    <a:pt x="83718" y="379564"/>
                  </a:lnTo>
                  <a:lnTo>
                    <a:pt x="77774" y="368071"/>
                  </a:lnTo>
                  <a:lnTo>
                    <a:pt x="115171" y="368071"/>
                  </a:lnTo>
                  <a:lnTo>
                    <a:pt x="120992" y="365061"/>
                  </a:lnTo>
                  <a:lnTo>
                    <a:pt x="125831" y="361086"/>
                  </a:lnTo>
                  <a:lnTo>
                    <a:pt x="128040" y="358114"/>
                  </a:lnTo>
                  <a:lnTo>
                    <a:pt x="96570" y="358114"/>
                  </a:lnTo>
                  <a:lnTo>
                    <a:pt x="85382" y="356577"/>
                  </a:lnTo>
                  <a:lnTo>
                    <a:pt x="78905" y="354609"/>
                  </a:lnTo>
                  <a:lnTo>
                    <a:pt x="71551" y="351434"/>
                  </a:lnTo>
                  <a:lnTo>
                    <a:pt x="53124" y="315836"/>
                  </a:lnTo>
                  <a:lnTo>
                    <a:pt x="53987" y="311188"/>
                  </a:lnTo>
                  <a:lnTo>
                    <a:pt x="54991" y="307174"/>
                  </a:lnTo>
                  <a:lnTo>
                    <a:pt x="57289" y="300431"/>
                  </a:lnTo>
                  <a:lnTo>
                    <a:pt x="57916" y="298983"/>
                  </a:lnTo>
                  <a:lnTo>
                    <a:pt x="44399" y="298983"/>
                  </a:lnTo>
                  <a:lnTo>
                    <a:pt x="16510" y="245135"/>
                  </a:lnTo>
                  <a:lnTo>
                    <a:pt x="16141" y="244741"/>
                  </a:lnTo>
                  <a:lnTo>
                    <a:pt x="15201" y="244220"/>
                  </a:lnTo>
                  <a:lnTo>
                    <a:pt x="13131" y="244208"/>
                  </a:lnTo>
                  <a:close/>
                </a:path>
                <a:path w="645159" h="388619">
                  <a:moveTo>
                    <a:pt x="115171" y="368071"/>
                  </a:moveTo>
                  <a:lnTo>
                    <a:pt x="77774" y="368071"/>
                  </a:lnTo>
                  <a:lnTo>
                    <a:pt x="81749" y="369455"/>
                  </a:lnTo>
                  <a:lnTo>
                    <a:pt x="85382" y="370509"/>
                  </a:lnTo>
                  <a:lnTo>
                    <a:pt x="91986" y="371944"/>
                  </a:lnTo>
                  <a:lnTo>
                    <a:pt x="95110" y="372338"/>
                  </a:lnTo>
                  <a:lnTo>
                    <a:pt x="101028" y="372465"/>
                  </a:lnTo>
                  <a:lnTo>
                    <a:pt x="103860" y="372148"/>
                  </a:lnTo>
                  <a:lnTo>
                    <a:pt x="109258" y="370776"/>
                  </a:lnTo>
                  <a:lnTo>
                    <a:pt x="112026" y="369696"/>
                  </a:lnTo>
                  <a:lnTo>
                    <a:pt x="115171" y="368071"/>
                  </a:lnTo>
                  <a:close/>
                </a:path>
                <a:path w="645159" h="388619">
                  <a:moveTo>
                    <a:pt x="116324" y="281647"/>
                  </a:moveTo>
                  <a:lnTo>
                    <a:pt x="78740" y="281647"/>
                  </a:lnTo>
                  <a:lnTo>
                    <a:pt x="86525" y="282740"/>
                  </a:lnTo>
                  <a:lnTo>
                    <a:pt x="90182" y="284213"/>
                  </a:lnTo>
                  <a:lnTo>
                    <a:pt x="114973" y="317474"/>
                  </a:lnTo>
                  <a:lnTo>
                    <a:pt x="118110" y="330834"/>
                  </a:lnTo>
                  <a:lnTo>
                    <a:pt x="117868" y="339267"/>
                  </a:lnTo>
                  <a:lnTo>
                    <a:pt x="96570" y="358114"/>
                  </a:lnTo>
                  <a:lnTo>
                    <a:pt x="128040" y="358114"/>
                  </a:lnTo>
                  <a:lnTo>
                    <a:pt x="132930" y="351535"/>
                  </a:lnTo>
                  <a:lnTo>
                    <a:pt x="135216" y="346125"/>
                  </a:lnTo>
                  <a:lnTo>
                    <a:pt x="137223" y="334022"/>
                  </a:lnTo>
                  <a:lnTo>
                    <a:pt x="136969" y="327469"/>
                  </a:lnTo>
                  <a:lnTo>
                    <a:pt x="133934" y="313372"/>
                  </a:lnTo>
                  <a:lnTo>
                    <a:pt x="131165" y="305981"/>
                  </a:lnTo>
                  <a:lnTo>
                    <a:pt x="123812" y="291769"/>
                  </a:lnTo>
                  <a:lnTo>
                    <a:pt x="119964" y="285965"/>
                  </a:lnTo>
                  <a:lnTo>
                    <a:pt x="116324" y="281647"/>
                  </a:lnTo>
                  <a:close/>
                </a:path>
                <a:path w="645159" h="388619">
                  <a:moveTo>
                    <a:pt x="79019" y="264083"/>
                  </a:moveTo>
                  <a:lnTo>
                    <a:pt x="47002" y="291312"/>
                  </a:lnTo>
                  <a:lnTo>
                    <a:pt x="44399" y="298983"/>
                  </a:lnTo>
                  <a:lnTo>
                    <a:pt x="57916" y="298983"/>
                  </a:lnTo>
                  <a:lnTo>
                    <a:pt x="58559" y="297497"/>
                  </a:lnTo>
                  <a:lnTo>
                    <a:pt x="61341" y="292519"/>
                  </a:lnTo>
                  <a:lnTo>
                    <a:pt x="78740" y="281647"/>
                  </a:lnTo>
                  <a:lnTo>
                    <a:pt x="116324" y="281647"/>
                  </a:lnTo>
                  <a:lnTo>
                    <a:pt x="111302" y="275691"/>
                  </a:lnTo>
                  <a:lnTo>
                    <a:pt x="106591" y="271703"/>
                  </a:lnTo>
                  <a:lnTo>
                    <a:pt x="96367" y="266014"/>
                  </a:lnTo>
                  <a:lnTo>
                    <a:pt x="90855" y="264490"/>
                  </a:lnTo>
                  <a:lnTo>
                    <a:pt x="79019" y="264083"/>
                  </a:lnTo>
                  <a:close/>
                </a:path>
                <a:path w="645159" h="388619">
                  <a:moveTo>
                    <a:pt x="205887" y="228599"/>
                  </a:moveTo>
                  <a:lnTo>
                    <a:pt x="184848" y="228599"/>
                  </a:lnTo>
                  <a:lnTo>
                    <a:pt x="214464" y="285749"/>
                  </a:lnTo>
                  <a:lnTo>
                    <a:pt x="217258" y="289559"/>
                  </a:lnTo>
                  <a:lnTo>
                    <a:pt x="223113" y="295909"/>
                  </a:lnTo>
                  <a:lnTo>
                    <a:pt x="226275" y="298449"/>
                  </a:lnTo>
                  <a:lnTo>
                    <a:pt x="233070" y="300989"/>
                  </a:lnTo>
                  <a:lnTo>
                    <a:pt x="244627" y="300989"/>
                  </a:lnTo>
                  <a:lnTo>
                    <a:pt x="248920" y="299719"/>
                  </a:lnTo>
                  <a:lnTo>
                    <a:pt x="255079" y="295909"/>
                  </a:lnTo>
                  <a:lnTo>
                    <a:pt x="256552" y="294639"/>
                  </a:lnTo>
                  <a:lnTo>
                    <a:pt x="259397" y="293369"/>
                  </a:lnTo>
                  <a:lnTo>
                    <a:pt x="260705" y="292099"/>
                  </a:lnTo>
                  <a:lnTo>
                    <a:pt x="263118" y="289559"/>
                  </a:lnTo>
                  <a:lnTo>
                    <a:pt x="264134" y="289559"/>
                  </a:lnTo>
                  <a:lnTo>
                    <a:pt x="265772" y="287019"/>
                  </a:lnTo>
                  <a:lnTo>
                    <a:pt x="266293" y="285749"/>
                  </a:lnTo>
                  <a:lnTo>
                    <a:pt x="266776" y="284479"/>
                  </a:lnTo>
                  <a:lnTo>
                    <a:pt x="240347" y="284479"/>
                  </a:lnTo>
                  <a:lnTo>
                    <a:pt x="233476" y="279399"/>
                  </a:lnTo>
                  <a:lnTo>
                    <a:pt x="230162" y="275589"/>
                  </a:lnTo>
                  <a:lnTo>
                    <a:pt x="205887" y="228599"/>
                  </a:lnTo>
                  <a:close/>
                </a:path>
                <a:path w="645159" h="388619">
                  <a:moveTo>
                    <a:pt x="261747" y="273049"/>
                  </a:moveTo>
                  <a:lnTo>
                    <a:pt x="258038" y="273049"/>
                  </a:lnTo>
                  <a:lnTo>
                    <a:pt x="257022" y="274319"/>
                  </a:lnTo>
                  <a:lnTo>
                    <a:pt x="256387" y="275589"/>
                  </a:lnTo>
                  <a:lnTo>
                    <a:pt x="254876" y="276859"/>
                  </a:lnTo>
                  <a:lnTo>
                    <a:pt x="253987" y="278129"/>
                  </a:lnTo>
                  <a:lnTo>
                    <a:pt x="251917" y="279399"/>
                  </a:lnTo>
                  <a:lnTo>
                    <a:pt x="250634" y="280669"/>
                  </a:lnTo>
                  <a:lnTo>
                    <a:pt x="244424" y="283209"/>
                  </a:lnTo>
                  <a:lnTo>
                    <a:pt x="240347" y="284479"/>
                  </a:lnTo>
                  <a:lnTo>
                    <a:pt x="266776" y="284479"/>
                  </a:lnTo>
                  <a:lnTo>
                    <a:pt x="266738" y="283209"/>
                  </a:lnTo>
                  <a:lnTo>
                    <a:pt x="266141" y="280669"/>
                  </a:lnTo>
                  <a:lnTo>
                    <a:pt x="265493" y="279399"/>
                  </a:lnTo>
                  <a:lnTo>
                    <a:pt x="263880" y="276859"/>
                  </a:lnTo>
                  <a:lnTo>
                    <a:pt x="263309" y="275589"/>
                  </a:lnTo>
                  <a:lnTo>
                    <a:pt x="262216" y="274319"/>
                  </a:lnTo>
                  <a:lnTo>
                    <a:pt x="261747" y="273049"/>
                  </a:lnTo>
                  <a:close/>
                </a:path>
                <a:path w="645159" h="388619">
                  <a:moveTo>
                    <a:pt x="292455" y="274319"/>
                  </a:moveTo>
                  <a:lnTo>
                    <a:pt x="288467" y="274319"/>
                  </a:lnTo>
                  <a:lnTo>
                    <a:pt x="289369" y="275589"/>
                  </a:lnTo>
                  <a:lnTo>
                    <a:pt x="291515" y="275589"/>
                  </a:lnTo>
                  <a:lnTo>
                    <a:pt x="292455" y="274319"/>
                  </a:lnTo>
                  <a:close/>
                </a:path>
                <a:path w="645159" h="388619">
                  <a:moveTo>
                    <a:pt x="268453" y="195579"/>
                  </a:moveTo>
                  <a:lnTo>
                    <a:pt x="247370" y="195579"/>
                  </a:lnTo>
                  <a:lnTo>
                    <a:pt x="288112" y="274319"/>
                  </a:lnTo>
                  <a:lnTo>
                    <a:pt x="294703" y="274319"/>
                  </a:lnTo>
                  <a:lnTo>
                    <a:pt x="296087" y="273049"/>
                  </a:lnTo>
                  <a:lnTo>
                    <a:pt x="299262" y="271779"/>
                  </a:lnTo>
                  <a:lnTo>
                    <a:pt x="300520" y="270509"/>
                  </a:lnTo>
                  <a:lnTo>
                    <a:pt x="302488" y="269239"/>
                  </a:lnTo>
                  <a:lnTo>
                    <a:pt x="303237" y="269239"/>
                  </a:lnTo>
                  <a:lnTo>
                    <a:pt x="304215" y="267969"/>
                  </a:lnTo>
                  <a:lnTo>
                    <a:pt x="304495" y="267969"/>
                  </a:lnTo>
                  <a:lnTo>
                    <a:pt x="304546" y="265429"/>
                  </a:lnTo>
                  <a:lnTo>
                    <a:pt x="268453" y="195579"/>
                  </a:lnTo>
                  <a:close/>
                </a:path>
                <a:path w="645159" h="388619">
                  <a:moveTo>
                    <a:pt x="260540" y="271779"/>
                  </a:moveTo>
                  <a:lnTo>
                    <a:pt x="259410" y="273049"/>
                  </a:lnTo>
                  <a:lnTo>
                    <a:pt x="260934" y="273049"/>
                  </a:lnTo>
                  <a:lnTo>
                    <a:pt x="260540" y="271779"/>
                  </a:lnTo>
                  <a:close/>
                </a:path>
                <a:path w="645159" h="388619">
                  <a:moveTo>
                    <a:pt x="339090" y="250189"/>
                  </a:moveTo>
                  <a:lnTo>
                    <a:pt x="335165" y="250189"/>
                  </a:lnTo>
                  <a:lnTo>
                    <a:pt x="336016" y="251459"/>
                  </a:lnTo>
                  <a:lnTo>
                    <a:pt x="338137" y="251459"/>
                  </a:lnTo>
                  <a:lnTo>
                    <a:pt x="339090" y="250189"/>
                  </a:lnTo>
                  <a:close/>
                </a:path>
                <a:path w="645159" h="388619">
                  <a:moveTo>
                    <a:pt x="302895" y="152399"/>
                  </a:moveTo>
                  <a:lnTo>
                    <a:pt x="295668" y="152399"/>
                  </a:lnTo>
                  <a:lnTo>
                    <a:pt x="292684" y="153669"/>
                  </a:lnTo>
                  <a:lnTo>
                    <a:pt x="291477" y="154939"/>
                  </a:lnTo>
                  <a:lnTo>
                    <a:pt x="289725" y="156209"/>
                  </a:lnTo>
                  <a:lnTo>
                    <a:pt x="289052" y="156209"/>
                  </a:lnTo>
                  <a:lnTo>
                    <a:pt x="288163" y="157479"/>
                  </a:lnTo>
                  <a:lnTo>
                    <a:pt x="288048" y="160019"/>
                  </a:lnTo>
                  <a:lnTo>
                    <a:pt x="334822" y="250189"/>
                  </a:lnTo>
                  <a:lnTo>
                    <a:pt x="341350" y="250189"/>
                  </a:lnTo>
                  <a:lnTo>
                    <a:pt x="342709" y="248919"/>
                  </a:lnTo>
                  <a:lnTo>
                    <a:pt x="345973" y="247649"/>
                  </a:lnTo>
                  <a:lnTo>
                    <a:pt x="347294" y="246379"/>
                  </a:lnTo>
                  <a:lnTo>
                    <a:pt x="349288" y="245109"/>
                  </a:lnTo>
                  <a:lnTo>
                    <a:pt x="350012" y="245109"/>
                  </a:lnTo>
                  <a:lnTo>
                    <a:pt x="350939" y="243839"/>
                  </a:lnTo>
                  <a:lnTo>
                    <a:pt x="351205" y="242569"/>
                  </a:lnTo>
                  <a:lnTo>
                    <a:pt x="351269" y="241299"/>
                  </a:lnTo>
                  <a:lnTo>
                    <a:pt x="318681" y="179069"/>
                  </a:lnTo>
                  <a:lnTo>
                    <a:pt x="320268" y="171449"/>
                  </a:lnTo>
                  <a:lnTo>
                    <a:pt x="321898" y="165099"/>
                  </a:lnTo>
                  <a:lnTo>
                    <a:pt x="309283" y="165099"/>
                  </a:lnTo>
                  <a:lnTo>
                    <a:pt x="302895" y="152399"/>
                  </a:lnTo>
                  <a:close/>
                </a:path>
                <a:path w="645159" h="388619">
                  <a:moveTo>
                    <a:pt x="183045" y="184149"/>
                  </a:moveTo>
                  <a:lnTo>
                    <a:pt x="176428" y="184149"/>
                  </a:lnTo>
                  <a:lnTo>
                    <a:pt x="175031" y="185419"/>
                  </a:lnTo>
                  <a:lnTo>
                    <a:pt x="171767" y="186689"/>
                  </a:lnTo>
                  <a:lnTo>
                    <a:pt x="170472" y="187959"/>
                  </a:lnTo>
                  <a:lnTo>
                    <a:pt x="168490" y="189229"/>
                  </a:lnTo>
                  <a:lnTo>
                    <a:pt x="167754" y="189229"/>
                  </a:lnTo>
                  <a:lnTo>
                    <a:pt x="166801" y="190499"/>
                  </a:lnTo>
                  <a:lnTo>
                    <a:pt x="166547" y="191769"/>
                  </a:lnTo>
                  <a:lnTo>
                    <a:pt x="166598" y="193039"/>
                  </a:lnTo>
                  <a:lnTo>
                    <a:pt x="177812" y="214629"/>
                  </a:lnTo>
                  <a:lnTo>
                    <a:pt x="164833" y="220979"/>
                  </a:lnTo>
                  <a:lnTo>
                    <a:pt x="164414" y="220979"/>
                  </a:lnTo>
                  <a:lnTo>
                    <a:pt x="163791" y="222249"/>
                  </a:lnTo>
                  <a:lnTo>
                    <a:pt x="163690" y="224789"/>
                  </a:lnTo>
                  <a:lnTo>
                    <a:pt x="163842" y="224789"/>
                  </a:lnTo>
                  <a:lnTo>
                    <a:pt x="164401" y="227329"/>
                  </a:lnTo>
                  <a:lnTo>
                    <a:pt x="164871" y="228599"/>
                  </a:lnTo>
                  <a:lnTo>
                    <a:pt x="166751" y="232409"/>
                  </a:lnTo>
                  <a:lnTo>
                    <a:pt x="167944" y="233679"/>
                  </a:lnTo>
                  <a:lnTo>
                    <a:pt x="170243" y="234949"/>
                  </a:lnTo>
                  <a:lnTo>
                    <a:pt x="171310" y="234949"/>
                  </a:lnTo>
                  <a:lnTo>
                    <a:pt x="184848" y="228599"/>
                  </a:lnTo>
                  <a:lnTo>
                    <a:pt x="205887" y="228599"/>
                  </a:lnTo>
                  <a:lnTo>
                    <a:pt x="201295" y="219709"/>
                  </a:lnTo>
                  <a:lnTo>
                    <a:pt x="227970" y="205739"/>
                  </a:lnTo>
                  <a:lnTo>
                    <a:pt x="194259" y="205739"/>
                  </a:lnTo>
                  <a:lnTo>
                    <a:pt x="183045" y="184149"/>
                  </a:lnTo>
                  <a:close/>
                </a:path>
                <a:path w="645159" h="388619">
                  <a:moveTo>
                    <a:pt x="377016" y="147319"/>
                  </a:moveTo>
                  <a:lnTo>
                    <a:pt x="348030" y="147319"/>
                  </a:lnTo>
                  <a:lnTo>
                    <a:pt x="353263" y="151129"/>
                  </a:lnTo>
                  <a:lnTo>
                    <a:pt x="355739" y="152399"/>
                  </a:lnTo>
                  <a:lnTo>
                    <a:pt x="360413" y="158749"/>
                  </a:lnTo>
                  <a:lnTo>
                    <a:pt x="362559" y="161289"/>
                  </a:lnTo>
                  <a:lnTo>
                    <a:pt x="392874" y="219709"/>
                  </a:lnTo>
                  <a:lnTo>
                    <a:pt x="393230" y="220979"/>
                  </a:lnTo>
                  <a:lnTo>
                    <a:pt x="397167" y="220979"/>
                  </a:lnTo>
                  <a:lnTo>
                    <a:pt x="399491" y="219709"/>
                  </a:lnTo>
                  <a:lnTo>
                    <a:pt x="400837" y="219709"/>
                  </a:lnTo>
                  <a:lnTo>
                    <a:pt x="403961" y="217169"/>
                  </a:lnTo>
                  <a:lnTo>
                    <a:pt x="405257" y="217169"/>
                  </a:lnTo>
                  <a:lnTo>
                    <a:pt x="407250" y="215899"/>
                  </a:lnTo>
                  <a:lnTo>
                    <a:pt x="407987" y="214629"/>
                  </a:lnTo>
                  <a:lnTo>
                    <a:pt x="408978" y="213359"/>
                  </a:lnTo>
                  <a:lnTo>
                    <a:pt x="409270" y="213359"/>
                  </a:lnTo>
                  <a:lnTo>
                    <a:pt x="409321" y="212089"/>
                  </a:lnTo>
                  <a:lnTo>
                    <a:pt x="376745" y="148589"/>
                  </a:lnTo>
                  <a:lnTo>
                    <a:pt x="377016" y="147319"/>
                  </a:lnTo>
                  <a:close/>
                </a:path>
                <a:path w="645159" h="388619">
                  <a:moveTo>
                    <a:pt x="255193" y="175259"/>
                  </a:moveTo>
                  <a:lnTo>
                    <a:pt x="253606" y="175259"/>
                  </a:lnTo>
                  <a:lnTo>
                    <a:pt x="194259" y="205739"/>
                  </a:lnTo>
                  <a:lnTo>
                    <a:pt x="227970" y="205739"/>
                  </a:lnTo>
                  <a:lnTo>
                    <a:pt x="247370" y="195579"/>
                  </a:lnTo>
                  <a:lnTo>
                    <a:pt x="268453" y="195579"/>
                  </a:lnTo>
                  <a:lnTo>
                    <a:pt x="258610" y="176529"/>
                  </a:lnTo>
                  <a:lnTo>
                    <a:pt x="257568" y="176529"/>
                  </a:lnTo>
                  <a:lnTo>
                    <a:pt x="255193" y="175259"/>
                  </a:lnTo>
                  <a:close/>
                </a:path>
                <a:path w="645159" h="388619">
                  <a:moveTo>
                    <a:pt x="433074" y="116839"/>
                  </a:moveTo>
                  <a:lnTo>
                    <a:pt x="403364" y="116839"/>
                  </a:lnTo>
                  <a:lnTo>
                    <a:pt x="406095" y="118109"/>
                  </a:lnTo>
                  <a:lnTo>
                    <a:pt x="411327" y="120649"/>
                  </a:lnTo>
                  <a:lnTo>
                    <a:pt x="413766" y="123189"/>
                  </a:lnTo>
                  <a:lnTo>
                    <a:pt x="418299" y="128269"/>
                  </a:lnTo>
                  <a:lnTo>
                    <a:pt x="420408" y="132079"/>
                  </a:lnTo>
                  <a:lnTo>
                    <a:pt x="450735" y="190499"/>
                  </a:lnTo>
                  <a:lnTo>
                    <a:pt x="457339" y="190499"/>
                  </a:lnTo>
                  <a:lnTo>
                    <a:pt x="458724" y="189229"/>
                  </a:lnTo>
                  <a:lnTo>
                    <a:pt x="461962" y="187959"/>
                  </a:lnTo>
                  <a:lnTo>
                    <a:pt x="463245" y="186689"/>
                  </a:lnTo>
                  <a:lnTo>
                    <a:pt x="465213" y="185419"/>
                  </a:lnTo>
                  <a:lnTo>
                    <a:pt x="465937" y="185419"/>
                  </a:lnTo>
                  <a:lnTo>
                    <a:pt x="466852" y="184149"/>
                  </a:lnTo>
                  <a:lnTo>
                    <a:pt x="467118" y="182879"/>
                  </a:lnTo>
                  <a:lnTo>
                    <a:pt x="467169" y="181609"/>
                  </a:lnTo>
                  <a:lnTo>
                    <a:pt x="437667" y="124459"/>
                  </a:lnTo>
                  <a:lnTo>
                    <a:pt x="435063" y="119379"/>
                  </a:lnTo>
                  <a:lnTo>
                    <a:pt x="433074" y="116839"/>
                  </a:lnTo>
                  <a:close/>
                </a:path>
                <a:path w="645159" h="388619">
                  <a:moveTo>
                    <a:pt x="181749" y="182879"/>
                  </a:moveTo>
                  <a:lnTo>
                    <a:pt x="179628" y="182879"/>
                  </a:lnTo>
                  <a:lnTo>
                    <a:pt x="178689" y="184149"/>
                  </a:lnTo>
                  <a:lnTo>
                    <a:pt x="182689" y="184149"/>
                  </a:lnTo>
                  <a:lnTo>
                    <a:pt x="181749" y="182879"/>
                  </a:lnTo>
                  <a:close/>
                </a:path>
                <a:path w="645159" h="388619">
                  <a:moveTo>
                    <a:pt x="347065" y="128269"/>
                  </a:moveTo>
                  <a:lnTo>
                    <a:pt x="343852" y="128269"/>
                  </a:lnTo>
                  <a:lnTo>
                    <a:pt x="337070" y="129539"/>
                  </a:lnTo>
                  <a:lnTo>
                    <a:pt x="309283" y="165099"/>
                  </a:lnTo>
                  <a:lnTo>
                    <a:pt x="321898" y="165099"/>
                  </a:lnTo>
                  <a:lnTo>
                    <a:pt x="322224" y="163829"/>
                  </a:lnTo>
                  <a:lnTo>
                    <a:pt x="326872" y="154939"/>
                  </a:lnTo>
                  <a:lnTo>
                    <a:pt x="329907" y="151129"/>
                  </a:lnTo>
                  <a:lnTo>
                    <a:pt x="336715" y="147319"/>
                  </a:lnTo>
                  <a:lnTo>
                    <a:pt x="377016" y="147319"/>
                  </a:lnTo>
                  <a:lnTo>
                    <a:pt x="378371" y="140969"/>
                  </a:lnTo>
                  <a:lnTo>
                    <a:pt x="379552" y="137159"/>
                  </a:lnTo>
                  <a:lnTo>
                    <a:pt x="366458" y="137159"/>
                  </a:lnTo>
                  <a:lnTo>
                    <a:pt x="364032" y="134619"/>
                  </a:lnTo>
                  <a:lnTo>
                    <a:pt x="361467" y="133349"/>
                  </a:lnTo>
                  <a:lnTo>
                    <a:pt x="356057" y="130809"/>
                  </a:lnTo>
                  <a:lnTo>
                    <a:pt x="353187" y="129539"/>
                  </a:lnTo>
                  <a:lnTo>
                    <a:pt x="347065" y="128269"/>
                  </a:lnTo>
                  <a:close/>
                </a:path>
                <a:path w="645159" h="388619">
                  <a:moveTo>
                    <a:pt x="236042" y="138429"/>
                  </a:moveTo>
                  <a:lnTo>
                    <a:pt x="233057" y="138429"/>
                  </a:lnTo>
                  <a:lnTo>
                    <a:pt x="225298" y="142239"/>
                  </a:lnTo>
                  <a:lnTo>
                    <a:pt x="222973" y="144779"/>
                  </a:lnTo>
                  <a:lnTo>
                    <a:pt x="221488" y="148589"/>
                  </a:lnTo>
                  <a:lnTo>
                    <a:pt x="222123" y="152399"/>
                  </a:lnTo>
                  <a:lnTo>
                    <a:pt x="226072" y="160019"/>
                  </a:lnTo>
                  <a:lnTo>
                    <a:pt x="228117" y="161289"/>
                  </a:lnTo>
                  <a:lnTo>
                    <a:pt x="232371" y="162559"/>
                  </a:lnTo>
                  <a:lnTo>
                    <a:pt x="235356" y="162559"/>
                  </a:lnTo>
                  <a:lnTo>
                    <a:pt x="243128" y="158749"/>
                  </a:lnTo>
                  <a:lnTo>
                    <a:pt x="245452" y="156209"/>
                  </a:lnTo>
                  <a:lnTo>
                    <a:pt x="246926" y="152399"/>
                  </a:lnTo>
                  <a:lnTo>
                    <a:pt x="246303" y="148589"/>
                  </a:lnTo>
                  <a:lnTo>
                    <a:pt x="244309" y="144779"/>
                  </a:lnTo>
                  <a:lnTo>
                    <a:pt x="242354" y="140969"/>
                  </a:lnTo>
                  <a:lnTo>
                    <a:pt x="240309" y="139699"/>
                  </a:lnTo>
                  <a:lnTo>
                    <a:pt x="236042" y="138429"/>
                  </a:lnTo>
                  <a:close/>
                </a:path>
                <a:path w="645159" h="388619">
                  <a:moveTo>
                    <a:pt x="510565" y="46989"/>
                  </a:moveTo>
                  <a:lnTo>
                    <a:pt x="498398" y="46989"/>
                  </a:lnTo>
                  <a:lnTo>
                    <a:pt x="491858" y="49529"/>
                  </a:lnTo>
                  <a:lnTo>
                    <a:pt x="461987" y="76199"/>
                  </a:lnTo>
                  <a:lnTo>
                    <a:pt x="458774" y="95249"/>
                  </a:lnTo>
                  <a:lnTo>
                    <a:pt x="461137" y="109219"/>
                  </a:lnTo>
                  <a:lnTo>
                    <a:pt x="486600" y="149859"/>
                  </a:lnTo>
                  <a:lnTo>
                    <a:pt x="503745" y="157479"/>
                  </a:lnTo>
                  <a:lnTo>
                    <a:pt x="509955" y="157479"/>
                  </a:lnTo>
                  <a:lnTo>
                    <a:pt x="523087" y="156209"/>
                  </a:lnTo>
                  <a:lnTo>
                    <a:pt x="530034" y="153669"/>
                  </a:lnTo>
                  <a:lnTo>
                    <a:pt x="541578" y="147319"/>
                  </a:lnTo>
                  <a:lnTo>
                    <a:pt x="545388" y="146049"/>
                  </a:lnTo>
                  <a:lnTo>
                    <a:pt x="552196" y="140969"/>
                  </a:lnTo>
                  <a:lnTo>
                    <a:pt x="508711" y="140969"/>
                  </a:lnTo>
                  <a:lnTo>
                    <a:pt x="501142" y="137159"/>
                  </a:lnTo>
                  <a:lnTo>
                    <a:pt x="497725" y="134619"/>
                  </a:lnTo>
                  <a:lnTo>
                    <a:pt x="491617" y="128269"/>
                  </a:lnTo>
                  <a:lnTo>
                    <a:pt x="488810" y="123189"/>
                  </a:lnTo>
                  <a:lnTo>
                    <a:pt x="486244" y="118109"/>
                  </a:lnTo>
                  <a:lnTo>
                    <a:pt x="508838" y="106679"/>
                  </a:lnTo>
                  <a:lnTo>
                    <a:pt x="480034" y="106679"/>
                  </a:lnTo>
                  <a:lnTo>
                    <a:pt x="478282" y="102869"/>
                  </a:lnTo>
                  <a:lnTo>
                    <a:pt x="477100" y="99059"/>
                  </a:lnTo>
                  <a:lnTo>
                    <a:pt x="475894" y="91439"/>
                  </a:lnTo>
                  <a:lnTo>
                    <a:pt x="475970" y="87629"/>
                  </a:lnTo>
                  <a:lnTo>
                    <a:pt x="505802" y="60959"/>
                  </a:lnTo>
                  <a:lnTo>
                    <a:pt x="536608" y="60959"/>
                  </a:lnTo>
                  <a:lnTo>
                    <a:pt x="531088" y="55879"/>
                  </a:lnTo>
                  <a:lnTo>
                    <a:pt x="526453" y="52069"/>
                  </a:lnTo>
                  <a:lnTo>
                    <a:pt x="516178" y="48259"/>
                  </a:lnTo>
                  <a:lnTo>
                    <a:pt x="510565" y="46989"/>
                  </a:lnTo>
                  <a:close/>
                </a:path>
                <a:path w="645159" h="388619">
                  <a:moveTo>
                    <a:pt x="301713" y="151129"/>
                  </a:moveTo>
                  <a:lnTo>
                    <a:pt x="298932" y="151129"/>
                  </a:lnTo>
                  <a:lnTo>
                    <a:pt x="296900" y="152399"/>
                  </a:lnTo>
                  <a:lnTo>
                    <a:pt x="302552" y="152399"/>
                  </a:lnTo>
                  <a:lnTo>
                    <a:pt x="301713" y="151129"/>
                  </a:lnTo>
                  <a:close/>
                </a:path>
                <a:path w="645159" h="388619">
                  <a:moveTo>
                    <a:pt x="561251" y="114299"/>
                  </a:moveTo>
                  <a:lnTo>
                    <a:pt x="557225" y="114299"/>
                  </a:lnTo>
                  <a:lnTo>
                    <a:pt x="556221" y="115569"/>
                  </a:lnTo>
                  <a:lnTo>
                    <a:pt x="553834" y="118109"/>
                  </a:lnTo>
                  <a:lnTo>
                    <a:pt x="552246" y="120649"/>
                  </a:lnTo>
                  <a:lnTo>
                    <a:pt x="548309" y="124459"/>
                  </a:lnTo>
                  <a:lnTo>
                    <a:pt x="545846" y="126999"/>
                  </a:lnTo>
                  <a:lnTo>
                    <a:pt x="539940" y="132079"/>
                  </a:lnTo>
                  <a:lnTo>
                    <a:pt x="536359" y="133349"/>
                  </a:lnTo>
                  <a:lnTo>
                    <a:pt x="526770" y="138429"/>
                  </a:lnTo>
                  <a:lnTo>
                    <a:pt x="521843" y="140969"/>
                  </a:lnTo>
                  <a:lnTo>
                    <a:pt x="552196" y="140969"/>
                  </a:lnTo>
                  <a:lnTo>
                    <a:pt x="555117" y="138429"/>
                  </a:lnTo>
                  <a:lnTo>
                    <a:pt x="559968" y="133349"/>
                  </a:lnTo>
                  <a:lnTo>
                    <a:pt x="561860" y="132079"/>
                  </a:lnTo>
                  <a:lnTo>
                    <a:pt x="564578" y="128269"/>
                  </a:lnTo>
                  <a:lnTo>
                    <a:pt x="565340" y="126999"/>
                  </a:lnTo>
                  <a:lnTo>
                    <a:pt x="565696" y="125729"/>
                  </a:lnTo>
                  <a:lnTo>
                    <a:pt x="565785" y="123189"/>
                  </a:lnTo>
                  <a:lnTo>
                    <a:pt x="565467" y="123189"/>
                  </a:lnTo>
                  <a:lnTo>
                    <a:pt x="565264" y="121919"/>
                  </a:lnTo>
                  <a:lnTo>
                    <a:pt x="565010" y="121919"/>
                  </a:lnTo>
                  <a:lnTo>
                    <a:pt x="564400" y="119379"/>
                  </a:lnTo>
                  <a:lnTo>
                    <a:pt x="563346" y="118109"/>
                  </a:lnTo>
                  <a:lnTo>
                    <a:pt x="562775" y="116839"/>
                  </a:lnTo>
                  <a:lnTo>
                    <a:pt x="561733" y="115569"/>
                  </a:lnTo>
                  <a:lnTo>
                    <a:pt x="561251" y="114299"/>
                  </a:lnTo>
                  <a:close/>
                </a:path>
                <a:path w="645159" h="388619">
                  <a:moveTo>
                    <a:pt x="408724" y="99059"/>
                  </a:moveTo>
                  <a:lnTo>
                    <a:pt x="398856" y="99059"/>
                  </a:lnTo>
                  <a:lnTo>
                    <a:pt x="393522" y="100329"/>
                  </a:lnTo>
                  <a:lnTo>
                    <a:pt x="367753" y="132079"/>
                  </a:lnTo>
                  <a:lnTo>
                    <a:pt x="366458" y="137159"/>
                  </a:lnTo>
                  <a:lnTo>
                    <a:pt x="379552" y="137159"/>
                  </a:lnTo>
                  <a:lnTo>
                    <a:pt x="380339" y="134619"/>
                  </a:lnTo>
                  <a:lnTo>
                    <a:pt x="384898" y="124459"/>
                  </a:lnTo>
                  <a:lnTo>
                    <a:pt x="387921" y="120649"/>
                  </a:lnTo>
                  <a:lnTo>
                    <a:pt x="394703" y="118109"/>
                  </a:lnTo>
                  <a:lnTo>
                    <a:pt x="397649" y="116839"/>
                  </a:lnTo>
                  <a:lnTo>
                    <a:pt x="433074" y="116839"/>
                  </a:lnTo>
                  <a:lnTo>
                    <a:pt x="432079" y="115569"/>
                  </a:lnTo>
                  <a:lnTo>
                    <a:pt x="425348" y="106679"/>
                  </a:lnTo>
                  <a:lnTo>
                    <a:pt x="421576" y="104139"/>
                  </a:lnTo>
                  <a:lnTo>
                    <a:pt x="413270" y="100329"/>
                  </a:lnTo>
                  <a:lnTo>
                    <a:pt x="408724" y="99059"/>
                  </a:lnTo>
                  <a:close/>
                </a:path>
                <a:path w="645159" h="388619">
                  <a:moveTo>
                    <a:pt x="642302" y="62229"/>
                  </a:moveTo>
                  <a:lnTo>
                    <a:pt x="615683" y="62229"/>
                  </a:lnTo>
                  <a:lnTo>
                    <a:pt x="618159" y="63499"/>
                  </a:lnTo>
                  <a:lnTo>
                    <a:pt x="622515" y="66039"/>
                  </a:lnTo>
                  <a:lnTo>
                    <a:pt x="624255" y="67309"/>
                  </a:lnTo>
                  <a:lnTo>
                    <a:pt x="626821" y="72389"/>
                  </a:lnTo>
                  <a:lnTo>
                    <a:pt x="627481" y="74929"/>
                  </a:lnTo>
                  <a:lnTo>
                    <a:pt x="627557" y="78739"/>
                  </a:lnTo>
                  <a:lnTo>
                    <a:pt x="627062" y="81279"/>
                  </a:lnTo>
                  <a:lnTo>
                    <a:pt x="624967" y="85089"/>
                  </a:lnTo>
                  <a:lnTo>
                    <a:pt x="623481" y="87629"/>
                  </a:lnTo>
                  <a:lnTo>
                    <a:pt x="619607" y="90169"/>
                  </a:lnTo>
                  <a:lnTo>
                    <a:pt x="617258" y="92709"/>
                  </a:lnTo>
                  <a:lnTo>
                    <a:pt x="610806" y="95249"/>
                  </a:lnTo>
                  <a:lnTo>
                    <a:pt x="607301" y="96519"/>
                  </a:lnTo>
                  <a:lnTo>
                    <a:pt x="600710" y="97789"/>
                  </a:lnTo>
                  <a:lnTo>
                    <a:pt x="585177" y="97789"/>
                  </a:lnTo>
                  <a:lnTo>
                    <a:pt x="583996" y="99059"/>
                  </a:lnTo>
                  <a:lnTo>
                    <a:pt x="583641" y="99059"/>
                  </a:lnTo>
                  <a:lnTo>
                    <a:pt x="583158" y="100329"/>
                  </a:lnTo>
                  <a:lnTo>
                    <a:pt x="583222" y="101599"/>
                  </a:lnTo>
                  <a:lnTo>
                    <a:pt x="583425" y="102869"/>
                  </a:lnTo>
                  <a:lnTo>
                    <a:pt x="584047" y="104139"/>
                  </a:lnTo>
                  <a:lnTo>
                    <a:pt x="584530" y="105409"/>
                  </a:lnTo>
                  <a:lnTo>
                    <a:pt x="586244" y="109219"/>
                  </a:lnTo>
                  <a:lnTo>
                    <a:pt x="587248" y="110489"/>
                  </a:lnTo>
                  <a:lnTo>
                    <a:pt x="589140" y="111759"/>
                  </a:lnTo>
                  <a:lnTo>
                    <a:pt x="590143" y="113029"/>
                  </a:lnTo>
                  <a:lnTo>
                    <a:pt x="605497" y="113029"/>
                  </a:lnTo>
                  <a:lnTo>
                    <a:pt x="608393" y="111759"/>
                  </a:lnTo>
                  <a:lnTo>
                    <a:pt x="617804" y="107949"/>
                  </a:lnTo>
                  <a:lnTo>
                    <a:pt x="645071" y="77469"/>
                  </a:lnTo>
                  <a:lnTo>
                    <a:pt x="644753" y="68579"/>
                  </a:lnTo>
                  <a:lnTo>
                    <a:pt x="643483" y="64769"/>
                  </a:lnTo>
                  <a:lnTo>
                    <a:pt x="642302" y="62229"/>
                  </a:lnTo>
                  <a:close/>
                </a:path>
                <a:path w="645159" h="388619">
                  <a:moveTo>
                    <a:pt x="536608" y="60959"/>
                  </a:moveTo>
                  <a:lnTo>
                    <a:pt x="505802" y="60959"/>
                  </a:lnTo>
                  <a:lnTo>
                    <a:pt x="518896" y="67309"/>
                  </a:lnTo>
                  <a:lnTo>
                    <a:pt x="524294" y="72389"/>
                  </a:lnTo>
                  <a:lnTo>
                    <a:pt x="528561" y="81279"/>
                  </a:lnTo>
                  <a:lnTo>
                    <a:pt x="480034" y="106679"/>
                  </a:lnTo>
                  <a:lnTo>
                    <a:pt x="508838" y="106679"/>
                  </a:lnTo>
                  <a:lnTo>
                    <a:pt x="546493" y="87629"/>
                  </a:lnTo>
                  <a:lnTo>
                    <a:pt x="547687" y="86359"/>
                  </a:lnTo>
                  <a:lnTo>
                    <a:pt x="549148" y="82549"/>
                  </a:lnTo>
                  <a:lnTo>
                    <a:pt x="548843" y="80009"/>
                  </a:lnTo>
                  <a:lnTo>
                    <a:pt x="545960" y="74929"/>
                  </a:lnTo>
                  <a:lnTo>
                    <a:pt x="542950" y="68579"/>
                  </a:lnTo>
                  <a:lnTo>
                    <a:pt x="539369" y="63499"/>
                  </a:lnTo>
                  <a:lnTo>
                    <a:pt x="536608" y="60959"/>
                  </a:lnTo>
                  <a:close/>
                </a:path>
                <a:path w="645159" h="388619">
                  <a:moveTo>
                    <a:pt x="604494" y="1269"/>
                  </a:moveTo>
                  <a:lnTo>
                    <a:pt x="586879" y="1269"/>
                  </a:lnTo>
                  <a:lnTo>
                    <a:pt x="581685" y="2539"/>
                  </a:lnTo>
                  <a:lnTo>
                    <a:pt x="579196" y="3809"/>
                  </a:lnTo>
                  <a:lnTo>
                    <a:pt x="571398" y="7619"/>
                  </a:lnTo>
                  <a:lnTo>
                    <a:pt x="567029" y="11429"/>
                  </a:lnTo>
                  <a:lnTo>
                    <a:pt x="560400" y="19049"/>
                  </a:lnTo>
                  <a:lnTo>
                    <a:pt x="558012" y="21589"/>
                  </a:lnTo>
                  <a:lnTo>
                    <a:pt x="555091" y="29209"/>
                  </a:lnTo>
                  <a:lnTo>
                    <a:pt x="554520" y="33019"/>
                  </a:lnTo>
                  <a:lnTo>
                    <a:pt x="555117" y="41909"/>
                  </a:lnTo>
                  <a:lnTo>
                    <a:pt x="577265" y="63499"/>
                  </a:lnTo>
                  <a:lnTo>
                    <a:pt x="600786" y="63499"/>
                  </a:lnTo>
                  <a:lnTo>
                    <a:pt x="607123" y="62229"/>
                  </a:lnTo>
                  <a:lnTo>
                    <a:pt x="642302" y="62229"/>
                  </a:lnTo>
                  <a:lnTo>
                    <a:pt x="641121" y="59689"/>
                  </a:lnTo>
                  <a:lnTo>
                    <a:pt x="639140" y="55879"/>
                  </a:lnTo>
                  <a:lnTo>
                    <a:pt x="636790" y="53339"/>
                  </a:lnTo>
                  <a:lnTo>
                    <a:pt x="631329" y="49529"/>
                  </a:lnTo>
                  <a:lnTo>
                    <a:pt x="628396" y="46989"/>
                  </a:lnTo>
                  <a:lnTo>
                    <a:pt x="583247" y="46989"/>
                  </a:lnTo>
                  <a:lnTo>
                    <a:pt x="580732" y="45719"/>
                  </a:lnTo>
                  <a:lnTo>
                    <a:pt x="576287" y="44449"/>
                  </a:lnTo>
                  <a:lnTo>
                    <a:pt x="574497" y="41909"/>
                  </a:lnTo>
                  <a:lnTo>
                    <a:pt x="572211" y="38099"/>
                  </a:lnTo>
                  <a:lnTo>
                    <a:pt x="571677" y="35559"/>
                  </a:lnTo>
                  <a:lnTo>
                    <a:pt x="571436" y="31749"/>
                  </a:lnTo>
                  <a:lnTo>
                    <a:pt x="571754" y="30479"/>
                  </a:lnTo>
                  <a:lnTo>
                    <a:pt x="573290" y="26669"/>
                  </a:lnTo>
                  <a:lnTo>
                    <a:pt x="574560" y="24129"/>
                  </a:lnTo>
                  <a:lnTo>
                    <a:pt x="578154" y="21589"/>
                  </a:lnTo>
                  <a:lnTo>
                    <a:pt x="580440" y="19049"/>
                  </a:lnTo>
                  <a:lnTo>
                    <a:pt x="589280" y="15239"/>
                  </a:lnTo>
                  <a:lnTo>
                    <a:pt x="594880" y="13969"/>
                  </a:lnTo>
                  <a:lnTo>
                    <a:pt x="609041" y="13969"/>
                  </a:lnTo>
                  <a:lnTo>
                    <a:pt x="609460" y="12699"/>
                  </a:lnTo>
                  <a:lnTo>
                    <a:pt x="609473" y="11429"/>
                  </a:lnTo>
                  <a:lnTo>
                    <a:pt x="609282" y="10159"/>
                  </a:lnTo>
                  <a:lnTo>
                    <a:pt x="608634" y="8889"/>
                  </a:lnTo>
                  <a:lnTo>
                    <a:pt x="608190" y="7619"/>
                  </a:lnTo>
                  <a:lnTo>
                    <a:pt x="607060" y="5079"/>
                  </a:lnTo>
                  <a:lnTo>
                    <a:pt x="606552" y="3809"/>
                  </a:lnTo>
                  <a:lnTo>
                    <a:pt x="605612" y="2539"/>
                  </a:lnTo>
                  <a:lnTo>
                    <a:pt x="604494" y="1269"/>
                  </a:lnTo>
                  <a:close/>
                </a:path>
                <a:path w="645159" h="388619">
                  <a:moveTo>
                    <a:pt x="622122" y="45719"/>
                  </a:moveTo>
                  <a:lnTo>
                    <a:pt x="601700" y="45719"/>
                  </a:lnTo>
                  <a:lnTo>
                    <a:pt x="591870" y="46989"/>
                  </a:lnTo>
                  <a:lnTo>
                    <a:pt x="628396" y="46989"/>
                  </a:lnTo>
                  <a:lnTo>
                    <a:pt x="622122" y="45719"/>
                  </a:lnTo>
                  <a:close/>
                </a:path>
                <a:path w="645159" h="388619">
                  <a:moveTo>
                    <a:pt x="603224" y="0"/>
                  </a:moveTo>
                  <a:lnTo>
                    <a:pt x="593763" y="0"/>
                  </a:lnTo>
                  <a:lnTo>
                    <a:pt x="589292" y="1269"/>
                  </a:lnTo>
                  <a:lnTo>
                    <a:pt x="604100" y="1269"/>
                  </a:lnTo>
                  <a:lnTo>
                    <a:pt x="6032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3523" y="2573844"/>
              <a:ext cx="3004820" cy="202565"/>
            </a:xfrm>
            <a:custGeom>
              <a:avLst/>
              <a:gdLst/>
              <a:ahLst/>
              <a:cxnLst/>
              <a:rect l="l" t="t" r="r" b="b"/>
              <a:pathLst>
                <a:path w="3004820" h="202564">
                  <a:moveTo>
                    <a:pt x="3004811" y="0"/>
                  </a:moveTo>
                  <a:lnTo>
                    <a:pt x="2996091" y="42434"/>
                  </a:lnTo>
                  <a:lnTo>
                    <a:pt x="2972438" y="76482"/>
                  </a:lnTo>
                  <a:lnTo>
                    <a:pt x="2937611" y="98261"/>
                  </a:lnTo>
                  <a:lnTo>
                    <a:pt x="1603324" y="104244"/>
                  </a:lnTo>
                  <a:lnTo>
                    <a:pt x="1588947" y="105292"/>
                  </a:lnTo>
                  <a:lnTo>
                    <a:pt x="1550119" y="119860"/>
                  </a:lnTo>
                  <a:lnTo>
                    <a:pt x="1520672" y="148545"/>
                  </a:lnTo>
                  <a:lnTo>
                    <a:pt x="1504366" y="187466"/>
                  </a:lnTo>
                  <a:lnTo>
                    <a:pt x="1502501" y="202044"/>
                  </a:lnTo>
                  <a:lnTo>
                    <a:pt x="1501375" y="188343"/>
                  </a:lnTo>
                  <a:lnTo>
                    <a:pt x="1486314" y="150406"/>
                  </a:lnTo>
                  <a:lnTo>
                    <a:pt x="1456921" y="121130"/>
                  </a:lnTo>
                  <a:lnTo>
                    <a:pt x="1417300" y="105539"/>
                  </a:lnTo>
                  <a:lnTo>
                    <a:pt x="100822" y="104244"/>
                  </a:lnTo>
                  <a:lnTo>
                    <a:pt x="86445" y="103196"/>
                  </a:lnTo>
                  <a:lnTo>
                    <a:pt x="47618" y="88629"/>
                  </a:lnTo>
                  <a:lnTo>
                    <a:pt x="18170" y="59944"/>
                  </a:lnTo>
                  <a:lnTo>
                    <a:pt x="1865" y="21022"/>
                  </a:lnTo>
                  <a:lnTo>
                    <a:pt x="0" y="6444"/>
                  </a:lnTo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93862" y="3170200"/>
              <a:ext cx="810107" cy="4736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52711" y="3413813"/>
              <a:ext cx="2527935" cy="202565"/>
            </a:xfrm>
            <a:custGeom>
              <a:avLst/>
              <a:gdLst/>
              <a:ahLst/>
              <a:cxnLst/>
              <a:rect l="l" t="t" r="r" b="b"/>
              <a:pathLst>
                <a:path w="2527934" h="202564">
                  <a:moveTo>
                    <a:pt x="2527381" y="0"/>
                  </a:moveTo>
                  <a:lnTo>
                    <a:pt x="2518661" y="42434"/>
                  </a:lnTo>
                  <a:lnTo>
                    <a:pt x="2495008" y="76482"/>
                  </a:lnTo>
                  <a:lnTo>
                    <a:pt x="2460181" y="98261"/>
                  </a:lnTo>
                  <a:lnTo>
                    <a:pt x="1364607" y="104244"/>
                  </a:lnTo>
                  <a:lnTo>
                    <a:pt x="1350230" y="105292"/>
                  </a:lnTo>
                  <a:lnTo>
                    <a:pt x="1311403" y="119860"/>
                  </a:lnTo>
                  <a:lnTo>
                    <a:pt x="1281956" y="148545"/>
                  </a:lnTo>
                  <a:lnTo>
                    <a:pt x="1265651" y="187467"/>
                  </a:lnTo>
                  <a:lnTo>
                    <a:pt x="1263786" y="202045"/>
                  </a:lnTo>
                  <a:lnTo>
                    <a:pt x="1262659" y="188344"/>
                  </a:lnTo>
                  <a:lnTo>
                    <a:pt x="1247598" y="150407"/>
                  </a:lnTo>
                  <a:lnTo>
                    <a:pt x="1218206" y="121130"/>
                  </a:lnTo>
                  <a:lnTo>
                    <a:pt x="1178585" y="105539"/>
                  </a:lnTo>
                  <a:lnTo>
                    <a:pt x="100822" y="104244"/>
                  </a:lnTo>
                  <a:lnTo>
                    <a:pt x="86445" y="103196"/>
                  </a:lnTo>
                  <a:lnTo>
                    <a:pt x="47618" y="88629"/>
                  </a:lnTo>
                  <a:lnTo>
                    <a:pt x="18170" y="59944"/>
                  </a:lnTo>
                  <a:lnTo>
                    <a:pt x="1865" y="21022"/>
                  </a:lnTo>
                  <a:lnTo>
                    <a:pt x="0" y="6444"/>
                  </a:lnTo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363867" y="6091057"/>
              <a:ext cx="1854835" cy="736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dirty="0">
                  <a:solidFill>
                    <a:srgbClr val="3366FF"/>
                  </a:solidFill>
                  <a:latin typeface="Courier New"/>
                  <a:cs typeface="Courier New"/>
                </a:rPr>
                <a:t>els</a:t>
              </a:r>
              <a:r>
                <a:rPr sz="2000" spc="-5" dirty="0">
                  <a:solidFill>
                    <a:srgbClr val="3366FF"/>
                  </a:solidFill>
                  <a:latin typeface="Courier New"/>
                  <a:cs typeface="Courier New"/>
                </a:rPr>
                <a:t>e</a:t>
              </a:r>
              <a:r>
                <a:rPr sz="2000" dirty="0">
                  <a:latin typeface="Courier New"/>
                  <a:cs typeface="Courier New"/>
                </a:rPr>
                <a:t>:</a:t>
              </a:r>
              <a:endParaRPr sz="2000">
                <a:latin typeface="Courier New"/>
                <a:cs typeface="Courier New"/>
              </a:endParaRPr>
            </a:p>
            <a:p>
              <a:pPr marL="622300">
                <a:lnSpc>
                  <a:spcPct val="100000"/>
                </a:lnSpc>
                <a:spcBef>
                  <a:spcPts val="1200"/>
                </a:spcBef>
              </a:pPr>
              <a:r>
                <a:rPr sz="2000" dirty="0">
                  <a:solidFill>
                    <a:srgbClr val="3366FF"/>
                  </a:solidFill>
                  <a:latin typeface="Courier New"/>
                  <a:cs typeface="Courier New"/>
                </a:rPr>
                <a:t>return </a:t>
              </a:r>
              <a:r>
                <a:rPr sz="2000" dirty="0">
                  <a:latin typeface="Courier New"/>
                  <a:cs typeface="Courier New"/>
                </a:rPr>
                <a:t>a</a:t>
              </a:r>
              <a:endParaRPr sz="2000">
                <a:latin typeface="Courier New"/>
                <a:cs typeface="Courier New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7345448" y="6548257"/>
              <a:ext cx="1397635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dirty="0">
                  <a:latin typeface="Courier New"/>
                  <a:cs typeface="Courier New"/>
                </a:rPr>
                <a:t>+ mult(a,</a:t>
              </a:r>
              <a:endParaRPr sz="2000">
                <a:latin typeface="Courier New"/>
                <a:cs typeface="Courier New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8869702" y="6548257"/>
              <a:ext cx="635635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dirty="0">
                  <a:latin typeface="Courier New"/>
                  <a:cs typeface="Courier New"/>
                </a:rPr>
                <a:t>b-1)</a:t>
              </a:r>
              <a:endParaRPr sz="2000">
                <a:latin typeface="Courier New"/>
                <a:cs typeface="Courier New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537880" y="4492105"/>
              <a:ext cx="4891405" cy="0"/>
            </a:xfrm>
            <a:custGeom>
              <a:avLst/>
              <a:gdLst/>
              <a:ahLst/>
              <a:cxnLst/>
              <a:rect l="l" t="t" r="r" b="b"/>
              <a:pathLst>
                <a:path w="4891405">
                  <a:moveTo>
                    <a:pt x="0" y="0"/>
                  </a:moveTo>
                  <a:lnTo>
                    <a:pt x="4890858" y="1"/>
                  </a:lnTo>
                </a:path>
              </a:pathLst>
            </a:custGeom>
            <a:ln w="12693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67645" y="5084019"/>
              <a:ext cx="2203450" cy="802005"/>
            </a:xfrm>
            <a:custGeom>
              <a:avLst/>
              <a:gdLst/>
              <a:ahLst/>
              <a:cxnLst/>
              <a:rect l="l" t="t" r="r" b="b"/>
              <a:pathLst>
                <a:path w="2203450" h="802004">
                  <a:moveTo>
                    <a:pt x="0" y="0"/>
                  </a:moveTo>
                  <a:lnTo>
                    <a:pt x="2203378" y="0"/>
                  </a:lnTo>
                  <a:lnTo>
                    <a:pt x="2203378" y="801915"/>
                  </a:lnTo>
                  <a:lnTo>
                    <a:pt x="0" y="801915"/>
                  </a:lnTo>
                  <a:lnTo>
                    <a:pt x="0" y="0"/>
                  </a:lnTo>
                  <a:close/>
                </a:path>
              </a:pathLst>
            </a:custGeom>
            <a:ln w="15866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77833" y="4877348"/>
              <a:ext cx="830630" cy="4789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67645" y="6044191"/>
              <a:ext cx="4248785" cy="745490"/>
            </a:xfrm>
            <a:custGeom>
              <a:avLst/>
              <a:gdLst/>
              <a:ahLst/>
              <a:cxnLst/>
              <a:rect l="l" t="t" r="r" b="b"/>
              <a:pathLst>
                <a:path w="4248784" h="745490">
                  <a:moveTo>
                    <a:pt x="0" y="0"/>
                  </a:moveTo>
                  <a:lnTo>
                    <a:pt x="4248756" y="0"/>
                  </a:lnTo>
                  <a:lnTo>
                    <a:pt x="4248756" y="745079"/>
                  </a:lnTo>
                  <a:lnTo>
                    <a:pt x="0" y="745079"/>
                  </a:lnTo>
                  <a:lnTo>
                    <a:pt x="0" y="0"/>
                  </a:lnTo>
                  <a:close/>
                </a:path>
              </a:pathLst>
            </a:custGeom>
            <a:ln w="15866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21012" y="5254057"/>
              <a:ext cx="768375" cy="693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45782" y="3578631"/>
              <a:ext cx="569416" cy="581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51911" y="3973483"/>
              <a:ext cx="1400694" cy="4114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91725" y="4013200"/>
              <a:ext cx="1283335" cy="294005"/>
            </a:xfrm>
            <a:custGeom>
              <a:avLst/>
              <a:gdLst/>
              <a:ahLst/>
              <a:cxnLst/>
              <a:rect l="l" t="t" r="r" b="b"/>
              <a:pathLst>
                <a:path w="1283334" h="294004">
                  <a:moveTo>
                    <a:pt x="0" y="0"/>
                  </a:moveTo>
                  <a:lnTo>
                    <a:pt x="1282714" y="0"/>
                  </a:lnTo>
                  <a:lnTo>
                    <a:pt x="1282714" y="293954"/>
                  </a:lnTo>
                  <a:lnTo>
                    <a:pt x="0" y="293954"/>
                  </a:lnTo>
                  <a:lnTo>
                    <a:pt x="0" y="0"/>
                  </a:lnTo>
                  <a:close/>
                </a:path>
              </a:pathLst>
            </a:custGeom>
            <a:ln w="25387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52428" y="3664497"/>
              <a:ext cx="937330" cy="69516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623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fld id="{81D60167-4931-47E6-BA6A-407CBD079E47}" type="slidenum">
              <a:rPr dirty="0">
                <a:latin typeface="Calibri"/>
                <a:cs typeface="Calibri"/>
              </a:rPr>
              <a:t>9</a:t>
            </a:fld>
            <a:endParaRPr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 </a:t>
            </a:r>
            <a:r>
              <a:rPr spc="-5" dirty="0"/>
              <a:t>LECTUR</a:t>
            </a:r>
            <a:r>
              <a:rPr dirty="0"/>
              <a:t>E </a:t>
            </a:r>
            <a:r>
              <a:rPr spc="-5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2994</Words>
  <Application>Microsoft Office PowerPoint</Application>
  <PresentationFormat>自定义</PresentationFormat>
  <Paragraphs>625</Paragraphs>
  <Slides>57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Office Theme</vt:lpstr>
      <vt:lpstr>RECURSION, DICTIONARIES</vt:lpstr>
      <vt:lpstr>QUIZ PREP </vt:lpstr>
      <vt:lpstr>LAST TIME </vt:lpstr>
      <vt:lpstr>TODAY </vt:lpstr>
      <vt:lpstr>RECURSION </vt:lpstr>
      <vt:lpstr>WHAT IS RECURSION? </vt:lpstr>
      <vt:lpstr>ITERATIVE ALGORITHMS SO FAR</vt:lpstr>
      <vt:lpstr>MULTIPLICATION – ITERATIVE SOLUTION </vt:lpstr>
      <vt:lpstr>MULTIPLICATION – RECURSIVE SOLUTION </vt:lpstr>
      <vt:lpstr>FACTORIAL </vt:lpstr>
      <vt:lpstr>RECURSIVE FUNCTION SCOPE EXAMPLE</vt:lpstr>
      <vt:lpstr>SOME OBSERVATIONS </vt:lpstr>
      <vt:lpstr>ITERATION vs.</vt:lpstr>
      <vt:lpstr>INDUCTIVE REASONING</vt:lpstr>
      <vt:lpstr>MATHEMATICAL INDUCTION </vt:lpstr>
      <vt:lpstr>EXAMPLE OF INDUCTION </vt:lpstr>
      <vt:lpstr>RELEVANCE TO CODE?</vt:lpstr>
      <vt:lpstr>TOWERS OF HANOI </vt:lpstr>
      <vt:lpstr>TOWERS OF HANOI </vt:lpstr>
      <vt:lpstr>PowerPoint 演示文稿</vt:lpstr>
      <vt:lpstr>RECURSION WITH MULTIPLE BASE CASES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FIBONACCI</vt:lpstr>
      <vt:lpstr>FIBONACCI </vt:lpstr>
      <vt:lpstr>FIBONACCI </vt:lpstr>
      <vt:lpstr>RECURSION ON NON- NUMERICS </vt:lpstr>
      <vt:lpstr>SOLVING RECURSIVELY? </vt:lpstr>
      <vt:lpstr>EXAMPLE </vt:lpstr>
      <vt:lpstr>PowerPoint 演示文稿</vt:lpstr>
      <vt:lpstr>DIVIDE AND CONQUER </vt:lpstr>
      <vt:lpstr>DICTIONARIES</vt:lpstr>
      <vt:lpstr>HOW TO STORE STUDENT INFO </vt:lpstr>
      <vt:lpstr>HOW TO UPDATE/RETRIEVE STUDENT INFO </vt:lpstr>
      <vt:lpstr>A BETTER AND CLEANER WAY – A DICTIONARY </vt:lpstr>
      <vt:lpstr>A PYTHON DICTIONARY </vt:lpstr>
      <vt:lpstr>DICTIONARY LOOKUP </vt:lpstr>
      <vt:lpstr>PowerPoint 演示文稿</vt:lpstr>
      <vt:lpstr>PowerPoint 演示文稿</vt:lpstr>
      <vt:lpstr>DICTIONARY KEYS and VALUES</vt:lpstr>
      <vt:lpstr>list vs</vt:lpstr>
      <vt:lpstr>EXAMPLE: 3 FUNCTIONS TO ANALYZE SONG LYRICS </vt:lpstr>
      <vt:lpstr>CREATING A DICTIONARY </vt:lpstr>
      <vt:lpstr>USING THE DICTIONARY </vt:lpstr>
      <vt:lpstr>LEVERAGING DICTIONARY PROPERTIES </vt:lpstr>
      <vt:lpstr>FIBONACCI RECURSIVE CODE </vt:lpstr>
      <vt:lpstr>INEFFICIENT FIBONACCI</vt:lpstr>
      <vt:lpstr>FIBONACCI WITH A DICTIONARY </vt:lpstr>
      <vt:lpstr>EFFICIENCY GAINS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MIT6_0001F16_Recursion, Dictionaries</dc:title>
  <dc:creator>Grimson, Eric</dc:creator>
  <cp:lastModifiedBy>onLyswu</cp:lastModifiedBy>
  <cp:revision>15</cp:revision>
  <dcterms:created xsi:type="dcterms:W3CDTF">2018-10-05T01:52:04Z</dcterms:created>
  <dcterms:modified xsi:type="dcterms:W3CDTF">2022-09-28T10:51:27Z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2016-09-26T00:00:00Z</vt:filetime>
  </property>
  <property fmtid="{D5CDD505-2E9C-101B-9397-08002B2CF9AE}" pid="3" name="Creator">
    <vt:lpwstr>PowerPoint</vt:lpwstr>
  </property>
  <property fmtid="{D5CDD505-2E9C-101B-9397-08002B2CF9AE}" pid="4" name="LastSaved">
    <vt:filetime>2018-10-04T00:00:00Z</vt:filetime>
  </property>
</Properties>
</file>