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11"/>
  </p:handoutMasterIdLst>
  <p:sldIdLst>
    <p:sldId id="256" r:id="rId3"/>
    <p:sldId id="535" r:id="rId4"/>
    <p:sldId id="465" r:id="rId5"/>
    <p:sldId id="467" r:id="rId6"/>
    <p:sldId id="690" r:id="rId7"/>
    <p:sldId id="470" r:id="rId8"/>
    <p:sldId id="691" r:id="rId9"/>
    <p:sldId id="471" r:id="rId10"/>
    <p:sldId id="692" r:id="rId12"/>
    <p:sldId id="693" r:id="rId13"/>
    <p:sldId id="694" r:id="rId14"/>
    <p:sldId id="707" r:id="rId15"/>
    <p:sldId id="695" r:id="rId16"/>
    <p:sldId id="696" r:id="rId17"/>
    <p:sldId id="697" r:id="rId18"/>
    <p:sldId id="698" r:id="rId19"/>
    <p:sldId id="708" r:id="rId20"/>
    <p:sldId id="699" r:id="rId21"/>
    <p:sldId id="700" r:id="rId22"/>
    <p:sldId id="709" r:id="rId23"/>
    <p:sldId id="701" r:id="rId24"/>
    <p:sldId id="704" r:id="rId25"/>
    <p:sldId id="705" r:id="rId26"/>
    <p:sldId id="706" r:id="rId27"/>
    <p:sldId id="735" r:id="rId28"/>
    <p:sldId id="736" r:id="rId29"/>
    <p:sldId id="737" r:id="rId30"/>
    <p:sldId id="738" r:id="rId31"/>
    <p:sldId id="739" r:id="rId32"/>
    <p:sldId id="740" r:id="rId33"/>
    <p:sldId id="741" r:id="rId34"/>
    <p:sldId id="742" r:id="rId35"/>
    <p:sldId id="743" r:id="rId36"/>
    <p:sldId id="744" r:id="rId37"/>
    <p:sldId id="745" r:id="rId38"/>
    <p:sldId id="746" r:id="rId39"/>
    <p:sldId id="747" r:id="rId40"/>
    <p:sldId id="748" r:id="rId41"/>
    <p:sldId id="749" r:id="rId42"/>
    <p:sldId id="750" r:id="rId43"/>
    <p:sldId id="780" r:id="rId44"/>
    <p:sldId id="751" r:id="rId45"/>
    <p:sldId id="752" r:id="rId46"/>
    <p:sldId id="781" r:id="rId47"/>
    <p:sldId id="782" r:id="rId48"/>
    <p:sldId id="754" r:id="rId49"/>
    <p:sldId id="755" r:id="rId50"/>
    <p:sldId id="784" r:id="rId51"/>
    <p:sldId id="758" r:id="rId52"/>
    <p:sldId id="759" r:id="rId53"/>
    <p:sldId id="760" r:id="rId54"/>
    <p:sldId id="761" r:id="rId55"/>
    <p:sldId id="762" r:id="rId56"/>
    <p:sldId id="785" r:id="rId57"/>
    <p:sldId id="765" r:id="rId58"/>
    <p:sldId id="766" r:id="rId59"/>
    <p:sldId id="767" r:id="rId60"/>
    <p:sldId id="768" r:id="rId61"/>
    <p:sldId id="769" r:id="rId62"/>
    <p:sldId id="770" r:id="rId63"/>
    <p:sldId id="771" r:id="rId64"/>
    <p:sldId id="772" r:id="rId65"/>
    <p:sldId id="773" r:id="rId66"/>
    <p:sldId id="774" r:id="rId67"/>
    <p:sldId id="775" r:id="rId68"/>
    <p:sldId id="776" r:id="rId69"/>
    <p:sldId id="824" r:id="rId70"/>
    <p:sldId id="777" r:id="rId71"/>
    <p:sldId id="778" r:id="rId72"/>
    <p:sldId id="779" r:id="rId73"/>
    <p:sldId id="853" r:id="rId74"/>
    <p:sldId id="854" r:id="rId75"/>
    <p:sldId id="855" r:id="rId76"/>
    <p:sldId id="856" r:id="rId77"/>
    <p:sldId id="825" r:id="rId78"/>
    <p:sldId id="826" r:id="rId79"/>
    <p:sldId id="858" r:id="rId80"/>
    <p:sldId id="859" r:id="rId81"/>
    <p:sldId id="828" r:id="rId82"/>
    <p:sldId id="829" r:id="rId83"/>
    <p:sldId id="830" r:id="rId84"/>
    <p:sldId id="831" r:id="rId85"/>
    <p:sldId id="860" r:id="rId86"/>
    <p:sldId id="832" r:id="rId87"/>
    <p:sldId id="833" r:id="rId88"/>
    <p:sldId id="861" r:id="rId89"/>
    <p:sldId id="862" r:id="rId90"/>
    <p:sldId id="834" r:id="rId91"/>
    <p:sldId id="835" r:id="rId92"/>
    <p:sldId id="836" r:id="rId93"/>
    <p:sldId id="838" r:id="rId94"/>
    <p:sldId id="839" r:id="rId95"/>
    <p:sldId id="840" r:id="rId96"/>
    <p:sldId id="841" r:id="rId97"/>
    <p:sldId id="863" r:id="rId98"/>
    <p:sldId id="842" r:id="rId99"/>
    <p:sldId id="843" r:id="rId100"/>
    <p:sldId id="844" r:id="rId101"/>
    <p:sldId id="845" r:id="rId102"/>
    <p:sldId id="846" r:id="rId103"/>
    <p:sldId id="847" r:id="rId104"/>
    <p:sldId id="864" r:id="rId105"/>
    <p:sldId id="848" r:id="rId106"/>
    <p:sldId id="849" r:id="rId107"/>
    <p:sldId id="865" r:id="rId108"/>
    <p:sldId id="866" r:id="rId109"/>
    <p:sldId id="867" r:id="rId110"/>
    <p:sldId id="850" r:id="rId111"/>
    <p:sldId id="868" r:id="rId112"/>
    <p:sldId id="851" r:id="rId113"/>
    <p:sldId id="852" r:id="rId114"/>
    <p:sldId id="886" r:id="rId115"/>
    <p:sldId id="887" r:id="rId116"/>
    <p:sldId id="888" r:id="rId117"/>
    <p:sldId id="869" r:id="rId118"/>
    <p:sldId id="870" r:id="rId119"/>
    <p:sldId id="871" r:id="rId120"/>
    <p:sldId id="872" r:id="rId121"/>
    <p:sldId id="873" r:id="rId122"/>
    <p:sldId id="889" r:id="rId123"/>
    <p:sldId id="874" r:id="rId124"/>
    <p:sldId id="890" r:id="rId125"/>
    <p:sldId id="891" r:id="rId126"/>
    <p:sldId id="875" r:id="rId127"/>
    <p:sldId id="876" r:id="rId128"/>
    <p:sldId id="877" r:id="rId129"/>
    <p:sldId id="878" r:id="rId130"/>
    <p:sldId id="892" r:id="rId131"/>
    <p:sldId id="879" r:id="rId132"/>
    <p:sldId id="893" r:id="rId133"/>
    <p:sldId id="880" r:id="rId134"/>
    <p:sldId id="881" r:id="rId135"/>
    <p:sldId id="894" r:id="rId136"/>
    <p:sldId id="882" r:id="rId137"/>
    <p:sldId id="895" r:id="rId138"/>
    <p:sldId id="896" r:id="rId139"/>
    <p:sldId id="883" r:id="rId140"/>
    <p:sldId id="884" r:id="rId141"/>
    <p:sldId id="885" r:id="rId142"/>
    <p:sldId id="897" r:id="rId143"/>
    <p:sldId id="898" r:id="rId144"/>
    <p:sldId id="917" r:id="rId145"/>
    <p:sldId id="918" r:id="rId146"/>
    <p:sldId id="900" r:id="rId147"/>
    <p:sldId id="903" r:id="rId148"/>
    <p:sldId id="904" r:id="rId149"/>
    <p:sldId id="905" r:id="rId150"/>
    <p:sldId id="919" r:id="rId151"/>
    <p:sldId id="920" r:id="rId152"/>
    <p:sldId id="906" r:id="rId153"/>
    <p:sldId id="907" r:id="rId154"/>
    <p:sldId id="921" r:id="rId155"/>
    <p:sldId id="908" r:id="rId156"/>
    <p:sldId id="922" r:id="rId157"/>
    <p:sldId id="909" r:id="rId158"/>
    <p:sldId id="910" r:id="rId159"/>
    <p:sldId id="911" r:id="rId160"/>
    <p:sldId id="912" r:id="rId161"/>
    <p:sldId id="923" r:id="rId162"/>
    <p:sldId id="924" r:id="rId163"/>
    <p:sldId id="925" r:id="rId164"/>
    <p:sldId id="926" r:id="rId165"/>
    <p:sldId id="927" r:id="rId166"/>
    <p:sldId id="928" r:id="rId167"/>
    <p:sldId id="913" r:id="rId168"/>
    <p:sldId id="929" r:id="rId169"/>
    <p:sldId id="914" r:id="rId170"/>
    <p:sldId id="930" r:id="rId171"/>
    <p:sldId id="915" r:id="rId172"/>
    <p:sldId id="916" r:id="rId173"/>
    <p:sldId id="931" r:id="rId174"/>
    <p:sldId id="932" r:id="rId175"/>
    <p:sldId id="933" r:id="rId176"/>
    <p:sldId id="948" r:id="rId177"/>
    <p:sldId id="949" r:id="rId178"/>
    <p:sldId id="950" r:id="rId179"/>
    <p:sldId id="937" r:id="rId180"/>
    <p:sldId id="938" r:id="rId181"/>
    <p:sldId id="939" r:id="rId182"/>
    <p:sldId id="951" r:id="rId183"/>
    <p:sldId id="952" r:id="rId184"/>
    <p:sldId id="941" r:id="rId185"/>
    <p:sldId id="942" r:id="rId186"/>
    <p:sldId id="953" r:id="rId187"/>
    <p:sldId id="943" r:id="rId188"/>
    <p:sldId id="944" r:id="rId189"/>
    <p:sldId id="945" r:id="rId190"/>
    <p:sldId id="946" r:id="rId191"/>
    <p:sldId id="947" r:id="rId192"/>
    <p:sldId id="954" r:id="rId193"/>
    <p:sldId id="955" r:id="rId194"/>
    <p:sldId id="956" r:id="rId195"/>
    <p:sldId id="957" r:id="rId196"/>
    <p:sldId id="958" r:id="rId197"/>
    <p:sldId id="959" r:id="rId198"/>
    <p:sldId id="960" r:id="rId199"/>
    <p:sldId id="961" r:id="rId200"/>
    <p:sldId id="962" r:id="rId201"/>
    <p:sldId id="968" r:id="rId202"/>
    <p:sldId id="969" r:id="rId203"/>
    <p:sldId id="970" r:id="rId204"/>
    <p:sldId id="964" r:id="rId205"/>
    <p:sldId id="965" r:id="rId206"/>
    <p:sldId id="966" r:id="rId207"/>
    <p:sldId id="972" r:id="rId208"/>
    <p:sldId id="967" r:id="rId209"/>
    <p:sldId id="899" r:id="rId210"/>
  </p:sldIdLst>
  <p:sldSz cx="9144000" cy="6858000" type="screen4x3"/>
  <p:notesSz cx="6858000" cy="9144000"/>
  <p:custDataLst>
    <p:tags r:id="rId215"/>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29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1" d="100"/>
          <a:sy n="71" d="100"/>
        </p:scale>
        <p:origin x="1077" y="36"/>
      </p:cViewPr>
      <p:guideLst>
        <p:guide orient="horz" pos="2196"/>
        <p:guide pos="2934"/>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5" Type="http://schemas.openxmlformats.org/officeDocument/2006/relationships/tags" Target="tags/tag58.xml"/><Relationship Id="rId214" Type="http://schemas.openxmlformats.org/officeDocument/2006/relationships/tableStyles" Target="tableStyles.xml"/><Relationship Id="rId213" Type="http://schemas.openxmlformats.org/officeDocument/2006/relationships/viewProps" Target="viewProps.xml"/><Relationship Id="rId212" Type="http://schemas.openxmlformats.org/officeDocument/2006/relationships/presProps" Target="presProps.xml"/><Relationship Id="rId211" Type="http://schemas.openxmlformats.org/officeDocument/2006/relationships/handoutMaster" Target="handoutMasters/handoutMaster1.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notesMaster" Target="notesMasters/notesMaster1.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p:sp>
      <p:sp>
        <p:nvSpPr>
          <p:cNvPr id="19458" name="备注占位符 2"/>
          <p:cNvSpPr>
            <a:spLocks noGrp="1"/>
          </p:cNvSpPr>
          <p:nvPr>
            <p:ph type="body"/>
          </p:nvPr>
        </p:nvSpPr>
        <p:spPr/>
        <p:txBody>
          <a:bodyPr wrap="square" lIns="91440" tIns="45720" rIns="91440" bIns="45720" anchor="ctr" anchorCtr="0"/>
          <a:lstStyle/>
          <a:p>
            <a:pPr lvl="0"/>
            <a:r>
              <a:rPr lang="zh-CN" altLang="en-US" dirty="0"/>
              <a:t>使用 </a:t>
            </a:r>
            <a:r>
              <a:rPr lang="en-US" altLang="zh-CN" dirty="0"/>
              <a:t>ML Pipeline API</a:t>
            </a:r>
            <a:r>
              <a:rPr lang="zh-CN" altLang="en-US" dirty="0"/>
              <a:t>可以很方便的把数据处理，特征转换，正则化，以及多个机器学习算法联合起来，构建一个单一完整的机器学习流水线。</a:t>
            </a:r>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p:sp>
      <p:sp>
        <p:nvSpPr>
          <p:cNvPr id="46082" name="备注占位符 2"/>
          <p:cNvSpPr>
            <a:spLocks noGrp="1"/>
          </p:cNvSpPr>
          <p:nvPr>
            <p:ph type="body"/>
          </p:nvPr>
        </p:nvSpPr>
        <p:spPr/>
        <p:txBody>
          <a:bodyPr wrap="square" lIns="91440" tIns="45720" rIns="91440" bIns="45720" anchor="ctr" anchorCtr="0"/>
          <a:p>
            <a:pPr lvl="0"/>
            <a:endParaRPr lang="zh-CN" altLang="en-US" dirty="0"/>
          </a:p>
        </p:txBody>
      </p:sp>
      <p:sp>
        <p:nvSpPr>
          <p:cNvPr id="4608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p:sp>
      <p:sp>
        <p:nvSpPr>
          <p:cNvPr id="52226" name="备注占位符 2"/>
          <p:cNvSpPr>
            <a:spLocks noGrp="1"/>
          </p:cNvSpPr>
          <p:nvPr>
            <p:ph type="body"/>
          </p:nvPr>
        </p:nvSpPr>
        <p:spPr/>
        <p:txBody>
          <a:bodyPr wrap="square" lIns="91440" tIns="45720" rIns="91440" bIns="45720" anchor="ctr" anchorCtr="0"/>
          <a:p>
            <a:pPr lvl="0"/>
            <a:endParaRPr lang="zh-CN" altLang="en-US" dirty="0"/>
          </a:p>
        </p:txBody>
      </p:sp>
      <p:sp>
        <p:nvSpPr>
          <p:cNvPr id="5222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p:sp>
      <p:sp>
        <p:nvSpPr>
          <p:cNvPr id="54274" name="备注占位符 2"/>
          <p:cNvSpPr>
            <a:spLocks noGrp="1"/>
          </p:cNvSpPr>
          <p:nvPr>
            <p:ph type="body"/>
          </p:nvPr>
        </p:nvSpPr>
        <p:spPr/>
        <p:txBody>
          <a:bodyPr wrap="square" lIns="91440" tIns="45720" rIns="91440" bIns="45720" anchor="ctr" anchorCtr="0"/>
          <a:p>
            <a:pPr lvl="0"/>
            <a:endParaRPr lang="zh-CN" altLang="en-US" dirty="0"/>
          </a:p>
        </p:txBody>
      </p:sp>
      <p:sp>
        <p:nvSpPr>
          <p:cNvPr id="5427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noChangeAspect="1" noTextEdit="1"/>
          </p:cNvSpPr>
          <p:nvPr>
            <p:ph type="sldImg"/>
          </p:nvPr>
        </p:nvSpPr>
        <p:spPr/>
      </p:sp>
      <p:sp>
        <p:nvSpPr>
          <p:cNvPr id="56322" name="备注占位符 2"/>
          <p:cNvSpPr>
            <a:spLocks noGrp="1"/>
          </p:cNvSpPr>
          <p:nvPr>
            <p:ph type="body"/>
          </p:nvPr>
        </p:nvSpPr>
        <p:spPr/>
        <p:txBody>
          <a:bodyPr wrap="square" lIns="91440" tIns="45720" rIns="91440" bIns="45720" anchor="ctr" anchorCtr="0"/>
          <a:p>
            <a:pPr lvl="0"/>
            <a:endParaRPr lang="zh-CN" altLang="en-US" dirty="0"/>
          </a:p>
        </p:txBody>
      </p:sp>
      <p:sp>
        <p:nvSpPr>
          <p:cNvPr id="5632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p:sp>
      <p:sp>
        <p:nvSpPr>
          <p:cNvPr id="90114" name="备注占位符 2"/>
          <p:cNvSpPr>
            <a:spLocks noGrp="1"/>
          </p:cNvSpPr>
          <p:nvPr>
            <p:ph type="body"/>
          </p:nvPr>
        </p:nvSpPr>
        <p:spPr/>
        <p:txBody>
          <a:bodyPr wrap="square" lIns="91440" tIns="45720" rIns="91440" bIns="45720" anchor="ctr" anchorCtr="0"/>
          <a:p>
            <a:pPr lvl="0"/>
            <a:r>
              <a:rPr lang="zh-CN" altLang="en-US" dirty="0"/>
              <a:t>更具体的说，工作流的各个阶段按顺序运行，输入的</a:t>
            </a:r>
            <a:r>
              <a:rPr lang="en-US" altLang="zh-CN" dirty="0"/>
              <a:t>DataFrame</a:t>
            </a:r>
            <a:r>
              <a:rPr lang="zh-CN" altLang="en-US" dirty="0"/>
              <a:t>在它通过每个阶段时被转换。 对于</a:t>
            </a:r>
            <a:r>
              <a:rPr lang="en-US" altLang="zh-CN" dirty="0"/>
              <a:t>Transformer</a:t>
            </a:r>
            <a:r>
              <a:rPr lang="zh-CN" altLang="en-US" dirty="0"/>
              <a:t>阶段，在</a:t>
            </a:r>
            <a:r>
              <a:rPr lang="en-US" altLang="zh-CN" dirty="0"/>
              <a:t>DataFrame</a:t>
            </a:r>
            <a:r>
              <a:rPr lang="zh-CN" altLang="en-US" dirty="0"/>
              <a:t>上调用</a:t>
            </a:r>
            <a:r>
              <a:rPr lang="en-US" altLang="zh-CN" dirty="0"/>
              <a:t>transform</a:t>
            </a:r>
            <a:r>
              <a:rPr lang="zh-CN" altLang="en-US" dirty="0"/>
              <a:t>（）方法。 对于估计器阶段，调用</a:t>
            </a:r>
            <a:r>
              <a:rPr lang="en-US" altLang="zh-CN" dirty="0"/>
              <a:t>fit</a:t>
            </a:r>
            <a:r>
              <a:rPr lang="zh-CN" altLang="en-US" dirty="0"/>
              <a:t>（）方法来生成一个转换器（它成为</a:t>
            </a:r>
            <a:r>
              <a:rPr lang="en-US" altLang="zh-CN" dirty="0"/>
              <a:t>PipelineModel</a:t>
            </a:r>
            <a:r>
              <a:rPr lang="zh-CN" altLang="en-US" dirty="0"/>
              <a:t>的一部分或拟合的</a:t>
            </a:r>
            <a:r>
              <a:rPr lang="en-US" altLang="zh-CN" dirty="0"/>
              <a:t>Pipeline</a:t>
            </a:r>
            <a:r>
              <a:rPr lang="zh-CN" altLang="en-US" dirty="0"/>
              <a:t>），并且在</a:t>
            </a:r>
            <a:r>
              <a:rPr lang="en-US" altLang="zh-CN" dirty="0"/>
              <a:t>DataFrame</a:t>
            </a:r>
            <a:r>
              <a:rPr lang="zh-CN" altLang="en-US" dirty="0"/>
              <a:t>上调用该转换器的</a:t>
            </a:r>
            <a:r>
              <a:rPr lang="en-US" altLang="zh-CN" dirty="0"/>
              <a:t>transform</a:t>
            </a:r>
            <a:r>
              <a:rPr lang="zh-CN" altLang="en-US" dirty="0"/>
              <a:t>（）方法。</a:t>
            </a:r>
            <a:br>
              <a:rPr lang="en-US" altLang="zh-CN" dirty="0"/>
            </a:br>
            <a:r>
              <a:rPr lang="zh-CN" altLang="en-US" dirty="0"/>
              <a:t>上面，顶行表示具有三个阶段的流水线。 前两个（</a:t>
            </a:r>
            <a:r>
              <a:rPr lang="en-US" altLang="zh-CN" dirty="0"/>
              <a:t>Tokenizer</a:t>
            </a:r>
            <a:r>
              <a:rPr lang="zh-CN" altLang="en-US" dirty="0"/>
              <a:t>和</a:t>
            </a:r>
            <a:r>
              <a:rPr lang="en-US" altLang="zh-CN" dirty="0"/>
              <a:t>HashingTF）</a:t>
            </a:r>
            <a:r>
              <a:rPr lang="zh-CN" altLang="en-US" dirty="0"/>
              <a:t>是</a:t>
            </a:r>
            <a:r>
              <a:rPr lang="en-US" altLang="zh-CN" dirty="0"/>
              <a:t>Transformers（</a:t>
            </a:r>
            <a:r>
              <a:rPr lang="zh-CN" altLang="en-US" dirty="0"/>
              <a:t>蓝色），第三个（</a:t>
            </a:r>
            <a:r>
              <a:rPr lang="en-US" altLang="zh-CN" dirty="0"/>
              <a:t>LogisticRegression）</a:t>
            </a:r>
            <a:r>
              <a:rPr lang="zh-CN" altLang="en-US" dirty="0"/>
              <a:t>是</a:t>
            </a:r>
            <a:r>
              <a:rPr lang="en-US" altLang="zh-CN" dirty="0"/>
              <a:t>Estimator（</a:t>
            </a:r>
            <a:r>
              <a:rPr lang="zh-CN" altLang="en-US" dirty="0"/>
              <a:t>红色）。 底行表示流经管线的数据，其中圆柱表示</a:t>
            </a:r>
            <a:r>
              <a:rPr lang="en-US" altLang="zh-CN" dirty="0"/>
              <a:t>DataFrames。 </a:t>
            </a:r>
            <a:r>
              <a:rPr lang="zh-CN" altLang="en-US" dirty="0"/>
              <a:t>在原始</a:t>
            </a:r>
            <a:r>
              <a:rPr lang="en-US" altLang="zh-CN" dirty="0"/>
              <a:t>DataFrame</a:t>
            </a:r>
            <a:r>
              <a:rPr lang="zh-CN" altLang="en-US" dirty="0"/>
              <a:t>上调用</a:t>
            </a:r>
            <a:r>
              <a:rPr lang="en-US" altLang="zh-CN" dirty="0"/>
              <a:t>Pipeline.fit（）</a:t>
            </a:r>
            <a:r>
              <a:rPr lang="zh-CN" altLang="en-US" dirty="0"/>
              <a:t>方法，它具有原始文本文档和标签。 </a:t>
            </a:r>
            <a:r>
              <a:rPr lang="en-US" altLang="zh-CN" dirty="0"/>
              <a:t>Tokenizer.transform（）</a:t>
            </a:r>
            <a:r>
              <a:rPr lang="zh-CN" altLang="en-US" dirty="0"/>
              <a:t>方法将原始文本文档拆分为单词，向</a:t>
            </a:r>
            <a:r>
              <a:rPr lang="en-US" altLang="zh-CN" dirty="0"/>
              <a:t>DataFrame</a:t>
            </a:r>
            <a:r>
              <a:rPr lang="zh-CN" altLang="en-US" dirty="0"/>
              <a:t>添加一个带有单词的新列。 </a:t>
            </a:r>
            <a:r>
              <a:rPr lang="en-US" altLang="zh-CN" dirty="0"/>
              <a:t>HashingTF.transform（）</a:t>
            </a:r>
            <a:r>
              <a:rPr lang="zh-CN" altLang="en-US" dirty="0"/>
              <a:t>方法将字列转换为特征向量，向这些向量添加一个新列到</a:t>
            </a:r>
            <a:r>
              <a:rPr lang="en-US" altLang="zh-CN" dirty="0"/>
              <a:t>DataFrame。 </a:t>
            </a:r>
            <a:r>
              <a:rPr lang="zh-CN" altLang="en-US" dirty="0"/>
              <a:t>现在，由于</a:t>
            </a:r>
            <a:r>
              <a:rPr lang="en-US" altLang="zh-CN" dirty="0"/>
              <a:t>LogisticRegression</a:t>
            </a:r>
            <a:r>
              <a:rPr lang="zh-CN" altLang="en-US" dirty="0"/>
              <a:t>是一个</a:t>
            </a:r>
            <a:r>
              <a:rPr lang="en-US" altLang="zh-CN" dirty="0"/>
              <a:t>Estimator，Pipeline</a:t>
            </a:r>
            <a:r>
              <a:rPr lang="zh-CN" altLang="en-US" dirty="0"/>
              <a:t>首先调用</a:t>
            </a:r>
            <a:r>
              <a:rPr lang="en-US" altLang="zh-CN" dirty="0"/>
              <a:t>LogisticRegression.fit（）</a:t>
            </a:r>
            <a:r>
              <a:rPr lang="zh-CN" altLang="en-US" dirty="0"/>
              <a:t>产生一个</a:t>
            </a:r>
            <a:r>
              <a:rPr lang="en-US" altLang="zh-CN" dirty="0"/>
              <a:t>LogisticRegressionModel。 </a:t>
            </a:r>
            <a:r>
              <a:rPr lang="zh-CN" altLang="en-US" dirty="0"/>
              <a:t>如果流水线有更多的阶段，则在将</a:t>
            </a:r>
            <a:r>
              <a:rPr lang="en-US" altLang="zh-CN" dirty="0"/>
              <a:t>DataFrame</a:t>
            </a:r>
            <a:r>
              <a:rPr lang="zh-CN" altLang="en-US" dirty="0"/>
              <a:t>传递到下一个阶段之前，将在</a:t>
            </a:r>
            <a:r>
              <a:rPr lang="en-US" altLang="zh-CN" dirty="0"/>
              <a:t>DataFrame</a:t>
            </a:r>
            <a:r>
              <a:rPr lang="zh-CN" altLang="en-US" dirty="0"/>
              <a:t>上调用</a:t>
            </a:r>
            <a:r>
              <a:rPr lang="en-US" altLang="zh-CN" dirty="0"/>
              <a:t>LogisticRegressionModel</a:t>
            </a:r>
            <a:r>
              <a:rPr lang="zh-CN" altLang="en-US" dirty="0"/>
              <a:t>的</a:t>
            </a:r>
            <a:r>
              <a:rPr lang="en-US" altLang="zh-CN" dirty="0"/>
              <a:t>transform（）</a:t>
            </a:r>
            <a:r>
              <a:rPr lang="zh-CN" altLang="en-US" dirty="0"/>
              <a:t>方法。</a:t>
            </a:r>
            <a:endParaRPr lang="zh-CN" altLang="en-US" dirty="0"/>
          </a:p>
        </p:txBody>
      </p:sp>
      <p:sp>
        <p:nvSpPr>
          <p:cNvPr id="901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p:txBody>
          <a:bodyPr wrap="square" lIns="91440" tIns="45720" rIns="91440" bIns="45720" anchor="ctr" anchorCtr="0"/>
          <a:p>
            <a:pPr lvl="0"/>
            <a:r>
              <a:rPr lang="zh-CN" altLang="en-US" dirty="0"/>
              <a:t>在上图中，</a:t>
            </a:r>
            <a:r>
              <a:rPr lang="en-US" altLang="zh-CN" dirty="0"/>
              <a:t>PipelineModel</a:t>
            </a:r>
            <a:r>
              <a:rPr lang="zh-CN" altLang="en-US" dirty="0"/>
              <a:t>具有与原始流水线相同的级数，但是原始流水线中的所有估计器都变为变换器。 当在测试数据集上调用</a:t>
            </a:r>
            <a:r>
              <a:rPr lang="en-US" altLang="zh-CN" dirty="0"/>
              <a:t>PipelineModel</a:t>
            </a:r>
            <a:r>
              <a:rPr lang="zh-CN" altLang="en-US" dirty="0"/>
              <a:t>的</a:t>
            </a:r>
            <a:r>
              <a:rPr lang="en-US" altLang="zh-CN" dirty="0"/>
              <a:t>transform</a:t>
            </a:r>
            <a:r>
              <a:rPr lang="zh-CN" altLang="en-US" dirty="0"/>
              <a:t>（）方法时，数据按顺序通过拟合的工作流。 每个阶段的</a:t>
            </a:r>
            <a:r>
              <a:rPr lang="en-US" altLang="zh-CN" dirty="0"/>
              <a:t>transform</a:t>
            </a:r>
            <a:r>
              <a:rPr lang="zh-CN" altLang="en-US" dirty="0"/>
              <a:t>（）方法更新数据集并将其传递到下一个阶段。工作流和工作流模型有助于确保培训和测试数据通过相同的特征处理步骤。</a:t>
            </a:r>
            <a:endParaRPr lang="zh-CN" altLang="en-US" dirty="0"/>
          </a:p>
        </p:txBody>
      </p:sp>
      <p:sp>
        <p:nvSpPr>
          <p:cNvPr id="921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p:sp>
      <p:sp>
        <p:nvSpPr>
          <p:cNvPr id="96258" name="备注占位符 2"/>
          <p:cNvSpPr>
            <a:spLocks noGrp="1"/>
          </p:cNvSpPr>
          <p:nvPr>
            <p:ph type="body"/>
          </p:nvPr>
        </p:nvSpPr>
        <p:spPr/>
        <p:txBody>
          <a:bodyPr wrap="square" lIns="91440" tIns="45720" rIns="91440" bIns="45720" anchor="ctr" anchorCtr="0"/>
          <a:p>
            <a:pPr lvl="0"/>
            <a:r>
              <a:rPr lang="zh-CN" altLang="en-US" dirty="0"/>
              <a:t>特征抽取：从原始数据中抽取特征</a:t>
            </a:r>
            <a:endParaRPr lang="zh-CN" altLang="en-US" dirty="0"/>
          </a:p>
          <a:p>
            <a:pPr lvl="0"/>
            <a:r>
              <a:rPr lang="zh-CN" altLang="en-US" dirty="0"/>
              <a:t>特征转换：特征的维度、特征的转化、特征的修改</a:t>
            </a:r>
            <a:endParaRPr lang="zh-CN" altLang="en-US" dirty="0"/>
          </a:p>
          <a:p>
            <a:pPr lvl="0"/>
            <a:r>
              <a:rPr lang="zh-CN" altLang="en-US" dirty="0"/>
              <a:t>特征选取：从大规模特征集中选取一个子集</a:t>
            </a:r>
            <a:endParaRPr lang="zh-CN" altLang="en-US" dirty="0"/>
          </a:p>
        </p:txBody>
      </p:sp>
      <p:sp>
        <p:nvSpPr>
          <p:cNvPr id="962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1"/>
          <p:cNvSpPr>
            <a:spLocks noGrp="1" noRot="1" noChangeAspect="1" noTextEdit="1"/>
          </p:cNvSpPr>
          <p:nvPr>
            <p:ph type="sldImg"/>
          </p:nvPr>
        </p:nvSpPr>
        <p:spPr/>
      </p:sp>
      <p:sp>
        <p:nvSpPr>
          <p:cNvPr id="99330" name="备注占位符 2"/>
          <p:cNvSpPr>
            <a:spLocks noGrp="1"/>
          </p:cNvSpPr>
          <p:nvPr>
            <p:ph type="body"/>
          </p:nvPr>
        </p:nvSpPr>
        <p:spPr/>
        <p:txBody>
          <a:bodyPr wrap="square" lIns="91440" tIns="45720" rIns="91440" bIns="45720" anchor="ctr" anchorCtr="0"/>
          <a:p>
            <a:pPr lvl="0"/>
            <a:r>
              <a:rPr lang="zh-CN" altLang="en-US" dirty="0"/>
              <a:t>此处 </a:t>
            </a:r>
            <a:r>
              <a:rPr lang="en-US" altLang="zh-CN" dirty="0"/>
              <a:t>|D||D|</a:t>
            </a:r>
            <a:r>
              <a:rPr lang="zh-CN" altLang="en-US" dirty="0"/>
              <a:t> 是语料库中总的文档数。公式中使用</a:t>
            </a:r>
            <a:r>
              <a:rPr lang="en-US" altLang="zh-CN" dirty="0"/>
              <a:t>log</a:t>
            </a:r>
            <a:r>
              <a:rPr lang="zh-CN" altLang="en-US" dirty="0"/>
              <a:t>函数，当词出现在所有文档中时，它的</a:t>
            </a:r>
            <a:r>
              <a:rPr lang="en-US" altLang="zh-CN" dirty="0"/>
              <a:t>IDF</a:t>
            </a:r>
            <a:r>
              <a:rPr lang="zh-CN" altLang="en-US" dirty="0"/>
              <a:t>值变为</a:t>
            </a:r>
            <a:r>
              <a:rPr lang="en-US" altLang="zh-CN" dirty="0"/>
              <a:t>0</a:t>
            </a:r>
            <a:r>
              <a:rPr lang="zh-CN" altLang="en-US" dirty="0"/>
              <a:t>。加</a:t>
            </a:r>
            <a:r>
              <a:rPr lang="en-US" altLang="zh-CN" dirty="0"/>
              <a:t>1</a:t>
            </a:r>
            <a:r>
              <a:rPr lang="zh-CN" altLang="en-US" dirty="0"/>
              <a:t>是为了避免分母为</a:t>
            </a:r>
            <a:r>
              <a:rPr lang="en-US" altLang="zh-CN" dirty="0"/>
              <a:t>0</a:t>
            </a:r>
            <a:r>
              <a:rPr lang="zh-CN" altLang="en-US" dirty="0"/>
              <a:t>的情况。</a:t>
            </a:r>
            <a:endParaRPr lang="zh-CN" altLang="en-US" dirty="0"/>
          </a:p>
        </p:txBody>
      </p:sp>
      <p:sp>
        <p:nvSpPr>
          <p:cNvPr id="9933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noRot="1" noChangeAspect="1" noTextEdit="1"/>
          </p:cNvSpPr>
          <p:nvPr>
            <p:ph type="sldImg"/>
          </p:nvPr>
        </p:nvSpPr>
        <p:spPr/>
      </p:sp>
      <p:sp>
        <p:nvSpPr>
          <p:cNvPr id="101378" name="备注占位符 2"/>
          <p:cNvSpPr>
            <a:spLocks noGrp="1"/>
          </p:cNvSpPr>
          <p:nvPr>
            <p:ph type="body"/>
          </p:nvPr>
        </p:nvSpPr>
        <p:spPr/>
        <p:txBody>
          <a:bodyPr wrap="square" lIns="91440" tIns="45720" rIns="91440" bIns="45720" anchor="ctr" anchorCtr="0"/>
          <a:p>
            <a:pPr lvl="0"/>
            <a:r>
              <a:rPr lang="en-US" altLang="zh-CN" dirty="0"/>
              <a:t>Spark.mllib </a:t>
            </a:r>
            <a:r>
              <a:rPr lang="zh-CN" altLang="en-US" dirty="0"/>
              <a:t>中实现词频率统计使用特征</a:t>
            </a:r>
            <a:r>
              <a:rPr lang="en-US" altLang="zh-CN" dirty="0"/>
              <a:t>hash</a:t>
            </a:r>
            <a:r>
              <a:rPr lang="zh-CN" altLang="en-US" dirty="0"/>
              <a:t>的方式，原始特征通过</a:t>
            </a:r>
            <a:r>
              <a:rPr lang="en-US" altLang="zh-CN" dirty="0"/>
              <a:t>hash</a:t>
            </a:r>
            <a:r>
              <a:rPr lang="zh-CN" altLang="en-US" dirty="0"/>
              <a:t>函数，映射到一个索引值。后面只需要统计这些索引值的频率，就可以知道对应词的频率。这种方式避免设计一个全局</a:t>
            </a:r>
            <a:r>
              <a:rPr lang="en-US" altLang="zh-CN" dirty="0"/>
              <a:t>1</a:t>
            </a:r>
            <a:r>
              <a:rPr lang="zh-CN" altLang="en-US" dirty="0"/>
              <a:t>对</a:t>
            </a:r>
            <a:r>
              <a:rPr lang="en-US" altLang="zh-CN" dirty="0"/>
              <a:t>1</a:t>
            </a:r>
            <a:r>
              <a:rPr lang="zh-CN" altLang="en-US" dirty="0"/>
              <a:t>的词到索引的映射，这个映射在映射大量语料库时需要花费更长的时间。但需要注意，通过</a:t>
            </a:r>
            <a:r>
              <a:rPr lang="en-US" altLang="zh-CN" dirty="0"/>
              <a:t>hash</a:t>
            </a:r>
            <a:r>
              <a:rPr lang="zh-CN" altLang="en-US" dirty="0"/>
              <a:t>的方式可能会映射到同一个值的情况，即不同的原始特征通过</a:t>
            </a:r>
            <a:r>
              <a:rPr lang="en-US" altLang="zh-CN" dirty="0"/>
              <a:t>Hash</a:t>
            </a:r>
            <a:r>
              <a:rPr lang="zh-CN" altLang="en-US" dirty="0"/>
              <a:t>映射后是同一个值。为了降低这种情况出现的概率，我们只能对特征向量升维。</a:t>
            </a:r>
            <a:r>
              <a:rPr lang="en-US" altLang="zh-CN" dirty="0"/>
              <a:t>i.e., </a:t>
            </a:r>
            <a:r>
              <a:rPr lang="zh-CN" altLang="en-US" dirty="0"/>
              <a:t>提高</a:t>
            </a:r>
            <a:r>
              <a:rPr lang="en-US" altLang="zh-CN" dirty="0"/>
              <a:t>hash</a:t>
            </a:r>
            <a:r>
              <a:rPr lang="zh-CN" altLang="en-US" dirty="0"/>
              <a:t>表的桶数，默认特征维度是 </a:t>
            </a:r>
            <a:r>
              <a:rPr lang="en-US" altLang="zh-CN" dirty="0"/>
              <a:t>2^20 = 1,048,576.</a:t>
            </a:r>
            <a:endParaRPr lang="zh-CN" altLang="en-US" dirty="0"/>
          </a:p>
        </p:txBody>
      </p:sp>
      <p:sp>
        <p:nvSpPr>
          <p:cNvPr id="10137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noTextEdit="1"/>
          </p:cNvSpPr>
          <p:nvPr>
            <p:ph type="sldImg"/>
          </p:nvPr>
        </p:nvSpPr>
        <p:spPr/>
      </p:sp>
      <p:sp>
        <p:nvSpPr>
          <p:cNvPr id="106498" name="备注占位符 2"/>
          <p:cNvSpPr>
            <a:spLocks noGrp="1"/>
          </p:cNvSpPr>
          <p:nvPr>
            <p:ph type="body"/>
          </p:nvPr>
        </p:nvSpPr>
        <p:spPr/>
        <p:txBody>
          <a:bodyPr wrap="square" lIns="91440" tIns="45720" rIns="91440" bIns="45720" anchor="ctr" anchorCtr="0"/>
          <a:p>
            <a:pPr lvl="0"/>
            <a:r>
              <a:rPr lang="zh-CN" altLang="en-US" dirty="0"/>
              <a:t>可以看到，分词序列被变换成一个稀疏特征向量，其中每个单词都被散列成了一个不同的索引值，特征向量在某一维度上的值即该词汇在文档中出现的次数。</a:t>
            </a:r>
            <a:endParaRPr lang="zh-CN" altLang="en-US" dirty="0"/>
          </a:p>
        </p:txBody>
      </p:sp>
      <p:sp>
        <p:nvSpPr>
          <p:cNvPr id="1064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p:sp>
      <p:sp>
        <p:nvSpPr>
          <p:cNvPr id="29698" name="备注占位符 2"/>
          <p:cNvSpPr>
            <a:spLocks noGrp="1"/>
          </p:cNvSpPr>
          <p:nvPr>
            <p:ph type="body"/>
          </p:nvPr>
        </p:nvSpPr>
        <p:spPr/>
        <p:txBody>
          <a:bodyPr wrap="square" lIns="91440" tIns="45720" rIns="91440" bIns="45720" anchor="ctr" anchorCtr="0"/>
          <a:p>
            <a:pPr marL="0" lvl="1" indent="457200"/>
            <a:r>
              <a:rPr lang="zh-CN" altLang="en-US" dirty="0"/>
              <a:t>本地向量分为稠密向量（DenseVector）和稀疏向量（SparseVector）两种。</a:t>
            </a:r>
            <a:r>
              <a:rPr lang="zh-CN" altLang="zh-CN" dirty="0">
                <a:sym typeface="宋体" panose="02010600030101010101" pitchFamily="2" charset="-122"/>
              </a:rPr>
              <a:t>稀疏向量(3, [0,2], [1.0, 3.0])</a:t>
            </a:r>
            <a:r>
              <a:rPr lang="zh-CN" altLang="en-US" dirty="0"/>
              <a:t>中，3是向量的长度，[0,2]是向量中非0维度的索引值，表示位置为0、2的两个元素为非零值，而[1.0, 3.0]则是按索引排列的数组元素值。</a:t>
            </a:r>
            <a:endParaRPr lang="zh-CN" altLang="en-US" dirty="0"/>
          </a:p>
        </p:txBody>
      </p:sp>
      <p:sp>
        <p:nvSpPr>
          <p:cNvPr id="296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1"/>
          <p:cNvSpPr>
            <a:spLocks noGrp="1" noRot="1" noChangeAspect="1" noTextEdit="1"/>
          </p:cNvSpPr>
          <p:nvPr>
            <p:ph type="sldImg"/>
          </p:nvPr>
        </p:nvSpPr>
        <p:spPr/>
      </p:sp>
      <p:sp>
        <p:nvSpPr>
          <p:cNvPr id="111618" name="备注占位符 2"/>
          <p:cNvSpPr>
            <a:spLocks noGrp="1"/>
          </p:cNvSpPr>
          <p:nvPr>
            <p:ph type="body"/>
          </p:nvPr>
        </p:nvSpPr>
        <p:spPr/>
        <p:txBody>
          <a:bodyPr wrap="square" lIns="91440" tIns="45720" rIns="91440" bIns="45720" anchor="ctr" anchorCtr="0"/>
          <a:p>
            <a:pPr lvl="0"/>
            <a:r>
              <a:rPr lang="zh-CN" altLang="en-US" dirty="0"/>
              <a:t>可以看到，特征向量已经被其在语料库中出现的总次数进行了修正，通过</a:t>
            </a:r>
            <a:r>
              <a:rPr lang="en-US" altLang="zh-CN" dirty="0"/>
              <a:t>TF-IDF</a:t>
            </a:r>
            <a:r>
              <a:rPr lang="zh-CN" altLang="en-US" dirty="0"/>
              <a:t>得到的特征向量，在接下来可以被应用到相关的机器学习方法中。</a:t>
            </a:r>
            <a:endParaRPr lang="zh-CN" altLang="en-US" dirty="0"/>
          </a:p>
        </p:txBody>
      </p:sp>
      <p:sp>
        <p:nvSpPr>
          <p:cNvPr id="1116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幻灯片图像占位符 1"/>
          <p:cNvSpPr>
            <a:spLocks noGrp="1" noRot="1" noChangeAspect="1" noTextEdit="1"/>
          </p:cNvSpPr>
          <p:nvPr>
            <p:ph type="sldImg"/>
          </p:nvPr>
        </p:nvSpPr>
        <p:spPr/>
      </p:sp>
      <p:sp>
        <p:nvSpPr>
          <p:cNvPr id="140290" name="备注占位符 2"/>
          <p:cNvSpPr>
            <a:spLocks noGrp="1"/>
          </p:cNvSpPr>
          <p:nvPr>
            <p:ph type="body"/>
          </p:nvPr>
        </p:nvSpPr>
        <p:spPr/>
        <p:txBody>
          <a:bodyPr wrap="square" lIns="91440" tIns="45720" rIns="91440" bIns="45720" anchor="ctr" anchorCtr="0"/>
          <a:p>
            <a:pPr lvl="0"/>
            <a:r>
              <a:rPr lang="zh-CN" altLang="zh-CN" dirty="0"/>
              <a:t>参数估计的方法是在给定训练样本点和已知的公式后，对于一个或多个未知参数枚举参数的所有可能取值，找到最符合样本点分布的参数（或参数组合）。</a:t>
            </a:r>
            <a:endParaRPr lang="zh-CN" altLang="en-US" dirty="0"/>
          </a:p>
          <a:p>
            <a:pPr lvl="0"/>
            <a:endParaRPr lang="zh-CN" altLang="en-US" dirty="0"/>
          </a:p>
        </p:txBody>
      </p:sp>
      <p:sp>
        <p:nvSpPr>
          <p:cNvPr id="140291" name="幻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幻灯片图像占位符 1"/>
          <p:cNvSpPr>
            <a:spLocks noGrp="1" noRot="1" noChangeAspect="1" noTextEdit="1"/>
          </p:cNvSpPr>
          <p:nvPr>
            <p:ph type="sldImg"/>
          </p:nvPr>
        </p:nvSpPr>
        <p:spPr/>
      </p:sp>
      <p:sp>
        <p:nvSpPr>
          <p:cNvPr id="145410" name="备注占位符 2"/>
          <p:cNvSpPr>
            <a:spLocks noGrp="1"/>
          </p:cNvSpPr>
          <p:nvPr>
            <p:ph type="body"/>
          </p:nvPr>
        </p:nvSpPr>
        <p:spPr/>
        <p:txBody>
          <a:bodyPr wrap="square" lIns="91440" tIns="45720" rIns="91440" bIns="45720" anchor="ctr" anchorCtr="0"/>
          <a:p>
            <a:pPr lvl="0"/>
            <a:r>
              <a:rPr lang="zh-CN" altLang="zh-CN" dirty="0"/>
              <a:t>使用spark.read.csv方法读取CSV文件，再将4个属性转化为Double类型，最后利用VectorAssembler将4个组合成向量（转化为Double，是为了适应文件末尾空行等情况）</a:t>
            </a:r>
            <a:r>
              <a:rPr lang="zh-CN" altLang="en-US" dirty="0"/>
              <a:t>；最后调用</a:t>
            </a:r>
            <a:r>
              <a:rPr lang="en-US" altLang="zh-CN" dirty="0"/>
              <a:t>show()</a:t>
            </a:r>
            <a:r>
              <a:rPr lang="zh-CN" altLang="en-US" dirty="0"/>
              <a:t>方法来查看一下部分数据。</a:t>
            </a:r>
            <a:endParaRPr lang="zh-CN" altLang="en-US" dirty="0"/>
          </a:p>
        </p:txBody>
      </p:sp>
      <p:sp>
        <p:nvSpPr>
          <p:cNvPr id="1454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幻灯片图像占位符 1"/>
          <p:cNvSpPr>
            <a:spLocks noGrp="1" noRot="1" noChangeAspect="1" noTextEdit="1"/>
          </p:cNvSpPr>
          <p:nvPr>
            <p:ph type="sldImg"/>
          </p:nvPr>
        </p:nvSpPr>
        <p:spPr/>
      </p:sp>
      <p:sp>
        <p:nvSpPr>
          <p:cNvPr id="148482" name="备注占位符 2"/>
          <p:cNvSpPr>
            <a:spLocks noGrp="1"/>
          </p:cNvSpPr>
          <p:nvPr>
            <p:ph type="body"/>
          </p:nvPr>
        </p:nvSpPr>
        <p:spPr/>
        <p:txBody>
          <a:bodyPr wrap="square" lIns="91440" tIns="45720" rIns="91440" bIns="45720" anchor="ctr" anchorCtr="0"/>
          <a:p>
            <a:pPr lvl="0">
              <a:buChar char="•"/>
            </a:pPr>
            <a:r>
              <a:rPr lang="zh-CN" altLang="en-US" dirty="0"/>
              <a:t>因为我们现在处理的是</a:t>
            </a:r>
            <a:r>
              <a:rPr lang="en-US" altLang="zh-CN" dirty="0"/>
              <a:t>2</a:t>
            </a:r>
            <a:r>
              <a:rPr lang="zh-CN" altLang="en-US" dirty="0"/>
              <a:t>分类问题，所以我们不需要全部的</a:t>
            </a:r>
            <a:r>
              <a:rPr lang="en-US" altLang="zh-CN" dirty="0"/>
              <a:t>3</a:t>
            </a:r>
            <a:r>
              <a:rPr lang="zh-CN" altLang="en-US" dirty="0"/>
              <a:t>类数据，我们要从中选出两类的数据</a:t>
            </a:r>
            <a:endParaRPr lang="en-US" altLang="zh-CN" dirty="0"/>
          </a:p>
          <a:p>
            <a:pPr lvl="0">
              <a:buChar char="•"/>
            </a:pPr>
            <a:r>
              <a:rPr lang="zh-CN" altLang="en-US" dirty="0"/>
              <a:t>首先把刚刚得到的数据注册成一个表</a:t>
            </a:r>
            <a:r>
              <a:rPr lang="en-US" altLang="zh-CN" dirty="0"/>
              <a:t>iris</a:t>
            </a:r>
            <a:r>
              <a:rPr lang="zh-CN" altLang="en-US" dirty="0"/>
              <a:t>，注册成这个表之后，我们就可以通过</a:t>
            </a:r>
            <a:r>
              <a:rPr lang="en-US" altLang="zh-CN" dirty="0"/>
              <a:t>sql</a:t>
            </a:r>
            <a:r>
              <a:rPr lang="zh-CN" altLang="en-US" dirty="0"/>
              <a:t>语句进行数据查询，比如我们这里选出了所有不属于“</a:t>
            </a:r>
            <a:r>
              <a:rPr lang="en-US" altLang="zh-CN" dirty="0"/>
              <a:t>Iris-setosa”</a:t>
            </a:r>
            <a:r>
              <a:rPr lang="zh-CN" altLang="en-US" dirty="0"/>
              <a:t>类别的数据</a:t>
            </a:r>
            <a:endParaRPr lang="en-US" altLang="zh-CN" dirty="0"/>
          </a:p>
          <a:p>
            <a:pPr lvl="0">
              <a:buChar char="•"/>
            </a:pPr>
            <a:r>
              <a:rPr lang="zh-CN" altLang="en-US" dirty="0"/>
              <a:t>选出我们需要的数据后，可以把结果打印出来看一下，这时就已经没有“</a:t>
            </a:r>
            <a:r>
              <a:rPr lang="en-US" altLang="zh-CN" dirty="0"/>
              <a:t>Iris-setosa”</a:t>
            </a:r>
            <a:r>
              <a:rPr lang="zh-CN" altLang="en-US" dirty="0"/>
              <a:t>类别的数据</a:t>
            </a:r>
            <a:endParaRPr lang="zh-CN" altLang="en-US" dirty="0"/>
          </a:p>
          <a:p>
            <a:pPr lvl="0"/>
            <a:endParaRPr lang="zh-CN" altLang="en-US" dirty="0"/>
          </a:p>
        </p:txBody>
      </p:sp>
      <p:sp>
        <p:nvSpPr>
          <p:cNvPr id="14848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幻灯片图像占位符 1"/>
          <p:cNvSpPr>
            <a:spLocks noGrp="1" noRot="1" noChangeAspect="1" noTextEdit="1"/>
          </p:cNvSpPr>
          <p:nvPr>
            <p:ph type="sldImg"/>
          </p:nvPr>
        </p:nvSpPr>
        <p:spPr/>
      </p:sp>
      <p:sp>
        <p:nvSpPr>
          <p:cNvPr id="164866" name="备注占位符 2"/>
          <p:cNvSpPr>
            <a:spLocks noGrp="1"/>
          </p:cNvSpPr>
          <p:nvPr>
            <p:ph type="body"/>
          </p:nvPr>
        </p:nvSpPr>
        <p:spPr/>
        <p:txBody>
          <a:bodyPr wrap="square" lIns="91440" tIns="45720" rIns="91440" bIns="45720" anchor="ctr" anchorCtr="0"/>
          <a:p>
            <a:pPr lvl="0"/>
            <a:endParaRPr lang="zh-CN" altLang="en-US" dirty="0"/>
          </a:p>
        </p:txBody>
      </p:sp>
      <p:sp>
        <p:nvSpPr>
          <p:cNvPr id="1648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幻灯片图像占位符 1"/>
          <p:cNvSpPr>
            <a:spLocks noGrp="1" noRot="1" noChangeAspect="1" noTextEdit="1"/>
          </p:cNvSpPr>
          <p:nvPr>
            <p:ph type="sldImg"/>
          </p:nvPr>
        </p:nvSpPr>
        <p:spPr/>
      </p:sp>
      <p:sp>
        <p:nvSpPr>
          <p:cNvPr id="177154" name="备注占位符 2"/>
          <p:cNvSpPr>
            <a:spLocks noGrp="1"/>
          </p:cNvSpPr>
          <p:nvPr>
            <p:ph type="body"/>
          </p:nvPr>
        </p:nvSpPr>
        <p:spPr/>
        <p:txBody>
          <a:bodyPr wrap="square" lIns="91440" tIns="45720" rIns="91440" bIns="45720" anchor="ctr" anchorCtr="0"/>
          <a:p>
            <a:pPr lvl="0"/>
            <a:r>
              <a:rPr lang="zh-CN" altLang="en-US" dirty="0"/>
              <a:t>与</a:t>
            </a:r>
            <a:r>
              <a:rPr lang="en-US" altLang="zh-CN" dirty="0"/>
              <a:t>MLlib</a:t>
            </a:r>
            <a:r>
              <a:rPr lang="zh-CN" altLang="en-US" dirty="0"/>
              <a:t>版本类似，</a:t>
            </a:r>
            <a:r>
              <a:rPr lang="en-US" altLang="zh-CN" dirty="0"/>
              <a:t>ML</a:t>
            </a:r>
            <a:r>
              <a:rPr lang="zh-CN" altLang="en-US" dirty="0"/>
              <a:t>包下的</a:t>
            </a:r>
            <a:r>
              <a:rPr lang="en-US" altLang="zh-CN" dirty="0"/>
              <a:t>KMeans</a:t>
            </a:r>
            <a:r>
              <a:rPr lang="zh-CN" altLang="en-US" dirty="0"/>
              <a:t>方法也有</a:t>
            </a:r>
            <a:r>
              <a:rPr lang="en-US" altLang="zh-CN" dirty="0"/>
              <a:t>Seed</a:t>
            </a:r>
            <a:r>
              <a:rPr lang="zh-CN" altLang="en-US" dirty="0"/>
              <a:t>（随机数种子）、</a:t>
            </a:r>
            <a:r>
              <a:rPr lang="en-US" altLang="zh-CN" dirty="0"/>
              <a:t>Tol</a:t>
            </a:r>
            <a:r>
              <a:rPr lang="zh-CN" altLang="en-US" dirty="0"/>
              <a:t>（收敛阈值）、</a:t>
            </a:r>
            <a:r>
              <a:rPr lang="en-US" altLang="zh-CN" dirty="0"/>
              <a:t>K</a:t>
            </a:r>
            <a:r>
              <a:rPr lang="zh-CN" altLang="en-US" dirty="0"/>
              <a:t>（簇个数）、</a:t>
            </a:r>
            <a:r>
              <a:rPr lang="en-US" altLang="zh-CN" dirty="0"/>
              <a:t>MaxIter</a:t>
            </a:r>
            <a:r>
              <a:rPr lang="zh-CN" altLang="en-US" dirty="0"/>
              <a:t>（最大迭代次数）、</a:t>
            </a:r>
            <a:r>
              <a:rPr lang="en-US" altLang="zh-CN" dirty="0"/>
              <a:t>initMode</a:t>
            </a:r>
            <a:r>
              <a:rPr lang="zh-CN" altLang="en-US" dirty="0"/>
              <a:t>（初始化方式）、</a:t>
            </a:r>
            <a:r>
              <a:rPr lang="en-US" altLang="zh-CN" dirty="0"/>
              <a:t>initStep</a:t>
            </a:r>
            <a:r>
              <a:rPr lang="zh-CN" altLang="en-US" dirty="0"/>
              <a:t>（</a:t>
            </a:r>
            <a:r>
              <a:rPr lang="en-US" altLang="zh-CN" dirty="0"/>
              <a:t>KMeans||</a:t>
            </a:r>
            <a:r>
              <a:rPr lang="zh-CN" altLang="en-US" dirty="0"/>
              <a:t>方法的步数）等参数可供设置，和其他的</a:t>
            </a:r>
            <a:r>
              <a:rPr lang="en-US" altLang="zh-CN" dirty="0"/>
              <a:t>ML</a:t>
            </a:r>
            <a:r>
              <a:rPr lang="zh-CN" altLang="en-US" dirty="0"/>
              <a:t>框架算法一样，用户可以通过相应的</a:t>
            </a:r>
            <a:r>
              <a:rPr lang="en-US" altLang="zh-CN" dirty="0"/>
              <a:t>setXXX()</a:t>
            </a:r>
            <a:r>
              <a:rPr lang="zh-CN" altLang="en-US" dirty="0"/>
              <a:t>方法来进行设置，或以</a:t>
            </a:r>
            <a:r>
              <a:rPr lang="en-US" altLang="zh-CN" dirty="0"/>
              <a:t>ParamMap</a:t>
            </a:r>
            <a:r>
              <a:rPr lang="zh-CN" altLang="en-US" dirty="0"/>
              <a:t>的形式传入参数，这里为了简介期间，使用</a:t>
            </a:r>
            <a:r>
              <a:rPr lang="en-US" altLang="zh-CN" dirty="0"/>
              <a:t>setXXX()</a:t>
            </a:r>
            <a:r>
              <a:rPr lang="zh-CN" altLang="en-US" dirty="0"/>
              <a:t>方法设置了参数</a:t>
            </a:r>
            <a:r>
              <a:rPr lang="en-US" altLang="zh-CN" dirty="0"/>
              <a:t>K</a:t>
            </a:r>
            <a:r>
              <a:rPr lang="zh-CN" altLang="en-US" dirty="0"/>
              <a:t>，其余参数均采用默认值</a:t>
            </a:r>
            <a:endParaRPr lang="zh-CN" altLang="en-US" dirty="0"/>
          </a:p>
        </p:txBody>
      </p:sp>
      <p:sp>
        <p:nvSpPr>
          <p:cNvPr id="1771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幻灯片图像占位符 1"/>
          <p:cNvSpPr>
            <a:spLocks noGrp="1" noTextEdit="1"/>
          </p:cNvSpPr>
          <p:nvPr>
            <p:ph type="sldImg"/>
          </p:nvPr>
        </p:nvSpPr>
        <p:spPr/>
      </p:sp>
      <p:sp>
        <p:nvSpPr>
          <p:cNvPr id="195586" name="文本占位符 2"/>
          <p:cNvSpPr/>
          <p:nvPr>
            <p:ph type="body"/>
          </p:nvPr>
        </p:nvSpPr>
        <p:spPr/>
        <p:txBody>
          <a:bodyPr wrap="square" lIns="91440" tIns="45720" rIns="91440" bIns="45720" anchor="ctr" anchorCtr="0"/>
          <a:p>
            <a:pPr lvl="0"/>
            <a:r>
              <a:rPr lang="zh-CN" altLang="en-US" dirty="0"/>
              <a:t>该方法从一个频繁项目开始，将其作为初始后缀模式（</a:t>
            </a:r>
            <a:r>
              <a:rPr lang="en-US" altLang="zh-CN" dirty="0"/>
              <a:t>Suffix Pattern</a:t>
            </a:r>
            <a:r>
              <a:rPr lang="zh-CN" altLang="en-US" dirty="0"/>
              <a:t>），得到其条件模式库（</a:t>
            </a:r>
            <a:r>
              <a:rPr lang="en-US" altLang="zh-CN" dirty="0"/>
              <a:t>Conditional Pattern Base</a:t>
            </a:r>
            <a:r>
              <a:rPr lang="zh-CN" altLang="en-US" dirty="0"/>
              <a:t>）。这是一个由与后缀模式共同出现的频繁项目集组成的</a:t>
            </a:r>
            <a:r>
              <a:rPr lang="en-US" altLang="zh-CN" dirty="0"/>
              <a:t>"</a:t>
            </a:r>
            <a:r>
              <a:rPr lang="zh-CN" altLang="en-US" dirty="0"/>
              <a:t>子数据库</a:t>
            </a:r>
            <a:r>
              <a:rPr lang="en-US" altLang="zh-CN" dirty="0"/>
              <a:t>"</a:t>
            </a:r>
            <a:r>
              <a:rPr lang="zh-CN" altLang="en-US" dirty="0"/>
              <a:t>，再据此构建其条件</a:t>
            </a:r>
            <a:r>
              <a:rPr lang="en-US" altLang="zh-CN" dirty="0"/>
              <a:t>FP</a:t>
            </a:r>
            <a:r>
              <a:rPr lang="zh-CN" altLang="en-US" dirty="0"/>
              <a:t>-</a:t>
            </a:r>
            <a:r>
              <a:rPr lang="en-US" altLang="zh-CN" dirty="0"/>
              <a:t>Tree</a:t>
            </a:r>
            <a:r>
              <a:rPr lang="zh-CN" altLang="en-US" dirty="0"/>
              <a:t>（</a:t>
            </a:r>
            <a:r>
              <a:rPr lang="en-US" altLang="zh-CN" dirty="0"/>
              <a:t>Conditional FP</a:t>
            </a:r>
            <a:r>
              <a:rPr lang="zh-CN" altLang="en-US" dirty="0"/>
              <a:t>-</a:t>
            </a:r>
            <a:r>
              <a:rPr lang="en-US" altLang="zh-CN" dirty="0"/>
              <a:t>Tree</a:t>
            </a:r>
            <a:r>
              <a:rPr lang="zh-CN" altLang="en-US" dirty="0"/>
              <a:t>），并使用这样的树递归地执行挖掘。这里的条件</a:t>
            </a:r>
            <a:r>
              <a:rPr lang="en-US" altLang="zh-CN" dirty="0"/>
              <a:t>FP</a:t>
            </a:r>
            <a:r>
              <a:rPr lang="zh-CN" altLang="en-US" dirty="0"/>
              <a:t>-</a:t>
            </a:r>
            <a:r>
              <a:rPr lang="en-US" altLang="zh-CN" dirty="0"/>
              <a:t>Tree</a:t>
            </a:r>
            <a:r>
              <a:rPr lang="zh-CN" altLang="en-US" dirty="0"/>
              <a:t>可以由从树根开始到后缀模式（不含）的所有路径组成得到。而模式的增长是通过连接后缀模式与由条件</a:t>
            </a:r>
            <a:r>
              <a:rPr lang="en-US" altLang="zh-CN" dirty="0"/>
              <a:t>FP</a:t>
            </a:r>
            <a:r>
              <a:rPr lang="zh-CN" altLang="en-US" dirty="0"/>
              <a:t>-</a:t>
            </a:r>
            <a:r>
              <a:rPr lang="en-US" altLang="zh-CN" dirty="0"/>
              <a:t>Tree</a:t>
            </a:r>
            <a:r>
              <a:rPr lang="zh-CN" altLang="en-US" dirty="0"/>
              <a:t>产生的新模式来实现的。</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幻灯片图像占位符 1"/>
          <p:cNvSpPr>
            <a:spLocks noGrp="1" noTextEdit="1"/>
          </p:cNvSpPr>
          <p:nvPr>
            <p:ph type="sldImg"/>
          </p:nvPr>
        </p:nvSpPr>
        <p:spPr/>
      </p:sp>
      <p:sp>
        <p:nvSpPr>
          <p:cNvPr id="197634"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幻灯片图像占位符 1"/>
          <p:cNvSpPr>
            <a:spLocks noGrp="1" noTextEdit="1"/>
          </p:cNvSpPr>
          <p:nvPr>
            <p:ph type="sldImg"/>
          </p:nvPr>
        </p:nvSpPr>
        <p:spPr/>
      </p:sp>
      <p:sp>
        <p:nvSpPr>
          <p:cNvPr id="199682"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幻灯片图像占位符 1"/>
          <p:cNvSpPr>
            <a:spLocks noGrp="1" noTextEdit="1"/>
          </p:cNvSpPr>
          <p:nvPr>
            <p:ph type="sldImg"/>
          </p:nvPr>
        </p:nvSpPr>
        <p:spPr/>
      </p:sp>
      <p:sp>
        <p:nvSpPr>
          <p:cNvPr id="201730"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p:sp>
      <p:sp>
        <p:nvSpPr>
          <p:cNvPr id="31746" name="备注占位符 2"/>
          <p:cNvSpPr>
            <a:spLocks noGrp="1"/>
          </p:cNvSpPr>
          <p:nvPr>
            <p:ph type="body"/>
          </p:nvPr>
        </p:nvSpPr>
        <p:spPr/>
        <p:txBody>
          <a:bodyPr wrap="square" lIns="91440" tIns="45720" rIns="91440" bIns="45720" anchor="ctr" anchorCtr="0"/>
          <a:p>
            <a:pPr lvl="0"/>
            <a:r>
              <a:rPr lang="zh-CN" altLang="en-US" dirty="0"/>
              <a:t>介绍了创建稠密本地向量，以及两种创建稀疏本地向量的方法。创建稀疏向量：第一个方法第二个参数数组指定了非零元素的索引，而第三个参数数组则给定了非零元素值；第二个方法第二个参数是一个序列，其中每个元素都是一个非零值的元组：(index,elem)</a:t>
            </a:r>
            <a:endParaRPr lang="zh-CN" altLang="en-US" dirty="0"/>
          </a:p>
        </p:txBody>
      </p:sp>
      <p:sp>
        <p:nvSpPr>
          <p:cNvPr id="3174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幻灯片图像占位符 1"/>
          <p:cNvSpPr>
            <a:spLocks noGrp="1" noTextEdit="1"/>
          </p:cNvSpPr>
          <p:nvPr>
            <p:ph type="sldImg"/>
          </p:nvPr>
        </p:nvSpPr>
        <p:spPr/>
      </p:sp>
      <p:sp>
        <p:nvSpPr>
          <p:cNvPr id="203778"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幻灯片图像占位符 1"/>
          <p:cNvSpPr>
            <a:spLocks noGrp="1" noTextEdit="1"/>
          </p:cNvSpPr>
          <p:nvPr>
            <p:ph type="sldImg"/>
          </p:nvPr>
        </p:nvSpPr>
        <p:spPr/>
      </p:sp>
      <p:sp>
        <p:nvSpPr>
          <p:cNvPr id="205826"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幻灯片图像占位符 1"/>
          <p:cNvSpPr>
            <a:spLocks noGrp="1" noTextEdit="1"/>
          </p:cNvSpPr>
          <p:nvPr>
            <p:ph type="sldImg"/>
          </p:nvPr>
        </p:nvSpPr>
        <p:spPr/>
      </p:sp>
      <p:sp>
        <p:nvSpPr>
          <p:cNvPr id="207874"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幻灯片图像占位符 1"/>
          <p:cNvSpPr>
            <a:spLocks noGrp="1" noTextEdit="1"/>
          </p:cNvSpPr>
          <p:nvPr>
            <p:ph type="sldImg"/>
          </p:nvPr>
        </p:nvSpPr>
        <p:spPr/>
      </p:sp>
      <p:sp>
        <p:nvSpPr>
          <p:cNvPr id="209922"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幻灯片图像占位符 1"/>
          <p:cNvSpPr>
            <a:spLocks noGrp="1" noTextEdit="1"/>
          </p:cNvSpPr>
          <p:nvPr>
            <p:ph type="sldImg"/>
          </p:nvPr>
        </p:nvSpPr>
        <p:spPr/>
      </p:sp>
      <p:sp>
        <p:nvSpPr>
          <p:cNvPr id="211970"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幻灯片图像占位符 1"/>
          <p:cNvSpPr>
            <a:spLocks noGrp="1" noTextEdit="1"/>
          </p:cNvSpPr>
          <p:nvPr>
            <p:ph type="sldImg"/>
          </p:nvPr>
        </p:nvSpPr>
        <p:spPr/>
      </p:sp>
      <p:sp>
        <p:nvSpPr>
          <p:cNvPr id="214018"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幻灯片图像占位符 1"/>
          <p:cNvSpPr>
            <a:spLocks noGrp="1" noTextEdit="1"/>
          </p:cNvSpPr>
          <p:nvPr>
            <p:ph type="sldImg"/>
          </p:nvPr>
        </p:nvSpPr>
        <p:spPr/>
      </p:sp>
      <p:sp>
        <p:nvSpPr>
          <p:cNvPr id="216066"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幻灯片图像占位符 1"/>
          <p:cNvSpPr>
            <a:spLocks noGrp="1" noTextEdit="1"/>
          </p:cNvSpPr>
          <p:nvPr>
            <p:ph type="sldImg"/>
          </p:nvPr>
        </p:nvSpPr>
        <p:spPr/>
      </p:sp>
      <p:sp>
        <p:nvSpPr>
          <p:cNvPr id="218114"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幻灯片图像占位符 1"/>
          <p:cNvSpPr>
            <a:spLocks noGrp="1" noTextEdit="1"/>
          </p:cNvSpPr>
          <p:nvPr>
            <p:ph type="sldImg"/>
          </p:nvPr>
        </p:nvSpPr>
        <p:spPr/>
      </p:sp>
      <p:sp>
        <p:nvSpPr>
          <p:cNvPr id="221186"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p:sp>
      <p:sp>
        <p:nvSpPr>
          <p:cNvPr id="33794" name="备注占位符 2"/>
          <p:cNvSpPr>
            <a:spLocks noGrp="1"/>
          </p:cNvSpPr>
          <p:nvPr>
            <p:ph type="body"/>
          </p:nvPr>
        </p:nvSpPr>
        <p:spPr/>
        <p:txBody>
          <a:bodyPr wrap="square" lIns="91440" tIns="45720" rIns="91440" bIns="45720" anchor="ctr" anchorCtr="0"/>
          <a:p>
            <a:pPr lvl="0"/>
            <a:endParaRPr lang="zh-CN" altLang="en-US" dirty="0"/>
          </a:p>
        </p:txBody>
      </p:sp>
      <p:sp>
        <p:nvSpPr>
          <p:cNvPr id="337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p:sp>
      <p:sp>
        <p:nvSpPr>
          <p:cNvPr id="35842" name="备注占位符 2"/>
          <p:cNvSpPr>
            <a:spLocks noGrp="1"/>
          </p:cNvSpPr>
          <p:nvPr>
            <p:ph type="body"/>
          </p:nvPr>
        </p:nvSpPr>
        <p:spPr/>
        <p:txBody>
          <a:bodyPr wrap="square" lIns="91440" tIns="45720" rIns="91440" bIns="45720" anchor="ctr" anchorCtr="0"/>
          <a:p>
            <a:pPr lvl="0"/>
            <a:r>
              <a:rPr lang="zh-CN" altLang="en-US" dirty="0">
                <a:solidFill>
                  <a:schemeClr val="bg1"/>
                </a:solidFill>
                <a:sym typeface="宋体" panose="02010600030101010101" pitchFamily="2" charset="-122"/>
              </a:rPr>
              <a:t>分别</a:t>
            </a:r>
            <a:r>
              <a:rPr lang="en-US" altLang="zh-CN" dirty="0">
                <a:solidFill>
                  <a:schemeClr val="bg1"/>
                </a:solidFill>
                <a:sym typeface="宋体" panose="02010600030101010101" pitchFamily="2" charset="-122"/>
              </a:rPr>
              <a:t>创建一个标签为1.0（分类中可视为正样本）的稠密向量标注点</a:t>
            </a:r>
            <a:r>
              <a:rPr lang="zh-CN" altLang="en-US" dirty="0">
                <a:solidFill>
                  <a:schemeClr val="bg1"/>
                </a:solidFill>
                <a:sym typeface="宋体" panose="02010600030101010101" pitchFamily="2" charset="-122"/>
              </a:rPr>
              <a:t>，和</a:t>
            </a:r>
            <a:r>
              <a:rPr lang="en-US" altLang="zh-CN" dirty="0">
                <a:solidFill>
                  <a:schemeClr val="bg1"/>
                </a:solidFill>
                <a:sym typeface="宋体" panose="02010600030101010101" pitchFamily="2" charset="-122"/>
              </a:rPr>
              <a:t>一个标签为0.0（分类中可视为负样本）的稀疏向量标注点</a:t>
            </a:r>
            <a:r>
              <a:rPr lang="zh-CN" altLang="en-US" dirty="0">
                <a:solidFill>
                  <a:schemeClr val="bg1"/>
                </a:solidFill>
                <a:sym typeface="宋体" panose="02010600030101010101" pitchFamily="2" charset="-122"/>
              </a:rPr>
              <a:t>。</a:t>
            </a:r>
            <a:endParaRPr lang="zh-CN" altLang="en-US" dirty="0">
              <a:solidFill>
                <a:schemeClr val="bg1"/>
              </a:solidFill>
              <a:sym typeface="宋体" panose="02010600030101010101" pitchFamily="2" charset="-122"/>
            </a:endParaRPr>
          </a:p>
        </p:txBody>
      </p:sp>
      <p:sp>
        <p:nvSpPr>
          <p:cNvPr id="3584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p:sp>
      <p:sp>
        <p:nvSpPr>
          <p:cNvPr id="37890" name="备注占位符 2"/>
          <p:cNvSpPr>
            <a:spLocks noGrp="1"/>
          </p:cNvSpPr>
          <p:nvPr>
            <p:ph type="body"/>
          </p:nvPr>
        </p:nvSpPr>
        <p:spPr/>
        <p:txBody>
          <a:bodyPr wrap="square" lIns="91440" tIns="45720" rIns="91440" bIns="45720" anchor="ctr" anchorCtr="0"/>
          <a:p>
            <a:pPr lvl="0"/>
            <a:endParaRPr lang="zh-CN" altLang="en-US" dirty="0"/>
          </a:p>
        </p:txBody>
      </p:sp>
      <p:sp>
        <p:nvSpPr>
          <p:cNvPr id="3789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p:sp>
      <p:sp>
        <p:nvSpPr>
          <p:cNvPr id="39938" name="备注占位符 2"/>
          <p:cNvSpPr>
            <a:spLocks noGrp="1"/>
          </p:cNvSpPr>
          <p:nvPr>
            <p:ph type="body"/>
          </p:nvPr>
        </p:nvSpPr>
        <p:spPr/>
        <p:txBody>
          <a:bodyPr wrap="square" lIns="91440" tIns="45720" rIns="91440" bIns="45720" anchor="ctr" anchorCtr="0"/>
          <a:p>
            <a:pPr lvl="0"/>
            <a:r>
              <a:rPr lang="zh-CN" altLang="zh-CN" dirty="0">
                <a:sym typeface="宋体" panose="02010600030101010101" pitchFamily="2" charset="-122"/>
              </a:rPr>
              <a:t>spark是spark-shell自动建立的SparkSession，它的read属性是org.apache.spark.sql包下名为DataFrameReader类的对象，该对象提供了读取LIBSVM格式的方法，使用非常方便。</a:t>
            </a:r>
            <a:endParaRPr lang="zh-CN" altLang="zh-CN" dirty="0">
              <a:sym typeface="宋体" panose="02010600030101010101" pitchFamily="2" charset="-122"/>
            </a:endParaRPr>
          </a:p>
          <a:p>
            <a:pPr lvl="0"/>
            <a:r>
              <a:rPr lang="zh-CN" altLang="zh-CN" dirty="0">
                <a:sym typeface="宋体" panose="02010600030101010101" pitchFamily="2" charset="-122"/>
              </a:rPr>
              <a:t>examples.collect()把RDD转换为了向量，并取第一个元素的值。每个标注点共有692个维，其中，第127列对应的值是51.0，第128列对应的值是159.0，以此类推。</a:t>
            </a:r>
            <a:endParaRPr lang="zh-CN" altLang="zh-CN" dirty="0"/>
          </a:p>
          <a:p>
            <a:pPr lvl="0"/>
            <a:endParaRPr lang="zh-CN" altLang="en-US" dirty="0"/>
          </a:p>
        </p:txBody>
      </p:sp>
      <p:sp>
        <p:nvSpPr>
          <p:cNvPr id="3993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p:sp>
      <p:sp>
        <p:nvSpPr>
          <p:cNvPr id="41986" name="备注占位符 2"/>
          <p:cNvSpPr>
            <a:spLocks noGrp="1"/>
          </p:cNvSpPr>
          <p:nvPr>
            <p:ph type="body"/>
          </p:nvPr>
        </p:nvSpPr>
        <p:spPr/>
        <p:txBody>
          <a:bodyPr wrap="square" lIns="91440" tIns="45720" rIns="91440" bIns="45720" anchor="ctr" anchorCtr="0"/>
          <a:p>
            <a:pPr lvl="0"/>
            <a:endParaRPr lang="zh-CN" altLang="en-US" dirty="0"/>
          </a:p>
        </p:txBody>
      </p:sp>
      <p:sp>
        <p:nvSpPr>
          <p:cNvPr id="4198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p:sp>
      <p:sp>
        <p:nvSpPr>
          <p:cNvPr id="44034" name="备注占位符 2"/>
          <p:cNvSpPr>
            <a:spLocks noGrp="1"/>
          </p:cNvSpPr>
          <p:nvPr>
            <p:ph type="body"/>
          </p:nvPr>
        </p:nvSpPr>
        <p:spPr/>
        <p:txBody>
          <a:bodyPr wrap="square" lIns="91440" tIns="45720" rIns="91440" bIns="45720" anchor="ctr" anchorCtr="0"/>
          <a:p>
            <a:pPr lvl="0"/>
            <a:r>
              <a:rPr lang="en-US" altLang="zh-CN" dirty="0">
                <a:solidFill>
                  <a:schemeClr val="bg1"/>
                </a:solidFill>
                <a:sym typeface="宋体" panose="02010600030101010101" pitchFamily="2" charset="-122"/>
              </a:rPr>
              <a:t>创建一个3行2列的稠密矩阵[ [1.0,2.0], [3.0,4.0], [5.0,6.0] ]</a:t>
            </a:r>
            <a:r>
              <a:rPr lang="zh-CN" altLang="en-US" dirty="0">
                <a:solidFill>
                  <a:schemeClr val="bg1"/>
                </a:solidFill>
                <a:sym typeface="宋体" panose="02010600030101010101" pitchFamily="2" charset="-122"/>
              </a:rPr>
              <a:t>。</a:t>
            </a:r>
            <a:r>
              <a:rPr lang="en-US" altLang="zh-CN" dirty="0">
                <a:solidFill>
                  <a:schemeClr val="bg1"/>
                </a:solidFill>
                <a:sym typeface="宋体" panose="02010600030101010101" pitchFamily="2" charset="-122"/>
              </a:rPr>
              <a:t>注意，这里的数组参数是列优先的，即按照列的方式从数组中提取元素</a:t>
            </a:r>
            <a:r>
              <a:rPr lang="zh-CN" altLang="en-US" dirty="0">
                <a:solidFill>
                  <a:schemeClr val="bg1"/>
                </a:solidFill>
                <a:sym typeface="宋体" panose="02010600030101010101" pitchFamily="2" charset="-122"/>
              </a:rPr>
              <a:t>；</a:t>
            </a:r>
            <a:endParaRPr lang="zh-CN" altLang="en-US" dirty="0">
              <a:solidFill>
                <a:schemeClr val="bg1"/>
              </a:solidFill>
              <a:sym typeface="宋体" panose="02010600030101010101" pitchFamily="2" charset="-122"/>
            </a:endParaRPr>
          </a:p>
          <a:p>
            <a:pPr lvl="0"/>
            <a:r>
              <a:rPr lang="zh-CN" altLang="en-US" dirty="0"/>
              <a:t>创建一个3行2列的稀疏矩阵[ [9.0,0.0], [0.0,8.0], [0.0,6.0]]。Matrices.sparse的参数中，3表示行数，2表示列数。第1个数组参数表示列指针，其长度=列数+1，表示每一列元素的开始索引值。第2个数组参数表示行索引，即对应的元素是属于哪一行，其长度=非零元素的个数。第3个数组即是按列先序排列的所有非零元素。在上面的例子中，（0,1,3）表示第1列有1个（=1-0）元素，第2列有2个（=3-1）元素；第二个数组(0, 2, 1)表示共有3个元素，分别在第0、2、1行。因此，可以推算出第1个元素位置在（0,0），值是9.0。</a:t>
            </a:r>
            <a:endParaRPr lang="zh-CN" altLang="en-US" dirty="0"/>
          </a:p>
        </p:txBody>
      </p:sp>
      <p:sp>
        <p:nvSpPr>
          <p:cNvPr id="4403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a:t>单击此处编辑母版标题样式</a:t>
            </a:r>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752600" y="76200"/>
            <a:ext cx="7391400" cy="914400"/>
          </a:xfrm>
          <a:prstGeom prst="rect">
            <a:avLst/>
          </a:prstGeom>
          <a:noFill/>
          <a:ln w="9525">
            <a:noFill/>
            <a:miter lim="800000"/>
          </a:ln>
        </p:spPr>
        <p:txBody>
          <a:bodyPr/>
          <a:lstStyle/>
          <a:p>
            <a:pPr lvl="0" fontAlgn="base"/>
            <a:r>
              <a:rPr lang="zh-CN" strike="noStrike" noProof="1"/>
              <a:t>单击此处编辑母版标题样式</a:t>
            </a:r>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a:t>单击此处编辑母版标题样式</a:t>
            </a:r>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Rectangle 11"/>
          <p:cNvSpPr>
            <a:spLocks noGrp="1"/>
          </p:cNvSpPr>
          <p:nvPr>
            <p:ph type="title"/>
          </p:nvPr>
        </p:nvSpPr>
        <p:spPr>
          <a:xfrm>
            <a:off x="1143000" y="76200"/>
            <a:ext cx="8001000" cy="914400"/>
          </a:xfrm>
          <a:prstGeom prst="rect">
            <a:avLst/>
          </a:prstGeom>
          <a:noFill/>
          <a:ln w="9525">
            <a:noFill/>
          </a:ln>
        </p:spPr>
        <p:txBody>
          <a:bodyPr anchor="ctr" anchorCtr="0"/>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tags" Target="../tags/tag2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tags" Target="../tags/tag30.xml"/></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tags" Target="../tags/tag3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tags" Target="../tags/tag35.xml"/></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tags" Target="../tags/tag3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tags" Target="../tags/tag37.xml"/></Relationships>
</file>

<file path=ppt/slides/_rels/slide14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tags" Target="../tags/tag38.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tags" Target="../tags/tag3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tags" Target="../tags/tag41.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tags" Target="../tags/tag43.xml"/></Relationships>
</file>

<file path=ppt/slides/_rels/slide16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tags" Target="../tags/tag44.xml"/></Relationships>
</file>

<file path=ppt/slides/_rels/slide16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tags" Target="../tags/tag4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7.xml"/><Relationship Id="rId1" Type="http://schemas.openxmlformats.org/officeDocument/2006/relationships/tags" Target="../tags/tag4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tags" Target="../tags/tag48.xml"/></Relationships>
</file>

<file path=ppt/slides/_rels/slide17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tags" Target="../tags/tag4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tags" Target="../tags/tag5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xml"/><Relationship Id="rId3"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tags" Target="../tags/tag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tags" Target="../tags/tag1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tags" Target="../tags/tag2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tags" Target="../tags/tag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7"/>
          <p:cNvSpPr>
            <a:spLocks noGrp="1"/>
          </p:cNvSpPr>
          <p:nvPr>
            <p:ph type="title" idx="4294967295"/>
          </p:nvPr>
        </p:nvSpPr>
        <p:spPr>
          <a:xfrm>
            <a:off x="1143000" y="76200"/>
            <a:ext cx="8001000" cy="914400"/>
          </a:xfrm>
        </p:spPr>
        <p:txBody>
          <a:bodyPr vert="horz" wrap="square" lIns="91440" tIns="45720" rIns="91440" bIns="45720" anchor="ctr" anchorCtr="0"/>
          <a:lstStyle/>
          <a:p>
            <a:endParaRPr lang="zh-CN" altLang="en-US" dirty="0"/>
          </a:p>
        </p:txBody>
      </p:sp>
      <p:sp>
        <p:nvSpPr>
          <p:cNvPr id="4102" name="Rectangle 6"/>
          <p:cNvSpPr txBox="1"/>
          <p:nvPr/>
        </p:nvSpPr>
        <p:spPr>
          <a:xfrm>
            <a:off x="533400" y="2362200"/>
            <a:ext cx="8229600" cy="1143000"/>
          </a:xfrm>
          <a:prstGeom prst="rect">
            <a:avLst/>
          </a:prstGeom>
          <a:noFill/>
          <a:ln w="9525">
            <a:noFill/>
          </a:ln>
        </p:spPr>
        <p:txBody>
          <a:bodyPr anchor="ctr" anchorCtr="0"/>
          <a:lstStyle/>
          <a:p>
            <a:pPr algn="ctr">
              <a:buClrTx/>
              <a:buFontTx/>
            </a:pPr>
            <a:br>
              <a:rPr lang="en-US" altLang="zh-CN" sz="2800" b="1" dirty="0">
                <a:latin typeface="Arial" panose="020B0604020202020204" pitchFamily="34" charset="0"/>
                <a:ea typeface="黑体" panose="02010609060101010101" pitchFamily="49" charset="-122"/>
              </a:rPr>
            </a:br>
            <a:r>
              <a:rPr lang="zh-CN" altLang="en-US" sz="2800" b="1" dirty="0">
                <a:sym typeface="+mn-ea"/>
              </a:rPr>
              <a:t>第</a:t>
            </a:r>
            <a:r>
              <a:rPr lang="en-US" altLang="zh-CN" sz="2800" b="1" dirty="0">
                <a:sym typeface="+mn-ea"/>
              </a:rPr>
              <a:t>7</a:t>
            </a:r>
            <a:r>
              <a:rPr lang="en-US" altLang="zh-CN" sz="2800" b="1" dirty="0">
                <a:sym typeface="+mn-ea"/>
              </a:rPr>
              <a:t>章 Spark MLlib</a:t>
            </a:r>
            <a:br>
              <a:rPr lang="zh-CN" altLang="en-US" sz="2800" b="1" dirty="0">
                <a:latin typeface="Arial" panose="020B0604020202020204" pitchFamily="34" charset="0"/>
                <a:ea typeface="黑体" panose="02010609060101010101" pitchFamily="49" charset="-122"/>
              </a:rPr>
            </a:br>
            <a:endParaRPr lang="zh-CN" altLang="en-US" sz="2800" dirty="0">
              <a:latin typeface="Arial" panose="020B0604020202020204" pitchFamily="34" charset="0"/>
              <a:ea typeface="黑体" panose="02010609060101010101" pitchFamily="49" charset="-122"/>
            </a:endParaRPr>
          </a:p>
        </p:txBody>
      </p:sp>
      <p:sp>
        <p:nvSpPr>
          <p:cNvPr id="4103" name="Oval 7"/>
          <p:cNvSpPr/>
          <p:nvPr/>
        </p:nvSpPr>
        <p:spPr>
          <a:xfrm>
            <a:off x="1447800" y="304800"/>
            <a:ext cx="990600" cy="1600200"/>
          </a:xfrm>
          <a:prstGeom prst="ellipse">
            <a:avLst/>
          </a:prstGeom>
          <a:no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pic>
        <p:nvPicPr>
          <p:cNvPr id="4105" name="Picture 10" descr="arrow"/>
          <p:cNvPicPr>
            <a:picLocks noChangeAspect="1"/>
          </p:cNvPicPr>
          <p:nvPr/>
        </p:nvPicPr>
        <p:blipFill>
          <a:blip r:embed="rId1"/>
          <a:stretch>
            <a:fillRect/>
          </a:stretch>
        </p:blipFill>
        <p:spPr>
          <a:xfrm>
            <a:off x="7391400" y="4738688"/>
            <a:ext cx="200025" cy="114300"/>
          </a:xfrm>
          <a:prstGeom prst="rect">
            <a:avLst/>
          </a:prstGeom>
          <a:noFill/>
          <a:ln w="9525">
            <a:noFill/>
          </a:ln>
        </p:spPr>
      </p:pic>
      <p:sp>
        <p:nvSpPr>
          <p:cNvPr id="4106" name="Text Box 12"/>
          <p:cNvSpPr txBox="1"/>
          <p:nvPr/>
        </p:nvSpPr>
        <p:spPr>
          <a:xfrm>
            <a:off x="1905000" y="381000"/>
            <a:ext cx="6934200" cy="983615"/>
          </a:xfrm>
          <a:prstGeom prst="rect">
            <a:avLst/>
          </a:prstGeom>
          <a:noFill/>
          <a:ln w="9525">
            <a:noFill/>
          </a:ln>
        </p:spPr>
        <p:txBody>
          <a:bodyPr anchor="t" anchorCtr="0">
            <a:spAutoFit/>
          </a:bodyPr>
          <a:lstStyle/>
          <a:p>
            <a:pPr algn="ctr">
              <a:spcBef>
                <a:spcPct val="50000"/>
              </a:spcBef>
            </a:pPr>
            <a:r>
              <a:rPr lang="en-US" altLang="zh-CN" sz="2800" b="1" dirty="0">
                <a:solidFill>
                  <a:schemeClr val="bg1"/>
                </a:solidFill>
                <a:latin typeface="Times New Roman" panose="02020603050405020304" pitchFamily="18" charset="0"/>
                <a:ea typeface="宋体" panose="02010600030101010101" pitchFamily="2" charset="-122"/>
              </a:rPr>
              <a:t>《Spark</a:t>
            </a:r>
            <a:r>
              <a:rPr lang="zh-CN" altLang="en-US" sz="2800" b="1" dirty="0">
                <a:solidFill>
                  <a:schemeClr val="bg1"/>
                </a:solidFill>
                <a:latin typeface="Times New Roman" panose="02020603050405020304" pitchFamily="18" charset="0"/>
                <a:ea typeface="宋体" panose="02010600030101010101" pitchFamily="2" charset="-122"/>
              </a:rPr>
              <a:t>编程基础 （</a:t>
            </a:r>
            <a:r>
              <a:rPr lang="en-US" altLang="zh-CN" sz="2800" b="1" dirty="0">
                <a:solidFill>
                  <a:schemeClr val="bg1"/>
                </a:solidFill>
                <a:latin typeface="Times New Roman" panose="02020603050405020304" pitchFamily="18" charset="0"/>
                <a:ea typeface="宋体" panose="02010600030101010101" pitchFamily="2" charset="-122"/>
              </a:rPr>
              <a:t>Python</a:t>
            </a:r>
            <a:r>
              <a:rPr lang="zh-CN" altLang="en-US" sz="2800" b="1" dirty="0">
                <a:solidFill>
                  <a:schemeClr val="bg1"/>
                </a:solidFill>
                <a:latin typeface="Times New Roman" panose="02020603050405020304" pitchFamily="18" charset="0"/>
                <a:ea typeface="宋体" panose="02010600030101010101" pitchFamily="2" charset="-122"/>
              </a:rPr>
              <a:t>版，第</a:t>
            </a:r>
            <a:r>
              <a:rPr lang="en-US" altLang="zh-CN" sz="2800" b="1" dirty="0">
                <a:solidFill>
                  <a:schemeClr val="bg1"/>
                </a:solidFill>
                <a:latin typeface="Times New Roman" panose="02020603050405020304" pitchFamily="18" charset="0"/>
                <a:ea typeface="宋体" panose="02010600030101010101" pitchFamily="2" charset="-122"/>
              </a:rPr>
              <a:t>2</a:t>
            </a:r>
            <a:r>
              <a:rPr lang="zh-CN" altLang="en-US" sz="2800" b="1" dirty="0">
                <a:solidFill>
                  <a:schemeClr val="bg1"/>
                </a:solidFill>
                <a:latin typeface="Times New Roman" panose="02020603050405020304" pitchFamily="18" charset="0"/>
                <a:ea typeface="宋体" panose="02010600030101010101" pitchFamily="2" charset="-122"/>
              </a:rPr>
              <a:t>版）</a:t>
            </a:r>
            <a:r>
              <a:rPr lang="en-US" altLang="zh-CN" sz="2800" dirty="0">
                <a:solidFill>
                  <a:schemeClr val="bg1"/>
                </a:solidFill>
                <a:latin typeface="Times New Roman" panose="02020603050405020304" pitchFamily="18" charset="0"/>
                <a:ea typeface="宋体" panose="02010600030101010101" pitchFamily="2" charset="-122"/>
              </a:rPr>
              <a:t>》</a:t>
            </a:r>
            <a:endParaRPr lang="en-US" altLang="zh-CN" sz="2800" dirty="0">
              <a:solidFill>
                <a:schemeClr val="bg1"/>
              </a:solidFill>
              <a:latin typeface="Times New Roman" panose="02020603050405020304" pitchFamily="18" charset="0"/>
              <a:ea typeface="宋体" panose="02010600030101010101" pitchFamily="2" charset="-122"/>
            </a:endParaRPr>
          </a:p>
          <a:p>
            <a:pPr algn="ctr">
              <a:spcBef>
                <a:spcPct val="50000"/>
              </a:spcBef>
            </a:pPr>
            <a:r>
              <a:rPr lang="zh-CN" altLang="en-US" sz="2000" dirty="0">
                <a:solidFill>
                  <a:schemeClr val="bg1"/>
                </a:solidFill>
                <a:latin typeface="Times New Roman" panose="02020603050405020304" pitchFamily="18" charset="0"/>
                <a:ea typeface="宋体" panose="02010600030101010101" pitchFamily="2" charset="-122"/>
              </a:rPr>
              <a:t>教材官网：</a:t>
            </a:r>
            <a:r>
              <a:rPr lang="en-US" altLang="zh-CN" sz="2000" dirty="0">
                <a:solidFill>
                  <a:schemeClr val="bg1"/>
                </a:solidFill>
                <a:latin typeface="Times New Roman" panose="02020603050405020304" pitchFamily="18" charset="0"/>
                <a:ea typeface="宋体" panose="02010600030101010101" pitchFamily="2" charset="-122"/>
              </a:rPr>
              <a:t> http://dblab.xmu.edu.cn/post/spark-python2/</a:t>
            </a:r>
            <a:endParaRPr lang="en-US" altLang="zh-CN" sz="2000"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9.3.1 </a:t>
            </a:r>
            <a:r>
              <a:rPr lang="zh-CN" altLang="en-US" dirty="0"/>
              <a:t>本地向量</a:t>
            </a:r>
            <a:endParaRPr lang="zh-CN" altLang="en-US" dirty="0"/>
          </a:p>
        </p:txBody>
      </p:sp>
      <p:sp>
        <p:nvSpPr>
          <p:cNvPr id="28674" name="矩形 2"/>
          <p:cNvSpPr/>
          <p:nvPr/>
        </p:nvSpPr>
        <p:spPr>
          <a:xfrm>
            <a:off x="457200" y="1379538"/>
            <a:ext cx="8458200" cy="1938337"/>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稠密向量（DenseVector）</a:t>
            </a:r>
            <a:endParaRPr lang="zh-CN" altLang="zh-CN" sz="2400" dirty="0">
              <a:latin typeface="Arial" panose="020B0604020202020204" pitchFamily="34" charset="0"/>
              <a:ea typeface="宋体" panose="02010600030101010101" pitchFamily="2" charset="-122"/>
            </a:endParaRPr>
          </a:p>
          <a:p>
            <a:pPr marL="800100" lvl="1" indent="-342900" algn="l" rtl="0" eaLnBrk="1" fontAlgn="base" hangingPunct="1">
              <a:spcBef>
                <a:spcPct val="0"/>
              </a:spcBef>
              <a:spcAft>
                <a:spcPct val="0"/>
              </a:spcAft>
              <a:buFont typeface="Arial" panose="020B0604020202020204" pitchFamily="34" charset="0"/>
              <a:buChar char="•"/>
            </a:pPr>
            <a:r>
              <a:rPr lang="zh-CN" altLang="zh-CN" sz="2400" dirty="0">
                <a:solidFill>
                  <a:schemeClr val="tx1"/>
                </a:solidFill>
                <a:latin typeface="Arial" panose="020B0604020202020204" pitchFamily="34" charset="0"/>
                <a:ea typeface="宋体" panose="02010600030101010101" pitchFamily="2" charset="-122"/>
                <a:sym typeface="宋体" panose="02010600030101010101" pitchFamily="2" charset="-122"/>
              </a:rPr>
              <a:t>使用</a:t>
            </a:r>
            <a:r>
              <a:rPr lang="zh-CN" altLang="zh-CN" sz="2400" b="1" dirty="0">
                <a:solidFill>
                  <a:srgbClr val="FF0000"/>
                </a:solidFill>
                <a:latin typeface="Arial" panose="020B0604020202020204" pitchFamily="34" charset="0"/>
                <a:ea typeface="宋体" panose="02010600030101010101" pitchFamily="2" charset="-122"/>
                <a:sym typeface="宋体" panose="02010600030101010101" pitchFamily="2" charset="-122"/>
              </a:rPr>
              <a:t>双精度浮点型</a:t>
            </a:r>
            <a:r>
              <a:rPr lang="zh-CN" altLang="zh-CN" sz="2400" dirty="0">
                <a:solidFill>
                  <a:schemeClr val="tx1"/>
                </a:solidFill>
                <a:latin typeface="Arial" panose="020B0604020202020204" pitchFamily="34" charset="0"/>
                <a:ea typeface="宋体" panose="02010600030101010101" pitchFamily="2" charset="-122"/>
                <a:sym typeface="宋体" panose="02010600030101010101" pitchFamily="2" charset="-122"/>
              </a:rPr>
              <a:t>数组来表示每一维的元素</a:t>
            </a:r>
            <a:endParaRPr lang="zh-CN" altLang="zh-CN" sz="2400" dirty="0">
              <a:solidFill>
                <a:schemeClr val="tx1"/>
              </a:solidFill>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稀疏向量（SparseVector）</a:t>
            </a:r>
            <a:endParaRPr lang="zh-CN" altLang="zh-CN" sz="2400" dirty="0">
              <a:latin typeface="Arial" panose="020B0604020202020204" pitchFamily="34" charset="0"/>
              <a:ea typeface="宋体" panose="02010600030101010101" pitchFamily="2" charset="-122"/>
            </a:endParaRPr>
          </a:p>
          <a:p>
            <a:pPr marL="800100" lvl="1" indent="-342900" algn="l" rtl="0" eaLnBrk="1" fontAlgn="base" hangingPunct="1">
              <a:spcBef>
                <a:spcPct val="0"/>
              </a:spcBef>
              <a:spcAft>
                <a:spcPct val="0"/>
              </a:spcAft>
              <a:buFont typeface="Arial" panose="020B0604020202020204" pitchFamily="34" charset="0"/>
              <a:buChar char="•"/>
            </a:pPr>
            <a:r>
              <a:rPr lang="zh-CN" altLang="zh-CN" sz="2400" dirty="0">
                <a:solidFill>
                  <a:schemeClr val="tx1"/>
                </a:solidFill>
                <a:latin typeface="Arial" panose="020B0604020202020204" pitchFamily="34" charset="0"/>
                <a:ea typeface="宋体" panose="02010600030101010101" pitchFamily="2" charset="-122"/>
              </a:rPr>
              <a:t>稀疏向量则是基于一个</a:t>
            </a:r>
            <a:r>
              <a:rPr lang="zh-CN" altLang="zh-CN" sz="2400" b="1" dirty="0">
                <a:solidFill>
                  <a:srgbClr val="FF0000"/>
                </a:solidFill>
                <a:latin typeface="Arial" panose="020B0604020202020204" pitchFamily="34" charset="0"/>
                <a:ea typeface="宋体" panose="02010600030101010101" pitchFamily="2" charset="-122"/>
              </a:rPr>
              <a:t>整型索引数组</a:t>
            </a:r>
            <a:r>
              <a:rPr lang="zh-CN" altLang="zh-CN" sz="2400" dirty="0">
                <a:solidFill>
                  <a:schemeClr val="tx1"/>
                </a:solidFill>
                <a:latin typeface="Arial" panose="020B0604020202020204" pitchFamily="34" charset="0"/>
                <a:ea typeface="宋体" panose="02010600030101010101" pitchFamily="2" charset="-122"/>
              </a:rPr>
              <a:t>和一个</a:t>
            </a:r>
            <a:r>
              <a:rPr lang="zh-CN" altLang="zh-CN" sz="2400" b="1" dirty="0">
                <a:solidFill>
                  <a:srgbClr val="FF0000"/>
                </a:solidFill>
                <a:latin typeface="Arial" panose="020B0604020202020204" pitchFamily="34" charset="0"/>
                <a:ea typeface="宋体" panose="02010600030101010101" pitchFamily="2" charset="-122"/>
              </a:rPr>
              <a:t>双精度浮点型</a:t>
            </a:r>
            <a:r>
              <a:rPr lang="zh-CN" altLang="zh-CN" sz="2400" dirty="0">
                <a:solidFill>
                  <a:schemeClr val="tx1"/>
                </a:solidFill>
                <a:latin typeface="Arial" panose="020B0604020202020204" pitchFamily="34" charset="0"/>
                <a:ea typeface="宋体" panose="02010600030101010101" pitchFamily="2" charset="-122"/>
              </a:rPr>
              <a:t>的值数组。</a:t>
            </a:r>
            <a:endParaRPr lang="zh-CN" altLang="zh-CN" sz="2400" dirty="0">
              <a:solidFill>
                <a:schemeClr val="tx1"/>
              </a:solidFill>
              <a:latin typeface="Arial" panose="020B0604020202020204" pitchFamily="34" charset="0"/>
              <a:ea typeface="宋体" panose="02010600030101010101" pitchFamily="2" charset="-122"/>
            </a:endParaRPr>
          </a:p>
        </p:txBody>
      </p:sp>
      <p:sp>
        <p:nvSpPr>
          <p:cNvPr id="28675" name="文本框 99"/>
          <p:cNvSpPr txBox="1"/>
          <p:nvPr/>
        </p:nvSpPr>
        <p:spPr>
          <a:xfrm>
            <a:off x="371475" y="3657600"/>
            <a:ext cx="8543925" cy="1198563"/>
          </a:xfrm>
          <a:prstGeom prst="rect">
            <a:avLst/>
          </a:prstGeom>
          <a:noFill/>
          <a:ln w="9525">
            <a:noFill/>
          </a:ln>
        </p:spPr>
        <p:txBody>
          <a:bodyPr anchor="t" anchorCtr="0">
            <a:spAutoFit/>
          </a:bodyPr>
          <a:p>
            <a:pPr indent="127000"/>
            <a:r>
              <a:rPr lang="zh-CN" altLang="zh-CN" sz="2400" dirty="0">
                <a:latin typeface="Arial" panose="020B0604020202020204" pitchFamily="34" charset="0"/>
                <a:ea typeface="宋体" panose="02010600030101010101" pitchFamily="2" charset="-122"/>
              </a:rPr>
              <a:t>向量(1.0, 0.0, 3.0)</a:t>
            </a:r>
            <a:endParaRPr lang="zh-CN" altLang="zh-CN" sz="2400" dirty="0">
              <a:latin typeface="Arial" panose="020B0604020202020204" pitchFamily="34" charset="0"/>
              <a:ea typeface="宋体" panose="02010600030101010101" pitchFamily="2" charset="-122"/>
            </a:endParaRPr>
          </a:p>
          <a:p>
            <a:pPr marL="800100" lvl="1" indent="-342900" algn="l" rtl="0" eaLnBrk="1" fontAlgn="base" hangingPunct="1">
              <a:spcBef>
                <a:spcPct val="0"/>
              </a:spcBef>
              <a:spcAft>
                <a:spcPct val="0"/>
              </a:spcAft>
              <a:buFont typeface="Arial" panose="020B0604020202020204" pitchFamily="34" charset="0"/>
              <a:buChar char="•"/>
            </a:pPr>
            <a:r>
              <a:rPr lang="zh-CN" altLang="zh-CN" sz="2400" dirty="0">
                <a:solidFill>
                  <a:schemeClr val="tx1"/>
                </a:solidFill>
                <a:latin typeface="Arial" panose="020B0604020202020204" pitchFamily="34" charset="0"/>
                <a:ea typeface="宋体" panose="02010600030101010101" pitchFamily="2" charset="-122"/>
              </a:rPr>
              <a:t>稠密向量表示形式是[1.0,0.0,3.0]</a:t>
            </a:r>
            <a:endParaRPr lang="zh-CN" altLang="zh-CN" sz="2400" dirty="0">
              <a:solidFill>
                <a:schemeClr val="tx1"/>
              </a:solidFill>
              <a:latin typeface="Arial" panose="020B0604020202020204" pitchFamily="34" charset="0"/>
              <a:ea typeface="宋体" panose="02010600030101010101" pitchFamily="2" charset="-122"/>
            </a:endParaRPr>
          </a:p>
          <a:p>
            <a:pPr marL="800100" lvl="1" indent="-342900" algn="l" rtl="0" eaLnBrk="1" fontAlgn="base" hangingPunct="1">
              <a:spcBef>
                <a:spcPct val="0"/>
              </a:spcBef>
              <a:spcAft>
                <a:spcPct val="0"/>
              </a:spcAft>
              <a:buFont typeface="Arial" panose="020B0604020202020204" pitchFamily="34" charset="0"/>
              <a:buChar char="•"/>
            </a:pPr>
            <a:r>
              <a:rPr lang="zh-CN" altLang="zh-CN" sz="2400" dirty="0">
                <a:solidFill>
                  <a:schemeClr val="tx1"/>
                </a:solidFill>
                <a:latin typeface="Arial" panose="020B0604020202020204" pitchFamily="34" charset="0"/>
                <a:ea typeface="宋体" panose="02010600030101010101" pitchFamily="2" charset="-122"/>
              </a:rPr>
              <a:t>而稀疏向量形式则是(3, [0,2], [1.0, 3.0])</a:t>
            </a:r>
            <a:endParaRPr lang="zh-CN" altLang="zh-CN" sz="24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2818" name="矩形 2"/>
          <p:cNvSpPr/>
          <p:nvPr/>
        </p:nvSpPr>
        <p:spPr>
          <a:xfrm>
            <a:off x="609600" y="1219200"/>
            <a:ext cx="3400425" cy="460375"/>
          </a:xfrm>
          <a:prstGeom prst="rect">
            <a:avLst/>
          </a:prstGeom>
          <a:noFill/>
          <a:ln w="9525">
            <a:noFill/>
          </a:ln>
        </p:spPr>
        <p:txBody>
          <a:bodyPr wrap="none" anchor="t" anchorCtr="0">
            <a:spAutoFit/>
          </a:bodyPr>
          <a:p>
            <a:r>
              <a:rPr lang="zh-CN" altLang="zh-CN" sz="2400" dirty="0">
                <a:latin typeface="Arial" panose="020B0604020202020204" pitchFamily="34" charset="0"/>
                <a:ea typeface="宋体" panose="02010600030101010101" pitchFamily="2" charset="-122"/>
              </a:rPr>
              <a:t>第1步：导入需要的包。</a:t>
            </a:r>
            <a:endParaRPr lang="zh-CN" altLang="zh-CN" sz="2400" dirty="0">
              <a:latin typeface="Arial" panose="020B0604020202020204" pitchFamily="34" charset="0"/>
              <a:ea typeface="宋体" panose="02010600030101010101" pitchFamily="2" charset="-122"/>
            </a:endParaRPr>
          </a:p>
        </p:txBody>
      </p:sp>
      <p:sp>
        <p:nvSpPr>
          <p:cNvPr id="162819" name="矩形 3"/>
          <p:cNvSpPr/>
          <p:nvPr/>
        </p:nvSpPr>
        <p:spPr>
          <a:xfrm>
            <a:off x="609600" y="1828800"/>
            <a:ext cx="7620000" cy="1753235"/>
          </a:xfrm>
          <a:prstGeom prst="rect">
            <a:avLst/>
          </a:prstGeom>
          <a:solidFill>
            <a:schemeClr val="tx1"/>
          </a:solidFill>
          <a:ln w="9525">
            <a:noFill/>
          </a:ln>
        </p:spPr>
        <p:txBody>
          <a:bodyPr anchor="t" anchorCtr="0">
            <a:spAutoFit/>
          </a:bodyPr>
          <a:p>
            <a:r>
              <a:rPr lang="en-US" altLang="zh-CN" dirty="0">
                <a:solidFill>
                  <a:srgbClr val="FFFFFF"/>
                </a:solidFill>
                <a:latin typeface="Arial" panose="020B0604020202020204" pitchFamily="34" charset="0"/>
                <a:ea typeface="宋体" panose="02010600030101010101" pitchFamily="2" charset="-122"/>
              </a:rPr>
              <a:t>&gt;&gt;&gt; from pyspark.ml.classification import DecisionTreeClassifier</a:t>
            </a:r>
            <a:endParaRPr lang="en-US" altLang="zh-CN" dirty="0">
              <a:solidFill>
                <a:srgbClr val="FFFFFF"/>
              </a:solidFill>
              <a:latin typeface="Arial" panose="020B0604020202020204" pitchFamily="34" charset="0"/>
              <a:ea typeface="宋体" panose="02010600030101010101" pitchFamily="2" charset="-122"/>
            </a:endParaRPr>
          </a:p>
          <a:p>
            <a:r>
              <a:rPr lang="en-US" altLang="zh-CN" dirty="0">
                <a:solidFill>
                  <a:srgbClr val="FFFFFF"/>
                </a:solidFill>
                <a:latin typeface="Arial" panose="020B0604020202020204" pitchFamily="34" charset="0"/>
                <a:ea typeface="宋体" panose="02010600030101010101" pitchFamily="2" charset="-122"/>
              </a:rPr>
              <a:t>&gt;&gt;&gt; from pyspark.ml import Pipeline</a:t>
            </a:r>
            <a:endParaRPr lang="en-US" altLang="zh-CN" dirty="0">
              <a:solidFill>
                <a:srgbClr val="FFFFFF"/>
              </a:solidFill>
              <a:latin typeface="Arial" panose="020B0604020202020204" pitchFamily="34" charset="0"/>
              <a:ea typeface="宋体" panose="02010600030101010101" pitchFamily="2" charset="-122"/>
            </a:endParaRPr>
          </a:p>
          <a:p>
            <a:r>
              <a:rPr lang="en-US" altLang="zh-CN" dirty="0">
                <a:solidFill>
                  <a:srgbClr val="FFFFFF"/>
                </a:solidFill>
                <a:latin typeface="Arial" panose="020B0604020202020204" pitchFamily="34" charset="0"/>
                <a:ea typeface="宋体" panose="02010600030101010101" pitchFamily="2" charset="-122"/>
              </a:rPr>
              <a:t>&gt;&gt;&gt; from pyspark.ml.evaluation import MulticlassClassificationEvaluator</a:t>
            </a:r>
            <a:endParaRPr lang="en-US" altLang="zh-CN" dirty="0">
              <a:solidFill>
                <a:srgbClr val="FFFFFF"/>
              </a:solidFill>
              <a:latin typeface="Arial" panose="020B0604020202020204" pitchFamily="34" charset="0"/>
              <a:ea typeface="宋体" panose="02010600030101010101" pitchFamily="2" charset="-122"/>
            </a:endParaRPr>
          </a:p>
          <a:p>
            <a:r>
              <a:rPr lang="en-US" altLang="zh-CN" dirty="0">
                <a:solidFill>
                  <a:srgbClr val="FFFFFF"/>
                </a:solidFill>
                <a:latin typeface="Arial" panose="020B0604020202020204" pitchFamily="34" charset="0"/>
                <a:ea typeface="宋体" panose="02010600030101010101" pitchFamily="2" charset="-122"/>
              </a:rPr>
              <a:t>&gt;&gt;&gt; from pyspark.ml.feature import VectorAssembler</a:t>
            </a:r>
            <a:endParaRPr lang="en-US" altLang="zh-CN" dirty="0">
              <a:solidFill>
                <a:srgbClr val="FFFFFF"/>
              </a:solidFill>
              <a:latin typeface="Arial" panose="020B0604020202020204" pitchFamily="34" charset="0"/>
              <a:ea typeface="宋体" panose="02010600030101010101" pitchFamily="2" charset="-122"/>
            </a:endParaRPr>
          </a:p>
          <a:p>
            <a:r>
              <a:rPr lang="en-US" altLang="zh-CN" dirty="0">
                <a:solidFill>
                  <a:srgbClr val="FFFFFF"/>
                </a:solidFill>
                <a:latin typeface="Arial" panose="020B0604020202020204" pitchFamily="34" charset="0"/>
                <a:ea typeface="宋体" panose="02010600030101010101" pitchFamily="2" charset="-122"/>
              </a:rPr>
              <a:t>&gt;&gt;&gt; from pyspark.sql.types import DoubleType</a:t>
            </a:r>
            <a:endParaRPr lang="en-US" altLang="zh-CN" dirty="0">
              <a:solidFill>
                <a:srgbClr val="FFFFFF"/>
              </a:solidFill>
              <a:latin typeface="Arial" panose="020B0604020202020204" pitchFamily="34" charset="0"/>
              <a:ea typeface="宋体" panose="02010600030101010101" pitchFamily="2" charset="-122"/>
            </a:endParaRPr>
          </a:p>
          <a:p>
            <a:r>
              <a:rPr lang="en-US" altLang="zh-CN" dirty="0">
                <a:solidFill>
                  <a:srgbClr val="FFFFFF"/>
                </a:solidFill>
                <a:latin typeface="Arial" panose="020B0604020202020204" pitchFamily="34" charset="0"/>
                <a:ea typeface="宋体" panose="02010600030101010101" pitchFamily="2" charset="-122"/>
              </a:rPr>
              <a:t>&gt;&gt;&gt; from pyspark.sql.session import SparkSession</a:t>
            </a:r>
            <a:endParaRPr lang="en-US" altLang="zh-CN"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3842" name="矩形 2"/>
          <p:cNvSpPr/>
          <p:nvPr/>
        </p:nvSpPr>
        <p:spPr>
          <a:xfrm>
            <a:off x="609600" y="1219200"/>
            <a:ext cx="8080375" cy="1014730"/>
          </a:xfrm>
          <a:prstGeom prst="rect">
            <a:avLst/>
          </a:prstGeom>
          <a:noFill/>
          <a:ln w="9525">
            <a:noFill/>
          </a:ln>
        </p:spPr>
        <p:txBody>
          <a:bodyPr wrap="square" anchor="t" anchorCtr="0">
            <a:spAutoFit/>
          </a:bodyPr>
          <a:p>
            <a:r>
              <a:rPr lang="zh-CN" altLang="en-US" sz="2000" dirty="0">
                <a:latin typeface="Arial" panose="020B0604020202020204" pitchFamily="34" charset="0"/>
                <a:ea typeface="宋体" panose="02010600030101010101" pitchFamily="2" charset="-122"/>
              </a:rPr>
              <a:t>第2步：使用spark.read.csv( )方法读取CSV文件，再将4个特征转化为Double类型数据（转化为Double类型数据是为了适应文件末尾存在空行等情况），最后利用VectorAssembler( )将4个特征组合成向量。</a:t>
            </a:r>
            <a:endParaRPr lang="zh-CN" altLang="en-US" sz="2000" dirty="0">
              <a:latin typeface="Arial" panose="020B0604020202020204" pitchFamily="34" charset="0"/>
              <a:ea typeface="宋体" panose="02010600030101010101" pitchFamily="2" charset="-122"/>
            </a:endParaRPr>
          </a:p>
        </p:txBody>
      </p:sp>
      <p:sp>
        <p:nvSpPr>
          <p:cNvPr id="163843" name="矩形 3"/>
          <p:cNvSpPr/>
          <p:nvPr/>
        </p:nvSpPr>
        <p:spPr>
          <a:xfrm>
            <a:off x="684213" y="2370773"/>
            <a:ext cx="7848600" cy="258445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创建SparkSession</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&gt;&gt;&gt; spark = SparkSession.builder.appName("example").getOrCreate()</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指定CSV文件路径</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&gt;&gt;&gt; path = "file:///usr/local/spark/iris.data"</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使用Spark读取CSV文件并推断列的数据类型，然后重命名列</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&gt;&gt;&gt; df_raw = spark.read.option("inferSchema", "true").csv(path).toDF("c0", "c1", "c2", "c3", "label")</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p:txBody>
      </p:sp>
      <p:sp>
        <p:nvSpPr>
          <p:cNvPr id="163844" name="TextBox 4"/>
          <p:cNvSpPr txBox="1"/>
          <p:nvPr/>
        </p:nvSpPr>
        <p:spPr>
          <a:xfrm>
            <a:off x="762000" y="5638800"/>
            <a:ext cx="2032000" cy="369888"/>
          </a:xfrm>
          <a:prstGeom prst="rect">
            <a:avLst/>
          </a:prstGeom>
          <a:noFill/>
          <a:ln w="9525">
            <a:noFill/>
          </a:ln>
        </p:spPr>
        <p:txBody>
          <a:bodyPr wrap="none" anchor="t" anchorCtr="0">
            <a:spAutoFit/>
          </a:bodyPr>
          <a:p>
            <a:r>
              <a:rPr lang="zh-CN" altLang="en-US" dirty="0">
                <a:latin typeface="Arial" panose="020B0604020202020204" pitchFamily="34" charset="0"/>
                <a:ea typeface="宋体" panose="02010600030101010101" pitchFamily="2" charset="-122"/>
              </a:rPr>
              <a:t>剩余代码见下一页</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9.7.2 </a:t>
            </a:r>
            <a:r>
              <a:rPr lang="zh-CN" altLang="en-US" dirty="0">
                <a:sym typeface="+mn-ea"/>
              </a:rPr>
              <a:t>决策树分类算法</a:t>
            </a:r>
            <a:endParaRPr lang="zh-CN" altLang="en-US"/>
          </a:p>
        </p:txBody>
      </p:sp>
      <p:sp>
        <p:nvSpPr>
          <p:cNvPr id="163843" name="矩形 3"/>
          <p:cNvSpPr/>
          <p:nvPr>
            <p:custDataLst>
              <p:tags r:id="rId1"/>
            </p:custDataLst>
          </p:nvPr>
        </p:nvSpPr>
        <p:spPr>
          <a:xfrm>
            <a:off x="762318" y="1295083"/>
            <a:ext cx="7848600" cy="424624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将列的数据类型转换为Double</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&gt;&gt;&gt; df_double = df_raw.select(</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df_raw["c0"].cast(DoubleType()),</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df_raw["c1"].cast(DoubleType()),</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df_raw["c2"].cast(DoubleType()),</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df_raw["c3"].cast(DoubleType()),</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df_raw["label"]</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创建VectorAssembler并设置输入列和输出列</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&gt;&gt;&gt; assembler = VectorAssembler(inputCols=["c0", "c1", "c2", "c3"], outputCol="features")</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 使用VectorAssembler将特征列组装成特征向量</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rPr>
              <a:t>&gt;&gt;&gt; df = assembler.transform(df_double).select("features", "label")</a:t>
            </a:r>
            <a:endParaRPr lang="en-US" altLang="zh-CN" dirty="0">
              <a:solidFill>
                <a:schemeClr val="bg1"/>
              </a:solidFill>
              <a:latin typeface="Arial" panose="020B0604020202020204" pitchFamily="34" charset="0"/>
              <a:ea typeface="宋体" panose="02010600030101010101" pitchFamily="2" charset="-122"/>
              <a:sym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5890" name="矩形 2"/>
          <p:cNvSpPr/>
          <p:nvPr/>
        </p:nvSpPr>
        <p:spPr>
          <a:xfrm>
            <a:off x="762000" y="1828800"/>
            <a:ext cx="7239000" cy="396938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创建StringIndexer用于标签列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labelIndexer = StringIndexer(inputCol="label", outputCol="indexedLabel").fit(df)</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创建VectorIndexer用于特征列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featureIndexer = VectorIndexer(inputCol="features", outputCol="indexedFeatures", maxCategories=4).fit(df)</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创建IndexToString用于将预测的标签转换回原始标签</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labelConverter = IndexToString(inputCol="prediction", outputCol="predictedLabel", labels=labelIndexer.labels)</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随机拆分数据集为训练集和测试集</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trainingData, testData = df.randomSplit([0.7, 0.3])</a:t>
            </a:r>
            <a:endParaRPr lang="en-US" altLang="zh-CN" dirty="0">
              <a:solidFill>
                <a:schemeClr val="bg1"/>
              </a:solidFill>
              <a:latin typeface="Arial" panose="020B0604020202020204" pitchFamily="34" charset="0"/>
              <a:ea typeface="宋体" panose="02010600030101010101" pitchFamily="2" charset="-122"/>
            </a:endParaRPr>
          </a:p>
        </p:txBody>
      </p:sp>
      <p:sp>
        <p:nvSpPr>
          <p:cNvPr id="165891" name="文本框 1"/>
          <p:cNvSpPr txBox="1"/>
          <p:nvPr/>
        </p:nvSpPr>
        <p:spPr>
          <a:xfrm>
            <a:off x="736600" y="1146175"/>
            <a:ext cx="7264400" cy="644525"/>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第3步：进一步处理特征和标签，把数据集随机分成训练集和测试集，其中训练集占70%。</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6914" name="矩形 2"/>
          <p:cNvSpPr/>
          <p:nvPr/>
        </p:nvSpPr>
        <p:spPr>
          <a:xfrm>
            <a:off x="458788" y="1228725"/>
            <a:ext cx="8288337" cy="1198880"/>
          </a:xfrm>
          <a:prstGeom prst="rect">
            <a:avLst/>
          </a:prstGeom>
          <a:noFill/>
          <a:ln w="9525">
            <a:noFill/>
          </a:ln>
        </p:spPr>
        <p:txBody>
          <a:bodyPr wrap="square" anchor="t" anchorCtr="0">
            <a:spAutoFit/>
          </a:bodyPr>
          <a:p>
            <a:r>
              <a:rPr lang="zh-CN" altLang="zh-CN" dirty="0">
                <a:latin typeface="Arial" panose="020B0604020202020204" pitchFamily="34" charset="0"/>
                <a:ea typeface="宋体" panose="02010600030101010101" pitchFamily="2" charset="-122"/>
              </a:rPr>
              <a:t>第4步：创建决策树模型（DecisionTreeClassifier( )），通过setter( )方法来设置决策树的参数，也可以用ParamMap( )来设置。这里仅需要设置特征列FeaturesCol和待预测列LabelCol。具体可以设置的参数可以通过explainParams( )来获取。</a:t>
            </a:r>
            <a:endParaRPr lang="zh-CN" altLang="zh-CN" dirty="0">
              <a:latin typeface="Arial" panose="020B0604020202020204" pitchFamily="34" charset="0"/>
              <a:ea typeface="宋体" panose="02010600030101010101" pitchFamily="2" charset="-122"/>
            </a:endParaRPr>
          </a:p>
        </p:txBody>
      </p:sp>
      <p:sp>
        <p:nvSpPr>
          <p:cNvPr id="166915" name="矩形 3"/>
          <p:cNvSpPr/>
          <p:nvPr/>
        </p:nvSpPr>
        <p:spPr>
          <a:xfrm>
            <a:off x="381000" y="2466975"/>
            <a:ext cx="8458200" cy="922020"/>
          </a:xfrm>
          <a:prstGeom prst="rect">
            <a:avLst/>
          </a:prstGeom>
          <a:solidFill>
            <a:schemeClr val="tx1"/>
          </a:solidFill>
          <a:ln w="9525">
            <a:noFill/>
          </a:ln>
        </p:spPr>
        <p:txBody>
          <a:bodyPr anchor="t" anchorCtr="0">
            <a:spAutoFit/>
          </a:bodyPr>
          <a:p>
            <a:r>
              <a:rPr lang="zh-CN" altLang="zh-CN" dirty="0">
                <a:solidFill>
                  <a:schemeClr val="bg1"/>
                </a:solidFill>
                <a:latin typeface="Arial" panose="020B0604020202020204" pitchFamily="34" charset="0"/>
                <a:ea typeface="宋体" panose="02010600030101010101" pitchFamily="2" charset="-122"/>
              </a:rPr>
              <a:t># 创建DecisionTreeClassifier</a:t>
            </a:r>
            <a:endParaRPr lang="zh-CN" altLang="zh-CN" dirty="0">
              <a:solidFill>
                <a:schemeClr val="bg1"/>
              </a:solidFill>
              <a:latin typeface="Arial" panose="020B0604020202020204" pitchFamily="34" charset="0"/>
              <a:ea typeface="宋体" panose="02010600030101010101" pitchFamily="2" charset="-122"/>
            </a:endParaRPr>
          </a:p>
          <a:p>
            <a:r>
              <a:rPr lang="zh-CN" altLang="zh-CN" dirty="0">
                <a:solidFill>
                  <a:schemeClr val="bg1"/>
                </a:solidFill>
                <a:latin typeface="Arial" panose="020B0604020202020204" pitchFamily="34" charset="0"/>
                <a:ea typeface="宋体" panose="02010600030101010101" pitchFamily="2" charset="-122"/>
              </a:rPr>
              <a:t>&gt;&gt;&gt; dtClassifier=DecisionTreeClassifier()</a:t>
            </a:r>
            <a:endParaRPr lang="zh-CN" altLang="zh-CN" dirty="0">
              <a:solidFill>
                <a:schemeClr val="bg1"/>
              </a:solidFill>
              <a:latin typeface="Arial" panose="020B0604020202020204" pitchFamily="34" charset="0"/>
              <a:ea typeface="宋体" panose="02010600030101010101" pitchFamily="2" charset="-122"/>
            </a:endParaRPr>
          </a:p>
          <a:p>
            <a:r>
              <a:rPr lang="zh-CN" altLang="zh-CN" dirty="0">
                <a:solidFill>
                  <a:schemeClr val="bg1"/>
                </a:solidFill>
                <a:latin typeface="Arial" panose="020B0604020202020204" pitchFamily="34" charset="0"/>
                <a:ea typeface="宋体" panose="02010600030101010101" pitchFamily="2" charset="-122"/>
              </a:rPr>
              <a:t>.setLabelCol("indexedLabel").setFeaturesCol("indexedFeatures")</a:t>
            </a:r>
            <a:endParaRPr lang="zh-CN"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9.7.2 </a:t>
            </a:r>
            <a:r>
              <a:rPr lang="zh-CN" altLang="en-US" dirty="0">
                <a:sym typeface="+mn-ea"/>
              </a:rPr>
              <a:t>决策树分类算法</a:t>
            </a:r>
            <a:endParaRPr lang="zh-CN" altLang="en-US"/>
          </a:p>
        </p:txBody>
      </p:sp>
      <p:sp>
        <p:nvSpPr>
          <p:cNvPr id="100" name="文本框 99"/>
          <p:cNvSpPr txBox="1"/>
          <p:nvPr/>
        </p:nvSpPr>
        <p:spPr>
          <a:xfrm>
            <a:off x="686435" y="1219200"/>
            <a:ext cx="7396480" cy="368300"/>
          </a:xfrm>
          <a:prstGeom prst="rect">
            <a:avLst/>
          </a:prstGeom>
          <a:noFill/>
          <a:ln w="9525">
            <a:noFill/>
          </a:ln>
        </p:spPr>
        <p:txBody>
          <a:bodyPr wrap="square">
            <a:spAutoFit/>
          </a:bodyPr>
          <a:p>
            <a:pPr indent="254000"/>
            <a:r>
              <a:rPr lang="en-US" sz="1800">
                <a:latin typeface="Times New Roman" panose="02020603050405020304" pitchFamily="18" charset="0"/>
                <a:cs typeface="方正宋一简体" charset="0"/>
              </a:rPr>
              <a:t>DecisionTreeClassifier( )</a:t>
            </a:r>
            <a:r>
              <a:rPr lang="zh-CN" sz="1800">
                <a:latin typeface="Times New Roman" panose="02020603050405020304" pitchFamily="18" charset="0"/>
                <a:cs typeface="方正宋一简体" charset="0"/>
              </a:rPr>
              <a:t>的</a:t>
            </a:r>
            <a:r>
              <a:rPr lang="zh-CN" sz="1800">
                <a:cs typeface="方正宋一简体" charset="0"/>
              </a:rPr>
              <a:t>参数</a:t>
            </a:r>
            <a:r>
              <a:rPr lang="zh-CN" sz="1800">
                <a:latin typeface="Times New Roman" panose="02020603050405020304" pitchFamily="18" charset="0"/>
                <a:cs typeface="方正宋一简体" charset="0"/>
              </a:rPr>
              <a:t>及其</a:t>
            </a:r>
            <a:r>
              <a:rPr lang="zh-CN" sz="1800">
                <a:cs typeface="方正宋一简体" charset="0"/>
              </a:rPr>
              <a:t>含义如表</a:t>
            </a:r>
            <a:r>
              <a:rPr lang="en-US" sz="1800">
                <a:latin typeface="Times New Roman" panose="02020603050405020304" pitchFamily="18" charset="0"/>
                <a:cs typeface="方正宋一简体" charset="0"/>
              </a:rPr>
              <a:t>9-6</a:t>
            </a:r>
            <a:r>
              <a:rPr lang="zh-CN" sz="1800">
                <a:cs typeface="方正宋一简体" charset="0"/>
              </a:rPr>
              <a:t>所示。</a:t>
            </a:r>
            <a:endParaRPr lang="zh-CN" altLang="en-US" sz="1800">
              <a:cs typeface="方正宋一简体" charset="0"/>
            </a:endParaRPr>
          </a:p>
        </p:txBody>
      </p:sp>
      <p:graphicFrame>
        <p:nvGraphicFramePr>
          <p:cNvPr id="3" name="表格 2"/>
          <p:cNvGraphicFramePr/>
          <p:nvPr/>
        </p:nvGraphicFramePr>
        <p:xfrm>
          <a:off x="388303" y="1749425"/>
          <a:ext cx="8280400" cy="4389120"/>
        </p:xfrm>
        <a:graphic>
          <a:graphicData uri="http://schemas.openxmlformats.org/drawingml/2006/table">
            <a:tbl>
              <a:tblPr/>
              <a:tblGrid>
                <a:gridCol w="1536065"/>
                <a:gridCol w="6744335"/>
              </a:tblGrid>
              <a:tr h="0">
                <a:tc>
                  <a:txBody>
                    <a:bodyPr/>
                    <a:p>
                      <a:pPr indent="0" algn="ctr">
                        <a:buNone/>
                      </a:pPr>
                      <a:r>
                        <a:rPr lang="en-US" sz="1800" b="0">
                          <a:latin typeface="Arial" panose="020B0604020202020204" pitchFamily="34" charset="0"/>
                          <a:cs typeface="Arial" panose="020B0604020202020204" pitchFamily="34" charset="0"/>
                        </a:rPr>
                        <a:t>参数</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Arial" panose="020B0604020202020204" pitchFamily="34" charset="0"/>
                          <a:cs typeface="Arial" panose="020B0604020202020204" pitchFamily="34" charset="0"/>
                        </a:rPr>
                        <a:t>含义</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checkpointInterval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用来设置检查点的区间（</a:t>
                      </a:r>
                      <a:r>
                        <a:rPr lang="en-US" sz="1800" b="0">
                          <a:latin typeface="方正宋一简体" charset="0"/>
                          <a:cs typeface="方正宋一简体" charset="0"/>
                        </a:rPr>
                        <a:t>大于等于</a:t>
                      </a:r>
                      <a:r>
                        <a:rPr lang="en-US" sz="1800" b="0">
                          <a:latin typeface="Times New Roman" panose="02020603050405020304" pitchFamily="18" charset="0"/>
                          <a:cs typeface="Times New Roman" panose="02020603050405020304" pitchFamily="18" charset="0"/>
                        </a:rPr>
                        <a:t>1）或者使检查点不生效（</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1），默认为10。例如，10就意味着缓存中每隔10次循环进行一次检查</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featuresCol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用来设置特征列名，默认为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features</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impurity</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用来设置信息增益的</a:t>
                      </a:r>
                      <a:r>
                        <a:rPr lang="en-US" sz="1800" b="0">
                          <a:latin typeface="方正宋一简体" charset="0"/>
                          <a:cs typeface="方正宋一简体" charset="0"/>
                        </a:rPr>
                        <a:t>准则</a:t>
                      </a:r>
                      <a:r>
                        <a:rPr lang="en-US" sz="1800" b="0">
                          <a:latin typeface="Times New Roman" panose="02020603050405020304" pitchFamily="18" charset="0"/>
                          <a:cs typeface="Times New Roman" panose="02020603050405020304" pitchFamily="18" charset="0"/>
                        </a:rPr>
                        <a:t>（大小写敏感），支持</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entropy</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和</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gini</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，默认</a:t>
                      </a:r>
                      <a:r>
                        <a:rPr lang="en-US" sz="1800" b="0">
                          <a:latin typeface="方正宋一简体" charset="0"/>
                          <a:cs typeface="方正宋一简体" charset="0"/>
                        </a:rPr>
                        <a:t>为"</a:t>
                      </a:r>
                      <a:r>
                        <a:rPr lang="en-US" sz="1800" b="0">
                          <a:latin typeface="Times New Roman" panose="02020603050405020304" pitchFamily="18" charset="0"/>
                          <a:cs typeface="Times New Roman" panose="02020603050405020304" pitchFamily="18" charset="0"/>
                        </a:rPr>
                        <a:t>gini</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labelCol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用来设置标签列名，默认为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label</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maxBins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a:t>
                      </a:r>
                      <a:r>
                        <a:rPr lang="en-US" sz="1800" b="0">
                          <a:latin typeface="Times New Roman" panose="02020603050405020304" pitchFamily="18" charset="0"/>
                          <a:cs typeface="Times New Roman" panose="02020603050405020304" pitchFamily="18" charset="0"/>
                        </a:rPr>
                        <a:t>设置用</a:t>
                      </a:r>
                      <a:r>
                        <a:rPr lang="en-US" sz="1800" b="0">
                          <a:latin typeface="方正宋一简体" charset="0"/>
                          <a:cs typeface="方正宋一简体" charset="0"/>
                        </a:rPr>
                        <a:t>于</a:t>
                      </a:r>
                      <a:r>
                        <a:rPr lang="en-US" sz="1800" b="0">
                          <a:latin typeface="Times New Roman" panose="02020603050405020304" pitchFamily="18" charset="0"/>
                          <a:cs typeface="Times New Roman" panose="02020603050405020304" pitchFamily="18" charset="0"/>
                        </a:rPr>
                        <a:t>离散化连续</a:t>
                      </a:r>
                      <a:r>
                        <a:rPr lang="en-US" sz="1800" b="0">
                          <a:latin typeface="方正宋一简体" charset="0"/>
                          <a:cs typeface="方正宋一简体" charset="0"/>
                        </a:rPr>
                        <a:t>型</a:t>
                      </a:r>
                      <a:r>
                        <a:rPr lang="en-US" sz="1800" b="0">
                          <a:latin typeface="Times New Roman" panose="02020603050405020304" pitchFamily="18" charset="0"/>
                          <a:cs typeface="Times New Roman" panose="02020603050405020304" pitchFamily="18" charset="0"/>
                        </a:rPr>
                        <a:t>特征以及选择在每个节点上如何对特征进行分裂的最大箱数</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一定要大于等于2，并且大于等于任意类属特征的类别数量，默认为32</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maxDepth</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a:t>
                      </a:r>
                      <a:r>
                        <a:rPr lang="en-US" sz="1800" b="0">
                          <a:latin typeface="Times New Roman" panose="02020603050405020304" pitchFamily="18" charset="0"/>
                          <a:cs typeface="Times New Roman" panose="02020603050405020304" pitchFamily="18" charset="0"/>
                        </a:rPr>
                        <a:t>设置树的最大深度（</a:t>
                      </a:r>
                      <a:r>
                        <a:rPr lang="en-US" sz="1800" b="0">
                          <a:latin typeface="方正宋一简体" charset="0"/>
                          <a:cs typeface="方正宋一简体" charset="0"/>
                        </a:rPr>
                        <a:t>大于等于</a:t>
                      </a:r>
                      <a:r>
                        <a:rPr lang="en-US" sz="1800" b="0">
                          <a:latin typeface="Times New Roman" panose="02020603050405020304" pitchFamily="18" charset="0"/>
                          <a:cs typeface="Times New Roman" panose="02020603050405020304" pitchFamily="18" charset="0"/>
                        </a:rPr>
                        <a:t>0），默认为5。例如，depth设为0是指只有一个</a:t>
                      </a:r>
                      <a:r>
                        <a:rPr lang="en-US" sz="1800" b="0">
                          <a:latin typeface="方正宋一简体" charset="0"/>
                          <a:cs typeface="方正宋一简体" charset="0"/>
                        </a:rPr>
                        <a:t>根</a:t>
                      </a:r>
                      <a:r>
                        <a:rPr lang="en-US" sz="1800" b="0">
                          <a:latin typeface="Times New Roman" panose="02020603050405020304" pitchFamily="18" charset="0"/>
                          <a:cs typeface="Times New Roman" panose="02020603050405020304" pitchFamily="18" charset="0"/>
                        </a:rPr>
                        <a:t>节点；depth设为1是指有一个根节点和两个叶子节点</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minInfoGain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a:t>
                      </a:r>
                      <a:r>
                        <a:rPr lang="en-US" sz="1800" b="0">
                          <a:latin typeface="Times New Roman" panose="02020603050405020304" pitchFamily="18" charset="0"/>
                          <a:cs typeface="Times New Roman" panose="02020603050405020304" pitchFamily="18" charset="0"/>
                        </a:rPr>
                        <a:t>设置可以</a:t>
                      </a:r>
                      <a:r>
                        <a:rPr lang="en-US" sz="1800" b="0">
                          <a:latin typeface="方正宋一简体" charset="0"/>
                          <a:cs typeface="方正宋一简体" charset="0"/>
                        </a:rPr>
                        <a:t>将数</a:t>
                      </a:r>
                      <a:r>
                        <a:rPr lang="en-US" sz="1800" b="0">
                          <a:latin typeface="Times New Roman" panose="02020603050405020304" pitchFamily="18" charset="0"/>
                          <a:cs typeface="Times New Roman" panose="02020603050405020304" pitchFamily="18" charset="0"/>
                        </a:rPr>
                        <a:t>分裂成一个树节点的最小信息增益，要</a:t>
                      </a:r>
                      <a:r>
                        <a:rPr lang="en-US" sz="1800" b="0">
                          <a:latin typeface="方正宋一简体" charset="0"/>
                          <a:cs typeface="方正宋一简体" charset="0"/>
                        </a:rPr>
                        <a:t>求</a:t>
                      </a:r>
                      <a:r>
                        <a:rPr lang="en-US" sz="1800" b="0">
                          <a:latin typeface="Times New Roman" panose="02020603050405020304" pitchFamily="18" charset="0"/>
                          <a:cs typeface="Times New Roman" panose="02020603050405020304" pitchFamily="18" charset="0"/>
                        </a:rPr>
                        <a:t>大于等于0，默认为0</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9.7.2 </a:t>
            </a:r>
            <a:r>
              <a:rPr lang="zh-CN" altLang="en-US" dirty="0">
                <a:sym typeface="+mn-ea"/>
              </a:rPr>
              <a:t>决策树分类算法</a:t>
            </a:r>
            <a:endParaRPr lang="zh-CN" altLang="en-US"/>
          </a:p>
        </p:txBody>
      </p:sp>
      <p:graphicFrame>
        <p:nvGraphicFramePr>
          <p:cNvPr id="3" name="表格 2"/>
          <p:cNvGraphicFramePr/>
          <p:nvPr/>
        </p:nvGraphicFramePr>
        <p:xfrm>
          <a:off x="242888" y="1515110"/>
          <a:ext cx="8316595" cy="3017520"/>
        </p:xfrm>
        <a:graphic>
          <a:graphicData uri="http://schemas.openxmlformats.org/drawingml/2006/table">
            <a:tbl>
              <a:tblPr/>
              <a:tblGrid>
                <a:gridCol w="2363470"/>
                <a:gridCol w="5953125"/>
              </a:tblGrid>
              <a:tr h="0">
                <a:tc>
                  <a:txBody>
                    <a:bodyPr/>
                    <a:p>
                      <a:pPr indent="0" algn="ctr">
                        <a:buNone/>
                      </a:pPr>
                      <a:r>
                        <a:rPr lang="en-US" sz="1800" b="0">
                          <a:latin typeface="Times New Roman" panose="02020603050405020304" pitchFamily="18" charset="0"/>
                          <a:cs typeface="Times New Roman" panose="02020603050405020304" pitchFamily="18" charset="0"/>
                        </a:rPr>
                        <a:t>minInstancesPerNode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a:t>
                      </a:r>
                      <a:r>
                        <a:rPr lang="en-US" sz="1800" b="0">
                          <a:latin typeface="Times New Roman" panose="02020603050405020304" pitchFamily="18" charset="0"/>
                          <a:cs typeface="Times New Roman" panose="02020603050405020304" pitchFamily="18" charset="0"/>
                        </a:rPr>
                        <a:t>设置分裂后每一个子节点上的最少实例数量，如果一次分裂会导致左孩子节点或右孩子节点的实例数量少于minInstancesPerNode，则认为该次分裂是无效的，将舍弃该次分裂，要</a:t>
                      </a:r>
                      <a:r>
                        <a:rPr lang="en-US" sz="1800" b="0">
                          <a:latin typeface="方正宋一简体" charset="0"/>
                          <a:cs typeface="方正宋一简体" charset="0"/>
                        </a:rPr>
                        <a:t>求</a:t>
                      </a:r>
                      <a:r>
                        <a:rPr lang="en-US" sz="1800" b="0">
                          <a:latin typeface="Times New Roman" panose="02020603050405020304" pitchFamily="18" charset="0"/>
                          <a:cs typeface="Times New Roman" panose="02020603050405020304" pitchFamily="18" charset="0"/>
                        </a:rPr>
                        <a:t>大于等于1，默认为1</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predictionCol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用来设置预测列名，默认为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prediction</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probabilityCol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用来设置预测属于某一类的条件概率的列名，默认值为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probability</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。因为不是所有的模型输出都是精确校准后的概率估计，所以这些概率应当视为置信度，而不是精确的概率估计</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rawPredictionCol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用来设置原始预测值（也称为置信度）的列名</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seed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随机数种子，默认为159147643</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9.7.2 </a:t>
            </a:r>
            <a:r>
              <a:rPr lang="zh-CN" altLang="en-US" dirty="0">
                <a:sym typeface="+mn-ea"/>
              </a:rPr>
              <a:t>决策树分类算法</a:t>
            </a:r>
            <a:endParaRPr lang="zh-CN" altLang="en-US"/>
          </a:p>
        </p:txBody>
      </p:sp>
      <p:graphicFrame>
        <p:nvGraphicFramePr>
          <p:cNvPr id="3" name="表格 2"/>
          <p:cNvGraphicFramePr/>
          <p:nvPr/>
        </p:nvGraphicFramePr>
        <p:xfrm>
          <a:off x="645478" y="1483360"/>
          <a:ext cx="7809865" cy="3566160"/>
        </p:xfrm>
        <a:graphic>
          <a:graphicData uri="http://schemas.openxmlformats.org/drawingml/2006/table">
            <a:tbl>
              <a:tblPr/>
              <a:tblGrid>
                <a:gridCol w="1510030"/>
                <a:gridCol w="6299835"/>
              </a:tblGrid>
              <a:tr h="0">
                <a:tc>
                  <a:txBody>
                    <a:bodyPr/>
                    <a:p>
                      <a:pPr indent="0" algn="ctr">
                        <a:buNone/>
                      </a:pPr>
                      <a:r>
                        <a:rPr lang="en-US" sz="1800" b="0">
                          <a:latin typeface="Times New Roman" panose="02020603050405020304" pitchFamily="18" charset="0"/>
                          <a:cs typeface="Times New Roman" panose="02020603050405020304" pitchFamily="18" charset="0"/>
                        </a:rPr>
                        <a:t>thresholds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多元分类中用来调整每一个分类预测概率的阈值参数，未定义默认值。阈值参数（数组的形式）的长度要等于分类数，每一个值都要大于0（最多只能有一个值可能等于0），</a:t>
                      </a:r>
                      <a:r>
                        <a:rPr lang="en-US" sz="1800" b="0" i="1">
                          <a:latin typeface="Times New Roman" panose="02020603050405020304" pitchFamily="18" charset="0"/>
                          <a:cs typeface="Times New Roman" panose="02020603050405020304" pitchFamily="18" charset="0"/>
                        </a:rPr>
                        <a:t>p</a:t>
                      </a:r>
                      <a:r>
                        <a:rPr lang="en-US" sz="1800" b="0">
                          <a:latin typeface="Times New Roman" panose="02020603050405020304" pitchFamily="18" charset="0"/>
                          <a:cs typeface="Times New Roman" panose="02020603050405020304" pitchFamily="18" charset="0"/>
                        </a:rPr>
                        <a:t>/</a:t>
                      </a:r>
                      <a:r>
                        <a:rPr lang="en-US" sz="1800" b="0" i="1">
                          <a:latin typeface="Times New Roman" panose="02020603050405020304" pitchFamily="18" charset="0"/>
                          <a:cs typeface="Times New Roman" panose="02020603050405020304" pitchFamily="18" charset="0"/>
                        </a:rPr>
                        <a:t>t</a:t>
                      </a:r>
                      <a:r>
                        <a:rPr lang="en-US" sz="1800" b="0">
                          <a:latin typeface="Times New Roman" panose="02020603050405020304" pitchFamily="18" charset="0"/>
                          <a:cs typeface="Times New Roman" panose="02020603050405020304" pitchFamily="18" charset="0"/>
                        </a:rPr>
                        <a:t>值最大的类成为预测的类，其中</a:t>
                      </a:r>
                      <a:r>
                        <a:rPr lang="en-US" sz="1800" b="0" i="1">
                          <a:latin typeface="Times New Roman" panose="02020603050405020304" pitchFamily="18" charset="0"/>
                          <a:cs typeface="Times New Roman" panose="02020603050405020304" pitchFamily="18" charset="0"/>
                        </a:rPr>
                        <a:t>p</a:t>
                      </a:r>
                      <a:r>
                        <a:rPr lang="en-US" sz="1800" b="0">
                          <a:latin typeface="Times New Roman" panose="02020603050405020304" pitchFamily="18" charset="0"/>
                          <a:cs typeface="Times New Roman" panose="02020603050405020304" pitchFamily="18" charset="0"/>
                        </a:rPr>
                        <a:t>是属于某一个分类的原始概率，</a:t>
                      </a:r>
                      <a:r>
                        <a:rPr lang="en-US" sz="1800" b="0" i="1">
                          <a:latin typeface="Times New Roman" panose="02020603050405020304" pitchFamily="18" charset="0"/>
                          <a:cs typeface="Times New Roman" panose="02020603050405020304" pitchFamily="18" charset="0"/>
                        </a:rPr>
                        <a:t>t</a:t>
                      </a:r>
                      <a:r>
                        <a:rPr lang="en-US" sz="1800" b="0">
                          <a:latin typeface="Times New Roman" panose="02020603050405020304" pitchFamily="18" charset="0"/>
                          <a:cs typeface="Times New Roman" panose="02020603050405020304" pitchFamily="18" charset="0"/>
                        </a:rPr>
                        <a:t>是每个分类的阈值参数</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weightCol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用来设置权重列名，未定义默认值，如果没有设置或设置为空，则把所有实例的权重设为1</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minWeightFractionPerNode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每个孩子</a:t>
                      </a:r>
                      <a:r>
                        <a:rPr lang="en-US" sz="1800" b="0">
                          <a:latin typeface="方正宋一简体" charset="0"/>
                          <a:cs typeface="方正宋一简体" charset="0"/>
                        </a:rPr>
                        <a:t>节点</a:t>
                      </a:r>
                      <a:r>
                        <a:rPr lang="en-US" sz="1800" b="0">
                          <a:latin typeface="Times New Roman" panose="02020603050405020304" pitchFamily="18" charset="0"/>
                          <a:cs typeface="Times New Roman" panose="02020603050405020304" pitchFamily="18" charset="0"/>
                        </a:rPr>
                        <a:t>在拆分后必须拥有的加权样本数的最小分数。如果拆分导致左孩子</a:t>
                      </a:r>
                      <a:r>
                        <a:rPr lang="en-US" sz="1800" b="0">
                          <a:latin typeface="方正宋一简体" charset="0"/>
                          <a:cs typeface="方正宋一简体" charset="0"/>
                        </a:rPr>
                        <a:t>节点</a:t>
                      </a:r>
                      <a:r>
                        <a:rPr lang="en-US" sz="1800" b="0">
                          <a:latin typeface="Times New Roman" panose="02020603050405020304" pitchFamily="18" charset="0"/>
                          <a:cs typeface="Times New Roman" panose="02020603050405020304" pitchFamily="18" charset="0"/>
                        </a:rPr>
                        <a:t>或右孩子</a:t>
                      </a:r>
                      <a:r>
                        <a:rPr lang="en-US" sz="1800" b="0">
                          <a:latin typeface="方正宋一简体" charset="0"/>
                          <a:cs typeface="方正宋一简体" charset="0"/>
                        </a:rPr>
                        <a:t>节点</a:t>
                      </a:r>
                      <a:r>
                        <a:rPr lang="en-US" sz="1800" b="0">
                          <a:latin typeface="Times New Roman" panose="02020603050405020304" pitchFamily="18" charset="0"/>
                          <a:cs typeface="Times New Roman" panose="02020603050405020304" pitchFamily="18" charset="0"/>
                        </a:rPr>
                        <a:t>总权重的分数小于minWeightFractionPerNode，则这次拆分将视为无效</a:t>
                      </a:r>
                      <a:r>
                        <a:rPr lang="en-US" sz="1800" b="0">
                          <a:latin typeface="方正宋一简体" charset="0"/>
                          <a:cs typeface="方正宋一简体" charset="0"/>
                        </a:rPr>
                        <a:t>的</a:t>
                      </a:r>
                      <a:r>
                        <a:rPr lang="en-US" sz="1800" b="0">
                          <a:latin typeface="Times New Roman" panose="02020603050405020304" pitchFamily="18" charset="0"/>
                          <a:cs typeface="Times New Roman" panose="02020603050405020304" pitchFamily="18" charset="0"/>
                        </a:rPr>
                        <a:t>而被丢弃。应在区间[0.0,0.5)内</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默认</a:t>
                      </a:r>
                      <a:r>
                        <a:rPr lang="en-US" sz="1800" b="0">
                          <a:latin typeface="方正宋一简体" charset="0"/>
                          <a:cs typeface="方正宋一简体" charset="0"/>
                        </a:rPr>
                        <a:t>为</a:t>
                      </a:r>
                      <a:r>
                        <a:rPr lang="en-US" sz="1800" b="0">
                          <a:latin typeface="Times New Roman" panose="02020603050405020304" pitchFamily="18" charset="0"/>
                          <a:cs typeface="Times New Roman" panose="02020603050405020304" pitchFamily="18" charset="0"/>
                        </a:rPr>
                        <a:t>0.0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leafCol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用来设置叶</a:t>
                      </a:r>
                      <a:r>
                        <a:rPr lang="en-US" sz="1800" b="0">
                          <a:latin typeface="方正宋一简体" charset="0"/>
                          <a:cs typeface="方正宋一简体" charset="0"/>
                        </a:rPr>
                        <a:t>子节点</a:t>
                      </a:r>
                      <a:r>
                        <a:rPr lang="en-US" sz="1800" b="0">
                          <a:latin typeface="Times New Roman" panose="02020603050405020304" pitchFamily="18" charset="0"/>
                          <a:cs typeface="Times New Roman" panose="02020603050405020304" pitchFamily="18" charset="0"/>
                        </a:rPr>
                        <a:t>索引列名。通过先序方式预测每棵树中每个实例的叶子</a:t>
                      </a:r>
                      <a:r>
                        <a:rPr lang="en-US" sz="1800" b="0">
                          <a:latin typeface="方正宋一简体" charset="0"/>
                          <a:cs typeface="方正宋一简体" charset="0"/>
                        </a:rPr>
                        <a:t>节点</a:t>
                      </a:r>
                      <a:r>
                        <a:rPr lang="en-US" sz="1800" b="0">
                          <a:latin typeface="Times New Roman" panose="02020603050405020304" pitchFamily="18" charset="0"/>
                          <a:cs typeface="Times New Roman" panose="02020603050405020304" pitchFamily="18" charset="0"/>
                        </a:rPr>
                        <a:t>索引（默认</a:t>
                      </a:r>
                      <a:r>
                        <a:rPr lang="en-US" sz="1800" b="0">
                          <a:latin typeface="方正宋一简体" charset="0"/>
                          <a:cs typeface="方正宋一简体" charset="0"/>
                        </a:rPr>
                        <a:t>为</a:t>
                      </a: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7938" name="矩形 2"/>
          <p:cNvSpPr/>
          <p:nvPr/>
        </p:nvSpPr>
        <p:spPr>
          <a:xfrm>
            <a:off x="757238" y="1979613"/>
            <a:ext cx="7469187" cy="2245360"/>
          </a:xfrm>
          <a:prstGeom prst="rect">
            <a:avLst/>
          </a:prstGeom>
          <a:solidFill>
            <a:schemeClr val="tx1"/>
          </a:solidFill>
          <a:ln w="9525">
            <a:noFill/>
          </a:ln>
        </p:spPr>
        <p:txBody>
          <a:bodyPr wrap="square" anchor="t" anchorCtr="0">
            <a:spAutoFit/>
          </a:bodyPr>
          <a:p>
            <a:r>
              <a:rPr lang="zh-CN" altLang="zh-CN" sz="1400" dirty="0">
                <a:solidFill>
                  <a:schemeClr val="bg1"/>
                </a:solidFill>
                <a:latin typeface="Arial" panose="020B0604020202020204" pitchFamily="34" charset="0"/>
                <a:ea typeface="宋体" panose="02010600030101010101" pitchFamily="2" charset="-122"/>
              </a:rPr>
              <a:t># 创建Pipeline，设置阶段</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&gt;&gt;&gt; dtPipeline = Pipeline(stages=[labelIndexer, featureIndexer, dtClassifier, labelConverter])</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训练Pipeline模型</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&gt;&gt;&gt; dtPipelineModel = dtPipeline.fit(trainingData)</a:t>
            </a:r>
            <a:endParaRPr lang="zh-CN" altLang="zh-CN" sz="1400" dirty="0">
              <a:solidFill>
                <a:schemeClr val="bg1"/>
              </a:solidFill>
              <a:latin typeface="Arial" panose="020B0604020202020204" pitchFamily="34" charset="0"/>
              <a:ea typeface="宋体" panose="02010600030101010101" pitchFamily="2" charset="-122"/>
            </a:endParaRPr>
          </a:p>
          <a:p>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进行预测</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&gt;&gt;&gt; dtPredictions = dtPipelineModel.transform(testData)</a:t>
            </a:r>
            <a:endParaRPr lang="zh-CN" altLang="zh-CN" sz="1400" dirty="0">
              <a:solidFill>
                <a:schemeClr val="bg1"/>
              </a:solidFill>
              <a:latin typeface="Arial" panose="020B0604020202020204" pitchFamily="34" charset="0"/>
              <a:ea typeface="宋体" panose="02010600030101010101" pitchFamily="2" charset="-122"/>
            </a:endParaRPr>
          </a:p>
          <a:p>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选择需要展示的列</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&gt;&gt;&gt; selected = dtPredictions.select("predictedLabel", "label", "features")</a:t>
            </a:r>
            <a:endParaRPr lang="zh-CN" altLang="zh-CN" sz="1400" dirty="0">
              <a:solidFill>
                <a:schemeClr val="bg1"/>
              </a:solidFill>
              <a:latin typeface="Arial" panose="020B0604020202020204" pitchFamily="34" charset="0"/>
              <a:ea typeface="宋体" panose="02010600030101010101" pitchFamily="2" charset="-122"/>
            </a:endParaRPr>
          </a:p>
        </p:txBody>
      </p:sp>
      <p:sp>
        <p:nvSpPr>
          <p:cNvPr id="167939" name="文本框 1"/>
          <p:cNvSpPr txBox="1"/>
          <p:nvPr/>
        </p:nvSpPr>
        <p:spPr>
          <a:xfrm>
            <a:off x="666750" y="1189038"/>
            <a:ext cx="7867650" cy="64516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第5步：构建机器学习流水线，在训练数据集上调用fit( )进行模型训练，并在测试数据集上调用transform( )方法进行预测。</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9.7.2 </a:t>
            </a:r>
            <a:r>
              <a:rPr lang="zh-CN" altLang="en-US" dirty="0">
                <a:sym typeface="+mn-ea"/>
              </a:rPr>
              <a:t>决策树分类算法</a:t>
            </a:r>
            <a:endParaRPr lang="zh-CN" altLang="en-US"/>
          </a:p>
        </p:txBody>
      </p:sp>
      <p:sp>
        <p:nvSpPr>
          <p:cNvPr id="167938" name="矩形 2"/>
          <p:cNvSpPr/>
          <p:nvPr>
            <p:custDataLst>
              <p:tags r:id="rId1"/>
            </p:custDataLst>
          </p:nvPr>
        </p:nvSpPr>
        <p:spPr>
          <a:xfrm>
            <a:off x="650558" y="1218883"/>
            <a:ext cx="7469187" cy="4861560"/>
          </a:xfrm>
          <a:prstGeom prst="rect">
            <a:avLst/>
          </a:prstGeom>
          <a:solidFill>
            <a:schemeClr val="tx1"/>
          </a:solidFill>
          <a:ln w="9525">
            <a:noFill/>
          </a:ln>
        </p:spPr>
        <p:txBody>
          <a:bodyPr wrap="square" anchor="t" anchorCtr="0">
            <a:spAutoFit/>
          </a:bodyPr>
          <a:p>
            <a:r>
              <a:rPr lang="zh-CN" altLang="zh-CN" sz="1000" dirty="0">
                <a:solidFill>
                  <a:schemeClr val="bg1"/>
                </a:solidFill>
                <a:latin typeface="Arial" panose="020B0604020202020204" pitchFamily="34" charset="0"/>
                <a:ea typeface="宋体" panose="02010600030101010101" pitchFamily="2" charset="-122"/>
              </a:rPr>
              <a:t># 显示前100行</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&gt;&gt;&gt; selected.show(100)</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predictedLabel|          label|         features|</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Iris-setosa|[4.3,3.0,1.1,0.1]|</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Iris-setosa|[4.4,3.2,1.3,0.2]|</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Iris-setosa|[4.5,2.3,1.3,0.3]|</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Iris-setosa|[4.6,3.2,1.4,0.2]|</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|Iris-versicolor|Iris-versicolor|[4.9,2.4,3.3,1.0]|</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|Iris-versicolor|Iris-versicolor|[5.0,2.3,3.3,1.0]|</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Iris-setosa|[5.0,3.5,1.3,0.3]|</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|Iris-versicolor|Iris-versicolor|[5.1,2.5,3.0,1.1]|</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Iris-setosa|[5.1,3.5,1.4,0.3]|</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Iris-setosa|[5.1,3.7,1.5,0.4]|</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Iris-setosa|[5.1,3.8,1.9,0.4]|</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|Iris-versicolor|Iris-versicolor|[5.2,2.7,3.9,1.4]|</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Iris-setosa|[5.2,3.5,1.5,0.2]|</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Iris-setosa|[5.4,3.4,1.5,0.4]|</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Iris-setosa|[5.4,3.9,1.3,0.4]|</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Iris-setosa|[5.4,3.9,1.7,0.4]|</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|Iris-versicolor|Iris-versicolor|[5.5,2.3,4.0,1.3]|</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|Iris-versicolor|Iris-versicolor|[5.5,2.4,3.7,1.0]|</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|Iris-versicolor|Iris-versicolor|[5.5,2.4,3.8,1.1]|</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Iris-setosa|    Iris-setosa|[5.5,4.2,1.4,0.2]|</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|Iris-versicolor|Iris-versicolor|[5.6,2.7,4.2,1.3]|</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|Iris-versicolor|Iris-versicolor|[5.6,3.0,4.5,1.5]|</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Iris-virginica| Iris-virginica|[7.2,3.6,6.1,2.5]|</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 Iris-virginica| Iris-virginica|[7.7,3.0,6.1,2.3]|</a:t>
            </a:r>
            <a:endParaRPr lang="zh-CN" altLang="zh-CN" sz="1000" dirty="0">
              <a:solidFill>
                <a:schemeClr val="bg1"/>
              </a:solidFill>
              <a:latin typeface="Arial" panose="020B0604020202020204" pitchFamily="34" charset="0"/>
              <a:ea typeface="宋体" panose="02010600030101010101" pitchFamily="2" charset="-122"/>
            </a:endParaRPr>
          </a:p>
          <a:p>
            <a:r>
              <a:rPr lang="zh-CN" altLang="zh-CN" sz="1000" dirty="0">
                <a:solidFill>
                  <a:schemeClr val="bg1"/>
                </a:solidFill>
                <a:latin typeface="Arial" panose="020B0604020202020204" pitchFamily="34" charset="0"/>
                <a:ea typeface="宋体" panose="02010600030101010101" pitchFamily="2" charset="-122"/>
              </a:rPr>
              <a:t>+---------------+---------------+-----------------+</a:t>
            </a:r>
            <a:endParaRPr lang="zh-CN" altLang="zh-CN" sz="1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9.3.1 </a:t>
            </a:r>
            <a:r>
              <a:rPr lang="zh-CN" altLang="en-US" dirty="0"/>
              <a:t>本地向量</a:t>
            </a:r>
            <a:endParaRPr lang="zh-CN" altLang="en-US" dirty="0"/>
          </a:p>
        </p:txBody>
      </p:sp>
      <p:sp>
        <p:nvSpPr>
          <p:cNvPr id="30722" name="矩形 2"/>
          <p:cNvSpPr/>
          <p:nvPr/>
        </p:nvSpPr>
        <p:spPr>
          <a:xfrm>
            <a:off x="371475" y="1371600"/>
            <a:ext cx="8302625" cy="1198880"/>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所有本地向量都以org.apache.spark.ml.linalg.Vector为基类，DenseVector和SparseVector分别是它的两个继承类，故推荐使用Vectors工具类下定义的工厂方法来创建本地向量。</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7938" name="矩形 2"/>
          <p:cNvSpPr/>
          <p:nvPr>
            <p:custDataLst>
              <p:tags r:id="rId1"/>
            </p:custDataLst>
          </p:nvPr>
        </p:nvSpPr>
        <p:spPr>
          <a:xfrm>
            <a:off x="641668" y="1371283"/>
            <a:ext cx="7469187" cy="2030095"/>
          </a:xfrm>
          <a:prstGeom prst="rect">
            <a:avLst/>
          </a:prstGeom>
          <a:solidFill>
            <a:schemeClr val="tx1"/>
          </a:solidFill>
          <a:ln w="9525">
            <a:noFill/>
          </a:ln>
        </p:spPr>
        <p:txBody>
          <a:bodyPr wrap="square" anchor="t" anchorCtr="0">
            <a:spAutoFit/>
          </a:bodyPr>
          <a:p>
            <a:r>
              <a:rPr lang="zh-CN" altLang="zh-CN" sz="1800" dirty="0">
                <a:solidFill>
                  <a:schemeClr val="bg1"/>
                </a:solidFill>
                <a:latin typeface="Arial" panose="020B0604020202020204" pitchFamily="34" charset="0"/>
                <a:ea typeface="宋体" panose="02010600030101010101" pitchFamily="2" charset="-122"/>
              </a:rPr>
              <a:t># 创建多类别分类评估器并计算准确率</a:t>
            </a:r>
            <a:endParaRPr lang="zh-CN" altLang="zh-CN" sz="1800" dirty="0">
              <a:solidFill>
                <a:schemeClr val="bg1"/>
              </a:solidFill>
              <a:latin typeface="Arial" panose="020B0604020202020204" pitchFamily="34" charset="0"/>
              <a:ea typeface="宋体" panose="02010600030101010101" pitchFamily="2" charset="-122"/>
            </a:endParaRPr>
          </a:p>
          <a:p>
            <a:r>
              <a:rPr lang="zh-CN" altLang="zh-CN" sz="1800" dirty="0">
                <a:solidFill>
                  <a:schemeClr val="bg1"/>
                </a:solidFill>
                <a:latin typeface="Arial" panose="020B0604020202020204" pitchFamily="34" charset="0"/>
                <a:ea typeface="宋体" panose="02010600030101010101" pitchFamily="2" charset="-122"/>
              </a:rPr>
              <a:t>&gt;&gt;&gt; evaluator = MulticlassClassificationEvaluator(labelCol="indexedLabel", predictionCol="prediction")</a:t>
            </a:r>
            <a:endParaRPr lang="zh-CN" altLang="zh-CN" sz="1800" dirty="0">
              <a:solidFill>
                <a:schemeClr val="bg1"/>
              </a:solidFill>
              <a:latin typeface="Arial" panose="020B0604020202020204" pitchFamily="34" charset="0"/>
              <a:ea typeface="宋体" panose="02010600030101010101" pitchFamily="2" charset="-122"/>
            </a:endParaRPr>
          </a:p>
          <a:p>
            <a:r>
              <a:rPr lang="zh-CN" altLang="zh-CN" sz="1800" dirty="0">
                <a:solidFill>
                  <a:schemeClr val="bg1"/>
                </a:solidFill>
                <a:latin typeface="Arial" panose="020B0604020202020204" pitchFamily="34" charset="0"/>
                <a:ea typeface="宋体" panose="02010600030101010101" pitchFamily="2" charset="-122"/>
              </a:rPr>
              <a:t>&gt;&gt;&gt; dtAccuracy = evaluator.evaluate(dtPredictions)</a:t>
            </a:r>
            <a:endParaRPr lang="zh-CN" altLang="zh-CN" sz="1800" dirty="0">
              <a:solidFill>
                <a:schemeClr val="bg1"/>
              </a:solidFill>
              <a:latin typeface="Arial" panose="020B0604020202020204" pitchFamily="34" charset="0"/>
              <a:ea typeface="宋体" panose="02010600030101010101" pitchFamily="2" charset="-122"/>
            </a:endParaRPr>
          </a:p>
          <a:p>
            <a:r>
              <a:rPr lang="zh-CN" altLang="zh-CN" sz="1800" dirty="0">
                <a:solidFill>
                  <a:schemeClr val="bg1"/>
                </a:solidFill>
                <a:latin typeface="Arial" panose="020B0604020202020204" pitchFamily="34" charset="0"/>
                <a:ea typeface="宋体" panose="02010600030101010101" pitchFamily="2" charset="-122"/>
              </a:rPr>
              <a:t>&gt;&gt;&gt; print("Model Accuracy:", dtAccuracy)</a:t>
            </a:r>
            <a:endParaRPr lang="zh-CN" altLang="zh-CN" sz="1800" dirty="0">
              <a:solidFill>
                <a:schemeClr val="bg1"/>
              </a:solidFill>
              <a:latin typeface="Arial" panose="020B0604020202020204" pitchFamily="34" charset="0"/>
              <a:ea typeface="宋体" panose="02010600030101010101" pitchFamily="2" charset="-122"/>
            </a:endParaRPr>
          </a:p>
          <a:p>
            <a:r>
              <a:rPr lang="zh-CN" altLang="zh-CN" sz="1800" dirty="0">
                <a:solidFill>
                  <a:schemeClr val="bg1"/>
                </a:solidFill>
                <a:latin typeface="Arial" panose="020B0604020202020204" pitchFamily="34" charset="0"/>
                <a:ea typeface="宋体" panose="02010600030101010101" pitchFamily="2" charset="-122"/>
              </a:rPr>
              <a:t>Model Accuracy: 0.9575250312891115  //模型的预测准确率</a:t>
            </a:r>
            <a:endParaRPr lang="zh-CN" altLang="zh-CN" sz="18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9986" name="矩形 2"/>
          <p:cNvSpPr/>
          <p:nvPr/>
        </p:nvSpPr>
        <p:spPr>
          <a:xfrm>
            <a:off x="478790" y="1905635"/>
            <a:ext cx="8229600" cy="4615815"/>
          </a:xfrm>
          <a:prstGeom prst="rect">
            <a:avLst/>
          </a:prstGeom>
          <a:solidFill>
            <a:schemeClr val="tx1"/>
          </a:solidFill>
          <a:ln w="9525">
            <a:noFill/>
          </a:ln>
        </p:spPr>
        <p:txBody>
          <a:bodyPr anchor="t" anchorCtr="0">
            <a:spAutoFit/>
          </a:bodyPr>
          <a:p>
            <a:r>
              <a:rPr lang="en-US" altLang="zh-CN" sz="1400" dirty="0">
                <a:solidFill>
                  <a:schemeClr val="bg1"/>
                </a:solidFill>
                <a:latin typeface="Arial" panose="020B0604020202020204" pitchFamily="34" charset="0"/>
                <a:ea typeface="宋体" panose="02010600030101010101" pitchFamily="2" charset="-122"/>
              </a:rPr>
              <a:t># 获取DecisionTreeClassificationModel</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&gt;&gt;&gt; treeModelClassifier = dtPipelineModel.stages[2]</a:t>
            </a:r>
            <a:endParaRPr lang="en-US" altLang="zh-CN" sz="1400" dirty="0">
              <a:solidFill>
                <a:schemeClr val="bg1"/>
              </a:solidFill>
              <a:latin typeface="Arial" panose="020B0604020202020204" pitchFamily="34" charset="0"/>
              <a:ea typeface="宋体" panose="02010600030101010101" pitchFamily="2" charset="-122"/>
            </a:endParaRPr>
          </a:p>
          <a:p>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打印学习到的分类树模型</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&gt;&gt;&gt; print("Learned classification tree model:\n" + treeModelClassifier.toDebugString)</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Learned classification tree model:</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DecisionTreeClassificationModel: uid=DecisionTreeClassifier_d30c1c6bc6be, depth=4, numNodes=9, numClasses=3, numFeatures=4</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If (feature 2 &lt;= 2.7)</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Predict: 0.0</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Else (feature 2 &gt; 2.7)</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If (feature 2 &lt;= 4.95)</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If (feature 3 &lt;= 1.6)</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Predict: 1.0</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Else (feature 3 &gt; 1.6)</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If (feature 1 &lt;= 3.05)</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Predict: 2.0</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Else (feature 1 &gt; 3.05)</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Predict: 1.0</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Else (feature 2 &gt; 4.95)</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Predict: 2.0</a:t>
            </a:r>
            <a:endParaRPr lang="en-US" altLang="zh-CN" sz="1400" dirty="0">
              <a:solidFill>
                <a:schemeClr val="bg1"/>
              </a:solidFill>
              <a:latin typeface="Arial" panose="020B0604020202020204" pitchFamily="34" charset="0"/>
              <a:ea typeface="宋体" panose="02010600030101010101" pitchFamily="2" charset="-122"/>
            </a:endParaRPr>
          </a:p>
        </p:txBody>
      </p:sp>
      <p:sp>
        <p:nvSpPr>
          <p:cNvPr id="169987" name="文本框 1"/>
          <p:cNvSpPr txBox="1"/>
          <p:nvPr/>
        </p:nvSpPr>
        <p:spPr>
          <a:xfrm>
            <a:off x="804863" y="1206500"/>
            <a:ext cx="7424737" cy="64516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第6步：通过调用DecisionTreeClassificationModel的toDebugString( )方法，查看训练的决策树模型结构。</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9.8 </a:t>
            </a:r>
            <a:r>
              <a:rPr lang="zh-CN" altLang="en-US" b="1" dirty="0">
                <a:sym typeface="+mn-ea"/>
              </a:rPr>
              <a:t>聚类算法</a:t>
            </a:r>
            <a:endParaRPr lang="zh-CN" altLang="en-US"/>
          </a:p>
        </p:txBody>
      </p:sp>
      <p:sp>
        <p:nvSpPr>
          <p:cNvPr id="100" name="文本框 99"/>
          <p:cNvSpPr txBox="1"/>
          <p:nvPr/>
        </p:nvSpPr>
        <p:spPr>
          <a:xfrm>
            <a:off x="610235" y="1524000"/>
            <a:ext cx="7764780" cy="2676525"/>
          </a:xfrm>
          <a:prstGeom prst="rect">
            <a:avLst/>
          </a:prstGeom>
          <a:noFill/>
          <a:ln w="9525">
            <a:noFill/>
          </a:ln>
        </p:spPr>
        <p:txBody>
          <a:bodyPr wrap="square">
            <a:spAutoFit/>
          </a:bodyPr>
          <a:p>
            <a:pPr indent="254000"/>
            <a:r>
              <a:rPr lang="zh-CN" sz="2400">
                <a:cs typeface="方正宋一简体" charset="0"/>
              </a:rPr>
              <a:t>聚类又称群分析，是一种重要的机器学习和数据挖掘技术。聚类的目的是将数据集中的数据对象划分到若干个簇中，并且保证每个簇的样本尽量接近，不同簇的样本尽量远离。通过聚类生成的簇是一组数据对象的集合，簇满足以下两个条件：（1）每个簇至少包含一个数据对象；（2）每个数据对象仅属于一个簇。</a:t>
            </a:r>
            <a:endParaRPr lang="zh-CN" sz="2400">
              <a:cs typeface="方正宋一简体"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9.8 </a:t>
            </a:r>
            <a:r>
              <a:rPr lang="zh-CN" altLang="en-US" b="1" dirty="0">
                <a:sym typeface="+mn-ea"/>
              </a:rPr>
              <a:t>聚类算法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73050" y="1447800"/>
            <a:ext cx="8597900" cy="149288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9.8 </a:t>
            </a:r>
            <a:r>
              <a:rPr lang="zh-CN" altLang="en-US" b="1" dirty="0">
                <a:sym typeface="+mn-ea"/>
              </a:rPr>
              <a:t>聚类算法</a:t>
            </a:r>
            <a:endParaRPr lang="zh-CN" altLang="en-US"/>
          </a:p>
        </p:txBody>
      </p:sp>
      <p:sp>
        <p:nvSpPr>
          <p:cNvPr id="100" name="文本框 99"/>
          <p:cNvSpPr txBox="1"/>
          <p:nvPr/>
        </p:nvSpPr>
        <p:spPr>
          <a:xfrm>
            <a:off x="457835" y="1143000"/>
            <a:ext cx="8109585" cy="4892675"/>
          </a:xfrm>
          <a:prstGeom prst="rect">
            <a:avLst/>
          </a:prstGeom>
          <a:noFill/>
          <a:ln w="9525">
            <a:noFill/>
          </a:ln>
        </p:spPr>
        <p:txBody>
          <a:bodyPr wrap="square">
            <a:spAutoFit/>
          </a:bodyPr>
          <a:p>
            <a:r>
              <a:rPr lang="zh-CN" sz="2400">
                <a:ea typeface="宋体" panose="02010600030101010101" pitchFamily="2" charset="-122"/>
              </a:rPr>
              <a:t>聚类一般属于无监督分类的范畴，按照一定的要求和规律，在没有关于分类的先验知识的情况下，对数据进行区分和分类。聚类既可以作为一个单独过程，用于找寻数据内部的分布结构，也可以作为分类等其他学习任务的前驱过程。聚类算法可分为划分法（</a:t>
            </a:r>
            <a:r>
              <a:rPr lang="en-US" sz="2400">
                <a:latin typeface="Times New Roman" panose="02020603050405020304" pitchFamily="18" charset="0"/>
                <a:ea typeface="宋体" panose="02010600030101010101" pitchFamily="2" charset="-122"/>
              </a:rPr>
              <a:t>Partitioning Method</a:t>
            </a:r>
            <a:r>
              <a:rPr lang="zh-CN" sz="2400">
                <a:ea typeface="宋体" panose="02010600030101010101" pitchFamily="2" charset="-122"/>
              </a:rPr>
              <a:t>）、层次法（</a:t>
            </a:r>
            <a:r>
              <a:rPr lang="en-US" sz="2400">
                <a:latin typeface="Times New Roman" panose="02020603050405020304" pitchFamily="18" charset="0"/>
                <a:ea typeface="宋体" panose="02010600030101010101" pitchFamily="2" charset="-122"/>
              </a:rPr>
              <a:t>Hierarchical Method</a:t>
            </a:r>
            <a:r>
              <a:rPr lang="zh-CN" sz="2400">
                <a:ea typeface="宋体" panose="02010600030101010101" pitchFamily="2" charset="-122"/>
              </a:rPr>
              <a:t>）、基于密度的方法（</a:t>
            </a:r>
            <a:r>
              <a:rPr lang="en-US" sz="2400">
                <a:latin typeface="Times New Roman" panose="02020603050405020304" pitchFamily="18" charset="0"/>
                <a:ea typeface="宋体" panose="02010600030101010101" pitchFamily="2" charset="-122"/>
              </a:rPr>
              <a:t>Density-Based Method</a:t>
            </a:r>
            <a:r>
              <a:rPr lang="zh-CN" sz="2400">
                <a:ea typeface="宋体" panose="02010600030101010101" pitchFamily="2" charset="-122"/>
              </a:rPr>
              <a:t>）、基于网格的方法（</a:t>
            </a:r>
            <a:r>
              <a:rPr lang="en-US" sz="2400">
                <a:latin typeface="Times New Roman" panose="02020603050405020304" pitchFamily="18" charset="0"/>
                <a:ea typeface="宋体" panose="02010600030101010101" pitchFamily="2" charset="-122"/>
              </a:rPr>
              <a:t>Grid-Based Method</a:t>
            </a:r>
            <a:r>
              <a:rPr lang="zh-CN" sz="2400">
                <a:ea typeface="宋体" panose="02010600030101010101" pitchFamily="2" charset="-122"/>
              </a:rPr>
              <a:t>）、基于模型的方法（</a:t>
            </a:r>
            <a:r>
              <a:rPr lang="en-US" sz="2400">
                <a:latin typeface="Times New Roman" panose="02020603050405020304" pitchFamily="18" charset="0"/>
                <a:ea typeface="宋体" panose="02010600030101010101" pitchFamily="2" charset="-122"/>
              </a:rPr>
              <a:t>Model-Based Method</a:t>
            </a:r>
            <a:r>
              <a:rPr lang="zh-CN" sz="2400">
                <a:ea typeface="宋体" panose="02010600030101010101" pitchFamily="2" charset="-122"/>
              </a:rPr>
              <a:t>）等。这些方法没有统一的评价指标，因为不同聚类算法的目标函数相差很大。有些聚类是基于距离的（如</a:t>
            </a:r>
            <a:r>
              <a:rPr lang="en-US" sz="2400" i="1">
                <a:latin typeface="Times New Roman" panose="02020603050405020304" pitchFamily="18" charset="0"/>
                <a:ea typeface="宋体" panose="02010600030101010101" pitchFamily="2" charset="-122"/>
              </a:rPr>
              <a:t>K</a:t>
            </a:r>
            <a:r>
              <a:rPr lang="en-US" sz="2400">
                <a:latin typeface="Times New Roman" panose="02020603050405020304" pitchFamily="18" charset="0"/>
                <a:ea typeface="宋体" panose="02010600030101010101" pitchFamily="2" charset="-122"/>
              </a:rPr>
              <a:t>-Means</a:t>
            </a:r>
            <a:r>
              <a:rPr lang="zh-CN" sz="2400">
                <a:ea typeface="宋体" panose="02010600030101010101" pitchFamily="2" charset="-122"/>
              </a:rPr>
              <a:t>），有些是假设先验分布的（如</a:t>
            </a:r>
            <a:r>
              <a:rPr lang="en-US" sz="2400">
                <a:latin typeface="Times New Roman" panose="02020603050405020304" pitchFamily="18" charset="0"/>
                <a:ea typeface="宋体" panose="02010600030101010101" pitchFamily="2" charset="-122"/>
              </a:rPr>
              <a:t>GMM</a:t>
            </a:r>
            <a:r>
              <a:rPr lang="zh-CN" sz="2400">
                <a:ea typeface="宋体" panose="02010600030101010101" pitchFamily="2" charset="-122"/>
              </a:rPr>
              <a:t>、</a:t>
            </a:r>
            <a:r>
              <a:rPr lang="en-US" sz="2400">
                <a:latin typeface="Times New Roman" panose="02020603050405020304" pitchFamily="18" charset="0"/>
                <a:ea typeface="宋体" panose="02010600030101010101" pitchFamily="2" charset="-122"/>
              </a:rPr>
              <a:t>LDA</a:t>
            </a:r>
            <a:r>
              <a:rPr lang="zh-CN" sz="2400">
                <a:ea typeface="宋体" panose="02010600030101010101" pitchFamily="2" charset="-122"/>
              </a:rPr>
              <a:t>），有些是带有图聚类和谱分析性质的（如谱聚类），还有些是基于密度的（如</a:t>
            </a:r>
            <a:r>
              <a:rPr lang="en-US" sz="2400">
                <a:latin typeface="Times New Roman" panose="02020603050405020304" pitchFamily="18" charset="0"/>
                <a:ea typeface="宋体" panose="02010600030101010101" pitchFamily="2" charset="-122"/>
              </a:rPr>
              <a:t>DBSCAN</a:t>
            </a:r>
            <a:r>
              <a:rPr lang="zh-CN" sz="2400">
                <a:ea typeface="宋体" panose="02010600030101010101" pitchFamily="2" charset="-122"/>
              </a:rPr>
              <a:t>）。聚类算法应该嵌入问题中进行评价。</a:t>
            </a:r>
            <a:endParaRPr lang="zh-CN" altLang="en-US" sz="240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 </a:t>
            </a:r>
            <a:r>
              <a:rPr lang="zh-CN" altLang="en-US" b="1" dirty="0"/>
              <a:t>聚类算法</a:t>
            </a:r>
            <a:endParaRPr lang="zh-CN" altLang="en-US" dirty="0"/>
          </a:p>
        </p:txBody>
      </p:sp>
      <p:sp>
        <p:nvSpPr>
          <p:cNvPr id="171010" name="矩形 2"/>
          <p:cNvSpPr/>
          <p:nvPr/>
        </p:nvSpPr>
        <p:spPr>
          <a:xfrm>
            <a:off x="990600" y="1600200"/>
            <a:ext cx="3503613" cy="830263"/>
          </a:xfrm>
          <a:prstGeom prst="rect">
            <a:avLst/>
          </a:prstGeom>
          <a:noFill/>
          <a:ln w="9525">
            <a:noFill/>
          </a:ln>
        </p:spPr>
        <p:txBody>
          <a:bodyPr wrap="none" anchor="t" anchorCtr="0">
            <a:spAutoFit/>
          </a:bodyPr>
          <a:p>
            <a:r>
              <a:rPr lang="en-US" altLang="zh-CN" sz="2400" dirty="0">
                <a:latin typeface="Arial" panose="020B0604020202020204" pitchFamily="34" charset="0"/>
                <a:ea typeface="宋体" panose="02010600030101010101" pitchFamily="2" charset="-122"/>
              </a:rPr>
              <a:t>9.8.1 K</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Means </a:t>
            </a:r>
            <a:r>
              <a:rPr lang="zh-CN" altLang="en-US" sz="2400" dirty="0">
                <a:latin typeface="Arial" panose="020B0604020202020204" pitchFamily="34" charset="0"/>
                <a:ea typeface="宋体" panose="02010600030101010101" pitchFamily="2" charset="-122"/>
              </a:rPr>
              <a:t>聚类算法</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9.8.2 GMM </a:t>
            </a:r>
            <a:r>
              <a:rPr lang="zh-CN" altLang="en-US" sz="2400" dirty="0">
                <a:latin typeface="Arial" panose="020B0604020202020204" pitchFamily="34" charset="0"/>
                <a:ea typeface="宋体" panose="02010600030101010101" pitchFamily="2" charset="-122"/>
              </a:rPr>
              <a:t>聚类算法</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ea typeface="宋体" panose="02010600030101010101" pitchFamily="2" charset="-122"/>
              </a:rPr>
              <a:t>9.8.1 K-Means </a:t>
            </a:r>
            <a:r>
              <a:rPr lang="zh-CN" altLang="en-US" b="1" dirty="0">
                <a:ea typeface="宋体" panose="02010600030101010101" pitchFamily="2" charset="-122"/>
              </a:rPr>
              <a:t>聚类算法</a:t>
            </a:r>
            <a:endParaRPr lang="zh-CN" altLang="en-US" b="1" dirty="0">
              <a:ea typeface="宋体" panose="02010600030101010101" pitchFamily="2" charset="-122"/>
            </a:endParaRPr>
          </a:p>
        </p:txBody>
      </p:sp>
      <p:sp>
        <p:nvSpPr>
          <p:cNvPr id="172034" name="矩形 2"/>
          <p:cNvSpPr/>
          <p:nvPr/>
        </p:nvSpPr>
        <p:spPr>
          <a:xfrm>
            <a:off x="609600" y="1219200"/>
            <a:ext cx="7715250" cy="5262563"/>
          </a:xfrm>
          <a:prstGeom prst="rect">
            <a:avLst/>
          </a:prstGeom>
          <a:noFill/>
          <a:ln w="9525">
            <a:noFill/>
          </a:ln>
        </p:spPr>
        <p:txBody>
          <a:bodyPr wrap="square" anchor="t" anchorCtr="0">
            <a:spAutoFit/>
          </a:bodyPr>
          <a:p>
            <a:r>
              <a:rPr lang="zh-CN" altLang="en-US" sz="2800" dirty="0">
                <a:latin typeface="Arial" panose="020B0604020202020204" pitchFamily="34" charset="0"/>
                <a:ea typeface="宋体" panose="02010600030101010101" pitchFamily="2" charset="-122"/>
              </a:rPr>
              <a:t>K-Means是一个迭代求解的聚类算法，属于划分（Partitioning）型的聚类方法，即首先创建K个划分，然后迭代地将样本从一个划分转移到另一个划分来改善最终聚类的质量。其过程大致如下：</a:t>
            </a:r>
            <a:endParaRPr lang="zh-CN" altLang="en-US" sz="2800" dirty="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（1）根据给定的k值，选取k个样本点作为初始划分中心；</a:t>
            </a:r>
            <a:endParaRPr lang="zh-CN" altLang="en-US" sz="2800" dirty="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（2）计算所有样本点到每一个划分中心的距离，并将所有样本点划分到距离最近的划分中心；</a:t>
            </a:r>
            <a:endParaRPr lang="zh-CN" altLang="en-US" sz="2800" dirty="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（3）计算每个划分中样本点的平均值，将其作为新的中心；</a:t>
            </a:r>
            <a:endParaRPr lang="zh-CN" altLang="en-US" sz="2800" dirty="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（4）循环进行2～3步直至最大迭代次数，或划分中心的变化小于某一预定义阈值。</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9.8.1 K-Means </a:t>
            </a:r>
            <a:r>
              <a:rPr lang="zh-CN" altLang="en-US" b="1" dirty="0"/>
              <a:t>聚类算法</a:t>
            </a:r>
            <a:endParaRPr lang="zh-CN" altLang="en-US" b="1" dirty="0"/>
          </a:p>
        </p:txBody>
      </p:sp>
      <p:sp>
        <p:nvSpPr>
          <p:cNvPr id="173058" name="矩形 3"/>
          <p:cNvSpPr/>
          <p:nvPr/>
        </p:nvSpPr>
        <p:spPr>
          <a:xfrm>
            <a:off x="685800" y="1295400"/>
            <a:ext cx="7848600" cy="1570038"/>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数据集：使用</a:t>
            </a:r>
            <a:r>
              <a:rPr lang="en-US" altLang="zh-CN" sz="2400" dirty="0">
                <a:latin typeface="Arial" panose="020B0604020202020204" pitchFamily="34" charset="0"/>
                <a:ea typeface="宋体" panose="02010600030101010101" pitchFamily="2" charset="-122"/>
              </a:rPr>
              <a:t>UCI</a:t>
            </a:r>
            <a:r>
              <a:rPr lang="zh-CN" altLang="en-US" sz="2400" dirty="0">
                <a:latin typeface="Arial" panose="020B0604020202020204" pitchFamily="34" charset="0"/>
                <a:ea typeface="宋体" panose="02010600030101010101" pitchFamily="2" charset="-122"/>
              </a:rPr>
              <a:t>数据集中的鸢尾花数据</a:t>
            </a:r>
            <a:r>
              <a:rPr lang="en-US" altLang="zh-CN" sz="2400" dirty="0">
                <a:latin typeface="Arial" panose="020B0604020202020204" pitchFamily="34" charset="0"/>
                <a:ea typeface="宋体" panose="02010600030101010101" pitchFamily="2" charset="-122"/>
              </a:rPr>
              <a:t>Iris</a:t>
            </a:r>
            <a:r>
              <a:rPr lang="zh-CN" altLang="en-US" sz="2400" dirty="0">
                <a:latin typeface="Arial" panose="020B0604020202020204" pitchFamily="34" charset="0"/>
                <a:ea typeface="宋体" panose="02010600030101010101" pitchFamily="2" charset="-122"/>
              </a:rPr>
              <a:t>进行实验，它可以在</a:t>
            </a:r>
            <a:r>
              <a:rPr lang="en-US" altLang="zh-CN" sz="2400" dirty="0">
                <a:latin typeface="Arial" panose="020B0604020202020204" pitchFamily="34" charset="0"/>
                <a:ea typeface="宋体" panose="02010600030101010101" pitchFamily="2" charset="-122"/>
              </a:rPr>
              <a:t>iris</a:t>
            </a:r>
            <a:r>
              <a:rPr lang="zh-CN" altLang="en-US" sz="2400" dirty="0">
                <a:latin typeface="Arial" panose="020B0604020202020204" pitchFamily="34" charset="0"/>
                <a:ea typeface="宋体" panose="02010600030101010101" pitchFamily="2" charset="-122"/>
              </a:rPr>
              <a:t>获取，</a:t>
            </a:r>
            <a:r>
              <a:rPr lang="en-US" altLang="zh-CN" sz="2400" dirty="0">
                <a:latin typeface="Arial" panose="020B0604020202020204" pitchFamily="34" charset="0"/>
                <a:ea typeface="宋体" panose="02010600030101010101" pitchFamily="2" charset="-122"/>
              </a:rPr>
              <a:t>Iris</a:t>
            </a:r>
            <a:r>
              <a:rPr lang="zh-CN" altLang="en-US" sz="2400" dirty="0">
                <a:latin typeface="Arial" panose="020B0604020202020204" pitchFamily="34" charset="0"/>
                <a:ea typeface="宋体" panose="02010600030101010101" pitchFamily="2" charset="-122"/>
              </a:rPr>
              <a:t>数据的样本容量为</a:t>
            </a:r>
            <a:r>
              <a:rPr lang="en-US" altLang="zh-CN" sz="2400" dirty="0">
                <a:latin typeface="Arial" panose="020B0604020202020204" pitchFamily="34" charset="0"/>
                <a:ea typeface="宋体" panose="02010600030101010101" pitchFamily="2" charset="-122"/>
              </a:rPr>
              <a:t>150</a:t>
            </a:r>
            <a:r>
              <a:rPr lang="zh-CN" altLang="en-US" sz="2400" dirty="0">
                <a:latin typeface="Arial" panose="020B0604020202020204" pitchFamily="34" charset="0"/>
                <a:ea typeface="宋体" panose="02010600030101010101" pitchFamily="2" charset="-122"/>
              </a:rPr>
              <a:t>，有四个实数值的特征，分别代表花朵四个部位的尺寸，以及该样本对应鸢尾花的亚种类型（共有</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种亚种类型）</a:t>
            </a:r>
            <a:endParaRPr lang="zh-CN" altLang="en-US" sz="2400" dirty="0">
              <a:latin typeface="Arial" panose="020B0604020202020204" pitchFamily="34" charset="0"/>
              <a:ea typeface="宋体" panose="02010600030101010101" pitchFamily="2" charset="-122"/>
            </a:endParaRPr>
          </a:p>
        </p:txBody>
      </p:sp>
      <p:sp>
        <p:nvSpPr>
          <p:cNvPr id="5" name="矩形 4"/>
          <p:cNvSpPr/>
          <p:nvPr/>
        </p:nvSpPr>
        <p:spPr>
          <a:xfrm>
            <a:off x="762000" y="3276600"/>
            <a:ext cx="7620000" cy="1754188"/>
          </a:xfrm>
          <a:prstGeom prst="rect">
            <a:avLst/>
          </a:prstGeom>
          <a:solidFill>
            <a:schemeClr val="bg1">
              <a:lumMod val="95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5.1,3.5,1.4,0.2,setosa</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5.4,3.0,4.5,1.5,versicolor</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7.1,3.0,5.9,2.1,virginica</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9.8.1 K-Means </a:t>
            </a:r>
            <a:r>
              <a:rPr lang="zh-CN" altLang="en-US" b="1" dirty="0"/>
              <a:t>聚类算法</a:t>
            </a:r>
            <a:endParaRPr lang="zh-CN" altLang="en-US" b="1" dirty="0"/>
          </a:p>
        </p:txBody>
      </p:sp>
      <p:sp>
        <p:nvSpPr>
          <p:cNvPr id="174082" name="矩形 2"/>
          <p:cNvSpPr/>
          <p:nvPr/>
        </p:nvSpPr>
        <p:spPr>
          <a:xfrm>
            <a:off x="762000" y="1219200"/>
            <a:ext cx="3400425" cy="460375"/>
          </a:xfrm>
          <a:prstGeom prst="rect">
            <a:avLst/>
          </a:prstGeom>
          <a:noFill/>
          <a:ln w="9525">
            <a:noFill/>
          </a:ln>
        </p:spPr>
        <p:txBody>
          <a:bodyPr wrap="none" anchor="t" anchorCtr="0">
            <a:spAutoFit/>
          </a:bodyPr>
          <a:p>
            <a:r>
              <a:rPr lang="zh-CN" altLang="en-US" sz="2400" dirty="0">
                <a:latin typeface="Arial" panose="020B0604020202020204" pitchFamily="34" charset="0"/>
                <a:ea typeface="宋体" panose="02010600030101010101" pitchFamily="2" charset="-122"/>
              </a:rPr>
              <a:t>第1步：引入必要的类。</a:t>
            </a:r>
            <a:endParaRPr lang="zh-CN" altLang="en-US" sz="2400" dirty="0">
              <a:latin typeface="Arial" panose="020B0604020202020204" pitchFamily="34" charset="0"/>
              <a:ea typeface="宋体" panose="02010600030101010101" pitchFamily="2" charset="-122"/>
            </a:endParaRPr>
          </a:p>
        </p:txBody>
      </p:sp>
      <p:sp>
        <p:nvSpPr>
          <p:cNvPr id="174083" name="矩形 3"/>
          <p:cNvSpPr/>
          <p:nvPr/>
        </p:nvSpPr>
        <p:spPr>
          <a:xfrm>
            <a:off x="762000" y="1681163"/>
            <a:ext cx="7239000" cy="175323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from pyspark.ml.linalg import Vectors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pyspark.ml.clustering import KMeans, KMeansModel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pyspark.ml.evaluation import ClusteringEvaluator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pyspark.ml.feature import VectorAssembler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pyspark.sql.types import 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pyspark.sql.session import SparkSession</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9.8.1 K-Means </a:t>
            </a:r>
            <a:r>
              <a:rPr lang="zh-CN" altLang="en-US" b="1" dirty="0"/>
              <a:t>聚类算法</a:t>
            </a:r>
            <a:endParaRPr lang="zh-CN" altLang="en-US" b="1" dirty="0"/>
          </a:p>
        </p:txBody>
      </p:sp>
      <p:sp>
        <p:nvSpPr>
          <p:cNvPr id="175106" name="矩形 5"/>
          <p:cNvSpPr/>
          <p:nvPr/>
        </p:nvSpPr>
        <p:spPr>
          <a:xfrm>
            <a:off x="685800" y="1295400"/>
            <a:ext cx="7969250" cy="1082675"/>
          </a:xfrm>
          <a:prstGeom prst="rect">
            <a:avLst/>
          </a:prstGeom>
          <a:noFill/>
          <a:ln w="9525">
            <a:noFill/>
          </a:ln>
        </p:spPr>
        <p:txBody>
          <a:bodyPr anchor="t" anchorCtr="0"/>
          <a:p>
            <a:r>
              <a:rPr lang="zh-CN" altLang="zh-CN" sz="2400" dirty="0">
                <a:latin typeface="Arial" panose="020B0604020202020204" pitchFamily="34" charset="0"/>
                <a:ea typeface="宋体" panose="02010600030101010101" pitchFamily="2" charset="-122"/>
              </a:rPr>
              <a:t>第2步：创建数据集。使用spark.read.csv( )方法读取CSV文件，再将4个属性转化为Double类型，最后利用VectorAssembler( )将4个属性组合成向量。</a:t>
            </a:r>
            <a:endParaRPr lang="zh-CN" altLang="zh-CN" sz="2400" dirty="0">
              <a:latin typeface="Arial" panose="020B0604020202020204" pitchFamily="34" charset="0"/>
              <a:ea typeface="宋体" panose="02010600030101010101" pitchFamily="2" charset="-122"/>
            </a:endParaRPr>
          </a:p>
        </p:txBody>
      </p:sp>
      <p:sp>
        <p:nvSpPr>
          <p:cNvPr id="175107" name="矩形 3"/>
          <p:cNvSpPr/>
          <p:nvPr/>
        </p:nvSpPr>
        <p:spPr>
          <a:xfrm>
            <a:off x="685800" y="2667000"/>
            <a:ext cx="7708900" cy="2371090"/>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创建 SparkSession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SparkSession.builder.appName("example").getOrCreate()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加载数据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path = "file:///usr/local/spark/iris.data"</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df_raw = spark.read.option("inferSchema", "true").csv(path).toDF("c0", "c1", "c2", "c3", "label")</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9.3.1 </a:t>
            </a:r>
            <a:r>
              <a:rPr lang="zh-CN" altLang="en-US" dirty="0">
                <a:sym typeface="+mn-ea"/>
              </a:rPr>
              <a:t>本地向量</a:t>
            </a:r>
            <a:endParaRPr lang="zh-CN" altLang="en-US"/>
          </a:p>
        </p:txBody>
      </p:sp>
      <p:sp>
        <p:nvSpPr>
          <p:cNvPr id="30723" name="矩形 3"/>
          <p:cNvSpPr/>
          <p:nvPr>
            <p:custDataLst>
              <p:tags r:id="rId1"/>
            </p:custDataLst>
          </p:nvPr>
        </p:nvSpPr>
        <p:spPr>
          <a:xfrm>
            <a:off x="457835" y="1295400"/>
            <a:ext cx="8255000" cy="479996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from pyspark.ml.linalg import Vectors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创建一个稠密向量</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dv = Vectors.dense([2.0, 0.0, 8.0])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创建一个稀疏向量</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方法的第2个参数（数组）指定了非0元素的索引，而第3个参数（数组）则给出了非零元素的值</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sv1 = Vectors.sparse(3, [0, 2], [2.0, 8.0])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另一种创建稀疏向量的方法</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方法的第2个参数是一个序列，其中每个元素都是一个非零值的元组：(index,elem)</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sv2 = Vectors.sparse(3, [(0, 2.0), (2, 8.0)])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print("稠密向量 dv:", dv)</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稠密向量 dv: [2.0,0.0,8.0]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print("稀疏向量 sv1:", sv1)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稀疏向量 sv1: (3,[0,2],[2.0,8.0])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print("稀疏向量 sv2:", sv2)</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稀疏向量 sv2: (3,[0,2],[2.0,8.0])</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endParaRPr lang="zh-CN" altLang="en-US"/>
          </a:p>
        </p:txBody>
      </p:sp>
      <p:sp>
        <p:nvSpPr>
          <p:cNvPr id="175107" name="矩形 3"/>
          <p:cNvSpPr/>
          <p:nvPr>
            <p:custDataLst>
              <p:tags r:id="rId1"/>
            </p:custDataLst>
          </p:nvPr>
        </p:nvSpPr>
        <p:spPr>
          <a:xfrm>
            <a:off x="686435" y="1447800"/>
            <a:ext cx="7708900" cy="4787265"/>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将列的数据类型转换为Double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df_double = df_raw.select(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df_raw["c0"].cast(DoubleType()),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df_raw["c1"].cast(DoubleType()),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df_raw["c2"].cast(DoubleType()),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df_raw["c3"].cast(DoubleType()),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df_raw["label"]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 VectorAssembler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assembler = VectorAssembler(inputCols=["c0", "c1", "c2", "c3"], outputCol="features")</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 VectorAssembler 转换数据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 = assembler.transform(df_double).select("features")</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9.8.1 K-Means </a:t>
            </a:r>
            <a:r>
              <a:rPr lang="zh-CN" altLang="en-US" b="1" dirty="0"/>
              <a:t>聚类算法</a:t>
            </a:r>
            <a:endParaRPr lang="zh-CN" altLang="en-US" b="1" dirty="0"/>
          </a:p>
        </p:txBody>
      </p:sp>
      <p:sp>
        <p:nvSpPr>
          <p:cNvPr id="176130" name="矩形 2"/>
          <p:cNvSpPr/>
          <p:nvPr/>
        </p:nvSpPr>
        <p:spPr>
          <a:xfrm>
            <a:off x="685800" y="1219200"/>
            <a:ext cx="7848600" cy="82994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第3步：数据构建好后，即可创建Kmeans实例，并进行参数设置。</a:t>
            </a:r>
            <a:endParaRPr lang="zh-CN" altLang="zh-CN" sz="2400" dirty="0">
              <a:latin typeface="Arial" panose="020B0604020202020204" pitchFamily="34" charset="0"/>
              <a:ea typeface="宋体" panose="02010600030101010101" pitchFamily="2" charset="-122"/>
            </a:endParaRPr>
          </a:p>
        </p:txBody>
      </p:sp>
      <p:sp>
        <p:nvSpPr>
          <p:cNvPr id="176131" name="矩形 3"/>
          <p:cNvSpPr/>
          <p:nvPr/>
        </p:nvSpPr>
        <p:spPr>
          <a:xfrm>
            <a:off x="762000" y="2209800"/>
            <a:ext cx="7848600" cy="2330450"/>
          </a:xfrm>
          <a:prstGeom prst="rect">
            <a:avLst/>
          </a:prstGeom>
          <a:solidFill>
            <a:schemeClr val="tx1"/>
          </a:solidFill>
          <a:ln w="9525">
            <a:noFill/>
          </a:ln>
        </p:spPr>
        <p:txBody>
          <a:bodyPr anchor="t" anchorCtr="0">
            <a:noAutofit/>
          </a:bodyPr>
          <a:p>
            <a:r>
              <a:rPr lang="en-US" altLang="zh-CN" dirty="0">
                <a:solidFill>
                  <a:schemeClr val="bg1"/>
                </a:solidFill>
                <a:latin typeface="Arial" panose="020B0604020202020204" pitchFamily="34" charset="0"/>
                <a:ea typeface="宋体" panose="02010600030101010101" pitchFamily="2" charset="-122"/>
              </a:rPr>
              <a:t># 创建 KMeans 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kmeans = KMeans().setK(3)  # 设置簇的数量</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kmeans.setFeaturesCol("features")  # 设置特征列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kmeans.setPredictionCol("prediction")  # 设置预测列</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训练 KMeans 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kmeansmodel = kmeans.fit(df)</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endParaRPr lang="zh-CN" altLang="en-US"/>
          </a:p>
        </p:txBody>
      </p:sp>
      <p:sp>
        <p:nvSpPr>
          <p:cNvPr id="100" name="文本框 99"/>
          <p:cNvSpPr txBox="1"/>
          <p:nvPr/>
        </p:nvSpPr>
        <p:spPr>
          <a:xfrm>
            <a:off x="686435" y="1219200"/>
            <a:ext cx="7827645" cy="460375"/>
          </a:xfrm>
          <a:prstGeom prst="rect">
            <a:avLst/>
          </a:prstGeom>
          <a:noFill/>
          <a:ln w="9525">
            <a:noFill/>
          </a:ln>
        </p:spPr>
        <p:txBody>
          <a:bodyPr wrap="square">
            <a:spAutoFit/>
          </a:bodyPr>
          <a:p>
            <a:pPr indent="127000"/>
            <a:r>
              <a:rPr lang="zh-CN" altLang="zh-CN" sz="2400" dirty="0">
                <a:ea typeface="宋体" panose="02010600030101010101" pitchFamily="2" charset="-122"/>
              </a:rPr>
              <a:t>Kmeans</a:t>
            </a:r>
            <a:r>
              <a:rPr lang="zh-CN" altLang="zh-CN" sz="2400" dirty="0"/>
              <a:t>( )的参数及其含义如表9-7所示。</a:t>
            </a:r>
            <a:endParaRPr lang="zh-CN" altLang="zh-CN" sz="2400" dirty="0"/>
          </a:p>
        </p:txBody>
      </p:sp>
      <p:graphicFrame>
        <p:nvGraphicFramePr>
          <p:cNvPr id="3" name="表格 2"/>
          <p:cNvGraphicFramePr/>
          <p:nvPr>
            <p:custDataLst>
              <p:tags r:id="rId1"/>
            </p:custDataLst>
          </p:nvPr>
        </p:nvGraphicFramePr>
        <p:xfrm>
          <a:off x="610235" y="2133600"/>
          <a:ext cx="7950835" cy="2743200"/>
        </p:xfrm>
        <a:graphic>
          <a:graphicData uri="http://schemas.openxmlformats.org/drawingml/2006/table">
            <a:tbl>
              <a:tblPr/>
              <a:tblGrid>
                <a:gridCol w="1555750"/>
                <a:gridCol w="6395085"/>
              </a:tblGrid>
              <a:tr h="0">
                <a:tc>
                  <a:txBody>
                    <a:bodyPr/>
                    <a:p>
                      <a:pPr indent="0" algn="ctr">
                        <a:buNone/>
                      </a:pPr>
                      <a:r>
                        <a:rPr lang="en-US" sz="1800" b="0">
                          <a:latin typeface="Arial" panose="020B0604020202020204" pitchFamily="34" charset="0"/>
                          <a:cs typeface="Arial" panose="020B0604020202020204" pitchFamily="34" charset="0"/>
                        </a:rPr>
                        <a:t>参数</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Arial" panose="020B0604020202020204" pitchFamily="34" charset="0"/>
                          <a:cs typeface="Arial" panose="020B0604020202020204" pitchFamily="34" charset="0"/>
                        </a:rPr>
                        <a:t>含义</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featuresCol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a:t>
                      </a:r>
                      <a:r>
                        <a:rPr lang="en-US" sz="1800" b="0">
                          <a:latin typeface="Times New Roman" panose="02020603050405020304" pitchFamily="18" charset="0"/>
                          <a:cs typeface="Times New Roman" panose="02020603050405020304" pitchFamily="18" charset="0"/>
                        </a:rPr>
                        <a:t>指明DataFrame中用于存储训练KMeans模型的特征列的名称，默认为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features</a:t>
                      </a:r>
                      <a:r>
                        <a:rPr lang="en-US" sz="1800" b="0">
                          <a:latin typeface="方正宋一简体" charset="0"/>
                          <a:cs typeface="方正宋一简体" charset="0"/>
                        </a:rPr>
                        <a:t>"</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predictionCol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a:t>
                      </a:r>
                      <a:r>
                        <a:rPr lang="en-US" sz="1800" b="0">
                          <a:latin typeface="Times New Roman" panose="02020603050405020304" pitchFamily="18" charset="0"/>
                          <a:cs typeface="Times New Roman" panose="02020603050405020304" pitchFamily="18" charset="0"/>
                        </a:rPr>
                        <a:t>指明DataFrame中用于存储KMeans模型的预测结果列的名称，默认为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prediction</a:t>
                      </a:r>
                      <a:r>
                        <a:rPr lang="en-US" sz="1800" b="0">
                          <a:latin typeface="方正宋一简体" charset="0"/>
                          <a:cs typeface="方正宋一简体" charset="0"/>
                        </a:rPr>
                        <a:t>"</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k</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KMeans模型形成的簇的个数，默认为2</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maxIter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KMeans模型训练时最大的迭代次数，超过该迭代次数，即使残差尚未收敛，训练过程也不再继续，默认为20</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Seed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用于</a:t>
                      </a:r>
                      <a:r>
                        <a:rPr lang="en-US" sz="1800" b="0">
                          <a:latin typeface="方正宋一简体" charset="0"/>
                          <a:cs typeface="方正宋一简体" charset="0"/>
                        </a:rPr>
                        <a:t>指明</a:t>
                      </a:r>
                      <a:r>
                        <a:rPr lang="en-US" sz="1800" b="0">
                          <a:latin typeface="Times New Roman" panose="02020603050405020304" pitchFamily="18" charset="0"/>
                          <a:cs typeface="Times New Roman" panose="02020603050405020304" pitchFamily="18" charset="0"/>
                        </a:rPr>
                        <a:t>KMeans（初始化）过程中产生随机数的种子，默认值是使用类名的Long</a:t>
                      </a:r>
                      <a:r>
                        <a:rPr lang="en-US" sz="1800" b="0">
                          <a:latin typeface="方正宋一简体" charset="0"/>
                          <a:cs typeface="方正宋一简体" charset="0"/>
                        </a:rPr>
                        <a:t>类</a:t>
                      </a:r>
                      <a:r>
                        <a:rPr lang="en-US" sz="1800" b="0">
                          <a:latin typeface="Times New Roman" panose="02020603050405020304" pitchFamily="18" charset="0"/>
                          <a:cs typeface="Times New Roman" panose="02020603050405020304" pitchFamily="18" charset="0"/>
                        </a:rPr>
                        <a:t>型</a:t>
                      </a:r>
                      <a:r>
                        <a:rPr lang="en-US" sz="1800" b="0">
                          <a:latin typeface="方正宋一简体" charset="0"/>
                          <a:cs typeface="方正宋一简体" charset="0"/>
                        </a:rPr>
                        <a:t>哈希</a:t>
                      </a:r>
                      <a:r>
                        <a:rPr lang="en-US" sz="1800" b="0">
                          <a:latin typeface="Times New Roman" panose="02020603050405020304" pitchFamily="18" charset="0"/>
                          <a:cs typeface="Times New Roman" panose="02020603050405020304" pitchFamily="18" charset="0"/>
                        </a:rPr>
                        <a:t>值</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endParaRPr lang="zh-CN" altLang="en-US"/>
          </a:p>
        </p:txBody>
      </p:sp>
      <p:graphicFrame>
        <p:nvGraphicFramePr>
          <p:cNvPr id="3" name="表格 2"/>
          <p:cNvGraphicFramePr/>
          <p:nvPr/>
        </p:nvGraphicFramePr>
        <p:xfrm>
          <a:off x="592138" y="1749425"/>
          <a:ext cx="7792085" cy="2468880"/>
        </p:xfrm>
        <a:graphic>
          <a:graphicData uri="http://schemas.openxmlformats.org/drawingml/2006/table">
            <a:tbl>
              <a:tblPr/>
              <a:tblGrid>
                <a:gridCol w="1256030"/>
                <a:gridCol w="6535738"/>
              </a:tblGrid>
              <a:tr h="0">
                <a:tc>
                  <a:txBody>
                    <a:bodyPr/>
                    <a:p>
                      <a:pPr indent="0" algn="ctr">
                        <a:buNone/>
                      </a:pPr>
                      <a:r>
                        <a:rPr lang="en-US" sz="1800" b="0">
                          <a:latin typeface="Arial" panose="020B0604020202020204" pitchFamily="34" charset="0"/>
                          <a:cs typeface="Arial" panose="020B0604020202020204" pitchFamily="34" charset="0"/>
                        </a:rPr>
                        <a:t>参数</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Arial" panose="020B0604020202020204" pitchFamily="34" charset="0"/>
                          <a:cs typeface="Arial" panose="020B0604020202020204" pitchFamily="34" charset="0"/>
                        </a:rPr>
                        <a:t>含义</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tol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KMeans模型训练时的残差收敛阈值，默认为10</a:t>
                      </a:r>
                      <a:r>
                        <a:rPr lang="en-US" sz="1800" b="0" baseline="30000">
                          <a:latin typeface="方正宋一简体" charset="0"/>
                          <a:cs typeface="方正宋一简体" charset="0"/>
                        </a:rPr>
                        <a:t>-</a:t>
                      </a:r>
                      <a:r>
                        <a:rPr lang="en-US" sz="1800" b="0" baseline="30000">
                          <a:latin typeface="Times New Roman" panose="02020603050405020304" pitchFamily="18" charset="0"/>
                          <a:cs typeface="Times New Roman" panose="02020603050405020304" pitchFamily="18" charset="0"/>
                        </a:rPr>
                        <a:t>4</a:t>
                      </a:r>
                      <a:endParaRPr lang="en-US" altLang="en-US" sz="1800" b="0" baseline="3000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initMode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KMeans模型训练时寻找初始</a:t>
                      </a:r>
                      <a:r>
                        <a:rPr lang="en-US" sz="1800" b="0">
                          <a:latin typeface="方正宋一简体" charset="0"/>
                          <a:cs typeface="方正宋一简体" charset="0"/>
                        </a:rPr>
                        <a:t>划分中</a:t>
                      </a:r>
                      <a:r>
                        <a:rPr lang="en-US" sz="1800" b="0">
                          <a:latin typeface="Times New Roman" panose="02020603050405020304" pitchFamily="18" charset="0"/>
                          <a:cs typeface="Times New Roman" panose="02020603050405020304" pitchFamily="18" charset="0"/>
                        </a:rPr>
                        <a:t>心的方法，默认为K-Means||</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 </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（即KMeans++</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 </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的并行化版本）</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InitSteps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使用K-Means||</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 </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方法进行初始化时的步数，默认为2</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weightCol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a:t>
                      </a:r>
                      <a:r>
                        <a:rPr lang="en-US" sz="1800" b="0">
                          <a:latin typeface="方正宋一简体" charset="0"/>
                          <a:cs typeface="方正宋一简体" charset="0"/>
                        </a:rPr>
                        <a:t>于</a:t>
                      </a:r>
                      <a:r>
                        <a:rPr lang="en-US" sz="1800" b="0">
                          <a:latin typeface="Times New Roman" panose="02020603050405020304" pitchFamily="18" charset="0"/>
                          <a:cs typeface="Times New Roman" panose="02020603050405020304" pitchFamily="18" charset="0"/>
                        </a:rPr>
                        <a:t>设置权重列名，未定义默认值，如果没有设置或</a:t>
                      </a:r>
                      <a:r>
                        <a:rPr lang="en-US" sz="1800" b="0">
                          <a:latin typeface="方正宋一简体" charset="0"/>
                          <a:cs typeface="方正宋一简体" charset="0"/>
                        </a:rPr>
                        <a:t>将其</a:t>
                      </a:r>
                      <a:r>
                        <a:rPr lang="en-US" sz="1800" b="0">
                          <a:latin typeface="Times New Roman" panose="02020603050405020304" pitchFamily="18" charset="0"/>
                          <a:cs typeface="Times New Roman" panose="02020603050405020304" pitchFamily="18" charset="0"/>
                        </a:rPr>
                        <a:t>设置为空，则把所有实例的权重设为1</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distanceMeasure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a:t>
                      </a:r>
                      <a:r>
                        <a:rPr lang="en-US" sz="1800" b="0">
                          <a:latin typeface="Times New Roman" panose="02020603050405020304" pitchFamily="18" charset="0"/>
                          <a:cs typeface="Times New Roman" panose="02020603050405020304" pitchFamily="18" charset="0"/>
                        </a:rPr>
                        <a:t>指明计算样本距离的方式，可选</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euclidean</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和</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cosine</a:t>
                      </a:r>
                      <a:r>
                        <a:rPr lang="en-US" sz="1800" b="0">
                          <a:latin typeface="方正宋一简体" charset="0"/>
                          <a:cs typeface="方正宋一简体" charset="0"/>
                        </a:rPr>
                        <a:t>"</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9.8.1 K-Means </a:t>
            </a:r>
            <a:r>
              <a:rPr lang="zh-CN" altLang="en-US" b="1" dirty="0"/>
              <a:t>聚类算法</a:t>
            </a:r>
            <a:endParaRPr lang="zh-CN" altLang="en-US" b="1" dirty="0"/>
          </a:p>
        </p:txBody>
      </p:sp>
      <p:sp>
        <p:nvSpPr>
          <p:cNvPr id="178178" name="矩形 3"/>
          <p:cNvSpPr/>
          <p:nvPr/>
        </p:nvSpPr>
        <p:spPr>
          <a:xfrm>
            <a:off x="533400" y="1219200"/>
            <a:ext cx="7924800" cy="82994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第4步：通过transform( )方法对存储在df中的数据集进行整体处理，生成带有预测簇标签的数据集。</a:t>
            </a:r>
            <a:endParaRPr lang="zh-CN" altLang="zh-CN" sz="2400" dirty="0">
              <a:latin typeface="Arial" panose="020B0604020202020204" pitchFamily="34" charset="0"/>
              <a:ea typeface="宋体" panose="02010600030101010101" pitchFamily="2" charset="-122"/>
            </a:endParaRPr>
          </a:p>
        </p:txBody>
      </p:sp>
      <p:sp>
        <p:nvSpPr>
          <p:cNvPr id="178179" name="矩形 4"/>
          <p:cNvSpPr/>
          <p:nvPr/>
        </p:nvSpPr>
        <p:spPr>
          <a:xfrm>
            <a:off x="685800" y="2051368"/>
            <a:ext cx="7924800" cy="452310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进行聚类预测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results = kmeansmodel.transform(df)</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打印结果</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for result in results.collect():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print(str(result.features) + " =&gt; cluster " + str(result.prediction))</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[4.6,3.2,1.4,0.2] =&gt;  cluster 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[5.3,3.7,1.5,0.2] =&gt;  cluster 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[5.0,3.3,1.4,0.2] =&gt;  cluster 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[7.0,3.2,4.7,1.4] =&gt;  cluster 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[6.4,3.2,4.5,1.5] =&gt;  cluster 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[6.9,3.1,4.9,1.5] =&gt;  cluster 2</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[5.5,2.3,4.0,1.3] =&gt;  cluster 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[6.5,2.8,4.6,1.5] =&gt;  cluster 0</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9.8.1 K-Means </a:t>
            </a:r>
            <a:r>
              <a:rPr lang="zh-CN" altLang="en-US" b="1" dirty="0"/>
              <a:t>聚类算法</a:t>
            </a:r>
            <a:endParaRPr lang="zh-CN" altLang="en-US" b="1" dirty="0"/>
          </a:p>
        </p:txBody>
      </p:sp>
      <p:sp>
        <p:nvSpPr>
          <p:cNvPr id="179202" name="矩形 3"/>
          <p:cNvSpPr/>
          <p:nvPr/>
        </p:nvSpPr>
        <p:spPr>
          <a:xfrm>
            <a:off x="533400" y="1219200"/>
            <a:ext cx="8001000" cy="82994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第5步：通过KMeansModel类自带的clusterCenters属性获取模型的所有划分中心情况。</a:t>
            </a:r>
            <a:endParaRPr lang="zh-CN" altLang="zh-CN" sz="2400" dirty="0">
              <a:latin typeface="Arial" panose="020B0604020202020204" pitchFamily="34" charset="0"/>
              <a:ea typeface="宋体" panose="02010600030101010101" pitchFamily="2" charset="-122"/>
            </a:endParaRPr>
          </a:p>
        </p:txBody>
      </p:sp>
      <p:sp>
        <p:nvSpPr>
          <p:cNvPr id="179203" name="矩形 4"/>
          <p:cNvSpPr/>
          <p:nvPr/>
        </p:nvSpPr>
        <p:spPr>
          <a:xfrm>
            <a:off x="609600" y="2133600"/>
            <a:ext cx="7924800" cy="3415030"/>
          </a:xfrm>
          <a:prstGeom prst="rect">
            <a:avLst/>
          </a:prstGeom>
          <a:solidFill>
            <a:schemeClr val="tx1"/>
          </a:solidFill>
          <a:ln w="9525">
            <a:noFill/>
          </a:ln>
        </p:spPr>
        <p:txBody>
          <a:bodyPr wrap="square" anchor="t" anchorCtr="0">
            <a:spAutoFit/>
          </a:bodyPr>
          <a:p>
            <a:r>
              <a:rPr lang="en-US" altLang="zh-CN" dirty="0">
                <a:solidFill>
                  <a:schemeClr val="bg1"/>
                </a:solidFill>
                <a:latin typeface="Arial" panose="020B0604020202020204" pitchFamily="34" charset="0"/>
                <a:ea typeface="宋体" panose="02010600030101010101" pitchFamily="2" charset="-122"/>
              </a:rPr>
              <a:t># 打印 KMeans 模型的聚类中心</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for center in kmeansmodel.clusterCenters():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print("Clustering Center: {}".format(center))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Clustering Center:[5.883606557377049,2.740983606557377,4.388524590163936,1.4344262295081964]</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Clustering Center:[6.8538461538461535,3.076923076923076,5.715384615384614,2.053846153846153]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Clustering Center:[5.005999999999999,3.4180000000000006,1.4640000000000002,0.2439999999999999]</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9.8.1 K-Means </a:t>
            </a:r>
            <a:r>
              <a:rPr lang="zh-CN" altLang="en-US" b="1" dirty="0"/>
              <a:t>聚类算法</a:t>
            </a:r>
            <a:endParaRPr lang="zh-CN" altLang="en-US" b="1" dirty="0"/>
          </a:p>
        </p:txBody>
      </p:sp>
      <p:sp>
        <p:nvSpPr>
          <p:cNvPr id="180226" name="矩形 3"/>
          <p:cNvSpPr/>
          <p:nvPr/>
        </p:nvSpPr>
        <p:spPr>
          <a:xfrm>
            <a:off x="609600" y="1143000"/>
            <a:ext cx="7620000" cy="1198880"/>
          </a:xfrm>
          <a:prstGeom prst="rect">
            <a:avLst/>
          </a:prstGeom>
          <a:noFill/>
          <a:ln w="9525">
            <a:noFill/>
          </a:ln>
        </p:spPr>
        <p:txBody>
          <a:bodyPr anchor="t" anchorCtr="0">
            <a:spAutoFit/>
          </a:bodyPr>
          <a:p>
            <a:r>
              <a:rPr lang="zh-CN" altLang="zh-CN" dirty="0">
                <a:latin typeface="Arial" panose="020B0604020202020204" pitchFamily="34" charset="0"/>
                <a:ea typeface="宋体" panose="02010600030101010101" pitchFamily="2" charset="-122"/>
              </a:rPr>
              <a:t>第6步：使用spark.ml.evaluation.ClusteringEvaluator( )计算Silhouette分数来度量聚类的有效性，该值属于区间[-1,1]，且越接近1表示簇内样本距离越小，不属于同一簇的样本距离越大。在K值未知的情况下，可利用该值选取合适的K值。</a:t>
            </a:r>
            <a:endParaRPr lang="zh-CN" altLang="zh-CN" dirty="0">
              <a:latin typeface="Arial" panose="020B0604020202020204" pitchFamily="34" charset="0"/>
              <a:ea typeface="宋体" panose="02010600030101010101" pitchFamily="2" charset="-122"/>
            </a:endParaRPr>
          </a:p>
        </p:txBody>
      </p:sp>
      <p:sp>
        <p:nvSpPr>
          <p:cNvPr id="180227" name="矩形 4"/>
          <p:cNvSpPr/>
          <p:nvPr/>
        </p:nvSpPr>
        <p:spPr>
          <a:xfrm>
            <a:off x="762000" y="2362200"/>
            <a:ext cx="7467600" cy="2168525"/>
          </a:xfrm>
          <a:prstGeom prst="rect">
            <a:avLst/>
          </a:prstGeom>
          <a:solidFill>
            <a:schemeClr val="tx1"/>
          </a:solidFill>
          <a:ln w="9525">
            <a:noFill/>
          </a:ln>
        </p:spPr>
        <p:txBody>
          <a:bodyPr anchor="t" anchorCtr="0">
            <a:noAutofit/>
          </a:bodyPr>
          <a:p>
            <a:r>
              <a:rPr lang="en-US" altLang="zh-CN" dirty="0">
                <a:solidFill>
                  <a:schemeClr val="bg1"/>
                </a:solidFill>
                <a:latin typeface="Arial" panose="020B0604020202020204" pitchFamily="34" charset="0"/>
                <a:ea typeface="宋体" panose="02010600030101010101" pitchFamily="2" charset="-122"/>
              </a:rPr>
              <a:t># 创建聚类评估器</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evaluator = ClusteringEvaluator()</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计算轮廓系数</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silhouette = evaluator.evaluate(results)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print("Silhouette Score:", silhouette)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Silhouette Score:0.7354567373091194</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60655" y="1600200"/>
            <a:ext cx="8823325" cy="2742565"/>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153035" y="1600200"/>
            <a:ext cx="8849995" cy="320040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sp>
        <p:nvSpPr>
          <p:cNvPr id="182274" name="矩形 2"/>
          <p:cNvSpPr/>
          <p:nvPr/>
        </p:nvSpPr>
        <p:spPr>
          <a:xfrm>
            <a:off x="720725" y="1476375"/>
            <a:ext cx="7467600" cy="2409825"/>
          </a:xfrm>
          <a:prstGeom prst="rect">
            <a:avLst/>
          </a:prstGeom>
          <a:noFill/>
          <a:ln w="9525">
            <a:noFill/>
          </a:ln>
        </p:spPr>
        <p:txBody>
          <a:bodyPr anchor="t" anchorCtr="0"/>
          <a:p>
            <a:r>
              <a:rPr sz="2400" dirty="0">
                <a:latin typeface="Arial" panose="020B0604020202020204" pitchFamily="34" charset="0"/>
                <a:ea typeface="宋体" panose="02010600030101010101" pitchFamily="2" charset="-122"/>
              </a:rPr>
              <a:t>L无法直接通过解析方式求得解，故可采用“期望-最大化”（Expectation-Maximization，EM）方法求解。具体过程如下。</a:t>
            </a:r>
            <a:endParaRPr sz="2400" dirty="0">
              <a:latin typeface="Arial" panose="020B0604020202020204" pitchFamily="34" charset="0"/>
              <a:ea typeface="宋体" panose="02010600030101010101" pitchFamily="2" charset="-122"/>
            </a:endParaRPr>
          </a:p>
          <a:p>
            <a:r>
              <a:rPr sz="2400" dirty="0">
                <a:latin typeface="Arial" panose="020B0604020202020204" pitchFamily="34" charset="0"/>
                <a:ea typeface="宋体" panose="02010600030101010101" pitchFamily="2" charset="-122"/>
              </a:rPr>
              <a:t>（1）根据给定的K值，初始化K个多元高斯分布及其权重。</a:t>
            </a:r>
            <a:endParaRPr sz="2400" dirty="0">
              <a:latin typeface="Arial" panose="020B0604020202020204" pitchFamily="34" charset="0"/>
              <a:ea typeface="宋体" panose="02010600030101010101" pitchFamily="2" charset="-122"/>
            </a:endParaRPr>
          </a:p>
          <a:p>
            <a:r>
              <a:rPr sz="2400" dirty="0">
                <a:latin typeface="Arial" panose="020B0604020202020204" pitchFamily="34" charset="0"/>
                <a:ea typeface="宋体" panose="02010600030101010101" pitchFamily="2" charset="-122"/>
              </a:rPr>
              <a:t>（2）根据贝叶斯定理，估计每个样本由每个成分生成的后验概率（EM方法中的E步）。</a:t>
            </a:r>
            <a:endParaRPr sz="2400" dirty="0">
              <a:latin typeface="Arial" panose="020B0604020202020204" pitchFamily="34" charset="0"/>
              <a:ea typeface="宋体" panose="02010600030101010101" pitchFamily="2" charset="-122"/>
            </a:endParaRPr>
          </a:p>
          <a:p>
            <a:r>
              <a:rPr sz="2400" dirty="0">
                <a:latin typeface="Arial" panose="020B0604020202020204" pitchFamily="34" charset="0"/>
                <a:ea typeface="宋体" panose="02010600030101010101" pitchFamily="2" charset="-122"/>
              </a:rPr>
              <a:t>（3）根据均值、协方差的定义及第（2）步中求出的后验概率，更新均值向量、协方差矩阵和权重（EM方法中的M步）。</a:t>
            </a:r>
            <a:endParaRPr sz="2400" dirty="0">
              <a:latin typeface="Arial" panose="020B0604020202020204" pitchFamily="34" charset="0"/>
              <a:ea typeface="宋体" panose="02010600030101010101" pitchFamily="2" charset="-122"/>
            </a:endParaRPr>
          </a:p>
          <a:p>
            <a:r>
              <a:rPr sz="2400" dirty="0">
                <a:latin typeface="Arial" panose="020B0604020202020204" pitchFamily="34" charset="0"/>
                <a:ea typeface="宋体" panose="02010600030101010101" pitchFamily="2" charset="-122"/>
              </a:rPr>
              <a:t>（4）重复第（2）～（3）步，直到对数似然函数增加值已小于收敛阈值或达到最大迭代次数。</a:t>
            </a:r>
            <a:endParaRPr sz="240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9.3.2 </a:t>
            </a:r>
            <a:r>
              <a:rPr lang="zh-CN" altLang="en-US" dirty="0"/>
              <a:t>标注点</a:t>
            </a:r>
            <a:endParaRPr lang="zh-CN" altLang="en-US" dirty="0"/>
          </a:p>
        </p:txBody>
      </p:sp>
      <p:sp>
        <p:nvSpPr>
          <p:cNvPr id="32770" name="矩形 2"/>
          <p:cNvSpPr/>
          <p:nvPr/>
        </p:nvSpPr>
        <p:spPr>
          <a:xfrm>
            <a:off x="457200" y="1379538"/>
            <a:ext cx="8458200" cy="3784600"/>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标注点（Labeled Point）是一种</a:t>
            </a:r>
            <a:r>
              <a:rPr lang="zh-CN" altLang="zh-CN" sz="2400" b="1" dirty="0">
                <a:solidFill>
                  <a:srgbClr val="FF0000"/>
                </a:solidFill>
                <a:latin typeface="Arial" panose="020B0604020202020204" pitchFamily="34" charset="0"/>
                <a:ea typeface="宋体" panose="02010600030101010101" pitchFamily="2" charset="-122"/>
              </a:rPr>
              <a:t>带有标签</a:t>
            </a:r>
            <a:r>
              <a:rPr lang="zh-CN" altLang="zh-CN" sz="2400" dirty="0">
                <a:latin typeface="Arial" panose="020B0604020202020204" pitchFamily="34" charset="0"/>
                <a:ea typeface="宋体" panose="02010600030101010101" pitchFamily="2" charset="-122"/>
              </a:rPr>
              <a:t>（Label/Response）的</a:t>
            </a:r>
            <a:r>
              <a:rPr lang="zh-CN" altLang="zh-CN" sz="2400" b="1" dirty="0">
                <a:solidFill>
                  <a:srgbClr val="FF0000"/>
                </a:solidFill>
                <a:latin typeface="Arial" panose="020B0604020202020204" pitchFamily="34" charset="0"/>
                <a:ea typeface="宋体" panose="02010600030101010101" pitchFamily="2" charset="-122"/>
              </a:rPr>
              <a:t>本地向量</a:t>
            </a:r>
            <a:r>
              <a:rPr lang="zh-CN" altLang="zh-CN" sz="2400" dirty="0">
                <a:latin typeface="Arial" panose="020B0604020202020204" pitchFamily="34" charset="0"/>
                <a:ea typeface="宋体" panose="02010600030101010101" pitchFamily="2" charset="-122"/>
              </a:rPr>
              <a:t>，通常用在监督学习算法中，它可以是稠密或者是稀疏的。</a:t>
            </a:r>
            <a:endParaRPr lang="zh-CN" altLang="zh-CN" sz="2400" dirty="0">
              <a:latin typeface="Arial" panose="020B0604020202020204" pitchFamily="34" charset="0"/>
              <a:ea typeface="宋体" panose="02010600030101010101" pitchFamily="2" charset="-122"/>
            </a:endParaRPr>
          </a:p>
          <a:p>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由于标签是用双精度浮点型来存储的，因此，标注点类型在回归（Regression）和分类（Classification）问题上均可使用。</a:t>
            </a:r>
            <a:endParaRPr lang="zh-CN" altLang="zh-CN" sz="2400" dirty="0">
              <a:latin typeface="Arial" panose="020B0604020202020204" pitchFamily="34" charset="0"/>
              <a:ea typeface="宋体" panose="02010600030101010101" pitchFamily="2" charset="-122"/>
            </a:endParaRPr>
          </a:p>
          <a:p>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例如，对于二分类问题，则正样本的标签为1，负样本的标签为0；对于多类别的分类问题来说，标签则应是一个以0开始的索引序列：0, 1, 2 …</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a:p>
        </p:txBody>
      </p:sp>
      <p:sp>
        <p:nvSpPr>
          <p:cNvPr id="100" name="文本框 99"/>
          <p:cNvSpPr txBox="1"/>
          <p:nvPr/>
        </p:nvSpPr>
        <p:spPr>
          <a:xfrm>
            <a:off x="699135" y="1371600"/>
            <a:ext cx="7791450" cy="2306955"/>
          </a:xfrm>
          <a:prstGeom prst="rect">
            <a:avLst/>
          </a:prstGeom>
          <a:noFill/>
          <a:ln w="9525">
            <a:noFill/>
          </a:ln>
        </p:spPr>
        <p:txBody>
          <a:bodyPr wrap="square">
            <a:spAutoFit/>
          </a:bodyPr>
          <a:p>
            <a:r>
              <a:rPr lang="zh-CN" sz="2400">
                <a:ea typeface="宋体" panose="02010600030101010101" pitchFamily="2" charset="-122"/>
              </a:rPr>
              <a:t>参数估计过程完成后，对于每一个样本点，根据贝叶斯定理计算出其属于每一个簇的后验概率，并将样本划分到后验概率最大的簇上去。相对于</a:t>
            </a:r>
            <a:r>
              <a:rPr lang="en-US" sz="2400" i="1">
                <a:latin typeface="Times New Roman" panose="02020603050405020304" pitchFamily="18" charset="0"/>
                <a:ea typeface="宋体" panose="02010600030101010101" pitchFamily="2" charset="-122"/>
              </a:rPr>
              <a:t>K</a:t>
            </a:r>
            <a:r>
              <a:rPr lang="en-US" sz="2400">
                <a:latin typeface="Times New Roman" panose="02020603050405020304" pitchFamily="18" charset="0"/>
                <a:ea typeface="宋体" panose="02010600030101010101" pitchFamily="2" charset="-122"/>
              </a:rPr>
              <a:t>-Means</a:t>
            </a:r>
            <a:r>
              <a:rPr lang="zh-CN" sz="2400">
                <a:ea typeface="宋体" panose="02010600030101010101" pitchFamily="2" charset="-122"/>
              </a:rPr>
              <a:t>等直接给出样本点的簇划分的聚类算法，</a:t>
            </a:r>
            <a:r>
              <a:rPr lang="en-US" sz="2400">
                <a:latin typeface="Times New Roman" panose="02020603050405020304" pitchFamily="18" charset="0"/>
                <a:ea typeface="宋体" panose="02010600030101010101" pitchFamily="2" charset="-122"/>
              </a:rPr>
              <a:t>GMM</a:t>
            </a:r>
            <a:r>
              <a:rPr lang="zh-CN" sz="2400">
                <a:ea typeface="宋体" panose="02010600030101010101" pitchFamily="2" charset="-122"/>
              </a:rPr>
              <a:t>这种给出样本点属于每个簇的概率的聚类算法，被称为软聚类（</a:t>
            </a:r>
            <a:r>
              <a:rPr lang="en-US" sz="2400">
                <a:latin typeface="Times New Roman" panose="02020603050405020304" pitchFamily="18" charset="0"/>
                <a:ea typeface="宋体" panose="02010600030101010101" pitchFamily="2" charset="-122"/>
              </a:rPr>
              <a:t>Soft Clustering / Soft Assignment</a:t>
            </a:r>
            <a:r>
              <a:rPr lang="zh-CN" sz="2400">
                <a:ea typeface="宋体" panose="02010600030101010101" pitchFamily="2" charset="-122"/>
              </a:rPr>
              <a:t>）。</a:t>
            </a:r>
            <a:endParaRPr lang="zh-CN" altLang="en-US" sz="2400">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sp>
        <p:nvSpPr>
          <p:cNvPr id="183298" name="矩形 2"/>
          <p:cNvSpPr/>
          <p:nvPr/>
        </p:nvSpPr>
        <p:spPr>
          <a:xfrm>
            <a:off x="762000" y="1219200"/>
            <a:ext cx="7467600" cy="2409825"/>
          </a:xfrm>
          <a:prstGeom prst="rect">
            <a:avLst/>
          </a:prstGeom>
          <a:noFill/>
          <a:ln w="9525">
            <a:noFill/>
          </a:ln>
        </p:spPr>
        <p:txBody>
          <a:bodyPr anchor="t" anchorCtr="0"/>
          <a:p>
            <a:r>
              <a:rPr lang="zh-CN" altLang="zh-CN" sz="2000" dirty="0">
                <a:latin typeface="Arial" panose="020B0604020202020204" pitchFamily="34" charset="0"/>
                <a:ea typeface="宋体" panose="02010600030101010101" pitchFamily="2" charset="-122"/>
              </a:rPr>
              <a:t>第1步：引入需要的包。GMM在spark.ml.clustering包下，具体实现分为两个类：用于抽象GMM的超参数并进行训练的GaussianMixture类和训练后的模型GaussianMixtureModel类。</a:t>
            </a:r>
            <a:endParaRPr lang="zh-CN" altLang="zh-CN" sz="2000" dirty="0">
              <a:latin typeface="Arial" panose="020B0604020202020204" pitchFamily="34" charset="0"/>
              <a:ea typeface="宋体" panose="02010600030101010101" pitchFamily="2" charset="-122"/>
            </a:endParaRPr>
          </a:p>
        </p:txBody>
      </p:sp>
      <p:sp>
        <p:nvSpPr>
          <p:cNvPr id="183299" name="矩形 3"/>
          <p:cNvSpPr/>
          <p:nvPr/>
        </p:nvSpPr>
        <p:spPr>
          <a:xfrm>
            <a:off x="796925" y="2686050"/>
            <a:ext cx="7654925" cy="1200150"/>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&gt;&gt;&gt; from pyspark.ml.clustering import GaussianMixture, GaussianMixtureModel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pyspark.ml.linalg import Vectors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pyspark.sql.session import SparkSession</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sp>
        <p:nvSpPr>
          <p:cNvPr id="184322" name="矩形 2"/>
          <p:cNvSpPr/>
          <p:nvPr/>
        </p:nvSpPr>
        <p:spPr>
          <a:xfrm>
            <a:off x="720725" y="1241425"/>
            <a:ext cx="7467600" cy="871538"/>
          </a:xfrm>
          <a:prstGeom prst="rect">
            <a:avLst/>
          </a:prstGeom>
          <a:noFill/>
          <a:ln w="9525">
            <a:noFill/>
          </a:ln>
        </p:spPr>
        <p:txBody>
          <a:bodyPr anchor="t" anchorCtr="0"/>
          <a:p>
            <a:r>
              <a:rPr lang="zh-CN" altLang="zh-CN" sz="2000" dirty="0">
                <a:latin typeface="Arial" panose="020B0604020202020204" pitchFamily="34" charset="0"/>
                <a:ea typeface="宋体" panose="02010600030101010101" pitchFamily="2" charset="-122"/>
              </a:rPr>
              <a:t>第2步：创建数据集。使用spark.read.csv( )方法读取CSV文件，再将4个属性转化为Double类型数据，最后利用VectorAssembler( )将4个属性组合成向量。</a:t>
            </a:r>
            <a:endParaRPr lang="zh-CN" altLang="zh-CN" sz="2000" dirty="0">
              <a:latin typeface="Arial" panose="020B0604020202020204" pitchFamily="34" charset="0"/>
              <a:ea typeface="宋体" panose="02010600030101010101" pitchFamily="2" charset="-122"/>
            </a:endParaRPr>
          </a:p>
        </p:txBody>
      </p:sp>
      <p:sp>
        <p:nvSpPr>
          <p:cNvPr id="184323" name="矩形 3"/>
          <p:cNvSpPr/>
          <p:nvPr/>
        </p:nvSpPr>
        <p:spPr>
          <a:xfrm>
            <a:off x="744855" y="2286000"/>
            <a:ext cx="7654925" cy="2267585"/>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创建 SparkSession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SparkSession.builder.appName("example").getOrCreate()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加载数据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path = "file:///usr/local/spark/iris.data"</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df_raw = spark.read.option("inferSchema", "true").csv(path).toDF("c0", "c1", "c2", "c3", "label")</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endParaRPr lang="zh-CN" altLang="en-US"/>
          </a:p>
        </p:txBody>
      </p:sp>
      <p:sp>
        <p:nvSpPr>
          <p:cNvPr id="184323" name="矩形 3"/>
          <p:cNvSpPr/>
          <p:nvPr>
            <p:custDataLst>
              <p:tags r:id="rId1"/>
            </p:custDataLst>
          </p:nvPr>
        </p:nvSpPr>
        <p:spPr>
          <a:xfrm>
            <a:off x="686435" y="1371600"/>
            <a:ext cx="7654925" cy="4540885"/>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将列的数据类型转换为Double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df_double = df_raw.select(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df_raw["c0"].cast(DoubleType()),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df_raw["c1"].cast(DoubleType()),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df_raw["c2"].cast(DoubleType()),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df_raw["c3"].cast(DoubleType()),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df_raw["label"]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 VectorAssembler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assembler = VectorAssembler(inputCols=["c0", "c1", "c2", "c3"], outputCol="features")</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 VectorAssembler 转换数据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 = assembler.transform(df_double).select("features")</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sp>
        <p:nvSpPr>
          <p:cNvPr id="185346" name="矩形 2"/>
          <p:cNvSpPr/>
          <p:nvPr/>
        </p:nvSpPr>
        <p:spPr>
          <a:xfrm>
            <a:off x="796925" y="1219200"/>
            <a:ext cx="7467600" cy="1211263"/>
          </a:xfrm>
          <a:prstGeom prst="rect">
            <a:avLst/>
          </a:prstGeom>
          <a:noFill/>
          <a:ln w="9525">
            <a:noFill/>
          </a:ln>
        </p:spPr>
        <p:txBody>
          <a:bodyPr anchor="t" anchorCtr="0"/>
          <a:p>
            <a:r>
              <a:rPr lang="zh-CN" altLang="zh-CN" sz="2400" dirty="0">
                <a:latin typeface="Arial" panose="020B0604020202020204" pitchFamily="34" charset="0"/>
                <a:ea typeface="宋体" panose="02010600030101010101" pitchFamily="2" charset="-122"/>
              </a:rPr>
              <a:t>第3步：数据构建好后，即可创建一个GaussianMixture对象，设置相应的超参数，并调用fit( )方法来训练一个GMM模型GaussianMixture。</a:t>
            </a:r>
            <a:endParaRPr lang="zh-CN" altLang="zh-CN" sz="2400" dirty="0">
              <a:latin typeface="Arial" panose="020B0604020202020204" pitchFamily="34" charset="0"/>
              <a:ea typeface="宋体" panose="02010600030101010101" pitchFamily="2" charset="-122"/>
            </a:endParaRPr>
          </a:p>
        </p:txBody>
      </p:sp>
      <p:sp>
        <p:nvSpPr>
          <p:cNvPr id="185347" name="矩形 3"/>
          <p:cNvSpPr/>
          <p:nvPr/>
        </p:nvSpPr>
        <p:spPr>
          <a:xfrm>
            <a:off x="635000" y="2548255"/>
            <a:ext cx="7793355" cy="2086610"/>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创建 Gaussian Mixture 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gm = GaussianMixture().setK(3).setPredictionCol("Prediction")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.setProbabilityCol("Probability")</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训练模型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gmm = gm.fit(df)</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endParaRPr lang="zh-CN" altLang="en-US"/>
          </a:p>
        </p:txBody>
      </p:sp>
      <p:sp>
        <p:nvSpPr>
          <p:cNvPr id="100" name="文本框 99"/>
          <p:cNvSpPr txBox="1"/>
          <p:nvPr/>
        </p:nvSpPr>
        <p:spPr>
          <a:xfrm>
            <a:off x="610235" y="1219200"/>
            <a:ext cx="7880350" cy="1014730"/>
          </a:xfrm>
          <a:prstGeom prst="rect">
            <a:avLst/>
          </a:prstGeom>
          <a:noFill/>
          <a:ln w="9525">
            <a:noFill/>
          </a:ln>
        </p:spPr>
        <p:txBody>
          <a:bodyPr wrap="square">
            <a:spAutoFit/>
          </a:bodyPr>
          <a:p>
            <a:r>
              <a:rPr lang="zh-CN" sz="2000">
                <a:ea typeface="宋体" panose="02010600030101010101" pitchFamily="2" charset="-122"/>
              </a:rPr>
              <a:t>这里建立了一个简单的</a:t>
            </a:r>
            <a:r>
              <a:rPr lang="en-US" sz="2000">
                <a:latin typeface="Times New Roman" panose="02020603050405020304" pitchFamily="18" charset="0"/>
                <a:ea typeface="宋体" panose="02010600030101010101" pitchFamily="2" charset="-122"/>
              </a:rPr>
              <a:t>GaussianMixture</a:t>
            </a:r>
            <a:r>
              <a:rPr lang="zh-CN" sz="2000">
                <a:ea typeface="宋体" panose="02010600030101010101" pitchFamily="2" charset="-122"/>
              </a:rPr>
              <a:t>对象并设定模型参数，设定其聚类数目为</a:t>
            </a:r>
            <a:r>
              <a:rPr lang="en-US" sz="2000">
                <a:latin typeface="Times New Roman" panose="02020603050405020304" pitchFamily="18" charset="0"/>
                <a:ea typeface="宋体" panose="02010600030101010101" pitchFamily="2" charset="-122"/>
              </a:rPr>
              <a:t>3</a:t>
            </a:r>
            <a:r>
              <a:rPr lang="zh-CN" sz="2000">
                <a:ea typeface="宋体" panose="02010600030101010101" pitchFamily="2" charset="-122"/>
              </a:rPr>
              <a:t>，其他参数取默认值。</a:t>
            </a:r>
            <a:r>
              <a:rPr lang="en-US" sz="2000">
                <a:latin typeface="Times New Roman" panose="02020603050405020304" pitchFamily="18" charset="0"/>
                <a:ea typeface="宋体" panose="02010600030101010101" pitchFamily="2" charset="-122"/>
              </a:rPr>
              <a:t>GaussianMixture( )</a:t>
            </a:r>
            <a:r>
              <a:rPr lang="zh-CN" sz="2000">
                <a:ea typeface="宋体" panose="02010600030101010101" pitchFamily="2" charset="-122"/>
              </a:rPr>
              <a:t>的参数及其含义如表</a:t>
            </a:r>
            <a:r>
              <a:rPr lang="en-US" sz="2000">
                <a:latin typeface="Times New Roman" panose="02020603050405020304" pitchFamily="18" charset="0"/>
                <a:ea typeface="宋体" panose="02010600030101010101" pitchFamily="2" charset="-122"/>
              </a:rPr>
              <a:t>9-8</a:t>
            </a:r>
            <a:r>
              <a:rPr lang="zh-CN" sz="2000">
                <a:ea typeface="宋体" panose="02010600030101010101" pitchFamily="2" charset="-122"/>
              </a:rPr>
              <a:t>所示。</a:t>
            </a:r>
            <a:endParaRPr lang="zh-CN" altLang="en-US" sz="2000">
              <a:ea typeface="宋体" panose="02010600030101010101" pitchFamily="2" charset="-122"/>
            </a:endParaRPr>
          </a:p>
        </p:txBody>
      </p:sp>
      <p:graphicFrame>
        <p:nvGraphicFramePr>
          <p:cNvPr id="3" name="表格 2"/>
          <p:cNvGraphicFramePr/>
          <p:nvPr/>
        </p:nvGraphicFramePr>
        <p:xfrm>
          <a:off x="681673" y="2593340"/>
          <a:ext cx="7817485" cy="2743200"/>
        </p:xfrm>
        <a:graphic>
          <a:graphicData uri="http://schemas.openxmlformats.org/drawingml/2006/table">
            <a:tbl>
              <a:tblPr/>
              <a:tblGrid>
                <a:gridCol w="1722755"/>
                <a:gridCol w="6094730"/>
              </a:tblGrid>
              <a:tr h="0">
                <a:tc>
                  <a:txBody>
                    <a:bodyPr/>
                    <a:p>
                      <a:pPr indent="0" algn="ctr">
                        <a:buNone/>
                      </a:pPr>
                      <a:r>
                        <a:rPr lang="en-US" sz="1800" b="0">
                          <a:latin typeface="Arial" panose="020B0604020202020204" pitchFamily="34" charset="0"/>
                          <a:cs typeface="Arial" panose="020B0604020202020204" pitchFamily="34" charset="0"/>
                        </a:rPr>
                        <a:t>参数</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Arial" panose="020B0604020202020204" pitchFamily="34" charset="0"/>
                          <a:cs typeface="Arial" panose="020B0604020202020204" pitchFamily="34" charset="0"/>
                        </a:rPr>
                        <a:t>含义</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featuresCol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a:t>
                      </a:r>
                      <a:r>
                        <a:rPr lang="en-US" sz="1800" b="0">
                          <a:latin typeface="Times New Roman" panose="02020603050405020304" pitchFamily="18" charset="0"/>
                          <a:cs typeface="Times New Roman" panose="02020603050405020304" pitchFamily="18" charset="0"/>
                        </a:rPr>
                        <a:t>指明DataFrame中用于存储训练GMM的特征列的名称，默认为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features</a:t>
                      </a:r>
                      <a:r>
                        <a:rPr lang="en-US" sz="1800" b="0">
                          <a:latin typeface="方正宋一简体" charset="0"/>
                          <a:cs typeface="方正宋一简体" charset="0"/>
                        </a:rPr>
                        <a:t>"</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predictionCol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a:t>
                      </a:r>
                      <a:r>
                        <a:rPr lang="en-US" sz="1800" b="0">
                          <a:latin typeface="Times New Roman" panose="02020603050405020304" pitchFamily="18" charset="0"/>
                          <a:cs typeface="Times New Roman" panose="02020603050405020304" pitchFamily="18" charset="0"/>
                        </a:rPr>
                        <a:t>指明DataFrame中用于存储GMM的预测结果列的名称，默认为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prediction</a:t>
                      </a:r>
                      <a:r>
                        <a:rPr lang="en-US" sz="1800" b="0">
                          <a:latin typeface="方正宋一简体" charset="0"/>
                          <a:cs typeface="方正宋一简体" charset="0"/>
                        </a:rPr>
                        <a:t>"</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probabilityCol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a:t>
                      </a:r>
                      <a:r>
                        <a:rPr lang="en-US" sz="1800" b="0">
                          <a:latin typeface="Times New Roman" panose="02020603050405020304" pitchFamily="18" charset="0"/>
                          <a:cs typeface="Times New Roman" panose="02020603050405020304" pitchFamily="18" charset="0"/>
                        </a:rPr>
                        <a:t>指明DataFrame中用于存储GMM中每个样本的类条件概率（属于每一个簇的概率）向量的列名称，默认为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probability</a:t>
                      </a:r>
                      <a:r>
                        <a:rPr lang="en-US" sz="1800" b="0">
                          <a:latin typeface="方正宋一简体" charset="0"/>
                          <a:cs typeface="方正宋一简体" charset="0"/>
                        </a:rPr>
                        <a:t>"</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k</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GMM中独立高斯分布的个数，即其他聚类方法中的簇的个数，默认为2</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endParaRPr lang="zh-CN" altLang="en-US"/>
          </a:p>
        </p:txBody>
      </p:sp>
      <p:graphicFrame>
        <p:nvGraphicFramePr>
          <p:cNvPr id="3" name="表格 2"/>
          <p:cNvGraphicFramePr/>
          <p:nvPr/>
        </p:nvGraphicFramePr>
        <p:xfrm>
          <a:off x="457518" y="1981200"/>
          <a:ext cx="8003540" cy="1920240"/>
        </p:xfrm>
        <a:graphic>
          <a:graphicData uri="http://schemas.openxmlformats.org/drawingml/2006/table">
            <a:tbl>
              <a:tblPr/>
              <a:tblGrid>
                <a:gridCol w="1216660"/>
                <a:gridCol w="6786880"/>
              </a:tblGrid>
              <a:tr h="0">
                <a:tc>
                  <a:txBody>
                    <a:bodyPr/>
                    <a:p>
                      <a:pPr indent="0" algn="ctr">
                        <a:buNone/>
                      </a:pPr>
                      <a:r>
                        <a:rPr lang="en-US" sz="1800" b="0">
                          <a:latin typeface="Times New Roman" panose="02020603050405020304" pitchFamily="18" charset="0"/>
                          <a:cs typeface="Times New Roman" panose="02020603050405020304" pitchFamily="18" charset="0"/>
                        </a:rPr>
                        <a:t>maxIter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GMM训练时最大的迭代次数，超过该迭代次数，即使残差尚未收敛，训练过程也不再继续，默认为100</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seed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用于</a:t>
                      </a:r>
                      <a:r>
                        <a:rPr lang="en-US" sz="1800" b="0">
                          <a:latin typeface="方正宋一简体" charset="0"/>
                          <a:cs typeface="方正宋一简体" charset="0"/>
                        </a:rPr>
                        <a:t>指明</a:t>
                      </a:r>
                      <a:r>
                        <a:rPr lang="en-US" sz="1800" b="0">
                          <a:latin typeface="Times New Roman" panose="02020603050405020304" pitchFamily="18" charset="0"/>
                          <a:cs typeface="Times New Roman" panose="02020603050405020304" pitchFamily="18" charset="0"/>
                        </a:rPr>
                        <a:t>GMM训练过程中产生随机数的种子，默认值是使用类名的Long</a:t>
                      </a:r>
                      <a:r>
                        <a:rPr lang="en-US" sz="1800" b="0">
                          <a:latin typeface="方正宋一简体" charset="0"/>
                          <a:cs typeface="方正宋一简体" charset="0"/>
                        </a:rPr>
                        <a:t>类</a:t>
                      </a:r>
                      <a:r>
                        <a:rPr lang="en-US" sz="1800" b="0">
                          <a:latin typeface="Times New Roman" panose="02020603050405020304" pitchFamily="18" charset="0"/>
                          <a:cs typeface="Times New Roman" panose="02020603050405020304" pitchFamily="18" charset="0"/>
                        </a:rPr>
                        <a:t>型</a:t>
                      </a:r>
                      <a:r>
                        <a:rPr lang="en-US" sz="1800" b="0">
                          <a:latin typeface="方正宋一简体" charset="0"/>
                          <a:cs typeface="方正宋一简体" charset="0"/>
                        </a:rPr>
                        <a:t>哈希</a:t>
                      </a:r>
                      <a:r>
                        <a:rPr lang="en-US" sz="1800" b="0">
                          <a:latin typeface="Times New Roman" panose="02020603050405020304" pitchFamily="18" charset="0"/>
                          <a:cs typeface="Times New Roman" panose="02020603050405020304" pitchFamily="18" charset="0"/>
                        </a:rPr>
                        <a:t>值</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tol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a:t>
                      </a:r>
                      <a:r>
                        <a:rPr lang="en-US" sz="1800" b="0">
                          <a:latin typeface="Times New Roman" panose="02020603050405020304" pitchFamily="18" charset="0"/>
                          <a:cs typeface="Times New Roman" panose="02020603050405020304" pitchFamily="18" charset="0"/>
                        </a:rPr>
                        <a:t>GMM训练时的残差收敛阈值，默认为10</a:t>
                      </a:r>
                      <a:r>
                        <a:rPr lang="en-US" sz="1800" b="0" baseline="30000">
                          <a:latin typeface="方正宋一简体" charset="0"/>
                          <a:cs typeface="方正宋一简体" charset="0"/>
                        </a:rPr>
                        <a:t>-</a:t>
                      </a:r>
                      <a:r>
                        <a:rPr lang="en-US" sz="1800" b="0" baseline="30000">
                          <a:latin typeface="Times New Roman" panose="02020603050405020304" pitchFamily="18" charset="0"/>
                          <a:cs typeface="Times New Roman" panose="02020603050405020304" pitchFamily="18" charset="0"/>
                        </a:rPr>
                        <a:t>2</a:t>
                      </a:r>
                      <a:endParaRPr lang="en-US" altLang="en-US" sz="1800" b="0" baseline="3000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weightCol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a:t>
                      </a:r>
                      <a:r>
                        <a:rPr lang="en-US" sz="1800" b="0">
                          <a:latin typeface="方正宋一简体" charset="0"/>
                          <a:cs typeface="方正宋一简体" charset="0"/>
                        </a:rPr>
                        <a:t>于</a:t>
                      </a:r>
                      <a:r>
                        <a:rPr lang="en-US" sz="1800" b="0">
                          <a:latin typeface="Times New Roman" panose="02020603050405020304" pitchFamily="18" charset="0"/>
                          <a:cs typeface="Times New Roman" panose="02020603050405020304" pitchFamily="18" charset="0"/>
                        </a:rPr>
                        <a:t>设置权重列名，未定义默认值，如果没有设置或</a:t>
                      </a:r>
                      <a:r>
                        <a:rPr lang="en-US" sz="1800" b="0">
                          <a:latin typeface="方正宋一简体" charset="0"/>
                          <a:cs typeface="方正宋一简体" charset="0"/>
                        </a:rPr>
                        <a:t>将其</a:t>
                      </a:r>
                      <a:r>
                        <a:rPr lang="en-US" sz="1800" b="0">
                          <a:latin typeface="Times New Roman" panose="02020603050405020304" pitchFamily="18" charset="0"/>
                          <a:cs typeface="Times New Roman" panose="02020603050405020304" pitchFamily="18" charset="0"/>
                        </a:rPr>
                        <a:t>设置为空，则把所有实例的权重设为1</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sp>
        <p:nvSpPr>
          <p:cNvPr id="186370" name="矩形 2"/>
          <p:cNvSpPr/>
          <p:nvPr/>
        </p:nvSpPr>
        <p:spPr>
          <a:xfrm>
            <a:off x="796925" y="1323975"/>
            <a:ext cx="7467600" cy="2409825"/>
          </a:xfrm>
          <a:prstGeom prst="rect">
            <a:avLst/>
          </a:prstGeom>
          <a:noFill/>
          <a:ln w="9525">
            <a:noFill/>
          </a:ln>
        </p:spPr>
        <p:txBody>
          <a:bodyPr anchor="t" anchorCtr="0"/>
          <a:p>
            <a:r>
              <a:rPr lang="zh-CN" altLang="zh-CN" sz="2400" dirty="0">
                <a:latin typeface="Arial" panose="020B0604020202020204" pitchFamily="34" charset="0"/>
                <a:ea typeface="宋体" panose="02010600030101010101" pitchFamily="2" charset="-122"/>
              </a:rPr>
              <a:t>第4步：调用transform( )方法处理数据集并进行输出。除了可以得到样本的聚簇归属预测，GMM还可以得到样本属于各个聚簇的概率（Probability列）。</a:t>
            </a:r>
            <a:endParaRPr lang="zh-CN" altLang="zh-CN" sz="2400" dirty="0">
              <a:latin typeface="Arial" panose="020B0604020202020204" pitchFamily="34" charset="0"/>
              <a:ea typeface="宋体" panose="02010600030101010101" pitchFamily="2" charset="-122"/>
            </a:endParaRPr>
          </a:p>
        </p:txBody>
      </p:sp>
      <p:sp>
        <p:nvSpPr>
          <p:cNvPr id="186371" name="矩形 3"/>
          <p:cNvSpPr/>
          <p:nvPr/>
        </p:nvSpPr>
        <p:spPr>
          <a:xfrm>
            <a:off x="762000" y="2682875"/>
            <a:ext cx="7793038" cy="3779838"/>
          </a:xfrm>
          <a:prstGeom prst="rect">
            <a:avLst/>
          </a:prstGeom>
          <a:solidFill>
            <a:schemeClr val="tx1"/>
          </a:solidFill>
          <a:ln w="9525">
            <a:noFill/>
          </a:ln>
        </p:spPr>
        <p:txBody>
          <a:bodyPr anchor="t" anchorCtr="0"/>
          <a:p>
            <a:r>
              <a:rPr lang="en-US" altLang="zh-CN" sz="1400" dirty="0">
                <a:solidFill>
                  <a:schemeClr val="bg1"/>
                </a:solidFill>
                <a:latin typeface="Arial" panose="020B0604020202020204" pitchFamily="34" charset="0"/>
                <a:ea typeface="宋体" panose="02010600030101010101" pitchFamily="2" charset="-122"/>
              </a:rPr>
              <a:t># 使用 Gaussian Mixture 模型进行聚类预测</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&gt;&gt;&gt; result = gmm.transform(df)</a:t>
            </a:r>
            <a:endParaRPr lang="en-US" altLang="zh-CN" sz="1400" dirty="0">
              <a:solidFill>
                <a:schemeClr val="bg1"/>
              </a:solidFill>
              <a:latin typeface="Arial" panose="020B0604020202020204" pitchFamily="34" charset="0"/>
              <a:ea typeface="宋体" panose="02010600030101010101" pitchFamily="2" charset="-122"/>
            </a:endParaRPr>
          </a:p>
          <a:p>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显示结果</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&gt;&gt;&gt; result.show(150, truncate=False)</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|features         |Prediction|Probability                       |</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|[5.1,3.5,1.4,0.2]|0    |[0.9999999999999951,4.682229962936943E-17,4.868372929920407E-15]  |</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  |</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|[5.6,2.8,4.9,2.0]|1    |[8.920203149708086E-16,0.5988576194515217,0.4011423805484774]     |</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        |.....................................................  |</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|[6.3,2.7,4.9,1.8]|2    |[5.703158630226758E-16,0.022033640207248576,0.9779663597927509]   |</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a:t>
            </a:r>
            <a:endParaRPr lang="en-US" altLang="zh-CN" sz="1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sp>
        <p:nvSpPr>
          <p:cNvPr id="187394" name="矩形 2"/>
          <p:cNvSpPr/>
          <p:nvPr/>
        </p:nvSpPr>
        <p:spPr>
          <a:xfrm>
            <a:off x="762000" y="1143000"/>
            <a:ext cx="7467600" cy="2409825"/>
          </a:xfrm>
          <a:prstGeom prst="rect">
            <a:avLst/>
          </a:prstGeom>
          <a:noFill/>
          <a:ln w="9525">
            <a:noFill/>
          </a:ln>
        </p:spPr>
        <p:txBody>
          <a:bodyPr anchor="t" anchorCtr="0"/>
          <a:p>
            <a:r>
              <a:rPr lang="zh-CN" altLang="zh-CN" sz="2400" dirty="0">
                <a:latin typeface="Arial" panose="020B0604020202020204" pitchFamily="34" charset="0"/>
                <a:ea typeface="宋体" panose="02010600030101010101" pitchFamily="2" charset="-122"/>
              </a:rPr>
              <a:t>第5步：得到模型后即可查看模型的相关参数。与K-Means不同，GMM不直接给出划分中心，而是给出各个混合成分（多元高斯分布）的参数。GaussianMixtureModel类的weights成员获取各个混合成分的权重，gaussians成员获取各个混合成分。其中，GMM的每一个混合成分都使用一个MultivariateGaussian类（位于pyspark.ml.stat包中）来存储，可以通过gaussians成员来获取各个混合成分的参数（均值向量和协方差矩阵）。</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b="1" dirty="0">
              <a:sym typeface="宋体" panose="02010600030101010101" pitchFamily="2" charset="-122"/>
            </a:endParaRPr>
          </a:p>
        </p:txBody>
      </p:sp>
      <p:sp>
        <p:nvSpPr>
          <p:cNvPr id="188418" name="矩形 3"/>
          <p:cNvSpPr/>
          <p:nvPr/>
        </p:nvSpPr>
        <p:spPr>
          <a:xfrm>
            <a:off x="609600" y="1371600"/>
            <a:ext cx="7793355" cy="2567940"/>
          </a:xfrm>
          <a:prstGeom prst="rect">
            <a:avLst/>
          </a:prstGeom>
          <a:solidFill>
            <a:schemeClr val="tx1"/>
          </a:solidFill>
          <a:ln w="9525">
            <a:noFill/>
          </a:ln>
        </p:spPr>
        <p:txBody>
          <a:bodyPr anchor="t" anchorCtr="0"/>
          <a:p>
            <a:r>
              <a:rPr lang="en-US" altLang="zh-CN" sz="1600" dirty="0">
                <a:solidFill>
                  <a:schemeClr val="bg1"/>
                </a:solidFill>
                <a:latin typeface="Arial" panose="020B0604020202020204" pitchFamily="34" charset="0"/>
                <a:ea typeface="宋体" panose="02010600030101010101" pitchFamily="2" charset="-122"/>
              </a:rPr>
              <a:t># 获取聚类簇数</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k = gmm.getK()</a:t>
            </a:r>
            <a:endParaRPr lang="en-US" altLang="zh-CN" sz="1600" dirty="0">
              <a:solidFill>
                <a:schemeClr val="bg1"/>
              </a:solidFill>
              <a:latin typeface="Arial" panose="020B0604020202020204" pitchFamily="34" charset="0"/>
              <a:ea typeface="宋体" panose="02010600030101010101" pitchFamily="2" charset="-122"/>
            </a:endParaRPr>
          </a:p>
          <a:p>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打印每个组件的权重、均值向量和协方差矩阵</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for i in range(k):</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print("Component {}: ".format(i))</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print("Weight: {}".format(gmm.weights[i]))</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print("Mu Vector: \n{}".format(gmm.gaussians[i].mean))</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print("Sigma Matrix: \n{}".format(gmm.gaussians[i].cov))</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9.3.2 </a:t>
            </a:r>
            <a:r>
              <a:rPr lang="zh-CN" altLang="en-US" dirty="0"/>
              <a:t>标注点</a:t>
            </a:r>
            <a:endParaRPr lang="zh-CN" altLang="en-US" dirty="0"/>
          </a:p>
        </p:txBody>
      </p:sp>
      <p:sp>
        <p:nvSpPr>
          <p:cNvPr id="34818" name="矩形 2"/>
          <p:cNvSpPr/>
          <p:nvPr/>
        </p:nvSpPr>
        <p:spPr>
          <a:xfrm>
            <a:off x="457200" y="1228408"/>
            <a:ext cx="8458200" cy="1198880"/>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标注点的实现类是pyspark.mllib.regression.LabeledPoint，位于pyspark.mllib.regression包下。</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标注点的创建方法如下：</a:t>
            </a:r>
            <a:endParaRPr lang="zh-CN" altLang="zh-CN" sz="2400" dirty="0">
              <a:latin typeface="Arial" panose="020B0604020202020204" pitchFamily="34" charset="0"/>
              <a:ea typeface="宋体" panose="02010600030101010101" pitchFamily="2" charset="-122"/>
            </a:endParaRPr>
          </a:p>
        </p:txBody>
      </p:sp>
      <p:sp>
        <p:nvSpPr>
          <p:cNvPr id="34819" name="矩形 3"/>
          <p:cNvSpPr/>
          <p:nvPr/>
        </p:nvSpPr>
        <p:spPr>
          <a:xfrm>
            <a:off x="428625" y="2515553"/>
            <a:ext cx="8486775" cy="396938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from pyspark.mllib.regression import LabeledPoint #引入必要的包</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pyspark.mllib.linalg import Vectors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pyspark.sql.session import SparkSession</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创建一个标签为1.0（分类中可视为正样本）的稠密向量标注点</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pos = LabeledPoint(1.0, Vectors.dense([2.0, 0.0, 8.0]))</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创建一个标签为0.0（分类中可视为负样本）的稀疏向量标注点</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neg = LabeledPoint(0.0, Vectors.sparse(3, [0, 2], [2.0, 8.0]))</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print("Positive Example:", pos)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Positive Example: (1.0,[2.0,0.0,8.0])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print("Negative Example:", neg)</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Negative Example: (0.0,(3,[0,2],[2.0,8.0]))</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a:p>
        </p:txBody>
      </p:sp>
      <p:sp>
        <p:nvSpPr>
          <p:cNvPr id="188418" name="矩形 3"/>
          <p:cNvSpPr/>
          <p:nvPr>
            <p:custDataLst>
              <p:tags r:id="rId1"/>
            </p:custDataLst>
          </p:nvPr>
        </p:nvSpPr>
        <p:spPr>
          <a:xfrm>
            <a:off x="609600" y="1219200"/>
            <a:ext cx="7793355" cy="5203825"/>
          </a:xfrm>
          <a:prstGeom prst="rect">
            <a:avLst/>
          </a:prstGeom>
          <a:solidFill>
            <a:schemeClr val="tx1"/>
          </a:solidFill>
          <a:ln w="9525">
            <a:noFill/>
          </a:ln>
        </p:spPr>
        <p:txBody>
          <a:bodyPr anchor="t" anchorCtr="0"/>
          <a:p>
            <a:r>
              <a:rPr lang="en-US" altLang="zh-CN" sz="1600" dirty="0">
                <a:solidFill>
                  <a:schemeClr val="bg1"/>
                </a:solidFill>
                <a:latin typeface="Arial" panose="020B0604020202020204" pitchFamily="34" charset="0"/>
                <a:ea typeface="宋体" panose="02010600030101010101" pitchFamily="2" charset="-122"/>
              </a:rPr>
              <a:t>Component 0: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Weight: 0.12546708740088508</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Mu Vector: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[6.721852396316658,2.7996898412653586,5.229488485659469,1.570225067661127]</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Sigma Matrix: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DenseMatrix([[ 0.40089763,  0.06842869,  0.50528596,  0.17973192],</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[ 0.06842869,  0.06124048, -0.00228475,  0.00110913],</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[ 0.50528596, -0.00228475,  0.9129803 ,  0.2905964 ],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[ 0.17973192,  0.00110913,  0.2905964 ,  0.10570587]])</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Component 1: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Weight: 0.5412029763511748</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Mu Vector: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[6.155383209846753,2.888765174842858,4.830983979377062,1.700513183480127]</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Sigma Matrix: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DenseMatrix([[0.38247243, 0.14260242, 0.39328439, 0.17608763],</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[0.14260242, 0.11933761, 0.18134559, 0.0951517 ],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[0.39328439, 0.18134559, 0.58972204, 0.29454179],</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[0.17608763, 0.0951517 , 0.29454179, 0.19234477]])</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宋体" panose="02010600030101010101" pitchFamily="2" charset="-122"/>
              </a:rPr>
              <a:t>9.8.2 GMM </a:t>
            </a:r>
            <a:r>
              <a:rPr lang="zh-CN" altLang="en-US" b="1" dirty="0">
                <a:sym typeface="宋体" panose="02010600030101010101" pitchFamily="2" charset="-122"/>
              </a:rPr>
              <a:t>聚类算法</a:t>
            </a:r>
            <a:endParaRPr lang="zh-CN" altLang="en-US"/>
          </a:p>
        </p:txBody>
      </p:sp>
      <p:sp>
        <p:nvSpPr>
          <p:cNvPr id="188418" name="矩形 3"/>
          <p:cNvSpPr/>
          <p:nvPr>
            <p:custDataLst>
              <p:tags r:id="rId1"/>
            </p:custDataLst>
          </p:nvPr>
        </p:nvSpPr>
        <p:spPr>
          <a:xfrm>
            <a:off x="609600" y="1219200"/>
            <a:ext cx="7793355" cy="2901315"/>
          </a:xfrm>
          <a:prstGeom prst="rect">
            <a:avLst/>
          </a:prstGeom>
          <a:solidFill>
            <a:schemeClr val="tx1"/>
          </a:solidFill>
          <a:ln w="9525">
            <a:noFill/>
          </a:ln>
        </p:spPr>
        <p:txBody>
          <a:bodyPr anchor="t" anchorCtr="0"/>
          <a:p>
            <a:r>
              <a:rPr lang="en-US" altLang="zh-CN" sz="1600" dirty="0">
                <a:solidFill>
                  <a:schemeClr val="bg1"/>
                </a:solidFill>
                <a:latin typeface="Arial" panose="020B0604020202020204" pitchFamily="34" charset="0"/>
                <a:ea typeface="宋体" panose="02010600030101010101" pitchFamily="2" charset="-122"/>
              </a:rPr>
              <a:t>Component 2: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Weight: 0.3333299362479401</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Mu Vector: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[5.006002149883481,3.4180031119033694,1.4640001282927495,0.2439994005789338]</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Sigma Matrix: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DenseMatrix([[0.1217635 , 0.09829175, 0.01581558, 0.0103358 ],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[0.09829175, 0.14227602, 0.01144781, 0.01120811],</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[0.01581558, 0.01144781, 0.02950388, 0.00558381],</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[0.0103358 , 0.01120811, 0.00558381, 0.01126387]])</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 </a:t>
            </a:r>
            <a:r>
              <a:rPr lang="zh-CN" altLang="en-US" b="1" dirty="0">
                <a:ea typeface="宋体" panose="02010600030101010101" pitchFamily="2" charset="-122"/>
                <a:sym typeface="+mn-ea"/>
              </a:rPr>
              <a:t>频繁模式挖掘算法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37490" y="1524000"/>
            <a:ext cx="8669020" cy="1976120"/>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 </a:t>
            </a:r>
            <a:r>
              <a:rPr lang="zh-CN" altLang="en-US" b="1" dirty="0">
                <a:ea typeface="宋体" panose="02010600030101010101" pitchFamily="2" charset="-122"/>
                <a:sym typeface="+mn-ea"/>
              </a:rPr>
              <a:t>频繁模式挖掘算法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53035" y="1752600"/>
            <a:ext cx="8840470" cy="2234565"/>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 </a:t>
            </a:r>
            <a:r>
              <a:rPr lang="zh-CN" altLang="en-US" b="1" dirty="0">
                <a:ea typeface="宋体" panose="02010600030101010101" pitchFamily="2" charset="-122"/>
              </a:rPr>
              <a:t>频繁模式挖掘算法</a:t>
            </a:r>
            <a:endParaRPr lang="zh-CN" altLang="en-US" b="1" dirty="0">
              <a:ea typeface="宋体" panose="02010600030101010101" pitchFamily="2" charset="-122"/>
            </a:endParaRPr>
          </a:p>
        </p:txBody>
      </p:sp>
      <p:sp>
        <p:nvSpPr>
          <p:cNvPr id="189442" name="矩形 2"/>
          <p:cNvSpPr/>
          <p:nvPr/>
        </p:nvSpPr>
        <p:spPr>
          <a:xfrm>
            <a:off x="914400" y="1295400"/>
            <a:ext cx="3130550" cy="830263"/>
          </a:xfrm>
          <a:prstGeom prst="rect">
            <a:avLst/>
          </a:prstGeom>
          <a:noFill/>
          <a:ln w="9525">
            <a:noFill/>
          </a:ln>
        </p:spPr>
        <p:txBody>
          <a:bodyPr wrap="none" anchor="t" anchorCtr="0">
            <a:spAutoFit/>
          </a:bodyPr>
          <a:p>
            <a:r>
              <a:rPr lang="en-US" altLang="zh-CN" sz="2400" dirty="0">
                <a:latin typeface="Arial" panose="020B0604020202020204" pitchFamily="34" charset="0"/>
                <a:ea typeface="宋体" panose="02010600030101010101" pitchFamily="2" charset="-122"/>
              </a:rPr>
              <a:t>9.9.1 FP</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Growth </a:t>
            </a:r>
            <a:r>
              <a:rPr lang="zh-CN" altLang="en-US" sz="2400" dirty="0">
                <a:latin typeface="Arial" panose="020B0604020202020204" pitchFamily="34" charset="0"/>
                <a:ea typeface="宋体" panose="02010600030101010101" pitchFamily="2" charset="-122"/>
              </a:rPr>
              <a:t>算法</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9.9.2 PrefixSpan </a:t>
            </a:r>
            <a:r>
              <a:rPr lang="zh-CN" altLang="en-US" sz="2400" dirty="0">
                <a:latin typeface="Arial" panose="020B0604020202020204" pitchFamily="34" charset="0"/>
                <a:ea typeface="宋体" panose="02010600030101010101" pitchFamily="2" charset="-122"/>
              </a:rPr>
              <a:t>算法</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9.9.1 FP-Growth </a:t>
            </a:r>
            <a:r>
              <a:rPr lang="zh-CN" altLang="en-US" b="1" dirty="0"/>
              <a:t>算法</a:t>
            </a:r>
            <a:endParaRPr lang="zh-CN" altLang="en-US" b="1" dirty="0">
              <a:ea typeface="宋体" panose="02010600030101010101" pitchFamily="2" charset="-122"/>
            </a:endParaRPr>
          </a:p>
        </p:txBody>
      </p:sp>
      <p:sp>
        <p:nvSpPr>
          <p:cNvPr id="192514" name="矩形 2"/>
          <p:cNvSpPr/>
          <p:nvPr/>
        </p:nvSpPr>
        <p:spPr>
          <a:xfrm>
            <a:off x="481013" y="1524000"/>
            <a:ext cx="8181975" cy="2889250"/>
          </a:xfrm>
          <a:prstGeom prst="rect">
            <a:avLst/>
          </a:prstGeom>
          <a:noFill/>
          <a:ln w="9525">
            <a:noFill/>
          </a:ln>
        </p:spPr>
        <p:txBody>
          <a:bodyPr anchor="t" anchorCtr="0"/>
          <a:p>
            <a:r>
              <a:rPr lang="zh-CN" altLang="en-US" sz="2400" dirty="0">
                <a:latin typeface="Times New Roman" panose="02020603050405020304" pitchFamily="18" charset="0"/>
                <a:ea typeface="宋体" panose="02010600030101010101" pitchFamily="2" charset="-122"/>
              </a:rPr>
              <a:t>FP-Growth算法包含两项重要内容，分别是频繁模式树（Frequent Pattern Tree，FP-Tree）和基于频繁模式树的模式片段增长挖掘（Pattern Fragment Growth Mining）算法。前者是一种扩展的前缀树结构，是对数据库的压缩表示。树状结构不仅保留了数据库中的项目集，还记录了项目集之间的关联。这种压缩形式能够避免在寻找频繁模式时多次扫描数据库。后者是一种运用分治思想扫描FP-Tree获取频繁模式的算法。</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63195" y="1600200"/>
            <a:ext cx="8817610" cy="3510915"/>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76835" y="1447800"/>
            <a:ext cx="8750300" cy="2371090"/>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9.9.1 FP-Growth </a:t>
            </a:r>
            <a:r>
              <a:rPr lang="zh-CN" altLang="en-US" b="1" dirty="0">
                <a:sym typeface="+mn-ea"/>
              </a:rPr>
              <a:t>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76835" y="1828800"/>
            <a:ext cx="8705215" cy="1946275"/>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9.9.1 FP-Growth </a:t>
            </a:r>
            <a:r>
              <a:rPr lang="zh-CN" altLang="en-US" b="1" dirty="0">
                <a:sym typeface="+mn-ea"/>
              </a:rPr>
              <a:t>算法</a:t>
            </a:r>
            <a:endParaRPr lang="zh-CN" altLang="en-US"/>
          </a:p>
        </p:txBody>
      </p:sp>
      <p:sp>
        <p:nvSpPr>
          <p:cNvPr id="5" name="文本框 4"/>
          <p:cNvSpPr txBox="1"/>
          <p:nvPr/>
        </p:nvSpPr>
        <p:spPr>
          <a:xfrm>
            <a:off x="457835" y="1295400"/>
            <a:ext cx="7807960" cy="2430145"/>
          </a:xfrm>
          <a:prstGeom prst="rect">
            <a:avLst/>
          </a:prstGeom>
          <a:noFill/>
          <a:ln w="9525">
            <a:noFill/>
          </a:ln>
        </p:spPr>
        <p:txBody>
          <a:bodyPr wrap="square">
            <a:spAutoFit/>
          </a:bodyPr>
          <a:p>
            <a:pPr indent="254000"/>
            <a:r>
              <a:rPr lang="en-US" sz="2400">
                <a:latin typeface="Times New Roman" panose="02020603050405020304" pitchFamily="18" charset="0"/>
                <a:cs typeface="方正宋一简体" charset="0"/>
              </a:rPr>
              <a:t>spark.ml</a:t>
            </a:r>
            <a:r>
              <a:rPr lang="zh-CN" sz="2400">
                <a:latin typeface="Times New Roman" panose="02020603050405020304" pitchFamily="18" charset="0"/>
                <a:cs typeface="方正宋一简体" charset="0"/>
              </a:rPr>
              <a:t>包下的</a:t>
            </a:r>
            <a:r>
              <a:rPr lang="en-US" sz="2400">
                <a:latin typeface="Times New Roman" panose="02020603050405020304" pitchFamily="18" charset="0"/>
                <a:cs typeface="方正宋一简体" charset="0"/>
              </a:rPr>
              <a:t>FP-Growth( )</a:t>
            </a:r>
            <a:r>
              <a:rPr lang="zh-CN" sz="2400">
                <a:latin typeface="Times New Roman" panose="02020603050405020304" pitchFamily="18" charset="0"/>
                <a:cs typeface="方正宋一简体" charset="0"/>
              </a:rPr>
              <a:t>函数位于</a:t>
            </a:r>
            <a:r>
              <a:rPr lang="en-US" sz="2400">
                <a:latin typeface="Times New Roman" panose="02020603050405020304" pitchFamily="18" charset="0"/>
                <a:cs typeface="方正宋一简体" charset="0"/>
              </a:rPr>
              <a:t>pyspark.ml.fpm</a:t>
            </a:r>
            <a:r>
              <a:rPr lang="zh-CN" sz="2400">
                <a:latin typeface="Times New Roman" panose="02020603050405020304" pitchFamily="18" charset="0"/>
                <a:cs typeface="方正宋一简体" charset="0"/>
              </a:rPr>
              <a:t>包下。下面的例子采用</a:t>
            </a:r>
            <a:r>
              <a:rPr lang="en-US" sz="2400">
                <a:latin typeface="Times New Roman" panose="02020603050405020304" pitchFamily="18" charset="0"/>
                <a:cs typeface="方正宋一简体" charset="0"/>
              </a:rPr>
              <a:t>Spark</a:t>
            </a:r>
            <a:r>
              <a:rPr lang="zh-CN" sz="2400">
                <a:latin typeface="Times New Roman" panose="02020603050405020304" pitchFamily="18" charset="0"/>
                <a:cs typeface="方正宋一简体" charset="0"/>
              </a:rPr>
              <a:t>自带的</a:t>
            </a:r>
            <a:r>
              <a:rPr lang="en-US" sz="2400">
                <a:latin typeface="Times New Roman" panose="02020603050405020304" pitchFamily="18" charset="0"/>
                <a:cs typeface="方正宋一简体" charset="0"/>
              </a:rPr>
              <a:t>sample_fpgrowth</a:t>
            </a:r>
            <a:r>
              <a:rPr lang="zh-CN" sz="2400">
                <a:latin typeface="Times New Roman" panose="02020603050405020304" pitchFamily="18" charset="0"/>
                <a:cs typeface="方正宋一简体" charset="0"/>
              </a:rPr>
              <a:t>数据集，在</a:t>
            </a:r>
            <a:r>
              <a:rPr lang="en-US" sz="2400">
                <a:latin typeface="Times New Roman" panose="02020603050405020304" pitchFamily="18" charset="0"/>
                <a:cs typeface="方正宋一简体" charset="0"/>
              </a:rPr>
              <a:t>Spark</a:t>
            </a:r>
            <a:r>
              <a:rPr lang="zh-CN" sz="2400">
                <a:latin typeface="Times New Roman" panose="02020603050405020304" pitchFamily="18" charset="0"/>
                <a:cs typeface="方正宋一简体" charset="0"/>
              </a:rPr>
              <a:t>的安装目录下可以找到该文件。</a:t>
            </a:r>
            <a:r>
              <a:rPr lang="en-US" sz="2000">
                <a:solidFill>
                  <a:srgbClr val="000000"/>
                </a:solidFill>
                <a:latin typeface="Courier New" panose="02070309020205020404" charset="0"/>
                <a:cs typeface="方正书宋简体" charset="0"/>
              </a:rPr>
              <a:t>/usr/local/spark/data/mllib/sample_fpgrowth.txt</a:t>
            </a:r>
            <a:endParaRPr lang="en-US" sz="2000">
              <a:solidFill>
                <a:srgbClr val="000000"/>
              </a:solidFill>
              <a:latin typeface="Courier New" panose="02070309020205020404" charset="0"/>
              <a:cs typeface="方正书宋简体" charset="0"/>
            </a:endParaRPr>
          </a:p>
          <a:p>
            <a:pPr indent="254000"/>
            <a:endParaRPr lang="en-US" altLang="en-US" sz="2000">
              <a:solidFill>
                <a:srgbClr val="000000"/>
              </a:solidFill>
              <a:latin typeface="Courier New" panose="02070309020205020404" charset="0"/>
              <a:cs typeface="方正书宋简体" charset="0"/>
            </a:endParaRPr>
          </a:p>
          <a:p>
            <a:pPr indent="254000"/>
            <a:r>
              <a:rPr lang="en-US" altLang="en-US" sz="2000">
                <a:solidFill>
                  <a:srgbClr val="000000"/>
                </a:solidFill>
                <a:latin typeface="Courier New" panose="02070309020205020404" charset="0"/>
                <a:cs typeface="方正书宋简体" charset="0"/>
              </a:rPr>
              <a:t>其中，每行代表一次交易，交易中的项目以空格分开。此外，设置最小支持度0.5、置信度阈值0.6。</a:t>
            </a:r>
            <a:endParaRPr lang="en-US" altLang="en-US" sz="2000">
              <a:solidFill>
                <a:srgbClr val="000000"/>
              </a:solidFill>
              <a:latin typeface="Courier New" panose="02070309020205020404" charset="0"/>
              <a:cs typeface="方正书宋简体"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9.3.2 </a:t>
            </a:r>
            <a:r>
              <a:rPr lang="zh-CN" altLang="en-US" dirty="0"/>
              <a:t>标注点</a:t>
            </a:r>
            <a:endParaRPr lang="zh-CN" altLang="en-US" dirty="0"/>
          </a:p>
        </p:txBody>
      </p:sp>
      <p:sp>
        <p:nvSpPr>
          <p:cNvPr id="40962" name="矩形 2"/>
          <p:cNvSpPr/>
          <p:nvPr/>
        </p:nvSpPr>
        <p:spPr>
          <a:xfrm>
            <a:off x="457200" y="1379538"/>
            <a:ext cx="8458200" cy="335915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在实际的机器学习问题中，稀疏向量数据是非常常见的。MLlib提供了读取LIBSVM格式数据</a:t>
            </a:r>
            <a:r>
              <a:rPr kumimoji="0" 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的支持</a:t>
            </a: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，该格式被广泛用于LIBSVM、LIBLINEAR等机器学习库。在该格式下，每一个带标签的样本点由以下格式表示：</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label  index1:value1  index2:value2  index3:value3 …</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其中，label是该样本点的标签值，一系列index:value则代表了该样本向量中所有非零元素的索引和元素值。需要特别注意的是，index是以1开始并递增的。</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sp>
        <p:nvSpPr>
          <p:cNvPr id="196610" name="矩形 2"/>
          <p:cNvSpPr/>
          <p:nvPr/>
        </p:nvSpPr>
        <p:spPr>
          <a:xfrm>
            <a:off x="481013" y="1189038"/>
            <a:ext cx="8181975" cy="1027112"/>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第1步：引入需要的包。</a:t>
            </a:r>
            <a:endParaRPr lang="zh-CN" altLang="zh-CN" sz="2400" dirty="0">
              <a:latin typeface="Times New Roman" panose="02020603050405020304" pitchFamily="18" charset="0"/>
              <a:ea typeface="宋体" panose="02010600030101010101" pitchFamily="2" charset="-122"/>
            </a:endParaRPr>
          </a:p>
        </p:txBody>
      </p:sp>
      <p:sp>
        <p:nvSpPr>
          <p:cNvPr id="196611" name="矩形 3"/>
          <p:cNvSpPr/>
          <p:nvPr/>
        </p:nvSpPr>
        <p:spPr>
          <a:xfrm>
            <a:off x="533400" y="1828800"/>
            <a:ext cx="7788275" cy="999490"/>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&gt;&gt;&gt; from pyspark.ml.fpm import FPGrowth</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 import SparkSession</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sp>
        <p:nvSpPr>
          <p:cNvPr id="198658" name="矩形 2"/>
          <p:cNvSpPr/>
          <p:nvPr/>
        </p:nvSpPr>
        <p:spPr>
          <a:xfrm>
            <a:off x="534035" y="1219200"/>
            <a:ext cx="8181975" cy="942975"/>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第2步：读取sample_fpgrowth数据集中的每一行，并用空格分割其中的项目，将分割出的项目转化成列表。</a:t>
            </a:r>
            <a:endParaRPr lang="zh-CN" altLang="zh-CN" sz="2400" dirty="0">
              <a:latin typeface="Times New Roman" panose="02020603050405020304" pitchFamily="18" charset="0"/>
              <a:ea typeface="宋体" panose="02010600030101010101" pitchFamily="2" charset="-122"/>
            </a:endParaRPr>
          </a:p>
        </p:txBody>
      </p:sp>
      <p:sp>
        <p:nvSpPr>
          <p:cNvPr id="198659" name="矩形 3"/>
          <p:cNvSpPr/>
          <p:nvPr/>
        </p:nvSpPr>
        <p:spPr>
          <a:xfrm>
            <a:off x="609600" y="2362200"/>
            <a:ext cx="7914005" cy="3181985"/>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创建 SparkSession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.appName("example")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.getOrCreate()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加载文本数据并创建 DataFrame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data = spark.sparkContext.textFile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("file:///usr/local/spark/data/mllib/sample_fpgrowth.txt")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.map(lambda t: (t.split("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.toDF(["items"])</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9.9.1 FP-Growth </a:t>
            </a:r>
            <a:r>
              <a:rPr lang="zh-CN" altLang="en-US" b="1" dirty="0">
                <a:sym typeface="+mn-ea"/>
              </a:rPr>
              <a:t>算法</a:t>
            </a:r>
            <a:endParaRPr lang="zh-CN" altLang="en-US"/>
          </a:p>
        </p:txBody>
      </p:sp>
      <p:sp>
        <p:nvSpPr>
          <p:cNvPr id="198659" name="矩形 3"/>
          <p:cNvSpPr/>
          <p:nvPr>
            <p:custDataLst>
              <p:tags r:id="rId1"/>
            </p:custDataLst>
          </p:nvPr>
        </p:nvSpPr>
        <p:spPr>
          <a:xfrm>
            <a:off x="686435" y="1371600"/>
            <a:ext cx="7914005" cy="3551555"/>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显示 DataFrame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data.show(truncate=False)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|items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|[r, z, h, k, p]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|[z, y, x, w, v, u, t, 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|[s, x, o, n, r]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|[x, z, y, m, t, s, q, 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|[z]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|[x, z, y, r, q, t, p]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sp>
        <p:nvSpPr>
          <p:cNvPr id="200706" name="矩形 2"/>
          <p:cNvSpPr/>
          <p:nvPr/>
        </p:nvSpPr>
        <p:spPr>
          <a:xfrm>
            <a:off x="533400" y="1219200"/>
            <a:ext cx="8181975" cy="1054100"/>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第3步：数据构建好后，即可创建FP-Growth模型，并进行参数设置。</a:t>
            </a:r>
            <a:endParaRPr lang="zh-CN" altLang="zh-CN" sz="2400" dirty="0">
              <a:latin typeface="Times New Roman" panose="02020603050405020304" pitchFamily="18" charset="0"/>
              <a:ea typeface="宋体" panose="02010600030101010101" pitchFamily="2" charset="-122"/>
            </a:endParaRPr>
          </a:p>
        </p:txBody>
      </p:sp>
      <p:sp>
        <p:nvSpPr>
          <p:cNvPr id="200707" name="矩形 3"/>
          <p:cNvSpPr/>
          <p:nvPr/>
        </p:nvSpPr>
        <p:spPr>
          <a:xfrm>
            <a:off x="685800" y="2133600"/>
            <a:ext cx="7813675" cy="1154113"/>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创建 FPGrowth 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fpgrowth = FPGrowth()</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.setItemsCol("items").setMinSupport(0.5).setMinConfidence(0.6)</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拟合模型到数据集</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model = fpgrowth.fit(data)</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9.9.1 FP-Growth </a:t>
            </a:r>
            <a:r>
              <a:rPr lang="zh-CN" altLang="en-US" b="1" dirty="0">
                <a:sym typeface="+mn-ea"/>
              </a:rPr>
              <a:t>算法</a:t>
            </a:r>
            <a:endParaRPr lang="zh-CN" altLang="en-US"/>
          </a:p>
        </p:txBody>
      </p:sp>
      <p:sp>
        <p:nvSpPr>
          <p:cNvPr id="102" name="文本框 101"/>
          <p:cNvSpPr txBox="1"/>
          <p:nvPr/>
        </p:nvSpPr>
        <p:spPr>
          <a:xfrm>
            <a:off x="1143000" y="1143635"/>
            <a:ext cx="5080000" cy="368300"/>
          </a:xfrm>
          <a:prstGeom prst="rect">
            <a:avLst/>
          </a:prstGeom>
          <a:noFill/>
          <a:ln w="9525">
            <a:noFill/>
          </a:ln>
        </p:spPr>
        <p:txBody>
          <a:bodyPr>
            <a:spAutoFit/>
          </a:bodyPr>
          <a:p>
            <a:r>
              <a:rPr lang="en-US" sz="1800">
                <a:latin typeface="Times New Roman" panose="02020603050405020304" pitchFamily="18" charset="0"/>
                <a:ea typeface="宋体" panose="02010600030101010101" pitchFamily="2" charset="-122"/>
              </a:rPr>
              <a:t>FPGrowth( )</a:t>
            </a:r>
            <a:r>
              <a:rPr lang="zh-CN" sz="1800">
                <a:ea typeface="宋体" panose="02010600030101010101" pitchFamily="2" charset="-122"/>
              </a:rPr>
              <a:t>的参数及其含义如表</a:t>
            </a:r>
            <a:r>
              <a:rPr lang="en-US" sz="1800">
                <a:latin typeface="Times New Roman" panose="02020603050405020304" pitchFamily="18" charset="0"/>
                <a:ea typeface="宋体" panose="02010600030101010101" pitchFamily="2" charset="-122"/>
              </a:rPr>
              <a:t>9-9</a:t>
            </a:r>
            <a:r>
              <a:rPr lang="zh-CN" sz="1800">
                <a:ea typeface="宋体" panose="02010600030101010101" pitchFamily="2" charset="-122"/>
              </a:rPr>
              <a:t>所示。</a:t>
            </a:r>
            <a:endParaRPr lang="zh-CN" altLang="en-US" sz="1800">
              <a:ea typeface="宋体" panose="02010600030101010101" pitchFamily="2" charset="-122"/>
            </a:endParaRPr>
          </a:p>
        </p:txBody>
      </p:sp>
      <p:graphicFrame>
        <p:nvGraphicFramePr>
          <p:cNvPr id="4" name="表格 3"/>
          <p:cNvGraphicFramePr/>
          <p:nvPr/>
        </p:nvGraphicFramePr>
        <p:xfrm>
          <a:off x="417195" y="1601343"/>
          <a:ext cx="8256905" cy="4603750"/>
        </p:xfrm>
        <a:graphic>
          <a:graphicData uri="http://schemas.openxmlformats.org/drawingml/2006/table">
            <a:tbl>
              <a:tblPr/>
              <a:tblGrid>
                <a:gridCol w="1788795"/>
                <a:gridCol w="6468110"/>
              </a:tblGrid>
              <a:tr h="196850">
                <a:tc>
                  <a:txBody>
                    <a:bodyPr/>
                    <a:p>
                      <a:pPr indent="0" algn="ctr">
                        <a:buNone/>
                      </a:pPr>
                      <a:r>
                        <a:rPr lang="en-US" sz="1800" b="0">
                          <a:latin typeface="黑体" panose="02010609060101010101" pitchFamily="49" charset="-122"/>
                          <a:ea typeface="黑体" panose="02010609060101010101" pitchFamily="49" charset="-122"/>
                          <a:cs typeface="黑体" panose="02010609060101010101" pitchFamily="49" charset="-122"/>
                        </a:rPr>
                        <a:t>参数</a:t>
                      </a:r>
                      <a:endParaRPr lang="en-US" altLang="en-US" sz="18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黑体" panose="02010609060101010101" pitchFamily="49" charset="-122"/>
                          <a:ea typeface="黑体" panose="02010609060101010101" pitchFamily="49" charset="-122"/>
                          <a:cs typeface="黑体" panose="02010609060101010101" pitchFamily="49" charset="-122"/>
                        </a:rPr>
                        <a:t>含义</a:t>
                      </a:r>
                      <a:endParaRPr lang="en-US" altLang="en-US" sz="18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787400">
                <a:tc>
                  <a:txBody>
                    <a:bodyPr/>
                    <a:p>
                      <a:pPr indent="0" algn="ctr">
                        <a:buNone/>
                      </a:pPr>
                      <a:r>
                        <a:rPr lang="en-US" sz="1800" b="0">
                          <a:latin typeface="方正宋一简体" charset="0"/>
                          <a:cs typeface="方正宋一简体" charset="0"/>
                        </a:rPr>
                        <a:t>itemsCol</a:t>
                      </a:r>
                      <a:endParaRPr lang="en-US" altLang="en-US" sz="1800" b="0">
                        <a:latin typeface="方正宋一简体" charset="0"/>
                        <a:ea typeface="方正宋一简体"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用于指明DataFrame中用于存储训练FP-Growth模型的特征列的名称，默认为"items"</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78890">
                <a:tc>
                  <a:txBody>
                    <a:bodyPr/>
                    <a:p>
                      <a:pPr indent="0" algn="ctr">
                        <a:buNone/>
                      </a:pPr>
                      <a:r>
                        <a:rPr lang="en-US" sz="1800" b="0">
                          <a:latin typeface="方正宋一简体" charset="0"/>
                          <a:cs typeface="方正宋一简体" charset="0"/>
                        </a:rPr>
                        <a:t>minConfidence</a:t>
                      </a:r>
                      <a:endParaRPr lang="en-US" altLang="en-US" sz="1800" b="0">
                        <a:latin typeface="方正宋一简体" charset="0"/>
                        <a:ea typeface="方正宋一简体"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用于指明生成关联规则的最小置信度，默认为0.8</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4250">
                <a:tc>
                  <a:txBody>
                    <a:bodyPr/>
                    <a:p>
                      <a:pPr indent="0" algn="ctr">
                        <a:buNone/>
                      </a:pPr>
                      <a:r>
                        <a:rPr lang="en-US" sz="1800" b="0">
                          <a:latin typeface="方正宋一简体" charset="0"/>
                          <a:cs typeface="方正宋一简体" charset="0"/>
                        </a:rPr>
                        <a:t>minSupport</a:t>
                      </a:r>
                      <a:endParaRPr lang="en-US" altLang="en-US" sz="1800" b="0">
                        <a:latin typeface="方正宋一简体" charset="0"/>
                        <a:ea typeface="方正宋一简体"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用于指明频繁模式的最小支持度，取值属于[0.0,1.0]。任何出现次数超过minSupport * size-of-the-dataset的模式将被输出到频繁项集。默认为0.3</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78890">
                <a:tc>
                  <a:txBody>
                    <a:bodyPr/>
                    <a:p>
                      <a:pPr indent="0" algn="ctr">
                        <a:buNone/>
                      </a:pPr>
                      <a:r>
                        <a:rPr lang="en-US" sz="1800" b="0">
                          <a:latin typeface="方正宋一简体" charset="0"/>
                          <a:cs typeface="方正宋一简体" charset="0"/>
                        </a:rPr>
                        <a:t>predictionCol</a:t>
                      </a:r>
                      <a:endParaRPr lang="en-US" altLang="en-US" sz="1800" b="0">
                        <a:latin typeface="方正宋一简体" charset="0"/>
                        <a:ea typeface="方正宋一简体"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用于指明DataFrame中用于存储FP-Growth模型的预测结果列的名称，默认为"prediction"</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sp>
        <p:nvSpPr>
          <p:cNvPr id="202754" name="矩形 2"/>
          <p:cNvSpPr/>
          <p:nvPr/>
        </p:nvSpPr>
        <p:spPr>
          <a:xfrm>
            <a:off x="227013" y="1371600"/>
            <a:ext cx="3546475" cy="2889250"/>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第4步：输出频繁模式集。</a:t>
            </a:r>
            <a:endParaRPr lang="zh-CN" altLang="zh-CN" sz="2400" dirty="0">
              <a:latin typeface="Times New Roman" panose="02020603050405020304" pitchFamily="18" charset="0"/>
              <a:ea typeface="宋体" panose="02010600030101010101" pitchFamily="2" charset="-122"/>
            </a:endParaRPr>
          </a:p>
        </p:txBody>
      </p:sp>
      <p:sp>
        <p:nvSpPr>
          <p:cNvPr id="202755" name="矩形 3"/>
          <p:cNvSpPr/>
          <p:nvPr/>
        </p:nvSpPr>
        <p:spPr>
          <a:xfrm>
            <a:off x="3903663" y="150813"/>
            <a:ext cx="5081587" cy="6450012"/>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&gt;&gt;&gt; model.freqItemsets.show()</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items|freq|</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[s]|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[s, x]|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[r]|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[y]|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[y, x]|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[y, x, z]|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[y, t]|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[y, t, x]|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|[y, t, x, z]|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[y, t, z]|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[y, z]|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[x]|     4|</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[x, z]|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[t]|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[t, x]|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[t, x, z]|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[t, z]|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[z]|    5|</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sp>
        <p:nvSpPr>
          <p:cNvPr id="204802" name="矩形 2"/>
          <p:cNvSpPr/>
          <p:nvPr/>
        </p:nvSpPr>
        <p:spPr>
          <a:xfrm>
            <a:off x="481013" y="1189038"/>
            <a:ext cx="2489200" cy="2889250"/>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第5步：输出生成的关联规则。</a:t>
            </a:r>
            <a:endParaRPr lang="zh-CN" altLang="zh-CN" sz="2400" dirty="0">
              <a:latin typeface="Times New Roman" panose="02020603050405020304" pitchFamily="18" charset="0"/>
              <a:ea typeface="宋体" panose="02010600030101010101" pitchFamily="2" charset="-122"/>
            </a:endParaRPr>
          </a:p>
        </p:txBody>
      </p:sp>
      <p:sp>
        <p:nvSpPr>
          <p:cNvPr id="204803" name="矩形 3"/>
          <p:cNvSpPr/>
          <p:nvPr/>
        </p:nvSpPr>
        <p:spPr>
          <a:xfrm>
            <a:off x="3429000" y="304800"/>
            <a:ext cx="5505450" cy="6457950"/>
          </a:xfrm>
          <a:prstGeom prst="rect">
            <a:avLst/>
          </a:prstGeom>
          <a:solidFill>
            <a:schemeClr val="tx1"/>
          </a:solidFill>
          <a:ln w="9525">
            <a:noFill/>
          </a:ln>
        </p:spPr>
        <p:txBody>
          <a:bodyPr anchor="t" anchorCtr="0"/>
          <a:p>
            <a:r>
              <a:rPr lang="en-US" altLang="zh-CN" sz="1600" dirty="0">
                <a:solidFill>
                  <a:schemeClr val="bg1"/>
                </a:solidFill>
                <a:latin typeface="Arial" panose="020B0604020202020204" pitchFamily="34" charset="0"/>
                <a:ea typeface="宋体" panose="02010600030101010101" pitchFamily="2" charset="-122"/>
              </a:rPr>
              <a:t>&gt;&gt;&gt; model.associationRules.show()</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|antecedent|consequent|confidence|              lift|support|</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[t]|         [y]|        1.0|                   2.0|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[t]|         [x]|        1.0|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[t]|         [z]|        1.0|                   1.2|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t, x]|         [z]|        1.0|                   1.2|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[x]|          [s]|        0.75|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[x]|          [y]|        0.75|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[x]|          [z]|       0.75| 0.8999999999999999|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[x]|          [t]|        0.75|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z]|         [x]|       1.0|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z]|         [t]|       1.0|                   2.0|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t]|         [x]|       1.0|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t]|         [z]|       1.0|                   1.2|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x]|         [z]|       1.0|                   1.2|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x]|         [t]|       1.0|                   2.0|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x, z]|        [t]|       1.0|                   2.0|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t, z]|        [x]|       1.0|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[s]|          [x]|       1.0|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[x]|       1.0|                   1.5|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[t]|       1.0|                   2.0|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[y]|          [z]|       1.0|                   1.2|    0.5|</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only showing top 20 rows</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9.9.2 FP-Growth </a:t>
            </a:r>
            <a:r>
              <a:rPr lang="zh-CN" altLang="en-US" b="1" dirty="0"/>
              <a:t>算法</a:t>
            </a:r>
            <a:endParaRPr lang="zh-CN" altLang="en-US" b="1" dirty="0">
              <a:ea typeface="宋体" panose="02010600030101010101" pitchFamily="2" charset="-122"/>
            </a:endParaRPr>
          </a:p>
        </p:txBody>
      </p:sp>
      <p:sp>
        <p:nvSpPr>
          <p:cNvPr id="206850" name="矩形 2"/>
          <p:cNvSpPr/>
          <p:nvPr/>
        </p:nvSpPr>
        <p:spPr>
          <a:xfrm>
            <a:off x="533400" y="1219200"/>
            <a:ext cx="8181975" cy="1054100"/>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第6步：对输入交易应用生成的关联规则，并将结果作为预测值输出。</a:t>
            </a:r>
            <a:endParaRPr lang="zh-CN" altLang="zh-CN" sz="2400" dirty="0">
              <a:latin typeface="Times New Roman" panose="02020603050405020304" pitchFamily="18" charset="0"/>
              <a:ea typeface="宋体" panose="02010600030101010101" pitchFamily="2" charset="-122"/>
            </a:endParaRPr>
          </a:p>
        </p:txBody>
      </p:sp>
      <p:sp>
        <p:nvSpPr>
          <p:cNvPr id="206851" name="矩形 3"/>
          <p:cNvSpPr/>
          <p:nvPr/>
        </p:nvSpPr>
        <p:spPr>
          <a:xfrm>
            <a:off x="685800" y="2133600"/>
            <a:ext cx="7813675" cy="3879850"/>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&gt;&gt;&gt; model.transform(data).show()</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items|prediction|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[r, z, h, k, p]| [y, x, 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|[z, y, x, w, v, u…|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[s, x, o, n, r]| [y, z, 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|[x, z, y, m, t, s…|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[z]| [y, x, 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|[x, z, y, r, q, t…|         [s]|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9.9.3 PrefixSpan </a:t>
            </a:r>
            <a:r>
              <a:rPr lang="zh-CN" altLang="en-US" b="1" dirty="0"/>
              <a:t>算法</a:t>
            </a:r>
            <a:endParaRPr lang="zh-CN" altLang="en-US" b="1" dirty="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0" y="1371600"/>
            <a:ext cx="8707755" cy="1598930"/>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05435" y="1447800"/>
            <a:ext cx="8251825" cy="1841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9.3.2 </a:t>
            </a:r>
            <a:r>
              <a:rPr lang="zh-CN" altLang="en-US" dirty="0"/>
              <a:t>标注点</a:t>
            </a:r>
            <a:endParaRPr lang="zh-CN" altLang="en-US" dirty="0"/>
          </a:p>
        </p:txBody>
      </p:sp>
      <p:sp>
        <p:nvSpPr>
          <p:cNvPr id="38914" name="矩形 2"/>
          <p:cNvSpPr/>
          <p:nvPr/>
        </p:nvSpPr>
        <p:spPr>
          <a:xfrm>
            <a:off x="457200" y="1219200"/>
            <a:ext cx="8458200" cy="1938338"/>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下面读取一个LIBSVM格式文件生成向量：</a:t>
            </a:r>
            <a:endParaRPr lang="zh-CN" altLang="zh-CN" sz="2400" dirty="0">
              <a:latin typeface="Arial" panose="020B0604020202020204" pitchFamily="34" charset="0"/>
              <a:ea typeface="宋体" panose="02010600030101010101" pitchFamily="2" charset="-122"/>
            </a:endParaRPr>
          </a:p>
          <a:p>
            <a:endParaRPr lang="zh-CN" altLang="zh-CN" sz="2400" dirty="0">
              <a:latin typeface="Arial" panose="020B0604020202020204" pitchFamily="34" charset="0"/>
              <a:ea typeface="宋体" panose="02010600030101010101" pitchFamily="2" charset="-122"/>
            </a:endParaRPr>
          </a:p>
          <a:p>
            <a:endParaRPr lang="zh-CN" altLang="zh-CN" sz="2400" dirty="0">
              <a:latin typeface="Arial" panose="020B0604020202020204" pitchFamily="34" charset="0"/>
              <a:ea typeface="宋体" panose="02010600030101010101" pitchFamily="2" charset="-122"/>
            </a:endParaRPr>
          </a:p>
          <a:p>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下面继续查看加载进来的标注点的值：</a:t>
            </a:r>
            <a:endParaRPr lang="zh-CN" altLang="zh-CN" sz="2400" dirty="0">
              <a:latin typeface="Arial" panose="020B0604020202020204" pitchFamily="34" charset="0"/>
              <a:ea typeface="宋体" panose="02010600030101010101" pitchFamily="2" charset="-122"/>
            </a:endParaRPr>
          </a:p>
        </p:txBody>
      </p:sp>
      <p:sp>
        <p:nvSpPr>
          <p:cNvPr id="38915" name="矩形 3"/>
          <p:cNvSpPr/>
          <p:nvPr/>
        </p:nvSpPr>
        <p:spPr>
          <a:xfrm>
            <a:off x="428625" y="1676400"/>
            <a:ext cx="8486775" cy="147637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从文件加载LIBSVM格式的数据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path = "file:///usr/local/spark/data/mllib/sample_libsvm_data.txt"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创建一个 SparkSession（如果尚未创建）</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SparkSession.builder.appName("example").getOrCreate()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examples = spark.read.format("libsvm").load(path)</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29235" y="1447800"/>
            <a:ext cx="8605520" cy="3589655"/>
          </a:xfrm>
          <a:prstGeom prst="rect">
            <a:avLst/>
          </a:prstGeom>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6835" y="1447800"/>
            <a:ext cx="8911590" cy="4043680"/>
          </a:xfrm>
          <a:prstGeom prst="rect">
            <a:avLst/>
          </a:prstGeo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53035" y="1371600"/>
            <a:ext cx="8787130" cy="4941570"/>
          </a:xfrm>
          <a:prstGeom prst="rect">
            <a:avLst/>
          </a:prstGeom>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sp>
        <p:nvSpPr>
          <p:cNvPr id="102" name="文本框 101"/>
          <p:cNvSpPr txBox="1"/>
          <p:nvPr/>
        </p:nvSpPr>
        <p:spPr>
          <a:xfrm>
            <a:off x="838835" y="1721485"/>
            <a:ext cx="7421245" cy="2584450"/>
          </a:xfrm>
          <a:prstGeom prst="rect">
            <a:avLst/>
          </a:prstGeom>
          <a:noFill/>
          <a:ln w="9525">
            <a:noFill/>
          </a:ln>
        </p:spPr>
        <p:txBody>
          <a:bodyPr wrap="square">
            <a:spAutoFit/>
          </a:bodyPr>
          <a:p>
            <a:pPr indent="254000"/>
            <a:r>
              <a:rPr lang="en-US" sz="1800">
                <a:latin typeface="Times New Roman" panose="02020603050405020304" pitchFamily="18" charset="0"/>
                <a:cs typeface="方正宋一简体" charset="0"/>
              </a:rPr>
              <a:t>PrefixSpan</a:t>
            </a:r>
            <a:r>
              <a:rPr lang="zh-CN" sz="1800">
                <a:latin typeface="Times New Roman" panose="02020603050405020304" pitchFamily="18" charset="0"/>
                <a:cs typeface="方正宋一简体" charset="0"/>
              </a:rPr>
              <a:t>的算法流程总结如下。（</a:t>
            </a:r>
            <a:r>
              <a:rPr lang="en-US" sz="1800">
                <a:latin typeface="Times New Roman" panose="02020603050405020304" pitchFamily="18" charset="0"/>
                <a:cs typeface="方正宋一简体" charset="0"/>
              </a:rPr>
              <a:t>1</a:t>
            </a:r>
            <a:r>
              <a:rPr lang="zh-CN" sz="1800">
                <a:latin typeface="Times New Roman" panose="02020603050405020304" pitchFamily="18" charset="0"/>
                <a:cs typeface="方正宋一简体" charset="0"/>
              </a:rPr>
              <a:t>）对长度为</a:t>
            </a:r>
            <a:r>
              <a:rPr lang="en-US" sz="1800">
                <a:latin typeface="Times New Roman" panose="02020603050405020304" pitchFamily="18" charset="0"/>
                <a:cs typeface="方正宋一简体" charset="0"/>
              </a:rPr>
              <a:t>1</a:t>
            </a:r>
            <a:r>
              <a:rPr lang="zh-CN" sz="1800">
                <a:latin typeface="Times New Roman" panose="02020603050405020304" pitchFamily="18" charset="0"/>
                <a:cs typeface="方正宋一简体" charset="0"/>
              </a:rPr>
              <a:t>的前缀进行计数，得到所有的频繁</a:t>
            </a:r>
            <a:r>
              <a:rPr lang="en-US" sz="1800">
                <a:latin typeface="Times New Roman" panose="02020603050405020304" pitchFamily="18" charset="0"/>
                <a:cs typeface="方正宋一简体" charset="0"/>
              </a:rPr>
              <a:t>1</a:t>
            </a:r>
            <a:r>
              <a:rPr lang="zh-CN" sz="1800">
                <a:latin typeface="Times New Roman" panose="02020603050405020304" pitchFamily="18" charset="0"/>
                <a:cs typeface="方正宋一简体" charset="0"/>
              </a:rPr>
              <a:t>项序列，长度</a:t>
            </a:r>
            <a:r>
              <a:rPr lang="en-US" sz="1800" i="1">
                <a:latin typeface="Times New Roman" panose="02020603050405020304" pitchFamily="18" charset="0"/>
                <a:cs typeface="方正宋一简体" charset="0"/>
              </a:rPr>
              <a:t>L</a:t>
            </a:r>
            <a:r>
              <a:rPr lang="en-US" sz="1800">
                <a:latin typeface="Times New Roman" panose="02020603050405020304" pitchFamily="18" charset="0"/>
                <a:cs typeface="方正宋一简体" charset="0"/>
              </a:rPr>
              <a:t>=1</a:t>
            </a:r>
            <a:r>
              <a:rPr lang="zh-CN" sz="1800">
                <a:latin typeface="Times New Roman" panose="02020603050405020304" pitchFamily="18" charset="0"/>
                <a:cs typeface="方正宋一简体" charset="0"/>
              </a:rPr>
              <a:t>。（</a:t>
            </a:r>
            <a:r>
              <a:rPr lang="en-US" sz="1800">
                <a:latin typeface="Times New Roman" panose="02020603050405020304" pitchFamily="18" charset="0"/>
                <a:cs typeface="方正宋一简体" charset="0"/>
              </a:rPr>
              <a:t>2</a:t>
            </a:r>
            <a:r>
              <a:rPr lang="zh-CN" sz="1800">
                <a:latin typeface="Times New Roman" panose="02020603050405020304" pitchFamily="18" charset="0"/>
                <a:cs typeface="方正宋一简体" charset="0"/>
              </a:rPr>
              <a:t>）对于每个长度为</a:t>
            </a:r>
            <a:r>
              <a:rPr lang="en-US" sz="1800" i="1">
                <a:latin typeface="Times New Roman" panose="02020603050405020304" pitchFamily="18" charset="0"/>
                <a:cs typeface="方正宋一简体" charset="0"/>
              </a:rPr>
              <a:t>L</a:t>
            </a:r>
            <a:r>
              <a:rPr lang="zh-CN" sz="1800">
                <a:latin typeface="Times New Roman" panose="02020603050405020304" pitchFamily="18" charset="0"/>
                <a:cs typeface="方正宋一简体" charset="0"/>
              </a:rPr>
              <a:t>的、满足最小支持度要求的前缀进行递归挖掘。</a:t>
            </a:r>
            <a:r>
              <a:rPr lang="en-US" sz="1800">
                <a:latin typeface="方正宋一简体" charset="0"/>
                <a:cs typeface="方正宋一简体" charset="0"/>
              </a:rPr>
              <a:t>① </a:t>
            </a:r>
            <a:r>
              <a:rPr lang="zh-CN" sz="1800">
                <a:latin typeface="Times New Roman" panose="02020603050405020304" pitchFamily="18" charset="0"/>
                <a:cs typeface="方正宋一简体" charset="0"/>
              </a:rPr>
              <a:t>如果前缀对应投影数据库为空，则递归返回。</a:t>
            </a:r>
            <a:r>
              <a:rPr lang="en-US" sz="1800">
                <a:latin typeface="方正宋一简体" charset="0"/>
                <a:cs typeface="方正宋一简体" charset="0"/>
              </a:rPr>
              <a:t>② </a:t>
            </a:r>
            <a:r>
              <a:rPr lang="zh-CN" sz="1800">
                <a:latin typeface="Times New Roman" panose="02020603050405020304" pitchFamily="18" charset="0"/>
                <a:cs typeface="方正宋一简体" charset="0"/>
              </a:rPr>
              <a:t>统计对应投影数据库各项的支持度。如果各项支持度都小于阈值，则递归返回。</a:t>
            </a:r>
            <a:r>
              <a:rPr lang="en-US" sz="1800">
                <a:latin typeface="方正宋一简体" charset="0"/>
                <a:cs typeface="方正宋一简体" charset="0"/>
              </a:rPr>
              <a:t>③ </a:t>
            </a:r>
            <a:r>
              <a:rPr lang="zh-CN" sz="1800">
                <a:latin typeface="Times New Roman" panose="02020603050405020304" pitchFamily="18" charset="0"/>
                <a:cs typeface="方正宋一简体" charset="0"/>
              </a:rPr>
              <a:t>将满足支持度阈值要求的各个单项和目前的前缀合并，得到若干个新的前缀。</a:t>
            </a:r>
            <a:r>
              <a:rPr lang="en-US" sz="1800">
                <a:latin typeface="方正宋一简体" charset="0"/>
                <a:cs typeface="方正宋一简体" charset="0"/>
              </a:rPr>
              <a:t>④ </a:t>
            </a:r>
            <a:r>
              <a:rPr lang="en-US" sz="1800" i="1">
                <a:latin typeface="Times New Roman" panose="02020603050405020304" pitchFamily="18" charset="0"/>
                <a:cs typeface="方正宋一简体" charset="0"/>
              </a:rPr>
              <a:t>L</a:t>
            </a:r>
            <a:r>
              <a:rPr lang="en-US" sz="1800">
                <a:latin typeface="Times New Roman" panose="02020603050405020304" pitchFamily="18" charset="0"/>
                <a:cs typeface="方正宋一简体" charset="0"/>
              </a:rPr>
              <a:t>=</a:t>
            </a:r>
            <a:r>
              <a:rPr lang="en-US" sz="1800" i="1">
                <a:latin typeface="Times New Roman" panose="02020603050405020304" pitchFamily="18" charset="0"/>
                <a:cs typeface="方正宋一简体" charset="0"/>
              </a:rPr>
              <a:t>L</a:t>
            </a:r>
            <a:r>
              <a:rPr lang="en-US" sz="1800">
                <a:latin typeface="Times New Roman" panose="02020603050405020304" pitchFamily="18" charset="0"/>
                <a:cs typeface="方正宋一简体" charset="0"/>
              </a:rPr>
              <a:t>+1</a:t>
            </a:r>
            <a:r>
              <a:rPr lang="zh-CN" sz="1800">
                <a:latin typeface="Times New Roman" panose="02020603050405020304" pitchFamily="18" charset="0"/>
                <a:cs typeface="方正宋一简体" charset="0"/>
              </a:rPr>
              <a:t>，前缀为</a:t>
            </a:r>
            <a:r>
              <a:rPr lang="zh-CN" sz="1800">
                <a:cs typeface="方正宋一简体" charset="0"/>
              </a:rPr>
              <a:t>第</a:t>
            </a:r>
            <a:r>
              <a:rPr lang="en-US" sz="1800">
                <a:latin typeface="方正宋一简体" charset="0"/>
                <a:cs typeface="方正宋一简体" charset="0"/>
              </a:rPr>
              <a:t>③</a:t>
            </a:r>
            <a:r>
              <a:rPr lang="zh-CN" sz="1800">
                <a:latin typeface="Times New Roman" panose="02020603050405020304" pitchFamily="18" charset="0"/>
                <a:cs typeface="方正宋一简体" charset="0"/>
              </a:rPr>
              <a:t>步得到的新前缀，分别递归执行第</a:t>
            </a:r>
            <a:r>
              <a:rPr lang="en-US" sz="1800">
                <a:latin typeface="方正宋一简体" charset="0"/>
                <a:cs typeface="方正宋一简体" charset="0"/>
              </a:rPr>
              <a:t>②</a:t>
            </a:r>
            <a:r>
              <a:rPr lang="zh-CN" sz="1800">
                <a:latin typeface="Times New Roman" panose="02020603050405020304" pitchFamily="18" charset="0"/>
                <a:cs typeface="方正宋一简体" charset="0"/>
              </a:rPr>
              <a:t>步。</a:t>
            </a:r>
            <a:endParaRPr lang="zh-CN" altLang="en-US" sz="1800">
              <a:latin typeface="Times New Roman" panose="02020603050405020304" pitchFamily="18" charset="0"/>
              <a:cs typeface="方正宋一简体"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sp>
        <p:nvSpPr>
          <p:cNvPr id="102" name="文本框 101"/>
          <p:cNvSpPr txBox="1"/>
          <p:nvPr/>
        </p:nvSpPr>
        <p:spPr>
          <a:xfrm>
            <a:off x="709295" y="1447800"/>
            <a:ext cx="7451090" cy="1938020"/>
          </a:xfrm>
          <a:prstGeom prst="rect">
            <a:avLst/>
          </a:prstGeom>
          <a:noFill/>
          <a:ln w="9525">
            <a:noFill/>
          </a:ln>
        </p:spPr>
        <p:txBody>
          <a:bodyPr wrap="square">
            <a:spAutoFit/>
          </a:bodyPr>
          <a:p>
            <a:r>
              <a:rPr lang="en-US" sz="2400">
                <a:latin typeface="Times New Roman" panose="02020603050405020304" pitchFamily="18" charset="0"/>
                <a:ea typeface="宋体" panose="02010600030101010101" pitchFamily="2" charset="-122"/>
              </a:rPr>
              <a:t>PrefixSpan</a:t>
            </a:r>
            <a:r>
              <a:rPr lang="zh-CN" sz="2400">
                <a:ea typeface="宋体" panose="02010600030101010101" pitchFamily="2" charset="-122"/>
              </a:rPr>
              <a:t>算法位于</a:t>
            </a:r>
            <a:r>
              <a:rPr lang="en-US" sz="2400">
                <a:latin typeface="Times New Roman" panose="02020603050405020304" pitchFamily="18" charset="0"/>
                <a:ea typeface="宋体" panose="02010600030101010101" pitchFamily="2" charset="-122"/>
              </a:rPr>
              <a:t>pyspark.ml.fpm</a:t>
            </a:r>
            <a:r>
              <a:rPr lang="zh-CN" sz="2400">
                <a:ea typeface="宋体" panose="02010600030101010101" pitchFamily="2" charset="-122"/>
              </a:rPr>
              <a:t>包下。下面给出</a:t>
            </a:r>
            <a:r>
              <a:rPr lang="en-US" sz="2400">
                <a:latin typeface="Times New Roman" panose="02020603050405020304" pitchFamily="18" charset="0"/>
                <a:ea typeface="宋体" panose="02010600030101010101" pitchFamily="2" charset="-122"/>
              </a:rPr>
              <a:t>PrefixSpan</a:t>
            </a:r>
            <a:r>
              <a:rPr lang="zh-CN" sz="2400">
                <a:ea typeface="宋体" panose="02010600030101010101" pitchFamily="2" charset="-122"/>
              </a:rPr>
              <a:t>的具体例子，使用上文例子作为输入数据，</a:t>
            </a:r>
            <a:r>
              <a:rPr lang="en-US" sz="2400">
                <a:latin typeface="Times New Roman" panose="02020603050405020304" pitchFamily="18" charset="0"/>
                <a:ea typeface="宋体" panose="02010600030101010101" pitchFamily="2" charset="-122"/>
              </a:rPr>
              <a:t>1</a:t>
            </a:r>
            <a:r>
              <a:rPr lang="zh-CN" sz="2400">
                <a:ea typeface="宋体" panose="02010600030101010101" pitchFamily="2" charset="-122"/>
              </a:rPr>
              <a:t>对应</a:t>
            </a:r>
            <a:r>
              <a:rPr lang="en-US" sz="2400">
                <a:latin typeface="Times New Roman" panose="02020603050405020304" pitchFamily="18" charset="0"/>
                <a:ea typeface="宋体" panose="02010600030101010101" pitchFamily="2" charset="-122"/>
              </a:rPr>
              <a:t>a</a:t>
            </a:r>
            <a:r>
              <a:rPr lang="zh-CN" sz="2400">
                <a:ea typeface="宋体" panose="02010600030101010101" pitchFamily="2" charset="-122"/>
              </a:rPr>
              <a:t>，</a:t>
            </a:r>
            <a:r>
              <a:rPr lang="en-US" sz="2400">
                <a:latin typeface="Times New Roman" panose="02020603050405020304" pitchFamily="18" charset="0"/>
                <a:ea typeface="宋体" panose="02010600030101010101" pitchFamily="2" charset="-122"/>
              </a:rPr>
              <a:t>2</a:t>
            </a:r>
            <a:r>
              <a:rPr lang="zh-CN" sz="2400">
                <a:ea typeface="宋体" panose="02010600030101010101" pitchFamily="2" charset="-122"/>
              </a:rPr>
              <a:t>对应</a:t>
            </a:r>
            <a:r>
              <a:rPr lang="en-US" sz="2400">
                <a:latin typeface="Times New Roman" panose="02020603050405020304" pitchFamily="18" charset="0"/>
                <a:ea typeface="宋体" panose="02010600030101010101" pitchFamily="2" charset="-122"/>
              </a:rPr>
              <a:t>b</a:t>
            </a:r>
            <a:r>
              <a:rPr lang="zh-CN" sz="2400">
                <a:ea typeface="宋体" panose="02010600030101010101" pitchFamily="2" charset="-122"/>
              </a:rPr>
              <a:t>，以此类推。序列总共有</a:t>
            </a:r>
            <a:r>
              <a:rPr lang="en-US" sz="2400">
                <a:latin typeface="Times New Roman" panose="02020603050405020304" pitchFamily="18" charset="0"/>
                <a:ea typeface="宋体" panose="02010600030101010101" pitchFamily="2" charset="-122"/>
              </a:rPr>
              <a:t>4</a:t>
            </a:r>
            <a:r>
              <a:rPr lang="zh-CN" sz="2400">
                <a:ea typeface="宋体" panose="02010600030101010101" pitchFamily="2" charset="-122"/>
              </a:rPr>
              <a:t>条，最小支持度设为</a:t>
            </a:r>
            <a:r>
              <a:rPr lang="en-US" sz="2400">
                <a:latin typeface="Times New Roman" panose="02020603050405020304" pitchFamily="18" charset="0"/>
                <a:ea typeface="宋体" panose="02010600030101010101" pitchFamily="2" charset="-122"/>
              </a:rPr>
              <a:t>0.5</a:t>
            </a:r>
            <a:r>
              <a:rPr lang="zh-CN" sz="2400">
                <a:ea typeface="宋体" panose="02010600030101010101" pitchFamily="2" charset="-122"/>
              </a:rPr>
              <a:t>，这意味着只有出现频率至少为</a:t>
            </a:r>
            <a:r>
              <a:rPr lang="en-US" sz="2400">
                <a:latin typeface="Times New Roman" panose="02020603050405020304" pitchFamily="18" charset="0"/>
                <a:ea typeface="宋体" panose="02010600030101010101" pitchFamily="2" charset="-122"/>
              </a:rPr>
              <a:t>22</a:t>
            </a:r>
            <a:r>
              <a:rPr lang="zh-CN" sz="2400">
                <a:ea typeface="宋体" panose="02010600030101010101" pitchFamily="2" charset="-122"/>
              </a:rPr>
              <a:t>的子序列才会被选中。</a:t>
            </a:r>
            <a:endParaRPr lang="zh-CN" altLang="en-US" sz="2400">
              <a:ea typeface="宋体" panose="0201060003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9.9.3 PrefixSpan </a:t>
            </a:r>
            <a:r>
              <a:rPr lang="zh-CN" altLang="en-US" b="1" dirty="0"/>
              <a:t>算法</a:t>
            </a:r>
            <a:endParaRPr lang="zh-CN" altLang="en-US" b="1" dirty="0">
              <a:ea typeface="宋体" panose="02010600030101010101" pitchFamily="2" charset="-122"/>
            </a:endParaRPr>
          </a:p>
        </p:txBody>
      </p:sp>
      <p:sp>
        <p:nvSpPr>
          <p:cNvPr id="210946" name="矩形 2"/>
          <p:cNvSpPr/>
          <p:nvPr/>
        </p:nvSpPr>
        <p:spPr>
          <a:xfrm>
            <a:off x="727075" y="1274763"/>
            <a:ext cx="8181975" cy="2887662"/>
          </a:xfrm>
          <a:prstGeom prst="rect">
            <a:avLst/>
          </a:prstGeom>
          <a:noFill/>
          <a:ln w="9525">
            <a:noFill/>
          </a:ln>
        </p:spPr>
        <p:txBody>
          <a:bodyPr anchor="t" anchorCtr="0"/>
          <a:p>
            <a:r>
              <a:rPr lang="zh-CN" altLang="zh-CN" sz="2000" dirty="0">
                <a:latin typeface="Times New Roman" panose="02020603050405020304" pitchFamily="18" charset="0"/>
                <a:ea typeface="宋体" panose="02010600030101010101" pitchFamily="2" charset="-122"/>
              </a:rPr>
              <a:t>第1步：引入需要的包。</a:t>
            </a:r>
            <a:endParaRPr lang="zh-CN" altLang="zh-CN" sz="2000" dirty="0">
              <a:latin typeface="Times New Roman" panose="02020603050405020304" pitchFamily="18" charset="0"/>
              <a:ea typeface="宋体" panose="02010600030101010101" pitchFamily="2" charset="-122"/>
            </a:endParaRPr>
          </a:p>
        </p:txBody>
      </p:sp>
      <p:sp>
        <p:nvSpPr>
          <p:cNvPr id="210947" name="矩形 3"/>
          <p:cNvSpPr/>
          <p:nvPr/>
        </p:nvSpPr>
        <p:spPr>
          <a:xfrm>
            <a:off x="838200" y="1828483"/>
            <a:ext cx="7007225" cy="723900"/>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&gt;&gt;&gt; from pyspark.ml.fpm import PrefixSpan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 import SparkSession</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sp>
        <p:nvSpPr>
          <p:cNvPr id="210948" name="文本框 99"/>
          <p:cNvSpPr txBox="1"/>
          <p:nvPr>
            <p:custDataLst>
              <p:tags r:id="rId1"/>
            </p:custDataLst>
          </p:nvPr>
        </p:nvSpPr>
        <p:spPr>
          <a:xfrm>
            <a:off x="533718" y="1111250"/>
            <a:ext cx="5080000" cy="368300"/>
          </a:xfrm>
          <a:prstGeom prst="rect">
            <a:avLst/>
          </a:prstGeom>
          <a:noFill/>
          <a:ln w="9525">
            <a:noFill/>
          </a:ln>
        </p:spPr>
        <p:txBody>
          <a:bodyPr anchor="t" anchorCtr="0">
            <a:spAutoFit/>
          </a:bodyPr>
          <a:p>
            <a:pPr indent="127000"/>
            <a:r>
              <a:rPr lang="zh-CN" altLang="zh-CN">
                <a:latin typeface="Arial" panose="020B0604020202020204" pitchFamily="34" charset="0"/>
                <a:ea typeface="宋体" panose="02010600030101010101" pitchFamily="2" charset="-122"/>
              </a:rPr>
              <a:t>第</a:t>
            </a:r>
            <a:r>
              <a:rPr lang="en-US" altLang="zh-CN">
                <a:latin typeface="Times New Roman" panose="02020603050405020304" pitchFamily="18" charset="0"/>
                <a:ea typeface="宋体" panose="02010600030101010101" pitchFamily="2" charset="-122"/>
              </a:rPr>
              <a:t>2</a:t>
            </a:r>
            <a:r>
              <a:rPr lang="zh-CN" altLang="zh-CN">
                <a:latin typeface="Arial" panose="020B0604020202020204" pitchFamily="34" charset="0"/>
                <a:ea typeface="宋体" panose="02010600030101010101" pitchFamily="2" charset="-122"/>
              </a:rPr>
              <a:t>步：构造输入数据。</a:t>
            </a:r>
            <a:endParaRPr lang="zh-CN" altLang="en-US">
              <a:latin typeface="Arial" panose="020B0604020202020204" pitchFamily="34" charset="0"/>
              <a:ea typeface="宋体" panose="02010600030101010101" pitchFamily="2" charset="-122"/>
            </a:endParaRPr>
          </a:p>
        </p:txBody>
      </p:sp>
      <p:sp>
        <p:nvSpPr>
          <p:cNvPr id="210949" name="矩形 3"/>
          <p:cNvSpPr/>
          <p:nvPr>
            <p:custDataLst>
              <p:tags r:id="rId2"/>
            </p:custDataLst>
          </p:nvPr>
        </p:nvSpPr>
        <p:spPr>
          <a:xfrm>
            <a:off x="760730" y="1562100"/>
            <a:ext cx="7007225" cy="4750435"/>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创建 SparkSession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.appName("example")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.getOrCreate()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定义小型测试数据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small_test_data =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[[2], [1], [3]],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[[3], [1, 2]],</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 [2, 3], [2, 4]],</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[[3], [5]]</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转换为 DataFrame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data = [(seq,) for seq in small_test_data]</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 = spark.createDataFrame(data, ["sequence"])</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9.9.3 PrefixSpan </a:t>
            </a:r>
            <a:r>
              <a:rPr lang="zh-CN" altLang="en-US" b="1" dirty="0">
                <a:sym typeface="宋体" panose="02010600030101010101" pitchFamily="2" charset="-122"/>
              </a:rPr>
              <a:t>算法</a:t>
            </a:r>
            <a:endParaRPr lang="zh-CN" altLang="en-US" b="1" dirty="0">
              <a:ea typeface="宋体" panose="02010600030101010101" pitchFamily="2" charset="-122"/>
              <a:sym typeface="宋体" panose="02010600030101010101" pitchFamily="2" charset="-122"/>
            </a:endParaRPr>
          </a:p>
        </p:txBody>
      </p:sp>
      <p:sp>
        <p:nvSpPr>
          <p:cNvPr id="212994" name="矩形 2"/>
          <p:cNvSpPr/>
          <p:nvPr/>
        </p:nvSpPr>
        <p:spPr>
          <a:xfrm>
            <a:off x="727075" y="1576388"/>
            <a:ext cx="8181975" cy="2887662"/>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第3步：创建PrefixSpan模型，并进行参数设置。</a:t>
            </a:r>
            <a:endParaRPr lang="zh-CN" altLang="zh-CN" sz="2400" dirty="0">
              <a:latin typeface="Times New Roman" panose="02020603050405020304" pitchFamily="18" charset="0"/>
              <a:ea typeface="宋体" panose="02010600030101010101" pitchFamily="2" charset="-122"/>
            </a:endParaRPr>
          </a:p>
        </p:txBody>
      </p:sp>
      <p:sp>
        <p:nvSpPr>
          <p:cNvPr id="212995" name="矩形 3"/>
          <p:cNvSpPr/>
          <p:nvPr/>
        </p:nvSpPr>
        <p:spPr>
          <a:xfrm>
            <a:off x="838200" y="2209800"/>
            <a:ext cx="7651750" cy="1852613"/>
          </a:xfrm>
          <a:prstGeom prst="rect">
            <a:avLst/>
          </a:prstGeom>
          <a:solidFill>
            <a:schemeClr val="tx1"/>
          </a:solidFill>
          <a:ln w="9525">
            <a:noFill/>
          </a:ln>
        </p:spPr>
        <p:txBody>
          <a:bodyPr anchor="t" anchorCtr="0"/>
          <a:p>
            <a:r>
              <a:rPr lang="en-US" altLang="zh-CN" dirty="0">
                <a:solidFill>
                  <a:schemeClr val="bg1"/>
                </a:solidFill>
                <a:latin typeface="Arial" panose="020B0604020202020204" pitchFamily="34" charset="0"/>
                <a:ea typeface="宋体" panose="02010600030101010101" pitchFamily="2" charset="-122"/>
              </a:rPr>
              <a:t># 创建 PrefixSpan 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model = PrefixSpan()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.setMinSupport(0.5)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.setMaxPatternLength(5)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.setMaxLocalProjDBSize(32000000)</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9.9.3 PrefixSpan </a:t>
            </a:r>
            <a:r>
              <a:rPr lang="zh-CN" altLang="en-US" b="1" dirty="0">
                <a:sym typeface="+mn-ea"/>
              </a:rPr>
              <a:t>算法</a:t>
            </a:r>
            <a:endParaRPr lang="zh-CN" altLang="en-US"/>
          </a:p>
        </p:txBody>
      </p:sp>
      <p:sp>
        <p:nvSpPr>
          <p:cNvPr id="102" name="文本框 101"/>
          <p:cNvSpPr txBox="1"/>
          <p:nvPr/>
        </p:nvSpPr>
        <p:spPr>
          <a:xfrm>
            <a:off x="838835" y="1219200"/>
            <a:ext cx="5080000" cy="368300"/>
          </a:xfrm>
          <a:prstGeom prst="rect">
            <a:avLst/>
          </a:prstGeom>
          <a:noFill/>
          <a:ln w="9525">
            <a:noFill/>
          </a:ln>
        </p:spPr>
        <p:txBody>
          <a:bodyPr>
            <a:spAutoFit/>
          </a:bodyPr>
          <a:p>
            <a:r>
              <a:rPr lang="en-US" sz="1800">
                <a:latin typeface="Times New Roman" panose="02020603050405020304" pitchFamily="18" charset="0"/>
                <a:ea typeface="宋体" panose="02010600030101010101" pitchFamily="2" charset="-122"/>
              </a:rPr>
              <a:t>PrefixSpan( )</a:t>
            </a:r>
            <a:r>
              <a:rPr lang="zh-CN" sz="1800">
                <a:ea typeface="宋体" panose="02010600030101010101" pitchFamily="2" charset="-122"/>
              </a:rPr>
              <a:t>的参数及其含义如表</a:t>
            </a:r>
            <a:r>
              <a:rPr lang="en-US" sz="1800">
                <a:latin typeface="Times New Roman" panose="02020603050405020304" pitchFamily="18" charset="0"/>
                <a:ea typeface="宋体" panose="02010600030101010101" pitchFamily="2" charset="-122"/>
              </a:rPr>
              <a:t>9-13</a:t>
            </a:r>
            <a:r>
              <a:rPr lang="zh-CN" sz="1800">
                <a:ea typeface="宋体" panose="02010600030101010101" pitchFamily="2" charset="-122"/>
              </a:rPr>
              <a:t>所示。</a:t>
            </a:r>
            <a:endParaRPr lang="zh-CN" altLang="en-US" sz="1800">
              <a:ea typeface="宋体" panose="02010600030101010101" pitchFamily="2" charset="-122"/>
            </a:endParaRPr>
          </a:p>
        </p:txBody>
      </p:sp>
      <p:graphicFrame>
        <p:nvGraphicFramePr>
          <p:cNvPr id="3" name="表格 2"/>
          <p:cNvGraphicFramePr/>
          <p:nvPr/>
        </p:nvGraphicFramePr>
        <p:xfrm>
          <a:off x="838518" y="1981200"/>
          <a:ext cx="7639685" cy="2194560"/>
        </p:xfrm>
        <a:graphic>
          <a:graphicData uri="http://schemas.openxmlformats.org/drawingml/2006/table">
            <a:tbl>
              <a:tblPr/>
              <a:tblGrid>
                <a:gridCol w="2362835"/>
                <a:gridCol w="5276850"/>
              </a:tblGrid>
              <a:tr h="0">
                <a:tc>
                  <a:txBody>
                    <a:bodyPr/>
                    <a:p>
                      <a:pPr indent="0" algn="ctr">
                        <a:buNone/>
                      </a:pPr>
                      <a:r>
                        <a:rPr lang="en-US" sz="1800" b="0">
                          <a:latin typeface="黑体" panose="02010609060101010101" pitchFamily="49" charset="-122"/>
                          <a:ea typeface="黑体" panose="02010609060101010101" pitchFamily="49" charset="-122"/>
                          <a:cs typeface="黑体" panose="02010609060101010101" pitchFamily="49" charset="-122"/>
                        </a:rPr>
                        <a:t>参数</a:t>
                      </a:r>
                      <a:endParaRPr lang="en-US" altLang="en-US" sz="18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黑体" panose="02010609060101010101" pitchFamily="49" charset="-122"/>
                          <a:ea typeface="黑体" panose="02010609060101010101" pitchFamily="49" charset="-122"/>
                          <a:cs typeface="黑体" panose="02010609060101010101" pitchFamily="49" charset="-122"/>
                        </a:rPr>
                        <a:t>含义</a:t>
                      </a:r>
                      <a:endParaRPr lang="en-US" altLang="en-US" sz="18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M</a:t>
                      </a:r>
                      <a:r>
                        <a:rPr lang="en-US" sz="1800" b="0">
                          <a:latin typeface="方正宋一简体" charset="0"/>
                          <a:cs typeface="方正宋一简体" charset="0"/>
                        </a:rPr>
                        <a:t>inSupport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用于指定某子序列被认定为频繁序列模式的最小支持度，取值属于[0.0, 1.0]，默认为0.1</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M</a:t>
                      </a:r>
                      <a:r>
                        <a:rPr lang="en-US" sz="1800" b="0">
                          <a:latin typeface="方正宋一简体" charset="0"/>
                          <a:cs typeface="方正宋一简体" charset="0"/>
                        </a:rPr>
                        <a:t>axPatternLength</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用于指定频繁序列模式的最大长度，默认为10</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M</a:t>
                      </a:r>
                      <a:r>
                        <a:rPr lang="en-US" sz="1800" b="0">
                          <a:latin typeface="方正宋一简体" charset="0"/>
                          <a:cs typeface="方正宋一简体" charset="0"/>
                        </a:rPr>
                        <a:t>axLocalProjDBSize</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用于指定在开始对投影数据库进行迭代处理之前，数据库中允许的最大项目数，默认为32000000</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S</a:t>
                      </a:r>
                      <a:r>
                        <a:rPr lang="en-US" sz="1800" b="0">
                          <a:latin typeface="方正宋一简体" charset="0"/>
                          <a:cs typeface="方正宋一简体" charset="0"/>
                        </a:rPr>
                        <a:t>equenceCol</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用于指定数据集中sequence列的名称（默认为 "sequence"），该列中的空行将被忽略</a:t>
                      </a:r>
                      <a:endParaRPr lang="en-US" altLang="en-US" sz="1800" b="0">
                        <a:latin typeface="方正宋一简体" charset="0"/>
                        <a:ea typeface="方正宋一简体"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9.9.3 PrefixSpan </a:t>
            </a:r>
            <a:r>
              <a:rPr lang="zh-CN" altLang="en-US" b="1" dirty="0">
                <a:sym typeface="宋体" panose="02010600030101010101" pitchFamily="2" charset="-122"/>
              </a:rPr>
              <a:t>算法</a:t>
            </a:r>
            <a:endParaRPr lang="zh-CN" altLang="en-US" b="1" dirty="0">
              <a:ea typeface="宋体" panose="02010600030101010101" pitchFamily="2" charset="-122"/>
              <a:sym typeface="宋体" panose="02010600030101010101" pitchFamily="2" charset="-122"/>
            </a:endParaRPr>
          </a:p>
        </p:txBody>
      </p:sp>
      <p:sp>
        <p:nvSpPr>
          <p:cNvPr id="215042" name="矩形 2"/>
          <p:cNvSpPr/>
          <p:nvPr/>
        </p:nvSpPr>
        <p:spPr>
          <a:xfrm>
            <a:off x="633413" y="1482725"/>
            <a:ext cx="8181975" cy="2887663"/>
          </a:xfrm>
          <a:prstGeom prst="rect">
            <a:avLst/>
          </a:prstGeom>
          <a:noFill/>
          <a:ln w="9525">
            <a:noFill/>
          </a:ln>
        </p:spPr>
        <p:txBody>
          <a:bodyPr anchor="t" anchorCtr="0"/>
          <a:p>
            <a:r>
              <a:rPr lang="zh-CN" altLang="zh-CN" sz="2400" dirty="0">
                <a:latin typeface="Times New Roman" panose="02020603050405020304" pitchFamily="18" charset="0"/>
                <a:ea typeface="宋体" panose="02010600030101010101" pitchFamily="2" charset="-122"/>
              </a:rPr>
              <a:t>第4步：查找频繁序列模式。</a:t>
            </a:r>
            <a:endParaRPr lang="zh-CN" altLang="zh-CN" sz="2400" dirty="0">
              <a:latin typeface="Times New Roman" panose="02020603050405020304" pitchFamily="18" charset="0"/>
              <a:ea typeface="宋体" panose="02010600030101010101" pitchFamily="2" charset="-122"/>
            </a:endParaRPr>
          </a:p>
        </p:txBody>
      </p:sp>
      <p:sp>
        <p:nvSpPr>
          <p:cNvPr id="215043" name="矩形 3"/>
          <p:cNvSpPr/>
          <p:nvPr/>
        </p:nvSpPr>
        <p:spPr>
          <a:xfrm>
            <a:off x="746125" y="2135505"/>
            <a:ext cx="7651750" cy="534035"/>
          </a:xfrm>
          <a:prstGeom prst="rect">
            <a:avLst/>
          </a:prstGeom>
          <a:solidFill>
            <a:schemeClr val="tx1"/>
          </a:solidFill>
          <a:ln w="9525">
            <a:noFill/>
          </a:ln>
        </p:spPr>
        <p:txBody>
          <a:bodyPr anchor="t" anchorCtr="0"/>
          <a:p>
            <a:r>
              <a:rPr lang="zh-CN" altLang="zh-CN" dirty="0">
                <a:solidFill>
                  <a:schemeClr val="bg1"/>
                </a:solidFill>
                <a:latin typeface="Arial" panose="020B0604020202020204" pitchFamily="34" charset="0"/>
                <a:ea typeface="宋体" panose="02010600030101010101" pitchFamily="2" charset="-122"/>
              </a:rPr>
              <a:t>&gt;&gt;&gt; result = model.findFrequentSequentialPatterns(df)</a:t>
            </a:r>
            <a:endParaRPr lang="zh-CN"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9.3.2 </a:t>
            </a:r>
            <a:r>
              <a:rPr lang="zh-CN" altLang="en-US" dirty="0">
                <a:sym typeface="+mn-ea"/>
              </a:rPr>
              <a:t>标注点</a:t>
            </a:r>
            <a:endParaRPr lang="zh-CN" altLang="en-US"/>
          </a:p>
        </p:txBody>
      </p:sp>
      <p:sp>
        <p:nvSpPr>
          <p:cNvPr id="100" name="文本框 99"/>
          <p:cNvSpPr txBox="1"/>
          <p:nvPr/>
        </p:nvSpPr>
        <p:spPr>
          <a:xfrm>
            <a:off x="838835" y="1295400"/>
            <a:ext cx="5080000" cy="368300"/>
          </a:xfrm>
          <a:prstGeom prst="rect">
            <a:avLst/>
          </a:prstGeom>
          <a:noFill/>
          <a:ln w="9525">
            <a:noFill/>
          </a:ln>
        </p:spPr>
        <p:txBody>
          <a:bodyPr>
            <a:spAutoFit/>
          </a:bodyPr>
          <a:p>
            <a:r>
              <a:rPr lang="zh-CN" sz="1800">
                <a:ea typeface="宋体" panose="02010600030101010101" pitchFamily="2" charset="-122"/>
              </a:rPr>
              <a:t>下面继续查看加载进来的标注点的值。</a:t>
            </a:r>
            <a:endParaRPr lang="zh-CN" altLang="en-US" sz="1800">
              <a:ea typeface="宋体" panose="02010600030101010101" pitchFamily="2" charset="-122"/>
            </a:endParaRPr>
          </a:p>
        </p:txBody>
      </p:sp>
      <p:sp>
        <p:nvSpPr>
          <p:cNvPr id="38915" name="矩形 3"/>
          <p:cNvSpPr/>
          <p:nvPr>
            <p:custDataLst>
              <p:tags r:id="rId1"/>
            </p:custDataLst>
          </p:nvPr>
        </p:nvSpPr>
        <p:spPr>
          <a:xfrm>
            <a:off x="428625" y="1676400"/>
            <a:ext cx="8486775" cy="4615815"/>
          </a:xfrm>
          <a:prstGeom prst="rect">
            <a:avLst/>
          </a:prstGeom>
          <a:solidFill>
            <a:schemeClr val="tx1"/>
          </a:solidFill>
          <a:ln w="9525">
            <a:noFill/>
          </a:ln>
        </p:spPr>
        <p:txBody>
          <a:bodyPr anchor="t" anchorCtr="0">
            <a:spAutoFit/>
          </a:bodyPr>
          <a:p>
            <a:r>
              <a:rPr lang="en-US" altLang="zh-CN" sz="1400" dirty="0">
                <a:solidFill>
                  <a:schemeClr val="bg1"/>
                </a:solidFill>
                <a:latin typeface="Arial" panose="020B0604020202020204" pitchFamily="34" charset="0"/>
                <a:ea typeface="宋体" panose="02010600030101010101" pitchFamily="2" charset="-122"/>
              </a:rPr>
              <a:t>&gt;&gt;&gt; examples.head()</a:t>
            </a:r>
            <a:endParaRPr lang="en-US" altLang="zh-CN" sz="1400" dirty="0">
              <a:solidFill>
                <a:schemeClr val="bg1"/>
              </a:solidFill>
              <a:latin typeface="Arial" panose="020B0604020202020204" pitchFamily="34" charset="0"/>
              <a:ea typeface="宋体" panose="02010600030101010101" pitchFamily="2" charset="-122"/>
            </a:endParaRPr>
          </a:p>
          <a:p>
            <a:r>
              <a:rPr lang="en-US" altLang="zh-CN" sz="1400" dirty="0">
                <a:solidFill>
                  <a:schemeClr val="bg1"/>
                </a:solidFill>
                <a:latin typeface="Arial" panose="020B0604020202020204" pitchFamily="34" charset="0"/>
                <a:ea typeface="宋体" panose="02010600030101010101" pitchFamily="2" charset="-122"/>
              </a:rPr>
              <a:t>Row(label=0.0, features=SparseVector(692, {127: 51.0, 128: 159.0, 129: 253.0, 130: 159.0, 131: 50.0, 154: 48.0, 155: 238.0, 156: 252.0, 157: 252.0, 158: 252.0, 159: 237.0, 181: 54.0, 182: 227.0, 183: 253.0, 184: 252.0, 185: 239.0, 186: 233.0, 187: 252.0, 188: 57.0, 189: 6.0, 207: 10.0, 208: 60.0, 209: 224.0, 210: 252.0, 211: 253.0, 212: 252.0, 213: 202.0, 214: 84.0, 215: 252.0, 216: 253.0, 217: 122.0, 235: 163.0, 236: 252.0, 237: 252.0, 238: 252.0, 239: 253.0, 240: 252.0, 241: 252.0, 242: 96.0, 243: 189.0, 244: 253.0, 245: 167.0, 262: 51.0, 263: 238.0, 264: 253.0, 265: 253.0, 266: 190.0, 267: 114.0, 268: 253.0, 269: 228.0, 270: 47.0, 271: 79.0, 272: 255.0, 273: 168.0, 289: 48.0, 290: 238.0, 291: 252.0, 292: 252.0, 293: 179.0, 294: 12.0, 295: 75.0, 296: 121.0, 297: 21.0, 300: 253.0, 301: 243.0, 302: 50.0, 316: 38.0, 317: 165.0, 318: 253.0, 319: 233.0, 320: 208.0, 321: 84.0, 328: 253.0, 329: 252.0, 330: 165.0, 343: 7.0, 344: 178.0, 345: 252.0, 346: 240.0, 347: 71.0, 348: 19.0, 349: 28.0, 356: 253.0, 357: 252.0, 358: 195.0, 371: 57.0, 372: 252.0, 373: 252.0, 374: 63.0, 384: 253.0, 385: 252.0, 386: 195.0, 399: 198.0, 400: 253.0, 401: 190.0, 412: 255.0, 413: 253.0, 414: 196.0, 426: 76.0, 427: 246.0, 428: 252.0, 429: 112.0, 440: 253.0, 441: 252.0, 442: 148.0, 454: 85.0, 455: 252.0, 456: 230.0, 457: 25.0, 466: 7.0, 467: 135.0, 468: 253.0, 469: 186.0, 470: 12.0, 482: 85.0, 483: 252.0, 484: 223.0, 493: 7.0, 494: 131.0, 495: 252.0, 496: 225.0, 497: 71.0, 510: 85.0, 511: 252.0, 512: 145.0, 520: 48.0, 521: 165.0, 522: 252.0, 523: 173.0, 538: 86.0, 539: 253.0, 540: 225.0, 547: 114.0, 548: 238.0, 549: 253.0, 550: 162.0, 566: 85.0, 567: 252.0, 568: 249.0, 569: 146.0, 570: 48.0, 571: 29.0, 572: 85.0, 573: 178.0, 574: 225.0, 575: 253.0, 576: 223.0, 577: 167.0, 578: 56.0, 594: 85.0, 595: 252.0, 596: 252.0, 597: 252.0, 598: 229.0, 599: 215.0, 600: 252.0, 601: 252.0, 602: 252.0, 603: 196.0, 604: 130.0, 622: 28.0, 623: 199.0, 624: 252.0, 625: 252.0, 626: 253.0, 627: 252.0, 628: 252.0, 629: 233.0, 630: 145.0, 651: 25.0, 652: 128.0, 653: 252.0, 654: 253.0, 655: 252.0, 656: 141.0, 657: 37.0}))</a:t>
            </a:r>
            <a:endParaRPr lang="en-US" altLang="zh-CN" sz="1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9.9.3 PrefixSpan </a:t>
            </a:r>
            <a:r>
              <a:rPr lang="zh-CN" altLang="en-US" b="1" dirty="0">
                <a:sym typeface="宋体" panose="02010600030101010101" pitchFamily="2" charset="-122"/>
              </a:rPr>
              <a:t>算法</a:t>
            </a:r>
            <a:endParaRPr lang="zh-CN" altLang="en-US" b="1" dirty="0">
              <a:ea typeface="宋体" panose="02010600030101010101" pitchFamily="2" charset="-122"/>
              <a:sym typeface="宋体" panose="02010600030101010101" pitchFamily="2" charset="-122"/>
            </a:endParaRPr>
          </a:p>
        </p:txBody>
      </p:sp>
      <p:sp>
        <p:nvSpPr>
          <p:cNvPr id="217090" name="文本框 99"/>
          <p:cNvSpPr txBox="1"/>
          <p:nvPr/>
        </p:nvSpPr>
        <p:spPr>
          <a:xfrm>
            <a:off x="533400" y="1295400"/>
            <a:ext cx="5080000" cy="460375"/>
          </a:xfrm>
          <a:prstGeom prst="rect">
            <a:avLst/>
          </a:prstGeom>
          <a:noFill/>
          <a:ln w="9525">
            <a:noFill/>
          </a:ln>
        </p:spPr>
        <p:txBody>
          <a:bodyPr anchor="t" anchorCtr="0">
            <a:spAutoFit/>
          </a:bodyPr>
          <a:p>
            <a:pPr indent="127000"/>
            <a:r>
              <a:rPr lang="zh-CN" altLang="zh-CN" sz="2400">
                <a:latin typeface="Arial" panose="020B0604020202020204" pitchFamily="34" charset="0"/>
                <a:ea typeface="宋体" panose="02010600030101010101" pitchFamily="2" charset="-122"/>
              </a:rPr>
              <a:t>第</a:t>
            </a:r>
            <a:r>
              <a:rPr lang="en-US" altLang="zh-CN" sz="2400">
                <a:latin typeface="Times New Roman" panose="02020603050405020304" pitchFamily="18" charset="0"/>
                <a:ea typeface="宋体" panose="02010600030101010101" pitchFamily="2" charset="-122"/>
              </a:rPr>
              <a:t>5</a:t>
            </a:r>
            <a:r>
              <a:rPr lang="zh-CN" altLang="zh-CN" sz="2400">
                <a:latin typeface="Arial" panose="020B0604020202020204" pitchFamily="34" charset="0"/>
                <a:ea typeface="宋体" panose="02010600030101010101" pitchFamily="2" charset="-122"/>
              </a:rPr>
              <a:t>步：输出结果。</a:t>
            </a:r>
            <a:endParaRPr lang="zh-CN" altLang="en-US" sz="2400">
              <a:latin typeface="Arial" panose="020B0604020202020204" pitchFamily="34" charset="0"/>
              <a:ea typeface="宋体" panose="02010600030101010101" pitchFamily="2" charset="-122"/>
            </a:endParaRPr>
          </a:p>
        </p:txBody>
      </p:sp>
      <p:sp>
        <p:nvSpPr>
          <p:cNvPr id="217091" name="矩形 3"/>
          <p:cNvSpPr/>
          <p:nvPr/>
        </p:nvSpPr>
        <p:spPr>
          <a:xfrm>
            <a:off x="762000" y="1925638"/>
            <a:ext cx="7651750" cy="3344862"/>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&gt;&gt;&gt; result.show()</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sequence|freq|</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[[3]]|   4|</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[[1]]|   3|</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[[2]]|   3|</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|[[1], [3]]|   2|</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|[[3], [2]]|   2|</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 </a:t>
            </a:r>
            <a:r>
              <a:rPr lang="zh-CN" altLang="en-US" b="1" dirty="0"/>
              <a:t>协同过滤算法</a:t>
            </a:r>
            <a:endParaRPr lang="zh-CN" altLang="en-US" dirty="0"/>
          </a:p>
        </p:txBody>
      </p:sp>
      <p:sp>
        <p:nvSpPr>
          <p:cNvPr id="219138" name="矩形 2"/>
          <p:cNvSpPr/>
          <p:nvPr/>
        </p:nvSpPr>
        <p:spPr>
          <a:xfrm>
            <a:off x="990600" y="1600200"/>
            <a:ext cx="3279775" cy="935038"/>
          </a:xfrm>
          <a:prstGeom prst="rect">
            <a:avLst/>
          </a:prstGeom>
          <a:noFill/>
          <a:ln w="9525">
            <a:noFill/>
          </a:ln>
        </p:spPr>
        <p:txBody>
          <a:bodyPr wrap="none" anchor="t" anchorCtr="0">
            <a:spAutoFit/>
          </a:bodyPr>
          <a:p>
            <a:pPr>
              <a:lnSpc>
                <a:spcPct val="120000"/>
              </a:lnSpc>
            </a:pPr>
            <a:r>
              <a:rPr lang="en-US" altLang="zh-CN" sz="2400" dirty="0">
                <a:latin typeface="Arial" panose="020B0604020202020204" pitchFamily="34" charset="0"/>
                <a:ea typeface="宋体" panose="02010600030101010101" pitchFamily="2" charset="-122"/>
              </a:rPr>
              <a:t>9.10.1 </a:t>
            </a:r>
            <a:r>
              <a:rPr lang="zh-CN" altLang="en-US" sz="2400" dirty="0">
                <a:latin typeface="Arial" panose="020B0604020202020204" pitchFamily="34" charset="0"/>
                <a:ea typeface="宋体" panose="02010600030101010101" pitchFamily="2" charset="-122"/>
              </a:rPr>
              <a:t>推荐算法的原理</a:t>
            </a:r>
            <a:endParaRPr lang="en-US" altLang="zh-CN" sz="2400" dirty="0">
              <a:latin typeface="Arial" panose="020B0604020202020204" pitchFamily="34" charset="0"/>
              <a:ea typeface="宋体" panose="02010600030101010101" pitchFamily="2" charset="-122"/>
            </a:endParaRPr>
          </a:p>
          <a:p>
            <a:pPr>
              <a:lnSpc>
                <a:spcPct val="120000"/>
              </a:lnSpc>
            </a:pPr>
            <a:r>
              <a:rPr lang="en-US" altLang="zh-CN" sz="2400" dirty="0">
                <a:latin typeface="Arial" panose="020B0604020202020204" pitchFamily="34" charset="0"/>
                <a:ea typeface="宋体" panose="02010600030101010101" pitchFamily="2" charset="-122"/>
              </a:rPr>
              <a:t>9.10.2 ALS</a:t>
            </a:r>
            <a:r>
              <a:rPr lang="zh-CN" altLang="en-US" sz="2400" dirty="0">
                <a:latin typeface="Arial" panose="020B0604020202020204" pitchFamily="34" charset="0"/>
                <a:ea typeface="宋体" panose="02010600030101010101" pitchFamily="2" charset="-122"/>
              </a:rPr>
              <a:t>算法</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9.10.1 </a:t>
            </a:r>
            <a:r>
              <a:rPr lang="zh-CN" altLang="en-US" b="1" dirty="0"/>
              <a:t>推荐算法的原理</a:t>
            </a:r>
            <a:endParaRPr lang="zh-CN" altLang="en-US" b="1" dirty="0"/>
          </a:p>
        </p:txBody>
      </p:sp>
      <p:sp>
        <p:nvSpPr>
          <p:cNvPr id="220162" name="文本框 2"/>
          <p:cNvSpPr txBox="1"/>
          <p:nvPr/>
        </p:nvSpPr>
        <p:spPr>
          <a:xfrm>
            <a:off x="228600" y="1143000"/>
            <a:ext cx="8686800" cy="5356225"/>
          </a:xfrm>
          <a:prstGeom prst="rect">
            <a:avLst/>
          </a:prstGeom>
          <a:noFill/>
          <a:ln w="9525">
            <a:noFill/>
          </a:ln>
        </p:spPr>
        <p:txBody>
          <a:bodyPr anchor="t" anchorCtr="0"/>
          <a:p>
            <a:pPr marL="342900" indent="-342900" defTabSz="0">
              <a:lnSpc>
                <a:spcPct val="120000"/>
              </a:lnSpc>
              <a:buChar char="•"/>
            </a:pPr>
            <a:r>
              <a:rPr lang="zh-CN" altLang="en-US" sz="2400" dirty="0">
                <a:latin typeface="Arial" panose="020B0604020202020204" pitchFamily="34" charset="0"/>
                <a:ea typeface="宋体" panose="02010600030101010101" pitchFamily="2" charset="-122"/>
              </a:rPr>
              <a:t>协同过滤算法主要分为基于用户的协同过滤（User-Based CF）算法和基于物品的协同过滤（Item-Based CF）算法。基于用户的协同过滤，通过不同用户对物品的评分来评测用户之间的相似性，并基于用户之间的相似性做出推荐。基于物品的协同过滤，通过用户对不同物品的评分来评测物品之间的相似性，并基于物品之间的相似性做出推荐。MLlib当前支持基于模型的协同过滤，其中，用户和物品通过一组隐语义因子进行表达，并且这些因子也用于预测缺失的元素。</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9.10.1 </a:t>
            </a:r>
            <a:r>
              <a:rPr lang="zh-CN" altLang="en-US" b="1" dirty="0"/>
              <a:t>推荐算法的原理</a:t>
            </a:r>
            <a:endParaRPr lang="zh-CN" altLang="en-US" b="1" dirty="0"/>
          </a:p>
        </p:txBody>
      </p:sp>
      <p:sp>
        <p:nvSpPr>
          <p:cNvPr id="222210" name="文本框 2"/>
          <p:cNvSpPr txBox="1"/>
          <p:nvPr/>
        </p:nvSpPr>
        <p:spPr>
          <a:xfrm>
            <a:off x="592138" y="1447800"/>
            <a:ext cx="8105775" cy="4451350"/>
          </a:xfrm>
          <a:prstGeom prst="rect">
            <a:avLst/>
          </a:prstGeom>
          <a:noFill/>
          <a:ln w="9525">
            <a:noFill/>
          </a:ln>
        </p:spPr>
        <p:txBody>
          <a:bodyPr anchor="t" anchorCtr="0"/>
          <a:p>
            <a:pPr marL="342900" indent="-342900">
              <a:lnSpc>
                <a:spcPct val="120000"/>
              </a:lnSpc>
              <a:buFont typeface="Wingdings" panose="05000000000000000000" pitchFamily="2" charset="2"/>
              <a:buChar char="Ø"/>
            </a:pPr>
            <a:r>
              <a:rPr lang="zh-CN" altLang="zh-CN" sz="2400" dirty="0">
                <a:latin typeface="Arial" panose="020B0604020202020204" pitchFamily="34" charset="0"/>
                <a:ea typeface="宋体" panose="02010600030101010101" pitchFamily="2" charset="-122"/>
              </a:rPr>
              <a:t>在推荐过程中，用户的反馈有显性和隐性之分。显性反馈行为指的是那些用户明确表示对物品的喜好程度的行为，隐性反馈行为指的是那些不能明确反应用户喜好的行为。在现实生活的很多场景中，常常只能接触到隐性反馈行为。例如，页面浏览、单击、购买、喜欢、分享等。基于矩阵分解的协同过滤的标准方法，一般将用户物品矩阵中的元素作为用户对物品的显性偏好。</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9.10.2 ALS</a:t>
            </a:r>
            <a:r>
              <a:rPr lang="zh-CN" altLang="en-US" b="1" dirty="0">
                <a:sym typeface="+mn-ea"/>
              </a:rPr>
              <a:t>算法</a:t>
            </a:r>
            <a:endParaRPr lang="zh-CN" altLang="en-US"/>
          </a:p>
        </p:txBody>
      </p:sp>
      <p:sp>
        <p:nvSpPr>
          <p:cNvPr id="3" name="文本框 2"/>
          <p:cNvSpPr txBox="1"/>
          <p:nvPr/>
        </p:nvSpPr>
        <p:spPr>
          <a:xfrm>
            <a:off x="794385" y="1433830"/>
            <a:ext cx="7359015" cy="1938020"/>
          </a:xfrm>
          <a:prstGeom prst="rect">
            <a:avLst/>
          </a:prstGeom>
          <a:noFill/>
        </p:spPr>
        <p:txBody>
          <a:bodyPr wrap="square" rtlCol="0">
            <a:spAutoFit/>
          </a:bodyPr>
          <a:p>
            <a:r>
              <a:rPr lang="zh-CN" altLang="en-US" sz="2000"/>
              <a:t>ALS是Alternating Least Squares的缩写，即交替最小二乘法。该方法常用于基于矩阵分解的推荐系统中。例如，将用户（User）对物品（Item）的评分矩阵分解为两个矩阵：一个是用户对物品隐含特征的偏好矩阵，另一个是物品所包含的隐含特征的矩阵。在这个矩阵分解的过程中，评分缺失项得到了填充，即可以基于填充的评分来给用户推荐物品。</a:t>
            </a:r>
            <a:endParaRPr lang="zh-CN" altLang="en-US" sz="20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9.10.2 ALS</a:t>
            </a:r>
            <a:r>
              <a:rPr lang="zh-CN" altLang="en-US" b="1" dirty="0">
                <a:sym typeface="+mn-ea"/>
              </a:rPr>
              <a:t>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53035" y="1752600"/>
            <a:ext cx="8742045" cy="3649980"/>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9.10.2 ALS</a:t>
            </a:r>
            <a:r>
              <a:rPr lang="zh-CN" altLang="en-US" b="1" dirty="0">
                <a:sym typeface="+mn-ea"/>
              </a:rPr>
              <a:t>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81635" y="1752600"/>
            <a:ext cx="8535670" cy="3216910"/>
          </a:xfrm>
          <a:prstGeom prst="rect">
            <a:avLst/>
          </a:prstGeom>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26306" name="文本框 2"/>
          <p:cNvSpPr txBox="1"/>
          <p:nvPr/>
        </p:nvSpPr>
        <p:spPr>
          <a:xfrm>
            <a:off x="457200" y="1533525"/>
            <a:ext cx="8447088" cy="4030663"/>
          </a:xfrm>
          <a:prstGeom prst="rect">
            <a:avLst/>
          </a:prstGeom>
          <a:noFill/>
          <a:ln w="9525">
            <a:noFill/>
          </a:ln>
        </p:spPr>
        <p:txBody>
          <a:bodyPr anchor="t" anchorCtr="0"/>
          <a:p>
            <a:pPr>
              <a:lnSpc>
                <a:spcPct val="120000"/>
              </a:lnSpc>
            </a:pPr>
            <a:r>
              <a:rPr sz="2800" dirty="0">
                <a:latin typeface="Arial" panose="020B0604020202020204" pitchFamily="34" charset="0"/>
                <a:ea typeface="宋体" panose="02010600030101010101" pitchFamily="2" charset="-122"/>
              </a:rPr>
              <a:t>spark.ml包提供了ALS来学习隐语义因子并进行推荐。下面的例子采用Spark自带的MovieLens数据集，在Spark的安装目录下可以找到该文件。</a:t>
            </a:r>
            <a:endParaRPr sz="2800" dirty="0">
              <a:latin typeface="Arial" panose="020B0604020202020204" pitchFamily="34" charset="0"/>
              <a:ea typeface="宋体" panose="02010600030101010101" pitchFamily="2" charset="-122"/>
            </a:endParaRPr>
          </a:p>
          <a:p>
            <a:pPr>
              <a:lnSpc>
                <a:spcPct val="120000"/>
              </a:lnSpc>
            </a:pPr>
            <a:r>
              <a:rPr sz="2400" dirty="0">
                <a:latin typeface="Arial" panose="020B0604020202020204" pitchFamily="34" charset="0"/>
                <a:ea typeface="宋体" panose="02010600030101010101" pitchFamily="2" charset="-122"/>
              </a:rPr>
              <a:t>/usr/local/spark/data/mllib/als/sample_movielens_ratings.txt</a:t>
            </a:r>
            <a:endParaRPr sz="2400" dirty="0">
              <a:latin typeface="Arial" panose="020B0604020202020204" pitchFamily="34" charset="0"/>
              <a:ea typeface="宋体" panose="02010600030101010101" pitchFamily="2" charset="-122"/>
            </a:endParaRPr>
          </a:p>
          <a:p>
            <a:pPr>
              <a:lnSpc>
                <a:spcPct val="120000"/>
              </a:lnSpc>
            </a:pPr>
            <a:r>
              <a:rPr sz="2800" dirty="0">
                <a:latin typeface="Arial" panose="020B0604020202020204" pitchFamily="34" charset="0"/>
                <a:ea typeface="宋体" panose="02010600030101010101" pitchFamily="2" charset="-122"/>
              </a:rPr>
              <a:t>其中，每行包含一个用户、一部电影、一个该用户对该电影的评分及时间戳。这里使用默认的ALS.train( )方法来构建推荐模型，并进行模型评估。</a:t>
            </a:r>
            <a:endParaRPr sz="2800" dirty="0">
              <a:latin typeface="Arial" panose="020B0604020202020204" pitchFamily="34" charset="0"/>
              <a:ea typeface="宋体" panose="02010600030101010101" pitchFamily="2"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27330" name="文本框 1"/>
          <p:cNvSpPr txBox="1"/>
          <p:nvPr/>
        </p:nvSpPr>
        <p:spPr>
          <a:xfrm>
            <a:off x="606425" y="1217613"/>
            <a:ext cx="7315200" cy="36830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第1步：引入需要的包。</a:t>
            </a:r>
            <a:endParaRPr lang="zh-CN" altLang="zh-CN" dirty="0">
              <a:latin typeface="宋体" panose="02010600030101010101" pitchFamily="2" charset="-122"/>
              <a:ea typeface="宋体" panose="02010600030101010101" pitchFamily="2" charset="-122"/>
            </a:endParaRPr>
          </a:p>
        </p:txBody>
      </p:sp>
      <p:sp>
        <p:nvSpPr>
          <p:cNvPr id="227331" name="矩形 3"/>
          <p:cNvSpPr/>
          <p:nvPr/>
        </p:nvSpPr>
        <p:spPr>
          <a:xfrm>
            <a:off x="685800" y="1752600"/>
            <a:ext cx="7651750" cy="1744980"/>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&gt;&gt;&gt; from pyspark.ml.evaluation import RegressionEvaluator</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pyspark.ml.recommendation import ALS</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pyspark.sql import SparkSession</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pyspark.sql import Row</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28354" name="文本框 1"/>
          <p:cNvSpPr txBox="1"/>
          <p:nvPr/>
        </p:nvSpPr>
        <p:spPr>
          <a:xfrm>
            <a:off x="606425" y="1217613"/>
            <a:ext cx="7315200" cy="64516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第2步：创建一个Rating类和parseRating( )函数。parseRating( )用于把读取的MovieLens数据集中的每一行转化成Rating类的对象。</a:t>
            </a:r>
            <a:endParaRPr lang="zh-CN" altLang="zh-CN" dirty="0">
              <a:latin typeface="宋体" panose="02010600030101010101" pitchFamily="2" charset="-122"/>
              <a:ea typeface="宋体" panose="02010600030101010101" pitchFamily="2" charset="-122"/>
            </a:endParaRPr>
          </a:p>
        </p:txBody>
      </p:sp>
      <p:sp>
        <p:nvSpPr>
          <p:cNvPr id="228355" name="矩形 3"/>
          <p:cNvSpPr/>
          <p:nvPr/>
        </p:nvSpPr>
        <p:spPr>
          <a:xfrm>
            <a:off x="606425" y="2133600"/>
            <a:ext cx="7651750" cy="3346450"/>
          </a:xfrm>
          <a:prstGeom prst="rect">
            <a:avLst/>
          </a:prstGeom>
          <a:solidFill>
            <a:schemeClr val="tx1"/>
          </a:solidFill>
          <a:ln w="9525">
            <a:noFill/>
          </a:ln>
        </p:spPr>
        <p:txBody>
          <a:bodyPr anchor="t" anchorCtr="0"/>
          <a:p>
            <a:r>
              <a:rPr lang="zh-CN" altLang="zh-CN" sz="1600" dirty="0">
                <a:solidFill>
                  <a:schemeClr val="bg1"/>
                </a:solidFill>
                <a:latin typeface="Arial" panose="020B0604020202020204" pitchFamily="34" charset="0"/>
                <a:ea typeface="宋体" panose="02010600030101010101" pitchFamily="2" charset="-122"/>
              </a:rPr>
              <a:t># 创建Spark会话</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spark = SparkSession.builder.appName("example").getOrCreate()</a:t>
            </a:r>
            <a:endParaRPr lang="zh-CN" altLang="zh-CN" sz="1600" dirty="0">
              <a:solidFill>
                <a:schemeClr val="bg1"/>
              </a:solidFill>
              <a:latin typeface="Arial" panose="020B0604020202020204" pitchFamily="34" charset="0"/>
              <a:ea typeface="宋体" panose="02010600030101010101" pitchFamily="2" charset="-122"/>
            </a:endParaRPr>
          </a:p>
          <a:p>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定义Rating类</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class Rating:</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def __init__(self, userId, movieId, rating, timestamp):</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self.userId = userId</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self.movieId = movieId</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self.rating = rating</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self.timestamp = timestamp</a:t>
            </a:r>
            <a:endParaRPr lang="zh-CN"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9.3.3 </a:t>
            </a:r>
            <a:r>
              <a:rPr lang="zh-CN" altLang="en-US" dirty="0"/>
              <a:t>本地矩阵</a:t>
            </a:r>
            <a:endParaRPr lang="zh-CN" altLang="en-US" dirty="0"/>
          </a:p>
        </p:txBody>
      </p:sp>
      <p:sp>
        <p:nvSpPr>
          <p:cNvPr id="40962" name="矩形 2"/>
          <p:cNvSpPr/>
          <p:nvPr/>
        </p:nvSpPr>
        <p:spPr>
          <a:xfrm>
            <a:off x="457200" y="1379538"/>
            <a:ext cx="8458200" cy="3046412"/>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本地矩阵具有</a:t>
            </a:r>
            <a:r>
              <a:rPr lang="zh-CN" altLang="zh-CN" sz="2400" b="1" dirty="0">
                <a:solidFill>
                  <a:srgbClr val="FF0000"/>
                </a:solidFill>
                <a:latin typeface="Arial" panose="020B0604020202020204" pitchFamily="34" charset="0"/>
                <a:ea typeface="宋体" panose="02010600030101010101" pitchFamily="2" charset="-122"/>
              </a:rPr>
              <a:t>整型</a:t>
            </a:r>
            <a:r>
              <a:rPr lang="zh-CN" altLang="zh-CN" sz="2400" dirty="0">
                <a:latin typeface="Arial" panose="020B0604020202020204" pitchFamily="34" charset="0"/>
                <a:ea typeface="宋体" panose="02010600030101010101" pitchFamily="2" charset="-122"/>
              </a:rPr>
              <a:t>的</a:t>
            </a:r>
            <a:r>
              <a:rPr lang="zh-CN" altLang="zh-CN" sz="2400" b="1" dirty="0">
                <a:solidFill>
                  <a:srgbClr val="FF0000"/>
                </a:solidFill>
                <a:latin typeface="Arial" panose="020B0604020202020204" pitchFamily="34" charset="0"/>
                <a:ea typeface="宋体" panose="02010600030101010101" pitchFamily="2" charset="-122"/>
              </a:rPr>
              <a:t>行、列索引值</a:t>
            </a:r>
            <a:r>
              <a:rPr lang="zh-CN" altLang="zh-CN" sz="2400" dirty="0">
                <a:latin typeface="Arial" panose="020B0604020202020204" pitchFamily="34" charset="0"/>
                <a:ea typeface="宋体" panose="02010600030101010101" pitchFamily="2" charset="-122"/>
              </a:rPr>
              <a:t>和</a:t>
            </a:r>
            <a:r>
              <a:rPr lang="zh-CN" altLang="zh-CN" sz="2400" b="1" dirty="0">
                <a:solidFill>
                  <a:srgbClr val="FF0000"/>
                </a:solidFill>
                <a:latin typeface="Arial" panose="020B0604020202020204" pitchFamily="34" charset="0"/>
                <a:ea typeface="宋体" panose="02010600030101010101" pitchFamily="2" charset="-122"/>
              </a:rPr>
              <a:t>双精度浮点型</a:t>
            </a:r>
            <a:r>
              <a:rPr lang="zh-CN" altLang="zh-CN" sz="2400" dirty="0">
                <a:latin typeface="Arial" panose="020B0604020202020204" pitchFamily="34" charset="0"/>
                <a:ea typeface="宋体" panose="02010600030101010101" pitchFamily="2" charset="-122"/>
              </a:rPr>
              <a:t>的</a:t>
            </a:r>
            <a:r>
              <a:rPr lang="zh-CN" altLang="zh-CN" sz="2400" b="1" dirty="0">
                <a:solidFill>
                  <a:srgbClr val="FF0000"/>
                </a:solidFill>
                <a:latin typeface="Arial" panose="020B0604020202020204" pitchFamily="34" charset="0"/>
                <a:ea typeface="宋体" panose="02010600030101010101" pitchFamily="2" charset="-122"/>
              </a:rPr>
              <a:t>元素值</a:t>
            </a:r>
            <a:r>
              <a:rPr lang="zh-CN" altLang="zh-CN" sz="2400" dirty="0">
                <a:latin typeface="Arial" panose="020B0604020202020204" pitchFamily="34" charset="0"/>
                <a:ea typeface="宋体" panose="02010600030101010101" pitchFamily="2" charset="-122"/>
              </a:rPr>
              <a:t>，它存储在单机上。</a:t>
            </a:r>
            <a:r>
              <a:rPr lang="zh-CN" altLang="zh-CN" sz="2400" dirty="0">
                <a:latin typeface="Arial" panose="020B0604020202020204" pitchFamily="34" charset="0"/>
                <a:ea typeface="宋体" panose="02010600030101010101" pitchFamily="2" charset="-122"/>
                <a:sym typeface="宋体" panose="02010600030101010101" pitchFamily="2" charset="-122"/>
              </a:rPr>
              <a:t>MLlib支持稠密矩阵DenseMatrix和稀疏矩阵SparseMatrix两种本地矩阵。</a:t>
            </a:r>
            <a:endParaRPr lang="zh-CN" altLang="zh-CN" sz="2400" dirty="0">
              <a:latin typeface="Arial" panose="020B0604020202020204" pitchFamily="34" charset="0"/>
              <a:ea typeface="宋体" panose="02010600030101010101" pitchFamily="2" charset="-122"/>
            </a:endParaRPr>
          </a:p>
          <a:p>
            <a:pPr marL="800100" lvl="1" indent="-342900" algn="l" rtl="0" eaLnBrk="1" fontAlgn="base" hangingPunct="1">
              <a:spcBef>
                <a:spcPct val="0"/>
              </a:spcBef>
              <a:spcAft>
                <a:spcPct val="0"/>
              </a:spcAft>
              <a:buFont typeface="Arial" panose="020B0604020202020204" pitchFamily="34" charset="0"/>
              <a:buChar char="•"/>
            </a:pPr>
            <a:r>
              <a:rPr lang="zh-CN" altLang="zh-CN" sz="2400" dirty="0">
                <a:solidFill>
                  <a:schemeClr val="tx1"/>
                </a:solidFill>
                <a:latin typeface="Arial" panose="020B0604020202020204" pitchFamily="34" charset="0"/>
                <a:ea typeface="宋体" panose="02010600030101010101" pitchFamily="2" charset="-122"/>
                <a:sym typeface="宋体" panose="02010600030101010101" pitchFamily="2" charset="-122"/>
              </a:rPr>
              <a:t>稠密矩阵将所有元素的值存储在一个列优先（Column-major）的双精度型数组中。</a:t>
            </a:r>
            <a:endParaRPr lang="zh-CN" altLang="zh-CN" sz="2400" dirty="0">
              <a:solidFill>
                <a:schemeClr val="tx1"/>
              </a:solidFill>
              <a:latin typeface="Arial" panose="020B0604020202020204" pitchFamily="34" charset="0"/>
              <a:ea typeface="宋体" panose="02010600030101010101" pitchFamily="2" charset="-122"/>
            </a:endParaRPr>
          </a:p>
          <a:p>
            <a:pPr marL="800100" lvl="1" indent="-342900" algn="l" rtl="0" eaLnBrk="1" fontAlgn="base" hangingPunct="1">
              <a:spcBef>
                <a:spcPct val="0"/>
              </a:spcBef>
              <a:spcAft>
                <a:spcPct val="0"/>
              </a:spcAft>
              <a:buFont typeface="Arial" panose="020B0604020202020204" pitchFamily="34" charset="0"/>
              <a:buChar char="•"/>
            </a:pPr>
            <a:r>
              <a:rPr lang="zh-CN" altLang="zh-CN" sz="2400" dirty="0">
                <a:solidFill>
                  <a:schemeClr val="tx1"/>
                </a:solidFill>
                <a:latin typeface="Arial" panose="020B0604020202020204" pitchFamily="34" charset="0"/>
                <a:ea typeface="宋体" panose="02010600030101010101" pitchFamily="2" charset="-122"/>
                <a:sym typeface="宋体" panose="02010600030101010101" pitchFamily="2" charset="-122"/>
              </a:rPr>
              <a:t>稀疏矩阵则将非零元素以列优先的CSC（Compressed Sparse Column）模式进行存储。</a:t>
            </a:r>
            <a:endParaRPr lang="zh-CN" altLang="zh-CN" sz="2400" dirty="0">
              <a:solidFill>
                <a:schemeClr val="tx1"/>
              </a:solidFill>
              <a:latin typeface="Arial" panose="020B0604020202020204" pitchFamily="34" charset="0"/>
              <a:ea typeface="宋体" panose="02010600030101010101" pitchFamily="2" charset="-122"/>
            </a:endParaRPr>
          </a:p>
          <a:p>
            <a:endParaRPr lang="zh-CN" altLang="zh-CN" sz="2400" dirty="0">
              <a:latin typeface="Arial" panose="020B0604020202020204" pitchFamily="34" charset="0"/>
              <a:ea typeface="宋体" panose="02010600030101010101" pitchFamily="2" charset="-122"/>
            </a:endParaRPr>
          </a:p>
        </p:txBody>
      </p:sp>
      <p:sp>
        <p:nvSpPr>
          <p:cNvPr id="40963" name="文本框 99"/>
          <p:cNvSpPr txBox="1"/>
          <p:nvPr/>
        </p:nvSpPr>
        <p:spPr>
          <a:xfrm>
            <a:off x="457200" y="4419600"/>
            <a:ext cx="8458200" cy="1568450"/>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本地矩阵的基类是pyspark.ml.linalg.Matrix，DenseMatrix和SparseMatrix均是它的继承类。和本地向量类似，pyspark.ml包也为本地矩阵提供了相应的工具类Matrices，调用工厂方法即可创建实例。</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9.10.2 ALS</a:t>
            </a:r>
            <a:r>
              <a:rPr lang="zh-CN" altLang="en-US" b="1" dirty="0">
                <a:sym typeface="+mn-ea"/>
              </a:rPr>
              <a:t>算法</a:t>
            </a:r>
            <a:endParaRPr lang="zh-CN" altLang="en-US"/>
          </a:p>
        </p:txBody>
      </p:sp>
      <p:sp>
        <p:nvSpPr>
          <p:cNvPr id="228355" name="矩形 3"/>
          <p:cNvSpPr/>
          <p:nvPr>
            <p:custDataLst>
              <p:tags r:id="rId1"/>
            </p:custDataLst>
          </p:nvPr>
        </p:nvSpPr>
        <p:spPr>
          <a:xfrm>
            <a:off x="534035" y="1295400"/>
            <a:ext cx="7651750" cy="3743325"/>
          </a:xfrm>
          <a:prstGeom prst="rect">
            <a:avLst/>
          </a:prstGeom>
          <a:solidFill>
            <a:schemeClr val="tx1"/>
          </a:solidFill>
          <a:ln w="9525">
            <a:noFill/>
          </a:ln>
        </p:spPr>
        <p:txBody>
          <a:bodyPr anchor="t" anchorCtr="0"/>
          <a:p>
            <a:r>
              <a:rPr lang="zh-CN" altLang="zh-CN" sz="1600" dirty="0">
                <a:solidFill>
                  <a:schemeClr val="bg1"/>
                </a:solidFill>
                <a:latin typeface="Arial" panose="020B0604020202020204" pitchFamily="34" charset="0"/>
                <a:ea typeface="宋体" panose="02010600030101010101" pitchFamily="2" charset="-122"/>
              </a:rPr>
              <a:t># 定义解析函数</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def parseRating(line):</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fields = line.split("::")</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assert len(fields) == 4</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return Rating(int(fields[0]), int(fields[1]), float(fields[2]), int(fields[3]))</a:t>
            </a:r>
            <a:endParaRPr lang="zh-CN" altLang="zh-CN" sz="1600" dirty="0">
              <a:solidFill>
                <a:schemeClr val="bg1"/>
              </a:solidFill>
              <a:latin typeface="Arial" panose="020B0604020202020204" pitchFamily="34" charset="0"/>
              <a:ea typeface="宋体" panose="02010600030101010101" pitchFamily="2" charset="-122"/>
            </a:endParaRPr>
          </a:p>
          <a:p>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读取文件并转换为DataFrame</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ratings = spark.sparkContext</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.textFile("file:///usr/local/spark/data/mllib/als/sample_movielens_ratings.txt") \</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.map(parseRating) \</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.map(lambda x: Row(userId=x.userId, movieId=x.movieId, rating=x.rating, timestamp=x.timestamp)).toDF()</a:t>
            </a:r>
            <a:endParaRPr lang="zh-CN"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9.10.2 ALS</a:t>
            </a:r>
            <a:r>
              <a:rPr lang="zh-CN" altLang="en-US" b="1" dirty="0">
                <a:sym typeface="+mn-ea"/>
              </a:rPr>
              <a:t>算法</a:t>
            </a:r>
            <a:endParaRPr lang="zh-CN" altLang="en-US"/>
          </a:p>
        </p:txBody>
      </p:sp>
      <p:sp>
        <p:nvSpPr>
          <p:cNvPr id="228355" name="矩形 3"/>
          <p:cNvSpPr/>
          <p:nvPr>
            <p:custDataLst>
              <p:tags r:id="rId1"/>
            </p:custDataLst>
          </p:nvPr>
        </p:nvSpPr>
        <p:spPr>
          <a:xfrm>
            <a:off x="534035" y="1295400"/>
            <a:ext cx="7651750" cy="5200650"/>
          </a:xfrm>
          <a:prstGeom prst="rect">
            <a:avLst/>
          </a:prstGeom>
          <a:solidFill>
            <a:schemeClr val="tx1"/>
          </a:solidFill>
          <a:ln w="9525">
            <a:noFill/>
          </a:ln>
        </p:spPr>
        <p:txBody>
          <a:bodyPr anchor="t" anchorCtr="0"/>
          <a:p>
            <a:r>
              <a:rPr lang="zh-CN" altLang="zh-CN" sz="1200" dirty="0">
                <a:solidFill>
                  <a:schemeClr val="bg1"/>
                </a:solidFill>
                <a:latin typeface="Arial" panose="020B0604020202020204" pitchFamily="34" charset="0"/>
                <a:ea typeface="宋体" panose="02010600030101010101" pitchFamily="2" charset="-122"/>
              </a:rPr>
              <a:t># 显示DataFrame的前几行数据</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&gt;&gt;&gt; ratings.show() </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|userId|movieId|rating| timestamp|</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2|   3.0|1424380312|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3|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5|   2.0|1424380312|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9|   4.0|1424380312|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11|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12|   2.0|1424380312|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15|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17|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19|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21|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23|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26|   3.0|1424380312|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27|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28|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29|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30|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31|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34|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37|   1.0|1424380312|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0|       41|   2.0|1424380312|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only showing top 20 rows</a:t>
            </a:r>
            <a:endParaRPr lang="zh-CN" altLang="zh-CN" sz="12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30402" name="文本框 1"/>
          <p:cNvSpPr txBox="1"/>
          <p:nvPr/>
        </p:nvSpPr>
        <p:spPr>
          <a:xfrm>
            <a:off x="606425" y="1217613"/>
            <a:ext cx="7315200" cy="64516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第3步：把MovieLens数据集划分为训练集和测试集，其中训练集占80%，测试集占20%。</a:t>
            </a:r>
            <a:endParaRPr lang="zh-CN" altLang="zh-CN" dirty="0">
              <a:latin typeface="宋体" panose="02010600030101010101" pitchFamily="2" charset="-122"/>
              <a:ea typeface="宋体" panose="02010600030101010101" pitchFamily="2" charset="-122"/>
            </a:endParaRPr>
          </a:p>
        </p:txBody>
      </p:sp>
      <p:sp>
        <p:nvSpPr>
          <p:cNvPr id="230403" name="矩形 3"/>
          <p:cNvSpPr/>
          <p:nvPr/>
        </p:nvSpPr>
        <p:spPr>
          <a:xfrm>
            <a:off x="685800" y="1905000"/>
            <a:ext cx="7651750" cy="1022985"/>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 将数据集分割为训练集和测试集</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training, test = ratings.randomSplit([0.8, 0.2])</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31426" name="文本框 1"/>
          <p:cNvSpPr txBox="1"/>
          <p:nvPr/>
        </p:nvSpPr>
        <p:spPr>
          <a:xfrm>
            <a:off x="606425" y="1217613"/>
            <a:ext cx="7315200" cy="64516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第4步：使用ALS来建立推荐模型。这里构建两个模型，一个是显性反馈模型，另一个是隐性反馈模型。</a:t>
            </a:r>
            <a:endParaRPr lang="zh-CN" altLang="zh-CN" dirty="0">
              <a:latin typeface="宋体" panose="02010600030101010101" pitchFamily="2" charset="-122"/>
              <a:ea typeface="宋体" panose="02010600030101010101" pitchFamily="2" charset="-122"/>
            </a:endParaRPr>
          </a:p>
        </p:txBody>
      </p:sp>
      <p:sp>
        <p:nvSpPr>
          <p:cNvPr id="231427" name="矩形 3"/>
          <p:cNvSpPr/>
          <p:nvPr/>
        </p:nvSpPr>
        <p:spPr>
          <a:xfrm>
            <a:off x="685800" y="1981200"/>
            <a:ext cx="7651750" cy="2262505"/>
          </a:xfrm>
          <a:prstGeom prst="rect">
            <a:avLst/>
          </a:prstGeom>
          <a:solidFill>
            <a:schemeClr val="tx1"/>
          </a:solidFill>
          <a:ln w="9525">
            <a:noFill/>
          </a:ln>
        </p:spPr>
        <p:txBody>
          <a:bodyPr anchor="t" anchorCtr="0"/>
          <a:p>
            <a:r>
              <a:rPr altLang="zh-CN" dirty="0">
                <a:solidFill>
                  <a:schemeClr val="bg1"/>
                </a:solidFill>
                <a:latin typeface="Arial" panose="020B0604020202020204" pitchFamily="34" charset="0"/>
                <a:ea typeface="宋体" panose="02010600030101010101" pitchFamily="2" charset="-122"/>
              </a:rPr>
              <a:t># 创建显式评分的ALS模型</a:t>
            </a:r>
            <a:endParaRPr altLang="zh-CN" dirty="0">
              <a:solidFill>
                <a:schemeClr val="bg1"/>
              </a:solidFill>
              <a:latin typeface="Arial" panose="020B0604020202020204" pitchFamily="34" charset="0"/>
              <a:ea typeface="宋体" panose="02010600030101010101" pitchFamily="2" charset="-122"/>
            </a:endParaRPr>
          </a:p>
          <a:p>
            <a:r>
              <a:rPr altLang="zh-CN" dirty="0">
                <a:solidFill>
                  <a:schemeClr val="bg1"/>
                </a:solidFill>
                <a:latin typeface="Arial" panose="020B0604020202020204" pitchFamily="34" charset="0"/>
                <a:ea typeface="宋体" panose="02010600030101010101" pitchFamily="2" charset="-122"/>
              </a:rPr>
              <a:t>&gt;&gt;&gt; alsExplicit = ALS(maxIter=5, regParam=0.01, userCol="userId", itemCol="movieId", ratingCol="rating")</a:t>
            </a:r>
            <a:endParaRPr altLang="zh-CN" dirty="0">
              <a:solidFill>
                <a:schemeClr val="bg1"/>
              </a:solidFill>
              <a:latin typeface="Arial" panose="020B0604020202020204" pitchFamily="34" charset="0"/>
              <a:ea typeface="宋体" panose="02010600030101010101" pitchFamily="2" charset="-122"/>
            </a:endParaRPr>
          </a:p>
          <a:p>
            <a:endParaRPr altLang="zh-CN" dirty="0">
              <a:solidFill>
                <a:schemeClr val="bg1"/>
              </a:solidFill>
              <a:latin typeface="Arial" panose="020B0604020202020204" pitchFamily="34" charset="0"/>
              <a:ea typeface="宋体" panose="02010600030101010101" pitchFamily="2" charset="-122"/>
            </a:endParaRPr>
          </a:p>
          <a:p>
            <a:r>
              <a:rPr altLang="zh-CN" dirty="0">
                <a:solidFill>
                  <a:schemeClr val="bg1"/>
                </a:solidFill>
                <a:latin typeface="Arial" panose="020B0604020202020204" pitchFamily="34" charset="0"/>
                <a:ea typeface="宋体" panose="02010600030101010101" pitchFamily="2" charset="-122"/>
              </a:rPr>
              <a:t># 创建隐式评分的ALS模型</a:t>
            </a:r>
            <a:endParaRPr altLang="zh-CN" dirty="0">
              <a:solidFill>
                <a:schemeClr val="bg1"/>
              </a:solidFill>
              <a:latin typeface="Arial" panose="020B0604020202020204" pitchFamily="34" charset="0"/>
              <a:ea typeface="宋体" panose="02010600030101010101" pitchFamily="2" charset="-122"/>
            </a:endParaRPr>
          </a:p>
          <a:p>
            <a:r>
              <a:rPr altLang="zh-CN" dirty="0">
                <a:solidFill>
                  <a:schemeClr val="bg1"/>
                </a:solidFill>
                <a:latin typeface="Arial" panose="020B0604020202020204" pitchFamily="34" charset="0"/>
                <a:ea typeface="宋体" panose="02010600030101010101" pitchFamily="2" charset="-122"/>
              </a:rPr>
              <a:t>&gt;&gt;&gt; alsImplicit = ALS(maxIter=5, regParam=0.01, implicitPrefs=True, userCol="userId", itemCol="movieId", ratingCol="rating")</a:t>
            </a:r>
            <a:endParaRPr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9.10.2 ALS</a:t>
            </a:r>
            <a:r>
              <a:rPr lang="zh-CN" altLang="en-US" b="1" dirty="0">
                <a:sym typeface="+mn-ea"/>
              </a:rPr>
              <a:t>算法</a:t>
            </a:r>
            <a:endParaRPr lang="zh-CN" altLang="en-US"/>
          </a:p>
        </p:txBody>
      </p:sp>
      <p:sp>
        <p:nvSpPr>
          <p:cNvPr id="102" name="文本框 101"/>
          <p:cNvSpPr txBox="1"/>
          <p:nvPr/>
        </p:nvSpPr>
        <p:spPr>
          <a:xfrm>
            <a:off x="1524635" y="1143000"/>
            <a:ext cx="5080000" cy="368300"/>
          </a:xfrm>
          <a:prstGeom prst="rect">
            <a:avLst/>
          </a:prstGeom>
          <a:noFill/>
          <a:ln w="9525">
            <a:noFill/>
          </a:ln>
        </p:spPr>
        <p:txBody>
          <a:bodyPr>
            <a:spAutoFit/>
          </a:bodyPr>
          <a:p>
            <a:r>
              <a:rPr lang="en-US" sz="1800">
                <a:latin typeface="Times New Roman" panose="02020603050405020304" pitchFamily="18" charset="0"/>
                <a:ea typeface="宋体" panose="02010600030101010101" pitchFamily="2" charset="-122"/>
              </a:rPr>
              <a:t>ALS</a:t>
            </a:r>
            <a:r>
              <a:rPr lang="zh-CN" sz="1800">
                <a:ea typeface="宋体" panose="02010600030101010101" pitchFamily="2" charset="-122"/>
              </a:rPr>
              <a:t>的参数及其含义如表</a:t>
            </a:r>
            <a:r>
              <a:rPr lang="en-US" sz="1800">
                <a:latin typeface="Times New Roman" panose="02020603050405020304" pitchFamily="18" charset="0"/>
                <a:ea typeface="宋体" panose="02010600030101010101" pitchFamily="2" charset="-122"/>
              </a:rPr>
              <a:t>9-14</a:t>
            </a:r>
            <a:r>
              <a:rPr lang="zh-CN" sz="1800">
                <a:ea typeface="宋体" panose="02010600030101010101" pitchFamily="2" charset="-122"/>
              </a:rPr>
              <a:t>所示。</a:t>
            </a:r>
            <a:endParaRPr lang="zh-CN" altLang="en-US" sz="1800">
              <a:ea typeface="宋体" panose="0201060003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229235" y="1752600"/>
            <a:ext cx="8637270" cy="4326890"/>
          </a:xfrm>
          <a:prstGeom prst="rect">
            <a:avLst/>
          </a:prstGeom>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32450" name="文本框 1"/>
          <p:cNvSpPr txBox="1"/>
          <p:nvPr/>
        </p:nvSpPr>
        <p:spPr>
          <a:xfrm>
            <a:off x="606425" y="1217613"/>
            <a:ext cx="7315200" cy="36830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第5步：把推荐模型放在训练数据上训练。</a:t>
            </a:r>
            <a:endParaRPr lang="zh-CN" altLang="zh-CN" dirty="0">
              <a:latin typeface="宋体" panose="02010600030101010101" pitchFamily="2" charset="-122"/>
              <a:ea typeface="宋体" panose="02010600030101010101" pitchFamily="2" charset="-122"/>
            </a:endParaRPr>
          </a:p>
        </p:txBody>
      </p:sp>
      <p:sp>
        <p:nvSpPr>
          <p:cNvPr id="232451" name="矩形 3"/>
          <p:cNvSpPr/>
          <p:nvPr/>
        </p:nvSpPr>
        <p:spPr>
          <a:xfrm>
            <a:off x="685800" y="1752600"/>
            <a:ext cx="7651750" cy="1584960"/>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 使用训练数据拟合显式评分的ALS模型</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modelExplicit = alsExplicit.fit(training)</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使用训练数据拟合隐式评分的ALS模型</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modelImplicit = alsImplicit.fit(training)</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33474" name="文本框 1"/>
          <p:cNvSpPr txBox="1"/>
          <p:nvPr/>
        </p:nvSpPr>
        <p:spPr>
          <a:xfrm>
            <a:off x="606425" y="1217613"/>
            <a:ext cx="7315200" cy="36830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第6步：对测试集中的用户-电影进行预测，得到预测评分的数据集。</a:t>
            </a:r>
            <a:endParaRPr lang="zh-CN" altLang="zh-CN" dirty="0">
              <a:latin typeface="宋体" panose="02010600030101010101" pitchFamily="2" charset="-122"/>
              <a:ea typeface="宋体" panose="02010600030101010101" pitchFamily="2" charset="-122"/>
            </a:endParaRPr>
          </a:p>
        </p:txBody>
      </p:sp>
      <p:sp>
        <p:nvSpPr>
          <p:cNvPr id="233475" name="矩形 3"/>
          <p:cNvSpPr/>
          <p:nvPr/>
        </p:nvSpPr>
        <p:spPr>
          <a:xfrm>
            <a:off x="685800" y="1752600"/>
            <a:ext cx="7651750" cy="1839595"/>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 使用显式评分的ALS模型进行预测并移除NaN值</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predictionsExplicit = modelExplicit.transform(test).na.drop()</a:t>
            </a:r>
            <a:endParaRPr lang="zh-CN" altLang="zh-CN" sz="2000" dirty="0">
              <a:solidFill>
                <a:schemeClr val="bg1"/>
              </a:solidFill>
              <a:latin typeface="Arial" panose="020B0604020202020204" pitchFamily="34" charset="0"/>
              <a:ea typeface="宋体" panose="02010600030101010101" pitchFamily="2" charset="-122"/>
            </a:endParaRPr>
          </a:p>
          <a:p>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使用隐式评分的ALS模型进行预测并移除NaN值</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predictionsImplicit = modelImplicit.transform(test).na.drop()</a:t>
            </a:r>
            <a:endParaRPr lang="zh-CN" altLang="zh-CN" sz="2000" dirty="0">
              <a:solidFill>
                <a:schemeClr val="bg1"/>
              </a:solidFill>
              <a:latin typeface="Arial" panose="020B0604020202020204" pitchFamily="34" charset="0"/>
              <a:ea typeface="宋体" panose="02010600030101010101" pitchFamily="2" charset="-122"/>
            </a:endParaRPr>
          </a:p>
        </p:txBody>
      </p:sp>
      <p:sp>
        <p:nvSpPr>
          <p:cNvPr id="102" name="文本框 101"/>
          <p:cNvSpPr txBox="1"/>
          <p:nvPr/>
        </p:nvSpPr>
        <p:spPr>
          <a:xfrm>
            <a:off x="606425" y="3886200"/>
            <a:ext cx="7832090" cy="922020"/>
          </a:xfrm>
          <a:prstGeom prst="rect">
            <a:avLst/>
          </a:prstGeom>
          <a:noFill/>
          <a:ln w="9525">
            <a:noFill/>
          </a:ln>
        </p:spPr>
        <p:txBody>
          <a:bodyPr wrap="square">
            <a:spAutoFit/>
          </a:bodyPr>
          <a:p>
            <a:r>
              <a:rPr lang="zh-CN" sz="1800">
                <a:ea typeface="宋体" panose="02010600030101010101" pitchFamily="2" charset="-122"/>
              </a:rPr>
              <a:t>测试集中如果出现训练集中没有出现的用户，则此次算法将无法进行推荐和评分预测。因此，</a:t>
            </a:r>
            <a:r>
              <a:rPr lang="en-US" sz="1800">
                <a:latin typeface="Times New Roman" panose="02020603050405020304" pitchFamily="18" charset="0"/>
                <a:ea typeface="宋体" panose="02010600030101010101" pitchFamily="2" charset="-122"/>
              </a:rPr>
              <a:t>na.drop( )</a:t>
            </a:r>
            <a:r>
              <a:rPr lang="zh-CN" sz="1800">
                <a:ea typeface="宋体" panose="02010600030101010101" pitchFamily="2" charset="-122"/>
              </a:rPr>
              <a:t>将删除</a:t>
            </a:r>
            <a:r>
              <a:rPr lang="en-US" sz="1800">
                <a:latin typeface="Times New Roman" panose="02020603050405020304" pitchFamily="18" charset="0"/>
                <a:ea typeface="宋体" panose="02010600030101010101" pitchFamily="2" charset="-122"/>
              </a:rPr>
              <a:t>modelExplicit.transform(test)</a:t>
            </a:r>
            <a:r>
              <a:rPr lang="zh-CN" sz="1800">
                <a:ea typeface="宋体" panose="02010600030101010101" pitchFamily="2" charset="-122"/>
              </a:rPr>
              <a:t>返回结果的</a:t>
            </a:r>
            <a:r>
              <a:rPr lang="en-US" sz="1800">
                <a:latin typeface="Times New Roman" panose="02020603050405020304" pitchFamily="18" charset="0"/>
                <a:ea typeface="宋体" panose="02010600030101010101" pitchFamily="2" charset="-122"/>
              </a:rPr>
              <a:t>DataFrame</a:t>
            </a:r>
            <a:r>
              <a:rPr lang="zh-CN" sz="1800">
                <a:ea typeface="宋体" panose="02010600030101010101" pitchFamily="2" charset="-122"/>
              </a:rPr>
              <a:t>中任何出现空值或</a:t>
            </a:r>
            <a:r>
              <a:rPr lang="en-US" sz="1800">
                <a:latin typeface="Times New Roman" panose="02020603050405020304" pitchFamily="18" charset="0"/>
                <a:ea typeface="宋体" panose="02010600030101010101" pitchFamily="2" charset="-122"/>
              </a:rPr>
              <a:t>NaN</a:t>
            </a:r>
            <a:r>
              <a:rPr lang="zh-CN" sz="1800">
                <a:ea typeface="宋体" panose="02010600030101010101" pitchFamily="2" charset="-122"/>
              </a:rPr>
              <a:t>的行。</a:t>
            </a:r>
            <a:endParaRPr lang="zh-CN" altLang="en-US" sz="1800">
              <a:ea typeface="宋体" panose="02010600030101010101" pitchFamily="2"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34498" name="文本框 1"/>
          <p:cNvSpPr txBox="1"/>
          <p:nvPr/>
        </p:nvSpPr>
        <p:spPr>
          <a:xfrm>
            <a:off x="606425" y="1217613"/>
            <a:ext cx="7315200" cy="36830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第7步：把结果输出，对比一下真实结果与预测结果。</a:t>
            </a:r>
            <a:endParaRPr lang="zh-CN" altLang="zh-CN" dirty="0">
              <a:latin typeface="宋体" panose="02010600030101010101" pitchFamily="2" charset="-122"/>
              <a:ea typeface="宋体" panose="02010600030101010101" pitchFamily="2" charset="-122"/>
            </a:endParaRPr>
          </a:p>
        </p:txBody>
      </p:sp>
      <p:sp>
        <p:nvSpPr>
          <p:cNvPr id="234499" name="矩形 3"/>
          <p:cNvSpPr/>
          <p:nvPr/>
        </p:nvSpPr>
        <p:spPr>
          <a:xfrm>
            <a:off x="685800" y="1601788"/>
            <a:ext cx="7651750" cy="5024437"/>
          </a:xfrm>
          <a:prstGeom prst="rect">
            <a:avLst/>
          </a:prstGeom>
          <a:solidFill>
            <a:schemeClr val="tx1"/>
          </a:solidFill>
          <a:ln w="9525">
            <a:noFill/>
          </a:ln>
        </p:spPr>
        <p:txBody>
          <a:bodyPr anchor="t" anchorCtr="0"/>
          <a:p>
            <a:r>
              <a:rPr lang="zh-CN" altLang="zh-CN" sz="1200" dirty="0">
                <a:solidFill>
                  <a:schemeClr val="bg1"/>
                </a:solidFill>
                <a:latin typeface="Arial" panose="020B0604020202020204" pitchFamily="34" charset="0"/>
                <a:ea typeface="宋体" panose="02010600030101010101" pitchFamily="2" charset="-122"/>
              </a:rPr>
              <a:t>&gt;&gt;&gt; predictionsExplicit.show()</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|userId|movieId|rating| timestamp|prediction|</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12|     22|   2.0|1424380312| 3.2479236|</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12|     35|   5.0|1424380312| -0.530218|</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12|     45|   1.0|1424380312| 0.8344407|</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12|     52|   1.0|1424380312|-2.1726284|</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12|     75|   1.0|1424380312| 2.5783024|</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12|     77|   1.0|1424380312|-3.2186246|</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12|     92|   1.0|1424380312| 1.1895456|</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6|   1.0|1424380312|0.97735095|</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21|   3.0|1424380312| 0.9701156|</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28|   3.0|1424380312| 0.8518792|</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40|   1.0|1424380312| 1.9213806|</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44|   1.0|1424380312| 1.0629847|</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57|   1.0|1424380312| 1.9225161|</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60|   1.0|1424380312|  1.427048|</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76|   1.0|1424380312|0.53945637|</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86|   2.0|1424380312|0.74402493|</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     88|   2.0|1424380312|  2.546386|</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13|      5|   1.0|1424380312|0.72854286|</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13|     26|   1.0|1424380312|0.61646223|</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    13|     52|   2.0|1424380312| 3.1166124|</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a:t>
            </a:r>
            <a:endParaRPr lang="zh-CN" altLang="zh-CN" sz="1200" dirty="0">
              <a:solidFill>
                <a:schemeClr val="bg1"/>
              </a:solidFill>
              <a:latin typeface="Arial" panose="020B0604020202020204" pitchFamily="34" charset="0"/>
              <a:ea typeface="宋体" panose="02010600030101010101" pitchFamily="2" charset="-122"/>
            </a:endParaRPr>
          </a:p>
          <a:p>
            <a:r>
              <a:rPr lang="zh-CN" altLang="zh-CN" sz="1200" dirty="0">
                <a:solidFill>
                  <a:schemeClr val="bg1"/>
                </a:solidFill>
                <a:latin typeface="Arial" panose="020B0604020202020204" pitchFamily="34" charset="0"/>
                <a:ea typeface="宋体" panose="02010600030101010101" pitchFamily="2" charset="-122"/>
              </a:rPr>
              <a:t>only showing top 20 rows</a:t>
            </a:r>
            <a:endParaRPr lang="zh-CN" altLang="zh-CN" sz="12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35522" name="矩形 3"/>
          <p:cNvSpPr/>
          <p:nvPr/>
        </p:nvSpPr>
        <p:spPr>
          <a:xfrm>
            <a:off x="685800" y="1144588"/>
            <a:ext cx="7651750" cy="5408612"/>
          </a:xfrm>
          <a:prstGeom prst="rect">
            <a:avLst/>
          </a:prstGeom>
          <a:solidFill>
            <a:schemeClr val="tx1"/>
          </a:solidFill>
          <a:ln w="9525">
            <a:noFill/>
          </a:ln>
        </p:spPr>
        <p:txBody>
          <a:bodyPr anchor="t" anchorCtr="0"/>
          <a:p>
            <a:r>
              <a:rPr lang="zh-CN" altLang="zh-CN" sz="1400" dirty="0">
                <a:solidFill>
                  <a:schemeClr val="bg1"/>
                </a:solidFill>
                <a:latin typeface="Arial" panose="020B0604020202020204" pitchFamily="34" charset="0"/>
                <a:ea typeface="宋体" panose="02010600030101010101" pitchFamily="2" charset="-122"/>
              </a:rPr>
              <a:t>&gt;&gt;&gt; predictionsImplicit.show()</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|userId|movieId|rating| timestamp|  prediction|</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12|     22|   2.0|1424380312|  0.22080728|</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12|     35|   5.0|1424380312|  0.16498214|</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12|     45|   1.0|1424380312|   0.4509022|</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12|     52|   1.0|1424380312| 0.088703245|</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12|     75|   1.0|1424380312|  0.43563348|</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12|     77|   1.0|1424380312|-0.054829687|</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12|     92|   1.0|1424380312|   0.3991751|</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6|   1.0|1424380312|   0.5279048|</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21|   3.0|1424380312|   0.9825162|</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28|   3.0|1424380312|   -0.483464|</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40|   1.0|1424380312|  0.48943865|</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44|   1.0|1424380312|  0.41318583|</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57|   1.0|1424380312| -0.17878239|</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60|   1.0|1424380312|  0.20307416|</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76|   1.0|1424380312|  0.16549835|</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86|   2.0|1424380312|   0.4944438|</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     88|   2.0|1424380312|   0.2217942|</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13|      5|   1.0|1424380312|-0.035340693|</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13|     26|   1.0|1424380312|  0.13647152|</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13|     52|   2.0|1424380312|-2.259016E-5|</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only showing top 20 rows</a:t>
            </a:r>
            <a:endParaRPr lang="zh-CN" altLang="zh-CN" sz="1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9.10.2 ALS</a:t>
            </a:r>
            <a:r>
              <a:rPr lang="zh-CN" altLang="en-US" b="1" dirty="0"/>
              <a:t>算法</a:t>
            </a:r>
            <a:endParaRPr lang="zh-CN" altLang="en-US" b="1" dirty="0"/>
          </a:p>
        </p:txBody>
      </p:sp>
      <p:sp>
        <p:nvSpPr>
          <p:cNvPr id="236546" name="文本框 1"/>
          <p:cNvSpPr txBox="1"/>
          <p:nvPr/>
        </p:nvSpPr>
        <p:spPr>
          <a:xfrm>
            <a:off x="606425" y="1217613"/>
            <a:ext cx="7315200" cy="64516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第8步：通过计算模型的均方根误差来对模型进行评估。均方根误差越小，模型越准确。</a:t>
            </a:r>
            <a:endParaRPr lang="zh-CN" altLang="zh-CN" dirty="0">
              <a:latin typeface="宋体" panose="02010600030101010101" pitchFamily="2" charset="-122"/>
              <a:ea typeface="宋体" panose="02010600030101010101" pitchFamily="2" charset="-122"/>
            </a:endParaRPr>
          </a:p>
        </p:txBody>
      </p:sp>
      <p:sp>
        <p:nvSpPr>
          <p:cNvPr id="236547" name="矩形 3"/>
          <p:cNvSpPr/>
          <p:nvPr/>
        </p:nvSpPr>
        <p:spPr>
          <a:xfrm>
            <a:off x="685800" y="1979930"/>
            <a:ext cx="7651750" cy="3584575"/>
          </a:xfrm>
          <a:prstGeom prst="rect">
            <a:avLst/>
          </a:prstGeom>
          <a:solidFill>
            <a:schemeClr val="tx1"/>
          </a:solidFill>
          <a:ln w="9525">
            <a:noFill/>
          </a:ln>
        </p:spPr>
        <p:txBody>
          <a:bodyPr anchor="t" anchorCtr="0"/>
          <a:p>
            <a:r>
              <a:rPr altLang="zh-CN" sz="1600" dirty="0">
                <a:solidFill>
                  <a:schemeClr val="bg1"/>
                </a:solidFill>
                <a:latin typeface="Arial" panose="020B0604020202020204" pitchFamily="34" charset="0"/>
                <a:ea typeface="宋体" panose="02010600030101010101" pitchFamily="2" charset="-122"/>
              </a:rPr>
              <a:t># 创建回归评估器</a:t>
            </a:r>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&gt;&gt;&gt; evaluator = RegressionEvaluator(metricName="rmse", labelCol="rating", predictionCol="prediction")</a:t>
            </a:r>
            <a:endParaRPr altLang="zh-CN" sz="1600" dirty="0">
              <a:solidFill>
                <a:schemeClr val="bg1"/>
              </a:solidFill>
              <a:latin typeface="Arial" panose="020B0604020202020204" pitchFamily="34" charset="0"/>
              <a:ea typeface="宋体" panose="02010600030101010101" pitchFamily="2" charset="-122"/>
            </a:endParaRPr>
          </a:p>
          <a:p>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 使用评估器计算显式评分模型的RMSE</a:t>
            </a:r>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&gt;&gt;&gt; rmseExplicit = evaluator.evaluate(predictionsExplicit)</a:t>
            </a:r>
            <a:endParaRPr altLang="zh-CN" sz="1600" dirty="0">
              <a:solidFill>
                <a:schemeClr val="bg1"/>
              </a:solidFill>
              <a:latin typeface="Arial" panose="020B0604020202020204" pitchFamily="34" charset="0"/>
              <a:ea typeface="宋体" panose="02010600030101010101" pitchFamily="2" charset="-122"/>
            </a:endParaRPr>
          </a:p>
          <a:p>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 使用评估器计算隐式评分模型的RMSE</a:t>
            </a:r>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&gt;&gt;&gt; rmseImplicit = evaluator.evaluate(predictionsImplicit)</a:t>
            </a:r>
            <a:endParaRPr altLang="zh-CN" sz="1600" dirty="0">
              <a:solidFill>
                <a:schemeClr val="bg1"/>
              </a:solidFill>
              <a:latin typeface="Arial" panose="020B0604020202020204" pitchFamily="34" charset="0"/>
              <a:ea typeface="宋体" panose="02010600030101010101" pitchFamily="2" charset="-122"/>
            </a:endParaRPr>
          </a:p>
          <a:p>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&gt;&gt;&gt; print("RMSE for Explicit Model: ", rmseExplicit)</a:t>
            </a:r>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RMSE for Explicit Model:  1.7802848438813463</a:t>
            </a:r>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&gt;&gt;&gt; print("RMSE for Implicit Model: ", rmseImplicit)</a:t>
            </a:r>
            <a:endParaRPr altLang="zh-CN" sz="1600" dirty="0">
              <a:solidFill>
                <a:schemeClr val="bg1"/>
              </a:solidFill>
              <a:latin typeface="Arial" panose="020B0604020202020204" pitchFamily="34" charset="0"/>
              <a:ea typeface="宋体" panose="02010600030101010101" pitchFamily="2" charset="-122"/>
            </a:endParaRPr>
          </a:p>
          <a:p>
            <a:r>
              <a:rPr altLang="zh-CN" sz="1600" dirty="0">
                <a:solidFill>
                  <a:schemeClr val="bg1"/>
                </a:solidFill>
                <a:latin typeface="Arial" panose="020B0604020202020204" pitchFamily="34" charset="0"/>
                <a:ea typeface="宋体" panose="02010600030101010101" pitchFamily="2" charset="-122"/>
              </a:rPr>
              <a:t>RMSE for Implicit Model:  1.8752274536739975</a:t>
            </a:r>
            <a:endParaRPr altLang="zh-CN" sz="1600" dirty="0">
              <a:solidFill>
                <a:schemeClr val="bg1"/>
              </a:solidFill>
              <a:latin typeface="Arial" panose="020B0604020202020204" pitchFamily="34" charset="0"/>
              <a:ea typeface="宋体" panose="02010600030101010101" pitchFamily="2" charset="-122"/>
            </a:endParaRPr>
          </a:p>
        </p:txBody>
      </p:sp>
      <p:sp>
        <p:nvSpPr>
          <p:cNvPr id="102" name="文本框 101"/>
          <p:cNvSpPr txBox="1"/>
          <p:nvPr/>
        </p:nvSpPr>
        <p:spPr>
          <a:xfrm>
            <a:off x="610235" y="5638800"/>
            <a:ext cx="7782560" cy="645160"/>
          </a:xfrm>
          <a:prstGeom prst="rect">
            <a:avLst/>
          </a:prstGeom>
          <a:noFill/>
          <a:ln w="9525">
            <a:noFill/>
          </a:ln>
        </p:spPr>
        <p:txBody>
          <a:bodyPr wrap="square">
            <a:spAutoFit/>
          </a:bodyPr>
          <a:p>
            <a:r>
              <a:rPr lang="zh-CN" sz="1800">
                <a:ea typeface="宋体" panose="02010600030101010101" pitchFamily="2" charset="-122"/>
              </a:rPr>
              <a:t>可以看到评分的均方根误差值为</a:t>
            </a:r>
            <a:r>
              <a:rPr lang="en-US" sz="1800">
                <a:latin typeface="Times New Roman" panose="02020603050405020304" pitchFamily="18" charset="0"/>
                <a:ea typeface="宋体" panose="02010600030101010101" pitchFamily="2" charset="-122"/>
              </a:rPr>
              <a:t>1.78</a:t>
            </a:r>
            <a:r>
              <a:rPr lang="zh-CN" sz="1800">
                <a:ea typeface="宋体" panose="02010600030101010101" pitchFamily="2" charset="-122"/>
              </a:rPr>
              <a:t>和</a:t>
            </a:r>
            <a:r>
              <a:rPr lang="en-US" sz="1800">
                <a:latin typeface="Times New Roman" panose="02020603050405020304" pitchFamily="18" charset="0"/>
                <a:ea typeface="宋体" panose="02010600030101010101" pitchFamily="2" charset="-122"/>
              </a:rPr>
              <a:t>1.87</a:t>
            </a:r>
            <a:r>
              <a:rPr lang="zh-CN" sz="1800">
                <a:ea typeface="宋体" panose="02010600030101010101" pitchFamily="2" charset="-122"/>
              </a:rPr>
              <a:t>左右。由于本例的数据较少，预测的结果和实际的结果相比有一定的差距。</a:t>
            </a:r>
            <a:endParaRPr lang="zh-CN" altLang="en-US" sz="180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9.3.3 </a:t>
            </a:r>
            <a:r>
              <a:rPr lang="zh-CN" altLang="en-US" dirty="0"/>
              <a:t>本地矩阵</a:t>
            </a:r>
            <a:endParaRPr lang="zh-CN" altLang="en-US" dirty="0"/>
          </a:p>
        </p:txBody>
      </p:sp>
      <p:sp>
        <p:nvSpPr>
          <p:cNvPr id="43010" name="矩形 2"/>
          <p:cNvSpPr/>
          <p:nvPr/>
        </p:nvSpPr>
        <p:spPr>
          <a:xfrm>
            <a:off x="457200" y="1379538"/>
            <a:ext cx="8458200" cy="46037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下面创建一个稠密矩阵：</a:t>
            </a:r>
            <a:endParaRPr lang="zh-CN" altLang="zh-CN" sz="2400" dirty="0">
              <a:latin typeface="Arial" panose="020B0604020202020204" pitchFamily="34" charset="0"/>
              <a:ea typeface="宋体" panose="02010600030101010101" pitchFamily="2" charset="-122"/>
            </a:endParaRPr>
          </a:p>
        </p:txBody>
      </p:sp>
      <p:sp>
        <p:nvSpPr>
          <p:cNvPr id="43011" name="矩形 3"/>
          <p:cNvSpPr/>
          <p:nvPr/>
        </p:nvSpPr>
        <p:spPr>
          <a:xfrm>
            <a:off x="441325" y="1905000"/>
            <a:ext cx="8488363" cy="286131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from pyspark.ml.linalg import Matrices</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创建一个3行2列的稠密矩阵[ [1.0, 2.0], [3.0, 4.0], [5.0, 6.0]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注意，这里的数组参数是列优先的，即按照列的方式从数组中提取元素</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dm = Matrices.dense(3, 2, [1.0, 3.0, 5.0, 2.0, 4.0, 6.0])</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print(dm)</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DenseMatrix([[1., 2.],</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[3., 4.],</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[5., 6.]])</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a:t>
            </a:r>
            <a:r>
              <a:rPr lang="zh-CN" altLang="en-US" b="1" dirty="0"/>
              <a:t> 模型选择</a:t>
            </a:r>
            <a:endParaRPr lang="zh-CN" altLang="en-US" b="1" dirty="0"/>
          </a:p>
        </p:txBody>
      </p:sp>
      <p:sp>
        <p:nvSpPr>
          <p:cNvPr id="237570" name="矩形 2"/>
          <p:cNvSpPr/>
          <p:nvPr/>
        </p:nvSpPr>
        <p:spPr>
          <a:xfrm>
            <a:off x="990600" y="1600200"/>
            <a:ext cx="3873500" cy="935038"/>
          </a:xfrm>
          <a:prstGeom prst="rect">
            <a:avLst/>
          </a:prstGeom>
          <a:noFill/>
          <a:ln w="9525">
            <a:noFill/>
          </a:ln>
        </p:spPr>
        <p:txBody>
          <a:bodyPr wrap="none" anchor="t" anchorCtr="0">
            <a:spAutoFit/>
          </a:bodyPr>
          <a:p>
            <a:pPr>
              <a:lnSpc>
                <a:spcPct val="120000"/>
              </a:lnSpc>
            </a:pPr>
            <a:r>
              <a:rPr lang="en-US" altLang="zh-CN" sz="2400" dirty="0">
                <a:latin typeface="Arial" panose="020B0604020202020204" pitchFamily="34" charset="0"/>
                <a:ea typeface="宋体" panose="02010600030101010101" pitchFamily="2" charset="-122"/>
              </a:rPr>
              <a:t>9.11.1 </a:t>
            </a:r>
            <a:r>
              <a:rPr lang="zh-CN" altLang="en-US" sz="2400" dirty="0">
                <a:latin typeface="Arial" panose="020B0604020202020204" pitchFamily="34" charset="0"/>
                <a:ea typeface="宋体" panose="02010600030101010101" pitchFamily="2" charset="-122"/>
              </a:rPr>
              <a:t>模型选择工具</a:t>
            </a:r>
            <a:endParaRPr lang="en-US" altLang="zh-CN" sz="2400" dirty="0">
              <a:latin typeface="Arial" panose="020B0604020202020204" pitchFamily="34" charset="0"/>
              <a:ea typeface="宋体" panose="02010600030101010101" pitchFamily="2" charset="-122"/>
            </a:endParaRPr>
          </a:p>
          <a:p>
            <a:pPr>
              <a:lnSpc>
                <a:spcPct val="120000"/>
              </a:lnSpc>
            </a:pPr>
            <a:r>
              <a:rPr lang="en-US" altLang="zh-CN" sz="2400" dirty="0">
                <a:latin typeface="Arial" panose="020B0604020202020204" pitchFamily="34" charset="0"/>
                <a:ea typeface="宋体" panose="02010600030101010101" pitchFamily="2" charset="-122"/>
              </a:rPr>
              <a:t>9.11.2 </a:t>
            </a:r>
            <a:r>
              <a:rPr lang="zh-CN" altLang="en-US" sz="2400" dirty="0">
                <a:latin typeface="Arial" panose="020B0604020202020204" pitchFamily="34" charset="0"/>
                <a:ea typeface="宋体" panose="02010600030101010101" pitchFamily="2" charset="-122"/>
              </a:rPr>
              <a:t>用交叉验证选择模型</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a:t>
            </a:r>
            <a:r>
              <a:rPr lang="zh-CN" altLang="en-US" b="1" dirty="0"/>
              <a:t> 模型选择</a:t>
            </a:r>
            <a:endParaRPr lang="zh-CN" altLang="en-US" b="1" dirty="0"/>
          </a:p>
        </p:txBody>
      </p:sp>
      <p:sp>
        <p:nvSpPr>
          <p:cNvPr id="238594" name="文本框 2"/>
          <p:cNvSpPr txBox="1"/>
          <p:nvPr/>
        </p:nvSpPr>
        <p:spPr>
          <a:xfrm>
            <a:off x="266700" y="1420813"/>
            <a:ext cx="8610600" cy="3408045"/>
          </a:xfrm>
          <a:prstGeom prst="rect">
            <a:avLst/>
          </a:prstGeom>
          <a:noFill/>
          <a:ln w="9525">
            <a:noFill/>
          </a:ln>
        </p:spPr>
        <p:txBody>
          <a:bodyPr anchor="t" anchorCtr="0">
            <a:spAutoFit/>
          </a:bodyPr>
          <a:p>
            <a:pPr marL="457200" indent="-457200">
              <a:lnSpc>
                <a:spcPct val="110000"/>
              </a:lnSpc>
              <a:buFont typeface="Wingdings" panose="05000000000000000000" pitchFamily="2" charset="2"/>
              <a:buChar char="Ø"/>
            </a:pPr>
            <a:r>
              <a:rPr sz="2800" dirty="0">
                <a:latin typeface="Arial" panose="020B0604020202020204" pitchFamily="34" charset="0"/>
                <a:ea typeface="宋体" panose="02010600030101010101" pitchFamily="2" charset="-122"/>
              </a:rPr>
              <a:t>在机器学习中非常重要的任务就是模型选择，或者使用数据来找到具体问题的最佳的模型和参数，这个过程也叫作调优（Tuning）。</a:t>
            </a:r>
            <a:endParaRPr sz="2800" dirty="0">
              <a:latin typeface="Arial" panose="020B0604020202020204" pitchFamily="34" charset="0"/>
              <a:ea typeface="宋体" panose="02010600030101010101" pitchFamily="2" charset="-122"/>
            </a:endParaRPr>
          </a:p>
          <a:p>
            <a:pPr marL="457200" indent="-457200">
              <a:lnSpc>
                <a:spcPct val="110000"/>
              </a:lnSpc>
              <a:buFont typeface="Wingdings" panose="05000000000000000000" pitchFamily="2" charset="2"/>
              <a:buChar char="Ø"/>
            </a:pPr>
            <a:r>
              <a:rPr sz="2800" dirty="0">
                <a:latin typeface="Arial" panose="020B0604020202020204" pitchFamily="34" charset="0"/>
                <a:ea typeface="宋体" panose="02010600030101010101" pitchFamily="2" charset="-122"/>
              </a:rPr>
              <a:t>调优可以在独立的评估器中（如逻辑斯谛回归）完成，也可以在包含多种算法、特征工程和其他步骤的流水线中完成。用户应该一次性调优整个流水线，而不是独立地调优流水线中的每个组成部分。</a:t>
            </a:r>
            <a:endParaRPr sz="2800" dirty="0">
              <a:latin typeface="Arial" panose="020B0604020202020204" pitchFamily="34" charset="0"/>
              <a:ea typeface="宋体" panose="02010600030101010101" pitchFamily="2" charset="-12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9.11.1 </a:t>
            </a:r>
            <a:r>
              <a:rPr lang="zh-CN" altLang="en-US" b="1" dirty="0"/>
              <a:t>模型选择工具</a:t>
            </a:r>
            <a:endParaRPr lang="zh-CN" altLang="en-US" b="1" dirty="0"/>
          </a:p>
        </p:txBody>
      </p:sp>
      <p:sp>
        <p:nvSpPr>
          <p:cNvPr id="224258" name="文本框 2"/>
          <p:cNvSpPr txBox="1"/>
          <p:nvPr/>
        </p:nvSpPr>
        <p:spPr>
          <a:xfrm>
            <a:off x="762000" y="1676400"/>
            <a:ext cx="8001000" cy="4038600"/>
          </a:xfrm>
          <a:prstGeom prst="rect">
            <a:avLst/>
          </a:prstGeom>
          <a:noFill/>
          <a:ln w="9525">
            <a:noFill/>
          </a:ln>
        </p:spPr>
        <p:txBody>
          <a:bodyPr/>
          <a:lstStyle/>
          <a:p>
            <a:pPr marL="342900" marR="0" indent="-342900" defTabSz="914400">
              <a:lnSpc>
                <a:spcPct val="120000"/>
              </a:lnSpc>
              <a:buClrTx/>
              <a:buSzTx/>
              <a:buFont typeface="Arial" panose="020B0604020202020204" pitchFamily="34" charset="0"/>
              <a:buChar char="•"/>
              <a:defRPr/>
            </a:pPr>
            <a:r>
              <a:rPr kumimoji="0" sz="2400" kern="1200" cap="none" spc="0" normalizeH="0" baseline="0" noProof="1">
                <a:latin typeface="Arial" panose="020B0604020202020204" pitchFamily="34" charset="0"/>
                <a:ea typeface="宋体" panose="02010600030101010101" pitchFamily="2" charset="-122"/>
                <a:cs typeface="+mn-cs"/>
              </a:rPr>
              <a:t>MLlib支持两个模型选择工具，即交叉验证（CrossValidator）和训练-验证切分（TrainValidationSplit）。使用这些工具要求模式包含如下对象：</a:t>
            </a:r>
            <a:endParaRPr kumimoji="0" sz="2400" kern="1200" cap="none" spc="0" normalizeH="0" baseline="0" noProof="1">
              <a:latin typeface="Arial" panose="020B0604020202020204" pitchFamily="34" charset="0"/>
              <a:ea typeface="宋体" panose="02010600030101010101" pitchFamily="2" charset="-122"/>
              <a:cs typeface="+mn-cs"/>
            </a:endParaRPr>
          </a:p>
          <a:p>
            <a:pPr marL="342900" marR="0" indent="-342900" defTabSz="914400">
              <a:lnSpc>
                <a:spcPct val="120000"/>
              </a:lnSpc>
              <a:buClrTx/>
              <a:buSzTx/>
              <a:buFont typeface="Arial" panose="020B0604020202020204" pitchFamily="34" charset="0"/>
              <a:buChar char="•"/>
              <a:defRPr/>
            </a:pPr>
            <a:r>
              <a:rPr kumimoji="0" sz="2400" kern="1200" cap="none" spc="0" normalizeH="0" baseline="0" noProof="1">
                <a:latin typeface="Arial" panose="020B0604020202020204" pitchFamily="34" charset="0"/>
                <a:ea typeface="宋体" panose="02010600030101010101" pitchFamily="2" charset="-122"/>
                <a:cs typeface="+mn-cs"/>
              </a:rPr>
              <a:t>（1）待调优的算法或流水线；</a:t>
            </a:r>
            <a:endParaRPr kumimoji="0" sz="2400" kern="1200" cap="none" spc="0" normalizeH="0" baseline="0" noProof="1">
              <a:latin typeface="Arial" panose="020B0604020202020204" pitchFamily="34" charset="0"/>
              <a:ea typeface="宋体" panose="02010600030101010101" pitchFamily="2" charset="-122"/>
              <a:cs typeface="+mn-cs"/>
            </a:endParaRPr>
          </a:p>
          <a:p>
            <a:pPr marL="342900" marR="0" indent="-342900" defTabSz="914400">
              <a:lnSpc>
                <a:spcPct val="120000"/>
              </a:lnSpc>
              <a:buClrTx/>
              <a:buSzTx/>
              <a:buFont typeface="Arial" panose="020B0604020202020204" pitchFamily="34" charset="0"/>
              <a:buChar char="•"/>
              <a:defRPr/>
            </a:pPr>
            <a:r>
              <a:rPr kumimoji="0" sz="2400" kern="1200" cap="none" spc="0" normalizeH="0" baseline="0" noProof="1">
                <a:latin typeface="Arial" panose="020B0604020202020204" pitchFamily="34" charset="0"/>
                <a:ea typeface="宋体" panose="02010600030101010101" pitchFamily="2" charset="-122"/>
                <a:cs typeface="+mn-cs"/>
              </a:rPr>
              <a:t>（2）一系列参数表（ParamMap），是可选参数，也叫作参数网格搜索空间；</a:t>
            </a:r>
            <a:endParaRPr kumimoji="0" sz="2400" kern="1200" cap="none" spc="0" normalizeH="0" baseline="0" noProof="1">
              <a:latin typeface="Arial" panose="020B0604020202020204" pitchFamily="34" charset="0"/>
              <a:ea typeface="宋体" panose="02010600030101010101" pitchFamily="2" charset="-122"/>
              <a:cs typeface="+mn-cs"/>
            </a:endParaRPr>
          </a:p>
          <a:p>
            <a:pPr marL="342900" marR="0" indent="-342900" defTabSz="914400">
              <a:lnSpc>
                <a:spcPct val="120000"/>
              </a:lnSpc>
              <a:buClrTx/>
              <a:buSzTx/>
              <a:buFont typeface="Arial" panose="020B0604020202020204" pitchFamily="34" charset="0"/>
              <a:buChar char="•"/>
              <a:defRPr/>
            </a:pPr>
            <a:r>
              <a:rPr kumimoji="0" sz="2400" kern="1200" cap="none" spc="0" normalizeH="0" baseline="0" noProof="1">
                <a:latin typeface="Arial" panose="020B0604020202020204" pitchFamily="34" charset="0"/>
                <a:ea typeface="宋体" panose="02010600030101010101" pitchFamily="2" charset="-122"/>
                <a:cs typeface="+mn-cs"/>
              </a:rPr>
              <a:t>（3）评估模型拟合程度的准则或方法。</a:t>
            </a:r>
            <a:endParaRPr kumimoji="0" sz="2400" kern="1200" cap="none" spc="0" normalizeH="0" baseline="0" noProof="1">
              <a:latin typeface="Arial" panose="020B0604020202020204" pitchFamily="34" charset="0"/>
              <a:ea typeface="宋体" panose="02010600030101010101" pitchFamily="2" charset="-122"/>
              <a:cs typeface="+mn-cs"/>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9.11.1 </a:t>
            </a:r>
            <a:r>
              <a:rPr lang="zh-CN" altLang="en-US" b="1" dirty="0"/>
              <a:t>模型选择工具</a:t>
            </a:r>
            <a:endParaRPr lang="zh-CN" altLang="en-US" b="1" dirty="0"/>
          </a:p>
        </p:txBody>
      </p:sp>
      <p:sp>
        <p:nvSpPr>
          <p:cNvPr id="240642" name="文本框 2"/>
          <p:cNvSpPr txBox="1"/>
          <p:nvPr/>
        </p:nvSpPr>
        <p:spPr>
          <a:xfrm>
            <a:off x="533400" y="1676400"/>
            <a:ext cx="8458200" cy="2895600"/>
          </a:xfrm>
          <a:prstGeom prst="rect">
            <a:avLst/>
          </a:prstGeom>
          <a:noFill/>
          <a:ln w="9525">
            <a:noFill/>
          </a:ln>
        </p:spPr>
        <p:txBody>
          <a:bodyPr anchor="t" anchorCtr="0"/>
          <a:p>
            <a:pPr marL="342900" indent="-342900">
              <a:lnSpc>
                <a:spcPct val="120000"/>
              </a:lnSpc>
              <a:buChar char="•"/>
            </a:pPr>
            <a:r>
              <a:rPr lang="en-US" altLang="en-US" sz="2400" dirty="0">
                <a:latin typeface="Arial" panose="020B0604020202020204" pitchFamily="34" charset="0"/>
                <a:ea typeface="宋体" panose="02010600030101010101" pitchFamily="2" charset="-122"/>
              </a:rPr>
              <a:t>模型选择工具的工作原理如下。</a:t>
            </a:r>
            <a:endParaRPr lang="en-US" altLang="en-US" sz="2400" dirty="0">
              <a:latin typeface="Arial" panose="020B0604020202020204" pitchFamily="34" charset="0"/>
              <a:ea typeface="宋体" panose="02010600030101010101" pitchFamily="2" charset="-122"/>
            </a:endParaRPr>
          </a:p>
          <a:p>
            <a:pPr marL="342900" indent="-342900">
              <a:lnSpc>
                <a:spcPct val="120000"/>
              </a:lnSpc>
              <a:buChar char="•"/>
            </a:pPr>
            <a:r>
              <a:rPr lang="en-US" altLang="en-US" sz="2400" dirty="0">
                <a:latin typeface="Arial" panose="020B0604020202020204" pitchFamily="34" charset="0"/>
                <a:ea typeface="宋体" panose="02010600030101010101" pitchFamily="2" charset="-122"/>
              </a:rPr>
              <a:t>（1）将输入数据划分为训练数据和测试数据。</a:t>
            </a:r>
            <a:endParaRPr lang="en-US" altLang="en-US" sz="2400" dirty="0">
              <a:latin typeface="Arial" panose="020B0604020202020204" pitchFamily="34" charset="0"/>
              <a:ea typeface="宋体" panose="02010600030101010101" pitchFamily="2" charset="-122"/>
            </a:endParaRPr>
          </a:p>
          <a:p>
            <a:pPr marL="342900" indent="-342900">
              <a:lnSpc>
                <a:spcPct val="120000"/>
              </a:lnSpc>
              <a:buChar char="•"/>
            </a:pPr>
            <a:r>
              <a:rPr lang="en-US" altLang="en-US" sz="2400" dirty="0">
                <a:latin typeface="Arial" panose="020B0604020202020204" pitchFamily="34" charset="0"/>
                <a:ea typeface="宋体" panose="02010600030101010101" pitchFamily="2" charset="-122"/>
              </a:rPr>
              <a:t>（2）对于每个(训练数据,测试数据)，遍历一组ParamMap。用每一个ParamMap参数来拟合评估器，得到训练后的模型，再使用评估器来评估模型表现。</a:t>
            </a:r>
            <a:endParaRPr lang="en-US" altLang="en-US" sz="2400" dirty="0">
              <a:latin typeface="Arial" panose="020B0604020202020204" pitchFamily="34" charset="0"/>
              <a:ea typeface="宋体" panose="02010600030101010101" pitchFamily="2" charset="-122"/>
            </a:endParaRPr>
          </a:p>
          <a:p>
            <a:pPr marL="342900" indent="-342900">
              <a:lnSpc>
                <a:spcPct val="120000"/>
              </a:lnSpc>
              <a:buChar char="•"/>
            </a:pPr>
            <a:r>
              <a:rPr lang="en-US" altLang="en-US" sz="2400" dirty="0">
                <a:latin typeface="Arial" panose="020B0604020202020204" pitchFamily="34" charset="0"/>
                <a:ea typeface="宋体" panose="02010600030101010101" pitchFamily="2" charset="-122"/>
              </a:rPr>
              <a:t>（3）选择性能表现最优的模型所对应的ParamMap。</a:t>
            </a:r>
            <a:endParaRPr lang="en-US"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9.11.1 </a:t>
            </a:r>
            <a:r>
              <a:rPr lang="zh-CN" altLang="en-US" b="1" dirty="0"/>
              <a:t>模型选择工具</a:t>
            </a:r>
            <a:endParaRPr lang="zh-CN" altLang="en-US" b="1" dirty="0"/>
          </a:p>
        </p:txBody>
      </p:sp>
      <p:sp>
        <p:nvSpPr>
          <p:cNvPr id="2" name="文本框 2"/>
          <p:cNvSpPr txBox="1">
            <a:spLocks noChangeArrowheads="1"/>
          </p:cNvSpPr>
          <p:nvPr/>
        </p:nvSpPr>
        <p:spPr bwMode="auto">
          <a:xfrm>
            <a:off x="304800" y="1295400"/>
            <a:ext cx="8534400" cy="4965065"/>
          </a:xfrm>
          <a:prstGeom prst="rect">
            <a:avLst/>
          </a:prstGeom>
          <a:noFill/>
          <a:ln>
            <a:noFill/>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更具体地，CrossValidator将数据集切分成k折叠数据集合，并被分别用于训练和测试。例如，k=3时，CrossValidator会生成3个(训练数据,测试数据)，每一个(训练数据,测试数据)的训练数据占2/3，测试数据占1/3。为了评估一个ParamMap，CrossValidator会计算这3个不同的(训练数据,测试数据)在评估器拟合出的模型上的平均评估指标。在找出最好的ParamMap后，CrossValidator会使用这个ParamMap和整个的数据集，来重新拟合评估器。也就是说，通过交叉验证找到最佳的ParamMap，利用此ParamMap在整个训练集上可以训练出一个泛化能力强、误差小的的最佳模型。</a:t>
            </a:r>
            <a:endParaRPr kumimoji="0"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9.11.1 </a:t>
            </a:r>
            <a:r>
              <a:rPr lang="zh-CN" altLang="en-US" b="1" dirty="0"/>
              <a:t>模型选择工具</a:t>
            </a:r>
            <a:endParaRPr lang="zh-CN" altLang="en-US" b="1" dirty="0"/>
          </a:p>
        </p:txBody>
      </p:sp>
      <p:sp>
        <p:nvSpPr>
          <p:cNvPr id="242690" name="文本框 2"/>
          <p:cNvSpPr txBox="1"/>
          <p:nvPr/>
        </p:nvSpPr>
        <p:spPr>
          <a:xfrm>
            <a:off x="4763" y="1371600"/>
            <a:ext cx="8910637" cy="4564063"/>
          </a:xfrm>
          <a:prstGeom prst="rect">
            <a:avLst/>
          </a:prstGeom>
          <a:noFill/>
          <a:ln w="9525">
            <a:noFill/>
          </a:ln>
        </p:spPr>
        <p:txBody>
          <a:bodyPr anchor="t" anchorCtr="0"/>
          <a:p>
            <a:pPr marL="342900" indent="-342900">
              <a:lnSpc>
                <a:spcPct val="120000"/>
              </a:lnSpc>
              <a:buChar char="•"/>
            </a:pPr>
            <a:r>
              <a:rPr sz="2400" dirty="0">
                <a:latin typeface="Arial" panose="020B0604020202020204" pitchFamily="34" charset="0"/>
                <a:ea typeface="宋体" panose="02010600030101010101" pitchFamily="2" charset="-122"/>
              </a:rPr>
              <a:t>交叉验证的代价比较高昂，为此，Spark也为超参数调优提供了TrainValidationSplit。TrainValidationSplit创建单一的（训练数据,测试数据）。它使用trainRatio参数将数据集切分成两部分。例如，当设置trainRatio=0.75时，TrainValidationSplit会将数据切分出75%作为训练集，25%作为测试集，来生成(训练数据,测试数据)，并最终使用最好的ParamMap和完整的数据集来拟合评估器。相对于CrossValidator对每一个参数进行k次评估，TrainValidationSplit只对每个参数组合评估一次，因此它的评估代价没有这么高。但是，当训练数据集不够大的时候其结果相对不够可信。</a:t>
            </a:r>
            <a:endParaRPr sz="2400" dirty="0">
              <a:latin typeface="Arial" panose="020B0604020202020204" pitchFamily="34" charset="0"/>
              <a:ea typeface="宋体" panose="02010600030101010101" pitchFamily="2" charset="-122"/>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9.11.2 用交叉验证</a:t>
            </a:r>
            <a:r>
              <a:rPr lang="zh-CN" altLang="en-US" b="1" dirty="0"/>
              <a:t>选择模型</a:t>
            </a:r>
            <a:endParaRPr lang="zh-CN" altLang="en-US" b="1" dirty="0"/>
          </a:p>
        </p:txBody>
      </p:sp>
      <p:sp>
        <p:nvSpPr>
          <p:cNvPr id="243714" name="矩形 1"/>
          <p:cNvSpPr/>
          <p:nvPr/>
        </p:nvSpPr>
        <p:spPr>
          <a:xfrm>
            <a:off x="266700" y="1295400"/>
            <a:ext cx="8610600" cy="1198880"/>
          </a:xfrm>
          <a:prstGeom prst="rect">
            <a:avLst/>
          </a:prstGeom>
          <a:noFill/>
          <a:ln w="9525">
            <a:noFill/>
          </a:ln>
        </p:spPr>
        <p:txBody>
          <a:bodyPr anchor="t" anchorCtr="0">
            <a:spAutoFit/>
          </a:bodyPr>
          <a:p>
            <a:pPr marL="342900" indent="-342900" eaLnBrk="0" hangingPunct="0">
              <a:lnSpc>
                <a:spcPct val="120000"/>
              </a:lnSpc>
              <a:buFont typeface="Arial" panose="020B0604020202020204" pitchFamily="34" charset="0"/>
              <a:buChar char="•"/>
            </a:pPr>
            <a:r>
              <a:rPr sz="2000" dirty="0">
                <a:latin typeface="Arial" panose="020B0604020202020204" pitchFamily="34" charset="0"/>
                <a:ea typeface="宋体" panose="02010600030101010101" pitchFamily="2" charset="-122"/>
              </a:rPr>
              <a:t>使用CrossValidator的代价可能会异常高。然而，对比启发式的手动调优，这是一种选择参数的行之有效的方法。下面通过一个实例来演示如何使用CrossValidator从整个网格的参数中选择合适的参数。</a:t>
            </a:r>
            <a:endParaRPr sz="2000" dirty="0">
              <a:latin typeface="Arial" panose="020B0604020202020204" pitchFamily="34" charset="0"/>
              <a:ea typeface="宋体" panose="02010600030101010101" pitchFamily="2" charset="-122"/>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9.11.2 用交叉验证</a:t>
            </a:r>
            <a:r>
              <a:rPr lang="zh-CN" altLang="en-US" b="1" dirty="0"/>
              <a:t>选择模型</a:t>
            </a:r>
            <a:endParaRPr lang="zh-CN" altLang="en-US" b="1" dirty="0"/>
          </a:p>
        </p:txBody>
      </p:sp>
      <p:sp>
        <p:nvSpPr>
          <p:cNvPr id="244738" name="文本框 1"/>
          <p:cNvSpPr txBox="1"/>
          <p:nvPr/>
        </p:nvSpPr>
        <p:spPr>
          <a:xfrm>
            <a:off x="606425" y="1217613"/>
            <a:ext cx="7315200" cy="36830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第1步：导入必要的包。</a:t>
            </a:r>
            <a:endParaRPr lang="zh-CN" altLang="zh-CN" dirty="0">
              <a:latin typeface="宋体" panose="02010600030101010101" pitchFamily="2" charset="-122"/>
              <a:ea typeface="宋体" panose="02010600030101010101" pitchFamily="2" charset="-122"/>
            </a:endParaRPr>
          </a:p>
        </p:txBody>
      </p:sp>
      <p:sp>
        <p:nvSpPr>
          <p:cNvPr id="244739" name="矩形 3"/>
          <p:cNvSpPr/>
          <p:nvPr/>
        </p:nvSpPr>
        <p:spPr>
          <a:xfrm>
            <a:off x="685800" y="1828800"/>
            <a:ext cx="7651750" cy="4748213"/>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&gt;&gt;&gt; from pyspark.ml.feature import HashingTF, Tokenizer</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pyspark.ml.tuning import CrossValidator, ParamGridBuilder</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pyspark.sql import Row, SparkSession</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pyspark.ml.evaluation import MulticlassClassificationEvaluator</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pyspark.ml.feature import IndexToString, StringIndexer, VectorIndexer</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pyspark.ml.classification import LogisticRegression, LogisticRegressionModel</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pyspark.ml import Pipeline, PipelineModel</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pyspark.ml.feature import VectorAssembler</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pyspark.sql.types import DoubleType</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from pyspark.sql import SparkSession</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9.11.2 用交叉验证</a:t>
            </a:r>
            <a:r>
              <a:rPr lang="zh-CN" altLang="en-US" b="1" dirty="0">
                <a:sym typeface="宋体" panose="02010600030101010101" pitchFamily="2" charset="-122"/>
              </a:rPr>
              <a:t>选择模型</a:t>
            </a:r>
            <a:endParaRPr lang="zh-CN" altLang="en-US" b="1" dirty="0"/>
          </a:p>
        </p:txBody>
      </p:sp>
      <p:sp>
        <p:nvSpPr>
          <p:cNvPr id="245762" name="文本框 1"/>
          <p:cNvSpPr txBox="1"/>
          <p:nvPr/>
        </p:nvSpPr>
        <p:spPr>
          <a:xfrm>
            <a:off x="606425" y="1217613"/>
            <a:ext cx="8107363" cy="1476375"/>
          </a:xfrm>
          <a:prstGeom prst="rect">
            <a:avLst/>
          </a:prstGeom>
          <a:noFill/>
          <a:ln w="9525">
            <a:noFill/>
          </a:ln>
        </p:spPr>
        <p:txBody>
          <a:bodyPr wrap="square" anchor="t" anchorCtr="0">
            <a:spAutoFit/>
          </a:bodyPr>
          <a:p>
            <a:r>
              <a:rPr lang="zh-CN" altLang="zh-CN" dirty="0">
                <a:latin typeface="宋体" panose="02010600030101010101" pitchFamily="2" charset="-122"/>
                <a:ea typeface="宋体" panose="02010600030101010101" pitchFamily="2" charset="-122"/>
              </a:rPr>
              <a:t>第2步：读取Iris数据集，分别获取标签列和特征列，进行索引、重命名，并设置机器学习工作流。通过交叉验证把原始数据集分割为训练集与测试集。值得注意的是，只有训练集才可以用在模型的训练过程中，测试集则作为模型完成之后用来评估模型优劣的依据。此外，训练集中的样本数量必须足够大，一般至少要大于总样本数的50%，且两个子集必须从完整集合中均匀取样。</a:t>
            </a:r>
            <a:endParaRPr lang="zh-CN" altLang="zh-CN" dirty="0">
              <a:latin typeface="宋体" panose="02010600030101010101" pitchFamily="2" charset="-122"/>
              <a:ea typeface="宋体" panose="02010600030101010101" pitchFamily="2" charset="-122"/>
            </a:endParaRPr>
          </a:p>
        </p:txBody>
      </p:sp>
      <p:sp>
        <p:nvSpPr>
          <p:cNvPr id="245763" name="矩形 3"/>
          <p:cNvSpPr/>
          <p:nvPr/>
        </p:nvSpPr>
        <p:spPr>
          <a:xfrm>
            <a:off x="685800" y="2819083"/>
            <a:ext cx="7651750" cy="3344862"/>
          </a:xfrm>
          <a:prstGeom prst="rect">
            <a:avLst/>
          </a:prstGeom>
          <a:solidFill>
            <a:schemeClr val="tx1"/>
          </a:solidFill>
          <a:ln w="9525">
            <a:noFill/>
          </a:ln>
        </p:spPr>
        <p:txBody>
          <a:bodyPr anchor="t" anchorCtr="0"/>
          <a:p>
            <a:r>
              <a:rPr altLang="zh-CN" sz="2000" dirty="0">
                <a:solidFill>
                  <a:schemeClr val="bg1"/>
                </a:solidFill>
                <a:latin typeface="Arial" panose="020B0604020202020204" pitchFamily="34" charset="0"/>
                <a:ea typeface="宋体" panose="02010600030101010101" pitchFamily="2" charset="-122"/>
              </a:rPr>
              <a:t># 创建Spark会话</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spark = SparkSession.builder.appName("IrisClassification").getOrCreate()</a:t>
            </a:r>
            <a:endParaRPr altLang="zh-CN" sz="2000" dirty="0">
              <a:solidFill>
                <a:schemeClr val="bg1"/>
              </a:solidFill>
              <a:latin typeface="Arial" panose="020B0604020202020204" pitchFamily="34" charset="0"/>
              <a:ea typeface="宋体" panose="02010600030101010101" pitchFamily="2" charset="-122"/>
            </a:endParaRPr>
          </a:p>
          <a:p>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读取数据</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path = "file:///usr/local/spark/iris.data"</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df_raw = spark.read.option("inferSchema", "true").csv(path).toDF("c0", "c1", "c2", "c3", "label")</a:t>
            </a:r>
            <a:endParaRPr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9.11.2 用交叉验证</a:t>
            </a:r>
            <a:r>
              <a:rPr lang="zh-CN" altLang="en-US" b="1" dirty="0">
                <a:sym typeface="+mn-ea"/>
              </a:rPr>
              <a:t>选择模型</a:t>
            </a:r>
            <a:endParaRPr lang="zh-CN" altLang="en-US"/>
          </a:p>
        </p:txBody>
      </p:sp>
      <p:sp>
        <p:nvSpPr>
          <p:cNvPr id="245763" name="矩形 3"/>
          <p:cNvSpPr/>
          <p:nvPr>
            <p:custDataLst>
              <p:tags r:id="rId1"/>
            </p:custDataLst>
          </p:nvPr>
        </p:nvSpPr>
        <p:spPr>
          <a:xfrm>
            <a:off x="610235" y="1219200"/>
            <a:ext cx="7826375" cy="5081905"/>
          </a:xfrm>
          <a:prstGeom prst="rect">
            <a:avLst/>
          </a:prstGeom>
          <a:solidFill>
            <a:schemeClr val="tx1"/>
          </a:solidFill>
          <a:ln w="9525">
            <a:noFill/>
          </a:ln>
        </p:spPr>
        <p:txBody>
          <a:bodyPr anchor="t" anchorCtr="0"/>
          <a:p>
            <a:r>
              <a:rPr altLang="zh-CN" sz="2000" dirty="0">
                <a:solidFill>
                  <a:schemeClr val="bg1"/>
                </a:solidFill>
                <a:latin typeface="Arial" panose="020B0604020202020204" pitchFamily="34" charset="0"/>
                <a:ea typeface="宋体" panose="02010600030101010101" pitchFamily="2" charset="-122"/>
              </a:rPr>
              <a:t># 转换列数据类型为Double</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df_double = df_raw.select(</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df_raw["c0"].cast(DoubleType()),</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df_raw["c1"].cast(DoubleType()),</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df_raw["c2"].cast(DoubleType()),</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df_raw["c3"].cast(DoubleType()),</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df_raw["label"]</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a:t>
            </a:r>
            <a:endParaRPr altLang="zh-CN" sz="2000" dirty="0">
              <a:solidFill>
                <a:schemeClr val="bg1"/>
              </a:solidFill>
              <a:latin typeface="Arial" panose="020B0604020202020204" pitchFamily="34" charset="0"/>
              <a:ea typeface="宋体" panose="02010600030101010101" pitchFamily="2" charset="-122"/>
            </a:endParaRPr>
          </a:p>
          <a:p>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创建特征向量</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assembler = VectorAssembler(inputCols=["c0", "c1", "c2", "c3"], outputCol="features")</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data = assembler.transform(df_double).select("features", "label")</a:t>
            </a:r>
            <a:endParaRPr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2"/>
          <p:cNvSpPr>
            <a:spLocks noGrp="1"/>
          </p:cNvSpPr>
          <p:nvPr>
            <p:ph type="title" idx="4294967295"/>
          </p:nvPr>
        </p:nvSpPr>
        <p:spPr>
          <a:xfrm>
            <a:off x="1143000" y="76200"/>
            <a:ext cx="8001000" cy="914400"/>
          </a:xfrm>
        </p:spPr>
        <p:txBody>
          <a:bodyPr vert="horz" wrap="square" lIns="91440" tIns="45720" rIns="91440" bIns="45720" anchor="ctr" anchorCtr="0"/>
          <a:lstStyle/>
          <a:p>
            <a:r>
              <a:rPr lang="zh-CN" altLang="zh-CN" dirty="0"/>
              <a:t>提纲</a:t>
            </a:r>
            <a:endParaRPr lang="zh-CN" altLang="zh-CN" dirty="0"/>
          </a:p>
        </p:txBody>
      </p:sp>
      <p:sp>
        <p:nvSpPr>
          <p:cNvPr id="9218" name="Text Box 6"/>
          <p:cNvSpPr txBox="1"/>
          <p:nvPr/>
        </p:nvSpPr>
        <p:spPr>
          <a:xfrm>
            <a:off x="685800" y="1145540"/>
            <a:ext cx="5181600" cy="3046095"/>
          </a:xfrm>
          <a:prstGeom prst="rect">
            <a:avLst/>
          </a:prstGeom>
          <a:noFill/>
          <a:ln w="9525">
            <a:noFill/>
          </a:ln>
        </p:spPr>
        <p:txBody>
          <a:bodyPr anchor="t" anchorCtr="0">
            <a:spAutoFit/>
          </a:bodyPr>
          <a:lstStyle/>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.1  基于大数据的机器学习</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.2  机器学习库MLlib概述</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.3  基本的数据类型</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.4  基本的统计分析工具</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.5  机器学习流水线</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.6  特征提取、转换和选择及局部敏感哈希</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.7  分类算法</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.8  聚类算法</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.9  频繁模式挖掘算法</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.10  协同过滤算法</a:t>
            </a:r>
            <a:endParaRPr sz="1600" b="1" dirty="0">
              <a:solidFill>
                <a:srgbClr val="000000"/>
              </a:solidFill>
              <a:latin typeface="Arial" panose="020B0604020202020204" pitchFamily="34" charset="0"/>
              <a:ea typeface="黑体" panose="02010609060101010101" pitchFamily="49" charset="-122"/>
            </a:endParaRPr>
          </a:p>
          <a:p>
            <a:pPr marL="457200" indent="-457200"/>
            <a:r>
              <a:rPr lang="en-US" sz="1600" b="1" dirty="0">
                <a:solidFill>
                  <a:srgbClr val="000000"/>
                </a:solidFill>
                <a:latin typeface="Arial" panose="020B0604020202020204" pitchFamily="34" charset="0"/>
                <a:ea typeface="黑体" panose="02010609060101010101" pitchFamily="49" charset="-122"/>
              </a:rPr>
              <a:t>7</a:t>
            </a:r>
            <a:r>
              <a:rPr sz="1600" b="1" dirty="0">
                <a:solidFill>
                  <a:srgbClr val="000000"/>
                </a:solidFill>
                <a:latin typeface="Arial" panose="020B0604020202020204" pitchFamily="34" charset="0"/>
                <a:ea typeface="黑体" panose="02010609060101010101" pitchFamily="49" charset="-122"/>
              </a:rPr>
              <a:t>.11  模型选择</a:t>
            </a:r>
            <a:endParaRPr sz="1600" b="1" dirty="0">
              <a:solidFill>
                <a:srgbClr val="000000"/>
              </a:solidFill>
              <a:latin typeface="Arial" panose="020B0604020202020204" pitchFamily="34" charset="0"/>
              <a:ea typeface="黑体" panose="02010609060101010101" pitchFamily="49" charset="-122"/>
            </a:endParaRPr>
          </a:p>
          <a:p>
            <a:pPr marL="457200" indent="-457200"/>
            <a:endParaRPr lang="zh-CN" altLang="en-US" sz="1600" b="1" dirty="0">
              <a:solidFill>
                <a:srgbClr val="000000"/>
              </a:solidFill>
              <a:latin typeface="Arial" panose="020B0604020202020204" pitchFamily="34" charset="0"/>
              <a:ea typeface="黑体" panose="02010609060101010101" pitchFamily="49" charset="-122"/>
            </a:endParaRPr>
          </a:p>
        </p:txBody>
      </p:sp>
      <p:graphicFrame>
        <p:nvGraphicFramePr>
          <p:cNvPr id="9219"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2" name="" r:id="rId1" imgW="4762500" imgH="6505575" progId="">
                  <p:embed/>
                </p:oleObj>
              </mc:Choice>
              <mc:Fallback>
                <p:oleObj name="" r:id="rId1" imgW="4762500" imgH="6505575" progId="">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9.3.3 </a:t>
            </a:r>
            <a:r>
              <a:rPr lang="zh-CN" altLang="en-US" dirty="0">
                <a:sym typeface="+mn-ea"/>
              </a:rPr>
              <a:t>本地矩阵</a:t>
            </a:r>
            <a:endParaRPr lang="zh-CN" altLang="en-US"/>
          </a:p>
        </p:txBody>
      </p:sp>
      <p:sp>
        <p:nvSpPr>
          <p:cNvPr id="100" name="文本框 99"/>
          <p:cNvSpPr txBox="1"/>
          <p:nvPr/>
        </p:nvSpPr>
        <p:spPr>
          <a:xfrm>
            <a:off x="915035" y="1219200"/>
            <a:ext cx="5080000" cy="460375"/>
          </a:xfrm>
          <a:prstGeom prst="rect">
            <a:avLst/>
          </a:prstGeom>
          <a:noFill/>
          <a:ln w="9525">
            <a:noFill/>
          </a:ln>
        </p:spPr>
        <p:txBody>
          <a:bodyPr>
            <a:spAutoFit/>
          </a:bodyPr>
          <a:p>
            <a:r>
              <a:rPr lang="zh-CN" sz="2400">
                <a:ea typeface="宋体" panose="02010600030101010101" pitchFamily="2" charset="-122"/>
              </a:rPr>
              <a:t>下面继续创建一个稀疏矩阵。</a:t>
            </a:r>
            <a:endParaRPr lang="zh-CN" altLang="en-US" sz="2400">
              <a:ea typeface="宋体" panose="02010600030101010101" pitchFamily="2" charset="-122"/>
            </a:endParaRPr>
          </a:p>
        </p:txBody>
      </p:sp>
      <p:sp>
        <p:nvSpPr>
          <p:cNvPr id="43011" name="矩形 3"/>
          <p:cNvSpPr/>
          <p:nvPr>
            <p:custDataLst>
              <p:tags r:id="rId1"/>
            </p:custDataLst>
          </p:nvPr>
        </p:nvSpPr>
        <p:spPr>
          <a:xfrm>
            <a:off x="441325" y="1905000"/>
            <a:ext cx="8488363" cy="341503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创建一个3行2列的稀疏矩阵[ [9.0,0.0], [0.0,8.0], [0.0,6.0]]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第1个数组参数表示列指针，即每一列元素的开始索引</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第2个数组参数表示行索引，即对应的元素属于哪一行</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第3个数组参数即按列优先排列的所有非零元素，通过列指针和行索引即可判断每个元素所在的位置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sm = Matrices.sparse(3, 2, [0, 1, 3], [0, 2, 1], [9.0, 6.0, 8.0])</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print(sm)</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3 X 2 CSCMatrix</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(0,0) 9.0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(2,1) 6.0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(1,1) 8.0</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9.11.2 用交叉验证</a:t>
            </a:r>
            <a:r>
              <a:rPr lang="zh-CN" altLang="en-US" b="1" dirty="0">
                <a:sym typeface="+mn-ea"/>
              </a:rPr>
              <a:t>选择模型</a:t>
            </a:r>
            <a:endParaRPr lang="zh-CN" altLang="en-US"/>
          </a:p>
        </p:txBody>
      </p:sp>
      <p:sp>
        <p:nvSpPr>
          <p:cNvPr id="245763" name="矩形 3"/>
          <p:cNvSpPr/>
          <p:nvPr>
            <p:custDataLst>
              <p:tags r:id="rId1"/>
            </p:custDataLst>
          </p:nvPr>
        </p:nvSpPr>
        <p:spPr>
          <a:xfrm>
            <a:off x="610235" y="1219200"/>
            <a:ext cx="7826375" cy="5081905"/>
          </a:xfrm>
          <a:prstGeom prst="rect">
            <a:avLst/>
          </a:prstGeom>
          <a:solidFill>
            <a:schemeClr val="tx1"/>
          </a:solidFill>
          <a:ln w="9525">
            <a:noFill/>
          </a:ln>
        </p:spPr>
        <p:txBody>
          <a:bodyPr anchor="t" anchorCtr="0"/>
          <a:p>
            <a:r>
              <a:rPr altLang="zh-CN" sz="2000" dirty="0">
                <a:solidFill>
                  <a:schemeClr val="bg1"/>
                </a:solidFill>
                <a:latin typeface="Arial" panose="020B0604020202020204" pitchFamily="34" charset="0"/>
                <a:ea typeface="宋体" panose="02010600030101010101" pitchFamily="2" charset="-122"/>
              </a:rPr>
              <a:t># 划分训练集和测试集</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trainingData, testData = data.randomSplit([0.7, 0.3])</a:t>
            </a:r>
            <a:endParaRPr altLang="zh-CN" sz="2000" dirty="0">
              <a:solidFill>
                <a:schemeClr val="bg1"/>
              </a:solidFill>
              <a:latin typeface="Arial" panose="020B0604020202020204" pitchFamily="34" charset="0"/>
              <a:ea typeface="宋体" panose="02010600030101010101" pitchFamily="2" charset="-122"/>
            </a:endParaRPr>
          </a:p>
          <a:p>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对标签进行索引</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labelIndexer = StringIndexer(inputCol="label", outputCol="indexedLabel").fit(data)</a:t>
            </a:r>
            <a:endParaRPr altLang="zh-CN" sz="2000" dirty="0">
              <a:solidFill>
                <a:schemeClr val="bg1"/>
              </a:solidFill>
              <a:latin typeface="Arial" panose="020B0604020202020204" pitchFamily="34" charset="0"/>
              <a:ea typeface="宋体" panose="02010600030101010101" pitchFamily="2" charset="-122"/>
            </a:endParaRPr>
          </a:p>
          <a:p>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对特征向量进行索引</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featureIndexer = VectorIndexer(inputCol="features", outputCol="indexedFeatures").fit(data)</a:t>
            </a:r>
            <a:endParaRPr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9.11.2 用交叉验证</a:t>
            </a:r>
            <a:r>
              <a:rPr lang="zh-CN" altLang="en-US" b="1" dirty="0">
                <a:sym typeface="+mn-ea"/>
              </a:rPr>
              <a:t>选择模型</a:t>
            </a:r>
            <a:endParaRPr lang="zh-CN" altLang="en-US"/>
          </a:p>
        </p:txBody>
      </p:sp>
      <p:sp>
        <p:nvSpPr>
          <p:cNvPr id="245763" name="矩形 3"/>
          <p:cNvSpPr/>
          <p:nvPr>
            <p:custDataLst>
              <p:tags r:id="rId1"/>
            </p:custDataLst>
          </p:nvPr>
        </p:nvSpPr>
        <p:spPr>
          <a:xfrm>
            <a:off x="610235" y="1219200"/>
            <a:ext cx="7826375" cy="3755390"/>
          </a:xfrm>
          <a:prstGeom prst="rect">
            <a:avLst/>
          </a:prstGeom>
          <a:solidFill>
            <a:schemeClr val="tx1"/>
          </a:solidFill>
          <a:ln w="9525">
            <a:noFill/>
          </a:ln>
        </p:spPr>
        <p:txBody>
          <a:bodyPr anchor="t" anchorCtr="0"/>
          <a:p>
            <a:r>
              <a:rPr altLang="zh-CN" sz="2000" dirty="0">
                <a:solidFill>
                  <a:schemeClr val="bg1"/>
                </a:solidFill>
                <a:latin typeface="Arial" panose="020B0604020202020204" pitchFamily="34" charset="0"/>
                <a:ea typeface="宋体" panose="02010600030101010101" pitchFamily="2" charset="-122"/>
              </a:rPr>
              <a:t># 创建Logistic Regression模型</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lr = LogisticRegression(labelCol="indexedLabel", featuresCol="indexedFeatures", maxIter=50)</a:t>
            </a:r>
            <a:endParaRPr altLang="zh-CN" sz="2000" dirty="0">
              <a:solidFill>
                <a:schemeClr val="bg1"/>
              </a:solidFill>
              <a:latin typeface="Arial" panose="020B0604020202020204" pitchFamily="34" charset="0"/>
              <a:ea typeface="宋体" panose="02010600030101010101" pitchFamily="2" charset="-122"/>
            </a:endParaRPr>
          </a:p>
          <a:p>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将预测结果转换为原始标签</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labelConverter = IndexToString(inputCol="prediction", outputCol="predictedLabel", labels=labelIndexer.labels)</a:t>
            </a:r>
            <a:endParaRPr altLang="zh-CN" sz="2000" dirty="0">
              <a:solidFill>
                <a:schemeClr val="bg1"/>
              </a:solidFill>
              <a:latin typeface="Arial" panose="020B0604020202020204" pitchFamily="34" charset="0"/>
              <a:ea typeface="宋体" panose="02010600030101010101" pitchFamily="2" charset="-122"/>
            </a:endParaRPr>
          </a:p>
          <a:p>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 创建Pipeline</a:t>
            </a:r>
            <a:endParaRPr altLang="zh-CN" sz="2000" dirty="0">
              <a:solidFill>
                <a:schemeClr val="bg1"/>
              </a:solidFill>
              <a:latin typeface="Arial" panose="020B0604020202020204" pitchFamily="34" charset="0"/>
              <a:ea typeface="宋体" panose="02010600030101010101" pitchFamily="2" charset="-122"/>
            </a:endParaRPr>
          </a:p>
          <a:p>
            <a:r>
              <a:rPr altLang="zh-CN" sz="2000" dirty="0">
                <a:solidFill>
                  <a:schemeClr val="bg1"/>
                </a:solidFill>
                <a:latin typeface="Arial" panose="020B0604020202020204" pitchFamily="34" charset="0"/>
                <a:ea typeface="宋体" panose="02010600030101010101" pitchFamily="2" charset="-122"/>
              </a:rPr>
              <a:t>&gt;&gt;&gt; lrPipeline = Pipeline(stages=[labelIndexer, featureIndexer, lr, labelConverter])</a:t>
            </a:r>
            <a:endParaRPr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9.11.2 用交叉验证</a:t>
            </a:r>
            <a:r>
              <a:rPr lang="zh-CN" altLang="en-US" b="1" dirty="0">
                <a:sym typeface="宋体" panose="02010600030101010101" pitchFamily="2" charset="-122"/>
              </a:rPr>
              <a:t>选择模型</a:t>
            </a:r>
            <a:endParaRPr lang="zh-CN" altLang="en-US" b="1" dirty="0"/>
          </a:p>
        </p:txBody>
      </p:sp>
      <p:sp>
        <p:nvSpPr>
          <p:cNvPr id="247810" name="文本框 1"/>
          <p:cNvSpPr txBox="1"/>
          <p:nvPr/>
        </p:nvSpPr>
        <p:spPr>
          <a:xfrm>
            <a:off x="606425" y="1217930"/>
            <a:ext cx="7879715" cy="1198880"/>
          </a:xfrm>
          <a:prstGeom prst="rect">
            <a:avLst/>
          </a:prstGeom>
          <a:noFill/>
          <a:ln w="9525">
            <a:noFill/>
          </a:ln>
        </p:spPr>
        <p:txBody>
          <a:bodyPr wrap="square" anchor="t" anchorCtr="0">
            <a:spAutoFit/>
          </a:bodyPr>
          <a:p>
            <a:r>
              <a:rPr altLang="zh-CN" dirty="0">
                <a:latin typeface="宋体" panose="02010600030101010101" pitchFamily="2" charset="-122"/>
                <a:ea typeface="宋体" panose="02010600030101010101" pitchFamily="2" charset="-122"/>
              </a:rPr>
              <a:t>第3步：使用ParamGridBuilder( )方法构造参数网格。其中，regParam参数是公式（9-12）中的γ，用于定义规范化项的权重；elasticNetParam参数是α，称为Elastic Net参数，取值介于0和1之间。elasticNetParam设置2个值，regParam设置3个值，最终有3×2 = 6个不同的模型将被训练。</a:t>
            </a:r>
            <a:endParaRPr altLang="zh-CN" dirty="0">
              <a:latin typeface="宋体" panose="02010600030101010101" pitchFamily="2" charset="-122"/>
              <a:ea typeface="宋体" panose="02010600030101010101" pitchFamily="2" charset="-122"/>
            </a:endParaRPr>
          </a:p>
        </p:txBody>
      </p:sp>
      <p:sp>
        <p:nvSpPr>
          <p:cNvPr id="247811" name="矩形 3"/>
          <p:cNvSpPr/>
          <p:nvPr/>
        </p:nvSpPr>
        <p:spPr>
          <a:xfrm>
            <a:off x="610235" y="2590800"/>
            <a:ext cx="7876540" cy="1478280"/>
          </a:xfrm>
          <a:prstGeom prst="rect">
            <a:avLst/>
          </a:prstGeom>
          <a:solidFill>
            <a:schemeClr val="tx1"/>
          </a:solidFill>
          <a:ln w="9525">
            <a:noFill/>
          </a:ln>
        </p:spPr>
        <p:txBody>
          <a:bodyPr anchor="t" anchorCtr="0"/>
          <a:p>
            <a:r>
              <a:rPr lang="zh-CN" altLang="zh-CN" sz="1400" dirty="0">
                <a:solidFill>
                  <a:schemeClr val="bg1"/>
                </a:solidFill>
                <a:latin typeface="Arial" panose="020B0604020202020204" pitchFamily="34" charset="0"/>
                <a:ea typeface="宋体" panose="02010600030101010101" pitchFamily="2" charset="-122"/>
              </a:rPr>
              <a:t># 创建参数网格</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&gt;&gt;&gt; paramGrid = ParamGridBuilder() \</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.addGrid(lr.elasticNetParam, [0.2, 0.8]) \</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.addGrid(lr.regParam, [0.01, 0.1, 0.5]) \</a:t>
            </a:r>
            <a:endParaRPr lang="zh-CN" altLang="zh-CN" sz="1400" dirty="0">
              <a:solidFill>
                <a:schemeClr val="bg1"/>
              </a:solidFill>
              <a:latin typeface="Arial" panose="020B0604020202020204" pitchFamily="34" charset="0"/>
              <a:ea typeface="宋体" panose="02010600030101010101" pitchFamily="2" charset="-122"/>
            </a:endParaRPr>
          </a:p>
          <a:p>
            <a:r>
              <a:rPr lang="zh-CN" altLang="zh-CN" sz="1400" dirty="0">
                <a:solidFill>
                  <a:schemeClr val="bg1"/>
                </a:solidFill>
                <a:latin typeface="Arial" panose="020B0604020202020204" pitchFamily="34" charset="0"/>
                <a:ea typeface="宋体" panose="02010600030101010101" pitchFamily="2" charset="-122"/>
              </a:rPr>
              <a:t>    		.build()</a:t>
            </a:r>
            <a:endParaRPr lang="zh-CN" altLang="zh-CN" sz="1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9.11.2 用交叉验证</a:t>
            </a:r>
            <a:r>
              <a:rPr lang="zh-CN" altLang="en-US" b="1" dirty="0">
                <a:sym typeface="宋体" panose="02010600030101010101" pitchFamily="2" charset="-122"/>
              </a:rPr>
              <a:t>选择模型</a:t>
            </a:r>
            <a:endParaRPr lang="zh-CN" altLang="en-US" b="1" dirty="0"/>
          </a:p>
        </p:txBody>
      </p:sp>
      <p:sp>
        <p:nvSpPr>
          <p:cNvPr id="248834" name="文本框 1"/>
          <p:cNvSpPr txBox="1"/>
          <p:nvPr/>
        </p:nvSpPr>
        <p:spPr>
          <a:xfrm>
            <a:off x="606425" y="1217613"/>
            <a:ext cx="8078788" cy="1322070"/>
          </a:xfrm>
          <a:prstGeom prst="rect">
            <a:avLst/>
          </a:prstGeom>
          <a:noFill/>
          <a:ln w="9525">
            <a:noFill/>
          </a:ln>
        </p:spPr>
        <p:txBody>
          <a:bodyPr wrap="square" anchor="t" anchorCtr="0">
            <a:spAutoFit/>
          </a:bodyPr>
          <a:p>
            <a:r>
              <a:rPr lang="zh-CN" altLang="zh-CN" sz="1600" dirty="0">
                <a:latin typeface="宋体" panose="02010600030101010101" pitchFamily="2" charset="-122"/>
                <a:ea typeface="宋体" panose="02010600030101010101" pitchFamily="2" charset="-122"/>
              </a:rPr>
              <a:t>第4步：构建针对整个机器学习工作流的交叉验证类，定义验证模型、参数网格，以及数据集的折叠数，并调用fit( )方法进行模型训练。其中，对于回归问题，评估器可选择RegressionEvaluator，对于二值数据可选择BinaryClassificationEvaluator，对于多分类问题可选择MulticlassClassificationEvaluator。评估器里默认的评估准则可通过setMetricName( )方法重写。</a:t>
            </a:r>
            <a:endParaRPr lang="zh-CN" altLang="zh-CN" sz="1600" dirty="0">
              <a:latin typeface="宋体" panose="02010600030101010101" pitchFamily="2" charset="-122"/>
              <a:ea typeface="宋体" panose="02010600030101010101" pitchFamily="2" charset="-122"/>
            </a:endParaRPr>
          </a:p>
        </p:txBody>
      </p:sp>
      <p:sp>
        <p:nvSpPr>
          <p:cNvPr id="248835" name="矩形 3"/>
          <p:cNvSpPr/>
          <p:nvPr/>
        </p:nvSpPr>
        <p:spPr>
          <a:xfrm>
            <a:off x="685800" y="2667000"/>
            <a:ext cx="7651750" cy="3822065"/>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 创建交叉验证器</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cv = CrossValidator(estimator=lrPipeline,estimatorParamMaps=paramGrid,</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evaluator=MulticlassClassificationEvaluator(labelCol="indexedLabel", predictionCol="prediction"), numFolds=3)</a:t>
            </a:r>
            <a:endParaRPr lang="zh-CN" altLang="zh-CN" sz="2000" dirty="0">
              <a:solidFill>
                <a:schemeClr val="bg1"/>
              </a:solidFill>
              <a:latin typeface="Arial" panose="020B0604020202020204" pitchFamily="34" charset="0"/>
              <a:ea typeface="宋体" panose="02010600030101010101" pitchFamily="2" charset="-122"/>
            </a:endParaRPr>
          </a:p>
          <a:p>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在训练数据上进行交叉验证</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cvModel = cv.fit(trainingData)</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9.11.2 用交叉验证</a:t>
            </a:r>
            <a:r>
              <a:rPr lang="zh-CN" altLang="en-US" b="1" dirty="0">
                <a:sym typeface="宋体" panose="02010600030101010101" pitchFamily="2" charset="-122"/>
              </a:rPr>
              <a:t>选择模型</a:t>
            </a:r>
            <a:endParaRPr lang="zh-CN" altLang="en-US" b="1" dirty="0"/>
          </a:p>
        </p:txBody>
      </p:sp>
      <p:sp>
        <p:nvSpPr>
          <p:cNvPr id="249858" name="文本框 1"/>
          <p:cNvSpPr txBox="1"/>
          <p:nvPr/>
        </p:nvSpPr>
        <p:spPr>
          <a:xfrm>
            <a:off x="606425" y="1217930"/>
            <a:ext cx="8187690" cy="368300"/>
          </a:xfrm>
          <a:prstGeom prst="rect">
            <a:avLst/>
          </a:prstGeom>
          <a:noFill/>
          <a:ln w="9525">
            <a:noFill/>
          </a:ln>
        </p:spPr>
        <p:txBody>
          <a:bodyPr wrap="square" anchor="t" anchorCtr="0">
            <a:spAutoFit/>
          </a:bodyPr>
          <a:p>
            <a:r>
              <a:rPr lang="zh-CN" altLang="zh-CN" dirty="0">
                <a:latin typeface="宋体" panose="02010600030101010101" pitchFamily="2" charset="-122"/>
                <a:ea typeface="宋体" panose="02010600030101010101" pitchFamily="2" charset="-122"/>
              </a:rPr>
              <a:t>第5步：调动transform( )方法对测试数据进行预测，并输出结果及精度。</a:t>
            </a:r>
            <a:endParaRPr lang="zh-CN" altLang="zh-CN" dirty="0">
              <a:latin typeface="宋体" panose="02010600030101010101" pitchFamily="2" charset="-122"/>
              <a:ea typeface="宋体" panose="02010600030101010101" pitchFamily="2" charset="-122"/>
            </a:endParaRPr>
          </a:p>
        </p:txBody>
      </p:sp>
      <p:sp>
        <p:nvSpPr>
          <p:cNvPr id="249859" name="矩形 3"/>
          <p:cNvSpPr/>
          <p:nvPr/>
        </p:nvSpPr>
        <p:spPr>
          <a:xfrm>
            <a:off x="609600" y="1760855"/>
            <a:ext cx="7950200" cy="2145030"/>
          </a:xfrm>
          <a:prstGeom prst="rect">
            <a:avLst/>
          </a:prstGeom>
          <a:solidFill>
            <a:schemeClr val="tx1"/>
          </a:solidFill>
          <a:ln w="9525">
            <a:noFill/>
          </a:ln>
        </p:spPr>
        <p:txBody>
          <a:bodyPr anchor="t" anchorCtr="0"/>
          <a:p>
            <a:r>
              <a:rPr lang="zh-CN" altLang="zh-CN" sz="1600" dirty="0">
                <a:solidFill>
                  <a:schemeClr val="bg1"/>
                </a:solidFill>
                <a:latin typeface="Arial" panose="020B0604020202020204" pitchFamily="34" charset="0"/>
                <a:ea typeface="宋体" panose="02010600030101010101" pitchFamily="2" charset="-122"/>
              </a:rPr>
              <a:t># 使用交叉验证模型进行预测</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lrPredictions = cvModel.transform(testData)</a:t>
            </a:r>
            <a:endParaRPr lang="zh-CN" altLang="zh-CN" sz="1600" dirty="0">
              <a:solidFill>
                <a:schemeClr val="bg1"/>
              </a:solidFill>
              <a:latin typeface="Arial" panose="020B0604020202020204" pitchFamily="34" charset="0"/>
              <a:ea typeface="宋体" panose="02010600030101010101" pitchFamily="2" charset="-122"/>
            </a:endParaRPr>
          </a:p>
          <a:p>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显示前20个预测结果</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lrPredictions.select("predictedLabel", "label", "features", "probability").show(20)</a:t>
            </a:r>
            <a:endParaRPr lang="zh-CN" altLang="zh-CN" sz="1600" dirty="0">
              <a:solidFill>
                <a:schemeClr val="bg1"/>
              </a:solidFill>
              <a:latin typeface="Arial" panose="020B0604020202020204" pitchFamily="34" charset="0"/>
              <a:ea typeface="宋体" panose="02010600030101010101" pitchFamily="2" charset="-122"/>
            </a:endParaRPr>
          </a:p>
          <a:p>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遍历并输出每个预测结果</a:t>
            </a:r>
            <a:endParaRPr lang="zh-CN"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9.11.2 用交叉验证</a:t>
            </a:r>
            <a:r>
              <a:rPr lang="zh-CN" altLang="en-US" b="1" dirty="0">
                <a:sym typeface="+mn-ea"/>
              </a:rPr>
              <a:t>选择模型</a:t>
            </a:r>
            <a:endParaRPr lang="zh-CN" altLang="en-US"/>
          </a:p>
        </p:txBody>
      </p:sp>
      <p:sp>
        <p:nvSpPr>
          <p:cNvPr id="249859" name="矩形 3"/>
          <p:cNvSpPr/>
          <p:nvPr>
            <p:custDataLst>
              <p:tags r:id="rId1"/>
            </p:custDataLst>
          </p:nvPr>
        </p:nvSpPr>
        <p:spPr>
          <a:xfrm>
            <a:off x="667385" y="1295400"/>
            <a:ext cx="7950200" cy="4852035"/>
          </a:xfrm>
          <a:prstGeom prst="rect">
            <a:avLst/>
          </a:prstGeom>
          <a:solidFill>
            <a:schemeClr val="tx1"/>
          </a:solidFill>
          <a:ln w="9525">
            <a:noFill/>
          </a:ln>
        </p:spPr>
        <p:txBody>
          <a:bodyPr anchor="t" anchorCtr="0"/>
          <a:p>
            <a:r>
              <a:rPr lang="zh-CN" altLang="zh-CN" sz="1600" dirty="0">
                <a:solidFill>
                  <a:schemeClr val="bg1"/>
                </a:solidFill>
                <a:latin typeface="Arial" panose="020B0604020202020204" pitchFamily="34" charset="0"/>
                <a:ea typeface="宋体" panose="02010600030101010101" pitchFamily="2" charset="-122"/>
              </a:rPr>
              <a:t>&gt;&gt;&gt; for row in lrPredictions.select("predictedLabel", "label", "features", "probability").collect():</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predictedLabel = row["predictedLabel"]</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label = row["label"]</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features = row["features"]</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prob = row["probability"]</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print(f"({label}, {features}) --&gt; prob={prob}, predicted Label={predictedLabel}")</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(Iris-virginica, [7.2,3.6,6.1,2.5]) --&gt; prob=[9.06268944830118e-05,0.011707200060683584,0.9882021730448335], predicted Label=Iris-virginica</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创建多类分类评估器</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evaluator = MulticlassClassificationEvaluator(labelCol="indexedLabel", predictionCol="prediction")</a:t>
            </a:r>
            <a:endParaRPr lang="zh-CN" altLang="zh-CN" sz="1600" dirty="0">
              <a:solidFill>
                <a:schemeClr val="bg1"/>
              </a:solidFill>
              <a:latin typeface="Arial" panose="020B0604020202020204" pitchFamily="34" charset="0"/>
              <a:ea typeface="宋体" panose="02010600030101010101" pitchFamily="2" charset="-122"/>
            </a:endParaRPr>
          </a:p>
          <a:p>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 计算模型的准确度</a:t>
            </a:r>
            <a:endParaRPr lang="zh-CN" altLang="zh-CN" sz="1600" dirty="0">
              <a:solidFill>
                <a:schemeClr val="bg1"/>
              </a:solidFill>
              <a:latin typeface="Arial" panose="020B0604020202020204" pitchFamily="34" charset="0"/>
              <a:ea typeface="宋体" panose="02010600030101010101" pitchFamily="2" charset="-122"/>
            </a:endParaRPr>
          </a:p>
          <a:p>
            <a:r>
              <a:rPr lang="zh-CN" altLang="zh-CN" sz="1600" dirty="0">
                <a:solidFill>
                  <a:schemeClr val="bg1"/>
                </a:solidFill>
                <a:latin typeface="Arial" panose="020B0604020202020204" pitchFamily="34" charset="0"/>
                <a:ea typeface="宋体" panose="02010600030101010101" pitchFamily="2" charset="-122"/>
              </a:rPr>
              <a:t>&gt;&gt;&gt; lrAccuracy = evaluator.evaluate(lrPredictions)</a:t>
            </a:r>
            <a:endParaRPr lang="zh-CN"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sym typeface="宋体" panose="02010600030101010101" pitchFamily="2" charset="-122"/>
              </a:rPr>
              <a:t>9.11.2 用交叉验证</a:t>
            </a:r>
            <a:r>
              <a:rPr lang="zh-CN" altLang="en-US" b="1" dirty="0">
                <a:sym typeface="宋体" panose="02010600030101010101" pitchFamily="2" charset="-122"/>
              </a:rPr>
              <a:t>选择模型</a:t>
            </a:r>
            <a:endParaRPr lang="zh-CN" altLang="en-US" b="1" dirty="0"/>
          </a:p>
        </p:txBody>
      </p:sp>
      <p:sp>
        <p:nvSpPr>
          <p:cNvPr id="250882" name="文本框 1"/>
          <p:cNvSpPr txBox="1"/>
          <p:nvPr/>
        </p:nvSpPr>
        <p:spPr>
          <a:xfrm>
            <a:off x="606425" y="1217613"/>
            <a:ext cx="7315200" cy="368300"/>
          </a:xfrm>
          <a:prstGeom prst="rect">
            <a:avLst/>
          </a:prstGeom>
          <a:noFill/>
          <a:ln w="9525">
            <a:noFill/>
          </a:ln>
        </p:spPr>
        <p:txBody>
          <a:bodyPr anchor="t" anchorCtr="0">
            <a:spAutoFit/>
          </a:bodyPr>
          <a:p>
            <a:r>
              <a:rPr lang="zh-CN" altLang="zh-CN" dirty="0">
                <a:latin typeface="宋体" panose="02010600030101010101" pitchFamily="2" charset="-122"/>
                <a:ea typeface="宋体" panose="02010600030101010101" pitchFamily="2" charset="-122"/>
              </a:rPr>
              <a:t>第6步：获取最优的逻辑斯谛回归模型，并查看其具体的参数。</a:t>
            </a:r>
            <a:endParaRPr lang="zh-CN" altLang="zh-CN" dirty="0">
              <a:latin typeface="宋体" panose="02010600030101010101" pitchFamily="2" charset="-122"/>
              <a:ea typeface="宋体" panose="02010600030101010101" pitchFamily="2" charset="-122"/>
            </a:endParaRPr>
          </a:p>
        </p:txBody>
      </p:sp>
      <p:sp>
        <p:nvSpPr>
          <p:cNvPr id="250883" name="矩形 3"/>
          <p:cNvSpPr/>
          <p:nvPr/>
        </p:nvSpPr>
        <p:spPr>
          <a:xfrm>
            <a:off x="685800" y="1812925"/>
            <a:ext cx="7651750" cy="4789170"/>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 获取最佳模型</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bestModel = cvModel.bestModel</a:t>
            </a:r>
            <a:endParaRPr lang="zh-CN" altLang="zh-CN" sz="2000" dirty="0">
              <a:solidFill>
                <a:schemeClr val="bg1"/>
              </a:solidFill>
              <a:latin typeface="Arial" panose="020B0604020202020204" pitchFamily="34" charset="0"/>
              <a:ea typeface="宋体" panose="02010600030101010101" pitchFamily="2" charset="-122"/>
            </a:endParaRPr>
          </a:p>
          <a:p>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获取Logistic Regression模型</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lrModel = bestModel.stages[2]</a:t>
            </a:r>
            <a:endParaRPr lang="zh-CN" altLang="zh-CN" sz="2000" dirty="0">
              <a:solidFill>
                <a:schemeClr val="bg1"/>
              </a:solidFill>
              <a:latin typeface="Arial" panose="020B0604020202020204" pitchFamily="34" charset="0"/>
              <a:ea typeface="宋体" panose="02010600030101010101" pitchFamily="2" charset="-122"/>
            </a:endParaRPr>
          </a:p>
          <a:p>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输出模型的系数、截距、类别数和特征数</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print("Coefficients: " + str(lrModel.coefficientMatrix))</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Coefficients: DenseMatrix([[-1.06361279,  2.97294569, -0.89434622, -1.89541913],</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[ 0.35660959, -0.9063756 , -0.11732231, -0.74760836],</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[ 0.40563085, -1.48954087,  1.14993765,  2.96398964]])</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print("Intercept: " + str(lrModel.interceptVector))</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Intercept: [2.9478578061087863,3.9396489270310844,-6.887506733139871]</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9.11.2 用交叉验证</a:t>
            </a:r>
            <a:r>
              <a:rPr lang="zh-CN" altLang="en-US" b="1" dirty="0">
                <a:sym typeface="+mn-ea"/>
              </a:rPr>
              <a:t>选择模型</a:t>
            </a:r>
            <a:endParaRPr lang="zh-CN" altLang="en-US"/>
          </a:p>
        </p:txBody>
      </p:sp>
      <p:sp>
        <p:nvSpPr>
          <p:cNvPr id="250883" name="矩形 3"/>
          <p:cNvSpPr/>
          <p:nvPr>
            <p:custDataLst>
              <p:tags r:id="rId1"/>
            </p:custDataLst>
          </p:nvPr>
        </p:nvSpPr>
        <p:spPr>
          <a:xfrm>
            <a:off x="685800" y="1371600"/>
            <a:ext cx="7651750" cy="4789170"/>
          </a:xfrm>
          <a:prstGeom prst="rect">
            <a:avLst/>
          </a:prstGeom>
          <a:solidFill>
            <a:schemeClr val="tx1"/>
          </a:solidFill>
          <a:ln w="9525">
            <a:noFill/>
          </a:ln>
        </p:spPr>
        <p:txBody>
          <a:bodyPr anchor="t" anchorCtr="0"/>
          <a:p>
            <a:r>
              <a:rPr lang="zh-CN" altLang="zh-CN" sz="2000" dirty="0">
                <a:solidFill>
                  <a:schemeClr val="bg1"/>
                </a:solidFill>
                <a:latin typeface="Arial" panose="020B0604020202020204" pitchFamily="34" charset="0"/>
                <a:ea typeface="宋体" panose="02010600030101010101" pitchFamily="2" charset="-122"/>
              </a:rPr>
              <a:t>&gt;&gt;&gt; print("numClasses: " + str(lrModel.numClasses))</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numClasses: 3</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print("numFeatures: " + str(lrModel.numFeatures))</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numFeatures: 4</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解释模型的regParam参数</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print(lrModel.explainParam("regParam"))</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regParam: regularization parameter (&gt;= 0). (default: 0.0, current: 0.01)</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 解释模型的elasticNetParam参数</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&gt;&gt;&gt; print(lrModel.explainParam("elasticNetParam"))</a:t>
            </a:r>
            <a:endParaRPr lang="zh-CN" altLang="zh-CN" sz="2000" dirty="0">
              <a:solidFill>
                <a:schemeClr val="bg1"/>
              </a:solidFill>
              <a:latin typeface="Arial" panose="020B0604020202020204" pitchFamily="34" charset="0"/>
              <a:ea typeface="宋体" panose="02010600030101010101" pitchFamily="2" charset="-122"/>
            </a:endParaRPr>
          </a:p>
          <a:p>
            <a:r>
              <a:rPr lang="zh-CN" altLang="zh-CN" sz="2000" dirty="0">
                <a:solidFill>
                  <a:schemeClr val="bg1"/>
                </a:solidFill>
                <a:latin typeface="Arial" panose="020B0604020202020204" pitchFamily="34" charset="0"/>
                <a:ea typeface="宋体" panose="02010600030101010101" pitchFamily="2" charset="-122"/>
              </a:rPr>
              <a:t>elasticNetParam: the ElasticNet mixing parameter, in range [0, 1]. For alpha = 0, the penalty is an L2 penalty. For alpha = 1, it is an L1 penalty. (default: 0.0, current: 0.2)</a:t>
            </a:r>
            <a:endParaRPr lang="zh-CN"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9.3.4 </a:t>
            </a:r>
            <a:r>
              <a:rPr lang="zh-CN" altLang="en-US" dirty="0"/>
              <a:t>数据源</a:t>
            </a:r>
            <a:endParaRPr lang="zh-CN" altLang="en-US" dirty="0"/>
          </a:p>
        </p:txBody>
      </p:sp>
      <p:sp>
        <p:nvSpPr>
          <p:cNvPr id="45058" name="矩形 2"/>
          <p:cNvSpPr/>
          <p:nvPr/>
        </p:nvSpPr>
        <p:spPr>
          <a:xfrm>
            <a:off x="457200" y="1379538"/>
            <a:ext cx="8458200" cy="1198562"/>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数据源是指正在使用的数据的来源地。比如Parquet, CSV, JSON和JDBC等。在这一节中我们将介绍MLlib中一些特定的数据源，包含</a:t>
            </a:r>
            <a:r>
              <a:rPr lang="zh-CN" altLang="zh-CN" sz="2400" b="1" dirty="0">
                <a:solidFill>
                  <a:srgbClr val="FF0000"/>
                </a:solidFill>
                <a:latin typeface="Arial" panose="020B0604020202020204" pitchFamily="34" charset="0"/>
                <a:ea typeface="宋体" panose="02010600030101010101" pitchFamily="2" charset="-122"/>
              </a:rPr>
              <a:t>图像数据源</a:t>
            </a:r>
            <a:r>
              <a:rPr lang="zh-CN" altLang="zh-CN" sz="2400" dirty="0">
                <a:latin typeface="Arial" panose="020B0604020202020204" pitchFamily="34" charset="0"/>
                <a:ea typeface="宋体" panose="02010600030101010101" pitchFamily="2" charset="-122"/>
              </a:rPr>
              <a:t>与</a:t>
            </a:r>
            <a:r>
              <a:rPr lang="zh-CN" altLang="zh-CN" sz="2400" b="1" dirty="0">
                <a:solidFill>
                  <a:srgbClr val="FF0000"/>
                </a:solidFill>
                <a:latin typeface="Arial" panose="020B0604020202020204" pitchFamily="34" charset="0"/>
                <a:ea typeface="宋体" panose="02010600030101010101" pitchFamily="2" charset="-122"/>
              </a:rPr>
              <a:t>LIBSVM数据源</a:t>
            </a:r>
            <a:r>
              <a:rPr lang="zh-CN" altLang="zh-CN" sz="2400" dirty="0">
                <a:latin typeface="Arial" panose="020B0604020202020204" pitchFamily="34" charset="0"/>
                <a:ea typeface="宋体" panose="02010600030101010101" pitchFamily="2" charset="-122"/>
              </a:rPr>
              <a:t>。</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9.3.4 </a:t>
            </a:r>
            <a:r>
              <a:rPr lang="zh-CN" altLang="en-US" dirty="0"/>
              <a:t>数据源</a:t>
            </a:r>
            <a:endParaRPr lang="zh-CN" altLang="en-US" dirty="0"/>
          </a:p>
        </p:txBody>
      </p:sp>
      <p:sp>
        <p:nvSpPr>
          <p:cNvPr id="40962" name="矩形 2"/>
          <p:cNvSpPr/>
          <p:nvPr/>
        </p:nvSpPr>
        <p:spPr>
          <a:xfrm>
            <a:off x="334963" y="1379538"/>
            <a:ext cx="8580438" cy="508762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ts val="1100"/>
              </a:spcAft>
              <a:buClrTx/>
              <a:buSzTx/>
              <a:buFont typeface="Arial" panose="020B0604020202020204" pitchFamily="34" charset="0"/>
              <a:buNone/>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MLlib库提供LibSVMDatasource类来将libsvm格式的数据加载为dataframe。</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Libsvm是由国立台湾大学以C++语言开发的一个开源机器学习库，主要提供有关支持向量机的算法。该库的数据格式是每一行代表一个稀疏的特征向量，格式为</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457200" algn="l" defTabSz="914400" rtl="0" eaLnBrk="1" fontAlgn="base" latinLnBrk="0" hangingPunct="1">
              <a:lnSpc>
                <a:spcPct val="100000"/>
              </a:lnSpc>
              <a:spcBef>
                <a:spcPts val="1100"/>
              </a:spcBef>
              <a:spcAft>
                <a:spcPts val="1100"/>
              </a:spcAft>
              <a:buClrTx/>
              <a:buSzTx/>
              <a:buFont typeface="Arial" panose="020B0604020202020204" pitchFamily="34" charset="0"/>
              <a:buNone/>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&lt;label&gt;  &lt;index1&gt;:&lt;value1&gt;  &lt;index2&gt;:&lt;value2&gt;，…。</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marR="0" lvl="1" indent="-342900" algn="l" defTabSz="914400" rtl="0" eaLnBrk="1" fontAlgn="base" latinLnBrk="0" hangingPunct="1">
              <a:lnSpc>
                <a:spcPct val="100000"/>
              </a:lnSpc>
              <a:spcBef>
                <a:spcPct val="0"/>
              </a:spcBef>
              <a:spcAft>
                <a:spcPts val="1100"/>
              </a:spcAft>
              <a:buClrTx/>
              <a:buSzTx/>
              <a:buFont typeface="Arial" panose="020B0604020202020204" pitchFamily="34" charset="0"/>
              <a:buChar char="•"/>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其中&lt;label&gt;是数据样本的类别，&lt;index&gt;是索引值，&lt;value&gt;是对应位置的特征的属性值。</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注意到特征向量是稀疏的，所以其他索引值对应的属性值默认为0。转换后的DataFrame有两列：</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marR="0" lvl="1"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标签，以Double类型存储；</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marR="0" lvl="1"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特征，以Vector类型存储。</a:t>
            </a:r>
            <a:endParaRPr kumimoji="0"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9.3.4 </a:t>
            </a:r>
            <a:r>
              <a:rPr lang="zh-CN" altLang="en-US" dirty="0"/>
              <a:t>数据源</a:t>
            </a:r>
            <a:endParaRPr lang="zh-CN" altLang="en-US" dirty="0"/>
          </a:p>
        </p:txBody>
      </p:sp>
      <p:sp>
        <p:nvSpPr>
          <p:cNvPr id="53250" name="矩形 2"/>
          <p:cNvSpPr/>
          <p:nvPr/>
        </p:nvSpPr>
        <p:spPr>
          <a:xfrm>
            <a:off x="457200" y="1379538"/>
            <a:ext cx="8458200" cy="1992312"/>
          </a:xfrm>
          <a:prstGeom prst="rect">
            <a:avLst/>
          </a:prstGeom>
          <a:noFill/>
          <a:ln w="9525">
            <a:noFill/>
          </a:ln>
        </p:spPr>
        <p:txBody>
          <a:bodyPr anchor="t" anchorCtr="0">
            <a:spAutoFit/>
          </a:bodyPr>
          <a:p>
            <a:pPr>
              <a:spcAft>
                <a:spcPts val="1100"/>
              </a:spcAft>
            </a:pPr>
            <a:r>
              <a:rPr lang="zh-CN" altLang="zh-CN" sz="2400" dirty="0">
                <a:latin typeface="Arial" panose="020B0604020202020204" pitchFamily="34" charset="0"/>
                <a:ea typeface="宋体" panose="02010600030101010101" pitchFamily="2" charset="-122"/>
              </a:rPr>
              <a:t>第1步：读取Spark自带的libsvm格式的输入数据</a:t>
            </a:r>
            <a:endParaRPr lang="zh-CN" altLang="zh-CN" sz="2400" dirty="0">
              <a:latin typeface="Arial" panose="020B0604020202020204" pitchFamily="34" charset="0"/>
              <a:ea typeface="宋体" panose="02010600030101010101" pitchFamily="2" charset="-122"/>
            </a:endParaRPr>
          </a:p>
          <a:p>
            <a:pPr>
              <a:spcAft>
                <a:spcPts val="1100"/>
              </a:spcAft>
            </a:pPr>
            <a:endParaRPr lang="zh-CN" altLang="zh-CN" sz="2400" dirty="0">
              <a:latin typeface="Arial" panose="020B0604020202020204" pitchFamily="34" charset="0"/>
              <a:ea typeface="宋体" panose="02010600030101010101" pitchFamily="2" charset="-122"/>
            </a:endParaRPr>
          </a:p>
          <a:p>
            <a:pPr>
              <a:spcAft>
                <a:spcPts val="1100"/>
              </a:spcAft>
            </a:pPr>
            <a:endParaRPr lang="zh-CN" altLang="zh-CN" sz="2400" dirty="0">
              <a:latin typeface="Arial" panose="020B0604020202020204" pitchFamily="34" charset="0"/>
              <a:ea typeface="宋体" panose="02010600030101010101" pitchFamily="2" charset="-122"/>
            </a:endParaRPr>
          </a:p>
          <a:p>
            <a:pPr>
              <a:spcAft>
                <a:spcPts val="1100"/>
              </a:spcAft>
            </a:pPr>
            <a:r>
              <a:rPr lang="zh-CN" altLang="zh-CN" sz="2400" dirty="0">
                <a:latin typeface="Arial" panose="020B0604020202020204" pitchFamily="34" charset="0"/>
                <a:ea typeface="宋体" panose="02010600030101010101" pitchFamily="2" charset="-122"/>
              </a:rPr>
              <a:t>LibSVMDataSource的option参数含义如下表</a:t>
            </a:r>
            <a:endParaRPr lang="zh-CN" altLang="zh-CN" sz="2400" dirty="0">
              <a:latin typeface="Arial" panose="020B0604020202020204" pitchFamily="34" charset="0"/>
              <a:ea typeface="宋体" panose="02010600030101010101" pitchFamily="2" charset="-122"/>
            </a:endParaRPr>
          </a:p>
        </p:txBody>
      </p:sp>
      <p:sp>
        <p:nvSpPr>
          <p:cNvPr id="53251" name="矩形 3"/>
          <p:cNvSpPr/>
          <p:nvPr/>
        </p:nvSpPr>
        <p:spPr>
          <a:xfrm>
            <a:off x="441325" y="1905000"/>
            <a:ext cx="8488363" cy="92202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df = spark.read.format("libsvm")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.option("numFeatures", "780")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.load("file:///usr/local/spark/data/mllib/sample_libsvm_data.txt")</a:t>
            </a:r>
            <a:endParaRPr lang="en-US" altLang="zh-CN" dirty="0">
              <a:solidFill>
                <a:schemeClr val="bg1"/>
              </a:solidFill>
              <a:latin typeface="Arial" panose="020B0604020202020204" pitchFamily="34" charset="0"/>
              <a:ea typeface="宋体" panose="02010600030101010101" pitchFamily="2" charset="-122"/>
            </a:endParaRPr>
          </a:p>
        </p:txBody>
      </p:sp>
      <p:graphicFrame>
        <p:nvGraphicFramePr>
          <p:cNvPr id="10" name="表格 9"/>
          <p:cNvGraphicFramePr/>
          <p:nvPr/>
        </p:nvGraphicFramePr>
        <p:xfrm>
          <a:off x="457200" y="3581400"/>
          <a:ext cx="8496300" cy="1752601"/>
        </p:xfrm>
        <a:graphic>
          <a:graphicData uri="http://schemas.openxmlformats.org/drawingml/2006/table">
            <a:tbl>
              <a:tblPr firstRow="1" bandRow="1">
                <a:tableStyleId>{5C22544A-7EE6-4342-B048-85BDC9FD1C3A}</a:tableStyleId>
              </a:tblPr>
              <a:tblGrid>
                <a:gridCol w="1771078"/>
                <a:gridCol w="6725222"/>
              </a:tblGrid>
              <a:tr h="380800">
                <a:tc>
                  <a:txBody>
                    <a:bodyPr/>
                    <a:lstStyle/>
                    <a:p>
                      <a:pPr algn="ctr">
                        <a:buNone/>
                      </a:pPr>
                      <a:r>
                        <a:rPr lang="zh-CN" altLang="en-US" sz="1800">
                          <a:solidFill>
                            <a:schemeClr val="tx1"/>
                          </a:solidFill>
                        </a:rPr>
                        <a:t>参数</a:t>
                      </a:r>
                      <a:endParaRPr lang="zh-CN" altLang="en-US" sz="1800">
                        <a:solidFill>
                          <a:schemeClr val="tx1"/>
                        </a:solidFill>
                      </a:endParaRPr>
                    </a:p>
                  </a:txBody>
                  <a:tcPr marL="91443" marR="91443" marT="45696" marB="45696">
                    <a:lnR w="12700">
                      <a:solidFill>
                        <a:schemeClr val="tx1"/>
                      </a:solidFill>
                      <a:prstDash val="solid"/>
                    </a:lnR>
                    <a:lnT w="12700" cmpd="sng">
                      <a:solidFill>
                        <a:schemeClr val="tx1"/>
                      </a:solidFill>
                      <a:prstDash val="solid"/>
                    </a:lnT>
                    <a:lnB w="12700">
                      <a:solidFill>
                        <a:schemeClr val="tx1"/>
                      </a:solidFill>
                      <a:prstDash val="solid"/>
                    </a:lnB>
                    <a:solidFill>
                      <a:schemeClr val="bg1">
                        <a:lumMod val="75000"/>
                      </a:schemeClr>
                    </a:solidFill>
                  </a:tcPr>
                </a:tc>
                <a:tc>
                  <a:txBody>
                    <a:bodyPr/>
                    <a:lstStyle/>
                    <a:p>
                      <a:pPr algn="ctr">
                        <a:buNone/>
                      </a:pPr>
                      <a:r>
                        <a:rPr lang="zh-CN" altLang="en-US" sz="1800">
                          <a:solidFill>
                            <a:schemeClr val="tx1"/>
                          </a:solidFill>
                        </a:rPr>
                        <a:t>含义</a:t>
                      </a:r>
                      <a:endParaRPr lang="zh-CN" altLang="en-US" sz="1800">
                        <a:solidFill>
                          <a:schemeClr val="tx1"/>
                        </a:solidFill>
                      </a:endParaRPr>
                    </a:p>
                  </a:txBody>
                  <a:tcPr marL="91443" marR="91443" marT="45696" marB="45696">
                    <a:lnL w="12700">
                      <a:solidFill>
                        <a:schemeClr val="tx1"/>
                      </a:solidFill>
                      <a:prstDash val="solid"/>
                    </a:lnL>
                    <a:lnT w="12700" cmpd="sng">
                      <a:solidFill>
                        <a:schemeClr val="tx1"/>
                      </a:solidFill>
                      <a:prstDash val="solid"/>
                    </a:lnT>
                    <a:lnB w="12700">
                      <a:solidFill>
                        <a:schemeClr val="tx1"/>
                      </a:solidFill>
                      <a:prstDash val="solid"/>
                    </a:lnB>
                    <a:solidFill>
                      <a:schemeClr val="bg1">
                        <a:lumMod val="75000"/>
                      </a:schemeClr>
                    </a:solidFill>
                  </a:tcPr>
                </a:tc>
              </a:tr>
              <a:tr h="731769">
                <a:tc>
                  <a:txBody>
                    <a:bodyPr/>
                    <a:lstStyle/>
                    <a:p>
                      <a:pPr algn="ctr">
                        <a:buNone/>
                      </a:pPr>
                      <a:r>
                        <a:rPr lang="zh-CN" altLang="en-US" sz="1800">
                          <a:solidFill>
                            <a:schemeClr val="tx1"/>
                          </a:solidFill>
                        </a:rPr>
                        <a:t>numFeatures</a:t>
                      </a:r>
                      <a:endParaRPr lang="zh-CN" altLang="en-US" sz="1800">
                        <a:solidFill>
                          <a:schemeClr val="tx1"/>
                        </a:solidFill>
                      </a:endParaRPr>
                    </a:p>
                  </a:txBody>
                  <a:tcPr marL="91443" marR="91443" marT="45696" marB="45696">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l">
                        <a:buNone/>
                      </a:pPr>
                      <a:r>
                        <a:rPr lang="zh-CN" altLang="en-US" sz="1800">
                          <a:solidFill>
                            <a:schemeClr val="tx1"/>
                          </a:solidFill>
                        </a:rPr>
                        <a:t>特征的数目。如果该参数未指定或参数值非正数，方法能够自动确定特征的数量，但会带来额外的开销。</a:t>
                      </a:r>
                      <a:endParaRPr lang="zh-CN" altLang="en-US" sz="1800">
                        <a:solidFill>
                          <a:schemeClr val="tx1"/>
                        </a:solidFill>
                      </a:endParaRPr>
                    </a:p>
                  </a:txBody>
                  <a:tcPr marL="91443" marR="91443" marT="45696" marB="45696">
                    <a:lnL w="12700">
                      <a:solidFill>
                        <a:schemeClr val="tx1"/>
                      </a:solidFill>
                      <a:prstDash val="solid"/>
                    </a:lnL>
                    <a:lnT w="12700">
                      <a:solidFill>
                        <a:schemeClr val="tx1"/>
                      </a:solidFill>
                      <a:prstDash val="solid"/>
                    </a:lnT>
                    <a:lnB w="12700">
                      <a:solidFill>
                        <a:schemeClr val="tx1"/>
                      </a:solidFill>
                      <a:prstDash val="solid"/>
                    </a:lnB>
                    <a:solidFill>
                      <a:schemeClr val="bg1"/>
                    </a:solidFill>
                  </a:tcPr>
                </a:tc>
              </a:tr>
              <a:tr h="640032">
                <a:tc>
                  <a:txBody>
                    <a:bodyPr/>
                    <a:lstStyle/>
                    <a:p>
                      <a:pPr algn="ctr">
                        <a:buNone/>
                      </a:pPr>
                      <a:r>
                        <a:rPr lang="zh-CN" altLang="en-US" sz="1800">
                          <a:solidFill>
                            <a:schemeClr val="tx1"/>
                          </a:solidFill>
                        </a:rPr>
                        <a:t>vectorType</a:t>
                      </a:r>
                      <a:endParaRPr lang="zh-CN" altLang="en-US" sz="1800">
                        <a:solidFill>
                          <a:schemeClr val="tx1"/>
                        </a:solidFill>
                      </a:endParaRPr>
                    </a:p>
                  </a:txBody>
                  <a:tcPr marL="91443" marR="91443" marT="45696" marB="45696">
                    <a:lnR w="12700">
                      <a:solidFill>
                        <a:schemeClr val="tx1"/>
                      </a:solidFill>
                      <a:prstDash val="solid"/>
                    </a:lnR>
                    <a:lnT w="12700">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800">
                          <a:solidFill>
                            <a:schemeClr val="tx1"/>
                          </a:solidFill>
                        </a:rPr>
                        <a:t>特征向量的类型，取值为”sparse”或“dense”，默认值为“sparse”，即稀疏向量。</a:t>
                      </a:r>
                      <a:endParaRPr lang="zh-CN" altLang="en-US" sz="1800">
                        <a:solidFill>
                          <a:schemeClr val="tx1"/>
                        </a:solidFill>
                      </a:endParaRPr>
                    </a:p>
                  </a:txBody>
                  <a:tcPr marL="91443" marR="91443" marT="45696" marB="45696">
                    <a:lnL w="12700">
                      <a:solidFill>
                        <a:schemeClr val="tx1"/>
                      </a:solidFill>
                      <a:prstDash val="solid"/>
                    </a:lnL>
                    <a:lnT w="12700">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9.3.4 </a:t>
            </a:r>
            <a:r>
              <a:rPr lang="zh-CN" altLang="en-US" dirty="0"/>
              <a:t>数据源</a:t>
            </a:r>
            <a:endParaRPr lang="zh-CN" altLang="en-US" dirty="0"/>
          </a:p>
        </p:txBody>
      </p:sp>
      <p:sp>
        <p:nvSpPr>
          <p:cNvPr id="55298" name="矩形 2"/>
          <p:cNvSpPr/>
          <p:nvPr/>
        </p:nvSpPr>
        <p:spPr>
          <a:xfrm>
            <a:off x="457200" y="1152843"/>
            <a:ext cx="8458200" cy="460375"/>
          </a:xfrm>
          <a:prstGeom prst="rect">
            <a:avLst/>
          </a:prstGeom>
          <a:noFill/>
          <a:ln w="9525">
            <a:noFill/>
          </a:ln>
        </p:spPr>
        <p:txBody>
          <a:bodyPr anchor="t" anchorCtr="0">
            <a:spAutoFit/>
          </a:bodyPr>
          <a:p>
            <a:pPr>
              <a:spcAft>
                <a:spcPts val="1100"/>
              </a:spcAft>
            </a:pPr>
            <a:r>
              <a:rPr lang="zh-CN" altLang="zh-CN" sz="2400" dirty="0">
                <a:latin typeface="Arial" panose="020B0604020202020204" pitchFamily="34" charset="0"/>
                <a:ea typeface="宋体" panose="02010600030101010101" pitchFamily="2" charset="-122"/>
              </a:rPr>
              <a:t>第2步：输出结果。</a:t>
            </a:r>
            <a:endParaRPr lang="zh-CN" altLang="zh-CN" sz="2400" dirty="0">
              <a:latin typeface="Arial" panose="020B0604020202020204" pitchFamily="34" charset="0"/>
              <a:ea typeface="宋体" panose="02010600030101010101" pitchFamily="2" charset="-122"/>
            </a:endParaRPr>
          </a:p>
        </p:txBody>
      </p:sp>
      <p:sp>
        <p:nvSpPr>
          <p:cNvPr id="55299" name="矩形 3"/>
          <p:cNvSpPr/>
          <p:nvPr/>
        </p:nvSpPr>
        <p:spPr>
          <a:xfrm>
            <a:off x="533718" y="1752600"/>
            <a:ext cx="8486775" cy="452310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df.show(10)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|label|            features|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0.0|(780,[127,128,129...|</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1.0|(780,[158,159,160...|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1.0|(780,[124,125,126...|</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1.0|(780,[152,153,154...|</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1.0|(780,[151,152,153...|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0.0|(780,[129,130,131...|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1.0|(780,[158,159,160...|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1.0|(780,[99,100,101,...|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0.0|(780,[154,155,156...|</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0.0|(780,[127,128,129...|</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only showing top 10 rows</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 </a:t>
            </a:r>
            <a:r>
              <a:rPr lang="zh-CN" altLang="en-US" dirty="0"/>
              <a:t>机器学习流水线</a:t>
            </a:r>
            <a:endParaRPr lang="zh-CN" altLang="en-US" dirty="0"/>
          </a:p>
        </p:txBody>
      </p:sp>
      <p:sp>
        <p:nvSpPr>
          <p:cNvPr id="82946" name="TextBox 2"/>
          <p:cNvSpPr txBox="1"/>
          <p:nvPr/>
        </p:nvSpPr>
        <p:spPr>
          <a:xfrm>
            <a:off x="1146175" y="1371600"/>
            <a:ext cx="3078480" cy="829945"/>
          </a:xfrm>
          <a:prstGeom prst="rect">
            <a:avLst/>
          </a:prstGeom>
          <a:noFill/>
          <a:ln w="9525">
            <a:noFill/>
          </a:ln>
        </p:spPr>
        <p:txBody>
          <a:bodyPr wrap="none" anchor="t" anchorCtr="0">
            <a:spAutoFit/>
          </a:bodyPr>
          <a:p>
            <a:r>
              <a:rPr lang="en-US" altLang="zh-CN" sz="2400" dirty="0">
                <a:latin typeface="Arial" panose="020B0604020202020204" pitchFamily="34" charset="0"/>
                <a:ea typeface="宋体" panose="02010600030101010101" pitchFamily="2" charset="-122"/>
              </a:rPr>
              <a:t>9.4.1 </a:t>
            </a:r>
            <a:r>
              <a:rPr lang="zh-CN" altLang="en-US" sz="2400" dirty="0">
                <a:latin typeface="Arial" panose="020B0604020202020204" pitchFamily="34" charset="0"/>
                <a:ea typeface="宋体" panose="02010600030101010101" pitchFamily="2" charset="-122"/>
              </a:rPr>
              <a:t>流水线的概念</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9.4.2 </a:t>
            </a:r>
            <a:r>
              <a:rPr lang="zh-CN" altLang="en-US" sz="2400" dirty="0">
                <a:latin typeface="Arial" panose="020B0604020202020204" pitchFamily="34" charset="0"/>
                <a:ea typeface="宋体" panose="02010600030101010101" pitchFamily="2" charset="-122"/>
              </a:rPr>
              <a:t>流水线工作过程</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9.5.1 </a:t>
            </a:r>
            <a:r>
              <a:rPr lang="zh-CN" altLang="en-US" dirty="0"/>
              <a:t>流水线的概念</a:t>
            </a:r>
            <a:endParaRPr lang="zh-CN" altLang="en-US" dirty="0"/>
          </a:p>
        </p:txBody>
      </p:sp>
      <p:sp>
        <p:nvSpPr>
          <p:cNvPr id="83970" name="矩形 2"/>
          <p:cNvSpPr/>
          <p:nvPr/>
        </p:nvSpPr>
        <p:spPr>
          <a:xfrm>
            <a:off x="609600" y="1219200"/>
            <a:ext cx="6781800" cy="461963"/>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在介绍流水线之前，先来了解几个重要概念：</a:t>
            </a:r>
            <a:endParaRPr lang="zh-CN" altLang="en-US" sz="2400" dirty="0">
              <a:latin typeface="Arial" panose="020B0604020202020204" pitchFamily="34" charset="0"/>
              <a:ea typeface="宋体" panose="02010600030101010101" pitchFamily="2" charset="-122"/>
            </a:endParaRPr>
          </a:p>
        </p:txBody>
      </p:sp>
      <p:sp>
        <p:nvSpPr>
          <p:cNvPr id="83971" name="矩形 3"/>
          <p:cNvSpPr/>
          <p:nvPr/>
        </p:nvSpPr>
        <p:spPr>
          <a:xfrm>
            <a:off x="609600" y="1795463"/>
            <a:ext cx="7924800" cy="2308225"/>
          </a:xfrm>
          <a:prstGeom prst="rect">
            <a:avLst/>
          </a:prstGeom>
          <a:noFill/>
          <a:ln w="9525">
            <a:noFill/>
          </a:ln>
        </p:spPr>
        <p:txBody>
          <a:bodyPr anchor="t" anchorCtr="0">
            <a:spAutoFit/>
          </a:bodyPr>
          <a:p>
            <a:pPr>
              <a:buChar char="•"/>
            </a:pPr>
            <a:r>
              <a:rPr lang="en-US" altLang="zh-CN" sz="2400" b="1" dirty="0">
                <a:solidFill>
                  <a:srgbClr val="FF0000"/>
                </a:solidFill>
                <a:latin typeface="Arial" panose="020B0604020202020204" pitchFamily="34" charset="0"/>
                <a:ea typeface="宋体" panose="02010600030101010101" pitchFamily="2" charset="-122"/>
              </a:rPr>
              <a:t>DataFrame</a:t>
            </a:r>
            <a:r>
              <a:rPr lang="zh-CN" altLang="en-US" sz="2400" b="1" dirty="0">
                <a:solidFill>
                  <a:srgbClr val="FF0000"/>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使用</a:t>
            </a:r>
            <a:r>
              <a:rPr lang="en-US" altLang="zh-CN" sz="2400" dirty="0">
                <a:latin typeface="Arial" panose="020B0604020202020204" pitchFamily="34" charset="0"/>
                <a:ea typeface="宋体" panose="02010600030101010101" pitchFamily="2" charset="-122"/>
              </a:rPr>
              <a:t>Spark SQL</a:t>
            </a:r>
            <a:r>
              <a:rPr lang="zh-CN" altLang="en-US" sz="2400" dirty="0">
                <a:latin typeface="Arial" panose="020B0604020202020204" pitchFamily="34" charset="0"/>
                <a:ea typeface="宋体" panose="02010600030101010101" pitchFamily="2" charset="-122"/>
              </a:rPr>
              <a:t>中的</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作为数据集，它可以容纳各种数据类型。较之</a:t>
            </a:r>
            <a:r>
              <a:rPr lang="en-US" altLang="zh-CN" sz="2400" dirty="0">
                <a:latin typeface="Arial" panose="020B0604020202020204" pitchFamily="34" charset="0"/>
                <a:ea typeface="宋体" panose="02010600030101010101" pitchFamily="2" charset="-122"/>
              </a:rPr>
              <a:t>RDD</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包含了</a:t>
            </a:r>
            <a:r>
              <a:rPr lang="en-US" altLang="zh-CN" sz="2400" dirty="0">
                <a:latin typeface="Arial" panose="020B0604020202020204" pitchFamily="34" charset="0"/>
                <a:ea typeface="宋体" panose="02010600030101010101" pitchFamily="2" charset="-122"/>
              </a:rPr>
              <a:t>schema </a:t>
            </a:r>
            <a:r>
              <a:rPr lang="zh-CN" altLang="en-US" sz="2400" dirty="0">
                <a:latin typeface="Arial" panose="020B0604020202020204" pitchFamily="34" charset="0"/>
                <a:ea typeface="宋体" panose="02010600030101010101" pitchFamily="2" charset="-122"/>
              </a:rPr>
              <a:t>信息，更类似传统数据库中的二维表格。</a:t>
            </a:r>
            <a:endParaRPr lang="en-US" altLang="zh-CN" sz="2400" dirty="0">
              <a:latin typeface="Arial" panose="020B0604020202020204" pitchFamily="34" charset="0"/>
              <a:ea typeface="宋体" panose="02010600030101010101" pitchFamily="2" charset="-122"/>
            </a:endParaRPr>
          </a:p>
          <a:p>
            <a:pPr>
              <a:buChar char="•"/>
            </a:pPr>
            <a:r>
              <a:rPr lang="zh-CN" altLang="en-US" sz="2400" dirty="0">
                <a:latin typeface="Arial" panose="020B0604020202020204" pitchFamily="34" charset="0"/>
                <a:ea typeface="宋体" panose="02010600030101010101" pitchFamily="2" charset="-122"/>
              </a:rPr>
              <a:t> 它被</a:t>
            </a:r>
            <a:r>
              <a:rPr lang="en-US" altLang="zh-CN" sz="2400" dirty="0">
                <a:latin typeface="Arial" panose="020B0604020202020204" pitchFamily="34" charset="0"/>
                <a:ea typeface="宋体" panose="02010600030101010101" pitchFamily="2" charset="-122"/>
              </a:rPr>
              <a:t>ML Pipeline</a:t>
            </a:r>
            <a:r>
              <a:rPr lang="zh-CN" altLang="en-US" sz="2400" dirty="0">
                <a:latin typeface="Arial" panose="020B0604020202020204" pitchFamily="34" charset="0"/>
                <a:ea typeface="宋体" panose="02010600030101010101" pitchFamily="2" charset="-122"/>
              </a:rPr>
              <a:t>用来存储源数据。例如，</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中的列可以是存储的文本、特征向量、真实标签和预测的标签等</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9.5.1 </a:t>
            </a:r>
            <a:r>
              <a:rPr lang="zh-CN" altLang="en-US" dirty="0"/>
              <a:t>流水线的概念</a:t>
            </a:r>
            <a:endParaRPr lang="zh-CN" altLang="en-US" dirty="0"/>
          </a:p>
        </p:txBody>
      </p:sp>
      <p:sp>
        <p:nvSpPr>
          <p:cNvPr id="84994" name="矩形 2"/>
          <p:cNvSpPr/>
          <p:nvPr/>
        </p:nvSpPr>
        <p:spPr>
          <a:xfrm>
            <a:off x="609600" y="1447800"/>
            <a:ext cx="7848600" cy="3416300"/>
          </a:xfrm>
          <a:prstGeom prst="rect">
            <a:avLst/>
          </a:prstGeom>
          <a:noFill/>
          <a:ln w="9525">
            <a:noFill/>
          </a:ln>
        </p:spPr>
        <p:txBody>
          <a:bodyPr anchor="t" anchorCtr="0">
            <a:spAutoFit/>
          </a:bodyPr>
          <a:p>
            <a:r>
              <a:rPr lang="en-US" altLang="zh-CN" sz="2400" b="1" dirty="0">
                <a:solidFill>
                  <a:srgbClr val="FF0000"/>
                </a:solidFill>
                <a:latin typeface="Arial" panose="020B0604020202020204" pitchFamily="34" charset="0"/>
                <a:ea typeface="宋体" panose="02010600030101010101" pitchFamily="2" charset="-122"/>
              </a:rPr>
              <a:t>Transformer</a:t>
            </a:r>
            <a:r>
              <a:rPr lang="zh-CN" altLang="en-US" sz="2400" b="1" dirty="0">
                <a:solidFill>
                  <a:srgbClr val="FF0000"/>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翻译成转换器，是一种可以将一个</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转换为另一个</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的算法。比如一个模型就是一个 </a:t>
            </a:r>
            <a:r>
              <a:rPr lang="en-US" altLang="zh-CN" sz="2400" dirty="0">
                <a:latin typeface="Arial" panose="020B0604020202020204" pitchFamily="34" charset="0"/>
                <a:ea typeface="宋体" panose="02010600030101010101" pitchFamily="2" charset="-122"/>
              </a:rPr>
              <a:t>Transformer</a:t>
            </a:r>
            <a:r>
              <a:rPr lang="zh-CN" altLang="en-US" sz="2400" dirty="0">
                <a:latin typeface="Arial" panose="020B0604020202020204" pitchFamily="34" charset="0"/>
                <a:ea typeface="宋体" panose="02010600030101010101" pitchFamily="2" charset="-122"/>
              </a:rPr>
              <a:t>。它可以把一个不包含预测标签的测试数据集 </a:t>
            </a:r>
            <a:r>
              <a:rPr lang="en-US" altLang="zh-CN" sz="2400" dirty="0">
                <a:latin typeface="Arial" panose="020B0604020202020204" pitchFamily="34" charset="0"/>
                <a:ea typeface="宋体" panose="02010600030101010101" pitchFamily="2" charset="-122"/>
              </a:rPr>
              <a:t>DataFrame </a:t>
            </a:r>
            <a:r>
              <a:rPr lang="zh-CN" altLang="en-US" sz="2400" dirty="0">
                <a:latin typeface="Arial" panose="020B0604020202020204" pitchFamily="34" charset="0"/>
                <a:ea typeface="宋体" panose="02010600030101010101" pitchFamily="2" charset="-122"/>
              </a:rPr>
              <a:t>打上标签，转化成另一个包含预测标签的 </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endParaRPr lang="en-US" altLang="zh-CN"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技术上，</a:t>
            </a:r>
            <a:r>
              <a:rPr lang="en-US" altLang="zh-CN" sz="2400" dirty="0">
                <a:latin typeface="Arial" panose="020B0604020202020204" pitchFamily="34" charset="0"/>
                <a:ea typeface="宋体" panose="02010600030101010101" pitchFamily="2" charset="-122"/>
              </a:rPr>
              <a:t>Transformer</a:t>
            </a:r>
            <a:r>
              <a:rPr lang="zh-CN" altLang="en-US" sz="2400" dirty="0">
                <a:latin typeface="Arial" panose="020B0604020202020204" pitchFamily="34" charset="0"/>
                <a:ea typeface="宋体" panose="02010600030101010101" pitchFamily="2" charset="-122"/>
              </a:rPr>
              <a:t>实现了一个方法</a:t>
            </a:r>
            <a:r>
              <a:rPr lang="en-US" altLang="zh-CN" sz="2400" dirty="0">
                <a:latin typeface="Arial" panose="020B0604020202020204" pitchFamily="34" charset="0"/>
                <a:ea typeface="宋体" panose="02010600030101010101" pitchFamily="2" charset="-122"/>
              </a:rPr>
              <a:t>transform()</a:t>
            </a:r>
            <a:r>
              <a:rPr lang="zh-CN" altLang="en-US" sz="2400" dirty="0">
                <a:latin typeface="Arial" panose="020B0604020202020204" pitchFamily="34" charset="0"/>
                <a:ea typeface="宋体" panose="02010600030101010101" pitchFamily="2" charset="-122"/>
              </a:rPr>
              <a:t>，它通过附加一个或多个列将一个</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转换为另一个</a:t>
            </a:r>
            <a:r>
              <a:rPr lang="en-US" altLang="zh-CN" sz="2400" dirty="0">
                <a:latin typeface="Arial" panose="020B0604020202020204" pitchFamily="34" charset="0"/>
                <a:ea typeface="宋体" panose="02010600030101010101" pitchFamily="2" charset="-122"/>
              </a:rPr>
              <a:t>DataFrame</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9.5.1 </a:t>
            </a:r>
            <a:r>
              <a:rPr lang="zh-CN" altLang="en-US" dirty="0"/>
              <a:t>流水线的概念</a:t>
            </a:r>
            <a:endParaRPr lang="zh-CN" altLang="en-US" dirty="0"/>
          </a:p>
        </p:txBody>
      </p:sp>
      <p:sp>
        <p:nvSpPr>
          <p:cNvPr id="86018" name="矩形 2"/>
          <p:cNvSpPr/>
          <p:nvPr/>
        </p:nvSpPr>
        <p:spPr>
          <a:xfrm>
            <a:off x="762000" y="1447800"/>
            <a:ext cx="7391400" cy="2678113"/>
          </a:xfrm>
          <a:prstGeom prst="rect">
            <a:avLst/>
          </a:prstGeom>
          <a:noFill/>
          <a:ln w="9525">
            <a:noFill/>
          </a:ln>
        </p:spPr>
        <p:txBody>
          <a:bodyPr anchor="t" anchorCtr="0">
            <a:spAutoFit/>
          </a:bodyPr>
          <a:p>
            <a:r>
              <a:rPr lang="en-US" altLang="zh-CN" sz="2400" b="1" dirty="0">
                <a:solidFill>
                  <a:srgbClr val="FF0000"/>
                </a:solidFill>
                <a:latin typeface="Arial" panose="020B0604020202020204" pitchFamily="34" charset="0"/>
                <a:ea typeface="宋体" panose="02010600030101010101" pitchFamily="2" charset="-122"/>
              </a:rPr>
              <a:t>Estimator</a:t>
            </a:r>
            <a:r>
              <a:rPr lang="zh-CN" altLang="en-US" sz="2400" b="1" dirty="0">
                <a:solidFill>
                  <a:srgbClr val="FF0000"/>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翻译成估计器或评估器，它是学习算法或在训练数据上的训练方法的概念抽象。在 </a:t>
            </a:r>
            <a:r>
              <a:rPr lang="en-US" altLang="zh-CN" sz="2400" dirty="0">
                <a:latin typeface="Arial" panose="020B0604020202020204" pitchFamily="34" charset="0"/>
                <a:ea typeface="宋体" panose="02010600030101010101" pitchFamily="2" charset="-122"/>
              </a:rPr>
              <a:t>Pipeline </a:t>
            </a:r>
            <a:r>
              <a:rPr lang="zh-CN" altLang="en-US" sz="2400" dirty="0">
                <a:latin typeface="Arial" panose="020B0604020202020204" pitchFamily="34" charset="0"/>
                <a:ea typeface="宋体" panose="02010600030101010101" pitchFamily="2" charset="-122"/>
              </a:rPr>
              <a:t>里通常是被用来操作 </a:t>
            </a:r>
            <a:r>
              <a:rPr lang="en-US" altLang="zh-CN" sz="2400" dirty="0">
                <a:latin typeface="Arial" panose="020B0604020202020204" pitchFamily="34" charset="0"/>
                <a:ea typeface="宋体" panose="02010600030101010101" pitchFamily="2" charset="-122"/>
              </a:rPr>
              <a:t>DataFrame </a:t>
            </a:r>
            <a:r>
              <a:rPr lang="zh-CN" altLang="en-US" sz="2400" dirty="0">
                <a:latin typeface="Arial" panose="020B0604020202020204" pitchFamily="34" charset="0"/>
                <a:ea typeface="宋体" panose="02010600030101010101" pitchFamily="2" charset="-122"/>
              </a:rPr>
              <a:t>数据并生成一个 </a:t>
            </a:r>
            <a:r>
              <a:rPr lang="en-US" altLang="zh-CN" sz="2400" dirty="0">
                <a:latin typeface="Arial" panose="020B0604020202020204" pitchFamily="34" charset="0"/>
                <a:ea typeface="宋体" panose="02010600030101010101" pitchFamily="2" charset="-122"/>
              </a:rPr>
              <a:t>Transformer</a:t>
            </a:r>
            <a:r>
              <a:rPr lang="zh-CN" altLang="en-US" sz="2400" dirty="0">
                <a:latin typeface="Arial" panose="020B0604020202020204" pitchFamily="34" charset="0"/>
                <a:ea typeface="宋体" panose="02010600030101010101" pitchFamily="2" charset="-122"/>
              </a:rPr>
              <a:t>。从技术上讲，</a:t>
            </a:r>
            <a:r>
              <a:rPr lang="en-US" altLang="zh-CN" sz="2400" dirty="0">
                <a:latin typeface="Arial" panose="020B0604020202020204" pitchFamily="34" charset="0"/>
                <a:ea typeface="宋体" panose="02010600030101010101" pitchFamily="2" charset="-122"/>
              </a:rPr>
              <a:t>Estimator</a:t>
            </a:r>
            <a:r>
              <a:rPr lang="zh-CN" altLang="en-US" sz="2400" dirty="0">
                <a:latin typeface="Arial" panose="020B0604020202020204" pitchFamily="34" charset="0"/>
                <a:ea typeface="宋体" panose="02010600030101010101" pitchFamily="2" charset="-122"/>
              </a:rPr>
              <a:t>实现了一个方法</a:t>
            </a:r>
            <a:r>
              <a:rPr lang="en-US" altLang="zh-CN" sz="2400" dirty="0">
                <a:latin typeface="Arial" panose="020B0604020202020204" pitchFamily="34" charset="0"/>
                <a:ea typeface="宋体" panose="02010600030101010101" pitchFamily="2" charset="-122"/>
              </a:rPr>
              <a:t>fit()</a:t>
            </a:r>
            <a:r>
              <a:rPr lang="zh-CN" altLang="en-US" sz="2400" dirty="0">
                <a:latin typeface="Arial" panose="020B0604020202020204" pitchFamily="34" charset="0"/>
                <a:ea typeface="宋体" panose="02010600030101010101" pitchFamily="2" charset="-122"/>
              </a:rPr>
              <a:t>，它接受一个</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并产生一个转换器。比如，一个随机森林算法就是一个 </a:t>
            </a:r>
            <a:r>
              <a:rPr lang="en-US" altLang="zh-CN" sz="2400" dirty="0">
                <a:latin typeface="Arial" panose="020B0604020202020204" pitchFamily="34" charset="0"/>
                <a:ea typeface="宋体" panose="02010600030101010101" pitchFamily="2" charset="-122"/>
              </a:rPr>
              <a:t>Estimator</a:t>
            </a:r>
            <a:r>
              <a:rPr lang="zh-CN" altLang="en-US" sz="2400" dirty="0">
                <a:latin typeface="Arial" panose="020B0604020202020204" pitchFamily="34" charset="0"/>
                <a:ea typeface="宋体" panose="02010600030101010101" pitchFamily="2" charset="-122"/>
              </a:rPr>
              <a:t>，它可以调用</a:t>
            </a:r>
            <a:r>
              <a:rPr lang="en-US" altLang="zh-CN" sz="2400" dirty="0">
                <a:latin typeface="Arial" panose="020B0604020202020204" pitchFamily="34" charset="0"/>
                <a:ea typeface="宋体" panose="02010600030101010101" pitchFamily="2" charset="-122"/>
              </a:rPr>
              <a:t>fit()</a:t>
            </a:r>
            <a:r>
              <a:rPr lang="zh-CN" altLang="en-US" sz="2400" dirty="0">
                <a:latin typeface="Arial" panose="020B0604020202020204" pitchFamily="34" charset="0"/>
                <a:ea typeface="宋体" panose="02010600030101010101" pitchFamily="2" charset="-122"/>
              </a:rPr>
              <a:t>，通过训练特征数据而得到一个随机森林模型。</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9.5.1 </a:t>
            </a:r>
            <a:r>
              <a:rPr lang="zh-CN" altLang="en-US" dirty="0"/>
              <a:t>流水线的概念</a:t>
            </a:r>
            <a:endParaRPr lang="zh-CN" altLang="en-US" dirty="0"/>
          </a:p>
        </p:txBody>
      </p:sp>
      <p:sp>
        <p:nvSpPr>
          <p:cNvPr id="87042" name="矩形 2"/>
          <p:cNvSpPr/>
          <p:nvPr/>
        </p:nvSpPr>
        <p:spPr>
          <a:xfrm>
            <a:off x="533400" y="1676400"/>
            <a:ext cx="8153400" cy="2676525"/>
          </a:xfrm>
          <a:prstGeom prst="rect">
            <a:avLst/>
          </a:prstGeom>
          <a:noFill/>
          <a:ln w="9525">
            <a:noFill/>
          </a:ln>
        </p:spPr>
        <p:txBody>
          <a:bodyPr anchor="t" anchorCtr="0">
            <a:spAutoFit/>
          </a:bodyPr>
          <a:p>
            <a:pPr>
              <a:buChar char="•"/>
            </a:pPr>
            <a:r>
              <a:rPr lang="en-US" altLang="zh-CN" sz="2400" b="1" dirty="0">
                <a:solidFill>
                  <a:srgbClr val="FF0000"/>
                </a:solidFill>
                <a:sym typeface="+mn-ea"/>
              </a:rPr>
              <a:t>PipeLine</a:t>
            </a:r>
            <a:r>
              <a:rPr lang="zh-CN" altLang="en-US" sz="2400" b="1" dirty="0">
                <a:solidFill>
                  <a:srgbClr val="FF0000"/>
                </a:solidFill>
                <a:sym typeface="+mn-ea"/>
              </a:rPr>
              <a:t>：</a:t>
            </a:r>
            <a:r>
              <a:rPr lang="zh-CN" altLang="en-US" sz="2400" dirty="0">
                <a:sym typeface="+mn-ea"/>
              </a:rPr>
              <a:t>翻译为流水线或者管道。流水线将多个工作流阶段（转换器和估计器）连接在一起，形成机器学习的工作流，并获得结果输出</a:t>
            </a:r>
            <a:endParaRPr lang="zh-CN" altLang="en-US" sz="2400" dirty="0">
              <a:latin typeface="Arial" panose="020B0604020202020204" pitchFamily="34" charset="0"/>
              <a:ea typeface="宋体" panose="02010600030101010101" pitchFamily="2" charset="-122"/>
            </a:endParaRPr>
          </a:p>
          <a:p>
            <a:pPr>
              <a:buChar char="•"/>
            </a:pPr>
            <a:endParaRPr lang="en-US" altLang="zh-CN" sz="2400" b="1" dirty="0">
              <a:solidFill>
                <a:srgbClr val="FF0000"/>
              </a:solidFill>
              <a:latin typeface="Arial" panose="020B0604020202020204" pitchFamily="34" charset="0"/>
              <a:ea typeface="宋体" panose="02010600030101010101" pitchFamily="2" charset="-122"/>
            </a:endParaRPr>
          </a:p>
          <a:p>
            <a:pPr>
              <a:buChar char="•"/>
            </a:pPr>
            <a:r>
              <a:rPr lang="en-US" altLang="zh-CN" sz="2400" b="1" dirty="0">
                <a:solidFill>
                  <a:srgbClr val="FF0000"/>
                </a:solidFill>
                <a:latin typeface="Arial" panose="020B0604020202020204" pitchFamily="34" charset="0"/>
                <a:ea typeface="宋体" panose="02010600030101010101" pitchFamily="2" charset="-122"/>
              </a:rPr>
              <a:t>Parameter</a:t>
            </a:r>
            <a:r>
              <a:rPr lang="zh-CN" altLang="en-US" sz="2400" b="1" dirty="0">
                <a:solidFill>
                  <a:srgbClr val="FF0000"/>
                </a:solidFill>
                <a:latin typeface="Arial" panose="020B0604020202020204" pitchFamily="34" charset="0"/>
                <a:ea typeface="宋体" panose="02010600030101010101" pitchFamily="2" charset="-122"/>
              </a:rPr>
              <a:t>：</a:t>
            </a:r>
            <a:r>
              <a:rPr lang="en-US" altLang="zh-CN" sz="2400" b="1" dirty="0">
                <a:solidFill>
                  <a:srgbClr val="FF0000"/>
                </a:solidFill>
                <a:latin typeface="Arial" panose="020B0604020202020204" pitchFamily="34" charset="0"/>
                <a:ea typeface="宋体" panose="02010600030101010101" pitchFamily="2" charset="-122"/>
              </a:rPr>
              <a:t>Parameter </a:t>
            </a:r>
            <a:r>
              <a:rPr lang="zh-CN" altLang="en-US" sz="2400" dirty="0">
                <a:latin typeface="Arial" panose="020B0604020202020204" pitchFamily="34" charset="0"/>
                <a:ea typeface="宋体" panose="02010600030101010101" pitchFamily="2" charset="-122"/>
              </a:rPr>
              <a:t>被用来设置 </a:t>
            </a:r>
            <a:r>
              <a:rPr lang="en-US" altLang="zh-CN" sz="2400" dirty="0">
                <a:latin typeface="Arial" panose="020B0604020202020204" pitchFamily="34" charset="0"/>
                <a:ea typeface="宋体" panose="02010600030101010101" pitchFamily="2" charset="-122"/>
              </a:rPr>
              <a:t>Transformer </a:t>
            </a:r>
            <a:r>
              <a:rPr lang="zh-CN" altLang="en-US" sz="2400" dirty="0">
                <a:latin typeface="Arial" panose="020B0604020202020204" pitchFamily="34" charset="0"/>
                <a:ea typeface="宋体" panose="02010600030101010101" pitchFamily="2" charset="-122"/>
              </a:rPr>
              <a:t>或者 </a:t>
            </a:r>
            <a:r>
              <a:rPr lang="en-US" altLang="zh-CN" sz="2400" dirty="0">
                <a:latin typeface="Arial" panose="020B0604020202020204" pitchFamily="34" charset="0"/>
                <a:ea typeface="宋体" panose="02010600030101010101" pitchFamily="2" charset="-122"/>
              </a:rPr>
              <a:t>Estimator </a:t>
            </a:r>
            <a:r>
              <a:rPr lang="zh-CN" altLang="en-US" sz="2400" dirty="0">
                <a:latin typeface="Arial" panose="020B0604020202020204" pitchFamily="34" charset="0"/>
                <a:ea typeface="宋体" panose="02010600030101010101" pitchFamily="2" charset="-122"/>
              </a:rPr>
              <a:t>的参数。现在，所有转换器和估计器可共享用于指定参数的公共</a:t>
            </a:r>
            <a:r>
              <a:rPr lang="en-US" altLang="zh-CN" sz="2400" dirty="0">
                <a:latin typeface="Arial" panose="020B0604020202020204" pitchFamily="34" charset="0"/>
                <a:ea typeface="宋体" panose="02010600030101010101" pitchFamily="2" charset="-122"/>
              </a:rPr>
              <a:t>API</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ParamMap</a:t>
            </a:r>
            <a:r>
              <a:rPr lang="zh-CN" altLang="en-US" sz="2400" dirty="0">
                <a:latin typeface="Arial" panose="020B0604020202020204" pitchFamily="34" charset="0"/>
                <a:ea typeface="宋体" panose="02010600030101010101" pitchFamily="2" charset="-122"/>
              </a:rPr>
              <a:t>是一组（参数，值）对</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idx="4294967295"/>
          </p:nvPr>
        </p:nvSpPr>
        <p:spPr>
          <a:xfrm>
            <a:off x="1143000" y="76200"/>
            <a:ext cx="8001000" cy="914400"/>
          </a:xfrm>
        </p:spPr>
        <p:txBody>
          <a:bodyPr vert="horz" wrap="square" lIns="91440" tIns="45720" rIns="91440" bIns="45720" anchor="ctr" anchorCtr="0"/>
          <a:lstStyle/>
          <a:p>
            <a:pPr>
              <a:buNone/>
            </a:pPr>
            <a:r>
              <a:rPr b="1" dirty="0">
                <a:solidFill>
                  <a:schemeClr val="bg1"/>
                </a:solidFill>
                <a:latin typeface="Arial" panose="020B0604020202020204" pitchFamily="34" charset="0"/>
                <a:ea typeface="黑体" panose="02010609060101010101" pitchFamily="49" charset="-122"/>
                <a:sym typeface="+mn-ea"/>
              </a:rPr>
              <a:t>9.1  基于大数据的机器学习</a:t>
            </a:r>
            <a:endParaRPr lang="zh-CN" altLang="en-US" b="1" dirty="0">
              <a:solidFill>
                <a:schemeClr val="bg1"/>
              </a:solidFill>
              <a:latin typeface="Arial" panose="020B0604020202020204" pitchFamily="34" charset="0"/>
              <a:ea typeface="黑体" panose="02010609060101010101" pitchFamily="49" charset="-122"/>
              <a:sym typeface="+mn-ea"/>
            </a:endParaRPr>
          </a:p>
        </p:txBody>
      </p:sp>
      <p:sp>
        <p:nvSpPr>
          <p:cNvPr id="11266" name="矩形 2"/>
          <p:cNvSpPr/>
          <p:nvPr>
            <p:custDataLst>
              <p:tags r:id="rId1"/>
            </p:custDataLst>
          </p:nvPr>
        </p:nvSpPr>
        <p:spPr>
          <a:xfrm>
            <a:off x="533400" y="1219200"/>
            <a:ext cx="8001000" cy="1200150"/>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机器学习可以看做是一门人工智能的科学，该领域的主要研究对象是人工智能。</a:t>
            </a:r>
            <a:r>
              <a:rPr lang="zh-CN" altLang="en-US" sz="2400" b="1" dirty="0">
                <a:solidFill>
                  <a:srgbClr val="FF0000"/>
                </a:solidFill>
                <a:latin typeface="Arial" panose="020B0604020202020204" pitchFamily="34" charset="0"/>
                <a:ea typeface="宋体" panose="02010600030101010101" pitchFamily="2" charset="-122"/>
              </a:rPr>
              <a:t>机器学习利用数据或以往的经验，以此优化计算机程序的性能标准。</a:t>
            </a:r>
            <a:endParaRPr lang="zh-CN" altLang="en-US" sz="2400" b="1" dirty="0">
              <a:solidFill>
                <a:srgbClr val="FF0000"/>
              </a:solidFill>
              <a:latin typeface="Arial" panose="020B0604020202020204" pitchFamily="34" charset="0"/>
              <a:ea typeface="宋体" panose="02010600030101010101" pitchFamily="2" charset="-122"/>
            </a:endParaRPr>
          </a:p>
        </p:txBody>
      </p:sp>
      <p:pic>
        <p:nvPicPr>
          <p:cNvPr id="11267" name="Picture 2" descr="http://dblab.xmu.edu.cn/blog/wp-content/uploads/2016/11/ML.jpg"/>
          <p:cNvPicPr>
            <a:picLocks noChangeAspect="1"/>
          </p:cNvPicPr>
          <p:nvPr>
            <p:custDataLst>
              <p:tags r:id="rId2"/>
            </p:custDataLst>
          </p:nvPr>
        </p:nvPicPr>
        <p:blipFill>
          <a:blip r:embed="rId3"/>
          <a:stretch>
            <a:fillRect/>
          </a:stretch>
        </p:blipFill>
        <p:spPr>
          <a:xfrm>
            <a:off x="609600" y="2590800"/>
            <a:ext cx="7996238" cy="3352800"/>
          </a:xfrm>
          <a:prstGeom prst="rect">
            <a:avLst/>
          </a:prstGeom>
          <a:noFill/>
          <a:ln w="9525">
            <a:noFill/>
          </a:ln>
        </p:spPr>
      </p:pic>
      <p:sp>
        <p:nvSpPr>
          <p:cNvPr id="11268" name="矩形 4"/>
          <p:cNvSpPr/>
          <p:nvPr>
            <p:custDataLst>
              <p:tags r:id="rId4"/>
            </p:custDataLst>
          </p:nvPr>
        </p:nvSpPr>
        <p:spPr>
          <a:xfrm>
            <a:off x="609600" y="6019800"/>
            <a:ext cx="7162800" cy="461963"/>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机器学习强调三个关键词：算法、经验、性能</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9.5.2 </a:t>
            </a:r>
            <a:r>
              <a:rPr lang="zh-CN" altLang="en-US" dirty="0"/>
              <a:t>流水线工作过程</a:t>
            </a:r>
            <a:endParaRPr lang="zh-CN" altLang="en-US" dirty="0"/>
          </a:p>
        </p:txBody>
      </p:sp>
      <p:sp>
        <p:nvSpPr>
          <p:cNvPr id="88066" name="矩形 2"/>
          <p:cNvSpPr/>
          <p:nvPr/>
        </p:nvSpPr>
        <p:spPr>
          <a:xfrm>
            <a:off x="533400" y="1371600"/>
            <a:ext cx="8153400" cy="1938338"/>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要构建一个 </a:t>
            </a:r>
            <a:r>
              <a:rPr lang="en-US" altLang="zh-CN" sz="2400" dirty="0">
                <a:latin typeface="Arial" panose="020B0604020202020204" pitchFamily="34" charset="0"/>
                <a:ea typeface="宋体" panose="02010600030101010101" pitchFamily="2" charset="-122"/>
              </a:rPr>
              <a:t>Pipeline</a:t>
            </a:r>
            <a:r>
              <a:rPr lang="zh-CN" altLang="en-US" sz="2400" dirty="0">
                <a:latin typeface="Arial" panose="020B0604020202020204" pitchFamily="34" charset="0"/>
                <a:ea typeface="宋体" panose="02010600030101010101" pitchFamily="2" charset="-122"/>
              </a:rPr>
              <a:t>流水线，首先需要定义 </a:t>
            </a:r>
            <a:r>
              <a:rPr lang="en-US" altLang="zh-CN" sz="2400" dirty="0">
                <a:latin typeface="Arial" panose="020B0604020202020204" pitchFamily="34" charset="0"/>
                <a:ea typeface="宋体" panose="02010600030101010101" pitchFamily="2" charset="-122"/>
              </a:rPr>
              <a:t>Pipeline </a:t>
            </a:r>
            <a:r>
              <a:rPr lang="zh-CN" altLang="en-US" sz="2400" dirty="0">
                <a:latin typeface="Arial" panose="020B0604020202020204" pitchFamily="34" charset="0"/>
                <a:ea typeface="宋体" panose="02010600030101010101" pitchFamily="2" charset="-122"/>
              </a:rPr>
              <a:t>中的各个</a:t>
            </a:r>
            <a:r>
              <a:rPr lang="zh-CN" altLang="en-US" sz="2400" b="1" dirty="0">
                <a:solidFill>
                  <a:srgbClr val="FF0000"/>
                </a:solidFill>
                <a:latin typeface="Arial" panose="020B0604020202020204" pitchFamily="34" charset="0"/>
                <a:ea typeface="宋体" panose="02010600030101010101" pitchFamily="2" charset="-122"/>
              </a:rPr>
              <a:t>流水线阶段</a:t>
            </a:r>
            <a:r>
              <a:rPr lang="en-US" altLang="zh-CN" sz="2400" dirty="0">
                <a:latin typeface="Arial" panose="020B0604020202020204" pitchFamily="34" charset="0"/>
                <a:ea typeface="宋体" panose="02010600030101010101" pitchFamily="2" charset="-122"/>
              </a:rPr>
              <a:t>PipelineStage</a:t>
            </a:r>
            <a:r>
              <a:rPr lang="zh-CN" altLang="en-US" sz="2400" dirty="0">
                <a:latin typeface="Arial" panose="020B0604020202020204" pitchFamily="34" charset="0"/>
                <a:ea typeface="宋体" panose="02010600030101010101" pitchFamily="2" charset="-122"/>
              </a:rPr>
              <a:t>（包括转换器和评估器），比如指标提取和转换模型训练等。有了这些处理特定问题的转换器和评估器，就可以按照具体的处理逻辑有序地组织</a:t>
            </a:r>
            <a:r>
              <a:rPr lang="en-US" altLang="zh-CN" sz="2400" dirty="0">
                <a:latin typeface="Arial" panose="020B0604020202020204" pitchFamily="34" charset="0"/>
                <a:ea typeface="宋体" panose="02010600030101010101" pitchFamily="2" charset="-122"/>
              </a:rPr>
              <a:t>PipelineStages </a:t>
            </a:r>
            <a:r>
              <a:rPr lang="zh-CN" altLang="en-US" sz="2400" dirty="0">
                <a:latin typeface="Arial" panose="020B0604020202020204" pitchFamily="34" charset="0"/>
                <a:ea typeface="宋体" panose="02010600030101010101" pitchFamily="2" charset="-122"/>
              </a:rPr>
              <a:t>并创建一个</a:t>
            </a:r>
            <a:r>
              <a:rPr lang="en-US" altLang="zh-CN" sz="2400" dirty="0">
                <a:latin typeface="Arial" panose="020B0604020202020204" pitchFamily="34" charset="0"/>
                <a:ea typeface="宋体" panose="02010600030101010101" pitchFamily="2" charset="-122"/>
              </a:rPr>
              <a:t>Pipeline</a:t>
            </a:r>
            <a:endParaRPr lang="zh-CN" altLang="en-US" sz="2400" dirty="0">
              <a:latin typeface="Arial" panose="020B0604020202020204" pitchFamily="34" charset="0"/>
              <a:ea typeface="宋体" panose="02010600030101010101" pitchFamily="2" charset="-122"/>
            </a:endParaRPr>
          </a:p>
        </p:txBody>
      </p:sp>
      <p:sp>
        <p:nvSpPr>
          <p:cNvPr id="88067" name="矩形 3"/>
          <p:cNvSpPr/>
          <p:nvPr/>
        </p:nvSpPr>
        <p:spPr>
          <a:xfrm>
            <a:off x="533400" y="3810000"/>
            <a:ext cx="8077200" cy="36830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pipeline = Pipeline(stages=[stage1,stage2,stage3])</a:t>
            </a:r>
            <a:endParaRPr lang="en-US" altLang="zh-CN" dirty="0">
              <a:solidFill>
                <a:schemeClr val="bg1"/>
              </a:solidFill>
              <a:latin typeface="Arial" panose="020B0604020202020204" pitchFamily="34" charset="0"/>
              <a:ea typeface="宋体" panose="02010600030101010101" pitchFamily="2" charset="-122"/>
            </a:endParaRPr>
          </a:p>
        </p:txBody>
      </p:sp>
      <p:sp>
        <p:nvSpPr>
          <p:cNvPr id="88068" name="矩形 4"/>
          <p:cNvSpPr/>
          <p:nvPr/>
        </p:nvSpPr>
        <p:spPr>
          <a:xfrm>
            <a:off x="457200" y="4495800"/>
            <a:ext cx="8153400" cy="1570038"/>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然后就可以把训练数据集作为输入参数，调用 </a:t>
            </a:r>
            <a:r>
              <a:rPr lang="en-US" altLang="zh-CN" sz="2400" dirty="0">
                <a:latin typeface="Arial" panose="020B0604020202020204" pitchFamily="34" charset="0"/>
                <a:ea typeface="宋体" panose="02010600030101010101" pitchFamily="2" charset="-122"/>
              </a:rPr>
              <a:t>Pipeline </a:t>
            </a:r>
            <a:r>
              <a:rPr lang="zh-CN" altLang="en-US" sz="2400" dirty="0">
                <a:latin typeface="Arial" panose="020B0604020202020204" pitchFamily="34" charset="0"/>
                <a:ea typeface="宋体" panose="02010600030101010101" pitchFamily="2" charset="-122"/>
              </a:rPr>
              <a:t>实例的 </a:t>
            </a:r>
            <a:r>
              <a:rPr lang="en-US" altLang="zh-CN" sz="2400" dirty="0">
                <a:latin typeface="Arial" panose="020B0604020202020204" pitchFamily="34" charset="0"/>
                <a:ea typeface="宋体" panose="02010600030101010101" pitchFamily="2" charset="-122"/>
              </a:rPr>
              <a:t>fit </a:t>
            </a:r>
            <a:r>
              <a:rPr lang="zh-CN" altLang="en-US" sz="2400" dirty="0">
                <a:latin typeface="Arial" panose="020B0604020202020204" pitchFamily="34" charset="0"/>
                <a:ea typeface="宋体" panose="02010600030101010101" pitchFamily="2" charset="-122"/>
              </a:rPr>
              <a:t>方法来开始以流的方式来处理源训练数据。这个调用会返回一个 </a:t>
            </a:r>
            <a:r>
              <a:rPr lang="en-US" altLang="zh-CN" sz="2400" dirty="0">
                <a:latin typeface="Arial" panose="020B0604020202020204" pitchFamily="34" charset="0"/>
                <a:ea typeface="宋体" panose="02010600030101010101" pitchFamily="2" charset="-122"/>
              </a:rPr>
              <a:t>PipelineModel </a:t>
            </a:r>
            <a:r>
              <a:rPr lang="zh-CN" altLang="en-US" sz="2400" dirty="0">
                <a:latin typeface="Arial" panose="020B0604020202020204" pitchFamily="34" charset="0"/>
                <a:ea typeface="宋体" panose="02010600030101010101" pitchFamily="2" charset="-122"/>
              </a:rPr>
              <a:t>类实例，进而被用来预测测试数据的标签</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9.5.2 </a:t>
            </a:r>
            <a:r>
              <a:rPr lang="zh-CN" altLang="en-US" dirty="0"/>
              <a:t>流水线工作过程</a:t>
            </a:r>
            <a:endParaRPr lang="zh-CN" altLang="en-US" dirty="0"/>
          </a:p>
        </p:txBody>
      </p:sp>
      <p:sp>
        <p:nvSpPr>
          <p:cNvPr id="89090" name="矩形 2"/>
          <p:cNvSpPr/>
          <p:nvPr/>
        </p:nvSpPr>
        <p:spPr>
          <a:xfrm>
            <a:off x="685800" y="1295400"/>
            <a:ext cx="7620000" cy="1938338"/>
          </a:xfrm>
          <a:prstGeom prst="rect">
            <a:avLst/>
          </a:prstGeom>
          <a:noFill/>
          <a:ln w="9525">
            <a:noFill/>
          </a:ln>
        </p:spPr>
        <p:txBody>
          <a:bodyPr anchor="t" anchorCtr="0">
            <a:spAutoFit/>
          </a:bodyPr>
          <a:p>
            <a:pPr marL="342900" indent="-342900">
              <a:buChar char="•"/>
            </a:pPr>
            <a:r>
              <a:rPr lang="zh-CN" altLang="en-US" sz="2400" dirty="0">
                <a:latin typeface="Arial" panose="020B0604020202020204" pitchFamily="34" charset="0"/>
                <a:ea typeface="宋体" panose="02010600030101010101" pitchFamily="2" charset="-122"/>
              </a:rPr>
              <a:t>流水线的各个阶段按顺序运行，输入的</a:t>
            </a:r>
            <a:r>
              <a:rPr lang="en-US" altLang="zh-CN" sz="2400" dirty="0">
                <a:latin typeface="Arial" panose="020B0604020202020204" pitchFamily="34" charset="0"/>
                <a:ea typeface="宋体" panose="02010600030101010101" pitchFamily="2" charset="-122"/>
              </a:rPr>
              <a:t>DataFrame</a:t>
            </a:r>
            <a:r>
              <a:rPr lang="zh-CN" altLang="en-US" sz="2400" dirty="0">
                <a:latin typeface="Arial" panose="020B0604020202020204" pitchFamily="34" charset="0"/>
                <a:ea typeface="宋体" panose="02010600030101010101" pitchFamily="2" charset="-122"/>
              </a:rPr>
              <a:t>在它通过每个阶段时被</a:t>
            </a:r>
            <a:r>
              <a:rPr lang="zh-CN" altLang="en-US" sz="2400" b="1" dirty="0">
                <a:solidFill>
                  <a:srgbClr val="FF0000"/>
                </a:solidFill>
                <a:latin typeface="Arial" panose="020B0604020202020204" pitchFamily="34" charset="0"/>
                <a:ea typeface="宋体" panose="02010600030101010101" pitchFamily="2" charset="-122"/>
              </a:rPr>
              <a:t>转换。</a:t>
            </a:r>
            <a:r>
              <a:rPr lang="zh-CN" altLang="en-US" sz="2400" dirty="0">
                <a:latin typeface="Arial" panose="020B0604020202020204" pitchFamily="34" charset="0"/>
                <a:ea typeface="宋体" panose="02010600030101010101" pitchFamily="2" charset="-122"/>
              </a:rPr>
              <a:t>对于转换器阶段，在DataFrame上会调用transform()方法，对于评估器阶段，先调用fit()方法来生成一个转换器，然后在DataFrame上调用该转换器的transform()方法。</a:t>
            </a:r>
            <a:endParaRPr lang="zh-CN" altLang="en-US" sz="24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9.5.2 </a:t>
            </a:r>
            <a:r>
              <a:rPr lang="zh-CN" altLang="en-US" dirty="0"/>
              <a:t>流水线工作过程</a:t>
            </a:r>
            <a:endParaRPr lang="zh-CN" altLang="en-US" dirty="0"/>
          </a:p>
        </p:txBody>
      </p:sp>
      <p:sp>
        <p:nvSpPr>
          <p:cNvPr id="91138" name="矩形 2"/>
          <p:cNvSpPr/>
          <p:nvPr/>
        </p:nvSpPr>
        <p:spPr>
          <a:xfrm>
            <a:off x="533400" y="1371600"/>
            <a:ext cx="8001000" cy="1938338"/>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一个流水线具有3个阶段，前两个阶段（Tokenizer和HashingTF）是转换器，第三个阶段（Logistic Regression）是评估器。图9-2中下面一行表示流经这个流水线的数据，其中，圆柱表示DataFrame。在原始DataFrame上调用Pipeline.fit()方法执行流水线</a:t>
            </a:r>
            <a:endParaRPr lang="zh-CN" altLang="zh-CN" sz="2400" dirty="0">
              <a:latin typeface="Arial" panose="020B0604020202020204" pitchFamily="34" charset="0"/>
              <a:ea typeface="宋体" panose="02010600030101010101" pitchFamily="2" charset="-122"/>
            </a:endParaRPr>
          </a:p>
        </p:txBody>
      </p:sp>
      <p:pic>
        <p:nvPicPr>
          <p:cNvPr id="91139" name="Picture 2" descr="http://dblab.xmu.edu.cn/blog/wp-content/uploads/2016/12/ml-Pipeline.png"/>
          <p:cNvPicPr>
            <a:picLocks noChangeAspect="1"/>
          </p:cNvPicPr>
          <p:nvPr/>
        </p:nvPicPr>
        <p:blipFill>
          <a:blip r:embed="rId1"/>
          <a:stretch>
            <a:fillRect/>
          </a:stretch>
        </p:blipFill>
        <p:spPr>
          <a:xfrm>
            <a:off x="457200" y="3657600"/>
            <a:ext cx="8258175" cy="210820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5"/>
          <p:cNvSpPr>
            <a:spLocks noGrp="1"/>
          </p:cNvSpPr>
          <p:nvPr>
            <p:ph type="title"/>
          </p:nvPr>
        </p:nvSpPr>
        <p:spPr/>
        <p:txBody>
          <a:bodyPr anchor="ctr" anchorCtr="0"/>
          <a:p>
            <a:r>
              <a:rPr lang="en-US" altLang="zh-CN" dirty="0"/>
              <a:t>9.5.2 </a:t>
            </a:r>
            <a:r>
              <a:rPr lang="zh-CN" altLang="en-US" dirty="0"/>
              <a:t>流水线工作过程</a:t>
            </a:r>
            <a:endParaRPr lang="zh-CN" altLang="en-US"/>
          </a:p>
        </p:txBody>
      </p:sp>
      <p:sp>
        <p:nvSpPr>
          <p:cNvPr id="93186" name="文本框 99"/>
          <p:cNvSpPr txBox="1"/>
          <p:nvPr/>
        </p:nvSpPr>
        <p:spPr>
          <a:xfrm>
            <a:off x="609600" y="1371600"/>
            <a:ext cx="7778750" cy="922338"/>
          </a:xfrm>
          <a:prstGeom prst="rect">
            <a:avLst/>
          </a:prstGeom>
          <a:noFill/>
          <a:ln w="9525">
            <a:noFill/>
          </a:ln>
        </p:spPr>
        <p:txBody>
          <a:bodyPr wrap="square" anchor="t" anchorCtr="0">
            <a:spAutoFit/>
          </a:bodyPr>
          <a:p>
            <a:pPr indent="127000" eaLnBrk="0" hangingPunct="0"/>
            <a:r>
              <a:rPr lang="zh-CN" altLang="zh-CN">
                <a:latin typeface="Arial" panose="020B0604020202020204" pitchFamily="34" charset="0"/>
                <a:ea typeface="宋体" panose="02010600030101010101" pitchFamily="2" charset="-122"/>
              </a:rPr>
              <a:t>流水线本身就是一个评估器，因此，在流水线的</a:t>
            </a:r>
            <a:r>
              <a:rPr lang="en-US" altLang="zh-CN">
                <a:latin typeface="Times New Roman" panose="02020603050405020304" pitchFamily="18" charset="0"/>
                <a:ea typeface="宋体" panose="02010600030101010101" pitchFamily="2" charset="-122"/>
              </a:rPr>
              <a:t>fit()</a:t>
            </a:r>
            <a:r>
              <a:rPr lang="zh-CN" altLang="zh-CN">
                <a:latin typeface="Arial" panose="020B0604020202020204" pitchFamily="34" charset="0"/>
                <a:ea typeface="宋体" panose="02010600030101010101" pitchFamily="2" charset="-122"/>
              </a:rPr>
              <a:t>方法运行之后，会产生一个流水线模型（</a:t>
            </a:r>
            <a:r>
              <a:rPr lang="en-US" altLang="zh-CN">
                <a:latin typeface="Times New Roman" panose="02020603050405020304" pitchFamily="18" charset="0"/>
                <a:ea typeface="宋体" panose="02010600030101010101" pitchFamily="2" charset="-122"/>
              </a:rPr>
              <a:t>PipelineModel</a:t>
            </a:r>
            <a:r>
              <a:rPr lang="zh-CN" altLang="zh-CN">
                <a:latin typeface="Arial" panose="020B0604020202020204" pitchFamily="34" charset="0"/>
                <a:ea typeface="宋体" panose="02010600030101010101" pitchFamily="2" charset="-122"/>
              </a:rPr>
              <a:t>），这是一个转换器，可在测试数据的时候使用。</a:t>
            </a:r>
            <a:endParaRPr lang="zh-CN" altLang="en-US">
              <a:latin typeface="Arial" panose="020B0604020202020204" pitchFamily="34" charset="0"/>
              <a:ea typeface="宋体" panose="02010600030101010101" pitchFamily="2" charset="-122"/>
            </a:endParaRPr>
          </a:p>
        </p:txBody>
      </p:sp>
      <p:pic>
        <p:nvPicPr>
          <p:cNvPr id="93187" name="图片 7"/>
          <p:cNvPicPr>
            <a:picLocks noChangeAspect="1"/>
          </p:cNvPicPr>
          <p:nvPr/>
        </p:nvPicPr>
        <p:blipFill>
          <a:blip r:embed="rId1"/>
          <a:stretch>
            <a:fillRect/>
          </a:stretch>
        </p:blipFill>
        <p:spPr>
          <a:xfrm>
            <a:off x="1066800" y="2590800"/>
            <a:ext cx="7159625" cy="32162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5"/>
          <p:cNvSpPr>
            <a:spLocks noGrp="1"/>
          </p:cNvSpPr>
          <p:nvPr>
            <p:ph type="title"/>
          </p:nvPr>
        </p:nvSpPr>
        <p:spPr/>
        <p:txBody>
          <a:bodyPr anchor="ctr" anchorCtr="0"/>
          <a:p>
            <a:r>
              <a:rPr lang="en-US" altLang="zh-CN" dirty="0"/>
              <a:t>9.5.2 </a:t>
            </a:r>
            <a:r>
              <a:rPr lang="zh-CN" altLang="en-US" dirty="0"/>
              <a:t>流水线工作过程</a:t>
            </a:r>
            <a:endParaRPr lang="zh-CN" altLang="en-US"/>
          </a:p>
        </p:txBody>
      </p:sp>
      <p:sp>
        <p:nvSpPr>
          <p:cNvPr id="94210" name="文本框 99"/>
          <p:cNvSpPr txBox="1"/>
          <p:nvPr/>
        </p:nvSpPr>
        <p:spPr>
          <a:xfrm>
            <a:off x="803275" y="1447800"/>
            <a:ext cx="7537450" cy="3414713"/>
          </a:xfrm>
          <a:prstGeom prst="rect">
            <a:avLst/>
          </a:prstGeom>
          <a:noFill/>
          <a:ln w="9525">
            <a:noFill/>
          </a:ln>
        </p:spPr>
        <p:txBody>
          <a:bodyPr wrap="square" anchor="t" anchorCtr="0">
            <a:spAutoFit/>
          </a:bodyPr>
          <a:p>
            <a:pPr indent="254000" eaLnBrk="0" hangingPunct="0"/>
            <a:r>
              <a:rPr lang="en-US" altLang="zh-CN">
                <a:latin typeface="Times New Roman" panose="02020603050405020304" pitchFamily="18" charset="0"/>
                <a:ea typeface="宋体" panose="02010600030101010101" pitchFamily="2" charset="-122"/>
              </a:rPr>
              <a:t>MLlib评估器和转换器，使用统一的API指定参数。其中，Param是一个自描述包含文档的命名参数，而ParamMap是一组（参数,值）对。将参数传递给算法主要有以下两种方法：</a:t>
            </a:r>
            <a:endParaRPr lang="en-US" altLang="zh-CN">
              <a:latin typeface="Times New Roman" panose="02020603050405020304" pitchFamily="18" charset="0"/>
              <a:ea typeface="宋体" panose="02010600030101010101" pitchFamily="2" charset="-122"/>
            </a:endParaRPr>
          </a:p>
          <a:p>
            <a:pPr indent="254000" eaLnBrk="0" hangingPunct="0"/>
            <a:r>
              <a:rPr lang="en-US" altLang="zh-CN">
                <a:latin typeface="Times New Roman" panose="02020603050405020304" pitchFamily="18" charset="0"/>
                <a:ea typeface="宋体" panose="02010600030101010101" pitchFamily="2" charset="-122"/>
              </a:rPr>
              <a:t>（1）设置实例的参数。例如，lr是的一个LogisticRegression实例，用lr.setMaxIter(10)进行参数设置以后，可以使lr.fit()至多迭代10次；</a:t>
            </a:r>
            <a:endParaRPr lang="en-US" altLang="zh-CN">
              <a:latin typeface="Times New Roman" panose="02020603050405020304" pitchFamily="18" charset="0"/>
              <a:ea typeface="宋体" panose="02010600030101010101" pitchFamily="2" charset="-122"/>
            </a:endParaRPr>
          </a:p>
          <a:p>
            <a:pPr indent="254000" eaLnBrk="0" hangingPunct="0"/>
            <a:r>
              <a:rPr lang="en-US" altLang="zh-CN">
                <a:latin typeface="Times New Roman" panose="02020603050405020304" pitchFamily="18" charset="0"/>
                <a:ea typeface="宋体" panose="02010600030101010101" pitchFamily="2" charset="-122"/>
              </a:rPr>
              <a:t>（2）传递ParamMap给fit()或transform()函数。ParamMap中的任何参数，将覆盖先前通过set方法指定的参数。</a:t>
            </a:r>
            <a:endParaRPr lang="en-US" altLang="zh-CN">
              <a:latin typeface="Times New Roman" panose="02020603050405020304" pitchFamily="18" charset="0"/>
              <a:ea typeface="宋体" panose="02010600030101010101" pitchFamily="2" charset="-122"/>
            </a:endParaRPr>
          </a:p>
          <a:p>
            <a:pPr indent="254000" eaLnBrk="0" hangingPunct="0"/>
            <a:endParaRPr lang="en-US" altLang="zh-CN">
              <a:latin typeface="Times New Roman" panose="02020603050405020304" pitchFamily="18" charset="0"/>
              <a:ea typeface="宋体" panose="02010600030101010101" pitchFamily="2" charset="-122"/>
            </a:endParaRPr>
          </a:p>
          <a:p>
            <a:pPr indent="254000" eaLnBrk="0" hangingPunct="0"/>
            <a:r>
              <a:rPr lang="en-US" altLang="zh-CN">
                <a:latin typeface="Times New Roman" panose="02020603050405020304" pitchFamily="18" charset="0"/>
                <a:ea typeface="宋体" panose="02010600030101010101" pitchFamily="2" charset="-122"/>
              </a:rPr>
              <a:t>需要特别注意参数同时属于评估器和转换器的特定实例。如果同一个流水线中的两个算法实例（比如LogisticRegression实例lr1和lr2），都需要设置maxIter 参数，则可以建立一个ParamMap，即ParamMap(lr1.maxIter -&gt; 10, lr2.maxIter -&gt; 20)，然后传递给这个流水线。</a:t>
            </a:r>
            <a:endParaRPr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 </a:t>
            </a:r>
            <a:r>
              <a:rPr lang="zh-CN" altLang="en-US" dirty="0"/>
              <a:t>特征提取、转换和选择及局部敏感哈希</a:t>
            </a:r>
            <a:endParaRPr lang="zh-CN" altLang="en-US" dirty="0"/>
          </a:p>
        </p:txBody>
      </p:sp>
      <p:sp>
        <p:nvSpPr>
          <p:cNvPr id="95234" name="矩形 2"/>
          <p:cNvSpPr/>
          <p:nvPr/>
        </p:nvSpPr>
        <p:spPr>
          <a:xfrm>
            <a:off x="1219200" y="1676400"/>
            <a:ext cx="6096000" cy="1863725"/>
          </a:xfrm>
          <a:prstGeom prst="rect">
            <a:avLst/>
          </a:prstGeom>
          <a:noFill/>
          <a:ln w="9525">
            <a:noFill/>
          </a:ln>
        </p:spPr>
        <p:txBody>
          <a:bodyPr anchor="t" anchorCtr="0">
            <a:spAutoFit/>
          </a:bodyPr>
          <a:p>
            <a:pPr>
              <a:lnSpc>
                <a:spcPct val="120000"/>
              </a:lnSpc>
            </a:pPr>
            <a:r>
              <a:rPr lang="en-US" altLang="zh-CN" sz="2400" dirty="0">
                <a:latin typeface="Arial" panose="020B0604020202020204" pitchFamily="34" charset="0"/>
                <a:ea typeface="宋体" panose="02010600030101010101" pitchFamily="2" charset="-122"/>
              </a:rPr>
              <a:t>9.5.1 </a:t>
            </a:r>
            <a:r>
              <a:rPr lang="zh-CN" altLang="en-US" sz="2400" dirty="0">
                <a:latin typeface="Arial" panose="020B0604020202020204" pitchFamily="34" charset="0"/>
                <a:ea typeface="宋体" panose="02010600030101010101" pitchFamily="2" charset="-122"/>
              </a:rPr>
              <a:t>特征提取</a:t>
            </a:r>
            <a:endParaRPr lang="en-US" altLang="zh-CN" sz="2400" dirty="0">
              <a:latin typeface="Arial" panose="020B0604020202020204" pitchFamily="34" charset="0"/>
              <a:ea typeface="宋体" panose="02010600030101010101" pitchFamily="2" charset="-122"/>
            </a:endParaRPr>
          </a:p>
          <a:p>
            <a:pPr>
              <a:lnSpc>
                <a:spcPct val="120000"/>
              </a:lnSpc>
            </a:pPr>
            <a:r>
              <a:rPr lang="en-US" altLang="zh-CN" sz="2400" dirty="0">
                <a:latin typeface="Arial" panose="020B0604020202020204" pitchFamily="34" charset="0"/>
                <a:ea typeface="宋体" panose="02010600030101010101" pitchFamily="2" charset="-122"/>
              </a:rPr>
              <a:t>9.5.2 </a:t>
            </a:r>
            <a:r>
              <a:rPr lang="zh-CN" altLang="en-US" sz="2400" dirty="0">
                <a:latin typeface="Arial" panose="020B0604020202020204" pitchFamily="34" charset="0"/>
                <a:ea typeface="宋体" panose="02010600030101010101" pitchFamily="2" charset="-122"/>
              </a:rPr>
              <a:t>特征转换</a:t>
            </a:r>
            <a:endParaRPr lang="zh-CN" altLang="en-US" sz="2400" dirty="0">
              <a:latin typeface="Arial" panose="020B0604020202020204" pitchFamily="34" charset="0"/>
              <a:ea typeface="宋体" panose="02010600030101010101" pitchFamily="2" charset="-122"/>
            </a:endParaRPr>
          </a:p>
          <a:p>
            <a:pPr>
              <a:lnSpc>
                <a:spcPct val="120000"/>
              </a:lnSpc>
            </a:pPr>
            <a:r>
              <a:rPr lang="en-US" altLang="zh-CN" sz="2400" dirty="0">
                <a:latin typeface="Arial" panose="020B0604020202020204" pitchFamily="34" charset="0"/>
                <a:ea typeface="宋体" panose="02010600030101010101" pitchFamily="2" charset="-122"/>
              </a:rPr>
              <a:t>9.5.3 </a:t>
            </a:r>
            <a:r>
              <a:rPr lang="zh-CN" altLang="en-US" sz="2400" dirty="0">
                <a:latin typeface="Arial" panose="020B0604020202020204" pitchFamily="34" charset="0"/>
                <a:ea typeface="宋体" panose="02010600030101010101" pitchFamily="2" charset="-122"/>
              </a:rPr>
              <a:t>特征选择</a:t>
            </a:r>
            <a:endParaRPr lang="zh-CN" altLang="en-US" sz="2400" dirty="0">
              <a:latin typeface="Arial" panose="020B0604020202020204" pitchFamily="34" charset="0"/>
              <a:ea typeface="宋体" panose="02010600030101010101" pitchFamily="2" charset="-122"/>
            </a:endParaRPr>
          </a:p>
          <a:p>
            <a:pPr>
              <a:lnSpc>
                <a:spcPct val="120000"/>
              </a:lnSpc>
            </a:pPr>
            <a:r>
              <a:rPr lang="en-US" altLang="zh-CN" sz="2400" dirty="0">
                <a:latin typeface="Arial" panose="020B0604020202020204" pitchFamily="34" charset="0"/>
                <a:ea typeface="宋体" panose="02010600030101010101" pitchFamily="2" charset="-122"/>
              </a:rPr>
              <a:t>9.5.4 </a:t>
            </a:r>
            <a:r>
              <a:rPr lang="zh-CN" altLang="en-US" sz="2400" dirty="0">
                <a:latin typeface="Arial" panose="020B0604020202020204" pitchFamily="34" charset="0"/>
                <a:ea typeface="宋体" panose="02010600030101010101" pitchFamily="2" charset="-122"/>
              </a:rPr>
              <a:t>局部敏感哈希</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5"/>
          <p:cNvSpPr>
            <a:spLocks noGrp="1"/>
          </p:cNvSpPr>
          <p:nvPr>
            <p:ph type="title"/>
          </p:nvPr>
        </p:nvSpPr>
        <p:spPr/>
        <p:txBody>
          <a:bodyPr anchor="ctr" anchorCtr="0"/>
          <a:p>
            <a:r>
              <a:rPr lang="en-US" altLang="zh-CN" dirty="0"/>
              <a:t>9.6.1 </a:t>
            </a:r>
            <a:r>
              <a:rPr lang="zh-CN" altLang="en-US" dirty="0"/>
              <a:t>特征提取</a:t>
            </a:r>
            <a:endParaRPr lang="zh-CN" altLang="en-US"/>
          </a:p>
        </p:txBody>
      </p:sp>
      <p:sp>
        <p:nvSpPr>
          <p:cNvPr id="97282" name="文本框 6"/>
          <p:cNvSpPr txBox="1"/>
          <p:nvPr/>
        </p:nvSpPr>
        <p:spPr>
          <a:xfrm>
            <a:off x="479425" y="1439863"/>
            <a:ext cx="8054975" cy="3046412"/>
          </a:xfrm>
          <a:prstGeom prst="rect">
            <a:avLst/>
          </a:prstGeom>
          <a:noFill/>
          <a:ln w="9525">
            <a:noFill/>
          </a:ln>
        </p:spPr>
        <p:txBody>
          <a:bodyPr wrap="square" anchor="t" anchorCtr="0">
            <a:spAutoFit/>
          </a:bodyPr>
          <a:p>
            <a:r>
              <a:rPr lang="zh-CN" altLang="en-US" sz="2400" b="1">
                <a:latin typeface="Arial" panose="020B0604020202020204" pitchFamily="34" charset="0"/>
                <a:ea typeface="宋体" panose="02010600030101010101" pitchFamily="2" charset="-122"/>
              </a:rPr>
              <a:t>1．特征提取操作</a:t>
            </a:r>
            <a:endParaRPr lang="zh-CN" altLang="en-US" sz="2400" b="1">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spark.ml包提供的提取操作包括以下几种。</a:t>
            </a:r>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（1）TF-IDF</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（2）Word2Vec</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（3）CountVectorizer</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（4）FeatureHasher</a:t>
            </a:r>
            <a:endParaRPr lang="zh-CN" altLang="en-US" sz="240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idx="4294967295"/>
          </p:nvPr>
        </p:nvSpPr>
        <p:spPr>
          <a:xfrm>
            <a:off x="1143000" y="87313"/>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98306" name="矩形 3"/>
          <p:cNvSpPr/>
          <p:nvPr/>
        </p:nvSpPr>
        <p:spPr>
          <a:xfrm>
            <a:off x="533400" y="1522413"/>
            <a:ext cx="7848600" cy="1200150"/>
          </a:xfrm>
          <a:prstGeom prst="rect">
            <a:avLst/>
          </a:prstGeom>
          <a:noFill/>
          <a:ln w="9525">
            <a:noFill/>
          </a:ln>
        </p:spPr>
        <p:txBody>
          <a:bodyPr anchor="t" anchorCtr="0">
            <a:spAutoFit/>
          </a:bodyPr>
          <a:p>
            <a:pPr>
              <a:buChar char="•"/>
            </a:pPr>
            <a:r>
              <a:rPr lang="zh-CN" altLang="en-US" sz="2400" dirty="0">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词频－逆向文件频率</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TF-IDF</a:t>
            </a:r>
            <a:r>
              <a:rPr lang="zh-CN" altLang="en-US" sz="2400" dirty="0">
                <a:latin typeface="Arial" panose="020B0604020202020204" pitchFamily="34" charset="0"/>
                <a:ea typeface="宋体" panose="02010600030101010101" pitchFamily="2" charset="-122"/>
              </a:rPr>
              <a:t>）是一种在文本挖掘中广泛使用的特征向量化方法，它可以体现一个文档中词语在语料库中的重要程度。</a:t>
            </a:r>
            <a:endParaRPr lang="zh-CN" altLang="en-US" sz="2400" dirty="0">
              <a:latin typeface="Arial" panose="020B0604020202020204" pitchFamily="34" charset="0"/>
              <a:ea typeface="宋体" panose="02010600030101010101" pitchFamily="2" charset="-122"/>
            </a:endParaRPr>
          </a:p>
        </p:txBody>
      </p:sp>
      <p:sp>
        <p:nvSpPr>
          <p:cNvPr id="98307" name="矩形 4"/>
          <p:cNvSpPr/>
          <p:nvPr/>
        </p:nvSpPr>
        <p:spPr>
          <a:xfrm>
            <a:off x="533400" y="2760663"/>
            <a:ext cx="7848600" cy="1200150"/>
          </a:xfrm>
          <a:prstGeom prst="rect">
            <a:avLst/>
          </a:prstGeom>
          <a:noFill/>
          <a:ln w="9525">
            <a:noFill/>
          </a:ln>
        </p:spPr>
        <p:txBody>
          <a:bodyPr anchor="t" anchorCtr="0">
            <a:spAutoFit/>
          </a:bodyPr>
          <a:p>
            <a:pPr>
              <a:buChar char="•"/>
            </a:pPr>
            <a:r>
              <a:rPr lang="zh-CN" altLang="en-US" sz="2400" dirty="0">
                <a:latin typeface="Arial" panose="020B0604020202020204" pitchFamily="34" charset="0"/>
                <a:ea typeface="宋体" panose="02010600030101010101" pitchFamily="2" charset="-122"/>
              </a:rPr>
              <a:t>词语由</a:t>
            </a:r>
            <a:r>
              <a:rPr lang="en-US" altLang="zh-CN" sz="2400" dirty="0">
                <a:latin typeface="Arial" panose="020B0604020202020204" pitchFamily="34" charset="0"/>
                <a:ea typeface="宋体" panose="02010600030101010101" pitchFamily="2" charset="-122"/>
              </a:rPr>
              <a:t>t</a:t>
            </a:r>
            <a:r>
              <a:rPr lang="zh-CN" altLang="en-US" sz="2400" dirty="0">
                <a:latin typeface="Arial" panose="020B0604020202020204" pitchFamily="34" charset="0"/>
                <a:ea typeface="宋体" panose="02010600030101010101" pitchFamily="2" charset="-122"/>
              </a:rPr>
              <a:t>表示，文档由</a:t>
            </a:r>
            <a:r>
              <a:rPr lang="en-US" altLang="zh-CN" sz="2400" dirty="0">
                <a:latin typeface="Arial" panose="020B0604020202020204" pitchFamily="34" charset="0"/>
                <a:ea typeface="宋体" panose="02010600030101010101" pitchFamily="2" charset="-122"/>
              </a:rPr>
              <a:t>d</a:t>
            </a:r>
            <a:r>
              <a:rPr lang="zh-CN" altLang="en-US" sz="2400" dirty="0">
                <a:latin typeface="Arial" panose="020B0604020202020204" pitchFamily="34" charset="0"/>
                <a:ea typeface="宋体" panose="02010600030101010101" pitchFamily="2" charset="-122"/>
              </a:rPr>
              <a:t>表示，语料库由</a:t>
            </a:r>
            <a:r>
              <a:rPr lang="en-US" altLang="zh-CN" sz="2400" dirty="0">
                <a:latin typeface="Arial" panose="020B0604020202020204" pitchFamily="34" charset="0"/>
                <a:ea typeface="宋体" panose="02010600030101010101" pitchFamily="2" charset="-122"/>
              </a:rPr>
              <a:t>D</a:t>
            </a:r>
            <a:r>
              <a:rPr lang="zh-CN" altLang="en-US" sz="2400" dirty="0">
                <a:latin typeface="Arial" panose="020B0604020202020204" pitchFamily="34" charset="0"/>
                <a:ea typeface="宋体" panose="02010600030101010101" pitchFamily="2" charset="-122"/>
              </a:rPr>
              <a:t>表示。词频</a:t>
            </a:r>
            <a:r>
              <a:rPr lang="en-US" altLang="zh-CN" sz="2400" dirty="0">
                <a:latin typeface="Arial" panose="020B0604020202020204" pitchFamily="34" charset="0"/>
                <a:ea typeface="宋体" panose="02010600030101010101" pitchFamily="2" charset="-122"/>
              </a:rPr>
              <a:t>TF(t,d)</a:t>
            </a:r>
            <a:r>
              <a:rPr lang="zh-CN" altLang="en-US" sz="2400" dirty="0">
                <a:latin typeface="Arial" panose="020B0604020202020204" pitchFamily="34" charset="0"/>
                <a:ea typeface="宋体" panose="02010600030101010101" pitchFamily="2" charset="-122"/>
              </a:rPr>
              <a:t>是词语</a:t>
            </a:r>
            <a:r>
              <a:rPr lang="en-US" altLang="zh-CN" sz="2400" dirty="0">
                <a:latin typeface="Arial" panose="020B0604020202020204" pitchFamily="34" charset="0"/>
                <a:ea typeface="宋体" panose="02010600030101010101" pitchFamily="2" charset="-122"/>
              </a:rPr>
              <a:t>t</a:t>
            </a:r>
            <a:r>
              <a:rPr lang="zh-CN" altLang="en-US" sz="2400" dirty="0">
                <a:latin typeface="Arial" panose="020B0604020202020204" pitchFamily="34" charset="0"/>
                <a:ea typeface="宋体" panose="02010600030101010101" pitchFamily="2" charset="-122"/>
              </a:rPr>
              <a:t>在文档</a:t>
            </a:r>
            <a:r>
              <a:rPr lang="en-US" altLang="zh-CN" sz="2400" dirty="0">
                <a:latin typeface="Arial" panose="020B0604020202020204" pitchFamily="34" charset="0"/>
                <a:ea typeface="宋体" panose="02010600030101010101" pitchFamily="2" charset="-122"/>
              </a:rPr>
              <a:t>d</a:t>
            </a:r>
            <a:r>
              <a:rPr lang="zh-CN" altLang="en-US" sz="2400" dirty="0">
                <a:latin typeface="Arial" panose="020B0604020202020204" pitchFamily="34" charset="0"/>
                <a:ea typeface="宋体" panose="02010600030101010101" pitchFamily="2" charset="-122"/>
              </a:rPr>
              <a:t>中出现的次数。文件频率</a:t>
            </a:r>
            <a:r>
              <a:rPr lang="en-US" altLang="zh-CN" sz="2400" dirty="0">
                <a:latin typeface="Arial" panose="020B0604020202020204" pitchFamily="34" charset="0"/>
                <a:ea typeface="宋体" panose="02010600030101010101" pitchFamily="2" charset="-122"/>
              </a:rPr>
              <a:t>DF(t,D)</a:t>
            </a:r>
            <a:r>
              <a:rPr lang="zh-CN" altLang="en-US" sz="2400" dirty="0">
                <a:latin typeface="Arial" panose="020B0604020202020204" pitchFamily="34" charset="0"/>
                <a:ea typeface="宋体" panose="02010600030101010101" pitchFamily="2" charset="-122"/>
              </a:rPr>
              <a:t>是包含词语的文档的个数。</a:t>
            </a:r>
            <a:endParaRPr lang="zh-CN" altLang="en-US" sz="2400" dirty="0">
              <a:latin typeface="Arial" panose="020B0604020202020204" pitchFamily="34" charset="0"/>
              <a:ea typeface="宋体" panose="02010600030101010101" pitchFamily="2" charset="-122"/>
            </a:endParaRPr>
          </a:p>
        </p:txBody>
      </p:sp>
      <p:sp>
        <p:nvSpPr>
          <p:cNvPr id="98308" name="矩形 5"/>
          <p:cNvSpPr/>
          <p:nvPr/>
        </p:nvSpPr>
        <p:spPr>
          <a:xfrm>
            <a:off x="533400" y="4038600"/>
            <a:ext cx="7772400" cy="830263"/>
          </a:xfrm>
          <a:prstGeom prst="rect">
            <a:avLst/>
          </a:prstGeom>
          <a:noFill/>
          <a:ln w="9525">
            <a:noFill/>
          </a:ln>
        </p:spPr>
        <p:txBody>
          <a:bodyPr anchor="t" anchorCtr="0">
            <a:spAutoFit/>
          </a:bodyPr>
          <a:p>
            <a:pPr>
              <a:buChar char="•"/>
            </a:pPr>
            <a:r>
              <a:rPr lang="en-US" altLang="zh-CN" sz="2400" dirty="0">
                <a:latin typeface="Arial" panose="020B0604020202020204" pitchFamily="34" charset="0"/>
                <a:ea typeface="宋体" panose="02010600030101010101" pitchFamily="2" charset="-122"/>
              </a:rPr>
              <a:t>TF-IDF</a:t>
            </a:r>
            <a:r>
              <a:rPr lang="zh-CN" altLang="en-US" sz="2400" dirty="0">
                <a:latin typeface="Arial" panose="020B0604020202020204" pitchFamily="34" charset="0"/>
                <a:ea typeface="宋体" panose="02010600030101010101" pitchFamily="2" charset="-122"/>
              </a:rPr>
              <a:t>就是在数值化文档信息，衡量词语能提供多少信息以区分文档。其定义如下：</a:t>
            </a:r>
            <a:endParaRPr lang="zh-CN" altLang="en-US" sz="2400" dirty="0">
              <a:latin typeface="Arial" panose="020B0604020202020204" pitchFamily="34" charset="0"/>
              <a:ea typeface="宋体" panose="02010600030101010101" pitchFamily="2" charset="-122"/>
            </a:endParaRPr>
          </a:p>
        </p:txBody>
      </p:sp>
      <p:pic>
        <p:nvPicPr>
          <p:cNvPr id="98309" name="Picture 1" descr="C:\Users\lzy\AppData\Roaming\Tencent\Users\70004972\QQ\WinTemp\RichOle\8MC3O6QF6QJKLLWPV)55_YC.png"/>
          <p:cNvPicPr>
            <a:picLocks noChangeAspect="1"/>
          </p:cNvPicPr>
          <p:nvPr/>
        </p:nvPicPr>
        <p:blipFill>
          <a:blip r:embed="rId1"/>
          <a:stretch>
            <a:fillRect/>
          </a:stretch>
        </p:blipFill>
        <p:spPr>
          <a:xfrm>
            <a:off x="2516188" y="4848225"/>
            <a:ext cx="3962400" cy="700088"/>
          </a:xfrm>
          <a:prstGeom prst="rect">
            <a:avLst/>
          </a:prstGeom>
          <a:noFill/>
          <a:ln w="9525">
            <a:noFill/>
          </a:ln>
        </p:spPr>
      </p:pic>
      <p:sp>
        <p:nvSpPr>
          <p:cNvPr id="98310" name="矩形 7"/>
          <p:cNvSpPr/>
          <p:nvPr/>
        </p:nvSpPr>
        <p:spPr>
          <a:xfrm>
            <a:off x="581025" y="5486400"/>
            <a:ext cx="3811588" cy="461963"/>
          </a:xfrm>
          <a:prstGeom prst="rect">
            <a:avLst/>
          </a:prstGeom>
          <a:noFill/>
          <a:ln w="9525">
            <a:noFill/>
          </a:ln>
        </p:spPr>
        <p:txBody>
          <a:bodyPr wrap="none" anchor="t" anchorCtr="0">
            <a:spAutoFit/>
          </a:bodyPr>
          <a:p>
            <a:pPr>
              <a:buChar char="•"/>
            </a:pPr>
            <a:r>
              <a:rPr lang="en-US" altLang="zh-CN" sz="2400" dirty="0">
                <a:latin typeface="Arial" panose="020B0604020202020204" pitchFamily="34" charset="0"/>
                <a:ea typeface="宋体" panose="02010600030101010101" pitchFamily="2" charset="-122"/>
              </a:rPr>
              <a:t>TF-IDF </a:t>
            </a:r>
            <a:r>
              <a:rPr lang="zh-CN" altLang="en-US" sz="2400" dirty="0">
                <a:latin typeface="Arial" panose="020B0604020202020204" pitchFamily="34" charset="0"/>
                <a:ea typeface="宋体" panose="02010600030101010101" pitchFamily="2" charset="-122"/>
              </a:rPr>
              <a:t>度量值表示如下：</a:t>
            </a:r>
            <a:endParaRPr lang="zh-CN" altLang="en-US" sz="2400" dirty="0">
              <a:latin typeface="Arial" panose="020B0604020202020204" pitchFamily="34" charset="0"/>
              <a:ea typeface="宋体" panose="02010600030101010101" pitchFamily="2" charset="-122"/>
            </a:endParaRPr>
          </a:p>
        </p:txBody>
      </p:sp>
      <p:pic>
        <p:nvPicPr>
          <p:cNvPr id="98311" name="Picture 2" descr="C:\Users\lzy\AppData\Roaming\Tencent\Users\70004972\QQ\WinTemp\RichOle\4L$}B$R$1KQFQ~Z(MXYL08K.png"/>
          <p:cNvPicPr>
            <a:picLocks noChangeAspect="1"/>
          </p:cNvPicPr>
          <p:nvPr/>
        </p:nvPicPr>
        <p:blipFill>
          <a:blip r:embed="rId2"/>
          <a:stretch>
            <a:fillRect/>
          </a:stretch>
        </p:blipFill>
        <p:spPr>
          <a:xfrm>
            <a:off x="2286000" y="5986463"/>
            <a:ext cx="5562600" cy="571500"/>
          </a:xfrm>
          <a:prstGeom prst="rect">
            <a:avLst/>
          </a:prstGeom>
          <a:noFill/>
          <a:ln w="9525">
            <a:noFill/>
          </a:ln>
        </p:spPr>
      </p:pic>
      <p:sp>
        <p:nvSpPr>
          <p:cNvPr id="98312" name="文本框 99"/>
          <p:cNvSpPr txBox="1"/>
          <p:nvPr/>
        </p:nvSpPr>
        <p:spPr>
          <a:xfrm>
            <a:off x="533400" y="1114425"/>
            <a:ext cx="5080000" cy="400050"/>
          </a:xfrm>
          <a:prstGeom prst="rect">
            <a:avLst/>
          </a:prstGeom>
          <a:noFill/>
          <a:ln w="9525">
            <a:noFill/>
          </a:ln>
        </p:spPr>
        <p:txBody>
          <a:bodyPr anchor="t" anchorCtr="0">
            <a:spAutoFit/>
          </a:bodyPr>
          <a:p>
            <a:pPr indent="127000"/>
            <a:r>
              <a:rPr lang="en-US" altLang="zh-CN" sz="2000" b="1">
                <a:latin typeface="Times New Roman" panose="02020603050405020304" pitchFamily="18" charset="0"/>
                <a:ea typeface="宋体" panose="02010600030101010101" pitchFamily="2" charset="-122"/>
              </a:rPr>
              <a:t>2</a:t>
            </a:r>
            <a:r>
              <a:rPr lang="zh-CN" altLang="zh-CN" sz="2000" b="1">
                <a:latin typeface="Arial" panose="020B0604020202020204" pitchFamily="34" charset="0"/>
                <a:ea typeface="宋体" panose="02010600030101010101" pitchFamily="2" charset="-122"/>
              </a:rPr>
              <a:t>．特征提取的例子</a:t>
            </a:r>
            <a:endParaRPr lang="zh-CN" altLang="en-US" sz="2000" b="1">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100354" name="矩形 2"/>
          <p:cNvSpPr/>
          <p:nvPr/>
        </p:nvSpPr>
        <p:spPr>
          <a:xfrm>
            <a:off x="685800" y="1295400"/>
            <a:ext cx="7696200" cy="1077913"/>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在</a:t>
            </a:r>
            <a:r>
              <a:rPr lang="en-US" altLang="zh-CN" sz="2400" dirty="0">
                <a:latin typeface="Arial" panose="020B0604020202020204" pitchFamily="34" charset="0"/>
                <a:ea typeface="宋体" panose="02010600030101010101" pitchFamily="2" charset="-122"/>
              </a:rPr>
              <a:t>Spark ML</a:t>
            </a:r>
            <a:r>
              <a:rPr lang="zh-CN" altLang="en-US" sz="2400" dirty="0">
                <a:latin typeface="Arial" panose="020B0604020202020204" pitchFamily="34" charset="0"/>
                <a:ea typeface="宋体" panose="02010600030101010101" pitchFamily="2" charset="-122"/>
              </a:rPr>
              <a:t>库中，</a:t>
            </a:r>
            <a:r>
              <a:rPr lang="en-US" altLang="zh-CN" sz="2400" dirty="0">
                <a:latin typeface="Arial" panose="020B0604020202020204" pitchFamily="34" charset="0"/>
                <a:ea typeface="宋体" panose="02010600030101010101" pitchFamily="2" charset="-122"/>
              </a:rPr>
              <a:t>TF-IDF</a:t>
            </a:r>
            <a:r>
              <a:rPr lang="zh-CN" altLang="en-US" sz="2400" dirty="0">
                <a:latin typeface="Arial" panose="020B0604020202020204" pitchFamily="34" charset="0"/>
                <a:ea typeface="宋体" panose="02010600030101010101" pitchFamily="2" charset="-122"/>
              </a:rPr>
              <a:t>被分成两部分：</a:t>
            </a:r>
            <a:endParaRPr lang="en-US" altLang="zh-CN" sz="2400" dirty="0">
              <a:latin typeface="Arial" panose="020B0604020202020204" pitchFamily="34" charset="0"/>
              <a:ea typeface="宋体" panose="02010600030101010101" pitchFamily="2" charset="-122"/>
            </a:endParaRPr>
          </a:p>
          <a:p>
            <a:pPr marL="742950" lvl="1" indent="-285750" algn="l" rtl="0" eaLnBrk="1" fontAlgn="base" hangingPunct="1">
              <a:spcBef>
                <a:spcPct val="0"/>
              </a:spcBef>
              <a:spcAft>
                <a:spcPct val="0"/>
              </a:spcAft>
              <a:buChar char="–"/>
            </a:pPr>
            <a:r>
              <a:rPr lang="en-US" altLang="zh-CN" sz="2000" dirty="0">
                <a:solidFill>
                  <a:schemeClr val="tx1"/>
                </a:solidFill>
                <a:latin typeface="Arial" panose="020B0604020202020204" pitchFamily="34" charset="0"/>
                <a:ea typeface="宋体" panose="02010600030101010101" pitchFamily="2" charset="-122"/>
              </a:rPr>
              <a:t>TF (+hashing) </a:t>
            </a:r>
            <a:endParaRPr lang="en-US" altLang="zh-CN" sz="2000" dirty="0">
              <a:solidFill>
                <a:schemeClr val="tx1"/>
              </a:solidFill>
              <a:latin typeface="Arial" panose="020B0604020202020204" pitchFamily="34" charset="0"/>
              <a:ea typeface="宋体" panose="02010600030101010101" pitchFamily="2" charset="-122"/>
            </a:endParaRPr>
          </a:p>
          <a:p>
            <a:pPr marL="742950" lvl="1" indent="-285750" algn="l" rtl="0" eaLnBrk="1" fontAlgn="base" hangingPunct="1">
              <a:spcBef>
                <a:spcPct val="0"/>
              </a:spcBef>
              <a:spcAft>
                <a:spcPct val="0"/>
              </a:spcAft>
              <a:buChar char="–"/>
            </a:pPr>
            <a:r>
              <a:rPr lang="zh-CN" altLang="en-US" sz="2000" dirty="0">
                <a:solidFill>
                  <a:schemeClr val="tx1"/>
                </a:solidFill>
                <a:latin typeface="Arial" panose="020B0604020202020204" pitchFamily="34" charset="0"/>
                <a:ea typeface="宋体" panose="02010600030101010101" pitchFamily="2" charset="-122"/>
              </a:rPr>
              <a:t> </a:t>
            </a:r>
            <a:r>
              <a:rPr lang="en-US" altLang="zh-CN" sz="2000" dirty="0">
                <a:solidFill>
                  <a:schemeClr val="tx1"/>
                </a:solidFill>
                <a:latin typeface="Arial" panose="020B0604020202020204" pitchFamily="34" charset="0"/>
                <a:ea typeface="宋体" panose="02010600030101010101" pitchFamily="2" charset="-122"/>
              </a:rPr>
              <a:t>IDF</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00355" name="矩形 3"/>
          <p:cNvSpPr/>
          <p:nvPr/>
        </p:nvSpPr>
        <p:spPr>
          <a:xfrm>
            <a:off x="685800" y="2667000"/>
            <a:ext cx="7924800" cy="1200150"/>
          </a:xfrm>
          <a:prstGeom prst="rect">
            <a:avLst/>
          </a:prstGeom>
          <a:noFill/>
          <a:ln w="9525">
            <a:noFill/>
          </a:ln>
        </p:spPr>
        <p:txBody>
          <a:bodyPr anchor="t" anchorCtr="0">
            <a:spAutoFit/>
          </a:bodyPr>
          <a:p>
            <a:pPr>
              <a:buChar char="•"/>
            </a:pPr>
            <a:r>
              <a:rPr lang="en-US" altLang="zh-CN" sz="2400" b="1" dirty="0">
                <a:latin typeface="Arial" panose="020B0604020202020204" pitchFamily="34" charset="0"/>
                <a:ea typeface="宋体" panose="02010600030101010101" pitchFamily="2" charset="-122"/>
              </a:rPr>
              <a:t>TF</a:t>
            </a:r>
            <a:r>
              <a:rPr lang="en-US" altLang="zh-CN" sz="2400" dirty="0">
                <a:latin typeface="Arial" panose="020B0604020202020204" pitchFamily="34" charset="0"/>
                <a:ea typeface="宋体" panose="02010600030101010101" pitchFamily="2" charset="-122"/>
              </a:rPr>
              <a:t>: HashingTF </a:t>
            </a:r>
            <a:r>
              <a:rPr lang="zh-CN" altLang="en-US" sz="2400" dirty="0">
                <a:latin typeface="Arial" panose="020B0604020202020204" pitchFamily="34" charset="0"/>
                <a:ea typeface="宋体" panose="02010600030101010101" pitchFamily="2" charset="-122"/>
              </a:rPr>
              <a:t>是一个</a:t>
            </a:r>
            <a:r>
              <a:rPr lang="en-US" altLang="zh-CN" sz="2400" dirty="0">
                <a:latin typeface="Arial" panose="020B0604020202020204" pitchFamily="34" charset="0"/>
                <a:ea typeface="宋体" panose="02010600030101010101" pitchFamily="2" charset="-122"/>
              </a:rPr>
              <a:t>Transformer</a:t>
            </a:r>
            <a:r>
              <a:rPr lang="zh-CN" altLang="en-US" sz="2400" dirty="0">
                <a:latin typeface="Arial" panose="020B0604020202020204" pitchFamily="34" charset="0"/>
                <a:ea typeface="宋体" panose="02010600030101010101" pitchFamily="2" charset="-122"/>
              </a:rPr>
              <a:t>，在文本处理中，接收词条的集合然后把这些集合转化成固定长度的特征向量。这个算法在哈希的同时会统计各个词条的词频。</a:t>
            </a:r>
            <a:endParaRPr lang="zh-CN" altLang="en-US" sz="2400" dirty="0">
              <a:latin typeface="Arial" panose="020B0604020202020204" pitchFamily="34" charset="0"/>
              <a:ea typeface="宋体" panose="02010600030101010101" pitchFamily="2" charset="-122"/>
            </a:endParaRPr>
          </a:p>
        </p:txBody>
      </p:sp>
      <p:sp>
        <p:nvSpPr>
          <p:cNvPr id="100356" name="矩形 4"/>
          <p:cNvSpPr/>
          <p:nvPr/>
        </p:nvSpPr>
        <p:spPr>
          <a:xfrm>
            <a:off x="685800" y="4160838"/>
            <a:ext cx="7848600" cy="1938337"/>
          </a:xfrm>
          <a:prstGeom prst="rect">
            <a:avLst/>
          </a:prstGeom>
          <a:noFill/>
          <a:ln w="9525">
            <a:noFill/>
          </a:ln>
        </p:spPr>
        <p:txBody>
          <a:bodyPr anchor="t" anchorCtr="0">
            <a:spAutoFit/>
          </a:bodyPr>
          <a:p>
            <a:pPr>
              <a:buChar char="•"/>
            </a:pPr>
            <a:r>
              <a:rPr lang="en-US" altLang="zh-CN" sz="2400" b="1" dirty="0">
                <a:latin typeface="Arial" panose="020B0604020202020204" pitchFamily="34" charset="0"/>
                <a:ea typeface="宋体" panose="02010600030101010101" pitchFamily="2" charset="-122"/>
              </a:rPr>
              <a:t>IDF</a:t>
            </a:r>
            <a:r>
              <a:rPr lang="en-US" altLang="zh-CN" sz="2400" dirty="0">
                <a:latin typeface="Arial" panose="020B0604020202020204" pitchFamily="34" charset="0"/>
                <a:ea typeface="宋体" panose="02010600030101010101" pitchFamily="2" charset="-122"/>
              </a:rPr>
              <a:t>: IDF</a:t>
            </a:r>
            <a:r>
              <a:rPr lang="zh-CN" altLang="en-US" sz="2400" dirty="0">
                <a:latin typeface="Arial" panose="020B0604020202020204" pitchFamily="34" charset="0"/>
                <a:ea typeface="宋体" panose="02010600030101010101" pitchFamily="2" charset="-122"/>
              </a:rPr>
              <a:t>是一个</a:t>
            </a:r>
            <a:r>
              <a:rPr lang="en-US" altLang="zh-CN" sz="2400" dirty="0">
                <a:latin typeface="Arial" panose="020B0604020202020204" pitchFamily="34" charset="0"/>
                <a:ea typeface="宋体" panose="02010600030101010101" pitchFamily="2" charset="-122"/>
              </a:rPr>
              <a:t>Estimator</a:t>
            </a:r>
            <a:r>
              <a:rPr lang="zh-CN" altLang="en-US" sz="2400" dirty="0">
                <a:latin typeface="Arial" panose="020B0604020202020204" pitchFamily="34" charset="0"/>
                <a:ea typeface="宋体" panose="02010600030101010101" pitchFamily="2" charset="-122"/>
              </a:rPr>
              <a:t>，在一个数据集上应用它的</a:t>
            </a:r>
            <a:r>
              <a:rPr lang="en-US" altLang="zh-CN" sz="2400" dirty="0">
                <a:latin typeface="Arial" panose="020B0604020202020204" pitchFamily="34" charset="0"/>
                <a:ea typeface="宋体" panose="02010600030101010101" pitchFamily="2" charset="-122"/>
              </a:rPr>
              <a:t>fit()</a:t>
            </a:r>
            <a:r>
              <a:rPr lang="zh-CN" altLang="en-US" sz="2400" dirty="0">
                <a:latin typeface="Arial" panose="020B0604020202020204" pitchFamily="34" charset="0"/>
                <a:ea typeface="宋体" panose="02010600030101010101" pitchFamily="2" charset="-122"/>
              </a:rPr>
              <a:t>方法，产生一个</a:t>
            </a:r>
            <a:r>
              <a:rPr lang="en-US" altLang="zh-CN" sz="2400" dirty="0">
                <a:latin typeface="Arial" panose="020B0604020202020204" pitchFamily="34" charset="0"/>
                <a:ea typeface="宋体" panose="02010600030101010101" pitchFamily="2" charset="-122"/>
              </a:rPr>
              <a:t>IDFModel</a:t>
            </a:r>
            <a:r>
              <a:rPr lang="zh-CN" altLang="en-US" sz="2400" dirty="0">
                <a:latin typeface="Arial" panose="020B0604020202020204" pitchFamily="34" charset="0"/>
                <a:ea typeface="宋体" panose="02010600030101010101" pitchFamily="2" charset="-122"/>
              </a:rPr>
              <a:t>。 该</a:t>
            </a:r>
            <a:r>
              <a:rPr lang="en-US" altLang="zh-CN" sz="2400" dirty="0">
                <a:latin typeface="Arial" panose="020B0604020202020204" pitchFamily="34" charset="0"/>
                <a:ea typeface="宋体" panose="02010600030101010101" pitchFamily="2" charset="-122"/>
              </a:rPr>
              <a:t>IDFModel </a:t>
            </a:r>
            <a:r>
              <a:rPr lang="zh-CN" altLang="en-US" sz="2400" dirty="0">
                <a:latin typeface="Arial" panose="020B0604020202020204" pitchFamily="34" charset="0"/>
                <a:ea typeface="宋体" panose="02010600030101010101" pitchFamily="2" charset="-122"/>
              </a:rPr>
              <a:t>接收特征向量（由</a:t>
            </a:r>
            <a:r>
              <a:rPr lang="en-US" altLang="zh-CN" sz="2400" dirty="0">
                <a:latin typeface="Arial" panose="020B0604020202020204" pitchFamily="34" charset="0"/>
                <a:ea typeface="宋体" panose="02010600030101010101" pitchFamily="2" charset="-122"/>
              </a:rPr>
              <a:t>HashingTF</a:t>
            </a:r>
            <a:r>
              <a:rPr lang="zh-CN" altLang="en-US" sz="2400" dirty="0">
                <a:latin typeface="Arial" panose="020B0604020202020204" pitchFamily="34" charset="0"/>
                <a:ea typeface="宋体" panose="02010600030101010101" pitchFamily="2" charset="-122"/>
              </a:rPr>
              <a:t>产生），然后计算每一个词在文档中出现的频次。</a:t>
            </a:r>
            <a:r>
              <a:rPr lang="en-US" altLang="zh-CN" sz="2400" dirty="0">
                <a:latin typeface="Arial" panose="020B0604020202020204" pitchFamily="34" charset="0"/>
                <a:ea typeface="宋体" panose="02010600030101010101" pitchFamily="2" charset="-122"/>
              </a:rPr>
              <a:t>IDF</a:t>
            </a:r>
            <a:r>
              <a:rPr lang="zh-CN" altLang="en-US" sz="2400" dirty="0">
                <a:latin typeface="Arial" panose="020B0604020202020204" pitchFamily="34" charset="0"/>
                <a:ea typeface="宋体" panose="02010600030101010101" pitchFamily="2" charset="-122"/>
              </a:rPr>
              <a:t>会减少那些在语料库中出现频率较高的词的权重。</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102402" name="矩形 3"/>
          <p:cNvSpPr/>
          <p:nvPr/>
        </p:nvSpPr>
        <p:spPr>
          <a:xfrm>
            <a:off x="762000" y="1524000"/>
            <a:ext cx="7620000" cy="3151188"/>
          </a:xfrm>
          <a:prstGeom prst="rect">
            <a:avLst/>
          </a:prstGeom>
          <a:noFill/>
          <a:ln w="9525">
            <a:noFill/>
          </a:ln>
        </p:spPr>
        <p:txBody>
          <a:bodyPr anchor="t" anchorCtr="0">
            <a:spAutoFit/>
          </a:bodyPr>
          <a:p>
            <a:pPr>
              <a:lnSpc>
                <a:spcPct val="120000"/>
              </a:lnSpc>
            </a:pPr>
            <a:r>
              <a:rPr lang="zh-CN" altLang="en-US" sz="2400" b="1" dirty="0">
                <a:latin typeface="Arial" panose="020B0604020202020204" pitchFamily="34" charset="0"/>
                <a:ea typeface="宋体" panose="02010600030101010101" pitchFamily="2" charset="-122"/>
              </a:rPr>
              <a:t>过程描述：</a:t>
            </a:r>
            <a:endParaRPr lang="en-US" altLang="zh-CN" sz="2400" b="1" dirty="0">
              <a:latin typeface="Arial" panose="020B0604020202020204" pitchFamily="34" charset="0"/>
              <a:ea typeface="宋体" panose="02010600030101010101" pitchFamily="2" charset="-122"/>
            </a:endParaRPr>
          </a:p>
          <a:p>
            <a:pPr>
              <a:lnSpc>
                <a:spcPct val="120000"/>
              </a:lnSpc>
              <a:buChar char="•"/>
            </a:pPr>
            <a:r>
              <a:rPr lang="zh-CN" altLang="en-US" sz="2400" dirty="0">
                <a:latin typeface="Arial" panose="020B0604020202020204" pitchFamily="34" charset="0"/>
                <a:ea typeface="宋体" panose="02010600030101010101" pitchFamily="2" charset="-122"/>
              </a:rPr>
              <a:t>在下面的代码段中，我们以一组句子开始</a:t>
            </a:r>
            <a:endParaRPr lang="en-US" altLang="zh-CN" sz="2400" dirty="0">
              <a:latin typeface="Arial" panose="020B0604020202020204" pitchFamily="34" charset="0"/>
              <a:ea typeface="宋体" panose="02010600030101010101" pitchFamily="2" charset="-122"/>
            </a:endParaRPr>
          </a:p>
          <a:p>
            <a:pPr>
              <a:lnSpc>
                <a:spcPct val="120000"/>
              </a:lnSpc>
              <a:buChar char="•"/>
            </a:pPr>
            <a:r>
              <a:rPr lang="zh-CN" altLang="en-US" sz="2400" dirty="0">
                <a:latin typeface="Arial" panose="020B0604020202020204" pitchFamily="34" charset="0"/>
                <a:ea typeface="宋体" panose="02010600030101010101" pitchFamily="2" charset="-122"/>
              </a:rPr>
              <a:t>首先使用分解器</a:t>
            </a:r>
            <a:r>
              <a:rPr lang="en-US" altLang="zh-CN" sz="2400" dirty="0">
                <a:latin typeface="Arial" panose="020B0604020202020204" pitchFamily="34" charset="0"/>
                <a:ea typeface="宋体" panose="02010600030101010101" pitchFamily="2" charset="-122"/>
              </a:rPr>
              <a:t>Tokenizer</a:t>
            </a:r>
            <a:r>
              <a:rPr lang="zh-CN" altLang="en-US" sz="2400" dirty="0">
                <a:latin typeface="Arial" panose="020B0604020202020204" pitchFamily="34" charset="0"/>
                <a:ea typeface="宋体" panose="02010600030101010101" pitchFamily="2" charset="-122"/>
              </a:rPr>
              <a:t>把句子划分为单个词语</a:t>
            </a:r>
            <a:endParaRPr lang="en-US" altLang="zh-CN" sz="2400" dirty="0">
              <a:latin typeface="Arial" panose="020B0604020202020204" pitchFamily="34" charset="0"/>
              <a:ea typeface="宋体" panose="02010600030101010101" pitchFamily="2" charset="-122"/>
            </a:endParaRPr>
          </a:p>
          <a:p>
            <a:pPr>
              <a:lnSpc>
                <a:spcPct val="120000"/>
              </a:lnSpc>
              <a:buChar char="•"/>
            </a:pPr>
            <a:r>
              <a:rPr lang="zh-CN" altLang="en-US" sz="2400" dirty="0">
                <a:latin typeface="Arial" panose="020B0604020202020204" pitchFamily="34" charset="0"/>
                <a:ea typeface="宋体" panose="02010600030101010101" pitchFamily="2" charset="-122"/>
              </a:rPr>
              <a:t>对每一个句子（词袋），使用</a:t>
            </a:r>
            <a:r>
              <a:rPr lang="en-US" altLang="zh-CN" sz="2400" dirty="0">
                <a:latin typeface="Arial" panose="020B0604020202020204" pitchFamily="34" charset="0"/>
                <a:ea typeface="宋体" panose="02010600030101010101" pitchFamily="2" charset="-122"/>
              </a:rPr>
              <a:t>HashingTF</a:t>
            </a:r>
            <a:r>
              <a:rPr lang="zh-CN" altLang="en-US" sz="2400" dirty="0">
                <a:latin typeface="Arial" panose="020B0604020202020204" pitchFamily="34" charset="0"/>
                <a:ea typeface="宋体" panose="02010600030101010101" pitchFamily="2" charset="-122"/>
              </a:rPr>
              <a:t>将句子转换为特征向量</a:t>
            </a:r>
            <a:endParaRPr lang="en-US" altLang="zh-CN" sz="2400" dirty="0">
              <a:latin typeface="Arial" panose="020B0604020202020204" pitchFamily="34" charset="0"/>
              <a:ea typeface="宋体" panose="02010600030101010101" pitchFamily="2" charset="-122"/>
            </a:endParaRPr>
          </a:p>
          <a:p>
            <a:pPr>
              <a:lnSpc>
                <a:spcPct val="120000"/>
              </a:lnSpc>
              <a:buChar char="•"/>
            </a:pPr>
            <a:r>
              <a:rPr lang="zh-CN" altLang="en-US" sz="2400" dirty="0">
                <a:latin typeface="Arial" panose="020B0604020202020204" pitchFamily="34" charset="0"/>
                <a:ea typeface="宋体" panose="02010600030101010101" pitchFamily="2" charset="-122"/>
              </a:rPr>
              <a:t>最后使用</a:t>
            </a:r>
            <a:r>
              <a:rPr lang="en-US" altLang="zh-CN" sz="2400" dirty="0">
                <a:latin typeface="Arial" panose="020B0604020202020204" pitchFamily="34" charset="0"/>
                <a:ea typeface="宋体" panose="02010600030101010101" pitchFamily="2" charset="-122"/>
              </a:rPr>
              <a:t>IDF</a:t>
            </a:r>
            <a:r>
              <a:rPr lang="zh-CN" altLang="en-US" sz="2400" dirty="0">
                <a:latin typeface="Arial" panose="020B0604020202020204" pitchFamily="34" charset="0"/>
                <a:ea typeface="宋体" panose="02010600030101010101" pitchFamily="2" charset="-122"/>
              </a:rPr>
              <a:t>重新调整特征向量（这种转换通常可以提高使用文本特征的性能）</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idx="4294967295"/>
          </p:nvPr>
        </p:nvSpPr>
        <p:spPr>
          <a:xfrm>
            <a:off x="1143000" y="76200"/>
            <a:ext cx="8001000" cy="914400"/>
          </a:xfrm>
        </p:spPr>
        <p:txBody>
          <a:bodyPr vert="horz" wrap="square" lIns="91440" tIns="45720" rIns="91440" bIns="45720" anchor="ctr" anchorCtr="0"/>
          <a:lstStyle/>
          <a:p>
            <a:pPr>
              <a:buNone/>
            </a:pPr>
            <a:r>
              <a:rPr b="1" dirty="0">
                <a:latin typeface="Arial" panose="020B0604020202020204" pitchFamily="34" charset="0"/>
                <a:ea typeface="黑体" panose="02010609060101010101" pitchFamily="49" charset="-122"/>
                <a:sym typeface="+mn-ea"/>
              </a:rPr>
              <a:t>9.1  基于大数据的机器学习</a:t>
            </a:r>
            <a:endParaRPr lang="zh-CN" altLang="en-US" dirty="0"/>
          </a:p>
        </p:txBody>
      </p:sp>
      <p:sp>
        <p:nvSpPr>
          <p:cNvPr id="13314" name="矩形 2"/>
          <p:cNvSpPr/>
          <p:nvPr/>
        </p:nvSpPr>
        <p:spPr>
          <a:xfrm>
            <a:off x="685800" y="1524000"/>
            <a:ext cx="7924800" cy="1570038"/>
          </a:xfrm>
          <a:prstGeom prst="rect">
            <a:avLst/>
          </a:prstGeom>
          <a:noFill/>
          <a:ln w="9525">
            <a:noFill/>
          </a:ln>
        </p:spPr>
        <p:txBody>
          <a:bodyPr anchor="t" anchorCtr="0">
            <a:spAutoFit/>
          </a:bodyPr>
          <a:lstStyle/>
          <a:p>
            <a:pPr>
              <a:buFont typeface="Arial" panose="020B0604020202020204" pitchFamily="34" charset="0"/>
              <a:buChar char="•"/>
            </a:pPr>
            <a:r>
              <a:rPr lang="zh-CN" altLang="en-US" sz="2400" dirty="0">
                <a:latin typeface="Arial" panose="020B0604020202020204" pitchFamily="34" charset="0"/>
                <a:ea typeface="宋体" panose="02010600030101010101" pitchFamily="2" charset="-122"/>
              </a:rPr>
              <a:t>传统的机器学习算法，由于技术和单机存储的限制，只能在少量数据上使用，依赖于数据抽样</a:t>
            </a:r>
            <a:endParaRPr lang="en-US" altLang="zh-CN" sz="2400" dirty="0">
              <a:latin typeface="Arial" panose="020B0604020202020204" pitchFamily="34" charset="0"/>
              <a:ea typeface="宋体" panose="02010600030101010101" pitchFamily="2" charset="-122"/>
            </a:endParaRPr>
          </a:p>
          <a:p>
            <a:pPr>
              <a:buFont typeface="Arial" panose="020B0604020202020204" pitchFamily="34" charset="0"/>
              <a:buChar char="•"/>
            </a:pPr>
            <a:r>
              <a:rPr lang="zh-CN" altLang="en-US" sz="2400" dirty="0">
                <a:latin typeface="Arial" panose="020B0604020202020204" pitchFamily="34" charset="0"/>
                <a:ea typeface="宋体" panose="02010600030101010101" pitchFamily="2" charset="-122"/>
              </a:rPr>
              <a:t>大数据技术的出现，可以支持在全量数据上进行机器学习</a:t>
            </a:r>
            <a:endParaRPr lang="en-US" altLang="zh-CN" sz="2400" dirty="0">
              <a:latin typeface="Arial" panose="020B0604020202020204" pitchFamily="34" charset="0"/>
              <a:ea typeface="宋体" panose="02010600030101010101" pitchFamily="2" charset="-122"/>
            </a:endParaRPr>
          </a:p>
          <a:p>
            <a:pPr>
              <a:buFont typeface="Arial" panose="020B0604020202020204" pitchFamily="34" charset="0"/>
              <a:buChar char="•"/>
            </a:pPr>
            <a:endParaRPr lang="en-US" altLang="zh-CN" sz="2400" dirty="0">
              <a:latin typeface="Arial" panose="020B0604020202020204" pitchFamily="34" charset="0"/>
              <a:ea typeface="宋体" panose="02010600030101010101" pitchFamily="2" charset="-122"/>
            </a:endParaRPr>
          </a:p>
        </p:txBody>
      </p:sp>
      <p:sp>
        <p:nvSpPr>
          <p:cNvPr id="13315" name="矩形 3"/>
          <p:cNvSpPr/>
          <p:nvPr/>
        </p:nvSpPr>
        <p:spPr>
          <a:xfrm>
            <a:off x="685800" y="2743200"/>
            <a:ext cx="7848600" cy="1200150"/>
          </a:xfrm>
          <a:prstGeom prst="rect">
            <a:avLst/>
          </a:prstGeom>
          <a:noFill/>
          <a:ln w="9525">
            <a:noFill/>
          </a:ln>
        </p:spPr>
        <p:txBody>
          <a:bodyPr anchor="t" anchorCtr="0">
            <a:spAutoFit/>
          </a:bodyPr>
          <a:lstStyle/>
          <a:p>
            <a:pPr>
              <a:buFont typeface="Arial" panose="020B0604020202020204" pitchFamily="34" charset="0"/>
              <a:buChar char="•"/>
            </a:pPr>
            <a:r>
              <a:rPr lang="zh-CN" altLang="en-US" sz="2400" dirty="0">
                <a:latin typeface="Arial" panose="020B0604020202020204" pitchFamily="34" charset="0"/>
                <a:ea typeface="宋体" panose="02010600030101010101" pitchFamily="2" charset="-122"/>
              </a:rPr>
              <a:t>机器学习算法涉及大量</a:t>
            </a:r>
            <a:r>
              <a:rPr lang="zh-CN" altLang="en-US" sz="2400" b="1" dirty="0">
                <a:solidFill>
                  <a:srgbClr val="FF0000"/>
                </a:solidFill>
                <a:latin typeface="Arial" panose="020B0604020202020204" pitchFamily="34" charset="0"/>
                <a:ea typeface="宋体" panose="02010600030101010101" pitchFamily="2" charset="-122"/>
              </a:rPr>
              <a:t>迭代计算</a:t>
            </a:r>
            <a:endParaRPr lang="en-US" altLang="zh-CN" sz="2400" b="1" dirty="0">
              <a:solidFill>
                <a:srgbClr val="FF0000"/>
              </a:solidFill>
              <a:latin typeface="Arial" panose="020B0604020202020204" pitchFamily="34" charset="0"/>
              <a:ea typeface="宋体" panose="02010600030101010101" pitchFamily="2" charset="-122"/>
            </a:endParaRPr>
          </a:p>
          <a:p>
            <a:pPr>
              <a:buFont typeface="Arial" panose="020B0604020202020204" pitchFamily="34" charset="0"/>
              <a:buChar char="•"/>
            </a:pPr>
            <a:r>
              <a:rPr lang="zh-CN" altLang="en-US" sz="2400" dirty="0">
                <a:latin typeface="Arial" panose="020B0604020202020204" pitchFamily="34" charset="0"/>
                <a:ea typeface="宋体" panose="02010600030101010101" pitchFamily="2" charset="-122"/>
              </a:rPr>
              <a:t>基于磁盘的</a:t>
            </a:r>
            <a:r>
              <a:rPr lang="en-US" altLang="zh-CN" sz="2400" dirty="0">
                <a:latin typeface="Arial" panose="020B0604020202020204" pitchFamily="34" charset="0"/>
                <a:ea typeface="宋体" panose="02010600030101010101" pitchFamily="2" charset="-122"/>
              </a:rPr>
              <a:t>MapReduce</a:t>
            </a:r>
            <a:r>
              <a:rPr lang="zh-CN" altLang="en-US" sz="2400" dirty="0">
                <a:latin typeface="Arial" panose="020B0604020202020204" pitchFamily="34" charset="0"/>
                <a:ea typeface="宋体" panose="02010600030101010101" pitchFamily="2" charset="-122"/>
              </a:rPr>
              <a:t>不适合进行大量迭代计算</a:t>
            </a:r>
            <a:endParaRPr lang="en-US" altLang="zh-CN" sz="2400" dirty="0">
              <a:latin typeface="Arial" panose="020B0604020202020204" pitchFamily="34" charset="0"/>
              <a:ea typeface="宋体" panose="02010600030101010101" pitchFamily="2" charset="-122"/>
            </a:endParaRPr>
          </a:p>
          <a:p>
            <a:pPr>
              <a:buFont typeface="Arial" panose="020B0604020202020204" pitchFamily="34" charset="0"/>
              <a:buChar char="•"/>
            </a:pPr>
            <a:r>
              <a:rPr lang="zh-CN" altLang="en-US" sz="2400" dirty="0">
                <a:latin typeface="Arial" panose="020B0604020202020204" pitchFamily="34" charset="0"/>
                <a:ea typeface="宋体" panose="02010600030101010101" pitchFamily="2" charset="-122"/>
              </a:rPr>
              <a:t>基于内存的</a:t>
            </a:r>
            <a:r>
              <a:rPr lang="en-US" altLang="zh-CN" sz="2400" dirty="0">
                <a:latin typeface="Arial" panose="020B0604020202020204" pitchFamily="34" charset="0"/>
                <a:ea typeface="宋体" panose="02010600030101010101" pitchFamily="2" charset="-122"/>
              </a:rPr>
              <a:t>Spark</a:t>
            </a:r>
            <a:r>
              <a:rPr lang="zh-CN" altLang="en-US" sz="2400" dirty="0">
                <a:latin typeface="Arial" panose="020B0604020202020204" pitchFamily="34" charset="0"/>
                <a:ea typeface="宋体" panose="02010600030101010101" pitchFamily="2" charset="-122"/>
              </a:rPr>
              <a:t>比较适合进行大量迭代计算</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103426" name="矩形 2"/>
          <p:cNvSpPr/>
          <p:nvPr/>
        </p:nvSpPr>
        <p:spPr>
          <a:xfrm>
            <a:off x="684213" y="1219200"/>
            <a:ext cx="4668837" cy="460375"/>
          </a:xfrm>
          <a:prstGeom prst="rect">
            <a:avLst/>
          </a:prstGeom>
          <a:noFill/>
          <a:ln w="9525">
            <a:noFill/>
          </a:ln>
        </p:spPr>
        <p:txBody>
          <a:bodyPr wrap="none" anchor="t" anchorCtr="0">
            <a:spAutoFit/>
          </a:bodyPr>
          <a:p>
            <a:r>
              <a:rPr lang="zh-CN" altLang="zh-CN" sz="2400" dirty="0">
                <a:latin typeface="Arial" panose="020B0604020202020204" pitchFamily="34" charset="0"/>
                <a:ea typeface="宋体" panose="02010600030101010101" pitchFamily="2" charset="-122"/>
              </a:rPr>
              <a:t>第1步：导入TF-IDF所需要的包。</a:t>
            </a:r>
            <a:endParaRPr lang="zh-CN" altLang="zh-CN" sz="2400" dirty="0">
              <a:latin typeface="Arial" panose="020B0604020202020204" pitchFamily="34" charset="0"/>
              <a:ea typeface="宋体" panose="02010600030101010101" pitchFamily="2" charset="-122"/>
            </a:endParaRPr>
          </a:p>
        </p:txBody>
      </p:sp>
      <p:sp>
        <p:nvSpPr>
          <p:cNvPr id="103427" name="矩形 3"/>
          <p:cNvSpPr/>
          <p:nvPr/>
        </p:nvSpPr>
        <p:spPr>
          <a:xfrm>
            <a:off x="685800" y="1828800"/>
            <a:ext cx="7772400" cy="706755"/>
          </a:xfrm>
          <a:prstGeom prst="rect">
            <a:avLst/>
          </a:prstGeom>
          <a:solidFill>
            <a:schemeClr val="tx1"/>
          </a:solidFill>
          <a:ln w="9525">
            <a:noFill/>
          </a:ln>
        </p:spPr>
        <p:txBody>
          <a:bodyPr anchor="t" anchorCtr="0">
            <a:spAutoFit/>
          </a:bodyPr>
          <a:p>
            <a:r>
              <a:rPr lang="en-US" altLang="zh-CN" sz="2000" dirty="0">
                <a:solidFill>
                  <a:schemeClr val="bg1"/>
                </a:solidFill>
                <a:latin typeface="Arial" panose="020B0604020202020204" pitchFamily="34" charset="0"/>
                <a:ea typeface="宋体" panose="02010600030101010101" pitchFamily="2" charset="-122"/>
              </a:rPr>
              <a:t>&gt;&gt;&gt; from pyspark.ml.feature import HashingTF, IDF, Tokenizer</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&gt;&gt;&gt; from pyspark.sql import SparkSession</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03428" name="矩形 9"/>
          <p:cNvSpPr/>
          <p:nvPr/>
        </p:nvSpPr>
        <p:spPr>
          <a:xfrm>
            <a:off x="665163" y="2527300"/>
            <a:ext cx="8382000" cy="46037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第2步：创建一个集合，每一个句子代表一个文件。</a:t>
            </a:r>
            <a:endParaRPr lang="zh-CN" altLang="zh-CN" sz="2400" dirty="0">
              <a:latin typeface="Arial" panose="020B0604020202020204" pitchFamily="34" charset="0"/>
              <a:ea typeface="宋体" panose="02010600030101010101" pitchFamily="2" charset="-122"/>
            </a:endParaRPr>
          </a:p>
        </p:txBody>
      </p:sp>
      <p:sp>
        <p:nvSpPr>
          <p:cNvPr id="103429" name="矩形 10"/>
          <p:cNvSpPr/>
          <p:nvPr/>
        </p:nvSpPr>
        <p:spPr>
          <a:xfrm>
            <a:off x="685800" y="3187700"/>
            <a:ext cx="8305800" cy="2861310"/>
          </a:xfrm>
          <a:prstGeom prst="rect">
            <a:avLst/>
          </a:prstGeom>
          <a:solidFill>
            <a:schemeClr val="tx1"/>
          </a:solidFill>
          <a:ln w="9525">
            <a:noFill/>
          </a:ln>
        </p:spPr>
        <p:txBody>
          <a:bodyPr anchor="t" anchorCtr="0">
            <a:spAutoFit/>
          </a:bodyPr>
          <a:p>
            <a:r>
              <a:rPr lang="en-US" altLang="zh-CN" sz="2000" dirty="0">
                <a:solidFill>
                  <a:schemeClr val="bg1"/>
                </a:solidFill>
                <a:latin typeface="Arial" panose="020B0604020202020204" pitchFamily="34" charset="0"/>
                <a:ea typeface="宋体" panose="02010600030101010101" pitchFamily="2" charset="-122"/>
              </a:rPr>
              <a:t># 创建一个 SparkSession（如果尚未创建）</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&gt;&gt;&gt; spark = SparkSession.builder.appName("example").getOrCreate()</a:t>
            </a:r>
            <a:endParaRPr lang="en-US" altLang="zh-CN" sz="2000" dirty="0">
              <a:solidFill>
                <a:schemeClr val="bg1"/>
              </a:solidFill>
              <a:latin typeface="Arial" panose="020B0604020202020204" pitchFamily="34" charset="0"/>
              <a:ea typeface="宋体" panose="02010600030101010101" pitchFamily="2" charset="-122"/>
            </a:endParaRPr>
          </a:p>
          <a:p>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创建数据集</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&gt;&gt;&gt; data = [</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(0, "I heard about Spark and I love Spark"),</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(0, "I wish Java could use case classes"),</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(1, "Logistic regression models are neat")</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9.6.1 </a:t>
            </a:r>
            <a:r>
              <a:rPr lang="zh-CN" altLang="en-US" dirty="0">
                <a:sym typeface="+mn-ea"/>
              </a:rPr>
              <a:t>特征提取</a:t>
            </a:r>
            <a:endParaRPr lang="zh-CN" altLang="en-US"/>
          </a:p>
        </p:txBody>
      </p:sp>
      <p:sp>
        <p:nvSpPr>
          <p:cNvPr id="103429" name="矩形 10"/>
          <p:cNvSpPr/>
          <p:nvPr>
            <p:custDataLst>
              <p:tags r:id="rId1"/>
            </p:custDataLst>
          </p:nvPr>
        </p:nvSpPr>
        <p:spPr>
          <a:xfrm>
            <a:off x="534035" y="1219200"/>
            <a:ext cx="8305800" cy="3977640"/>
          </a:xfrm>
          <a:prstGeom prst="rect">
            <a:avLst/>
          </a:prstGeom>
          <a:solidFill>
            <a:schemeClr val="tx1"/>
          </a:solidFill>
          <a:ln w="9525">
            <a:noFill/>
          </a:ln>
        </p:spPr>
        <p:txBody>
          <a:bodyPr anchor="t" anchorCtr="0">
            <a:noAutofit/>
          </a:bodyPr>
          <a:p>
            <a:r>
              <a:rPr lang="en-US" altLang="zh-CN" sz="2000" dirty="0">
                <a:solidFill>
                  <a:schemeClr val="bg1"/>
                </a:solidFill>
                <a:latin typeface="Arial" panose="020B0604020202020204" pitchFamily="34" charset="0"/>
                <a:ea typeface="宋体" panose="02010600030101010101" pitchFamily="2" charset="-122"/>
              </a:rPr>
              <a:t># 将数据集转换为DataFrame</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&gt;&gt;&gt; sentence_data = spark.createDataFrame(data, ["label", "sentence"])</a:t>
            </a:r>
            <a:endParaRPr lang="en-US" altLang="zh-CN" sz="2000" dirty="0">
              <a:solidFill>
                <a:schemeClr val="bg1"/>
              </a:solidFill>
              <a:latin typeface="Arial" panose="020B0604020202020204" pitchFamily="34" charset="0"/>
              <a:ea typeface="宋体" panose="02010600030101010101" pitchFamily="2" charset="-122"/>
            </a:endParaRPr>
          </a:p>
          <a:p>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显示DataFrame</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&gt;&gt;&gt; sentence_data.show()</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|label|            sentence|</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0|I heard about Spa...|</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0|I wish Java could...|</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1|Logistic regressi...|</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104450" name="矩形 3"/>
          <p:cNvSpPr/>
          <p:nvPr/>
        </p:nvSpPr>
        <p:spPr>
          <a:xfrm>
            <a:off x="447675" y="1200150"/>
            <a:ext cx="8001000" cy="46037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第3步：用Tokenizer把每个句子分解成单词。</a:t>
            </a:r>
            <a:endParaRPr lang="zh-CN" altLang="zh-CN" sz="2400" dirty="0">
              <a:latin typeface="Arial" panose="020B0604020202020204" pitchFamily="34" charset="0"/>
              <a:ea typeface="宋体" panose="02010600030101010101" pitchFamily="2" charset="-122"/>
            </a:endParaRPr>
          </a:p>
        </p:txBody>
      </p:sp>
      <p:sp>
        <p:nvSpPr>
          <p:cNvPr id="104451" name="矩形 4"/>
          <p:cNvSpPr/>
          <p:nvPr/>
        </p:nvSpPr>
        <p:spPr>
          <a:xfrm>
            <a:off x="381000" y="1677035"/>
            <a:ext cx="8534400" cy="479996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创建Tokenizer对象并设置输入列和输出列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tokenizer = Tokenizer(inputCol="sentence", outputCol="words")</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使用Tokenizer拆分句子列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words_data = tokenizer.transform(sentence_data)</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显示DataFrame，不截断显示</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words_data.show(truncate=False)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|label|sentence                            |words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|0    |I heard about Spark and I love Spark|[i, heard, about, spark, and, i, love, spark]|</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|0    |I wish Java could use case classes  |[i, wish, java, could, use, case, classes]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|1    |Logistic regression models are neat |[logistic, regression, models, are, neat]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105474" name="矩形 3"/>
          <p:cNvSpPr/>
          <p:nvPr/>
        </p:nvSpPr>
        <p:spPr>
          <a:xfrm>
            <a:off x="457200" y="1143000"/>
            <a:ext cx="8305800" cy="830263"/>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第4步：用HashingTF的transform()方法把每个“词袋”哈希成特征向量。这里设置哈希表的桶数为2000。</a:t>
            </a:r>
            <a:endParaRPr lang="zh-CN" altLang="zh-CN" sz="2400" dirty="0">
              <a:latin typeface="Arial" panose="020B0604020202020204" pitchFamily="34" charset="0"/>
              <a:ea typeface="宋体" panose="02010600030101010101" pitchFamily="2" charset="-122"/>
            </a:endParaRPr>
          </a:p>
        </p:txBody>
      </p:sp>
      <p:sp>
        <p:nvSpPr>
          <p:cNvPr id="105475" name="矩形 4"/>
          <p:cNvSpPr/>
          <p:nvPr/>
        </p:nvSpPr>
        <p:spPr>
          <a:xfrm>
            <a:off x="304800" y="2059305"/>
            <a:ext cx="8610600" cy="2089150"/>
          </a:xfrm>
          <a:prstGeom prst="rect">
            <a:avLst/>
          </a:prstGeom>
          <a:solidFill>
            <a:schemeClr val="tx1"/>
          </a:solidFill>
          <a:ln w="9525">
            <a:noFill/>
          </a:ln>
        </p:spPr>
        <p:txBody>
          <a:bodyPr anchor="t" anchorCtr="0">
            <a:noAutofit/>
          </a:bodyPr>
          <a:p>
            <a:r>
              <a:rPr lang="en-US" altLang="zh-CN" dirty="0">
                <a:solidFill>
                  <a:schemeClr val="bg1"/>
                </a:solidFill>
                <a:latin typeface="Arial" panose="020B0604020202020204" pitchFamily="34" charset="0"/>
                <a:ea typeface="宋体" panose="02010600030101010101" pitchFamily="2" charset="-122"/>
              </a:rPr>
              <a:t># 创建HashingTF对象并设置输入列、输出列以及特征数量</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hashing_tf = HashingTF(inputCol="words", outputCol="rawFeatures", numFeatures=2000)</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使用HashingTF将单词列转换为特征向量</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featurized_data = hashing_tf.transform(words_data)</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9.6.1 </a:t>
            </a:r>
            <a:r>
              <a:rPr lang="zh-CN" altLang="en-US" dirty="0">
                <a:sym typeface="+mn-ea"/>
              </a:rPr>
              <a:t>特征提取</a:t>
            </a:r>
            <a:endParaRPr lang="zh-CN" altLang="en-US"/>
          </a:p>
        </p:txBody>
      </p:sp>
      <p:sp>
        <p:nvSpPr>
          <p:cNvPr id="105475" name="矩形 4"/>
          <p:cNvSpPr/>
          <p:nvPr>
            <p:custDataLst>
              <p:tags r:id="rId1"/>
            </p:custDataLst>
          </p:nvPr>
        </p:nvSpPr>
        <p:spPr>
          <a:xfrm>
            <a:off x="305435" y="1295083"/>
            <a:ext cx="8610600" cy="396938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显示DataFrame，不截断显示</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featurized_data.select("words", "rawFeatures").show(truncate=False)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|words                                        |rawFeatures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|[i, heard, about, spark, and, i, love, spark]|(2000,[240,673,891,956,1286,1756],[1.0,1.0,1.0,1.0,2.0,2.0])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|[i, wish, java, could, use, case, classes]   |(2000,[80,342,495,1133,1307,1756,1967],[1.0,1.0,1.0,1.0,1.0,1.0,1.0])|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|[logistic, regression, models, are, neat]    |(2000,[286,763,1059,1604,1871],[1.0,1.0,1.0,1.0,1.0])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9.6.1 </a:t>
            </a:r>
            <a:r>
              <a:rPr lang="zh-CN" altLang="en-US" dirty="0">
                <a:sym typeface="+mn-ea"/>
              </a:rPr>
              <a:t>特征提取</a:t>
            </a:r>
            <a:endParaRPr lang="zh-CN" altLang="en-US"/>
          </a:p>
        </p:txBody>
      </p:sp>
      <p:graphicFrame>
        <p:nvGraphicFramePr>
          <p:cNvPr id="3" name="表格 2"/>
          <p:cNvGraphicFramePr/>
          <p:nvPr>
            <p:custDataLst>
              <p:tags r:id="rId1"/>
            </p:custDataLst>
          </p:nvPr>
        </p:nvGraphicFramePr>
        <p:xfrm>
          <a:off x="859790" y="2743200"/>
          <a:ext cx="7713345" cy="1920240"/>
        </p:xfrm>
        <a:graphic>
          <a:graphicData uri="http://schemas.openxmlformats.org/drawingml/2006/table">
            <a:tbl>
              <a:tblPr/>
              <a:tblGrid>
                <a:gridCol w="2856865"/>
                <a:gridCol w="4856480"/>
              </a:tblGrid>
              <a:tr h="0">
                <a:tc>
                  <a:txBody>
                    <a:bodyPr/>
                    <a:p>
                      <a:pPr indent="0" algn="ctr">
                        <a:buNone/>
                      </a:pPr>
                      <a:r>
                        <a:rPr lang="en-US" sz="1800" b="0">
                          <a:latin typeface="Arial" panose="020B0604020202020204" pitchFamily="34" charset="0"/>
                          <a:cs typeface="Arial" panose="020B0604020202020204" pitchFamily="34" charset="0"/>
                        </a:rPr>
                        <a:t>输出结果</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Arial" panose="020B0604020202020204" pitchFamily="34" charset="0"/>
                          <a:cs typeface="Arial" panose="020B0604020202020204" pitchFamily="34" charset="0"/>
                        </a:rPr>
                        <a:t>含义</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2000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代表哈希表的桶数</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[240,673,891,956,1286,1756]</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代表</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i</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heard</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about</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and</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love</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spark</a:t>
                      </a:r>
                      <a:r>
                        <a:rPr lang="en-US" sz="1800" b="0">
                          <a:latin typeface="方正宋一简体" charset="0"/>
                          <a:cs typeface="方正宋一简体" charset="0"/>
                        </a:rPr>
                        <a:t>”6</a:t>
                      </a:r>
                      <a:r>
                        <a:rPr lang="en-US" sz="1800" b="0">
                          <a:latin typeface="Times New Roman" panose="02020603050405020304" pitchFamily="18" charset="0"/>
                          <a:cs typeface="Times New Roman" panose="02020603050405020304" pitchFamily="18" charset="0"/>
                        </a:rPr>
                        <a:t>个单词的哈希值</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注：哈希操作没有顺序性，所以索引240并不对应单词</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i</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[1.0,1.0,1.0,1.0,2.0,2.0]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分别表示各单词的出现次数</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2032000" y="2209800"/>
            <a:ext cx="5080000" cy="368300"/>
          </a:xfrm>
          <a:prstGeom prst="rect">
            <a:avLst/>
          </a:prstGeom>
          <a:noFill/>
          <a:ln w="9525">
            <a:noFill/>
          </a:ln>
        </p:spPr>
        <p:txBody>
          <a:bodyPr>
            <a:spAutoFit/>
          </a:bodyPr>
          <a:p>
            <a:pPr algn="ctr"/>
            <a:r>
              <a:rPr lang="zh-CN" sz="1800">
                <a:ea typeface="宋体" panose="02010600030101010101" pitchFamily="2" charset="-122"/>
              </a:rPr>
              <a:t>第一行输出结果及其含义</a:t>
            </a:r>
            <a:endParaRPr lang="zh-CN" altLang="en-US" sz="180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109570" name="矩形 3"/>
          <p:cNvSpPr/>
          <p:nvPr/>
        </p:nvSpPr>
        <p:spPr>
          <a:xfrm>
            <a:off x="533400" y="1219200"/>
            <a:ext cx="8229600" cy="1198563"/>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第5步：调用IDF方法来重新构造特征向量的规模，生成的变量idf是一个评估器，在特征向量上应用它的fit()方法，会产生一个IDFModel（名称为idfModel）。</a:t>
            </a:r>
            <a:endParaRPr lang="zh-CN" altLang="zh-CN" sz="2400" dirty="0">
              <a:latin typeface="Arial" panose="020B0604020202020204" pitchFamily="34" charset="0"/>
              <a:ea typeface="宋体" panose="02010600030101010101" pitchFamily="2" charset="-122"/>
            </a:endParaRPr>
          </a:p>
        </p:txBody>
      </p:sp>
      <p:sp>
        <p:nvSpPr>
          <p:cNvPr id="109571" name="矩形 4"/>
          <p:cNvSpPr/>
          <p:nvPr/>
        </p:nvSpPr>
        <p:spPr>
          <a:xfrm>
            <a:off x="609600" y="2587625"/>
            <a:ext cx="8077200" cy="258445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创建IDF对象并设置输入列和输出列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idf = IDF(inputCol="rawFeatures", outputCol="features")</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拟合数据以创建IDF模型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idf_model = idf.fit(featurized_data)</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第6步：调用IDFModel的transform( )方法，得到每一个单词对应的TF-IDF度量值。</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使用IDF模型转换数据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rescaled_data = idf_model.transform(featurized_data)</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9.6.1 </a:t>
            </a:r>
            <a:r>
              <a:rPr lang="zh-CN" altLang="en-US" dirty="0"/>
              <a:t>特征提取</a:t>
            </a:r>
            <a:endParaRPr lang="zh-CN" altLang="en-US" dirty="0"/>
          </a:p>
        </p:txBody>
      </p:sp>
      <p:sp>
        <p:nvSpPr>
          <p:cNvPr id="110594" name="矩形 3"/>
          <p:cNvSpPr/>
          <p:nvPr/>
        </p:nvSpPr>
        <p:spPr>
          <a:xfrm>
            <a:off x="381000" y="2208213"/>
            <a:ext cx="8534400" cy="119888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使用IDF模型转换数据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rescaled_data = idf_model.transform(featurized_data)</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p:txBody>
      </p:sp>
      <p:sp>
        <p:nvSpPr>
          <p:cNvPr id="110595" name="矩形 3"/>
          <p:cNvSpPr/>
          <p:nvPr/>
        </p:nvSpPr>
        <p:spPr>
          <a:xfrm>
            <a:off x="533400" y="1219200"/>
            <a:ext cx="8229600" cy="830263"/>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第6步：调用IDFModel的transform()方法，可以得到每一个单词对应的TF-IDF度量值。</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9.6.1 </a:t>
            </a:r>
            <a:r>
              <a:rPr lang="zh-CN" altLang="en-US" dirty="0">
                <a:sym typeface="+mn-ea"/>
              </a:rPr>
              <a:t>特征提取</a:t>
            </a:r>
            <a:endParaRPr lang="zh-CN" altLang="en-US"/>
          </a:p>
        </p:txBody>
      </p:sp>
      <p:sp>
        <p:nvSpPr>
          <p:cNvPr id="110594" name="矩形 3"/>
          <p:cNvSpPr/>
          <p:nvPr>
            <p:custDataLst>
              <p:tags r:id="rId1"/>
            </p:custDataLst>
          </p:nvPr>
        </p:nvSpPr>
        <p:spPr>
          <a:xfrm>
            <a:off x="381000" y="1218883"/>
            <a:ext cx="8534400" cy="535432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显示DataFrame中的特征列和标签列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rescaled_data.select("features", "label").show(truncate=False)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|features                                                                                                                                                                       |label|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|(2000,[240,673,891,956,1286,1756],[0.6931471805599453,0.6931471805599453,0.6931471805599453,0.6931471805599453,1.3862943611198906,0.5753641449035617])                         |0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|(2000,[80,342,495,1133,1307,1756,1967],[0.6931471805599453,0.6931471805599453,0.6931471805599453,0.6931471805599453,0.6931471805599453,0.28768207245178085,0.6931471805599453])|0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|(2000,[286,763,1059,1604,1871],[0.6931471805599453,0.6931471805599453,0.6931471805599453,0.6931471805599453,0.6931471805599453])                                               |1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5"/>
          <p:cNvSpPr>
            <a:spLocks noGrp="1"/>
          </p:cNvSpPr>
          <p:nvPr>
            <p:ph type="title"/>
          </p:nvPr>
        </p:nvSpPr>
        <p:spPr/>
        <p:txBody>
          <a:bodyPr anchor="ctr" anchorCtr="0"/>
          <a:p>
            <a:r>
              <a:rPr lang="en-US" altLang="zh-CN" dirty="0"/>
              <a:t>9.6.2 </a:t>
            </a:r>
            <a:r>
              <a:rPr lang="zh-CN" altLang="en-US" dirty="0"/>
              <a:t>特征转换</a:t>
            </a:r>
            <a:endParaRPr lang="zh-CN" altLang="en-US"/>
          </a:p>
        </p:txBody>
      </p:sp>
      <p:sp>
        <p:nvSpPr>
          <p:cNvPr id="115714" name="文本框 99"/>
          <p:cNvSpPr txBox="1"/>
          <p:nvPr/>
        </p:nvSpPr>
        <p:spPr>
          <a:xfrm>
            <a:off x="762000" y="1447800"/>
            <a:ext cx="5080000" cy="5076825"/>
          </a:xfrm>
          <a:prstGeom prst="rect">
            <a:avLst/>
          </a:prstGeom>
          <a:noFill/>
          <a:ln w="9525">
            <a:noFill/>
          </a:ln>
        </p:spPr>
        <p:txBody>
          <a:bodyPr anchor="t" anchorCtr="0">
            <a:spAutoFit/>
          </a:bodyPr>
          <a:p>
            <a:pPr indent="127000"/>
            <a:r>
              <a:rPr lang="en-US" altLang="zh-CN">
                <a:latin typeface="Times New Roman" panose="02020603050405020304" pitchFamily="18" charset="0"/>
                <a:ea typeface="宋体" panose="02010600030101010101" pitchFamily="2" charset="-122"/>
              </a:rPr>
              <a:t>spark.ml</a:t>
            </a:r>
            <a:r>
              <a:rPr lang="zh-CN" altLang="zh-CN">
                <a:latin typeface="Arial" panose="020B0604020202020204" pitchFamily="34" charset="0"/>
                <a:ea typeface="宋体" panose="02010600030101010101" pitchFamily="2" charset="-122"/>
              </a:rPr>
              <a:t>包提供了大量的特征转换操作：</a:t>
            </a:r>
            <a:endParaRPr lang="zh-CN" altLang="zh-CN">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（1）Tokenizer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（2）StopWordsRemover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（3）NGram</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（4）Binarizer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（5）PCA</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（6）PolynomialExpansion</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（7）Discrete Cosine Transform (DCT)</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（8）StringIndexer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（9）IndexToString</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（10）OneHotEncoder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（11）VectorIndexer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（12）Interaction</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（13）Normalizer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（14）StandardScaler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（15）RobustScaler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a:t>
            </a:r>
            <a:r>
              <a:rPr lang="en-US" altLang="zh-CN">
                <a:latin typeface="Arial" panose="020B0604020202020204" pitchFamily="34" charset="0"/>
                <a:ea typeface="宋体" panose="02010600030101010101" pitchFamily="2" charset="-122"/>
              </a:rPr>
              <a:t>6</a:t>
            </a:r>
            <a:r>
              <a:rPr lang="zh-CN" altLang="en-US">
                <a:latin typeface="Arial" panose="020B0604020202020204" pitchFamily="34" charset="0"/>
                <a:ea typeface="宋体" panose="02010600030101010101" pitchFamily="2" charset="-122"/>
              </a:rPr>
              <a:t>）MinMaxScaler</a:t>
            </a:r>
            <a:endParaRPr lang="zh-CN" altLang="en-US">
              <a:latin typeface="Arial" panose="020B0604020202020204" pitchFamily="34" charset="0"/>
              <a:ea typeface="宋体" panose="02010600030101010101" pitchFamily="2" charset="-122"/>
            </a:endParaRPr>
          </a:p>
          <a:p>
            <a:pPr indent="127000"/>
            <a:r>
              <a:rPr lang="zh-CN" altLang="en-US">
                <a:latin typeface="Arial" panose="020B0604020202020204" pitchFamily="34" charset="0"/>
                <a:ea typeface="宋体" panose="02010600030101010101" pitchFamily="2" charset="-122"/>
              </a:rPr>
              <a:t>（1</a:t>
            </a:r>
            <a:r>
              <a:rPr lang="en-US" altLang="zh-CN">
                <a:latin typeface="Arial" panose="020B0604020202020204" pitchFamily="34" charset="0"/>
                <a:ea typeface="宋体" panose="02010600030101010101" pitchFamily="2" charset="-122"/>
              </a:rPr>
              <a:t>7</a:t>
            </a:r>
            <a:r>
              <a:rPr lang="zh-CN" altLang="en-US">
                <a:latin typeface="Arial" panose="020B0604020202020204" pitchFamily="34" charset="0"/>
                <a:ea typeface="宋体" panose="02010600030101010101" pitchFamily="2" charset="-122"/>
              </a:rPr>
              <a:t>）MaxAbsScaler</a:t>
            </a:r>
            <a:endParaRPr lang="zh-CN" altLang="en-US">
              <a:latin typeface="Arial" panose="020B0604020202020204" pitchFamily="34" charset="0"/>
              <a:ea typeface="宋体" panose="02010600030101010101" pitchFamily="2" charset="-122"/>
            </a:endParaRPr>
          </a:p>
        </p:txBody>
      </p:sp>
      <p:sp>
        <p:nvSpPr>
          <p:cNvPr id="115715" name="文本框 6"/>
          <p:cNvSpPr txBox="1"/>
          <p:nvPr/>
        </p:nvSpPr>
        <p:spPr>
          <a:xfrm>
            <a:off x="5400675" y="1941513"/>
            <a:ext cx="3198813" cy="2306637"/>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（1</a:t>
            </a:r>
            <a:r>
              <a:rPr lang="en-US" altLang="zh-CN">
                <a:latin typeface="Arial" panose="020B0604020202020204" pitchFamily="34" charset="0"/>
                <a:ea typeface="宋体" panose="02010600030101010101" pitchFamily="2" charset="-122"/>
              </a:rPr>
              <a:t>8</a:t>
            </a:r>
            <a:r>
              <a:rPr lang="zh-CN" altLang="en-US">
                <a:latin typeface="Arial" panose="020B0604020202020204" pitchFamily="34" charset="0"/>
                <a:ea typeface="宋体" panose="02010600030101010101" pitchFamily="2" charset="-122"/>
              </a:rPr>
              <a:t>）Bucketizer</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（1</a:t>
            </a:r>
            <a:r>
              <a:rPr lang="en-US" altLang="zh-CN">
                <a:latin typeface="Arial" panose="020B0604020202020204" pitchFamily="34" charset="0"/>
                <a:ea typeface="宋体" panose="02010600030101010101" pitchFamily="2" charset="-122"/>
              </a:rPr>
              <a:t>9</a:t>
            </a:r>
            <a:r>
              <a:rPr lang="zh-CN" altLang="en-US">
                <a:latin typeface="Arial" panose="020B0604020202020204" pitchFamily="34" charset="0"/>
                <a:ea typeface="宋体" panose="02010600030101010101" pitchFamily="2" charset="-122"/>
              </a:rPr>
              <a:t>）ElementwiseProduct</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20</a:t>
            </a:r>
            <a:r>
              <a:rPr lang="zh-CN" altLang="en-US">
                <a:latin typeface="Arial" panose="020B0604020202020204" pitchFamily="34" charset="0"/>
                <a:ea typeface="宋体" panose="02010600030101010101" pitchFamily="2" charset="-122"/>
              </a:rPr>
              <a:t>）SQLTransformer</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（2</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）VectorAssembler</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(2</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 VectorSizeHint</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（2</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）QuantileDiscretizer</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(2</a:t>
            </a:r>
            <a:r>
              <a:rPr lang="en-US" altLang="zh-CN">
                <a:latin typeface="Arial" panose="020B0604020202020204" pitchFamily="34" charset="0"/>
                <a:ea typeface="宋体" panose="02010600030101010101" pitchFamily="2" charset="-122"/>
              </a:rPr>
              <a:t>4</a:t>
            </a:r>
            <a:r>
              <a:rPr lang="zh-CN" altLang="en-US">
                <a:latin typeface="Arial" panose="020B0604020202020204" pitchFamily="34" charset="0"/>
                <a:ea typeface="宋体" panose="02010600030101010101" pitchFamily="2" charset="-122"/>
              </a:rPr>
              <a:t>) Imputer</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115716" name="文本框 99"/>
          <p:cNvSpPr txBox="1"/>
          <p:nvPr/>
        </p:nvSpPr>
        <p:spPr>
          <a:xfrm>
            <a:off x="762000" y="1143000"/>
            <a:ext cx="5080000" cy="368300"/>
          </a:xfrm>
          <a:prstGeom prst="rect">
            <a:avLst/>
          </a:prstGeom>
          <a:noFill/>
          <a:ln w="9525">
            <a:noFill/>
          </a:ln>
        </p:spPr>
        <p:txBody>
          <a:bodyPr anchor="t" anchorCtr="0">
            <a:spAutoFit/>
          </a:bodyPr>
          <a:p>
            <a:pPr indent="127000"/>
            <a:r>
              <a:rPr lang="en-US" altLang="zh-CN">
                <a:latin typeface="Times New Roman" panose="02020603050405020304" pitchFamily="18" charset="0"/>
                <a:ea typeface="宋体" panose="02010600030101010101" pitchFamily="2" charset="-122"/>
              </a:rPr>
              <a:t>1</a:t>
            </a:r>
            <a:r>
              <a:rPr lang="zh-CN" altLang="zh-CN">
                <a:latin typeface="Arial" panose="020B0604020202020204" pitchFamily="34" charset="0"/>
                <a:ea typeface="宋体" panose="02010600030101010101" pitchFamily="2" charset="-122"/>
              </a:rPr>
              <a:t>．特征转换操作</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b="1" dirty="0">
                <a:latin typeface="Arial" panose="020B0604020202020204" pitchFamily="34" charset="0"/>
                <a:ea typeface="黑体" panose="02010609060101010101" pitchFamily="49" charset="-122"/>
                <a:sym typeface="+mn-ea"/>
              </a:rPr>
              <a:t>9.1  基于大数据的机器学习</a:t>
            </a:r>
            <a:endParaRPr lang="zh-CN" altLang="en-US"/>
          </a:p>
        </p:txBody>
      </p:sp>
      <p:sp>
        <p:nvSpPr>
          <p:cNvPr id="100" name="文本框 99"/>
          <p:cNvSpPr txBox="1"/>
          <p:nvPr/>
        </p:nvSpPr>
        <p:spPr>
          <a:xfrm>
            <a:off x="838835" y="1371600"/>
            <a:ext cx="7582535" cy="3784600"/>
          </a:xfrm>
          <a:prstGeom prst="rect">
            <a:avLst/>
          </a:prstGeom>
          <a:noFill/>
          <a:ln w="9525">
            <a:noFill/>
          </a:ln>
        </p:spPr>
        <p:txBody>
          <a:bodyPr wrap="square">
            <a:spAutoFit/>
          </a:bodyPr>
          <a:p>
            <a:pPr algn="l">
              <a:buClrTx/>
              <a:buSzTx/>
              <a:buChar char="•"/>
            </a:pPr>
            <a:r>
              <a:rPr lang="zh-CN" altLang="en-US" sz="2400" dirty="0">
                <a:ea typeface="宋体" panose="02010600030101010101" pitchFamily="2" charset="-122"/>
              </a:rPr>
              <a:t>相比而言，Spark立足于内存计算，适用于迭代计算，能很好地与机器学习算法相匹配，这也是近年来Spark平台流行的重要原因，业界的很多业务纷纷从Hadoop平台转向Spark平台</a:t>
            </a:r>
            <a:endParaRPr lang="zh-CN" altLang="en-US" sz="2400" dirty="0">
              <a:ea typeface="宋体" panose="02010600030101010101" pitchFamily="2" charset="-122"/>
            </a:endParaRPr>
          </a:p>
          <a:p>
            <a:pPr algn="l">
              <a:buClrTx/>
              <a:buSzTx/>
              <a:buChar char="•"/>
            </a:pPr>
            <a:endParaRPr lang="zh-CN" altLang="en-US" sz="2400" dirty="0">
              <a:ea typeface="宋体" panose="02010600030101010101" pitchFamily="2" charset="-122"/>
            </a:endParaRPr>
          </a:p>
          <a:p>
            <a:pPr algn="l">
              <a:buClrTx/>
              <a:buSzTx/>
              <a:buChar char="•"/>
            </a:pPr>
            <a:r>
              <a:rPr lang="zh-CN" altLang="en-US" sz="2400" dirty="0">
                <a:ea typeface="宋体" panose="02010600030101010101" pitchFamily="2" charset="-122"/>
              </a:rPr>
              <a:t>Spark提供了一个基于海量数据的机器学习库，它提供了常用机器学习算法的分布式实现，对普通开发者而言，只需要有Spark编程基础，并且了解机器学习算法的基本原理和方法中相关参数的含义，就可以轻松地通过调用相应的API来实现基于海量数据的机器学习过程</a:t>
            </a:r>
            <a:endParaRPr lang="zh-CN" altLang="en-US" sz="2400"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16738" name="矩形 2"/>
          <p:cNvSpPr/>
          <p:nvPr/>
        </p:nvSpPr>
        <p:spPr>
          <a:xfrm>
            <a:off x="533400" y="1839913"/>
            <a:ext cx="7848600" cy="1377950"/>
          </a:xfrm>
          <a:prstGeom prst="rect">
            <a:avLst/>
          </a:prstGeom>
          <a:noFill/>
          <a:ln w="9525">
            <a:noFill/>
          </a:ln>
        </p:spPr>
        <p:txBody>
          <a:bodyPr anchor="t" anchorCtr="0">
            <a:spAutoFit/>
          </a:bodyPr>
          <a:p>
            <a:pPr>
              <a:lnSpc>
                <a:spcPct val="120000"/>
              </a:lnSpc>
              <a:buChar char="•"/>
            </a:pPr>
            <a:r>
              <a:rPr lang="zh-CN" altLang="en-US" sz="2400" dirty="0">
                <a:latin typeface="Arial" panose="020B0604020202020204" pitchFamily="34" charset="0"/>
                <a:ea typeface="宋体" panose="02010600030101010101" pitchFamily="2" charset="-122"/>
              </a:rPr>
              <a:t>在机器学习处理过程中，为了方便相关算法的实现，经常需要把标签数据（一般是字符串）转化成</a:t>
            </a:r>
            <a:r>
              <a:rPr lang="zh-CN" altLang="en-US" sz="2400" b="1" dirty="0">
                <a:solidFill>
                  <a:srgbClr val="FF0000"/>
                </a:solidFill>
                <a:latin typeface="Arial" panose="020B0604020202020204" pitchFamily="34" charset="0"/>
                <a:ea typeface="宋体" panose="02010600030101010101" pitchFamily="2" charset="-122"/>
              </a:rPr>
              <a:t>整数索引</a:t>
            </a:r>
            <a:r>
              <a:rPr lang="zh-CN" altLang="en-US" sz="2400" dirty="0">
                <a:latin typeface="Arial" panose="020B0604020202020204" pitchFamily="34" charset="0"/>
                <a:ea typeface="宋体" panose="02010600030101010101" pitchFamily="2" charset="-122"/>
              </a:rPr>
              <a:t>，或是在计算结束后将整数索引还原为相应的标签</a:t>
            </a:r>
            <a:endParaRPr lang="zh-CN" altLang="en-US" sz="2400" dirty="0">
              <a:latin typeface="Arial" panose="020B0604020202020204" pitchFamily="34" charset="0"/>
              <a:ea typeface="宋体" panose="02010600030101010101" pitchFamily="2" charset="-122"/>
            </a:endParaRPr>
          </a:p>
        </p:txBody>
      </p:sp>
      <p:sp>
        <p:nvSpPr>
          <p:cNvPr id="116739" name="矩形 3"/>
          <p:cNvSpPr/>
          <p:nvPr/>
        </p:nvSpPr>
        <p:spPr>
          <a:xfrm>
            <a:off x="560388" y="3698875"/>
            <a:ext cx="7924800" cy="1820863"/>
          </a:xfrm>
          <a:prstGeom prst="rect">
            <a:avLst/>
          </a:prstGeom>
          <a:noFill/>
          <a:ln w="9525">
            <a:noFill/>
          </a:ln>
        </p:spPr>
        <p:txBody>
          <a:bodyPr anchor="t" anchorCtr="0">
            <a:spAutoFit/>
          </a:bodyPr>
          <a:p>
            <a:pPr>
              <a:lnSpc>
                <a:spcPct val="120000"/>
              </a:lnSpc>
              <a:buChar char="•"/>
            </a:pPr>
            <a:r>
              <a:rPr lang="en-US" altLang="zh-CN" sz="2400" dirty="0">
                <a:latin typeface="Arial" panose="020B0604020202020204" pitchFamily="34" charset="0"/>
                <a:ea typeface="宋体" panose="02010600030101010101" pitchFamily="2" charset="-122"/>
              </a:rPr>
              <a:t>Spark ML</a:t>
            </a:r>
            <a:r>
              <a:rPr lang="zh-CN" altLang="en-US" sz="2400" dirty="0">
                <a:latin typeface="Arial" panose="020B0604020202020204" pitchFamily="34" charset="0"/>
                <a:ea typeface="宋体" panose="02010600030101010101" pitchFamily="2" charset="-122"/>
              </a:rPr>
              <a:t>包中提供了几个相关的转换器，例如：</a:t>
            </a:r>
            <a:r>
              <a:rPr lang="en-US" altLang="zh-CN" sz="2400" dirty="0">
                <a:latin typeface="Arial" panose="020B0604020202020204" pitchFamily="34" charset="0"/>
                <a:ea typeface="宋体" panose="02010600030101010101" pitchFamily="2" charset="-122"/>
              </a:rPr>
              <a:t>StringIndexer</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IndexToString</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OneHotEncoder</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VectorIndexer</a:t>
            </a:r>
            <a:r>
              <a:rPr lang="zh-CN" altLang="en-US" sz="2400" dirty="0">
                <a:latin typeface="Arial" panose="020B0604020202020204" pitchFamily="34" charset="0"/>
                <a:ea typeface="宋体" panose="02010600030101010101" pitchFamily="2" charset="-122"/>
              </a:rPr>
              <a:t>，它们提供了十分方便的特征转换功能，这些转换器类都位于</a:t>
            </a:r>
            <a:r>
              <a:rPr lang="en-US" altLang="zh-CN" sz="2400" dirty="0">
                <a:latin typeface="Arial" panose="020B0604020202020204" pitchFamily="34" charset="0"/>
                <a:ea typeface="宋体" panose="02010600030101010101" pitchFamily="2" charset="-122"/>
              </a:rPr>
              <a:t>org.apache.spark.ml.feature</a:t>
            </a:r>
            <a:r>
              <a:rPr lang="zh-CN" altLang="en-US" sz="2400" dirty="0">
                <a:latin typeface="Arial" panose="020B0604020202020204" pitchFamily="34" charset="0"/>
                <a:ea typeface="宋体" panose="02010600030101010101" pitchFamily="2" charset="-122"/>
              </a:rPr>
              <a:t>包下</a:t>
            </a:r>
            <a:endParaRPr lang="en-US" altLang="zh-CN" sz="2400" dirty="0">
              <a:latin typeface="Arial" panose="020B0604020202020204" pitchFamily="34" charset="0"/>
              <a:ea typeface="宋体" panose="02010600030101010101" pitchFamily="2" charset="-122"/>
            </a:endParaRPr>
          </a:p>
        </p:txBody>
      </p:sp>
      <p:sp>
        <p:nvSpPr>
          <p:cNvPr id="116740" name="文本框 99"/>
          <p:cNvSpPr txBox="1"/>
          <p:nvPr/>
        </p:nvSpPr>
        <p:spPr>
          <a:xfrm>
            <a:off x="457200" y="1246188"/>
            <a:ext cx="5080000" cy="460375"/>
          </a:xfrm>
          <a:prstGeom prst="rect">
            <a:avLst/>
          </a:prstGeom>
          <a:noFill/>
          <a:ln w="9525">
            <a:noFill/>
          </a:ln>
        </p:spPr>
        <p:txBody>
          <a:bodyPr anchor="t" anchorCtr="0">
            <a:spAutoFit/>
          </a:bodyPr>
          <a:p>
            <a:pPr indent="127000"/>
            <a:r>
              <a:rPr lang="en-US" altLang="zh-CN" sz="2400">
                <a:latin typeface="Times New Roman" panose="02020603050405020304" pitchFamily="18" charset="0"/>
                <a:ea typeface="宋体" panose="02010600030101010101" pitchFamily="2" charset="-122"/>
              </a:rPr>
              <a:t>2</a:t>
            </a:r>
            <a:r>
              <a:rPr lang="zh-CN" altLang="zh-CN" sz="2400">
                <a:latin typeface="Arial" panose="020B0604020202020204" pitchFamily="34" charset="0"/>
                <a:ea typeface="宋体" panose="02010600030101010101" pitchFamily="2" charset="-122"/>
              </a:rPr>
              <a:t>．特征转换的例子</a:t>
            </a:r>
            <a:endParaRPr lang="zh-CN" altLang="en-US" sz="240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17762" name="矩形 2"/>
          <p:cNvSpPr/>
          <p:nvPr/>
        </p:nvSpPr>
        <p:spPr>
          <a:xfrm>
            <a:off x="457200" y="1219200"/>
            <a:ext cx="2274888" cy="461963"/>
          </a:xfrm>
          <a:prstGeom prst="rect">
            <a:avLst/>
          </a:prstGeom>
          <a:noFill/>
          <a:ln w="9525">
            <a:noFill/>
          </a:ln>
        </p:spPr>
        <p:txBody>
          <a:bodyPr wrap="none" anchor="t" anchorCtr="0">
            <a:spAutoFit/>
          </a:bodyPr>
          <a:p>
            <a:pPr>
              <a:buChar char="•"/>
            </a:pPr>
            <a:r>
              <a:rPr lang="en-US" altLang="zh-CN" sz="2400" b="1" dirty="0">
                <a:latin typeface="Arial" panose="020B0604020202020204" pitchFamily="34" charset="0"/>
                <a:ea typeface="宋体" panose="02010600030101010101" pitchFamily="2" charset="-122"/>
              </a:rPr>
              <a:t>StringIndexer</a:t>
            </a:r>
            <a:endParaRPr lang="en-US" altLang="zh-CN" sz="2400" b="1" dirty="0">
              <a:latin typeface="Arial" panose="020B0604020202020204" pitchFamily="34" charset="0"/>
              <a:ea typeface="宋体" panose="02010600030101010101" pitchFamily="2" charset="-122"/>
            </a:endParaRPr>
          </a:p>
        </p:txBody>
      </p:sp>
      <p:sp>
        <p:nvSpPr>
          <p:cNvPr id="117763" name="矩形 4"/>
          <p:cNvSpPr/>
          <p:nvPr/>
        </p:nvSpPr>
        <p:spPr>
          <a:xfrm>
            <a:off x="457200" y="1828800"/>
            <a:ext cx="8001000" cy="1570038"/>
          </a:xfrm>
          <a:prstGeom prst="rect">
            <a:avLst/>
          </a:prstGeom>
          <a:noFill/>
          <a:ln w="9525">
            <a:noFill/>
          </a:ln>
        </p:spPr>
        <p:txBody>
          <a:bodyPr anchor="t" anchorCtr="0">
            <a:spAutoFit/>
          </a:bodyPr>
          <a:p>
            <a:pPr>
              <a:buChar char="•"/>
            </a:pPr>
            <a:r>
              <a:rPr lang="en-US" altLang="zh-CN" sz="2400" dirty="0">
                <a:latin typeface="Arial" panose="020B0604020202020204" pitchFamily="34" charset="0"/>
                <a:ea typeface="宋体" panose="02010600030101010101" pitchFamily="2" charset="-122"/>
              </a:rPr>
              <a:t>StringIndexer</a:t>
            </a:r>
            <a:r>
              <a:rPr lang="zh-CN" altLang="en-US" sz="2400" dirty="0">
                <a:latin typeface="Arial" panose="020B0604020202020204" pitchFamily="34" charset="0"/>
                <a:ea typeface="宋体" panose="02010600030101010101" pitchFamily="2" charset="-122"/>
              </a:rPr>
              <a:t>转换器可以把一列</a:t>
            </a:r>
            <a:r>
              <a:rPr lang="zh-CN" altLang="en-US" sz="2400" b="1" dirty="0">
                <a:solidFill>
                  <a:srgbClr val="FF0000"/>
                </a:solidFill>
                <a:latin typeface="Arial" panose="020B0604020202020204" pitchFamily="34" charset="0"/>
                <a:ea typeface="宋体" panose="02010600030101010101" pitchFamily="2" charset="-122"/>
              </a:rPr>
              <a:t>类别型的特征</a:t>
            </a:r>
            <a:r>
              <a:rPr lang="zh-CN" altLang="en-US" sz="2400" dirty="0">
                <a:latin typeface="Arial" panose="020B0604020202020204" pitchFamily="34" charset="0"/>
                <a:ea typeface="宋体" panose="02010600030101010101" pitchFamily="2" charset="-122"/>
              </a:rPr>
              <a:t>（或标签）进行编码，使其数值化，索引的范围从</a:t>
            </a:r>
            <a:r>
              <a:rPr lang="en-US" altLang="zh-CN" sz="2400" dirty="0">
                <a:latin typeface="Arial" panose="020B0604020202020204" pitchFamily="34" charset="0"/>
                <a:ea typeface="宋体" panose="02010600030101010101" pitchFamily="2" charset="-122"/>
              </a:rPr>
              <a:t>0</a:t>
            </a:r>
            <a:r>
              <a:rPr lang="zh-CN" altLang="en-US" sz="2400" dirty="0">
                <a:latin typeface="Arial" panose="020B0604020202020204" pitchFamily="34" charset="0"/>
                <a:ea typeface="宋体" panose="02010600030101010101" pitchFamily="2" charset="-122"/>
              </a:rPr>
              <a:t>开始，该过程可以使得相应的特征索引化，使得某些无法接受类别型特征的算法可以使用，并提高诸如决策树等机器学习算法的效率</a:t>
            </a:r>
            <a:endParaRPr lang="zh-CN" altLang="en-US" sz="2400" dirty="0">
              <a:latin typeface="Arial" panose="020B0604020202020204" pitchFamily="34" charset="0"/>
              <a:ea typeface="宋体" panose="02010600030101010101" pitchFamily="2" charset="-122"/>
            </a:endParaRPr>
          </a:p>
        </p:txBody>
      </p:sp>
      <p:sp>
        <p:nvSpPr>
          <p:cNvPr id="117764" name="矩形 4"/>
          <p:cNvSpPr/>
          <p:nvPr/>
        </p:nvSpPr>
        <p:spPr>
          <a:xfrm>
            <a:off x="457200" y="3429000"/>
            <a:ext cx="8001000" cy="2216150"/>
          </a:xfrm>
          <a:prstGeom prst="rect">
            <a:avLst/>
          </a:prstGeom>
          <a:noFill/>
          <a:ln w="9525">
            <a:noFill/>
          </a:ln>
        </p:spPr>
        <p:txBody>
          <a:bodyPr anchor="t" anchorCtr="0">
            <a:spAutoFit/>
          </a:bodyPr>
          <a:p>
            <a:endParaRPr lang="zh-CN" altLang="en-US" dirty="0">
              <a:latin typeface="Arial" panose="020B0604020202020204" pitchFamily="34" charset="0"/>
              <a:ea typeface="宋体" panose="02010600030101010101" pitchFamily="2" charset="-122"/>
            </a:endParaRPr>
          </a:p>
          <a:p>
            <a:pPr>
              <a:buChar char="•"/>
            </a:pPr>
            <a:r>
              <a:rPr lang="zh-CN" altLang="en-US" sz="2400" dirty="0">
                <a:latin typeface="Arial" panose="020B0604020202020204" pitchFamily="34" charset="0"/>
                <a:ea typeface="宋体" panose="02010600030101010101" pitchFamily="2" charset="-122"/>
              </a:rPr>
              <a:t>索引构建的顺序为标签的频率，优先编码频率较大的标签，所以出现频率最高的标签为</a:t>
            </a:r>
            <a:r>
              <a:rPr lang="en-US" altLang="zh-CN" sz="2400" dirty="0">
                <a:latin typeface="Arial" panose="020B0604020202020204" pitchFamily="34" charset="0"/>
                <a:ea typeface="宋体" panose="02010600030101010101" pitchFamily="2" charset="-122"/>
              </a:rPr>
              <a:t>0</a:t>
            </a:r>
            <a:r>
              <a:rPr lang="zh-CN" altLang="en-US" sz="2400" dirty="0">
                <a:latin typeface="Arial" panose="020B0604020202020204" pitchFamily="34" charset="0"/>
                <a:ea typeface="宋体" panose="02010600030101010101" pitchFamily="2" charset="-122"/>
              </a:rPr>
              <a:t>号</a:t>
            </a:r>
            <a:endParaRPr lang="en-US" altLang="zh-CN" sz="2400" dirty="0">
              <a:latin typeface="Arial" panose="020B0604020202020204" pitchFamily="34" charset="0"/>
              <a:ea typeface="宋体" panose="02010600030101010101" pitchFamily="2" charset="-122"/>
            </a:endParaRPr>
          </a:p>
          <a:p>
            <a:pPr>
              <a:buChar char="•"/>
            </a:pPr>
            <a:endParaRPr lang="zh-CN" altLang="en-US" sz="2400" dirty="0">
              <a:latin typeface="Arial" panose="020B0604020202020204" pitchFamily="34" charset="0"/>
              <a:ea typeface="宋体" panose="02010600030101010101" pitchFamily="2" charset="-122"/>
            </a:endParaRPr>
          </a:p>
          <a:p>
            <a:pPr>
              <a:buChar char="•"/>
            </a:pPr>
            <a:r>
              <a:rPr lang="zh-CN" altLang="en-US" sz="2400" dirty="0">
                <a:latin typeface="Arial" panose="020B0604020202020204" pitchFamily="34" charset="0"/>
                <a:ea typeface="宋体" panose="02010600030101010101" pitchFamily="2" charset="-122"/>
              </a:rPr>
              <a:t>如果输入的是数值型的，我们会把它转化成字符型，然后再对其进行编码</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18786" name="矩形 3"/>
          <p:cNvSpPr/>
          <p:nvPr/>
        </p:nvSpPr>
        <p:spPr>
          <a:xfrm>
            <a:off x="609600" y="1293813"/>
            <a:ext cx="7620000" cy="46037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首先，引入所需要使用的类。</a:t>
            </a:r>
            <a:endParaRPr lang="zh-CN" altLang="zh-CN" sz="2400" dirty="0">
              <a:latin typeface="Arial" panose="020B0604020202020204" pitchFamily="34" charset="0"/>
              <a:ea typeface="宋体" panose="02010600030101010101" pitchFamily="2" charset="-122"/>
            </a:endParaRPr>
          </a:p>
        </p:txBody>
      </p:sp>
      <p:sp>
        <p:nvSpPr>
          <p:cNvPr id="118787" name="矩形 4"/>
          <p:cNvSpPr/>
          <p:nvPr/>
        </p:nvSpPr>
        <p:spPr>
          <a:xfrm>
            <a:off x="685800" y="1827213"/>
            <a:ext cx="7848600" cy="64516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from pyspark.ml.feature import StringIndexer, IndexToString</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 import SparkSession</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19810" name="矩形 3"/>
          <p:cNvSpPr/>
          <p:nvPr/>
        </p:nvSpPr>
        <p:spPr>
          <a:xfrm>
            <a:off x="609600" y="1143000"/>
            <a:ext cx="7620000" cy="830263"/>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其次，构建1个DataFrame，设置StringIndexer的输入列和输出列的名字</a:t>
            </a:r>
            <a:endParaRPr lang="zh-CN" altLang="zh-CN" sz="2400" dirty="0">
              <a:latin typeface="Arial" panose="020B0604020202020204" pitchFamily="34" charset="0"/>
              <a:ea typeface="宋体" panose="02010600030101010101" pitchFamily="2" charset="-122"/>
            </a:endParaRPr>
          </a:p>
        </p:txBody>
      </p:sp>
      <p:sp>
        <p:nvSpPr>
          <p:cNvPr id="119811" name="矩形 4"/>
          <p:cNvSpPr/>
          <p:nvPr/>
        </p:nvSpPr>
        <p:spPr>
          <a:xfrm>
            <a:off x="685800" y="2209800"/>
            <a:ext cx="7848600" cy="3969385"/>
          </a:xfrm>
          <a:prstGeom prst="rect">
            <a:avLst/>
          </a:prstGeom>
          <a:solidFill>
            <a:schemeClr val="tx1"/>
          </a:solidFill>
          <a:ln w="9525">
            <a:noFill/>
          </a:ln>
        </p:spPr>
        <p:txBody>
          <a:bodyPr anchor="t" anchorCtr="0">
            <a:spAutoFit/>
          </a:bodyPr>
          <a:p>
            <a:r>
              <a:rPr lang="zh-CN" altLang="en-US" dirty="0">
                <a:solidFill>
                  <a:schemeClr val="bg1"/>
                </a:solidFill>
                <a:latin typeface="Arial" panose="020B0604020202020204" pitchFamily="34" charset="0"/>
                <a:ea typeface="宋体" panose="02010600030101010101" pitchFamily="2" charset="-122"/>
              </a:rPr>
              <a:t># 创建一个 SparkSession（如果尚未创建）</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spark = SparkSession.builder.appName("example").getOrCreate()</a:t>
            </a:r>
            <a:endParaRPr lang="zh-CN" altLang="en-US" dirty="0">
              <a:solidFill>
                <a:schemeClr val="bg1"/>
              </a:solidFill>
              <a:latin typeface="Arial" panose="020B0604020202020204" pitchFamily="34" charset="0"/>
              <a:ea typeface="宋体" panose="02010600030101010101" pitchFamily="2" charset="-122"/>
            </a:endParaRPr>
          </a:p>
          <a:p>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创建数据集</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data = [</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(0, "a"), (1, "b"), (2, "c"), (3, "a"), (4, "a"), (5, "c")</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a:t>
            </a:r>
            <a:endParaRPr lang="zh-CN" altLang="en-US" dirty="0">
              <a:solidFill>
                <a:schemeClr val="bg1"/>
              </a:solidFill>
              <a:latin typeface="Arial" panose="020B0604020202020204" pitchFamily="34" charset="0"/>
              <a:ea typeface="宋体" panose="02010600030101010101" pitchFamily="2" charset="-122"/>
            </a:endParaRPr>
          </a:p>
          <a:p>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将数据集转换为DataFrame</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df1 = spark.createDataFrame(data, ["id", "category"])</a:t>
            </a:r>
            <a:endParaRPr lang="zh-CN" altLang="en-US" dirty="0">
              <a:solidFill>
                <a:schemeClr val="bg1"/>
              </a:solidFill>
              <a:latin typeface="Arial" panose="020B0604020202020204" pitchFamily="34" charset="0"/>
              <a:ea typeface="宋体" panose="02010600030101010101" pitchFamily="2" charset="-122"/>
            </a:endParaRPr>
          </a:p>
          <a:p>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创建StringIndexer对象并设置输入列和输出列</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indexer = StringIndexer(inputCol="category", outputCol="categoryIndex")</a:t>
            </a:r>
            <a:endParaRPr lang="zh-CN" altLang="en-US"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9.6.2 </a:t>
            </a:r>
            <a:r>
              <a:rPr lang="zh-CN" altLang="en-US" dirty="0">
                <a:sym typeface="+mn-ea"/>
              </a:rPr>
              <a:t>特征转换</a:t>
            </a:r>
            <a:endParaRPr lang="zh-CN" altLang="en-US"/>
          </a:p>
        </p:txBody>
      </p:sp>
      <p:sp>
        <p:nvSpPr>
          <p:cNvPr id="100" name="文本框 99"/>
          <p:cNvSpPr txBox="1"/>
          <p:nvPr/>
        </p:nvSpPr>
        <p:spPr>
          <a:xfrm>
            <a:off x="686435" y="1219200"/>
            <a:ext cx="7652385" cy="829945"/>
          </a:xfrm>
          <a:prstGeom prst="rect">
            <a:avLst/>
          </a:prstGeom>
          <a:noFill/>
          <a:ln w="9525">
            <a:noFill/>
          </a:ln>
        </p:spPr>
        <p:txBody>
          <a:bodyPr wrap="square">
            <a:spAutoFit/>
          </a:bodyPr>
          <a:p>
            <a:r>
              <a:rPr lang="zh-CN" sz="2400">
                <a:ea typeface="宋体" panose="02010600030101010101" pitchFamily="2" charset="-122"/>
              </a:rPr>
              <a:t>最后，通过</a:t>
            </a:r>
            <a:r>
              <a:rPr lang="en-US" sz="2400">
                <a:latin typeface="Times New Roman" panose="02020603050405020304" pitchFamily="18" charset="0"/>
                <a:ea typeface="宋体" panose="02010600030101010101" pitchFamily="2" charset="-122"/>
              </a:rPr>
              <a:t>fit( )</a:t>
            </a:r>
            <a:r>
              <a:rPr lang="zh-CN" sz="2400">
                <a:ea typeface="宋体" panose="02010600030101010101" pitchFamily="2" charset="-122"/>
              </a:rPr>
              <a:t>方法进行模型训练，用训练出的模型对原数据集进行处理，并通过</a:t>
            </a:r>
            <a:r>
              <a:rPr lang="en-US" sz="2400">
                <a:latin typeface="Times New Roman" panose="02020603050405020304" pitchFamily="18" charset="0"/>
                <a:ea typeface="宋体" panose="02010600030101010101" pitchFamily="2" charset="-122"/>
              </a:rPr>
              <a:t>indexed.show( )</a:t>
            </a:r>
            <a:r>
              <a:rPr lang="zh-CN" sz="2400">
                <a:ea typeface="宋体" panose="02010600030101010101" pitchFamily="2" charset="-122"/>
              </a:rPr>
              <a:t>进行展示。</a:t>
            </a:r>
            <a:endParaRPr lang="zh-CN" altLang="en-US" sz="2400">
              <a:ea typeface="宋体" panose="02010600030101010101" pitchFamily="2" charset="-122"/>
            </a:endParaRPr>
          </a:p>
        </p:txBody>
      </p:sp>
      <p:sp>
        <p:nvSpPr>
          <p:cNvPr id="119811" name="矩形 4"/>
          <p:cNvSpPr/>
          <p:nvPr>
            <p:custDataLst>
              <p:tags r:id="rId1"/>
            </p:custDataLst>
          </p:nvPr>
        </p:nvSpPr>
        <p:spPr>
          <a:xfrm>
            <a:off x="685800" y="2209800"/>
            <a:ext cx="7848600" cy="4246245"/>
          </a:xfrm>
          <a:prstGeom prst="rect">
            <a:avLst/>
          </a:prstGeom>
          <a:solidFill>
            <a:schemeClr val="tx1"/>
          </a:solidFill>
          <a:ln w="9525">
            <a:noFill/>
          </a:ln>
        </p:spPr>
        <p:txBody>
          <a:bodyPr anchor="t" anchorCtr="0">
            <a:spAutoFit/>
          </a:bodyPr>
          <a:p>
            <a:r>
              <a:rPr lang="zh-CN" altLang="en-US" dirty="0">
                <a:solidFill>
                  <a:schemeClr val="bg1"/>
                </a:solidFill>
                <a:latin typeface="Arial" panose="020B0604020202020204" pitchFamily="34" charset="0"/>
                <a:ea typeface="宋体" panose="02010600030101010101" pitchFamily="2" charset="-122"/>
              </a:rPr>
              <a:t># 对DataFrame进行索引</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indexed_df = indexer.fit(df1).transform(df1)</a:t>
            </a:r>
            <a:endParaRPr lang="zh-CN" altLang="en-US" dirty="0">
              <a:solidFill>
                <a:schemeClr val="bg1"/>
              </a:solidFill>
              <a:latin typeface="Arial" panose="020B0604020202020204" pitchFamily="34" charset="0"/>
              <a:ea typeface="宋体" panose="02010600030101010101" pitchFamily="2" charset="-122"/>
            </a:endParaRPr>
          </a:p>
          <a:p>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显示DataFrame</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indexed_df.show()</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id|category|categoryIndex|</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0|       a|          0.0|</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1|       b|          2.0|</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2|       c|          1.0|</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3|       a|          0.0|</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4|       a|          0.0|</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5|       c|          1.0|</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a:t>
            </a:r>
            <a:endParaRPr lang="zh-CN" altLang="en-US"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22882" name="矩形 2"/>
          <p:cNvSpPr/>
          <p:nvPr/>
        </p:nvSpPr>
        <p:spPr>
          <a:xfrm>
            <a:off x="609600" y="1219200"/>
            <a:ext cx="2335213" cy="461963"/>
          </a:xfrm>
          <a:prstGeom prst="rect">
            <a:avLst/>
          </a:prstGeom>
          <a:noFill/>
          <a:ln w="9525">
            <a:noFill/>
          </a:ln>
        </p:spPr>
        <p:txBody>
          <a:bodyPr wrap="none" anchor="t" anchorCtr="0">
            <a:spAutoFit/>
          </a:bodyPr>
          <a:p>
            <a:pPr>
              <a:buChar char="•"/>
            </a:pPr>
            <a:r>
              <a:rPr lang="en-US" altLang="zh-CN" sz="2400" b="1" dirty="0">
                <a:latin typeface="Arial" panose="020B0604020202020204" pitchFamily="34" charset="0"/>
                <a:ea typeface="宋体" panose="02010600030101010101" pitchFamily="2" charset="-122"/>
              </a:rPr>
              <a:t>IndexToString</a:t>
            </a:r>
            <a:endParaRPr lang="zh-CN" altLang="en-US" sz="2400" b="1" dirty="0">
              <a:latin typeface="Arial" panose="020B0604020202020204" pitchFamily="34" charset="0"/>
              <a:ea typeface="宋体" panose="02010600030101010101" pitchFamily="2" charset="-122"/>
            </a:endParaRPr>
          </a:p>
        </p:txBody>
      </p:sp>
      <p:sp>
        <p:nvSpPr>
          <p:cNvPr id="122883" name="矩形 4"/>
          <p:cNvSpPr/>
          <p:nvPr/>
        </p:nvSpPr>
        <p:spPr>
          <a:xfrm>
            <a:off x="609600" y="1905000"/>
            <a:ext cx="7924800" cy="2749550"/>
          </a:xfrm>
          <a:prstGeom prst="rect">
            <a:avLst/>
          </a:prstGeom>
          <a:noFill/>
          <a:ln w="9525">
            <a:noFill/>
          </a:ln>
        </p:spPr>
        <p:txBody>
          <a:bodyPr anchor="t" anchorCtr="0">
            <a:spAutoFit/>
          </a:bodyPr>
          <a:p>
            <a:pPr>
              <a:lnSpc>
                <a:spcPct val="120000"/>
              </a:lnSpc>
              <a:buChar char="•"/>
            </a:pPr>
            <a:r>
              <a:rPr lang="zh-CN" altLang="zh-CN" sz="2400" dirty="0">
                <a:latin typeface="Arial" panose="020B0604020202020204" pitchFamily="34" charset="0"/>
                <a:ea typeface="宋体" panose="02010600030101010101" pitchFamily="2" charset="-122"/>
              </a:rPr>
              <a:t>与StringIndexer相反，IndexToString的作用是把标签索引的一列重新映射回原有的字符型标签。IndexToString一般都和StringIndexer配合使用。先用StringIndexer转化成标签索引，进行模型训练，然后在预测标签的时候再把标签索引转化成原有的字符标签。当然，Spark允许使用自己提供的标签。</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23906" name="矩形 2"/>
          <p:cNvSpPr/>
          <p:nvPr/>
        </p:nvSpPr>
        <p:spPr>
          <a:xfrm>
            <a:off x="228600" y="1067435"/>
            <a:ext cx="8686800" cy="5631180"/>
          </a:xfrm>
          <a:prstGeom prst="rect">
            <a:avLst/>
          </a:prstGeom>
          <a:solidFill>
            <a:schemeClr val="tx1"/>
          </a:solidFill>
          <a:ln w="9525">
            <a:noFill/>
          </a:ln>
        </p:spPr>
        <p:txBody>
          <a:bodyPr anchor="t" anchorCtr="0">
            <a:spAutoFit/>
          </a:bodyPr>
          <a:p>
            <a:r>
              <a:rPr lang="zh-CN" altLang="en-US" dirty="0">
                <a:solidFill>
                  <a:schemeClr val="bg1"/>
                </a:solidFill>
                <a:latin typeface="Arial" panose="020B0604020202020204" pitchFamily="34" charset="0"/>
                <a:ea typeface="宋体" panose="02010600030101010101" pitchFamily="2" charset="-122"/>
              </a:rPr>
              <a:t># 创建一个 IndexToString 转换器</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index_to_string = IndexToString(inputCol="categoryIndex", outputCol="originalCategory")</a:t>
            </a:r>
            <a:endParaRPr lang="zh-CN" altLang="en-US" dirty="0">
              <a:solidFill>
                <a:schemeClr val="bg1"/>
              </a:solidFill>
              <a:latin typeface="Arial" panose="020B0604020202020204" pitchFamily="34" charset="0"/>
              <a:ea typeface="宋体" panose="02010600030101010101" pitchFamily="2" charset="-122"/>
            </a:endParaRPr>
          </a:p>
          <a:p>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使用转换器将索引列转换回原始类别列</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string_data = index_to_string.transform(indexed_df)</a:t>
            </a:r>
            <a:endParaRPr lang="zh-CN" altLang="en-US" dirty="0">
              <a:solidFill>
                <a:schemeClr val="bg1"/>
              </a:solidFill>
              <a:latin typeface="Arial" panose="020B0604020202020204" pitchFamily="34" charset="0"/>
              <a:ea typeface="宋体" panose="02010600030101010101" pitchFamily="2" charset="-122"/>
            </a:endParaRPr>
          </a:p>
          <a:p>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显示DataFrame中的"id"和"originalCategory"列</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string_data.select("id", "originalCategory").show()</a:t>
            </a:r>
            <a:endParaRPr lang="zh-CN" altLang="en-US" dirty="0">
              <a:solidFill>
                <a:schemeClr val="bg1"/>
              </a:solidFill>
              <a:latin typeface="Arial" panose="020B0604020202020204" pitchFamily="34" charset="0"/>
              <a:ea typeface="宋体" panose="02010600030101010101" pitchFamily="2" charset="-122"/>
            </a:endParaRPr>
          </a:p>
          <a:p>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id|originalCategory|</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0|                     a|</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1|                     b|</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2|                     c|</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3|                     a|</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4|                     a|</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  5|                     c|</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a:t>
            </a:r>
            <a:endParaRPr lang="zh-CN" altLang="en-US"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24930" name="矩形 2"/>
          <p:cNvSpPr/>
          <p:nvPr/>
        </p:nvSpPr>
        <p:spPr>
          <a:xfrm>
            <a:off x="762000" y="1219200"/>
            <a:ext cx="2328863" cy="461963"/>
          </a:xfrm>
          <a:prstGeom prst="rect">
            <a:avLst/>
          </a:prstGeom>
          <a:noFill/>
          <a:ln w="9525">
            <a:noFill/>
          </a:ln>
        </p:spPr>
        <p:txBody>
          <a:bodyPr wrap="none" anchor="t" anchorCtr="0">
            <a:spAutoFit/>
          </a:bodyPr>
          <a:p>
            <a:pPr>
              <a:buChar char="•"/>
            </a:pPr>
            <a:r>
              <a:rPr lang="en-US" altLang="zh-CN" sz="2400" b="1" dirty="0">
                <a:latin typeface="Arial" panose="020B0604020202020204" pitchFamily="34" charset="0"/>
                <a:ea typeface="宋体" panose="02010600030101010101" pitchFamily="2" charset="-122"/>
              </a:rPr>
              <a:t>VectorIndexer</a:t>
            </a:r>
            <a:endParaRPr lang="en-US" altLang="zh-CN" sz="2400" b="1" dirty="0">
              <a:latin typeface="Arial" panose="020B0604020202020204" pitchFamily="34" charset="0"/>
              <a:ea typeface="宋体" panose="02010600030101010101" pitchFamily="2" charset="-122"/>
            </a:endParaRPr>
          </a:p>
        </p:txBody>
      </p:sp>
      <p:sp>
        <p:nvSpPr>
          <p:cNvPr id="124931" name="矩形 4"/>
          <p:cNvSpPr/>
          <p:nvPr/>
        </p:nvSpPr>
        <p:spPr>
          <a:xfrm>
            <a:off x="762000" y="1681163"/>
            <a:ext cx="7848600" cy="3635375"/>
          </a:xfrm>
          <a:prstGeom prst="rect">
            <a:avLst/>
          </a:prstGeom>
          <a:noFill/>
          <a:ln w="9525">
            <a:noFill/>
          </a:ln>
        </p:spPr>
        <p:txBody>
          <a:bodyPr anchor="t" anchorCtr="0">
            <a:spAutoFit/>
          </a:bodyPr>
          <a:p>
            <a:pPr>
              <a:lnSpc>
                <a:spcPct val="120000"/>
              </a:lnSpc>
              <a:buChar char="•"/>
            </a:pPr>
            <a:r>
              <a:rPr lang="zh-CN" altLang="zh-CN" sz="2400" dirty="0">
                <a:latin typeface="Arial" panose="020B0604020202020204" pitchFamily="34" charset="0"/>
                <a:ea typeface="宋体" panose="02010600030101010101" pitchFamily="2" charset="-122"/>
              </a:rPr>
              <a:t>StringIndexer对单个类别型特征进行转换。如果特征都已经被组织在一个向量中，又想对其中某些单个分量进行处理，则可以利用VectorIndexer类进行转换。</a:t>
            </a:r>
            <a:endParaRPr lang="zh-CN" altLang="zh-CN" sz="2400" dirty="0">
              <a:latin typeface="Arial" panose="020B0604020202020204" pitchFamily="34" charset="0"/>
              <a:ea typeface="宋体" panose="02010600030101010101" pitchFamily="2" charset="-122"/>
            </a:endParaRPr>
          </a:p>
          <a:p>
            <a:pPr>
              <a:lnSpc>
                <a:spcPct val="120000"/>
              </a:lnSpc>
              <a:buChar char="•"/>
            </a:pPr>
            <a:endParaRPr lang="zh-CN" altLang="zh-CN" sz="2400" dirty="0">
              <a:latin typeface="Arial" panose="020B0604020202020204" pitchFamily="34" charset="0"/>
              <a:ea typeface="宋体" panose="02010600030101010101" pitchFamily="2" charset="-122"/>
            </a:endParaRPr>
          </a:p>
          <a:p>
            <a:pPr>
              <a:lnSpc>
                <a:spcPct val="120000"/>
              </a:lnSpc>
              <a:buChar char="•"/>
            </a:pPr>
            <a:r>
              <a:rPr lang="zh-CN" altLang="zh-CN" sz="2400" dirty="0">
                <a:latin typeface="Arial" panose="020B0604020202020204" pitchFamily="34" charset="0"/>
                <a:ea typeface="宋体" panose="02010600030101010101" pitchFamily="2" charset="-122"/>
              </a:rPr>
              <a:t>VectorIndexer 类的maxCategories参数，可以自动识别类别型特征，并将原始值转换为类别索引。它基于特征值的数量来识别需要被类别化的特征。那些取值数最多不超过maxCategories的特征，将会被类型化并转化为索引。</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25954" name="矩形 3"/>
          <p:cNvSpPr/>
          <p:nvPr/>
        </p:nvSpPr>
        <p:spPr>
          <a:xfrm>
            <a:off x="304800" y="1295400"/>
            <a:ext cx="8969375" cy="533400"/>
          </a:xfrm>
          <a:prstGeom prst="rect">
            <a:avLst/>
          </a:prstGeom>
          <a:noFill/>
          <a:ln w="9525">
            <a:noFill/>
          </a:ln>
        </p:spPr>
        <p:txBody>
          <a:bodyPr anchor="t" anchorCtr="0">
            <a:spAutoFit/>
          </a:bodyPr>
          <a:p>
            <a:pPr>
              <a:lnSpc>
                <a:spcPct val="120000"/>
              </a:lnSpc>
            </a:pPr>
            <a:r>
              <a:rPr lang="zh-CN" altLang="zh-CN" sz="2400" dirty="0">
                <a:latin typeface="Arial" panose="020B0604020202020204" pitchFamily="34" charset="0"/>
                <a:ea typeface="宋体" panose="02010600030101010101" pitchFamily="2" charset="-122"/>
              </a:rPr>
              <a:t>首先引入所需要的类，并构建数据集。</a:t>
            </a:r>
            <a:endParaRPr lang="zh-CN" altLang="zh-CN" sz="2400" dirty="0">
              <a:latin typeface="Arial" panose="020B0604020202020204" pitchFamily="34" charset="0"/>
              <a:ea typeface="宋体" panose="02010600030101010101" pitchFamily="2" charset="-122"/>
            </a:endParaRPr>
          </a:p>
        </p:txBody>
      </p:sp>
      <p:sp>
        <p:nvSpPr>
          <p:cNvPr id="125955" name="矩形 4"/>
          <p:cNvSpPr/>
          <p:nvPr/>
        </p:nvSpPr>
        <p:spPr>
          <a:xfrm>
            <a:off x="533400" y="1905000"/>
            <a:ext cx="8202613" cy="369252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&gt;&gt;&gt; from pyspark.ml.feature import VectorIndexer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pyspark.ml.linalg import Vectors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from pyspark.sql import SparkSession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创建Spark会话</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SparkSession.builder.appName("example").getOrCreate()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创建示例数据</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data = [Vectors.dense(-1.0, 1.0, 1.0),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Vectors.dense(-1.0, 3.0, 1.0),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Vectors.dense(0.0, 5.0, 1.0)]</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创建DataFrame并指定列名</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 = spark.createDataFrame([(vector,) for vector in data], ["features"])</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26978" name="矩形 2"/>
          <p:cNvSpPr/>
          <p:nvPr/>
        </p:nvSpPr>
        <p:spPr>
          <a:xfrm>
            <a:off x="533400" y="1828800"/>
            <a:ext cx="8001000" cy="424624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创建VectorIndexer对象并设置输入列、输出列以及最大不同特征值的数量</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vector_indexer = VectorIndexer(inputCol="features", outputCol="indexedFeatures", maxCategories=2)</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indexerModel = vector_indexer.fit(df)</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indexedData = indexerModel.transform(df)</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indexedData.show()</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features|indexedFeatures|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|[-1.0,1.0,1.0]|  [1.0,1.0,0.0]|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|[-1.0,3.0,1.0]|  [1.0,3.0,0.0]|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[0.0,5.0,1.0]|  [0.0,5.0,0.0]|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
        <p:nvSpPr>
          <p:cNvPr id="126979" name="文本框 99"/>
          <p:cNvSpPr txBox="1"/>
          <p:nvPr/>
        </p:nvSpPr>
        <p:spPr>
          <a:xfrm>
            <a:off x="457200" y="1263650"/>
            <a:ext cx="8115300" cy="368300"/>
          </a:xfrm>
          <a:prstGeom prst="rect">
            <a:avLst/>
          </a:prstGeom>
          <a:noFill/>
          <a:ln w="9525">
            <a:noFill/>
          </a:ln>
        </p:spPr>
        <p:txBody>
          <a:bodyPr wrap="square" anchor="t" anchorCtr="0">
            <a:spAutoFit/>
          </a:bodyPr>
          <a:p>
            <a:pPr indent="127000"/>
            <a:r>
              <a:rPr lang="zh-CN" altLang="zh-CN">
                <a:latin typeface="Arial" panose="020B0604020202020204" pitchFamily="34" charset="0"/>
                <a:ea typeface="宋体" panose="02010600030101010101" pitchFamily="2" charset="-122"/>
              </a:rPr>
              <a:t>然后，构建</a:t>
            </a:r>
            <a:r>
              <a:rPr lang="en-US" altLang="zh-CN">
                <a:latin typeface="Times New Roman" panose="02020603050405020304" pitchFamily="18" charset="0"/>
                <a:ea typeface="宋体" panose="02010600030101010101" pitchFamily="2" charset="-122"/>
              </a:rPr>
              <a:t>VectorIndexer</a:t>
            </a:r>
            <a:r>
              <a:rPr lang="zh-CN" altLang="zh-CN">
                <a:latin typeface="Arial" panose="020B0604020202020204" pitchFamily="34" charset="0"/>
                <a:ea typeface="宋体" panose="02010600030101010101" pitchFamily="2" charset="-122"/>
              </a:rPr>
              <a:t>转换器，设置输入和输出列，并进行模型训练。</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idx="4294967295"/>
          </p:nvPr>
        </p:nvSpPr>
        <p:spPr>
          <a:xfrm>
            <a:off x="1143000" y="76200"/>
            <a:ext cx="8001000" cy="914400"/>
          </a:xfrm>
        </p:spPr>
        <p:txBody>
          <a:bodyPr vert="horz" wrap="square" lIns="91440" tIns="45720" rIns="91440" bIns="45720" anchor="ctr" anchorCtr="0"/>
          <a:lstStyle/>
          <a:p>
            <a:pPr>
              <a:buNone/>
            </a:pPr>
            <a:r>
              <a:rPr lang="zh-CN" altLang="en-US">
                <a:sym typeface="+mn-ea"/>
              </a:rPr>
              <a:t>9.2  机器学习库MLlib概述</a:t>
            </a:r>
            <a:endParaRPr lang="zh-CN" altLang="en-US" dirty="0"/>
          </a:p>
        </p:txBody>
      </p:sp>
      <p:sp>
        <p:nvSpPr>
          <p:cNvPr id="17410" name="矩形 2"/>
          <p:cNvSpPr/>
          <p:nvPr/>
        </p:nvSpPr>
        <p:spPr>
          <a:xfrm>
            <a:off x="609600" y="1219200"/>
            <a:ext cx="8001000" cy="1938338"/>
          </a:xfrm>
          <a:prstGeom prst="rect">
            <a:avLst/>
          </a:prstGeom>
          <a:noFill/>
          <a:ln w="9525">
            <a:noFill/>
          </a:ln>
        </p:spPr>
        <p:txBody>
          <a:bodyPr anchor="t" anchorCtr="0">
            <a:spAutoFit/>
          </a:bodyPr>
          <a:lstStyle/>
          <a:p>
            <a:pPr>
              <a:buFont typeface="Arial" panose="020B0604020202020204" pitchFamily="34" charset="0"/>
              <a:buChar char="•"/>
            </a:pPr>
            <a:r>
              <a:rPr lang="en-US" altLang="zh-CN" sz="2400" dirty="0">
                <a:latin typeface="Arial" panose="020B0604020202020204" pitchFamily="34" charset="0"/>
                <a:ea typeface="宋体" panose="02010600030101010101" pitchFamily="2" charset="-122"/>
              </a:rPr>
              <a:t>MLlib</a:t>
            </a:r>
            <a:r>
              <a:rPr lang="zh-CN" altLang="en-US" sz="2400" dirty="0">
                <a:latin typeface="Arial" panose="020B0604020202020204" pitchFamily="34" charset="0"/>
                <a:ea typeface="宋体" panose="02010600030101010101" pitchFamily="2" charset="-122"/>
              </a:rPr>
              <a:t>是</a:t>
            </a:r>
            <a:r>
              <a:rPr lang="en-US" altLang="zh-CN" sz="2400" dirty="0">
                <a:latin typeface="Arial" panose="020B0604020202020204" pitchFamily="34" charset="0"/>
                <a:ea typeface="宋体" panose="02010600030101010101" pitchFamily="2" charset="-122"/>
              </a:rPr>
              <a:t>Spark</a:t>
            </a:r>
            <a:r>
              <a:rPr lang="zh-CN" altLang="en-US" sz="2400" dirty="0">
                <a:latin typeface="Arial" panose="020B0604020202020204" pitchFamily="34" charset="0"/>
                <a:ea typeface="宋体" panose="02010600030101010101" pitchFamily="2" charset="-122"/>
              </a:rPr>
              <a:t>的机器学习（</a:t>
            </a:r>
            <a:r>
              <a:rPr lang="en-US" altLang="zh-CN" sz="2400" dirty="0">
                <a:latin typeface="Arial" panose="020B0604020202020204" pitchFamily="34" charset="0"/>
                <a:ea typeface="宋体" panose="02010600030101010101" pitchFamily="2" charset="-122"/>
              </a:rPr>
              <a:t>Machine Learning）</a:t>
            </a:r>
            <a:r>
              <a:rPr lang="zh-CN" altLang="en-US" sz="2400" dirty="0">
                <a:latin typeface="Arial" panose="020B0604020202020204" pitchFamily="34" charset="0"/>
                <a:ea typeface="宋体" panose="02010600030101010101" pitchFamily="2" charset="-122"/>
              </a:rPr>
              <a:t>库，旨在简化机器学习的工程实践工作</a:t>
            </a:r>
            <a:endParaRPr lang="en-US" altLang="zh-CN" sz="2400" dirty="0">
              <a:latin typeface="Arial" panose="020B0604020202020204" pitchFamily="34" charset="0"/>
              <a:ea typeface="宋体" panose="02010600030101010101" pitchFamily="2" charset="-122"/>
            </a:endParaRPr>
          </a:p>
          <a:p>
            <a:pPr>
              <a:buFont typeface="Arial" panose="020B0604020202020204" pitchFamily="34" charset="0"/>
              <a:buChar char="•"/>
            </a:pPr>
            <a:r>
              <a:rPr lang="en-US" altLang="zh-CN" sz="2400" dirty="0">
                <a:latin typeface="Arial" panose="020B0604020202020204" pitchFamily="34" charset="0"/>
                <a:ea typeface="宋体" panose="02010600030101010101" pitchFamily="2" charset="-122"/>
              </a:rPr>
              <a:t>MLlib</a:t>
            </a:r>
            <a:r>
              <a:rPr lang="zh-CN" altLang="en-US" sz="2400" dirty="0">
                <a:latin typeface="Arial" panose="020B0604020202020204" pitchFamily="34" charset="0"/>
                <a:ea typeface="宋体" panose="02010600030101010101" pitchFamily="2" charset="-122"/>
              </a:rPr>
              <a:t>由一些通用的学习算法和工具组成，包括</a:t>
            </a:r>
            <a:r>
              <a:rPr lang="zh-CN" altLang="en-US" sz="2400" b="1" dirty="0">
                <a:solidFill>
                  <a:srgbClr val="FF0000"/>
                </a:solidFill>
                <a:latin typeface="Arial" panose="020B0604020202020204" pitchFamily="34" charset="0"/>
                <a:ea typeface="宋体" panose="02010600030101010101" pitchFamily="2" charset="-122"/>
              </a:rPr>
              <a:t>分类、回归、聚类、协同过滤、降维</a:t>
            </a:r>
            <a:r>
              <a:rPr lang="zh-CN" altLang="en-US" sz="2400" dirty="0">
                <a:latin typeface="Arial" panose="020B0604020202020204" pitchFamily="34" charset="0"/>
                <a:ea typeface="宋体" panose="02010600030101010101" pitchFamily="2" charset="-122"/>
              </a:rPr>
              <a:t>等，同时还包括底层的优化原语和高层的流水线（</a:t>
            </a:r>
            <a:r>
              <a:rPr lang="en-US" altLang="zh-CN" sz="2400" dirty="0">
                <a:latin typeface="Arial" panose="020B0604020202020204" pitchFamily="34" charset="0"/>
                <a:ea typeface="宋体" panose="02010600030101010101" pitchFamily="2" charset="-122"/>
              </a:rPr>
              <a:t>Pipeline</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API</a:t>
            </a:r>
            <a:r>
              <a:rPr lang="zh-CN" altLang="en-US" sz="2400" dirty="0">
                <a:latin typeface="Arial" panose="020B0604020202020204" pitchFamily="34" charset="0"/>
                <a:ea typeface="宋体" panose="02010600030101010101" pitchFamily="2" charset="-122"/>
              </a:rPr>
              <a:t>，具体如下：</a:t>
            </a:r>
            <a:endParaRPr lang="zh-CN" altLang="en-US" sz="2400" dirty="0">
              <a:latin typeface="Arial" panose="020B0604020202020204" pitchFamily="34" charset="0"/>
              <a:ea typeface="宋体" panose="02010600030101010101" pitchFamily="2" charset="-122"/>
            </a:endParaRPr>
          </a:p>
        </p:txBody>
      </p:sp>
      <p:sp>
        <p:nvSpPr>
          <p:cNvPr id="17411" name="矩形 3"/>
          <p:cNvSpPr/>
          <p:nvPr/>
        </p:nvSpPr>
        <p:spPr>
          <a:xfrm>
            <a:off x="609600" y="3352800"/>
            <a:ext cx="7620000" cy="2678113"/>
          </a:xfrm>
          <a:prstGeom prst="rect">
            <a:avLst/>
          </a:prstGeom>
          <a:noFill/>
          <a:ln w="9525">
            <a:noFill/>
          </a:ln>
        </p:spPr>
        <p:txBody>
          <a:bodyPr anchor="t" anchorCtr="0">
            <a:spAutoFit/>
          </a:bodyPr>
          <a:lstStyle/>
          <a:p>
            <a:pPr>
              <a:buFont typeface="Arial" panose="020B0604020202020204" pitchFamily="34" charset="0"/>
              <a:buChar char="•"/>
            </a:pPr>
            <a:r>
              <a:rPr lang="zh-CN" altLang="en-US" sz="2400" b="1" dirty="0">
                <a:solidFill>
                  <a:srgbClr val="FF0000"/>
                </a:solidFill>
                <a:latin typeface="Arial" panose="020B0604020202020204" pitchFamily="34" charset="0"/>
                <a:ea typeface="宋体" panose="02010600030101010101" pitchFamily="2" charset="-122"/>
              </a:rPr>
              <a:t>算法工具</a:t>
            </a:r>
            <a:r>
              <a:rPr lang="zh-CN" altLang="en-US" sz="2400" dirty="0">
                <a:latin typeface="Arial" panose="020B0604020202020204" pitchFamily="34" charset="0"/>
                <a:ea typeface="宋体" panose="02010600030101010101" pitchFamily="2" charset="-122"/>
              </a:rPr>
              <a:t>：常用的学习算法，如分类、回归、聚类和协同过滤；</a:t>
            </a:r>
            <a:endParaRPr lang="zh-CN" altLang="en-US" sz="2400" dirty="0">
              <a:latin typeface="Arial" panose="020B0604020202020204" pitchFamily="34" charset="0"/>
              <a:ea typeface="宋体" panose="02010600030101010101" pitchFamily="2" charset="-122"/>
            </a:endParaRPr>
          </a:p>
          <a:p>
            <a:pPr>
              <a:buFont typeface="Arial" panose="020B0604020202020204" pitchFamily="34" charset="0"/>
              <a:buChar char="•"/>
            </a:pPr>
            <a:r>
              <a:rPr lang="zh-CN" altLang="en-US" sz="2400" b="1" dirty="0">
                <a:solidFill>
                  <a:srgbClr val="FF0000"/>
                </a:solidFill>
                <a:latin typeface="Arial" panose="020B0604020202020204" pitchFamily="34" charset="0"/>
                <a:ea typeface="宋体" panose="02010600030101010101" pitchFamily="2" charset="-122"/>
              </a:rPr>
              <a:t>特征化工具</a:t>
            </a:r>
            <a:r>
              <a:rPr lang="zh-CN" altLang="en-US" sz="2400" dirty="0">
                <a:latin typeface="Arial" panose="020B0604020202020204" pitchFamily="34" charset="0"/>
                <a:ea typeface="宋体" panose="02010600030101010101" pitchFamily="2" charset="-122"/>
              </a:rPr>
              <a:t>：特征提取、转化、降维和选择工具；</a:t>
            </a:r>
            <a:endParaRPr lang="zh-CN" altLang="en-US" sz="2400" dirty="0">
              <a:latin typeface="Arial" panose="020B0604020202020204" pitchFamily="34" charset="0"/>
              <a:ea typeface="宋体" panose="02010600030101010101" pitchFamily="2" charset="-122"/>
            </a:endParaRPr>
          </a:p>
          <a:p>
            <a:pPr>
              <a:buFont typeface="Arial" panose="020B0604020202020204" pitchFamily="34" charset="0"/>
              <a:buChar char="•"/>
            </a:pPr>
            <a:r>
              <a:rPr lang="zh-CN" altLang="en-US" sz="2400" b="1" dirty="0">
                <a:solidFill>
                  <a:srgbClr val="FF0000"/>
                </a:solidFill>
                <a:latin typeface="Arial" panose="020B0604020202020204" pitchFamily="34" charset="0"/>
                <a:ea typeface="宋体" panose="02010600030101010101" pitchFamily="2" charset="-122"/>
              </a:rPr>
              <a:t>流水线</a:t>
            </a:r>
            <a:r>
              <a:rPr lang="en-US" altLang="zh-CN" sz="2400" b="1" dirty="0">
                <a:solidFill>
                  <a:srgbClr val="FF0000"/>
                </a:solidFill>
                <a:latin typeface="Arial" panose="020B0604020202020204" pitchFamily="34" charset="0"/>
                <a:ea typeface="宋体" panose="02010600030101010101" pitchFamily="2" charset="-122"/>
              </a:rPr>
              <a:t>(Pipeline)</a:t>
            </a:r>
            <a:r>
              <a:rPr lang="zh-CN" altLang="en-US" sz="2400" dirty="0">
                <a:latin typeface="Arial" panose="020B0604020202020204" pitchFamily="34" charset="0"/>
                <a:ea typeface="宋体" panose="02010600030101010101" pitchFamily="2" charset="-122"/>
              </a:rPr>
              <a:t>：用于构建、评估和调整机器学习工作流的工具</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a:buFont typeface="Arial" panose="020B0604020202020204" pitchFamily="34" charset="0"/>
              <a:buChar char="•"/>
            </a:pPr>
            <a:r>
              <a:rPr lang="zh-CN" altLang="en-US" sz="2400" b="1" dirty="0">
                <a:solidFill>
                  <a:srgbClr val="FF0000"/>
                </a:solidFill>
                <a:latin typeface="Arial" panose="020B0604020202020204" pitchFamily="34" charset="0"/>
                <a:ea typeface="宋体" panose="02010600030101010101" pitchFamily="2" charset="-122"/>
              </a:rPr>
              <a:t>持久性</a:t>
            </a:r>
            <a:r>
              <a:rPr lang="zh-CN" altLang="en-US" sz="2400" dirty="0">
                <a:latin typeface="Arial" panose="020B0604020202020204" pitchFamily="34" charset="0"/>
                <a:ea typeface="宋体" panose="02010600030101010101" pitchFamily="2" charset="-122"/>
              </a:rPr>
              <a:t>：保存和加载算法、模型和管道</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a:buFont typeface="Arial" panose="020B0604020202020204" pitchFamily="34" charset="0"/>
              <a:buChar char="•"/>
            </a:pPr>
            <a:r>
              <a:rPr lang="zh-CN" altLang="en-US" sz="2400" b="1" dirty="0">
                <a:solidFill>
                  <a:srgbClr val="FF0000"/>
                </a:solidFill>
                <a:latin typeface="Arial" panose="020B0604020202020204" pitchFamily="34" charset="0"/>
                <a:ea typeface="宋体" panose="02010600030101010101" pitchFamily="2" charset="-122"/>
              </a:rPr>
              <a:t>实用工具</a:t>
            </a:r>
            <a:r>
              <a:rPr lang="zh-CN" altLang="en-US" sz="2400" dirty="0">
                <a:latin typeface="Arial" panose="020B0604020202020204" pitchFamily="34" charset="0"/>
                <a:ea typeface="宋体" panose="02010600030101010101" pitchFamily="2" charset="-122"/>
              </a:rPr>
              <a:t>：线性代数、统计、数据处理等工具。</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28002" name="矩形 3"/>
          <p:cNvSpPr/>
          <p:nvPr/>
        </p:nvSpPr>
        <p:spPr>
          <a:xfrm>
            <a:off x="533400" y="1219200"/>
            <a:ext cx="8229600" cy="1420813"/>
          </a:xfrm>
          <a:prstGeom prst="rect">
            <a:avLst/>
          </a:prstGeom>
          <a:noFill/>
          <a:ln w="9525">
            <a:noFill/>
          </a:ln>
        </p:spPr>
        <p:txBody>
          <a:bodyPr anchor="t" anchorCtr="0">
            <a:spAutoFit/>
          </a:bodyPr>
          <a:p>
            <a:pPr>
              <a:lnSpc>
                <a:spcPct val="120000"/>
              </a:lnSpc>
            </a:pPr>
            <a:r>
              <a:rPr lang="zh-CN" altLang="zh-CN" sz="2400" dirty="0">
                <a:latin typeface="Arial" panose="020B0604020202020204" pitchFamily="34" charset="0"/>
                <a:ea typeface="宋体" panose="02010600030101010101" pitchFamily="2" charset="-122"/>
              </a:rPr>
              <a:t>接下来，通过VectorIndexerModel的categoryMaps成员来获得被转换的特征及其映射，这里可以看到，共有两个特征被转换，分别是0号和2号。</a:t>
            </a:r>
            <a:endParaRPr lang="zh-CN" altLang="zh-CN" sz="2400" dirty="0">
              <a:latin typeface="Arial" panose="020B0604020202020204" pitchFamily="34" charset="0"/>
              <a:ea typeface="宋体" panose="02010600030101010101" pitchFamily="2" charset="-122"/>
            </a:endParaRPr>
          </a:p>
        </p:txBody>
      </p:sp>
      <p:sp>
        <p:nvSpPr>
          <p:cNvPr id="128003" name="矩形 4"/>
          <p:cNvSpPr/>
          <p:nvPr/>
        </p:nvSpPr>
        <p:spPr>
          <a:xfrm>
            <a:off x="533400" y="2825750"/>
            <a:ext cx="8229600" cy="3046095"/>
          </a:xfrm>
          <a:prstGeom prst="rect">
            <a:avLst/>
          </a:prstGeom>
          <a:solidFill>
            <a:schemeClr val="tx1"/>
          </a:solidFill>
          <a:ln w="9525">
            <a:noFill/>
          </a:ln>
        </p:spPr>
        <p:txBody>
          <a:bodyPr anchor="t" anchorCtr="0">
            <a:spAutoFit/>
          </a:bodyPr>
          <a:p>
            <a:r>
              <a:rPr lang="en-US" altLang="zh-CN" sz="2400" dirty="0">
                <a:solidFill>
                  <a:schemeClr val="bg1"/>
                </a:solidFill>
                <a:latin typeface="Arial" panose="020B0604020202020204" pitchFamily="34" charset="0"/>
                <a:ea typeface="宋体" panose="02010600030101010101" pitchFamily="2" charset="-122"/>
              </a:rPr>
              <a:t># 获取分类特征信息的索引</a:t>
            </a:r>
            <a:endParaRPr lang="en-US" altLang="zh-CN" sz="2400" dirty="0">
              <a:solidFill>
                <a:schemeClr val="bg1"/>
              </a:solidFill>
              <a:latin typeface="Arial" panose="020B0604020202020204" pitchFamily="34" charset="0"/>
              <a:ea typeface="宋体" panose="02010600030101010101" pitchFamily="2" charset="-122"/>
            </a:endParaRPr>
          </a:p>
          <a:p>
            <a:r>
              <a:rPr lang="en-US" altLang="zh-CN" sz="2400" dirty="0">
                <a:solidFill>
                  <a:schemeClr val="bg1"/>
                </a:solidFill>
                <a:latin typeface="Arial" panose="020B0604020202020204" pitchFamily="34" charset="0"/>
                <a:ea typeface="宋体" panose="02010600030101010101" pitchFamily="2" charset="-122"/>
              </a:rPr>
              <a:t>&gt;&gt;&gt; categorical_features = set(indexerModel.categoryMaps.keys())</a:t>
            </a:r>
            <a:endParaRPr lang="en-US" altLang="zh-CN" sz="2400" dirty="0">
              <a:solidFill>
                <a:schemeClr val="bg1"/>
              </a:solidFill>
              <a:latin typeface="Arial" panose="020B0604020202020204" pitchFamily="34" charset="0"/>
              <a:ea typeface="宋体" panose="02010600030101010101" pitchFamily="2" charset="-122"/>
            </a:endParaRPr>
          </a:p>
          <a:p>
            <a:endParaRPr lang="en-US" altLang="zh-CN" sz="2400" dirty="0">
              <a:solidFill>
                <a:schemeClr val="bg1"/>
              </a:solidFill>
              <a:latin typeface="Arial" panose="020B0604020202020204" pitchFamily="34" charset="0"/>
              <a:ea typeface="宋体" panose="02010600030101010101" pitchFamily="2" charset="-122"/>
            </a:endParaRPr>
          </a:p>
          <a:p>
            <a:r>
              <a:rPr lang="en-US" altLang="zh-CN" sz="2400" dirty="0">
                <a:solidFill>
                  <a:schemeClr val="bg1"/>
                </a:solidFill>
                <a:latin typeface="Arial" panose="020B0604020202020204" pitchFamily="34" charset="0"/>
                <a:ea typeface="宋体" panose="02010600030101010101" pitchFamily="2" charset="-122"/>
              </a:rPr>
              <a:t># 打印分类特征信息</a:t>
            </a:r>
            <a:endParaRPr lang="en-US" altLang="zh-CN" sz="2400" dirty="0">
              <a:solidFill>
                <a:schemeClr val="bg1"/>
              </a:solidFill>
              <a:latin typeface="Arial" panose="020B0604020202020204" pitchFamily="34" charset="0"/>
              <a:ea typeface="宋体" panose="02010600030101010101" pitchFamily="2" charset="-122"/>
            </a:endParaRPr>
          </a:p>
          <a:p>
            <a:r>
              <a:rPr lang="en-US" altLang="zh-CN" sz="2400" dirty="0">
                <a:solidFill>
                  <a:schemeClr val="bg1"/>
                </a:solidFill>
                <a:latin typeface="Arial" panose="020B0604020202020204" pitchFamily="34" charset="0"/>
                <a:ea typeface="宋体" panose="02010600030101010101" pitchFamily="2" charset="-122"/>
              </a:rPr>
              <a:t>&gt;&gt;&gt; print(f"Chose {len(categorical_features)} categorical features: {', '.join(map(str, categorical_features))}")</a:t>
            </a:r>
            <a:endParaRPr lang="en-US" altLang="zh-CN" sz="2400" dirty="0">
              <a:solidFill>
                <a:schemeClr val="bg1"/>
              </a:solidFill>
              <a:latin typeface="Arial" panose="020B0604020202020204" pitchFamily="34" charset="0"/>
              <a:ea typeface="宋体" panose="02010600030101010101" pitchFamily="2" charset="-122"/>
            </a:endParaRPr>
          </a:p>
          <a:p>
            <a:r>
              <a:rPr lang="en-US" altLang="zh-CN" sz="2400" dirty="0">
                <a:solidFill>
                  <a:schemeClr val="bg1"/>
                </a:solidFill>
                <a:latin typeface="Arial" panose="020B0604020202020204" pitchFamily="34" charset="0"/>
                <a:ea typeface="宋体" panose="02010600030101010101" pitchFamily="2" charset="-122"/>
              </a:rPr>
              <a:t>Chose 2 categorical features: 0, 2</a:t>
            </a:r>
            <a:endParaRPr lang="en-US" altLang="zh-CN" sz="2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9.6.2 </a:t>
            </a:r>
            <a:r>
              <a:rPr lang="zh-CN" altLang="en-US" dirty="0"/>
              <a:t>特征转换</a:t>
            </a:r>
            <a:endParaRPr lang="zh-CN" altLang="en-US" dirty="0"/>
          </a:p>
        </p:txBody>
      </p:sp>
      <p:sp>
        <p:nvSpPr>
          <p:cNvPr id="129026" name="矩形 2"/>
          <p:cNvSpPr/>
          <p:nvPr/>
        </p:nvSpPr>
        <p:spPr>
          <a:xfrm>
            <a:off x="685800" y="1295400"/>
            <a:ext cx="8077200" cy="533400"/>
          </a:xfrm>
          <a:prstGeom prst="rect">
            <a:avLst/>
          </a:prstGeom>
          <a:noFill/>
          <a:ln w="9525">
            <a:noFill/>
          </a:ln>
        </p:spPr>
        <p:txBody>
          <a:bodyPr anchor="t" anchorCtr="0">
            <a:spAutoFit/>
          </a:bodyPr>
          <a:p>
            <a:pPr>
              <a:lnSpc>
                <a:spcPct val="120000"/>
              </a:lnSpc>
            </a:pPr>
            <a:r>
              <a:rPr lang="zh-CN" altLang="zh-CN" sz="2400" dirty="0">
                <a:latin typeface="Arial" panose="020B0604020202020204" pitchFamily="34" charset="0"/>
                <a:ea typeface="宋体" panose="02010600030101010101" pitchFamily="2" charset="-122"/>
              </a:rPr>
              <a:t>最后，把模型应用于原有的数据，并打印结果。</a:t>
            </a:r>
            <a:endParaRPr lang="zh-CN" altLang="zh-CN" sz="2400" dirty="0">
              <a:latin typeface="Arial" panose="020B0604020202020204" pitchFamily="34" charset="0"/>
              <a:ea typeface="宋体" panose="02010600030101010101" pitchFamily="2" charset="-122"/>
            </a:endParaRPr>
          </a:p>
        </p:txBody>
      </p:sp>
      <p:sp>
        <p:nvSpPr>
          <p:cNvPr id="129027" name="矩形 3"/>
          <p:cNvSpPr/>
          <p:nvPr/>
        </p:nvSpPr>
        <p:spPr>
          <a:xfrm>
            <a:off x="685800" y="1905000"/>
            <a:ext cx="7772400" cy="341503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使用VectorIndexerModel对DataFrame进行特征列索引</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indexed = indexerModel.transform(df)</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显示DataFrame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indexed.show()</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      features|      indexed|</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|[-1.0,1.0,1.0]|[1.0,1.0,0.0]|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|[-1.0,3.0,1.0]|[1.0,3.0,0.0]|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[0.0,5.0,1.0]|[0.0,5.0,0.0]|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9.6.3 </a:t>
            </a:r>
            <a:r>
              <a:rPr lang="zh-CN" altLang="en-US" dirty="0"/>
              <a:t>特征选择</a:t>
            </a:r>
            <a:endParaRPr lang="zh-CN" altLang="en-US" dirty="0"/>
          </a:p>
        </p:txBody>
      </p:sp>
      <p:sp>
        <p:nvSpPr>
          <p:cNvPr id="130050" name="矩形 2"/>
          <p:cNvSpPr/>
          <p:nvPr/>
        </p:nvSpPr>
        <p:spPr>
          <a:xfrm>
            <a:off x="609600" y="1630363"/>
            <a:ext cx="8153400" cy="1863725"/>
          </a:xfrm>
          <a:prstGeom prst="rect">
            <a:avLst/>
          </a:prstGeom>
          <a:noFill/>
          <a:ln w="9525">
            <a:noFill/>
          </a:ln>
        </p:spPr>
        <p:txBody>
          <a:bodyPr anchor="t" anchorCtr="0">
            <a:spAutoFit/>
          </a:bodyPr>
          <a:p>
            <a:pPr>
              <a:lnSpc>
                <a:spcPct val="120000"/>
              </a:lnSpc>
              <a:buChar char="•"/>
            </a:pPr>
            <a:r>
              <a:rPr lang="zh-CN" altLang="en-US" sz="2400" dirty="0">
                <a:latin typeface="Arial" panose="020B0604020202020204" pitchFamily="34" charset="0"/>
                <a:ea typeface="宋体" panose="02010600030101010101" pitchFamily="2" charset="-122"/>
              </a:rPr>
              <a:t>特征选择（</a:t>
            </a:r>
            <a:r>
              <a:rPr lang="en-US" altLang="zh-CN" sz="2400" dirty="0">
                <a:latin typeface="Arial" panose="020B0604020202020204" pitchFamily="34" charset="0"/>
                <a:ea typeface="宋体" panose="02010600030101010101" pitchFamily="2" charset="-122"/>
              </a:rPr>
              <a:t>Feature Selection</a:t>
            </a:r>
            <a:r>
              <a:rPr lang="zh-CN" altLang="en-US" sz="2400" dirty="0">
                <a:latin typeface="Arial" panose="020B0604020202020204" pitchFamily="34" charset="0"/>
                <a:ea typeface="宋体" panose="02010600030101010101" pitchFamily="2" charset="-122"/>
              </a:rPr>
              <a:t>）指的是在特征向量中选择出那些</a:t>
            </a:r>
            <a:r>
              <a:rPr lang="zh-CN" altLang="en-US" sz="2400" dirty="0">
                <a:solidFill>
                  <a:srgbClr val="FF0000"/>
                </a:solidFill>
                <a:latin typeface="Arial" panose="020B0604020202020204" pitchFamily="34" charset="0"/>
                <a:ea typeface="宋体" panose="02010600030101010101" pitchFamily="2" charset="-122"/>
              </a:rPr>
              <a:t>“优秀”的特征</a:t>
            </a:r>
            <a:r>
              <a:rPr lang="zh-CN" altLang="en-US" sz="2400" dirty="0">
                <a:latin typeface="Arial" panose="020B0604020202020204" pitchFamily="34" charset="0"/>
                <a:ea typeface="宋体" panose="02010600030101010101" pitchFamily="2" charset="-122"/>
              </a:rPr>
              <a:t>，组成新的、更“精简”的特征向量的过程。它在高维数据分析中十分常用，可以剔除掉“冗余”和“无关”的特征，提升学习器的性能</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9.6.3 </a:t>
            </a:r>
            <a:r>
              <a:rPr lang="zh-CN" altLang="en-US" dirty="0"/>
              <a:t>特征选择</a:t>
            </a:r>
            <a:endParaRPr lang="zh-CN" altLang="en-US" dirty="0"/>
          </a:p>
        </p:txBody>
      </p:sp>
      <p:sp>
        <p:nvSpPr>
          <p:cNvPr id="131074" name="矩形 2"/>
          <p:cNvSpPr/>
          <p:nvPr/>
        </p:nvSpPr>
        <p:spPr>
          <a:xfrm>
            <a:off x="495300" y="1219200"/>
            <a:ext cx="8153400" cy="5262563"/>
          </a:xfrm>
          <a:prstGeom prst="rect">
            <a:avLst/>
          </a:prstGeom>
          <a:noFill/>
          <a:ln w="9525">
            <a:noFill/>
          </a:ln>
        </p:spPr>
        <p:txBody>
          <a:bodyPr anchor="t" anchorCtr="0">
            <a:spAutoFit/>
          </a:bodyPr>
          <a:p>
            <a:pPr>
              <a:lnSpc>
                <a:spcPct val="120000"/>
              </a:lnSpc>
              <a:buChar char="•"/>
            </a:pPr>
            <a:r>
              <a:rPr lang="zh-CN" altLang="zh-CN" sz="2000" dirty="0">
                <a:latin typeface="Arial" panose="020B0604020202020204" pitchFamily="34" charset="0"/>
                <a:ea typeface="宋体" panose="02010600030101010101" pitchFamily="2" charset="-122"/>
              </a:rPr>
              <a:t>1．特征选择操作</a:t>
            </a:r>
            <a:endParaRPr lang="zh-CN" altLang="zh-CN" sz="2000" dirty="0">
              <a:latin typeface="Arial" panose="020B0604020202020204" pitchFamily="34" charset="0"/>
              <a:ea typeface="宋体" panose="02010600030101010101" pitchFamily="2" charset="-122"/>
            </a:endParaRPr>
          </a:p>
          <a:p>
            <a:pPr>
              <a:lnSpc>
                <a:spcPct val="120000"/>
              </a:lnSpc>
              <a:buChar char="•"/>
            </a:pPr>
            <a:r>
              <a:rPr lang="zh-CN" altLang="zh-CN" sz="2000" dirty="0">
                <a:latin typeface="Arial" panose="020B0604020202020204" pitchFamily="34" charset="0"/>
                <a:ea typeface="宋体" panose="02010600030101010101" pitchFamily="2" charset="-122"/>
              </a:rPr>
              <a:t>（1）VectorSlicer</a:t>
            </a:r>
            <a:endParaRPr lang="zh-CN" altLang="zh-CN" sz="2000" dirty="0">
              <a:latin typeface="Arial" panose="020B0604020202020204" pitchFamily="34" charset="0"/>
              <a:ea typeface="宋体" panose="02010600030101010101" pitchFamily="2" charset="-122"/>
            </a:endParaRPr>
          </a:p>
          <a:p>
            <a:pPr>
              <a:lnSpc>
                <a:spcPct val="120000"/>
              </a:lnSpc>
              <a:buChar char="•"/>
            </a:pPr>
            <a:r>
              <a:rPr lang="zh-CN" altLang="zh-CN" sz="2000" dirty="0">
                <a:latin typeface="Arial" panose="020B0604020202020204" pitchFamily="34" charset="0"/>
                <a:ea typeface="宋体" panose="02010600030101010101" pitchFamily="2" charset="-122"/>
              </a:rPr>
              <a:t>VectorSlicer的作用类似于MATLAB/numpy中的“列切片”，它可以根据给定的索引（整数索引值或列名索引）选择出特征向量中的部分列，并生成新的特征向量。</a:t>
            </a:r>
            <a:endParaRPr lang="zh-CN" altLang="zh-CN" sz="2000" dirty="0">
              <a:latin typeface="Arial" panose="020B0604020202020204" pitchFamily="34" charset="0"/>
              <a:ea typeface="宋体" panose="02010600030101010101" pitchFamily="2" charset="-122"/>
            </a:endParaRPr>
          </a:p>
          <a:p>
            <a:pPr>
              <a:lnSpc>
                <a:spcPct val="120000"/>
              </a:lnSpc>
              <a:buChar char="•"/>
            </a:pPr>
            <a:r>
              <a:rPr lang="zh-CN" altLang="zh-CN" sz="2000" dirty="0">
                <a:latin typeface="Arial" panose="020B0604020202020204" pitchFamily="34" charset="0"/>
                <a:ea typeface="宋体" panose="02010600030101010101" pitchFamily="2" charset="-122"/>
              </a:rPr>
              <a:t>（2）RFormula</a:t>
            </a:r>
            <a:endParaRPr lang="zh-CN" altLang="zh-CN" sz="2000" dirty="0">
              <a:latin typeface="Arial" panose="020B0604020202020204" pitchFamily="34" charset="0"/>
              <a:ea typeface="宋体" panose="02010600030101010101" pitchFamily="2" charset="-122"/>
            </a:endParaRPr>
          </a:p>
          <a:p>
            <a:pPr>
              <a:lnSpc>
                <a:spcPct val="120000"/>
              </a:lnSpc>
              <a:buChar char="•"/>
            </a:pPr>
            <a:r>
              <a:rPr lang="zh-CN" altLang="zh-CN" sz="2000" dirty="0">
                <a:latin typeface="Arial" panose="020B0604020202020204" pitchFamily="34" charset="0"/>
                <a:ea typeface="宋体" panose="02010600030101010101" pitchFamily="2" charset="-122"/>
              </a:rPr>
              <a:t>RFormula提供了一种R语言风格的特征向量列选择功能，用户可以给其传入一个R表达式，它会根据该表达式，自动选择相应的特征列形成新的特征向量。</a:t>
            </a:r>
            <a:endParaRPr lang="zh-CN" altLang="zh-CN" sz="2000" dirty="0">
              <a:latin typeface="Arial" panose="020B0604020202020204" pitchFamily="34" charset="0"/>
              <a:ea typeface="宋体" panose="02010600030101010101" pitchFamily="2" charset="-122"/>
            </a:endParaRPr>
          </a:p>
          <a:p>
            <a:pPr>
              <a:lnSpc>
                <a:spcPct val="120000"/>
              </a:lnSpc>
              <a:buChar char="•"/>
            </a:pPr>
            <a:r>
              <a:rPr lang="zh-CN" altLang="zh-CN" sz="2000" dirty="0">
                <a:latin typeface="Arial" panose="020B0604020202020204" pitchFamily="34" charset="0"/>
                <a:ea typeface="宋体" panose="02010600030101010101" pitchFamily="2" charset="-122"/>
              </a:rPr>
              <a:t>（3）ChiSqSelector</a:t>
            </a:r>
            <a:endParaRPr lang="zh-CN" altLang="zh-CN" sz="2000" dirty="0">
              <a:latin typeface="Arial" panose="020B0604020202020204" pitchFamily="34" charset="0"/>
              <a:ea typeface="宋体" panose="02010600030101010101" pitchFamily="2" charset="-122"/>
            </a:endParaRPr>
          </a:p>
          <a:p>
            <a:pPr>
              <a:lnSpc>
                <a:spcPct val="120000"/>
              </a:lnSpc>
              <a:buChar char="•"/>
            </a:pPr>
            <a:r>
              <a:rPr lang="zh-CN" altLang="zh-CN" sz="2000" dirty="0">
                <a:latin typeface="Arial" panose="020B0604020202020204" pitchFamily="34" charset="0"/>
                <a:ea typeface="宋体" panose="02010600030101010101" pitchFamily="2" charset="-122"/>
              </a:rPr>
              <a:t>ChiSqSelector通过卡方选择的方法来进行特征选择，它的输入需要是一个已有标签的数据集，ChiSqSelector会针对每一个特征与标签的关系进行卡方检验，从而选择出那些统计意义上区分度最强的特征。</a:t>
            </a:r>
            <a:endParaRPr lang="zh-CN" altLang="zh-CN" sz="2000" dirty="0">
              <a:latin typeface="Arial" panose="020B0604020202020204" pitchFamily="34" charset="0"/>
              <a:ea typeface="宋体" panose="02010600030101010101" pitchFamily="2" charset="-122"/>
            </a:endParaRPr>
          </a:p>
          <a:p>
            <a:pPr>
              <a:lnSpc>
                <a:spcPct val="120000"/>
              </a:lnSpc>
              <a:buChar char="•"/>
            </a:pPr>
            <a:endParaRPr lang="zh-CN"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9.6.3 </a:t>
            </a:r>
            <a:r>
              <a:rPr lang="zh-CN" altLang="en-US" dirty="0"/>
              <a:t>特征选择</a:t>
            </a:r>
            <a:endParaRPr lang="zh-CN" altLang="en-US" dirty="0"/>
          </a:p>
        </p:txBody>
      </p:sp>
      <p:sp>
        <p:nvSpPr>
          <p:cNvPr id="132098" name="矩形 2"/>
          <p:cNvSpPr/>
          <p:nvPr/>
        </p:nvSpPr>
        <p:spPr>
          <a:xfrm>
            <a:off x="304800" y="1219200"/>
            <a:ext cx="8528050" cy="5408613"/>
          </a:xfrm>
          <a:prstGeom prst="rect">
            <a:avLst/>
          </a:prstGeom>
          <a:noFill/>
          <a:ln w="9525">
            <a:noFill/>
          </a:ln>
        </p:spPr>
        <p:txBody>
          <a:bodyPr wrap="square" anchor="t" anchorCtr="0">
            <a:spAutoFit/>
          </a:bodyPr>
          <a:p>
            <a:pPr>
              <a:lnSpc>
                <a:spcPct val="120000"/>
              </a:lnSpc>
              <a:buChar char="•"/>
            </a:pPr>
            <a:r>
              <a:rPr lang="zh-CN" altLang="zh-CN" sz="2400" dirty="0">
                <a:latin typeface="Arial" panose="020B0604020202020204" pitchFamily="34" charset="0"/>
                <a:ea typeface="宋体" panose="02010600030101010101" pitchFamily="2" charset="-122"/>
              </a:rPr>
              <a:t>（4）UnivariateFeatureSelector</a:t>
            </a:r>
            <a:endParaRPr lang="zh-CN" altLang="zh-CN" sz="2400" dirty="0">
              <a:latin typeface="Arial" panose="020B0604020202020204" pitchFamily="34" charset="0"/>
              <a:ea typeface="宋体" panose="02010600030101010101" pitchFamily="2" charset="-122"/>
            </a:endParaRPr>
          </a:p>
          <a:p>
            <a:pPr>
              <a:lnSpc>
                <a:spcPct val="120000"/>
              </a:lnSpc>
              <a:buChar char="•"/>
            </a:pPr>
            <a:r>
              <a:rPr lang="zh-CN" altLang="zh-CN" sz="2400" dirty="0">
                <a:latin typeface="Arial" panose="020B0604020202020204" pitchFamily="34" charset="0"/>
                <a:ea typeface="宋体" panose="02010600030101010101" pitchFamily="2" charset="-122"/>
              </a:rPr>
              <a:t>UnivariateFeatureSelector可以看成是ChiSqSelector的扩展版，它也支持对连续型数据的特征选择，Spark会自动根据特征类型和标签类型来选择评估函数。当特征与标签都为类别型时，评估函数使用的也是chi-squared，此时UnivariateFeatureSelector 的功能就相当于ChiSqSelector。当特征为连续型，标签为类别型时，评估函数为ANOVATest。当特征与标签类型都为连续型时，评估函数使用的是F-value。</a:t>
            </a:r>
            <a:endParaRPr lang="zh-CN" altLang="zh-CN" sz="2400" dirty="0">
              <a:latin typeface="Arial" panose="020B0604020202020204" pitchFamily="34" charset="0"/>
              <a:ea typeface="宋体" panose="02010600030101010101" pitchFamily="2" charset="-122"/>
            </a:endParaRPr>
          </a:p>
          <a:p>
            <a:pPr>
              <a:lnSpc>
                <a:spcPct val="120000"/>
              </a:lnSpc>
              <a:buChar char="•"/>
            </a:pPr>
            <a:r>
              <a:rPr lang="zh-CN" altLang="zh-CN" sz="2400" dirty="0">
                <a:latin typeface="Arial" panose="020B0604020202020204" pitchFamily="34" charset="0"/>
                <a:ea typeface="宋体" panose="02010600030101010101" pitchFamily="2" charset="-122"/>
              </a:rPr>
              <a:t>（5）VarianceThresholdSelector</a:t>
            </a:r>
            <a:endParaRPr lang="zh-CN" altLang="zh-CN" sz="2400" dirty="0">
              <a:latin typeface="Arial" panose="020B0604020202020204" pitchFamily="34" charset="0"/>
              <a:ea typeface="宋体" panose="02010600030101010101" pitchFamily="2" charset="-122"/>
            </a:endParaRPr>
          </a:p>
          <a:p>
            <a:pPr>
              <a:lnSpc>
                <a:spcPct val="120000"/>
              </a:lnSpc>
              <a:buChar char="•"/>
            </a:pPr>
            <a:r>
              <a:rPr lang="zh-CN" altLang="zh-CN" sz="2400" dirty="0">
                <a:latin typeface="Arial" panose="020B0604020202020204" pitchFamily="34" charset="0"/>
                <a:ea typeface="宋体" panose="02010600030101010101" pitchFamily="2" charset="-122"/>
              </a:rPr>
              <a:t>VarianceThresholdSelector将方差值小于人为给定的阈值的特征删除。该阈值默认为0，因此只有方差为0的特征，即所有值都相同的特征，会被删除。</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9.6.3 </a:t>
            </a:r>
            <a:r>
              <a:rPr lang="zh-CN" altLang="en-US" dirty="0"/>
              <a:t>特征选择</a:t>
            </a:r>
            <a:endParaRPr lang="zh-CN" altLang="en-US" dirty="0"/>
          </a:p>
        </p:txBody>
      </p:sp>
      <p:sp>
        <p:nvSpPr>
          <p:cNvPr id="133122" name="矩形 3"/>
          <p:cNvSpPr/>
          <p:nvPr/>
        </p:nvSpPr>
        <p:spPr>
          <a:xfrm>
            <a:off x="457200" y="1371600"/>
            <a:ext cx="8572500" cy="3046413"/>
          </a:xfrm>
          <a:prstGeom prst="rect">
            <a:avLst/>
          </a:prstGeom>
          <a:noFill/>
          <a:ln w="9525">
            <a:noFill/>
          </a:ln>
        </p:spPr>
        <p:txBody>
          <a:bodyPr anchor="t" anchorCtr="0">
            <a:spAutoFit/>
          </a:bodyPr>
          <a:p>
            <a:pPr>
              <a:buChar char="•"/>
            </a:pPr>
            <a:r>
              <a:rPr lang="zh-CN" altLang="zh-CN" sz="2400" dirty="0">
                <a:latin typeface="Arial" panose="020B0604020202020204" pitchFamily="34" charset="0"/>
                <a:ea typeface="宋体" panose="02010600030101010101" pitchFamily="2" charset="-122"/>
              </a:rPr>
              <a:t>2．选择操作的例子</a:t>
            </a:r>
            <a:endParaRPr lang="zh-CN" altLang="zh-CN" sz="2400" dirty="0">
              <a:latin typeface="Arial" panose="020B0604020202020204" pitchFamily="34" charset="0"/>
              <a:ea typeface="宋体" panose="02010600030101010101" pitchFamily="2" charset="-122"/>
            </a:endParaRPr>
          </a:p>
          <a:p>
            <a:pPr>
              <a:buChar char="•"/>
            </a:pPr>
            <a:r>
              <a:rPr lang="zh-CN" altLang="zh-CN" sz="2400" dirty="0">
                <a:latin typeface="Arial" panose="020B0604020202020204" pitchFamily="34" charset="0"/>
                <a:ea typeface="宋体" panose="02010600030101010101" pitchFamily="2" charset="-122"/>
              </a:rPr>
              <a:t>卡方选择是统计学上常用的一种有监督特征选择方法，它通过对特征和真实标签之间进行卡方检验，来判断该特征和真实标签的关联程度，进而确定是否对其进行选择。</a:t>
            </a:r>
            <a:endParaRPr lang="zh-CN" altLang="zh-CN" sz="2400" dirty="0">
              <a:latin typeface="Arial" panose="020B0604020202020204" pitchFamily="34" charset="0"/>
              <a:ea typeface="宋体" panose="02010600030101010101" pitchFamily="2" charset="-122"/>
            </a:endParaRPr>
          </a:p>
          <a:p>
            <a:pPr>
              <a:buChar char="•"/>
            </a:pPr>
            <a:r>
              <a:rPr lang="zh-CN" altLang="zh-CN" sz="2400" dirty="0">
                <a:latin typeface="Arial" panose="020B0604020202020204" pitchFamily="34" charset="0"/>
                <a:ea typeface="宋体" panose="02010600030101010101" pitchFamily="2" charset="-122"/>
              </a:rPr>
              <a:t>和spark.ml包中的大多数学习方法一样，spark.ml包中的卡方选择也是以“评估器+转换器”的形式出现的，主要由ChiSqSelector和ChiSqSelectorModel两个类来实现。</a:t>
            </a:r>
            <a:endParaRPr lang="zh-CN" altLang="zh-CN" sz="2400" dirty="0">
              <a:latin typeface="Arial" panose="020B0604020202020204" pitchFamily="34" charset="0"/>
              <a:ea typeface="宋体" panose="02010600030101010101" pitchFamily="2" charset="-122"/>
            </a:endParaRPr>
          </a:p>
          <a:p>
            <a:pPr>
              <a:buChar char="•"/>
            </a:pPr>
            <a:r>
              <a:rPr lang="zh-CN" altLang="zh-CN" sz="2400" dirty="0">
                <a:latin typeface="Arial" panose="020B0604020202020204" pitchFamily="34" charset="0"/>
                <a:ea typeface="宋体" panose="02010600030101010101" pitchFamily="2" charset="-122"/>
              </a:rPr>
              <a:t>首先，进行环境的设置，引入卡方选择器所需要使用的类。</a:t>
            </a:r>
            <a:endParaRPr lang="zh-CN" altLang="zh-CN" sz="2400" dirty="0">
              <a:latin typeface="Arial" panose="020B0604020202020204" pitchFamily="34" charset="0"/>
              <a:ea typeface="宋体" panose="02010600030101010101" pitchFamily="2" charset="-122"/>
            </a:endParaRPr>
          </a:p>
        </p:txBody>
      </p:sp>
      <p:sp>
        <p:nvSpPr>
          <p:cNvPr id="133123" name="矩形 4"/>
          <p:cNvSpPr/>
          <p:nvPr/>
        </p:nvSpPr>
        <p:spPr>
          <a:xfrm>
            <a:off x="609600" y="4495800"/>
            <a:ext cx="7996238" cy="1568450"/>
          </a:xfrm>
          <a:prstGeom prst="rect">
            <a:avLst/>
          </a:prstGeom>
          <a:solidFill>
            <a:schemeClr val="tx1"/>
          </a:solidFill>
          <a:ln w="9525">
            <a:noFill/>
          </a:ln>
        </p:spPr>
        <p:txBody>
          <a:bodyPr wrap="square" anchor="t" anchorCtr="0">
            <a:spAutoFit/>
          </a:bodyPr>
          <a:p>
            <a:r>
              <a:rPr lang="en-US" altLang="zh-CN" sz="2400" dirty="0">
                <a:solidFill>
                  <a:schemeClr val="bg1"/>
                </a:solidFill>
                <a:latin typeface="Arial" panose="020B0604020202020204" pitchFamily="34" charset="0"/>
                <a:ea typeface="宋体" panose="02010600030101010101" pitchFamily="2" charset="-122"/>
              </a:rPr>
              <a:t>&gt;&gt;&gt; from pyspark.sql import SparkSession</a:t>
            </a:r>
            <a:endParaRPr lang="en-US" altLang="zh-CN" sz="2400" dirty="0">
              <a:solidFill>
                <a:schemeClr val="bg1"/>
              </a:solidFill>
              <a:latin typeface="Arial" panose="020B0604020202020204" pitchFamily="34" charset="0"/>
              <a:ea typeface="宋体" panose="02010600030101010101" pitchFamily="2" charset="-122"/>
            </a:endParaRPr>
          </a:p>
          <a:p>
            <a:r>
              <a:rPr lang="en-US" altLang="zh-CN" sz="2400" dirty="0">
                <a:solidFill>
                  <a:schemeClr val="bg1"/>
                </a:solidFill>
                <a:latin typeface="Arial" panose="020B0604020202020204" pitchFamily="34" charset="0"/>
                <a:ea typeface="宋体" panose="02010600030101010101" pitchFamily="2" charset="-122"/>
              </a:rPr>
              <a:t>&gt;&gt;&gt; from pyspark.ml.linalg import Vectors</a:t>
            </a:r>
            <a:endParaRPr lang="en-US" altLang="zh-CN" sz="2400" dirty="0">
              <a:solidFill>
                <a:schemeClr val="bg1"/>
              </a:solidFill>
              <a:latin typeface="Arial" panose="020B0604020202020204" pitchFamily="34" charset="0"/>
              <a:ea typeface="宋体" panose="02010600030101010101" pitchFamily="2" charset="-122"/>
            </a:endParaRPr>
          </a:p>
          <a:p>
            <a:r>
              <a:rPr lang="en-US" altLang="zh-CN" sz="2400" dirty="0">
                <a:solidFill>
                  <a:schemeClr val="bg1"/>
                </a:solidFill>
                <a:latin typeface="Arial" panose="020B0604020202020204" pitchFamily="34" charset="0"/>
                <a:ea typeface="宋体" panose="02010600030101010101" pitchFamily="2" charset="-122"/>
              </a:rPr>
              <a:t>&gt;&gt;&gt; from pyspark.sql import Row</a:t>
            </a:r>
            <a:endParaRPr lang="en-US" altLang="zh-CN" sz="2400" dirty="0">
              <a:solidFill>
                <a:schemeClr val="bg1"/>
              </a:solidFill>
              <a:latin typeface="Arial" panose="020B0604020202020204" pitchFamily="34" charset="0"/>
              <a:ea typeface="宋体" panose="02010600030101010101" pitchFamily="2" charset="-122"/>
            </a:endParaRPr>
          </a:p>
          <a:p>
            <a:r>
              <a:rPr lang="en-US" altLang="zh-CN" sz="2400" dirty="0">
                <a:solidFill>
                  <a:schemeClr val="bg1"/>
                </a:solidFill>
                <a:latin typeface="Arial" panose="020B0604020202020204" pitchFamily="34" charset="0"/>
                <a:ea typeface="宋体" panose="02010600030101010101" pitchFamily="2" charset="-122"/>
              </a:rPr>
              <a:t>&gt;&gt;&gt; from pyspark.ml.feature import ChiSqSelector</a:t>
            </a:r>
            <a:endParaRPr lang="en-US" altLang="zh-CN" sz="2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9.6.3 </a:t>
            </a:r>
            <a:r>
              <a:rPr lang="zh-CN" altLang="en-US" dirty="0"/>
              <a:t>特征</a:t>
            </a:r>
            <a:r>
              <a:rPr lang="zh-CN" altLang="zh-CN" dirty="0"/>
              <a:t>选择</a:t>
            </a:r>
            <a:endParaRPr lang="zh-CN" altLang="en-US" dirty="0"/>
          </a:p>
        </p:txBody>
      </p:sp>
      <p:sp>
        <p:nvSpPr>
          <p:cNvPr id="134146" name="矩形 2"/>
          <p:cNvSpPr/>
          <p:nvPr/>
        </p:nvSpPr>
        <p:spPr>
          <a:xfrm>
            <a:off x="457200" y="1066800"/>
            <a:ext cx="8534400" cy="977900"/>
          </a:xfrm>
          <a:prstGeom prst="rect">
            <a:avLst/>
          </a:prstGeom>
          <a:noFill/>
          <a:ln w="9525">
            <a:noFill/>
          </a:ln>
        </p:spPr>
        <p:txBody>
          <a:bodyPr anchor="t" anchorCtr="0">
            <a:spAutoFit/>
          </a:bodyPr>
          <a:p>
            <a:pPr>
              <a:lnSpc>
                <a:spcPct val="120000"/>
              </a:lnSpc>
            </a:pPr>
            <a:r>
              <a:rPr lang="zh-CN" altLang="zh-CN" sz="2400" dirty="0">
                <a:latin typeface="Arial" panose="020B0604020202020204" pitchFamily="34" charset="0"/>
                <a:ea typeface="宋体" panose="02010600030101010101" pitchFamily="2" charset="-122"/>
              </a:rPr>
              <a:t>其次，创建实验数据，这是一个具有3个样本、4个特征维度的数据集，标签有1和0两种，我们将在此数据集上进行卡方选择。</a:t>
            </a:r>
            <a:endParaRPr lang="zh-CN" altLang="zh-CN" sz="2400" dirty="0">
              <a:latin typeface="Arial" panose="020B0604020202020204" pitchFamily="34" charset="0"/>
              <a:ea typeface="宋体" panose="02010600030101010101" pitchFamily="2" charset="-122"/>
            </a:endParaRPr>
          </a:p>
        </p:txBody>
      </p:sp>
      <p:sp>
        <p:nvSpPr>
          <p:cNvPr id="134147" name="矩形 3"/>
          <p:cNvSpPr/>
          <p:nvPr/>
        </p:nvSpPr>
        <p:spPr>
          <a:xfrm>
            <a:off x="685800" y="2133600"/>
            <a:ext cx="8001000" cy="258445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创建Spark会话</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SparkSession.builder.appName("example").getOrCreate()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创建数据集</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data =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 Vectors.dense(0.0, 0.0, 18.0, 1.0), 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(2, Vectors.dense(0.0, 1.0, 12.0, 0.0), 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(3, Vectors.dense(1.0, 0.0, 15.0, 0.1), 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9.6.3 </a:t>
            </a:r>
            <a:r>
              <a:rPr lang="zh-CN" altLang="en-US" dirty="0">
                <a:sym typeface="+mn-ea"/>
              </a:rPr>
              <a:t>特征</a:t>
            </a:r>
            <a:r>
              <a:rPr lang="zh-CN" altLang="zh-CN" dirty="0">
                <a:sym typeface="+mn-ea"/>
              </a:rPr>
              <a:t>选择</a:t>
            </a:r>
            <a:endParaRPr lang="zh-CN" altLang="en-US"/>
          </a:p>
        </p:txBody>
      </p:sp>
      <p:sp>
        <p:nvSpPr>
          <p:cNvPr id="134147" name="矩形 3"/>
          <p:cNvSpPr/>
          <p:nvPr>
            <p:custDataLst>
              <p:tags r:id="rId1"/>
            </p:custDataLst>
          </p:nvPr>
        </p:nvSpPr>
        <p:spPr>
          <a:xfrm>
            <a:off x="685800" y="1447800"/>
            <a:ext cx="8001000" cy="313817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将数据集转换为DataFrame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 = spark.createDataFrame([Row(id=id, features=vec, label=label) for id, vec, label in data])</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df.show()</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id|          features|label|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1|[0.0,0.0,18.0,1.0]|    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2|[0.0,1.0,12.0,0.0]|    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3|[1.0,0.0,15.0,0.1]|    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9.6.3 </a:t>
            </a:r>
            <a:r>
              <a:rPr lang="zh-CN" altLang="en-US" dirty="0"/>
              <a:t>特征</a:t>
            </a:r>
            <a:r>
              <a:rPr lang="zh-CN" altLang="zh-CN" dirty="0"/>
              <a:t>选择</a:t>
            </a:r>
            <a:endParaRPr lang="zh-CN" altLang="en-US" dirty="0"/>
          </a:p>
        </p:txBody>
      </p:sp>
      <p:sp>
        <p:nvSpPr>
          <p:cNvPr id="135170" name="矩形 3"/>
          <p:cNvSpPr/>
          <p:nvPr/>
        </p:nvSpPr>
        <p:spPr>
          <a:xfrm>
            <a:off x="609600" y="1219200"/>
            <a:ext cx="7848600" cy="1420813"/>
          </a:xfrm>
          <a:prstGeom prst="rect">
            <a:avLst/>
          </a:prstGeom>
          <a:noFill/>
          <a:ln w="9525">
            <a:noFill/>
          </a:ln>
        </p:spPr>
        <p:txBody>
          <a:bodyPr anchor="t" anchorCtr="0">
            <a:spAutoFit/>
          </a:bodyPr>
          <a:p>
            <a:pPr>
              <a:lnSpc>
                <a:spcPct val="120000"/>
              </a:lnSpc>
            </a:pPr>
            <a:r>
              <a:rPr lang="zh-CN" altLang="zh-CN" sz="2400" dirty="0">
                <a:latin typeface="Arial" panose="020B0604020202020204" pitchFamily="34" charset="0"/>
                <a:ea typeface="宋体" panose="02010600030101010101" pitchFamily="2" charset="-122"/>
              </a:rPr>
              <a:t>然后，用卡方选择进行特征选择器的训练，为了便于观察，我们设置只选择和标签关联性最强的一个特征（可以通过setNumTopFeatures(..)方法进行设置）。</a:t>
            </a:r>
            <a:endParaRPr lang="zh-CN" altLang="zh-CN" sz="2400" dirty="0">
              <a:latin typeface="Arial" panose="020B0604020202020204" pitchFamily="34" charset="0"/>
              <a:ea typeface="宋体" panose="02010600030101010101" pitchFamily="2" charset="-122"/>
            </a:endParaRPr>
          </a:p>
        </p:txBody>
      </p:sp>
      <p:sp>
        <p:nvSpPr>
          <p:cNvPr id="135171" name="矩形 4"/>
          <p:cNvSpPr/>
          <p:nvPr/>
        </p:nvSpPr>
        <p:spPr>
          <a:xfrm>
            <a:off x="762000" y="2825750"/>
            <a:ext cx="7848600" cy="203009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创建ChiSqSelector对象并设置属性</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selector = ChiSqSelector(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numTopFeatures=1,</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featuresCol="features",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labelCol="label",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outputCol="selected-feature"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9.6.3 </a:t>
            </a:r>
            <a:r>
              <a:rPr lang="zh-CN" altLang="en-US" dirty="0"/>
              <a:t>特征</a:t>
            </a:r>
            <a:r>
              <a:rPr lang="zh-CN" altLang="zh-CN" dirty="0"/>
              <a:t>选择</a:t>
            </a:r>
            <a:endParaRPr lang="zh-CN" altLang="en-US" dirty="0"/>
          </a:p>
        </p:txBody>
      </p:sp>
      <p:sp>
        <p:nvSpPr>
          <p:cNvPr id="136194" name="矩形 2"/>
          <p:cNvSpPr/>
          <p:nvPr/>
        </p:nvSpPr>
        <p:spPr>
          <a:xfrm>
            <a:off x="838200" y="1143000"/>
            <a:ext cx="7543800" cy="977900"/>
          </a:xfrm>
          <a:prstGeom prst="rect">
            <a:avLst/>
          </a:prstGeom>
          <a:noFill/>
          <a:ln w="9525">
            <a:noFill/>
          </a:ln>
        </p:spPr>
        <p:txBody>
          <a:bodyPr anchor="t" anchorCtr="0">
            <a:spAutoFit/>
          </a:bodyPr>
          <a:p>
            <a:pPr>
              <a:lnSpc>
                <a:spcPct val="120000"/>
              </a:lnSpc>
            </a:pPr>
            <a:r>
              <a:rPr lang="zh-CN" altLang="zh-CN" sz="2400" dirty="0">
                <a:latin typeface="Arial" panose="020B0604020202020204" pitchFamily="34" charset="0"/>
                <a:ea typeface="宋体" panose="02010600030101010101" pitchFamily="2" charset="-122"/>
              </a:rPr>
              <a:t>最后，用训练出的模型对原数据集进行处理，可以看见，第3列特征被选出作为最有用的特征列。</a:t>
            </a:r>
            <a:endParaRPr lang="zh-CN" altLang="zh-CN" sz="2400" dirty="0">
              <a:latin typeface="Arial" panose="020B0604020202020204" pitchFamily="34" charset="0"/>
              <a:ea typeface="宋体" panose="02010600030101010101" pitchFamily="2" charset="-122"/>
            </a:endParaRPr>
          </a:p>
        </p:txBody>
      </p:sp>
      <p:sp>
        <p:nvSpPr>
          <p:cNvPr id="136195" name="矩形 3"/>
          <p:cNvSpPr/>
          <p:nvPr/>
        </p:nvSpPr>
        <p:spPr>
          <a:xfrm>
            <a:off x="927100" y="2144395"/>
            <a:ext cx="7696200" cy="424624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拟合ChiSqSelector模型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selector_model = selector.fit(df)</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使用模型进行特征选择</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result = selector_model.transform(df)</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显示DataFrame，不截断显示</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result.show(truncate=False)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|id |features          |label|selected-feature|</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|1  |[0.0,0.0,18.0,1.0]|1    |[18.0]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|2  |[0.0,1.0,12.0,0.0]|0    |[12.0]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|3  |[1.0,0.0,15.0,0.1]|0    |[15.0]          |</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zh-CN" altLang="en-US"/>
              <a:t>9.2  机器学习库MLlib概述</a:t>
            </a:r>
            <a:endParaRPr lang="zh-CN" altLang="en-US"/>
          </a:p>
        </p:txBody>
      </p:sp>
      <p:graphicFrame>
        <p:nvGraphicFramePr>
          <p:cNvPr id="3" name="表格 2"/>
          <p:cNvGraphicFramePr/>
          <p:nvPr>
            <p:custDataLst>
              <p:tags r:id="rId1"/>
            </p:custDataLst>
          </p:nvPr>
        </p:nvGraphicFramePr>
        <p:xfrm>
          <a:off x="1196340" y="1969770"/>
          <a:ext cx="6821170" cy="4145280"/>
        </p:xfrm>
        <a:graphic>
          <a:graphicData uri="http://schemas.openxmlformats.org/drawingml/2006/table">
            <a:tbl>
              <a:tblPr/>
              <a:tblGrid>
                <a:gridCol w="2355215"/>
                <a:gridCol w="4465955"/>
              </a:tblGrid>
              <a:tr h="0">
                <a:tc>
                  <a:txBody>
                    <a:bodyPr/>
                    <a:p>
                      <a:pPr indent="0" algn="ctr">
                        <a:buNone/>
                      </a:pPr>
                      <a:r>
                        <a:rPr lang="en-US" sz="1600" b="0">
                          <a:latin typeface="Arial" panose="020B0604020202020204" pitchFamily="34" charset="0"/>
                          <a:cs typeface="Arial" panose="020B0604020202020204" pitchFamily="34" charset="0"/>
                        </a:rPr>
                        <a:t>类型</a:t>
                      </a:r>
                      <a:endParaRPr lang="en-US" altLang="en-US" sz="16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600" b="0">
                          <a:latin typeface="Arial" panose="020B0604020202020204" pitchFamily="34" charset="0"/>
                          <a:cs typeface="Arial" panose="020B0604020202020204" pitchFamily="34" charset="0"/>
                        </a:rPr>
                        <a:t>算法</a:t>
                      </a:r>
                      <a:endParaRPr lang="en-US" altLang="en-US" sz="16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600" b="0">
                          <a:latin typeface="Times New Roman" panose="02020603050405020304" pitchFamily="18" charset="0"/>
                          <a:cs typeface="Times New Roman" panose="02020603050405020304" pitchFamily="18" charset="0"/>
                        </a:rPr>
                        <a:t>基本统计（Basic Statistics）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Summary Statistics，Correlations，Stratified Sampling，Hypothesis Testing，Random Data Generation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600" b="0">
                          <a:latin typeface="Times New Roman" panose="02020603050405020304" pitchFamily="18" charset="0"/>
                          <a:cs typeface="Times New Roman" panose="02020603050405020304" pitchFamily="18" charset="0"/>
                        </a:rPr>
                        <a:t>分类和回归（Classification and Regression）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Support Vector Machines（SVM），Logistic Regression，Linear Regression，Naive Bayes，Decision Trees，Random Forest，Gradient-Boosted Trees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600" b="0">
                          <a:latin typeface="Times New Roman" panose="02020603050405020304" pitchFamily="18" charset="0"/>
                          <a:cs typeface="Times New Roman" panose="02020603050405020304" pitchFamily="18" charset="0"/>
                        </a:rPr>
                        <a:t>协同过滤</a:t>
                      </a:r>
                      <a:r>
                        <a:rPr lang="en-US" sz="1600" b="0">
                          <a:latin typeface="方正宋一简体" charset="0"/>
                          <a:cs typeface="方正宋一简体" charset="0"/>
                        </a:rPr>
                        <a:t>（</a:t>
                      </a:r>
                      <a:r>
                        <a:rPr lang="en-US" sz="1600" b="0">
                          <a:latin typeface="Times New Roman" panose="02020603050405020304" pitchFamily="18" charset="0"/>
                          <a:cs typeface="Times New Roman" panose="02020603050405020304" pitchFamily="18" charset="0"/>
                        </a:rPr>
                        <a:t>Collaborative Filtering</a:t>
                      </a:r>
                      <a:r>
                        <a:rPr lang="en-US" sz="1600" b="0">
                          <a:latin typeface="方正宋一简体" charset="0"/>
                          <a:cs typeface="方正宋一简体" charset="0"/>
                        </a:rPr>
                        <a:t>）</a:t>
                      </a:r>
                      <a:endParaRPr lang="en-US" altLang="en-US" sz="1600" b="0">
                        <a:latin typeface="方正宋一简体" charset="0"/>
                        <a:ea typeface="Times New Roman" panose="02020603050405020304" pitchFamily="18" charset="0"/>
                        <a:cs typeface="方正宋一简体"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Alternating Least Squares（ALS）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600" b="0">
                          <a:latin typeface="Times New Roman" panose="02020603050405020304" pitchFamily="18" charset="0"/>
                          <a:cs typeface="Times New Roman" panose="02020603050405020304" pitchFamily="18" charset="0"/>
                        </a:rPr>
                        <a:t>聚类（Clustering）</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i="1">
                          <a:latin typeface="Times New Roman" panose="02020603050405020304" pitchFamily="18" charset="0"/>
                          <a:cs typeface="Times New Roman" panose="02020603050405020304" pitchFamily="18" charset="0"/>
                        </a:rPr>
                        <a:t>K</a:t>
                      </a:r>
                      <a:r>
                        <a:rPr lang="en-US" sz="1600" b="0">
                          <a:latin typeface="Times New Roman" panose="02020603050405020304" pitchFamily="18" charset="0"/>
                          <a:cs typeface="Times New Roman" panose="02020603050405020304" pitchFamily="18" charset="0"/>
                        </a:rPr>
                        <a:t>-Means，Gaussian Mixture Model，Latent Dirichlet Allocation </a:t>
                      </a:r>
                      <a:r>
                        <a:rPr lang="en-US" sz="1600" b="0">
                          <a:latin typeface="方正宋一简体" charset="0"/>
                          <a:cs typeface="方正宋一简体" charset="0"/>
                        </a:rPr>
                        <a:t>（</a:t>
                      </a:r>
                      <a:r>
                        <a:rPr lang="en-US" sz="1600" b="0">
                          <a:latin typeface="Times New Roman" panose="02020603050405020304" pitchFamily="18" charset="0"/>
                          <a:cs typeface="Times New Roman" panose="02020603050405020304" pitchFamily="18" charset="0"/>
                        </a:rPr>
                        <a:t>LDA</a:t>
                      </a:r>
                      <a:r>
                        <a:rPr lang="en-US" sz="1600" b="0">
                          <a:latin typeface="方正宋一简体" charset="0"/>
                          <a:cs typeface="方正宋一简体" charset="0"/>
                        </a:rPr>
                        <a:t>）</a:t>
                      </a:r>
                      <a:r>
                        <a:rPr lang="en-US" sz="1600" b="0">
                          <a:latin typeface="Times New Roman" panose="02020603050405020304" pitchFamily="18" charset="0"/>
                          <a:cs typeface="Times New Roman" panose="02020603050405020304" pitchFamily="18" charset="0"/>
                        </a:rPr>
                        <a:t>，Bisecting </a:t>
                      </a:r>
                      <a:r>
                        <a:rPr lang="en-US" sz="1600" b="0" i="1">
                          <a:latin typeface="Times New Roman" panose="02020603050405020304" pitchFamily="18" charset="0"/>
                          <a:cs typeface="Times New Roman" panose="02020603050405020304" pitchFamily="18" charset="0"/>
                        </a:rPr>
                        <a:t>K</a:t>
                      </a:r>
                      <a:r>
                        <a:rPr lang="en-US" sz="1600" b="0">
                          <a:latin typeface="Times New Roman" panose="02020603050405020304" pitchFamily="18" charset="0"/>
                          <a:cs typeface="Times New Roman" panose="02020603050405020304" pitchFamily="18" charset="0"/>
                        </a:rPr>
                        <a:t>-Means</a:t>
                      </a:r>
                      <a:endParaRPr lang="en-US" altLang="en-US" sz="16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600" b="0">
                          <a:latin typeface="Times New Roman" panose="02020603050405020304" pitchFamily="18" charset="0"/>
                          <a:cs typeface="Times New Roman" panose="02020603050405020304" pitchFamily="18" charset="0"/>
                        </a:rPr>
                        <a:t>降维（Dimensionality Reduction）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Singular Value Decomposition（SVD），Principal Component Analysis（PCA）</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600" b="0">
                          <a:latin typeface="Times New Roman" panose="02020603050405020304" pitchFamily="18" charset="0"/>
                          <a:cs typeface="Times New Roman" panose="02020603050405020304" pitchFamily="18" charset="0"/>
                        </a:rPr>
                        <a:t>特征</a:t>
                      </a:r>
                      <a:r>
                        <a:rPr lang="en-US" sz="1600" b="0">
                          <a:latin typeface="方正宋一简体" charset="0"/>
                          <a:cs typeface="方正宋一简体" charset="0"/>
                        </a:rPr>
                        <a:t>提</a:t>
                      </a:r>
                      <a:r>
                        <a:rPr lang="en-US" sz="1600" b="0">
                          <a:latin typeface="Times New Roman" panose="02020603050405020304" pitchFamily="18" charset="0"/>
                          <a:cs typeface="Times New Roman" panose="02020603050405020304" pitchFamily="18" charset="0"/>
                        </a:rPr>
                        <a:t>取和转换（Feature Extraction and Transformation）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Term Frequency-Inverse Document Frequency（TF-IDF），Word2Vec，StandardScaler，Normalizer</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1905635" y="1447800"/>
            <a:ext cx="5080000" cy="368300"/>
          </a:xfrm>
          <a:prstGeom prst="rect">
            <a:avLst/>
          </a:prstGeom>
          <a:noFill/>
          <a:ln w="9525">
            <a:noFill/>
          </a:ln>
        </p:spPr>
        <p:txBody>
          <a:bodyPr>
            <a:spAutoFit/>
          </a:bodyPr>
          <a:p>
            <a:pPr algn="ctr"/>
            <a:r>
              <a:rPr lang="zh-CN" sz="1800">
                <a:ea typeface="宋体" panose="02010600030101010101" pitchFamily="2" charset="-122"/>
              </a:rPr>
              <a:t>目前</a:t>
            </a:r>
            <a:r>
              <a:rPr lang="en-US" sz="1800">
                <a:latin typeface="Times New Roman" panose="02020603050405020304" pitchFamily="18" charset="0"/>
                <a:ea typeface="宋体" panose="02010600030101010101" pitchFamily="2" charset="-122"/>
              </a:rPr>
              <a:t>MLlib</a:t>
            </a:r>
            <a:r>
              <a:rPr lang="zh-CN" sz="1800">
                <a:ea typeface="宋体" panose="02010600030101010101" pitchFamily="2" charset="-122"/>
              </a:rPr>
              <a:t>支持的主要机器学习算法</a:t>
            </a:r>
            <a:endParaRPr lang="zh-CN" altLang="en-US" sz="180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9.6.4 </a:t>
            </a:r>
            <a:r>
              <a:rPr lang="zh-CN" altLang="en-US" dirty="0"/>
              <a:t>局部敏感哈希</a:t>
            </a:r>
            <a:endParaRPr lang="zh-CN" altLang="en-US" dirty="0"/>
          </a:p>
        </p:txBody>
      </p:sp>
      <p:sp>
        <p:nvSpPr>
          <p:cNvPr id="137218" name="矩形 2"/>
          <p:cNvSpPr/>
          <p:nvPr/>
        </p:nvSpPr>
        <p:spPr>
          <a:xfrm>
            <a:off x="381000" y="1143000"/>
            <a:ext cx="8610600" cy="5181600"/>
          </a:xfrm>
          <a:prstGeom prst="rect">
            <a:avLst/>
          </a:prstGeom>
          <a:noFill/>
          <a:ln w="9525">
            <a:noFill/>
          </a:ln>
        </p:spPr>
        <p:txBody>
          <a:bodyPr anchor="t" anchorCtr="0"/>
          <a:p>
            <a:pPr>
              <a:lnSpc>
                <a:spcPct val="120000"/>
              </a:lnSpc>
              <a:buChar char="•"/>
            </a:pPr>
            <a:r>
              <a:rPr lang="zh-CN" altLang="en-US" sz="2400" dirty="0">
                <a:latin typeface="Arial" panose="020B0604020202020204" pitchFamily="34" charset="0"/>
                <a:ea typeface="宋体" panose="02010600030101010101" pitchFamily="2" charset="-122"/>
              </a:rPr>
              <a:t>局部敏感哈希（Locality Sensitive Hashing）是一种被广泛应用在聚类、近似最近邻（Approximate Nearest Neighbor, ANN）、近似相似度连接（Approximate Similarity Join）等操作的哈希方法，基本思想是将那些在</a:t>
            </a:r>
            <a:r>
              <a:rPr lang="zh-CN" altLang="en-US" sz="2400" dirty="0">
                <a:solidFill>
                  <a:srgbClr val="FF0000"/>
                </a:solidFill>
                <a:latin typeface="Arial" panose="020B0604020202020204" pitchFamily="34" charset="0"/>
                <a:ea typeface="宋体" panose="02010600030101010101" pitchFamily="2" charset="-122"/>
              </a:rPr>
              <a:t>特征空间中相邻的点</a:t>
            </a:r>
            <a:r>
              <a:rPr lang="zh-CN" altLang="en-US" sz="2400" dirty="0">
                <a:latin typeface="Arial" panose="020B0604020202020204" pitchFamily="34" charset="0"/>
                <a:ea typeface="宋体" panose="02010600030101010101" pitchFamily="2" charset="-122"/>
              </a:rPr>
              <a:t>尽可能地</a:t>
            </a:r>
            <a:r>
              <a:rPr lang="zh-CN" altLang="en-US" sz="2400" dirty="0">
                <a:solidFill>
                  <a:srgbClr val="FF0000"/>
                </a:solidFill>
                <a:latin typeface="Arial" panose="020B0604020202020204" pitchFamily="34" charset="0"/>
                <a:ea typeface="宋体" panose="02010600030101010101" pitchFamily="2" charset="-122"/>
              </a:rPr>
              <a:t>映射到同一个哈希桶</a:t>
            </a:r>
            <a:r>
              <a:rPr lang="zh-CN" altLang="en-US" sz="2400" dirty="0">
                <a:latin typeface="Arial" panose="020B0604020202020204" pitchFamily="34" charset="0"/>
                <a:ea typeface="宋体" panose="02010600030101010101" pitchFamily="2" charset="-122"/>
              </a:rPr>
              <a:t>中。</a:t>
            </a:r>
            <a:endParaRPr lang="en-US" altLang="zh-CN" sz="2400" dirty="0">
              <a:latin typeface="Arial" panose="020B0604020202020204" pitchFamily="34" charset="0"/>
              <a:ea typeface="宋体" panose="02010600030101010101" pitchFamily="2" charset="-122"/>
            </a:endParaRPr>
          </a:p>
          <a:p>
            <a:pPr>
              <a:lnSpc>
                <a:spcPct val="120000"/>
              </a:lnSpc>
              <a:buChar char="•"/>
            </a:pPr>
            <a:endParaRPr lang="en-US" altLang="zh-CN" sz="2400" dirty="0">
              <a:latin typeface="Arial" panose="020B0604020202020204" pitchFamily="34" charset="0"/>
              <a:ea typeface="宋体" panose="02010600030101010101" pitchFamily="2" charset="-122"/>
            </a:endParaRPr>
          </a:p>
          <a:p>
            <a:pPr>
              <a:lnSpc>
                <a:spcPct val="120000"/>
              </a:lnSpc>
              <a:buChar char="•"/>
            </a:pPr>
            <a:r>
              <a:rPr lang="zh-CN" altLang="en-US" sz="2400" dirty="0">
                <a:latin typeface="Arial" panose="020B0604020202020204" pitchFamily="34" charset="0"/>
                <a:ea typeface="宋体" panose="02010600030101010101" pitchFamily="2" charset="-122"/>
              </a:rPr>
              <a:t>spark.ml包目前提供了两种LSH方法。</a:t>
            </a:r>
            <a:endParaRPr lang="zh-CN" altLang="en-US" sz="2400" dirty="0">
              <a:latin typeface="Arial" panose="020B0604020202020204" pitchFamily="34" charset="0"/>
              <a:ea typeface="宋体" panose="02010600030101010101" pitchFamily="2" charset="-122"/>
            </a:endParaRPr>
          </a:p>
          <a:p>
            <a:pPr lvl="1" indent="0" algn="l" rtl="0" eaLnBrk="1" fontAlgn="base" hangingPunct="1">
              <a:lnSpc>
                <a:spcPct val="120000"/>
              </a:lnSpc>
              <a:spcBef>
                <a:spcPct val="0"/>
              </a:spcBef>
              <a:spcAft>
                <a:spcPct val="0"/>
              </a:spcAft>
              <a:buChar char="•"/>
            </a:pPr>
            <a:r>
              <a:rPr lang="zh-CN" altLang="en-US" sz="2400" dirty="0">
                <a:solidFill>
                  <a:schemeClr val="tx1"/>
                </a:solidFill>
                <a:latin typeface="Arial" panose="020B0604020202020204" pitchFamily="34" charset="0"/>
                <a:ea typeface="宋体" panose="02010600030101010101" pitchFamily="2" charset="-122"/>
              </a:rPr>
              <a:t>第一种是BucketedRandomProjectionLSH，使用欧式距离作为距离度量方法。</a:t>
            </a:r>
            <a:endParaRPr lang="zh-CN" altLang="en-US" sz="2400" dirty="0">
              <a:solidFill>
                <a:schemeClr val="tx1"/>
              </a:solidFill>
              <a:latin typeface="Arial" panose="020B0604020202020204" pitchFamily="34" charset="0"/>
              <a:ea typeface="宋体" panose="02010600030101010101" pitchFamily="2" charset="-122"/>
            </a:endParaRPr>
          </a:p>
          <a:p>
            <a:pPr lvl="1" indent="0" algn="l" rtl="0" eaLnBrk="1" fontAlgn="base" hangingPunct="1">
              <a:lnSpc>
                <a:spcPct val="120000"/>
              </a:lnSpc>
              <a:spcBef>
                <a:spcPct val="0"/>
              </a:spcBef>
              <a:spcAft>
                <a:spcPct val="0"/>
              </a:spcAft>
              <a:buChar char="•"/>
            </a:pPr>
            <a:r>
              <a:rPr lang="zh-CN" altLang="en-US" sz="2400" dirty="0">
                <a:solidFill>
                  <a:schemeClr val="tx1"/>
                </a:solidFill>
                <a:latin typeface="Arial" panose="020B0604020202020204" pitchFamily="34" charset="0"/>
                <a:ea typeface="宋体" panose="02010600030101010101" pitchFamily="2" charset="-122"/>
              </a:rPr>
              <a:t>第二种是MinHash，使用Jaccard距离作为距离度量方法，显然，根据Jaccard相似度的性质，它只能够处理二元</a:t>
            </a:r>
            <a:r>
              <a:rPr lang="en-US" altLang="zh-CN" sz="2400" dirty="0">
                <a:solidFill>
                  <a:schemeClr val="tx1"/>
                </a:solidFill>
                <a:latin typeface="Arial" panose="020B0604020202020204" pitchFamily="34" charset="0"/>
                <a:ea typeface="宋体" panose="02010600030101010101" pitchFamily="2" charset="-122"/>
              </a:rPr>
              <a:t>(</a:t>
            </a:r>
            <a:r>
              <a:rPr lang="zh-CN" altLang="en-US" sz="2400" dirty="0">
                <a:solidFill>
                  <a:schemeClr val="tx1"/>
                </a:solidFill>
                <a:latin typeface="Arial" panose="020B0604020202020204" pitchFamily="34" charset="0"/>
                <a:ea typeface="宋体" panose="02010600030101010101" pitchFamily="2" charset="-122"/>
              </a:rPr>
              <a:t>0-1值</a:t>
            </a:r>
            <a:r>
              <a:rPr lang="en-US" altLang="zh-CN" sz="2400" dirty="0">
                <a:solidFill>
                  <a:schemeClr val="tx1"/>
                </a:solidFill>
                <a:latin typeface="Arial" panose="020B0604020202020204" pitchFamily="34" charset="0"/>
                <a:ea typeface="宋体" panose="02010600030101010101" pitchFamily="2" charset="-122"/>
              </a:rPr>
              <a:t>)</a:t>
            </a:r>
            <a:r>
              <a:rPr lang="zh-CN" altLang="en-US" sz="2400" dirty="0">
                <a:solidFill>
                  <a:schemeClr val="tx1"/>
                </a:solidFill>
                <a:latin typeface="Arial" panose="020B0604020202020204" pitchFamily="34" charset="0"/>
                <a:ea typeface="宋体" panose="02010600030101010101" pitchFamily="2" charset="-122"/>
              </a:rPr>
              <a:t>向量</a:t>
            </a:r>
            <a:r>
              <a:rPr lang="zh-CN" altLang="zh-CN" sz="18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9.7 </a:t>
            </a:r>
            <a:r>
              <a:rPr lang="zh-CN" altLang="en-US" b="1" dirty="0">
                <a:sym typeface="+mn-ea"/>
              </a:rPr>
              <a:t>分类算法</a:t>
            </a:r>
            <a:endParaRPr lang="zh-CN" altLang="en-US"/>
          </a:p>
        </p:txBody>
      </p:sp>
      <p:sp>
        <p:nvSpPr>
          <p:cNvPr id="100" name="文本框 99"/>
          <p:cNvSpPr txBox="1"/>
          <p:nvPr/>
        </p:nvSpPr>
        <p:spPr>
          <a:xfrm>
            <a:off x="686435" y="1219200"/>
            <a:ext cx="7800975" cy="1568450"/>
          </a:xfrm>
          <a:prstGeom prst="rect">
            <a:avLst/>
          </a:prstGeom>
          <a:noFill/>
          <a:ln w="9525">
            <a:noFill/>
          </a:ln>
        </p:spPr>
        <p:txBody>
          <a:bodyPr wrap="square">
            <a:spAutoFit/>
          </a:bodyPr>
          <a:p>
            <a:r>
              <a:rPr lang="zh-CN" sz="2400">
                <a:ea typeface="宋体" panose="02010600030101010101" pitchFamily="2" charset="-122"/>
              </a:rPr>
              <a:t>分类是一种重要的机器学习和数据挖掘技术。分类的目的是根据数据集的特点构造一个分类函数或分类模型（也称作分类器），分类模型能把未知类别的样本映射到给定类别中。</a:t>
            </a:r>
            <a:endParaRPr lang="zh-CN" altLang="en-US" sz="240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9.7 </a:t>
            </a:r>
            <a:r>
              <a:rPr lang="zh-CN" altLang="en-US" b="1" dirty="0">
                <a:sym typeface="+mn-ea"/>
              </a:rPr>
              <a:t>分类算法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05435" y="1219200"/>
            <a:ext cx="8701405" cy="237617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9.7 </a:t>
            </a:r>
            <a:r>
              <a:rPr lang="zh-CN" altLang="en-US" b="1" dirty="0">
                <a:sym typeface="+mn-ea"/>
              </a:rPr>
              <a:t>分类算法</a:t>
            </a:r>
            <a:endParaRPr lang="zh-CN" altLang="en-US"/>
          </a:p>
        </p:txBody>
      </p:sp>
      <p:sp>
        <p:nvSpPr>
          <p:cNvPr id="100" name="文本框 99"/>
          <p:cNvSpPr txBox="1"/>
          <p:nvPr/>
        </p:nvSpPr>
        <p:spPr>
          <a:xfrm>
            <a:off x="762635" y="1295400"/>
            <a:ext cx="7442200" cy="2676525"/>
          </a:xfrm>
          <a:prstGeom prst="rect">
            <a:avLst/>
          </a:prstGeom>
          <a:noFill/>
          <a:ln w="9525">
            <a:noFill/>
          </a:ln>
        </p:spPr>
        <p:txBody>
          <a:bodyPr wrap="square">
            <a:spAutoFit/>
          </a:bodyPr>
          <a:p>
            <a:r>
              <a:rPr lang="zh-CN" sz="2400">
                <a:ea typeface="宋体" panose="02010600030101010101" pitchFamily="2" charset="-122"/>
              </a:rPr>
              <a:t>构造分类模型的过程一般分为训练和测试两个阶段。在构造模型之前，将数据集随机地分为训练数据集和测试数据集。先使用训练数据集来构造分类模型，然后使用测试数据集来评估模型的分类准确率。如果认为模型的准确率可以接受，就可以用该模型对其他数据元组进行分类。一般来说，测试阶段的代价远低于训练阶段的。</a:t>
            </a:r>
            <a:endParaRPr lang="zh-CN" altLang="en-US" sz="240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b="1" dirty="0">
                <a:sym typeface="+mn-ea"/>
              </a:rPr>
              <a:t>9.7 </a:t>
            </a:r>
            <a:r>
              <a:rPr lang="zh-CN" altLang="en-US" b="1" dirty="0">
                <a:sym typeface="+mn-ea"/>
              </a:rPr>
              <a:t>分类算法</a:t>
            </a:r>
            <a:endParaRPr lang="zh-CN" altLang="en-US"/>
          </a:p>
        </p:txBody>
      </p:sp>
      <p:sp>
        <p:nvSpPr>
          <p:cNvPr id="3" name="文本框 2"/>
          <p:cNvSpPr txBox="1"/>
          <p:nvPr/>
        </p:nvSpPr>
        <p:spPr>
          <a:xfrm>
            <a:off x="758825" y="1398270"/>
            <a:ext cx="7394575" cy="1938020"/>
          </a:xfrm>
          <a:prstGeom prst="rect">
            <a:avLst/>
          </a:prstGeom>
          <a:noFill/>
        </p:spPr>
        <p:txBody>
          <a:bodyPr wrap="square" rtlCol="0">
            <a:spAutoFit/>
          </a:bodyPr>
          <a:p>
            <a:r>
              <a:rPr lang="zh-CN" altLang="en-US" sz="2400"/>
              <a:t>分类算法具有多种不同的类型，例如，支持向量机（Support Vector Machines，SVM）、决策树算法、贝叶斯算法等。spark.mllib包支持各种分类算法，涉及的问题类型主要包含二分类、多分类和回归分析等。表9-4列出了spark.mllib包为不同类型问题提供的算法。</a:t>
            </a:r>
            <a:endParaRPr lang="zh-CN" altLang="en-US" sz="2400"/>
          </a:p>
        </p:txBody>
      </p:sp>
      <p:graphicFrame>
        <p:nvGraphicFramePr>
          <p:cNvPr id="4" name="表格 3"/>
          <p:cNvGraphicFramePr/>
          <p:nvPr>
            <p:custDataLst>
              <p:tags r:id="rId1"/>
            </p:custDataLst>
          </p:nvPr>
        </p:nvGraphicFramePr>
        <p:xfrm>
          <a:off x="838835" y="3657600"/>
          <a:ext cx="7452995" cy="1645920"/>
        </p:xfrm>
        <a:graphic>
          <a:graphicData uri="http://schemas.openxmlformats.org/drawingml/2006/table">
            <a:tbl>
              <a:tblPr/>
              <a:tblGrid>
                <a:gridCol w="1490980"/>
                <a:gridCol w="5962015"/>
              </a:tblGrid>
              <a:tr h="0">
                <a:tc>
                  <a:txBody>
                    <a:bodyPr/>
                    <a:p>
                      <a:pPr indent="0" algn="ctr">
                        <a:buNone/>
                      </a:pPr>
                      <a:r>
                        <a:rPr lang="en-US" sz="1800" b="0">
                          <a:latin typeface="Arial" panose="020B0604020202020204" pitchFamily="34" charset="0"/>
                          <a:cs typeface="Arial" panose="020B0604020202020204" pitchFamily="34" charset="0"/>
                        </a:rPr>
                        <a:t>问题类型</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Arial" panose="020B0604020202020204" pitchFamily="34" charset="0"/>
                          <a:cs typeface="Arial" panose="020B0604020202020204" pitchFamily="34" charset="0"/>
                        </a:rPr>
                        <a:t>支持的算法</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二分类</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线性支持向量机</a:t>
                      </a:r>
                      <a:r>
                        <a:rPr lang="en-US" sz="1800" b="0">
                          <a:latin typeface="方正宋一简体" charset="0"/>
                          <a:cs typeface="方正宋一简体" charset="0"/>
                        </a:rPr>
                        <a:t>、逻辑斯谛</a:t>
                      </a:r>
                      <a:r>
                        <a:rPr lang="en-US" sz="1800" b="0">
                          <a:latin typeface="Times New Roman" panose="02020603050405020304" pitchFamily="18" charset="0"/>
                          <a:cs typeface="Times New Roman" panose="02020603050405020304" pitchFamily="18" charset="0"/>
                        </a:rPr>
                        <a:t>回归</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决策树</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随机森林</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梯度上升树</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朴素贝叶斯</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多类分类</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逻辑斯谛</a:t>
                      </a:r>
                      <a:r>
                        <a:rPr lang="en-US" sz="1800" b="0">
                          <a:latin typeface="Times New Roman" panose="02020603050405020304" pitchFamily="18" charset="0"/>
                          <a:cs typeface="Times New Roman" panose="02020603050405020304" pitchFamily="18" charset="0"/>
                        </a:rPr>
                        <a:t>回归</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决策树</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随机森林</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朴素贝叶斯</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回归</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线性最小二乘法</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Lasso</a:t>
                      </a:r>
                      <a:r>
                        <a:rPr lang="en-US" sz="1800" b="0">
                          <a:latin typeface="方正宋一简体" charset="0"/>
                          <a:cs typeface="方正宋一简体" charset="0"/>
                        </a:rPr>
                        <a:t>回归、</a:t>
                      </a:r>
                      <a:r>
                        <a:rPr lang="en-US" sz="1800" b="0">
                          <a:latin typeface="Times New Roman" panose="02020603050405020304" pitchFamily="18" charset="0"/>
                          <a:cs typeface="Times New Roman" panose="02020603050405020304" pitchFamily="18" charset="0"/>
                        </a:rPr>
                        <a:t>岭回归</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决策树</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随机森林</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梯度上升树</a:t>
                      </a:r>
                      <a:r>
                        <a:rPr lang="en-US" sz="1800" b="0">
                          <a:latin typeface="方正宋一简体" charset="0"/>
                          <a:cs typeface="方正宋一简体" charset="0"/>
                        </a:rPr>
                        <a:t>、保序回归</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b="1" dirty="0"/>
              <a:t>9.7 </a:t>
            </a:r>
            <a:r>
              <a:rPr lang="zh-CN" altLang="en-US" b="1" dirty="0"/>
              <a:t>分类算法</a:t>
            </a:r>
            <a:endParaRPr lang="zh-CN" altLang="en-US" dirty="0"/>
          </a:p>
        </p:txBody>
      </p:sp>
      <p:sp>
        <p:nvSpPr>
          <p:cNvPr id="138242" name="矩形 2"/>
          <p:cNvSpPr/>
          <p:nvPr/>
        </p:nvSpPr>
        <p:spPr>
          <a:xfrm>
            <a:off x="914400" y="1828800"/>
            <a:ext cx="5888990" cy="1076325"/>
          </a:xfrm>
          <a:prstGeom prst="rect">
            <a:avLst/>
          </a:prstGeom>
          <a:noFill/>
          <a:ln w="9525">
            <a:noFill/>
          </a:ln>
        </p:spPr>
        <p:txBody>
          <a:bodyPr wrap="square" anchor="t" anchorCtr="0">
            <a:spAutoFit/>
          </a:bodyPr>
          <a:p>
            <a:r>
              <a:rPr lang="en-US" altLang="zh-CN" sz="3200" dirty="0">
                <a:latin typeface="Arial" panose="020B0604020202020204" pitchFamily="34" charset="0"/>
                <a:ea typeface="宋体" panose="02010600030101010101" pitchFamily="2" charset="-122"/>
              </a:rPr>
              <a:t>9.6.1 </a:t>
            </a:r>
            <a:r>
              <a:rPr lang="zh-CN" altLang="en-US" sz="3200" dirty="0">
                <a:latin typeface="Arial" panose="020B0604020202020204" pitchFamily="34" charset="0"/>
                <a:ea typeface="宋体" panose="02010600030101010101" pitchFamily="2" charset="-122"/>
              </a:rPr>
              <a:t>逻辑斯蒂回归分类算法</a:t>
            </a:r>
            <a:endParaRPr lang="zh-CN" altLang="en-US" sz="3200" dirty="0">
              <a:latin typeface="Arial" panose="020B0604020202020204" pitchFamily="34" charset="0"/>
              <a:ea typeface="宋体" panose="02010600030101010101" pitchFamily="2" charset="-122"/>
            </a:endParaRPr>
          </a:p>
          <a:p>
            <a:r>
              <a:rPr lang="en-US" altLang="zh-CN" sz="3200" dirty="0">
                <a:latin typeface="Arial" panose="020B0604020202020204" pitchFamily="34" charset="0"/>
                <a:ea typeface="宋体" panose="02010600030101010101" pitchFamily="2" charset="-122"/>
              </a:rPr>
              <a:t>9.6.2 决策树分类</a:t>
            </a:r>
            <a:r>
              <a:rPr lang="zh-CN" altLang="en-US" sz="3200" dirty="0">
                <a:latin typeface="Arial" panose="020B0604020202020204" pitchFamily="34" charset="0"/>
                <a:ea typeface="宋体" panose="02010600030101010101" pitchFamily="2" charset="-122"/>
              </a:rPr>
              <a:t>算法</a:t>
            </a:r>
            <a:endParaRPr lang="zh-CN" altLang="en-US" sz="320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9.7.1 </a:t>
            </a:r>
            <a:r>
              <a:rPr lang="zh-CN" altLang="en-US" dirty="0"/>
              <a:t>逻辑斯蒂回归分类算法</a:t>
            </a:r>
            <a:endParaRPr lang="en-US" altLang="zh-CN" dirty="0"/>
          </a:p>
        </p:txBody>
      </p:sp>
      <p:sp>
        <p:nvSpPr>
          <p:cNvPr id="139266" name="矩形 2"/>
          <p:cNvSpPr/>
          <p:nvPr/>
        </p:nvSpPr>
        <p:spPr>
          <a:xfrm>
            <a:off x="609600" y="1295400"/>
            <a:ext cx="7924800" cy="1570038"/>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逻辑斯蒂回归（</a:t>
            </a:r>
            <a:r>
              <a:rPr lang="en-US" altLang="zh-CN" sz="2400" dirty="0">
                <a:latin typeface="Arial" panose="020B0604020202020204" pitchFamily="34" charset="0"/>
                <a:ea typeface="宋体" panose="02010600030101010101" pitchFamily="2" charset="-122"/>
              </a:rPr>
              <a:t>logistic regression</a:t>
            </a:r>
            <a:r>
              <a:rPr lang="zh-CN" altLang="en-US" sz="2400" dirty="0">
                <a:latin typeface="Arial" panose="020B0604020202020204" pitchFamily="34" charset="0"/>
                <a:ea typeface="宋体" panose="02010600030101010101" pitchFamily="2" charset="-122"/>
              </a:rPr>
              <a:t>）是统计学习中的经典分类方法，属于对数线性模型。</a:t>
            </a:r>
            <a:r>
              <a:rPr lang="en-US" altLang="zh-CN" sz="2400" dirty="0">
                <a:latin typeface="Arial" panose="020B0604020202020204" pitchFamily="34" charset="0"/>
                <a:ea typeface="宋体" panose="02010600030101010101" pitchFamily="2" charset="-122"/>
              </a:rPr>
              <a:t>logistic</a:t>
            </a:r>
            <a:r>
              <a:rPr lang="zh-CN" altLang="en-US" sz="2400" dirty="0">
                <a:latin typeface="Arial" panose="020B0604020202020204" pitchFamily="34" charset="0"/>
                <a:ea typeface="宋体" panose="02010600030101010101" pitchFamily="2" charset="-122"/>
              </a:rPr>
              <a:t>回归的因变量可以是二分类的，也可以是多分类的。</a:t>
            </a:r>
            <a:endParaRPr lang="en-US" altLang="zh-CN" sz="2400" dirty="0">
              <a:latin typeface="Arial" panose="020B0604020202020204" pitchFamily="34" charset="0"/>
              <a:ea typeface="宋体" panose="02010600030101010101" pitchFamily="2" charset="-122"/>
            </a:endParaRPr>
          </a:p>
          <a:p>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9.7.1 </a:t>
            </a:r>
            <a:r>
              <a:rPr lang="zh-CN" altLang="en-US" dirty="0">
                <a:sym typeface="+mn-ea"/>
              </a:rPr>
              <a:t>逻辑斯蒂回归分类算法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29235" y="1447800"/>
            <a:ext cx="8566785" cy="445960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9.7.1 </a:t>
            </a:r>
            <a:r>
              <a:rPr lang="zh-CN" altLang="en-US" dirty="0">
                <a:sym typeface="+mn-ea"/>
              </a:rPr>
              <a:t>逻辑斯蒂回归分类算法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30200" y="1447800"/>
            <a:ext cx="8268335" cy="242824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9.7.1 </a:t>
            </a:r>
            <a:r>
              <a:rPr lang="zh-CN" altLang="en-US" dirty="0">
                <a:sym typeface="+mn-ea"/>
              </a:rPr>
              <a:t>逻辑斯蒂回归分类算法</a:t>
            </a:r>
            <a:endParaRPr lang="zh-CN" altLang="en-US" dirty="0"/>
          </a:p>
        </p:txBody>
      </p:sp>
      <p:sp>
        <p:nvSpPr>
          <p:cNvPr id="142338" name="矩形 3"/>
          <p:cNvSpPr/>
          <p:nvPr/>
        </p:nvSpPr>
        <p:spPr>
          <a:xfrm>
            <a:off x="762000" y="1524000"/>
            <a:ext cx="7620000" cy="3416300"/>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任务描述：以</a:t>
            </a:r>
            <a:r>
              <a:rPr lang="en-US" altLang="zh-CN" sz="2400" dirty="0">
                <a:latin typeface="Arial" panose="020B0604020202020204" pitchFamily="34" charset="0"/>
                <a:ea typeface="宋体" panose="02010600030101010101" pitchFamily="2" charset="-122"/>
              </a:rPr>
              <a:t>iris</a:t>
            </a:r>
            <a:r>
              <a:rPr lang="zh-CN" altLang="en-US" sz="2400" dirty="0">
                <a:latin typeface="Arial" panose="020B0604020202020204" pitchFamily="34" charset="0"/>
                <a:ea typeface="宋体" panose="02010600030101010101" pitchFamily="2" charset="-122"/>
              </a:rPr>
              <a:t>数据集（</a:t>
            </a:r>
            <a:r>
              <a:rPr lang="en-US" altLang="zh-CN" sz="2400" dirty="0">
                <a:latin typeface="Arial" panose="020B0604020202020204" pitchFamily="34" charset="0"/>
                <a:ea typeface="宋体" panose="02010600030101010101" pitchFamily="2" charset="-122"/>
              </a:rPr>
              <a:t>iris</a:t>
            </a:r>
            <a:r>
              <a:rPr lang="zh-CN" altLang="en-US" sz="2400" dirty="0">
                <a:latin typeface="Arial" panose="020B0604020202020204" pitchFamily="34" charset="0"/>
                <a:ea typeface="宋体" panose="02010600030101010101" pitchFamily="2" charset="-122"/>
              </a:rPr>
              <a:t>）为例进行分析（</a:t>
            </a:r>
            <a:r>
              <a:rPr lang="en-US" altLang="zh-CN" sz="2400" dirty="0">
                <a:latin typeface="Arial" panose="020B0604020202020204" pitchFamily="34" charset="0"/>
                <a:ea typeface="宋体" panose="02010600030101010101" pitchFamily="2" charset="-122"/>
              </a:rPr>
              <a:t>iris</a:t>
            </a:r>
            <a:r>
              <a:rPr lang="zh-CN" altLang="en-US" sz="2400" dirty="0">
                <a:latin typeface="Arial" panose="020B0604020202020204" pitchFamily="34" charset="0"/>
                <a:ea typeface="宋体" panose="02010600030101010101" pitchFamily="2" charset="-122"/>
              </a:rPr>
              <a:t>下载地址：</a:t>
            </a:r>
            <a:r>
              <a:rPr lang="en-US" altLang="zh-CN" sz="2400" dirty="0">
                <a:latin typeface="Arial" panose="020B0604020202020204" pitchFamily="34" charset="0"/>
                <a:ea typeface="宋体" panose="02010600030101010101" pitchFamily="2" charset="-122"/>
              </a:rPr>
              <a:t>http://dblab.xmu.edu.cn/blog/wp-content/uploads/2017/03/iris.txt</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iris</a:t>
            </a:r>
            <a:r>
              <a:rPr lang="zh-CN" altLang="en-US" sz="2400" dirty="0">
                <a:latin typeface="Arial" panose="020B0604020202020204" pitchFamily="34" charset="0"/>
                <a:ea typeface="宋体" panose="02010600030101010101" pitchFamily="2" charset="-122"/>
              </a:rPr>
              <a:t>以鸢尾花的特征作为数据来源，数据集包含</a:t>
            </a:r>
            <a:r>
              <a:rPr lang="en-US" altLang="zh-CN" sz="2400" dirty="0">
                <a:latin typeface="Arial" panose="020B0604020202020204" pitchFamily="34" charset="0"/>
                <a:ea typeface="宋体" panose="02010600030101010101" pitchFamily="2" charset="-122"/>
              </a:rPr>
              <a:t>150</a:t>
            </a:r>
            <a:r>
              <a:rPr lang="zh-CN" altLang="en-US" sz="2400" dirty="0">
                <a:latin typeface="Arial" panose="020B0604020202020204" pitchFamily="34" charset="0"/>
                <a:ea typeface="宋体" panose="02010600030101010101" pitchFamily="2" charset="-122"/>
              </a:rPr>
              <a:t>个数据集，分为</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类，每类</a:t>
            </a:r>
            <a:r>
              <a:rPr lang="en-US" altLang="zh-CN" sz="2400" dirty="0">
                <a:latin typeface="Arial" panose="020B0604020202020204" pitchFamily="34" charset="0"/>
                <a:ea typeface="宋体" panose="02010600030101010101" pitchFamily="2" charset="-122"/>
              </a:rPr>
              <a:t>50</a:t>
            </a:r>
            <a:r>
              <a:rPr lang="zh-CN" altLang="en-US" sz="2400" dirty="0">
                <a:latin typeface="Arial" panose="020B0604020202020204" pitchFamily="34" charset="0"/>
                <a:ea typeface="宋体" panose="02010600030101010101" pitchFamily="2" charset="-122"/>
              </a:rPr>
              <a:t>个数据，每个数据包含</a:t>
            </a:r>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个属性，是在数据挖掘、数据分类中非常常用的测试集、训练集。为了便于理解，这里主要用后两个属性（花瓣的长度和宽度）来进行分类。</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43000" y="76200"/>
            <a:ext cx="8001000" cy="914400"/>
          </a:xfrm>
        </p:spPr>
        <p:txBody>
          <a:bodyPr vert="horz" wrap="square" lIns="91440" tIns="45720" rIns="91440" bIns="45720" anchor="ctr" anchorCtr="0"/>
          <a:lstStyle/>
          <a:p>
            <a:pPr>
              <a:buNone/>
            </a:pPr>
            <a:r>
              <a:rPr lang="zh-CN" altLang="en-US">
                <a:sym typeface="+mn-ea"/>
              </a:rPr>
              <a:t>9.2  机器学习库MLlib概述</a:t>
            </a:r>
            <a:endParaRPr lang="zh-CN" altLang="en-US" dirty="0"/>
          </a:p>
        </p:txBody>
      </p:sp>
      <p:sp>
        <p:nvSpPr>
          <p:cNvPr id="18434" name="矩形 3"/>
          <p:cNvSpPr/>
          <p:nvPr/>
        </p:nvSpPr>
        <p:spPr>
          <a:xfrm>
            <a:off x="762000" y="1295400"/>
            <a:ext cx="7010400" cy="461963"/>
          </a:xfrm>
          <a:prstGeom prst="rect">
            <a:avLst/>
          </a:prstGeom>
          <a:noFill/>
          <a:ln w="9525">
            <a:noFill/>
          </a:ln>
        </p:spPr>
        <p:txBody>
          <a:bodyPr anchor="t" anchorCtr="0">
            <a:spAutoFit/>
          </a:bodyPr>
          <a:lstStyle/>
          <a:p>
            <a:r>
              <a:rPr lang="en-US" altLang="zh-CN" sz="2400" dirty="0">
                <a:latin typeface="Arial" panose="020B0604020202020204" pitchFamily="34" charset="0"/>
                <a:ea typeface="宋体" panose="02010600030101010101" pitchFamily="2" charset="-122"/>
              </a:rPr>
              <a:t>Spark </a:t>
            </a:r>
            <a:r>
              <a:rPr lang="zh-CN" altLang="en-US" sz="2400" dirty="0">
                <a:latin typeface="Arial" panose="020B0604020202020204" pitchFamily="34" charset="0"/>
                <a:ea typeface="宋体" panose="02010600030101010101" pitchFamily="2" charset="-122"/>
              </a:rPr>
              <a:t>机器学习库从</a:t>
            </a:r>
            <a:r>
              <a:rPr lang="en-US" altLang="zh-CN" sz="2400" dirty="0">
                <a:latin typeface="Arial" panose="020B0604020202020204" pitchFamily="34" charset="0"/>
                <a:ea typeface="宋体" panose="02010600030101010101" pitchFamily="2" charset="-122"/>
              </a:rPr>
              <a:t>1.2 </a:t>
            </a:r>
            <a:r>
              <a:rPr lang="zh-CN" altLang="en-US" sz="2400" dirty="0">
                <a:latin typeface="Arial" panose="020B0604020202020204" pitchFamily="34" charset="0"/>
                <a:ea typeface="宋体" panose="02010600030101010101" pitchFamily="2" charset="-122"/>
              </a:rPr>
              <a:t>版本以后被分为两个包：</a:t>
            </a:r>
            <a:endParaRPr lang="zh-CN" altLang="en-US" sz="2400" dirty="0">
              <a:latin typeface="Arial" panose="020B0604020202020204" pitchFamily="34" charset="0"/>
              <a:ea typeface="宋体" panose="02010600030101010101" pitchFamily="2" charset="-122"/>
            </a:endParaRPr>
          </a:p>
        </p:txBody>
      </p:sp>
      <p:sp>
        <p:nvSpPr>
          <p:cNvPr id="18435" name="矩形 4"/>
          <p:cNvSpPr/>
          <p:nvPr/>
        </p:nvSpPr>
        <p:spPr>
          <a:xfrm>
            <a:off x="762000" y="1905000"/>
            <a:ext cx="7848600" cy="1200150"/>
          </a:xfrm>
          <a:prstGeom prst="rect">
            <a:avLst/>
          </a:prstGeom>
          <a:noFill/>
          <a:ln w="9525">
            <a:noFill/>
          </a:ln>
        </p:spPr>
        <p:txBody>
          <a:bodyPr anchor="t" anchorCtr="0">
            <a:spAutoFit/>
          </a:bodyPr>
          <a:lstStyle/>
          <a:p>
            <a:pPr>
              <a:buFont typeface="Arial" panose="020B0604020202020204" pitchFamily="34" charset="0"/>
              <a:buChar char="•"/>
            </a:pPr>
            <a:r>
              <a:rPr lang="en-US" altLang="zh-CN" sz="2400" b="1" dirty="0">
                <a:solidFill>
                  <a:srgbClr val="FF0000"/>
                </a:solidFill>
                <a:latin typeface="Arial" panose="020B0604020202020204" pitchFamily="34" charset="0"/>
                <a:ea typeface="宋体" panose="02010600030101010101" pitchFamily="2" charset="-122"/>
              </a:rPr>
              <a:t>spark.mllib</a:t>
            </a: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包含基于</a:t>
            </a:r>
            <a:r>
              <a:rPr lang="en-US" altLang="zh-CN" sz="2400" dirty="0">
                <a:latin typeface="Arial" panose="020B0604020202020204" pitchFamily="34" charset="0"/>
                <a:ea typeface="宋体" panose="02010600030101010101" pitchFamily="2" charset="-122"/>
              </a:rPr>
              <a:t>RDD</a:t>
            </a:r>
            <a:r>
              <a:rPr lang="zh-CN" altLang="en-US" sz="2400" dirty="0">
                <a:latin typeface="Arial" panose="020B0604020202020204" pitchFamily="34" charset="0"/>
                <a:ea typeface="宋体" panose="02010600030101010101" pitchFamily="2" charset="-122"/>
              </a:rPr>
              <a:t>的原始算法</a:t>
            </a:r>
            <a:r>
              <a:rPr lang="en-US" altLang="zh-CN" sz="2400" dirty="0">
                <a:latin typeface="Arial" panose="020B0604020202020204" pitchFamily="34" charset="0"/>
                <a:ea typeface="宋体" panose="02010600030101010101" pitchFamily="2" charset="-122"/>
              </a:rPr>
              <a:t>API</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Spark MLlib </a:t>
            </a:r>
            <a:r>
              <a:rPr lang="zh-CN" altLang="en-US" sz="2400" dirty="0">
                <a:latin typeface="Arial" panose="020B0604020202020204" pitchFamily="34" charset="0"/>
                <a:ea typeface="宋体" panose="02010600030101010101" pitchFamily="2" charset="-122"/>
              </a:rPr>
              <a:t>历史比较长，在</a:t>
            </a:r>
            <a:r>
              <a:rPr lang="en-US" altLang="zh-CN" sz="2400" dirty="0">
                <a:latin typeface="Arial" panose="020B0604020202020204" pitchFamily="34" charset="0"/>
                <a:ea typeface="宋体" panose="02010600030101010101" pitchFamily="2" charset="-122"/>
              </a:rPr>
              <a:t>1.0 </a:t>
            </a:r>
            <a:r>
              <a:rPr lang="zh-CN" altLang="en-US" sz="2400" dirty="0">
                <a:latin typeface="Arial" panose="020B0604020202020204" pitchFamily="34" charset="0"/>
                <a:ea typeface="宋体" panose="02010600030101010101" pitchFamily="2" charset="-122"/>
              </a:rPr>
              <a:t>以前的版本即已经包含了，提供的算法实现都是基于原始的 </a:t>
            </a:r>
            <a:r>
              <a:rPr lang="en-US" altLang="zh-CN" sz="2400" dirty="0">
                <a:latin typeface="Arial" panose="020B0604020202020204" pitchFamily="34" charset="0"/>
                <a:ea typeface="宋体" panose="02010600030101010101" pitchFamily="2" charset="-122"/>
              </a:rPr>
              <a:t>RDD</a:t>
            </a:r>
            <a:endParaRPr lang="zh-CN" altLang="en-US" sz="2400" dirty="0">
              <a:latin typeface="Arial" panose="020B0604020202020204" pitchFamily="34" charset="0"/>
              <a:ea typeface="宋体" panose="02010600030101010101" pitchFamily="2" charset="-122"/>
            </a:endParaRPr>
          </a:p>
        </p:txBody>
      </p:sp>
      <p:sp>
        <p:nvSpPr>
          <p:cNvPr id="18436" name="矩形 4"/>
          <p:cNvSpPr/>
          <p:nvPr/>
        </p:nvSpPr>
        <p:spPr>
          <a:xfrm>
            <a:off x="762000" y="3276600"/>
            <a:ext cx="7467600" cy="1570038"/>
          </a:xfrm>
          <a:prstGeom prst="rect">
            <a:avLst/>
          </a:prstGeom>
          <a:noFill/>
          <a:ln w="9525">
            <a:noFill/>
          </a:ln>
        </p:spPr>
        <p:txBody>
          <a:bodyPr anchor="t" anchorCtr="0">
            <a:spAutoFit/>
          </a:bodyPr>
          <a:lstStyle/>
          <a:p>
            <a:pPr>
              <a:buFont typeface="Arial" panose="020B0604020202020204" pitchFamily="34" charset="0"/>
              <a:buChar char="•"/>
            </a:pPr>
            <a:r>
              <a:rPr lang="en-US" altLang="zh-CN" sz="2400" b="1" dirty="0">
                <a:solidFill>
                  <a:srgbClr val="FF0000"/>
                </a:solidFill>
                <a:latin typeface="Arial" panose="020B0604020202020204" pitchFamily="34" charset="0"/>
                <a:ea typeface="宋体" panose="02010600030101010101" pitchFamily="2" charset="-122"/>
              </a:rPr>
              <a:t>spark.ml </a:t>
            </a:r>
            <a:r>
              <a:rPr lang="zh-CN" altLang="en-US" sz="2400" dirty="0">
                <a:latin typeface="Arial" panose="020B0604020202020204" pitchFamily="34" charset="0"/>
                <a:ea typeface="宋体" panose="02010600030101010101" pitchFamily="2" charset="-122"/>
              </a:rPr>
              <a:t>则提供了基于</a:t>
            </a:r>
            <a:r>
              <a:rPr lang="en-US" altLang="zh-CN" sz="2400" dirty="0">
                <a:latin typeface="Arial" panose="020B0604020202020204" pitchFamily="34" charset="0"/>
                <a:ea typeface="宋体" panose="02010600030101010101" pitchFamily="2" charset="-122"/>
              </a:rPr>
              <a:t>DataFrames </a:t>
            </a:r>
            <a:r>
              <a:rPr lang="zh-CN" altLang="en-US" sz="2400" dirty="0">
                <a:latin typeface="Arial" panose="020B0604020202020204" pitchFamily="34" charset="0"/>
                <a:ea typeface="宋体" panose="02010600030101010101" pitchFamily="2" charset="-122"/>
              </a:rPr>
              <a:t>高层次的</a:t>
            </a:r>
            <a:r>
              <a:rPr lang="en-US" altLang="zh-CN" sz="2400" dirty="0">
                <a:latin typeface="Arial" panose="020B0604020202020204" pitchFamily="34" charset="0"/>
                <a:ea typeface="宋体" panose="02010600030101010101" pitchFamily="2" charset="-122"/>
              </a:rPr>
              <a:t>API</a:t>
            </a:r>
            <a:r>
              <a:rPr lang="zh-CN" altLang="en-US" sz="2400" dirty="0">
                <a:latin typeface="Arial" panose="020B0604020202020204" pitchFamily="34" charset="0"/>
                <a:ea typeface="宋体" panose="02010600030101010101" pitchFamily="2" charset="-122"/>
              </a:rPr>
              <a:t>，可以用来构建机器学习工作流（</a:t>
            </a:r>
            <a:r>
              <a:rPr lang="en-US" altLang="zh-CN" sz="2400" dirty="0">
                <a:latin typeface="Arial" panose="020B0604020202020204" pitchFamily="34" charset="0"/>
                <a:ea typeface="宋体" panose="02010600030101010101" pitchFamily="2" charset="-122"/>
              </a:rPr>
              <a:t>PipeLine</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ML Pipeline </a:t>
            </a:r>
            <a:r>
              <a:rPr lang="zh-CN" altLang="en-US" sz="2400" dirty="0">
                <a:latin typeface="Arial" panose="020B0604020202020204" pitchFamily="34" charset="0"/>
                <a:ea typeface="宋体" panose="02010600030101010101" pitchFamily="2" charset="-122"/>
              </a:rPr>
              <a:t>弥补了原始 </a:t>
            </a:r>
            <a:r>
              <a:rPr lang="en-US" altLang="zh-CN" sz="2400" dirty="0">
                <a:latin typeface="Arial" panose="020B0604020202020204" pitchFamily="34" charset="0"/>
                <a:ea typeface="宋体" panose="02010600030101010101" pitchFamily="2" charset="-122"/>
              </a:rPr>
              <a:t>MLlib </a:t>
            </a:r>
            <a:r>
              <a:rPr lang="zh-CN" altLang="en-US" sz="2400" dirty="0">
                <a:latin typeface="Arial" panose="020B0604020202020204" pitchFamily="34" charset="0"/>
                <a:ea typeface="宋体" panose="02010600030101010101" pitchFamily="2" charset="-122"/>
              </a:rPr>
              <a:t>库的不足，向用户提供了一个基于 </a:t>
            </a:r>
            <a:r>
              <a:rPr lang="en-US" altLang="zh-CN" sz="2400" dirty="0">
                <a:latin typeface="Arial" panose="020B0604020202020204" pitchFamily="34" charset="0"/>
                <a:ea typeface="宋体" panose="02010600030101010101" pitchFamily="2" charset="-122"/>
              </a:rPr>
              <a:t>DataFrame </a:t>
            </a:r>
            <a:r>
              <a:rPr lang="zh-CN" altLang="en-US" sz="2400" dirty="0">
                <a:latin typeface="Arial" panose="020B0604020202020204" pitchFamily="34" charset="0"/>
                <a:ea typeface="宋体" panose="02010600030101010101" pitchFamily="2" charset="-122"/>
              </a:rPr>
              <a:t>的机器学习工作流式 </a:t>
            </a:r>
            <a:r>
              <a:rPr lang="en-US" altLang="zh-CN" sz="2400" dirty="0">
                <a:latin typeface="Arial" panose="020B0604020202020204" pitchFamily="34" charset="0"/>
                <a:ea typeface="宋体" panose="02010600030101010101" pitchFamily="2" charset="-122"/>
              </a:rPr>
              <a:t>API </a:t>
            </a:r>
            <a:r>
              <a:rPr lang="zh-CN" altLang="en-US" sz="2400" dirty="0">
                <a:latin typeface="Arial" panose="020B0604020202020204" pitchFamily="34" charset="0"/>
                <a:ea typeface="宋体" panose="02010600030101010101" pitchFamily="2" charset="-122"/>
              </a:rPr>
              <a:t>套件</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43362" name="矩形 2"/>
          <p:cNvSpPr/>
          <p:nvPr/>
        </p:nvSpPr>
        <p:spPr>
          <a:xfrm>
            <a:off x="609600" y="1219200"/>
            <a:ext cx="7924800" cy="460375"/>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第1步：导入本地向量Vector和Vectors，导入所需要的类。</a:t>
            </a:r>
            <a:endParaRPr lang="zh-CN" altLang="en-US" sz="2400" dirty="0">
              <a:latin typeface="Arial" panose="020B0604020202020204" pitchFamily="34" charset="0"/>
              <a:ea typeface="宋体" panose="02010600030101010101" pitchFamily="2" charset="-122"/>
            </a:endParaRPr>
          </a:p>
        </p:txBody>
      </p:sp>
      <p:sp>
        <p:nvSpPr>
          <p:cNvPr id="143363" name="矩形 4"/>
          <p:cNvSpPr/>
          <p:nvPr/>
        </p:nvSpPr>
        <p:spPr>
          <a:xfrm>
            <a:off x="609600" y="1905000"/>
            <a:ext cx="8077200" cy="2861310"/>
          </a:xfrm>
          <a:prstGeom prst="rect">
            <a:avLst/>
          </a:prstGeom>
          <a:solidFill>
            <a:schemeClr val="tx1"/>
          </a:solidFill>
          <a:ln w="9525">
            <a:noFill/>
          </a:ln>
        </p:spPr>
        <p:txBody>
          <a:bodyPr anchor="t" anchorCtr="0">
            <a:spAutoFit/>
          </a:bodyPr>
          <a:p>
            <a:r>
              <a:rPr lang="zh-CN" altLang="en-US" dirty="0">
                <a:solidFill>
                  <a:schemeClr val="bg1"/>
                </a:solidFill>
                <a:latin typeface="Arial" panose="020B0604020202020204" pitchFamily="34" charset="0"/>
                <a:ea typeface="宋体" panose="02010600030101010101" pitchFamily="2" charset="-122"/>
              </a:rPr>
              <a:t>&gt;&gt;&gt; from pyspark.ml.linalg import Vector, Vectors</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pyspark.ml.feature import IndexToString, StringIndexer, VectorIndexer</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pyspark.ml.classification import LogisticRegression</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pyspark.ml import Pipeline, PipelineModel</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pyspark.sql import Row</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pyspark.ml.classification import LogisticRegressionModel</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pyspark.ml.evaluation import MulticlassClassificationEvaluator</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pyspark.ml.feature import VectorAssembler</a:t>
            </a:r>
            <a:endParaRPr lang="zh-CN" altLang="en-US" dirty="0">
              <a:solidFill>
                <a:schemeClr val="bg1"/>
              </a:solidFill>
              <a:latin typeface="Arial" panose="020B0604020202020204" pitchFamily="34" charset="0"/>
              <a:ea typeface="宋体" panose="02010600030101010101" pitchFamily="2" charset="-122"/>
            </a:endParaRPr>
          </a:p>
          <a:p>
            <a:r>
              <a:rPr lang="zh-CN" altLang="en-US" dirty="0">
                <a:solidFill>
                  <a:schemeClr val="bg1"/>
                </a:solidFill>
                <a:latin typeface="Arial" panose="020B0604020202020204" pitchFamily="34" charset="0"/>
                <a:ea typeface="宋体" panose="02010600030101010101" pitchFamily="2" charset="-122"/>
              </a:rPr>
              <a:t>&gt;&gt;&gt; from pyspark.sql.types import DoubleType</a:t>
            </a:r>
            <a:endParaRPr lang="zh-CN" altLang="en-US"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44386" name="矩形 2"/>
          <p:cNvSpPr/>
          <p:nvPr/>
        </p:nvSpPr>
        <p:spPr>
          <a:xfrm>
            <a:off x="685800" y="1143000"/>
            <a:ext cx="7850188" cy="1198880"/>
          </a:xfrm>
          <a:prstGeom prst="rect">
            <a:avLst/>
          </a:prstGeom>
          <a:noFill/>
          <a:ln w="9525">
            <a:noFill/>
          </a:ln>
        </p:spPr>
        <p:txBody>
          <a:bodyPr wrap="square" anchor="t" anchorCtr="0">
            <a:spAutoFit/>
          </a:bodyPr>
          <a:p>
            <a:r>
              <a:rPr lang="zh-CN" altLang="zh-CN" dirty="0">
                <a:latin typeface="Arial" panose="020B0604020202020204" pitchFamily="34" charset="0"/>
                <a:ea typeface="宋体" panose="02010600030101010101" pitchFamily="2" charset="-122"/>
              </a:rPr>
              <a:t>第2步：使用spark.read.csv方法读取CSV文件，再将4个特征转化为Double类型，最后利用VectorAssembler将4个特征组合成向量（转化为Double，是为了适应文件末尾空行等情况）。最后利用VectorAssembler( )将4个特征组合成向量。</a:t>
            </a:r>
            <a:endParaRPr lang="zh-CN" altLang="zh-CN" dirty="0">
              <a:latin typeface="Arial" panose="020B0604020202020204" pitchFamily="34" charset="0"/>
              <a:ea typeface="宋体" panose="02010600030101010101" pitchFamily="2" charset="-122"/>
            </a:endParaRPr>
          </a:p>
        </p:txBody>
      </p:sp>
      <p:sp>
        <p:nvSpPr>
          <p:cNvPr id="144387" name="矩形 3"/>
          <p:cNvSpPr/>
          <p:nvPr/>
        </p:nvSpPr>
        <p:spPr>
          <a:xfrm>
            <a:off x="685800" y="2360930"/>
            <a:ext cx="7620000" cy="258445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指定CSV文件路径</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path = "file:///usr/local/spark/iris.data"</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创建一个 SparkSession（如果尚未创建）</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spark = SparkSession.builder.appName("example").getOrCreate()</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使用Spark读取CSV文件并推断列的数据类型，然后重命名列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df_raw = spark.read.option("inferSchema", "true").csv(path).toDF("c0", "c1", "c2", "c3", "label")</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46434" name="矩形 2"/>
          <p:cNvSpPr/>
          <p:nvPr/>
        </p:nvSpPr>
        <p:spPr>
          <a:xfrm>
            <a:off x="991235" y="1143000"/>
            <a:ext cx="7058025" cy="3784600"/>
          </a:xfrm>
          <a:prstGeom prst="rect">
            <a:avLst/>
          </a:prstGeom>
          <a:solidFill>
            <a:schemeClr val="tx1"/>
          </a:solidFill>
          <a:ln w="9525">
            <a:noFill/>
          </a:ln>
        </p:spPr>
        <p:txBody>
          <a:bodyPr wrap="square" anchor="t" anchorCtr="0">
            <a:spAutoFit/>
          </a:bodyPr>
          <a:p>
            <a:r>
              <a:rPr lang="en-US" altLang="zh-CN" sz="1600" dirty="0">
                <a:solidFill>
                  <a:schemeClr val="bg1"/>
                </a:solidFill>
                <a:latin typeface="Arial" panose="020B0604020202020204" pitchFamily="34" charset="0"/>
                <a:ea typeface="宋体" panose="02010600030101010101" pitchFamily="2" charset="-122"/>
              </a:rPr>
              <a:t># 将列的数据类型转换为Double</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df_double = df_raw.select(</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df_raw["c0"].cast(DoubleType()),</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df_raw["c1"].cast(DoubleType()),</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df_raw["c2"].cast(DoubleType()),</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df_raw["c3"].cast(DoubleType()),</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df_raw["label"]</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创建VectorAssembler并设置输入列和输出列</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assembler = VectorAssembler(inputCols=["c0", "c1", "c2", "c3"], outputCol="features")</a:t>
            </a:r>
            <a:endParaRPr lang="en-US" altLang="zh-CN" sz="1600" dirty="0">
              <a:solidFill>
                <a:schemeClr val="bg1"/>
              </a:solidFill>
              <a:latin typeface="Arial" panose="020B0604020202020204" pitchFamily="34" charset="0"/>
              <a:ea typeface="宋体" panose="02010600030101010101" pitchFamily="2" charset="-122"/>
            </a:endParaRPr>
          </a:p>
          <a:p>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使用VectorAssembler将特征列组装成特征向量</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data = assembler.transform(df_double).select("features", "label")</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9.7.1 </a:t>
            </a:r>
            <a:r>
              <a:rPr lang="zh-CN" altLang="en-US" dirty="0">
                <a:sym typeface="+mn-ea"/>
              </a:rPr>
              <a:t>逻辑斯蒂回归分类算法</a:t>
            </a:r>
            <a:endParaRPr lang="zh-CN" altLang="en-US"/>
          </a:p>
        </p:txBody>
      </p:sp>
      <p:sp>
        <p:nvSpPr>
          <p:cNvPr id="146434" name="矩形 2"/>
          <p:cNvSpPr/>
          <p:nvPr>
            <p:custDataLst>
              <p:tags r:id="rId1"/>
            </p:custDataLst>
          </p:nvPr>
        </p:nvSpPr>
        <p:spPr>
          <a:xfrm>
            <a:off x="991235" y="1143000"/>
            <a:ext cx="7058025" cy="5077460"/>
          </a:xfrm>
          <a:prstGeom prst="rect">
            <a:avLst/>
          </a:prstGeom>
          <a:solidFill>
            <a:schemeClr val="tx1"/>
          </a:solidFill>
          <a:ln w="9525">
            <a:noFill/>
          </a:ln>
        </p:spPr>
        <p:txBody>
          <a:bodyPr wrap="square" anchor="t" anchorCtr="0">
            <a:spAutoFit/>
          </a:bodyPr>
          <a:p>
            <a:r>
              <a:rPr lang="en-US" altLang="zh-CN" sz="1200" dirty="0">
                <a:solidFill>
                  <a:schemeClr val="bg1"/>
                </a:solidFill>
                <a:latin typeface="Arial" panose="020B0604020202020204" pitchFamily="34" charset="0"/>
                <a:ea typeface="宋体" panose="02010600030101010101" pitchFamily="2" charset="-122"/>
              </a:rPr>
              <a:t># 显示DataFrame</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&gt;&gt;&gt; data.show()</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                features|      label|</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|[5.1,3.5,1.4,0.2]|Iris-setosa|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|[4.9,3.0,1.4,0.2]|Iris-setosa|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|[4.7,3.2,1.3,0.2]|Iris-setosa|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|[4.6,3.1,1.5,0.2]|Iris-setosa|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|[5.0,3.6,1.4,0.2]|Iris-setosa|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|[5.4,3.9,1.7,0.4]|Iris-setosa|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|[4.6,3.4,1.4,0.3]|Iris-setosa|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|[5.0,3.4,1.5,0.2]|Iris-setosa|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|[4.4,2.9,1.4,0.2]|Iris-setosa|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|[4.9,3.1,1.5,0.1]|Iris-setosa|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|[5.4,3.7,1.5,0.2]|Iris-setosa|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|[4.8,3.4,1.6,0.2]|Iris-setosa|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|[4.8,3.0,1.4,0.1]|Iris-setosa|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|[4.3,3.0,1.1,0.1]|Iris-setosa|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|[5.8,4.0,1.2,0.2]|Iris-setosa|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|[5.7,4.4,1.5,0.4]|Iris-setosa|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|[5.4,3.9,1.3,0.4]|Iris-setosa|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|[5.1,3.5,1.4,0.3]|Iris-setosa|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|[5.7,3.8,1.7,0.3]|Iris-setosa|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|[5.1,3.8,1.5,0.3]|Iris-setosa|</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a:t>
            </a:r>
            <a:endParaRPr lang="en-US" altLang="zh-CN" sz="1200" dirty="0">
              <a:solidFill>
                <a:schemeClr val="bg1"/>
              </a:solidFill>
              <a:latin typeface="Arial" panose="020B0604020202020204" pitchFamily="34" charset="0"/>
              <a:ea typeface="宋体" panose="02010600030101010101" pitchFamily="2" charset="-122"/>
            </a:endParaRPr>
          </a:p>
          <a:p>
            <a:r>
              <a:rPr lang="en-US" altLang="zh-CN" sz="1200" dirty="0">
                <a:solidFill>
                  <a:schemeClr val="bg1"/>
                </a:solidFill>
                <a:latin typeface="Arial" panose="020B0604020202020204" pitchFamily="34" charset="0"/>
                <a:ea typeface="宋体" panose="02010600030101010101" pitchFamily="2" charset="-122"/>
              </a:rPr>
              <a:t>only showing top 20 rows</a:t>
            </a:r>
            <a:endParaRPr lang="en-US" altLang="zh-CN" sz="12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47458" name="矩形 2"/>
          <p:cNvSpPr/>
          <p:nvPr/>
        </p:nvSpPr>
        <p:spPr>
          <a:xfrm>
            <a:off x="609600" y="1295400"/>
            <a:ext cx="7772400" cy="830263"/>
          </a:xfrm>
          <a:prstGeom prst="rect">
            <a:avLst/>
          </a:prstGeom>
          <a:noFill/>
          <a:ln w="9525">
            <a:noFill/>
          </a:ln>
        </p:spPr>
        <p:txBody>
          <a:bodyPr anchor="t" anchorCtr="0">
            <a:spAutoFit/>
          </a:bodyPr>
          <a:p>
            <a:pPr>
              <a:buChar char="•"/>
            </a:pPr>
            <a:r>
              <a:rPr lang="zh-CN" altLang="zh-CN" sz="2400" dirty="0">
                <a:latin typeface="Arial" panose="020B0604020202020204" pitchFamily="34" charset="0"/>
                <a:ea typeface="宋体" panose="02010600030101010101" pitchFamily="2" charset="-122"/>
              </a:rPr>
              <a:t>第3步：分别获取标签列和特征列，进行索引并进行重命名。</a:t>
            </a:r>
            <a:endParaRPr lang="zh-CN" altLang="zh-CN" sz="2400" dirty="0">
              <a:latin typeface="Arial" panose="020B0604020202020204" pitchFamily="34" charset="0"/>
              <a:ea typeface="宋体" panose="02010600030101010101" pitchFamily="2" charset="-122"/>
            </a:endParaRPr>
          </a:p>
        </p:txBody>
      </p:sp>
      <p:sp>
        <p:nvSpPr>
          <p:cNvPr id="147459" name="矩形 3"/>
          <p:cNvSpPr/>
          <p:nvPr/>
        </p:nvSpPr>
        <p:spPr>
          <a:xfrm>
            <a:off x="685800" y="2362200"/>
            <a:ext cx="7696200" cy="203009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使用StringIndexer对标签列进行索引</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label_indexer = StringIndexer(inputCol="label", outputCol="indexedLabel").fit(data)</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使用VectorIndexer对特征列进行索引</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feature_indexer = VectorIndexer(inputCol="features", outputCol="indexedFeatures").fit(data)</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49506" name="矩形 3"/>
          <p:cNvSpPr/>
          <p:nvPr/>
        </p:nvSpPr>
        <p:spPr>
          <a:xfrm>
            <a:off x="419100" y="1219200"/>
            <a:ext cx="8305800" cy="1014413"/>
          </a:xfrm>
          <a:prstGeom prst="rect">
            <a:avLst/>
          </a:prstGeom>
          <a:noFill/>
          <a:ln w="9525">
            <a:noFill/>
          </a:ln>
        </p:spPr>
        <p:txBody>
          <a:bodyPr anchor="t" anchorCtr="0">
            <a:spAutoFit/>
          </a:bodyPr>
          <a:p>
            <a:r>
              <a:rPr lang="zh-CN" altLang="en-US" sz="2000" dirty="0">
                <a:latin typeface="Arial" panose="020B0604020202020204" pitchFamily="34" charset="0"/>
                <a:ea typeface="宋体" panose="02010600030101010101" pitchFamily="2" charset="-122"/>
              </a:rPr>
              <a:t>第4步：设置LogisticRegression算法的参数。这里设置了循环次数为100次，规范化项为0.3等，具体可以设置的参数，可以通过explainParams()来获取，还能看到程序已经设置的参数的结果。</a:t>
            </a:r>
            <a:endParaRPr lang="zh-CN" altLang="en-US" sz="2000" dirty="0">
              <a:latin typeface="Arial" panose="020B0604020202020204" pitchFamily="34" charset="0"/>
              <a:ea typeface="宋体" panose="02010600030101010101" pitchFamily="2" charset="-122"/>
            </a:endParaRPr>
          </a:p>
        </p:txBody>
      </p:sp>
      <p:sp>
        <p:nvSpPr>
          <p:cNvPr id="149507" name="矩形 4"/>
          <p:cNvSpPr/>
          <p:nvPr/>
        </p:nvSpPr>
        <p:spPr>
          <a:xfrm>
            <a:off x="609600" y="2286000"/>
            <a:ext cx="7924800" cy="3138170"/>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创建LogisticRegression模型并设置参数</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lr = LogisticRegression(</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labelCol="indexedLabel",</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featuresCol="indexedFeatures",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maxIter=100,</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regParam=0.3,</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elasticNetParam=0.8</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打印LogisticRegression模型的参数说明</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print("LogisticRegression parameters:\n" + lr.explainParams() + "\n")</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9.7.1 </a:t>
            </a:r>
            <a:r>
              <a:rPr lang="zh-CN" altLang="en-US" dirty="0">
                <a:sym typeface="+mn-ea"/>
              </a:rPr>
              <a:t>逻辑斯蒂回归分类算法</a:t>
            </a:r>
            <a:endParaRPr lang="zh-CN" altLang="en-US"/>
          </a:p>
        </p:txBody>
      </p:sp>
      <p:sp>
        <p:nvSpPr>
          <p:cNvPr id="100" name="文本框 99"/>
          <p:cNvSpPr txBox="1"/>
          <p:nvPr/>
        </p:nvSpPr>
        <p:spPr>
          <a:xfrm>
            <a:off x="1753235" y="1143000"/>
            <a:ext cx="5080000" cy="368300"/>
          </a:xfrm>
          <a:prstGeom prst="rect">
            <a:avLst/>
          </a:prstGeom>
          <a:noFill/>
          <a:ln w="9525">
            <a:noFill/>
          </a:ln>
        </p:spPr>
        <p:txBody>
          <a:bodyPr>
            <a:spAutoFit/>
          </a:bodyPr>
          <a:p>
            <a:r>
              <a:rPr lang="en-US" sz="1800">
                <a:latin typeface="Times New Roman" panose="02020603050405020304" pitchFamily="18" charset="0"/>
                <a:ea typeface="宋体" panose="02010600030101010101" pitchFamily="2" charset="-122"/>
              </a:rPr>
              <a:t>LogisticRegression( )</a:t>
            </a:r>
            <a:r>
              <a:rPr lang="zh-CN" sz="1800">
                <a:ea typeface="宋体" panose="02010600030101010101" pitchFamily="2" charset="-122"/>
              </a:rPr>
              <a:t>的参数及其含义如表</a:t>
            </a:r>
            <a:r>
              <a:rPr lang="en-US" sz="1800">
                <a:latin typeface="Times New Roman" panose="02020603050405020304" pitchFamily="18" charset="0"/>
                <a:ea typeface="宋体" panose="02010600030101010101" pitchFamily="2" charset="-122"/>
              </a:rPr>
              <a:t>9-5</a:t>
            </a:r>
            <a:r>
              <a:rPr lang="zh-CN" sz="1800">
                <a:ea typeface="宋体" panose="02010600030101010101" pitchFamily="2" charset="-122"/>
              </a:rPr>
              <a:t>所示。</a:t>
            </a:r>
            <a:endParaRPr lang="zh-CN" altLang="en-US" sz="1800">
              <a:ea typeface="宋体" panose="02010600030101010101" pitchFamily="2" charset="-122"/>
            </a:endParaRPr>
          </a:p>
        </p:txBody>
      </p:sp>
      <p:graphicFrame>
        <p:nvGraphicFramePr>
          <p:cNvPr id="3" name="表格 2"/>
          <p:cNvGraphicFramePr/>
          <p:nvPr>
            <p:custDataLst>
              <p:tags r:id="rId1"/>
            </p:custDataLst>
          </p:nvPr>
        </p:nvGraphicFramePr>
        <p:xfrm>
          <a:off x="838835" y="1629410"/>
          <a:ext cx="7477125" cy="3840480"/>
        </p:xfrm>
        <a:graphic>
          <a:graphicData uri="http://schemas.openxmlformats.org/drawingml/2006/table">
            <a:tbl>
              <a:tblPr/>
              <a:tblGrid>
                <a:gridCol w="1266825"/>
                <a:gridCol w="6210300"/>
              </a:tblGrid>
              <a:tr h="0">
                <a:tc>
                  <a:txBody>
                    <a:bodyPr/>
                    <a:p>
                      <a:pPr indent="0" algn="ctr">
                        <a:buNone/>
                      </a:pPr>
                      <a:r>
                        <a:rPr lang="en-US" sz="1800" b="0">
                          <a:latin typeface="Arial" panose="020B0604020202020204" pitchFamily="34" charset="0"/>
                          <a:cs typeface="Arial" panose="020B0604020202020204" pitchFamily="34" charset="0"/>
                        </a:rPr>
                        <a:t>参数</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b"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c>
                  <a:txBody>
                    <a:bodyPr/>
                    <a:p>
                      <a:pPr indent="0" algn="ctr">
                        <a:buNone/>
                      </a:pPr>
                      <a:r>
                        <a:rPr lang="en-US" sz="1800" b="0">
                          <a:latin typeface="Arial" panose="020B0604020202020204" pitchFamily="34" charset="0"/>
                          <a:cs typeface="Arial" panose="020B0604020202020204" pitchFamily="34" charset="0"/>
                        </a:rPr>
                        <a:t>含义</a:t>
                      </a:r>
                      <a:endParaRPr lang="en-US" altLang="en-US" sz="18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b"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CCCCC"/>
                    </a:solidFill>
                  </a:tcPr>
                </a:tc>
              </a:tr>
              <a:tr h="0">
                <a:tc>
                  <a:txBody>
                    <a:bodyPr/>
                    <a:p>
                      <a:pPr indent="0" algn="ctr">
                        <a:buNone/>
                      </a:pPr>
                      <a:r>
                        <a:rPr lang="en-US" sz="1800" b="0">
                          <a:latin typeface="Times New Roman" panose="02020603050405020304" pitchFamily="18" charset="0"/>
                          <a:cs typeface="Times New Roman" panose="02020603050405020304" pitchFamily="18" charset="0"/>
                        </a:rPr>
                        <a:t>elasticNetParam</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ElasticNet参数</a:t>
                      </a:r>
                      <a:r>
                        <a:rPr lang="en-US" sz="1800" b="0" i="1">
                          <a:latin typeface="Times New Roman" panose="02020603050405020304" pitchFamily="18" charset="0"/>
                          <a:cs typeface="Times New Roman" panose="02020603050405020304" pitchFamily="18" charset="0"/>
                        </a:rPr>
                        <a:t>α</a:t>
                      </a:r>
                      <a:r>
                        <a:rPr lang="en-US" sz="1800" b="0">
                          <a:latin typeface="Times New Roman" panose="02020603050405020304" pitchFamily="18" charset="0"/>
                          <a:cs typeface="Times New Roman" panose="02020603050405020304" pitchFamily="18" charset="0"/>
                        </a:rPr>
                        <a:t>，</a:t>
                      </a:r>
                      <a:r>
                        <a:rPr lang="en-US" sz="1800" b="0" i="1">
                          <a:latin typeface="Times New Roman" panose="02020603050405020304" pitchFamily="18" charset="0"/>
                          <a:cs typeface="Times New Roman" panose="02020603050405020304" pitchFamily="18" charset="0"/>
                        </a:rPr>
                        <a:t>α</a:t>
                      </a:r>
                      <a:r>
                        <a:rPr lang="en-US" sz="1800" b="0">
                          <a:latin typeface="Times New Roman" panose="02020603050405020304" pitchFamily="18" charset="0"/>
                          <a:cs typeface="Times New Roman" panose="02020603050405020304" pitchFamily="18" charset="0"/>
                        </a:rPr>
                        <a:t>介于0和1之间，默认为0。当</a:t>
                      </a:r>
                      <a:r>
                        <a:rPr lang="en-US" sz="1800" b="0" i="1">
                          <a:latin typeface="Times New Roman" panose="02020603050405020304" pitchFamily="18" charset="0"/>
                          <a:cs typeface="Times New Roman" panose="02020603050405020304" pitchFamily="18" charset="0"/>
                        </a:rPr>
                        <a:t>α</a:t>
                      </a:r>
                      <a:r>
                        <a:rPr lang="en-US" sz="1800" b="0">
                          <a:latin typeface="Times New Roman" panose="02020603050405020304" pitchFamily="18" charset="0"/>
                          <a:cs typeface="Times New Roman" panose="02020603050405020304" pitchFamily="18" charset="0"/>
                        </a:rPr>
                        <a:t>=0时，</a:t>
                      </a:r>
                      <a:r>
                        <a:rPr lang="en-US" sz="1800" b="0">
                          <a:latin typeface="方正宋一简体" charset="0"/>
                          <a:cs typeface="方正宋一简体" charset="0"/>
                        </a:rPr>
                        <a:t>采用</a:t>
                      </a:r>
                      <a:r>
                        <a:rPr lang="en-US" sz="1800" b="0">
                          <a:latin typeface="Times New Roman" panose="02020603050405020304" pitchFamily="18" charset="0"/>
                          <a:cs typeface="Times New Roman" panose="02020603050405020304" pitchFamily="18" charset="0"/>
                        </a:rPr>
                        <a:t>L2</a:t>
                      </a:r>
                      <a:r>
                        <a:rPr lang="en-US" sz="1800" b="0">
                          <a:latin typeface="方正宋一简体" charset="0"/>
                          <a:cs typeface="方正宋一简体" charset="0"/>
                        </a:rPr>
                        <a:t>规范化</a:t>
                      </a:r>
                      <a:r>
                        <a:rPr lang="en-US" sz="1800" b="0">
                          <a:latin typeface="Times New Roman" panose="02020603050405020304" pitchFamily="18" charset="0"/>
                          <a:cs typeface="Times New Roman" panose="02020603050405020304" pitchFamily="18" charset="0"/>
                        </a:rPr>
                        <a:t>；当</a:t>
                      </a:r>
                      <a:r>
                        <a:rPr lang="en-US" sz="1800" b="0" i="1">
                          <a:latin typeface="Times New Roman" panose="02020603050405020304" pitchFamily="18" charset="0"/>
                          <a:cs typeface="Times New Roman" panose="02020603050405020304" pitchFamily="18" charset="0"/>
                        </a:rPr>
                        <a:t>α</a:t>
                      </a:r>
                      <a:r>
                        <a:rPr lang="en-US" sz="1800" b="0">
                          <a:latin typeface="Times New Roman" panose="02020603050405020304" pitchFamily="18" charset="0"/>
                          <a:cs typeface="Times New Roman" panose="02020603050405020304" pitchFamily="18" charset="0"/>
                        </a:rPr>
                        <a:t>=1时，</a:t>
                      </a:r>
                      <a:r>
                        <a:rPr lang="en-US" sz="1800" b="0">
                          <a:latin typeface="方正宋一简体" charset="0"/>
                          <a:cs typeface="方正宋一简体" charset="0"/>
                        </a:rPr>
                        <a:t>采用</a:t>
                      </a:r>
                      <a:r>
                        <a:rPr lang="en-US" sz="1800" b="0">
                          <a:latin typeface="Times New Roman" panose="02020603050405020304" pitchFamily="18" charset="0"/>
                          <a:cs typeface="Times New Roman" panose="02020603050405020304" pitchFamily="18" charset="0"/>
                        </a:rPr>
                        <a:t>L1</a:t>
                      </a:r>
                      <a:r>
                        <a:rPr lang="en-US" sz="1800" b="0">
                          <a:latin typeface="方正宋一简体" charset="0"/>
                          <a:cs typeface="方正宋一简体" charset="0"/>
                        </a:rPr>
                        <a:t>规范化</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family</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描述模型的标签分类，可选项为auto、binomial和multinomial，默认为auto</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auto：自动选择分类的数量，如果分类数等于1或2，设置为binomial（二分类），否则设置为multinomial</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binomial：二元逻辑斯谛回归</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multinomial：多元逻辑斯谛回归（softmax）</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featuresCol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用来设置特征列名，默认为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features</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fitIntercept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是否匹配一个截距项，默认为true</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labelCol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用来设置标签列名，默认为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label</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5100">
                <a:tc>
                  <a:txBody>
                    <a:bodyPr/>
                    <a:p>
                      <a:pPr indent="0" algn="ctr">
                        <a:buNone/>
                      </a:pPr>
                      <a:r>
                        <a:rPr lang="en-US" sz="1800" b="0">
                          <a:latin typeface="Times New Roman" panose="02020603050405020304" pitchFamily="18" charset="0"/>
                          <a:cs typeface="Times New Roman" panose="02020603050405020304" pitchFamily="18" charset="0"/>
                        </a:rPr>
                        <a:t>maxIter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最大的迭代次数，默认为100</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predictionCol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用来设置预测列名，默认为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prediction</a:t>
                      </a:r>
                      <a:r>
                        <a:rPr lang="en-US" sz="1800" b="0">
                          <a:latin typeface="方正宋一简体" charset="0"/>
                          <a:cs typeface="方正宋一简体" charset="0"/>
                        </a:rPr>
                        <a:t>"</a:t>
                      </a:r>
                      <a:endParaRPr lang="en-US" altLang="en-US" sz="1800" b="0">
                        <a:latin typeface="方正宋一简体" charset="0"/>
                        <a:ea typeface="Times New Roman" panose="02020603050405020304" pitchFamily="18" charset="0"/>
                        <a:cs typeface="方正宋一简体"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9.7.1 </a:t>
            </a:r>
            <a:r>
              <a:rPr lang="zh-CN" altLang="en-US" dirty="0">
                <a:sym typeface="+mn-ea"/>
              </a:rPr>
              <a:t>逻辑斯蒂回归分类算法</a:t>
            </a:r>
            <a:endParaRPr lang="zh-CN" altLang="en-US"/>
          </a:p>
        </p:txBody>
      </p:sp>
      <p:graphicFrame>
        <p:nvGraphicFramePr>
          <p:cNvPr id="3" name="表格 2"/>
          <p:cNvGraphicFramePr/>
          <p:nvPr>
            <p:custDataLst>
              <p:tags r:id="rId1"/>
            </p:custDataLst>
          </p:nvPr>
        </p:nvGraphicFramePr>
        <p:xfrm>
          <a:off x="171450" y="1373505"/>
          <a:ext cx="8368665" cy="4663440"/>
        </p:xfrm>
        <a:graphic>
          <a:graphicData uri="http://schemas.openxmlformats.org/drawingml/2006/table">
            <a:tbl>
              <a:tblPr/>
              <a:tblGrid>
                <a:gridCol w="2000250"/>
                <a:gridCol w="6368415"/>
              </a:tblGrid>
              <a:tr h="0">
                <a:tc>
                  <a:txBody>
                    <a:bodyPr/>
                    <a:p>
                      <a:pPr indent="0" algn="ctr">
                        <a:buNone/>
                      </a:pPr>
                      <a:r>
                        <a:rPr lang="en-US" sz="1800" b="0">
                          <a:latin typeface="Times New Roman" panose="02020603050405020304" pitchFamily="18" charset="0"/>
                          <a:cs typeface="Times New Roman" panose="02020603050405020304" pitchFamily="18" charset="0"/>
                        </a:rPr>
                        <a:t>probabilityCol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用来设置预测属于某一类的条件概率的列名，默认值为</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probability</a:t>
                      </a:r>
                      <a:r>
                        <a:rPr lang="en-US" sz="1800" b="0">
                          <a:latin typeface="方正宋一简体" charset="0"/>
                          <a:cs typeface="方正宋一简体" charset="0"/>
                        </a:rPr>
                        <a:t>"</a:t>
                      </a:r>
                      <a:r>
                        <a:rPr lang="en-US" sz="1800" b="0">
                          <a:latin typeface="Times New Roman" panose="02020603050405020304" pitchFamily="18" charset="0"/>
                          <a:cs typeface="Times New Roman" panose="02020603050405020304" pitchFamily="18" charset="0"/>
                        </a:rPr>
                        <a:t>。因为不是所有的模型输出都是精确校准后的概率估计，所以这些概率应当视为置信度，而不是精确的概率估计</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rawPredictionCol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用来设置原始预测值（也称为置信度）列名</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regParam</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正则化参数，默认为0</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standardization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是否在模型拟合前对训练特征进行标准化处理，默认为true</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threshold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二元分类预测的阈值，默认为0.5</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thresholds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多元分类中用来调整每一个分类预测概率的阈值参数，未定义默认值。阈值参数（数组的形式）的长度要等于分类数，每一个值都要大于0（最多只能有一个值可能等于0），</a:t>
                      </a:r>
                      <a:r>
                        <a:rPr lang="en-US" sz="1800" b="0" i="1">
                          <a:latin typeface="Times New Roman" panose="02020603050405020304" pitchFamily="18" charset="0"/>
                          <a:cs typeface="Times New Roman" panose="02020603050405020304" pitchFamily="18" charset="0"/>
                        </a:rPr>
                        <a:t>p</a:t>
                      </a:r>
                      <a:r>
                        <a:rPr lang="en-US" sz="1800" b="0">
                          <a:latin typeface="Times New Roman" panose="02020603050405020304" pitchFamily="18" charset="0"/>
                          <a:cs typeface="Times New Roman" panose="02020603050405020304" pitchFamily="18" charset="0"/>
                        </a:rPr>
                        <a:t>/</a:t>
                      </a:r>
                      <a:r>
                        <a:rPr lang="en-US" sz="1800" b="0" i="1">
                          <a:latin typeface="Times New Roman" panose="02020603050405020304" pitchFamily="18" charset="0"/>
                          <a:cs typeface="Times New Roman" panose="02020603050405020304" pitchFamily="18" charset="0"/>
                        </a:rPr>
                        <a:t>t</a:t>
                      </a:r>
                      <a:r>
                        <a:rPr lang="en-US" sz="1800" b="0">
                          <a:latin typeface="Times New Roman" panose="02020603050405020304" pitchFamily="18" charset="0"/>
                          <a:cs typeface="Times New Roman" panose="02020603050405020304" pitchFamily="18" charset="0"/>
                        </a:rPr>
                        <a:t>值最大的类成为预测的类，其中</a:t>
                      </a:r>
                      <a:r>
                        <a:rPr lang="en-US" sz="1800" b="0" i="1">
                          <a:latin typeface="Times New Roman" panose="02020603050405020304" pitchFamily="18" charset="0"/>
                          <a:cs typeface="Times New Roman" panose="02020603050405020304" pitchFamily="18" charset="0"/>
                        </a:rPr>
                        <a:t>p</a:t>
                      </a:r>
                      <a:r>
                        <a:rPr lang="en-US" sz="1800" b="0">
                          <a:latin typeface="Times New Roman" panose="02020603050405020304" pitchFamily="18" charset="0"/>
                          <a:cs typeface="Times New Roman" panose="02020603050405020304" pitchFamily="18" charset="0"/>
                        </a:rPr>
                        <a:t>是属于某一个分类的原始概率，</a:t>
                      </a:r>
                      <a:r>
                        <a:rPr lang="en-US" sz="1800" b="0" i="1">
                          <a:latin typeface="Times New Roman" panose="02020603050405020304" pitchFamily="18" charset="0"/>
                          <a:cs typeface="Times New Roman" panose="02020603050405020304" pitchFamily="18" charset="0"/>
                        </a:rPr>
                        <a:t>t</a:t>
                      </a:r>
                      <a:r>
                        <a:rPr lang="en-US" sz="1800" b="0">
                          <a:latin typeface="Times New Roman" panose="02020603050405020304" pitchFamily="18" charset="0"/>
                          <a:cs typeface="Times New Roman" panose="02020603050405020304" pitchFamily="18" charset="0"/>
                        </a:rPr>
                        <a:t>是每个分类的阈值参数</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tol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宋一简体" charset="0"/>
                          <a:cs typeface="方正宋一简体" charset="0"/>
                        </a:rPr>
                        <a:t>用来设置</a:t>
                      </a:r>
                      <a:r>
                        <a:rPr lang="en-US" sz="1800" b="0">
                          <a:latin typeface="Times New Roman" panose="02020603050405020304" pitchFamily="18" charset="0"/>
                          <a:cs typeface="Times New Roman" panose="02020603050405020304" pitchFamily="18" charset="0"/>
                        </a:rPr>
                        <a:t>迭代算法的收敛阈值（</a:t>
                      </a:r>
                      <a:r>
                        <a:rPr lang="en-US" sz="1800" b="0">
                          <a:latin typeface="方正宋一简体" charset="0"/>
                          <a:cs typeface="方正宋一简体" charset="0"/>
                        </a:rPr>
                        <a:t>大于等于</a:t>
                      </a:r>
                      <a:r>
                        <a:rPr lang="en-US" sz="1800" b="0">
                          <a:latin typeface="Times New Roman" panose="02020603050405020304" pitchFamily="18" charset="0"/>
                          <a:cs typeface="Times New Roman" panose="02020603050405020304" pitchFamily="18" charset="0"/>
                        </a:rPr>
                        <a:t>0），默认为1.0E-6</a:t>
                      </a:r>
                      <a:endParaRPr lang="en-US" altLang="en-US" sz="1800" b="0">
                        <a:latin typeface="Times New Roman" panose="02020603050405020304" pitchFamily="18" charset="0"/>
                        <a:ea typeface="方正宋一简体"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Times New Roman" panose="02020603050405020304" pitchFamily="18" charset="0"/>
                          <a:cs typeface="Times New Roman" panose="02020603050405020304" pitchFamily="18" charset="0"/>
                        </a:rPr>
                        <a:t>weightCol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用来设置权重列名，未定义默认值，如果没有设置或设置为空，则把所有实例的权重设为1</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50530" name="矩形 2"/>
          <p:cNvSpPr/>
          <p:nvPr/>
        </p:nvSpPr>
        <p:spPr>
          <a:xfrm>
            <a:off x="457200" y="1219200"/>
            <a:ext cx="8153400" cy="1198563"/>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 </a:t>
            </a:r>
            <a:r>
              <a:rPr lang="zh-CN" altLang="zh-CN" sz="2400" dirty="0">
                <a:latin typeface="Arial" panose="020B0604020202020204" pitchFamily="34" charset="0"/>
                <a:ea typeface="宋体" panose="02010600030101010101" pitchFamily="2" charset="-122"/>
              </a:rPr>
              <a:t>第5步：设置一个IndexToString的转换器，把预测的类别重新转化成字符型的。构建一个机器学习流水线，设置各个阶段。上一个阶段的输出将是本阶段的输入。</a:t>
            </a:r>
            <a:endParaRPr lang="zh-CN" altLang="zh-CN" sz="2400" dirty="0">
              <a:latin typeface="Arial" panose="020B0604020202020204" pitchFamily="34" charset="0"/>
              <a:ea typeface="宋体" panose="02010600030101010101" pitchFamily="2" charset="-122"/>
            </a:endParaRPr>
          </a:p>
        </p:txBody>
      </p:sp>
      <p:sp>
        <p:nvSpPr>
          <p:cNvPr id="150531" name="矩形 3"/>
          <p:cNvSpPr/>
          <p:nvPr/>
        </p:nvSpPr>
        <p:spPr>
          <a:xfrm>
            <a:off x="571500" y="2417763"/>
            <a:ext cx="7924800" cy="2245360"/>
          </a:xfrm>
          <a:prstGeom prst="rect">
            <a:avLst/>
          </a:prstGeom>
          <a:solidFill>
            <a:schemeClr val="tx1"/>
          </a:solidFill>
          <a:ln w="9525">
            <a:noFill/>
          </a:ln>
        </p:spPr>
        <p:txBody>
          <a:bodyPr anchor="t" anchorCtr="0">
            <a:spAutoFit/>
          </a:bodyPr>
          <a:p>
            <a:r>
              <a:rPr lang="en-US" altLang="zh-CN" sz="2000" dirty="0">
                <a:solidFill>
                  <a:schemeClr val="bg1"/>
                </a:solidFill>
                <a:latin typeface="Arial" panose="020B0604020202020204" pitchFamily="34" charset="0"/>
                <a:ea typeface="宋体" panose="02010600030101010101" pitchFamily="2" charset="-122"/>
              </a:rPr>
              <a:t># 创建IndexToString转换器并设置输入列、输出列以及标签</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&gt;&gt;&gt; label_converter = IndexToString(inputCol="prediction", outputCol="predictedLabel", labels=label_indexer.labels)</a:t>
            </a:r>
            <a:endParaRPr lang="en-US" altLang="zh-CN" sz="2000" dirty="0">
              <a:solidFill>
                <a:schemeClr val="bg1"/>
              </a:solidFill>
              <a:latin typeface="Arial" panose="020B0604020202020204" pitchFamily="34" charset="0"/>
              <a:ea typeface="宋体" panose="02010600030101010101" pitchFamily="2" charset="-122"/>
            </a:endParaRPr>
          </a:p>
          <a:p>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 创建Pipeline，并将每个阶段添加到Pipeline中</a:t>
            </a:r>
            <a:endParaRPr lang="en-US" altLang="zh-CN" sz="2000" dirty="0">
              <a:solidFill>
                <a:schemeClr val="bg1"/>
              </a:solidFill>
              <a:latin typeface="Arial" panose="020B0604020202020204" pitchFamily="34" charset="0"/>
              <a:ea typeface="宋体" panose="02010600030101010101" pitchFamily="2" charset="-122"/>
            </a:endParaRPr>
          </a:p>
          <a:p>
            <a:r>
              <a:rPr lang="en-US" altLang="zh-CN" sz="2000" dirty="0">
                <a:solidFill>
                  <a:schemeClr val="bg1"/>
                </a:solidFill>
                <a:latin typeface="Arial" panose="020B0604020202020204" pitchFamily="34" charset="0"/>
                <a:ea typeface="宋体" panose="02010600030101010101" pitchFamily="2" charset="-122"/>
              </a:rPr>
              <a:t>&gt;&gt;&gt; lr_pipeline = Pipeline(stages=[label_indexer, feature_indexer, lr, label_converter])</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51554" name="矩形 2"/>
          <p:cNvSpPr/>
          <p:nvPr/>
        </p:nvSpPr>
        <p:spPr>
          <a:xfrm>
            <a:off x="609600" y="1219200"/>
            <a:ext cx="7924800" cy="1630363"/>
          </a:xfrm>
          <a:prstGeom prst="rect">
            <a:avLst/>
          </a:prstGeom>
          <a:noFill/>
          <a:ln w="9525">
            <a:noFill/>
          </a:ln>
        </p:spPr>
        <p:txBody>
          <a:bodyPr anchor="t" anchorCtr="0">
            <a:spAutoFit/>
          </a:bodyPr>
          <a:p>
            <a:r>
              <a:rPr lang="zh-CN" altLang="zh-CN" sz="2000" dirty="0">
                <a:latin typeface="Arial" panose="020B0604020202020204" pitchFamily="34" charset="0"/>
                <a:ea typeface="宋体" panose="02010600030101010101" pitchFamily="2" charset="-122"/>
              </a:rPr>
              <a:t>第6步：把数据集随机分成训练集和测试集，其中训练集占70%。Pipeline本质上是一个评估器，当Pipeline调用fit()的时候就产生了一个PipelineModel，它是一个转换器。然后，这个PipelineModel就可以调用transform()来进行预测，生成一个新的DataFrame，即利用训练得到的模型对测试集进行验证。</a:t>
            </a:r>
            <a:endParaRPr lang="zh-CN" altLang="zh-CN" sz="2000" dirty="0">
              <a:latin typeface="Arial" panose="020B0604020202020204" pitchFamily="34" charset="0"/>
              <a:ea typeface="宋体" panose="02010600030101010101" pitchFamily="2" charset="-122"/>
            </a:endParaRPr>
          </a:p>
        </p:txBody>
      </p:sp>
      <p:sp>
        <p:nvSpPr>
          <p:cNvPr id="151555" name="矩形 3"/>
          <p:cNvSpPr/>
          <p:nvPr/>
        </p:nvSpPr>
        <p:spPr>
          <a:xfrm>
            <a:off x="762000" y="3078163"/>
            <a:ext cx="7620000" cy="230695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将数据拆分为训练集和测试集</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training_data, test_data = data.randomSplit([0.7, 0.3])</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拟合Pipeline模型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lr_pipeline_model = lr_pipeline.fit(training_data)</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进行预测</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lr_predictions = lr_pipeline_model.transform(test_data)</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zh-CN" altLang="en-US"/>
              <a:t>9.3  基本的数据类型</a:t>
            </a:r>
            <a:endParaRPr lang="zh-CN" altLang="en-US"/>
          </a:p>
        </p:txBody>
      </p:sp>
      <p:sp>
        <p:nvSpPr>
          <p:cNvPr id="26626" name="TextBox 2"/>
          <p:cNvSpPr txBox="1"/>
          <p:nvPr>
            <p:custDataLst>
              <p:tags r:id="rId1"/>
            </p:custDataLst>
          </p:nvPr>
        </p:nvSpPr>
        <p:spPr>
          <a:xfrm>
            <a:off x="1146175" y="1371600"/>
            <a:ext cx="2164080" cy="1568450"/>
          </a:xfrm>
          <a:prstGeom prst="rect">
            <a:avLst/>
          </a:prstGeom>
          <a:noFill/>
          <a:ln w="9525">
            <a:noFill/>
          </a:ln>
        </p:spPr>
        <p:txBody>
          <a:bodyPr wrap="none" anchor="t" anchorCtr="0">
            <a:spAutoFit/>
          </a:bodyPr>
          <a:p>
            <a:r>
              <a:rPr lang="en-US" altLang="zh-CN" sz="2400" dirty="0">
                <a:latin typeface="Arial" panose="020B0604020202020204" pitchFamily="34" charset="0"/>
                <a:ea typeface="宋体" panose="02010600030101010101" pitchFamily="2" charset="-122"/>
              </a:rPr>
              <a:t>7.3.1 </a:t>
            </a:r>
            <a:r>
              <a:rPr lang="zh-CN" altLang="en-US" sz="2400" dirty="0">
                <a:latin typeface="Arial" panose="020B0604020202020204" pitchFamily="34" charset="0"/>
                <a:ea typeface="宋体" panose="02010600030101010101" pitchFamily="2" charset="-122"/>
              </a:rPr>
              <a:t>本地向量</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7.3.2 </a:t>
            </a:r>
            <a:r>
              <a:rPr lang="zh-CN" altLang="en-US" sz="2400" dirty="0">
                <a:latin typeface="Arial" panose="020B0604020202020204" pitchFamily="34" charset="0"/>
                <a:ea typeface="宋体" panose="02010600030101010101" pitchFamily="2" charset="-122"/>
              </a:rPr>
              <a:t>标注点</a:t>
            </a:r>
            <a:endParaRPr lang="zh-CN" altLang="en-US"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7.3.3 </a:t>
            </a:r>
            <a:r>
              <a:rPr lang="zh-CN" altLang="en-US" sz="2400" dirty="0">
                <a:latin typeface="Arial" panose="020B0604020202020204" pitchFamily="34" charset="0"/>
                <a:ea typeface="宋体" panose="02010600030101010101" pitchFamily="2" charset="-122"/>
              </a:rPr>
              <a:t>本地矩阵</a:t>
            </a:r>
            <a:endParaRPr lang="zh-CN" altLang="zh-CN"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7.3.4 </a:t>
            </a:r>
            <a:r>
              <a:rPr lang="zh-CN" altLang="en-US" sz="2400" dirty="0">
                <a:latin typeface="Arial" panose="020B0604020202020204" pitchFamily="34" charset="0"/>
                <a:ea typeface="宋体" panose="02010600030101010101" pitchFamily="2" charset="-122"/>
              </a:rPr>
              <a:t>数据源</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52578" name="矩形 2"/>
          <p:cNvSpPr/>
          <p:nvPr/>
        </p:nvSpPr>
        <p:spPr>
          <a:xfrm>
            <a:off x="533400" y="1295400"/>
            <a:ext cx="8001000" cy="829945"/>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第7步：输出预测的结果。用select( )选择要输出的列，用collect( )获取所有行的数据，用for循环把每行都输出。</a:t>
            </a:r>
            <a:endParaRPr lang="zh-CN" altLang="zh-CN" sz="2400" dirty="0">
              <a:latin typeface="Arial" panose="020B0604020202020204" pitchFamily="34" charset="0"/>
              <a:ea typeface="宋体" panose="02010600030101010101" pitchFamily="2" charset="-122"/>
            </a:endParaRPr>
          </a:p>
        </p:txBody>
      </p:sp>
      <p:sp>
        <p:nvSpPr>
          <p:cNvPr id="152579" name="矩形 3"/>
          <p:cNvSpPr/>
          <p:nvPr/>
        </p:nvSpPr>
        <p:spPr>
          <a:xfrm>
            <a:off x="609600" y="2362200"/>
            <a:ext cx="7848600" cy="4030980"/>
          </a:xfrm>
          <a:prstGeom prst="rect">
            <a:avLst/>
          </a:prstGeom>
          <a:solidFill>
            <a:schemeClr val="tx1"/>
          </a:solidFill>
          <a:ln w="9525">
            <a:noFill/>
          </a:ln>
        </p:spPr>
        <p:txBody>
          <a:bodyPr anchor="t" anchorCtr="0">
            <a:spAutoFit/>
          </a:bodyPr>
          <a:p>
            <a:r>
              <a:rPr lang="en-US" altLang="zh-CN" sz="1600" dirty="0">
                <a:solidFill>
                  <a:schemeClr val="bg1"/>
                </a:solidFill>
                <a:latin typeface="Arial" panose="020B0604020202020204" pitchFamily="34" charset="0"/>
                <a:ea typeface="宋体" panose="02010600030101010101" pitchFamily="2" charset="-122"/>
              </a:rPr>
              <a:t># 选择要显示的列，并遍历预测结果</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lr_predictions.select("predictedLabel", "label", "features", "probability").collect()</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for row in lr_predictions.collect():</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predicted_label = row.predictedLabel</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label = row.label</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features = row.features</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prob = row.probability</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print(f"({label}, {features}) --&gt; prob={prob}, predicted  label={predicted_label}")</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(Iris-setosa, [4.4,2.9,1.4,0.2]) --&gt; prob=[0.6116230067690759,0.21558269790029488,0.17279429533062915], predicted Label=Iris-setosa</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(Iris-setosa, [4.4,3.0,1.3,0.2]) --&gt; prob=[0.6184252581013114,0.21180686225720038,0.16976787964148818], predicted Label=Iris-setosa</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54626" name="矩形 2"/>
          <p:cNvSpPr/>
          <p:nvPr/>
        </p:nvSpPr>
        <p:spPr>
          <a:xfrm>
            <a:off x="533400" y="1219200"/>
            <a:ext cx="8077200" cy="1568450"/>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第8步：对训练的模型进行评估。创建一个MulticlassClassificationEvaluator实例，用setter方法把预测分类的列名和真实分类的列名进行设置，然后计算预测准确率。</a:t>
            </a:r>
            <a:endParaRPr lang="zh-CN" altLang="zh-CN" sz="2400" dirty="0">
              <a:latin typeface="Arial" panose="020B0604020202020204" pitchFamily="34" charset="0"/>
              <a:ea typeface="宋体" panose="02010600030101010101" pitchFamily="2" charset="-122"/>
            </a:endParaRPr>
          </a:p>
        </p:txBody>
      </p:sp>
      <p:sp>
        <p:nvSpPr>
          <p:cNvPr id="154627" name="矩形 3"/>
          <p:cNvSpPr/>
          <p:nvPr/>
        </p:nvSpPr>
        <p:spPr>
          <a:xfrm>
            <a:off x="533400" y="2971800"/>
            <a:ext cx="7924800" cy="2306955"/>
          </a:xfrm>
          <a:prstGeom prst="rect">
            <a:avLst/>
          </a:prstGeom>
          <a:solidFill>
            <a:schemeClr val="tx1"/>
          </a:solidFill>
          <a:ln w="9525">
            <a:noFill/>
          </a:ln>
        </p:spPr>
        <p:txBody>
          <a:bodyPr anchor="t" anchorCtr="0">
            <a:spAutoFit/>
          </a:bodyPr>
          <a:p>
            <a:r>
              <a:rPr lang="en-US" altLang="zh-CN" dirty="0">
                <a:solidFill>
                  <a:schemeClr val="bg1"/>
                </a:solidFill>
                <a:latin typeface="Arial" panose="020B0604020202020204" pitchFamily="34" charset="0"/>
                <a:ea typeface="宋体" panose="02010600030101010101" pitchFamily="2" charset="-122"/>
              </a:rPr>
              <a:t># 创建MulticlassClassificationEvaluator并设置标签列和预测列</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evaluator = MulticlassClassificationEvaluator()</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.setLabelCol("indexedLabel").setPredictionCol("prediction")</a:t>
            </a:r>
            <a:endParaRPr lang="en-US" altLang="zh-CN" dirty="0">
              <a:solidFill>
                <a:schemeClr val="bg1"/>
              </a:solidFill>
              <a:latin typeface="Arial" panose="020B0604020202020204" pitchFamily="34" charset="0"/>
              <a:ea typeface="宋体" panose="02010600030101010101" pitchFamily="2" charset="-122"/>
            </a:endParaRPr>
          </a:p>
          <a:p>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 计算模型的准确性</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lr_accuracy = evaluator.evaluate(lr_predictions)</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&gt;&gt;&gt; print("Logistic Regression Accuracy:", lr_accuracy)</a:t>
            </a:r>
            <a:endParaRPr lang="en-US" altLang="zh-CN" dirty="0">
              <a:solidFill>
                <a:schemeClr val="bg1"/>
              </a:solidFill>
              <a:latin typeface="Arial" panose="020B0604020202020204" pitchFamily="34" charset="0"/>
              <a:ea typeface="宋体" panose="02010600030101010101" pitchFamily="2" charset="-122"/>
            </a:endParaRPr>
          </a:p>
          <a:p>
            <a:r>
              <a:rPr lang="en-US" altLang="zh-CN" dirty="0">
                <a:solidFill>
                  <a:schemeClr val="bg1"/>
                </a:solidFill>
                <a:latin typeface="Arial" panose="020B0604020202020204" pitchFamily="34" charset="0"/>
                <a:ea typeface="宋体" panose="02010600030101010101" pitchFamily="2" charset="-122"/>
              </a:rPr>
              <a:t>Logistic Regression Accuracy: 0.8390640167577786</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sz="2800" dirty="0">
                <a:sym typeface="+mn-ea"/>
              </a:rPr>
              <a:t>9.7.1 </a:t>
            </a:r>
            <a:r>
              <a:rPr lang="zh-CN" altLang="en-US" sz="2800" dirty="0">
                <a:sym typeface="+mn-ea"/>
              </a:rPr>
              <a:t>逻辑斯蒂回归分类算法</a:t>
            </a:r>
            <a:endParaRPr lang="zh-CN" altLang="en-US" sz="2800" dirty="0"/>
          </a:p>
        </p:txBody>
      </p:sp>
      <p:sp>
        <p:nvSpPr>
          <p:cNvPr id="155650" name="矩形 2"/>
          <p:cNvSpPr/>
          <p:nvPr/>
        </p:nvSpPr>
        <p:spPr>
          <a:xfrm>
            <a:off x="533400" y="1143000"/>
            <a:ext cx="8001000" cy="1198880"/>
          </a:xfrm>
          <a:prstGeom prst="rect">
            <a:avLst/>
          </a:prstGeom>
          <a:noFill/>
          <a:ln w="9525">
            <a:noFill/>
          </a:ln>
        </p:spPr>
        <p:txBody>
          <a:bodyPr anchor="t" anchorCtr="0">
            <a:spAutoFit/>
          </a:bodyPr>
          <a:p>
            <a:r>
              <a:rPr lang="zh-CN" altLang="zh-CN" sz="2400" dirty="0">
                <a:latin typeface="Arial" panose="020B0604020202020204" pitchFamily="34" charset="0"/>
                <a:ea typeface="宋体" panose="02010600030101010101" pitchFamily="2" charset="-122"/>
              </a:rPr>
              <a:t>第9步：通过Pipeline Model来获取训练得到的逻辑斯谛模型。lrPipelineModel是一个PipelineModel，因此，可以通过调用它的stages( )方法来获取模型</a:t>
            </a:r>
            <a:endParaRPr lang="zh-CN" altLang="zh-CN" sz="2400" dirty="0">
              <a:latin typeface="Arial" panose="020B0604020202020204" pitchFamily="34" charset="0"/>
              <a:ea typeface="宋体" panose="02010600030101010101" pitchFamily="2" charset="-122"/>
            </a:endParaRPr>
          </a:p>
        </p:txBody>
      </p:sp>
      <p:sp>
        <p:nvSpPr>
          <p:cNvPr id="155651" name="矩形 3"/>
          <p:cNvSpPr/>
          <p:nvPr/>
        </p:nvSpPr>
        <p:spPr>
          <a:xfrm>
            <a:off x="533400" y="2362200"/>
            <a:ext cx="8153400" cy="4030980"/>
          </a:xfrm>
          <a:prstGeom prst="rect">
            <a:avLst/>
          </a:prstGeom>
          <a:solidFill>
            <a:schemeClr val="tx1"/>
          </a:solidFill>
          <a:ln w="9525">
            <a:noFill/>
          </a:ln>
        </p:spPr>
        <p:txBody>
          <a:bodyPr anchor="t" anchorCtr="0">
            <a:spAutoFit/>
          </a:bodyPr>
          <a:p>
            <a:r>
              <a:rPr lang="en-US" altLang="zh-CN" sz="1600" dirty="0">
                <a:solidFill>
                  <a:schemeClr val="bg1"/>
                </a:solidFill>
                <a:latin typeface="Arial" panose="020B0604020202020204" pitchFamily="34" charset="0"/>
                <a:ea typeface="宋体" panose="02010600030101010101" pitchFamily="2" charset="-122"/>
              </a:rPr>
              <a:t># 获取LogisticRegression模型</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lr_model = lr_pipeline_model.stages[2]</a:t>
            </a:r>
            <a:endParaRPr lang="en-US" altLang="zh-CN" sz="1600" dirty="0">
              <a:solidFill>
                <a:schemeClr val="bg1"/>
              </a:solidFill>
              <a:latin typeface="Arial" panose="020B0604020202020204" pitchFamily="34" charset="0"/>
              <a:ea typeface="宋体" panose="02010600030101010101" pitchFamily="2" charset="-122"/>
            </a:endParaRPr>
          </a:p>
          <a:p>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打印模型的系数矩阵、截距、类别数和特征数</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print("Coefficients: \n", lr_model.coefficientMatrix)</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Coefficients: </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 3 X 4 CSRMatrix</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(0,2) -0.2873</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(0,3) -0.3604</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(1,3) 0.1404</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print("Intercept: ", lr_model.interceptVector)</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Intercept:  [1.0944864826554006,-0.4225827695767035,-0.6719037130786973]</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print("numClasses: ", lr_model.numClasses)</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numClasses:  3</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&gt;&gt;&gt; print("numFeatures: ", lr_model.numFeatures)</a:t>
            </a:r>
            <a:endParaRPr lang="en-US" altLang="zh-CN" sz="1600" dirty="0">
              <a:solidFill>
                <a:schemeClr val="bg1"/>
              </a:solidFill>
              <a:latin typeface="Arial" panose="020B0604020202020204" pitchFamily="34" charset="0"/>
              <a:ea typeface="宋体" panose="02010600030101010101" pitchFamily="2" charset="-122"/>
            </a:endParaRPr>
          </a:p>
          <a:p>
            <a:r>
              <a:rPr lang="en-US" altLang="zh-CN" sz="1600" dirty="0">
                <a:solidFill>
                  <a:schemeClr val="bg1"/>
                </a:solidFill>
                <a:latin typeface="Arial" panose="020B0604020202020204" pitchFamily="34" charset="0"/>
                <a:ea typeface="宋体" panose="02010600030101010101" pitchFamily="2" charset="-122"/>
              </a:rPr>
              <a:t>numFeatures:  4</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t>9.7.2 </a:t>
            </a:r>
            <a:r>
              <a:rPr lang="zh-CN" altLang="en-US" dirty="0"/>
              <a:t>决策树分类算法</a:t>
            </a:r>
            <a:endParaRPr lang="zh-CN" altLang="en-US" dirty="0"/>
          </a:p>
        </p:txBody>
      </p:sp>
      <p:sp>
        <p:nvSpPr>
          <p:cNvPr id="156674" name="矩形 2"/>
          <p:cNvSpPr/>
          <p:nvPr/>
        </p:nvSpPr>
        <p:spPr>
          <a:xfrm>
            <a:off x="533400" y="1219200"/>
            <a:ext cx="8153400" cy="2308225"/>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决策树（</a:t>
            </a:r>
            <a:r>
              <a:rPr lang="en-US" altLang="zh-CN" sz="2400" dirty="0">
                <a:latin typeface="Arial" panose="020B0604020202020204" pitchFamily="34" charset="0"/>
                <a:ea typeface="宋体" panose="02010600030101010101" pitchFamily="2" charset="-122"/>
              </a:rPr>
              <a:t>decision tree</a:t>
            </a:r>
            <a:r>
              <a:rPr lang="zh-CN" altLang="en-US" sz="2400" dirty="0">
                <a:latin typeface="Arial" panose="020B0604020202020204" pitchFamily="34" charset="0"/>
                <a:ea typeface="宋体" panose="02010600030101010101" pitchFamily="2" charset="-122"/>
              </a:rPr>
              <a:t>）是一种基本的分类与回归方法，这里主要介绍用于分类的决策树。决策树模式呈树形结构，其中每个内部节点表示一个属性上的测试，每个分支代表一个测试输出，每个叶节点代表一种类别。学习时利用训练数据，根据损失函数最小化的原则建立决策树模型；预测时，对新的数据，利用决策树模型进行分类</a:t>
            </a:r>
            <a:endParaRPr lang="zh-CN" altLang="en-US" sz="2400" dirty="0">
              <a:latin typeface="Arial" panose="020B0604020202020204" pitchFamily="34" charset="0"/>
              <a:ea typeface="宋体" panose="02010600030101010101" pitchFamily="2" charset="-122"/>
            </a:endParaRPr>
          </a:p>
        </p:txBody>
      </p:sp>
      <p:sp>
        <p:nvSpPr>
          <p:cNvPr id="156675" name="矩形 3"/>
          <p:cNvSpPr/>
          <p:nvPr/>
        </p:nvSpPr>
        <p:spPr>
          <a:xfrm>
            <a:off x="533400" y="3886200"/>
            <a:ext cx="8077200" cy="830263"/>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决策树学习通常包括</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个步骤：特征选择、决策树的生成和决策树的剪枝</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57698" name="矩形 2"/>
          <p:cNvSpPr/>
          <p:nvPr/>
        </p:nvSpPr>
        <p:spPr>
          <a:xfrm>
            <a:off x="304800" y="1155700"/>
            <a:ext cx="8458200" cy="2308225"/>
          </a:xfrm>
          <a:prstGeom prst="rect">
            <a:avLst/>
          </a:prstGeom>
          <a:no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（一）特征选择</a:t>
            </a:r>
            <a:endParaRPr lang="en-US" altLang="zh-CN"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特征选择在于选取对训练数据具有分类能力的特征，这样可以提高决策树学习的效率。通常特征选择的准则是信息增益（或信息增益比、基尼指数等），每次计算每个特征的信息增益，并比较它们的大小，选择信息增益最大（信息增益比最大、基尼指数最小）的特征</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1143000" y="76200"/>
            <a:ext cx="8001000" cy="914400"/>
          </a:xfrm>
        </p:spPr>
        <p:txBody>
          <a:bodyPr/>
          <a:p>
            <a:r>
              <a:rPr lang="en-US" altLang="zh-CN" dirty="0">
                <a:sym typeface="+mn-ea"/>
              </a:rPr>
              <a:t>9.7.2 </a:t>
            </a:r>
            <a:r>
              <a:rPr lang="zh-CN" altLang="en-US" dirty="0">
                <a:sym typeface="+mn-ea"/>
              </a:rPr>
              <a:t>决策树分类算法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81635" y="1524000"/>
            <a:ext cx="8383905" cy="378904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58722" name="TextBox 2"/>
          <p:cNvSpPr txBox="1"/>
          <p:nvPr/>
        </p:nvSpPr>
        <p:spPr>
          <a:xfrm>
            <a:off x="609600" y="1219200"/>
            <a:ext cx="2954338" cy="461963"/>
          </a:xfrm>
          <a:prstGeom prst="rect">
            <a:avLst/>
          </a:prstGeom>
          <a:noFill/>
          <a:ln w="9525">
            <a:noFill/>
          </a:ln>
        </p:spPr>
        <p:txBody>
          <a:bodyPr wrap="none" anchor="t" anchorCtr="0">
            <a:spAutoFit/>
          </a:bodyPr>
          <a:p>
            <a:r>
              <a:rPr lang="zh-CN" altLang="en-US" sz="2400" dirty="0">
                <a:latin typeface="Arial" panose="020B0604020202020204" pitchFamily="34" charset="0"/>
                <a:ea typeface="宋体" panose="02010600030101010101" pitchFamily="2" charset="-122"/>
              </a:rPr>
              <a:t>（二）决策树的生成</a:t>
            </a:r>
            <a:endParaRPr lang="zh-CN" altLang="en-US" sz="2400" dirty="0">
              <a:latin typeface="Arial" panose="020B0604020202020204" pitchFamily="34" charset="0"/>
              <a:ea typeface="宋体" panose="02010600030101010101" pitchFamily="2" charset="-122"/>
            </a:endParaRPr>
          </a:p>
        </p:txBody>
      </p:sp>
      <p:sp>
        <p:nvSpPr>
          <p:cNvPr id="158723" name="矩形 3"/>
          <p:cNvSpPr/>
          <p:nvPr/>
        </p:nvSpPr>
        <p:spPr>
          <a:xfrm>
            <a:off x="533400" y="1752600"/>
            <a:ext cx="8305800" cy="4522788"/>
          </a:xfrm>
          <a:prstGeom prst="rect">
            <a:avLst/>
          </a:prstGeom>
          <a:noFill/>
          <a:ln w="9525">
            <a:noFill/>
          </a:ln>
        </p:spPr>
        <p:txBody>
          <a:bodyPr anchor="t" anchorCtr="0">
            <a:spAutoFit/>
          </a:bodyPr>
          <a:p>
            <a:pPr>
              <a:buChar char="•"/>
            </a:pPr>
            <a:r>
              <a:rPr lang="zh-CN" altLang="en-US" sz="2400" dirty="0">
                <a:latin typeface="Arial" panose="020B0604020202020204" pitchFamily="34" charset="0"/>
                <a:ea typeface="宋体" panose="02010600030101010101" pitchFamily="2" charset="-122"/>
              </a:rPr>
              <a:t>从根结点开始，对结点计算所有可能的特征的信息增益，选择信息增益最大的特征作为结点的特征，由该特征的不同取值建立子结点，再对子结点递归地调用以上方法，构建决策树；直到所有特征的信息增益均很小或没有特征可以选择为止，最后得到一个决策树</a:t>
            </a:r>
            <a:endParaRPr lang="en-US" altLang="zh-CN" sz="2400" dirty="0">
              <a:latin typeface="Arial" panose="020B0604020202020204" pitchFamily="34" charset="0"/>
              <a:ea typeface="宋体" panose="02010600030101010101" pitchFamily="2" charset="-122"/>
            </a:endParaRPr>
          </a:p>
          <a:p>
            <a:pPr>
              <a:buChar char="•"/>
            </a:pPr>
            <a:endParaRPr lang="zh-CN" altLang="en-US" sz="2400" dirty="0">
              <a:latin typeface="Arial" panose="020B0604020202020204" pitchFamily="34" charset="0"/>
              <a:ea typeface="宋体" panose="02010600030101010101" pitchFamily="2" charset="-122"/>
            </a:endParaRPr>
          </a:p>
          <a:p>
            <a:pPr>
              <a:buChar char="•"/>
            </a:pPr>
            <a:r>
              <a:rPr lang="zh-CN" altLang="en-US" sz="2400" dirty="0">
                <a:latin typeface="Arial" panose="020B0604020202020204" pitchFamily="34" charset="0"/>
                <a:ea typeface="宋体" panose="02010600030101010101" pitchFamily="2" charset="-122"/>
              </a:rPr>
              <a:t>​决策树需要有停止条件来终止其生长的过程。一般来说最低的条件是：当该节点下面的所有记录都属于同一类，或者当所有的记录属性都具有相同的值时。这两种条件是停止决策树的必要条件，也是最低的条件。在实际运用中一般希望决策树提前停止生长，限定叶节点包含的最低数据量，以防止由于过度生长造成的过拟合问题</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59746" name="矩形 2"/>
          <p:cNvSpPr/>
          <p:nvPr/>
        </p:nvSpPr>
        <p:spPr>
          <a:xfrm>
            <a:off x="685800" y="1143000"/>
            <a:ext cx="2968625" cy="461963"/>
          </a:xfrm>
          <a:prstGeom prst="rect">
            <a:avLst/>
          </a:prstGeom>
          <a:noFill/>
          <a:ln w="9525">
            <a:noFill/>
          </a:ln>
        </p:spPr>
        <p:txBody>
          <a:bodyPr wrap="none" anchor="t" anchorCtr="0">
            <a:spAutoFit/>
          </a:bodyPr>
          <a:p>
            <a:r>
              <a:rPr lang="zh-CN" altLang="en-US" sz="2400" b="1" dirty="0">
                <a:latin typeface="Arial" panose="020B0604020202020204" pitchFamily="34" charset="0"/>
                <a:ea typeface="宋体" panose="02010600030101010101" pitchFamily="2" charset="-122"/>
              </a:rPr>
              <a:t>（三）决策树的剪枝</a:t>
            </a:r>
            <a:endParaRPr lang="zh-CN" altLang="en-US" sz="2400" b="1" dirty="0">
              <a:latin typeface="Arial" panose="020B0604020202020204" pitchFamily="34" charset="0"/>
              <a:ea typeface="宋体" panose="02010600030101010101" pitchFamily="2" charset="-122"/>
            </a:endParaRPr>
          </a:p>
        </p:txBody>
      </p:sp>
      <p:sp>
        <p:nvSpPr>
          <p:cNvPr id="159747" name="矩形 3"/>
          <p:cNvSpPr/>
          <p:nvPr/>
        </p:nvSpPr>
        <p:spPr>
          <a:xfrm>
            <a:off x="838200" y="1905000"/>
            <a:ext cx="7620000" cy="2678113"/>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决策树生成算法递归地产生决策树，直到不能继续下去为止。这样产生的树往往对训练数据的分类很准确，但对未知的测试数据的分类却没有那么准确，即出现过拟合现象。解决这个问题的办法是考虑决策树的复杂度，对已生成的决策树进行简化，这个过程称为剪枝。</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0770" name="矩形 2"/>
          <p:cNvSpPr/>
          <p:nvPr/>
        </p:nvSpPr>
        <p:spPr>
          <a:xfrm>
            <a:off x="685800" y="1143000"/>
            <a:ext cx="2480310" cy="398780"/>
          </a:xfrm>
          <a:prstGeom prst="rect">
            <a:avLst/>
          </a:prstGeom>
          <a:noFill/>
          <a:ln w="9525">
            <a:noFill/>
          </a:ln>
        </p:spPr>
        <p:txBody>
          <a:bodyPr wrap="none" anchor="t" anchorCtr="0">
            <a:spAutoFit/>
          </a:bodyPr>
          <a:p>
            <a:r>
              <a:rPr lang="zh-CN" altLang="en-US" sz="2000" b="1" dirty="0">
                <a:latin typeface="Arial" panose="020B0604020202020204" pitchFamily="34" charset="0"/>
                <a:ea typeface="宋体" panose="02010600030101010101" pitchFamily="2" charset="-122"/>
              </a:rPr>
              <a:t>（三）决策树的剪枝</a:t>
            </a:r>
            <a:endParaRPr lang="zh-CN" altLang="en-US" sz="2000" b="1"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29235" y="2057400"/>
            <a:ext cx="8526780" cy="191008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title" idx="4294967295"/>
          </p:nvPr>
        </p:nvSpPr>
        <p:spPr>
          <a:xfrm>
            <a:off x="1143000" y="76200"/>
            <a:ext cx="8001000" cy="914400"/>
          </a:xfrm>
        </p:spPr>
        <p:txBody>
          <a:bodyPr vert="horz" wrap="square" lIns="91440" tIns="45720" rIns="91440" bIns="45720" anchor="ctr" anchorCtr="0"/>
          <a:p>
            <a:r>
              <a:rPr lang="en-US" altLang="zh-CN" dirty="0">
                <a:sym typeface="+mn-ea"/>
              </a:rPr>
              <a:t>9.7.2 </a:t>
            </a:r>
            <a:r>
              <a:rPr lang="zh-CN" altLang="en-US" dirty="0">
                <a:sym typeface="+mn-ea"/>
              </a:rPr>
              <a:t>决策树分类算法</a:t>
            </a:r>
            <a:endParaRPr lang="zh-CN" altLang="en-US" dirty="0"/>
          </a:p>
        </p:txBody>
      </p:sp>
      <p:sp>
        <p:nvSpPr>
          <p:cNvPr id="161794" name="矩形 3"/>
          <p:cNvSpPr/>
          <p:nvPr/>
        </p:nvSpPr>
        <p:spPr>
          <a:xfrm>
            <a:off x="533400" y="1447800"/>
            <a:ext cx="7848600" cy="3108325"/>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我们以</a:t>
            </a:r>
            <a:r>
              <a:rPr lang="en-US" altLang="zh-CN" sz="2800" dirty="0">
                <a:latin typeface="Arial" panose="020B0604020202020204" pitchFamily="34" charset="0"/>
                <a:ea typeface="宋体" panose="02010600030101010101" pitchFamily="2" charset="-122"/>
              </a:rPr>
              <a:t>iris</a:t>
            </a:r>
            <a:r>
              <a:rPr lang="zh-CN" altLang="en-US" sz="2800" dirty="0">
                <a:latin typeface="Arial" panose="020B0604020202020204" pitchFamily="34" charset="0"/>
                <a:ea typeface="宋体" panose="02010600030101010101" pitchFamily="2" charset="-122"/>
              </a:rPr>
              <a:t>数据集（</a:t>
            </a:r>
            <a:r>
              <a:rPr lang="en-US" altLang="zh-CN" sz="2800" dirty="0">
                <a:latin typeface="Arial" panose="020B0604020202020204" pitchFamily="34" charset="0"/>
                <a:ea typeface="宋体" panose="02010600030101010101" pitchFamily="2" charset="-122"/>
              </a:rPr>
              <a:t>iris</a:t>
            </a:r>
            <a:r>
              <a:rPr lang="zh-CN" altLang="en-US" sz="2800" dirty="0">
                <a:latin typeface="Arial" panose="020B0604020202020204" pitchFamily="34" charset="0"/>
                <a:ea typeface="宋体" panose="02010600030101010101" pitchFamily="2" charset="-122"/>
              </a:rPr>
              <a:t>）为例进行分析（</a:t>
            </a:r>
            <a:r>
              <a:rPr lang="en-US" altLang="zh-CN" sz="2800" dirty="0">
                <a:latin typeface="Arial" panose="020B0604020202020204" pitchFamily="34" charset="0"/>
                <a:ea typeface="宋体" panose="02010600030101010101" pitchFamily="2" charset="-122"/>
              </a:rPr>
              <a:t>iris</a:t>
            </a:r>
            <a:r>
              <a:rPr lang="zh-CN" altLang="en-US" sz="2800" dirty="0">
                <a:latin typeface="Arial" panose="020B0604020202020204" pitchFamily="34" charset="0"/>
                <a:ea typeface="宋体" panose="02010600030101010101" pitchFamily="2" charset="-122"/>
              </a:rPr>
              <a:t>下载地址：</a:t>
            </a:r>
            <a:r>
              <a:rPr lang="en-US" altLang="zh-CN" sz="2800" dirty="0">
                <a:latin typeface="Arial" panose="020B0604020202020204" pitchFamily="34" charset="0"/>
                <a:ea typeface="宋体" panose="02010600030101010101" pitchFamily="2" charset="-122"/>
              </a:rPr>
              <a:t>http://dblab.xmu.edu.cn/blog/wp-content/uploads/2017/03/iris.txt</a:t>
            </a:r>
            <a:r>
              <a:rPr lang="zh-CN" altLang="en-US" sz="2800" dirty="0">
                <a:latin typeface="Arial" panose="020B0604020202020204" pitchFamily="34" charset="0"/>
                <a:ea typeface="宋体" panose="02010600030101010101" pitchFamily="2" charset="-122"/>
              </a:rPr>
              <a:t>）</a:t>
            </a:r>
            <a:endParaRPr lang="en-US" altLang="zh-CN" sz="2800" dirty="0">
              <a:latin typeface="Arial" panose="020B0604020202020204" pitchFamily="34" charset="0"/>
              <a:ea typeface="宋体" panose="02010600030101010101" pitchFamily="2" charset="-122"/>
            </a:endParaRPr>
          </a:p>
          <a:p>
            <a:r>
              <a:rPr lang="en-US" altLang="zh-CN" sz="2800" dirty="0">
                <a:latin typeface="Arial" panose="020B0604020202020204" pitchFamily="34" charset="0"/>
                <a:ea typeface="宋体" panose="02010600030101010101" pitchFamily="2" charset="-122"/>
              </a:rPr>
              <a:t>iris</a:t>
            </a:r>
            <a:r>
              <a:rPr lang="zh-CN" altLang="en-US" sz="2800" dirty="0">
                <a:latin typeface="Arial" panose="020B0604020202020204" pitchFamily="34" charset="0"/>
                <a:ea typeface="宋体" panose="02010600030101010101" pitchFamily="2" charset="-122"/>
              </a:rPr>
              <a:t>以鸢尾花的特征作为数据来源，数据集包含</a:t>
            </a:r>
            <a:r>
              <a:rPr lang="en-US" altLang="zh-CN" sz="2800" dirty="0">
                <a:latin typeface="Arial" panose="020B0604020202020204" pitchFamily="34" charset="0"/>
                <a:ea typeface="宋体" panose="02010600030101010101" pitchFamily="2" charset="-122"/>
              </a:rPr>
              <a:t>150</a:t>
            </a:r>
            <a:r>
              <a:rPr lang="zh-CN" altLang="en-US" sz="2800" dirty="0">
                <a:latin typeface="Arial" panose="020B0604020202020204" pitchFamily="34" charset="0"/>
                <a:ea typeface="宋体" panose="02010600030101010101" pitchFamily="2" charset="-122"/>
              </a:rPr>
              <a:t>个数据集，分为</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类，每类</a:t>
            </a:r>
            <a:r>
              <a:rPr lang="en-US" altLang="zh-CN" sz="2800" dirty="0">
                <a:latin typeface="Arial" panose="020B0604020202020204" pitchFamily="34" charset="0"/>
                <a:ea typeface="宋体" panose="02010600030101010101" pitchFamily="2" charset="-122"/>
              </a:rPr>
              <a:t>50</a:t>
            </a:r>
            <a:r>
              <a:rPr lang="zh-CN" altLang="en-US" sz="2800" dirty="0">
                <a:latin typeface="Arial" panose="020B0604020202020204" pitchFamily="34" charset="0"/>
                <a:ea typeface="宋体" panose="02010600030101010101" pitchFamily="2" charset="-122"/>
              </a:rPr>
              <a:t>个数据，每个数据包含</a:t>
            </a:r>
            <a:r>
              <a:rPr lang="en-US" altLang="zh-CN" sz="2800" dirty="0">
                <a:latin typeface="Arial" panose="020B0604020202020204" pitchFamily="34" charset="0"/>
                <a:ea typeface="宋体" panose="02010600030101010101" pitchFamily="2" charset="-122"/>
              </a:rPr>
              <a:t>4</a:t>
            </a:r>
            <a:r>
              <a:rPr lang="zh-CN" altLang="en-US" sz="2800" dirty="0">
                <a:latin typeface="Arial" panose="020B0604020202020204" pitchFamily="34" charset="0"/>
                <a:ea typeface="宋体" panose="02010600030101010101" pitchFamily="2" charset="-122"/>
              </a:rPr>
              <a:t>个属性，是在数据挖掘、数据分类中非常常用的测试集、训练集。</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TABLE_ENDDRAG_ORIGIN_RECT" val="607*172"/>
  <p:tag name="TABLE_ENDDRAG_RECT" val="67*216*607*172"/>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 name="TABLE_ENDDRAG_ORIGIN_RECT" val="586*151"/>
  <p:tag name="TABLE_ENDDRAG_RECT" val="66*288*586*151"/>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TABLE_ENDDRAG_ORIGIN_RECT" val="588*410"/>
  <p:tag name="TABLE_ENDDRAG_RECT" val="66*128*588*410"/>
</p:tagLst>
</file>

<file path=ppt/tags/tag21.xml><?xml version="1.0" encoding="utf-8"?>
<p:tagLst xmlns:p="http://schemas.openxmlformats.org/presentationml/2006/main">
  <p:tag name="TABLE_ENDDRAG_ORIGIN_RECT" val="630*432"/>
  <p:tag name="TABLE_ENDDRAG_RECT" val="60*90*630*432"/>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TABLE_ENDDRAG_ORIGIN_RECT" val="626*280"/>
  <p:tag name="TABLE_ENDDRAG_RECT" val="48*168*626*280"/>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TABLE_ENDDRAG_ORIGIN_RECT" val="537*319"/>
  <p:tag name="TABLE_ENDDRAG_RECT" val="90*174*537*319"/>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COMMONDATA" val="eyJoZGlkIjoiY2FmNTg1Y2UzMmY4NzcyNTBkNTNhNWIyZGU5ZGM5MDIifQ=="/>
  <p:tag name="commondata" val="eyJoZGlkIjoiZTkyYmM5ODUwMDY4OWUwOTIxNGU5Y2M1MDFiZDYxNWQ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65532</Words>
  <Application>WPS 演示</Application>
  <PresentationFormat>全屏显示(4:3)</PresentationFormat>
  <Paragraphs>2392</Paragraphs>
  <Slides>207</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207</vt:i4>
      </vt:variant>
    </vt:vector>
  </HeadingPairs>
  <TitlesOfParts>
    <vt:vector size="220" baseType="lpstr">
      <vt:lpstr>Arial</vt:lpstr>
      <vt:lpstr>宋体</vt:lpstr>
      <vt:lpstr>Wingdings</vt:lpstr>
      <vt:lpstr>黑体</vt:lpstr>
      <vt:lpstr>Times New Roman</vt:lpstr>
      <vt:lpstr>微软雅黑</vt:lpstr>
      <vt:lpstr>方正宋一简体</vt:lpstr>
      <vt:lpstr>Arial Unicode MS</vt:lpstr>
      <vt:lpstr>Wingdings</vt:lpstr>
      <vt:lpstr>Courier New</vt:lpstr>
      <vt:lpstr>方正书宋简体</vt:lpstr>
      <vt:lpstr>Calibri</vt:lpstr>
      <vt:lpstr>默认设计模板</vt:lpstr>
      <vt:lpstr>PowerPoint 演示文稿</vt:lpstr>
      <vt:lpstr>提纲</vt:lpstr>
      <vt:lpstr>9.1  基于大数据的机器学习</vt:lpstr>
      <vt:lpstr>9.1  基于大数据的机器学习</vt:lpstr>
      <vt:lpstr>9.1  基于大数据的机器学习</vt:lpstr>
      <vt:lpstr>9.2  机器学习库MLlib概述</vt:lpstr>
      <vt:lpstr>9.2  机器学习库MLlib概述</vt:lpstr>
      <vt:lpstr>9.2  机器学习库MLlib概述</vt:lpstr>
      <vt:lpstr>9.3  基本的数据类型</vt:lpstr>
      <vt:lpstr>9.3.1 本地向量</vt:lpstr>
      <vt:lpstr>9.3.1 本地向量</vt:lpstr>
      <vt:lpstr>9.3.1 本地向量</vt:lpstr>
      <vt:lpstr>9.3.2 标注点</vt:lpstr>
      <vt:lpstr>9.3.2 标注点</vt:lpstr>
      <vt:lpstr>9.3.2 标注点</vt:lpstr>
      <vt:lpstr>9.3.2 标注点</vt:lpstr>
      <vt:lpstr>9.3.2 标注点</vt:lpstr>
      <vt:lpstr>9.3.3 本地矩阵</vt:lpstr>
      <vt:lpstr>9.3.3 本地矩阵</vt:lpstr>
      <vt:lpstr>9.3.3 本地矩阵</vt:lpstr>
      <vt:lpstr>9.3.4 数据源</vt:lpstr>
      <vt:lpstr>9.3.4 数据源</vt:lpstr>
      <vt:lpstr>9.3.4 数据源</vt:lpstr>
      <vt:lpstr>9.3.4 数据源</vt:lpstr>
      <vt:lpstr>9.5 机器学习流水线</vt:lpstr>
      <vt:lpstr>9.5.1 流水线的概念</vt:lpstr>
      <vt:lpstr>9.5.1 流水线的概念</vt:lpstr>
      <vt:lpstr>9.5.1 流水线的概念</vt:lpstr>
      <vt:lpstr>9.5.1 流水线的概念</vt:lpstr>
      <vt:lpstr>9.5.2 流水线工作过程</vt:lpstr>
      <vt:lpstr>9.5.2 流水线工作过程</vt:lpstr>
      <vt:lpstr>9.5.2 流水线工作过程</vt:lpstr>
      <vt:lpstr>9.5.2 流水线工作过程</vt:lpstr>
      <vt:lpstr>9.5.2 流水线工作过程</vt:lpstr>
      <vt:lpstr>9.6 特征提取、转换和选择及局部敏感哈希</vt:lpstr>
      <vt:lpstr>9.6.1 特征提取</vt:lpstr>
      <vt:lpstr>9.6.1 特征提取</vt:lpstr>
      <vt:lpstr>9.6.1 特征提取</vt:lpstr>
      <vt:lpstr>9.6.1 特征提取</vt:lpstr>
      <vt:lpstr>9.6.1 特征提取</vt:lpstr>
      <vt:lpstr>9.6.1 特征提取</vt:lpstr>
      <vt:lpstr>9.6.1 特征提取</vt:lpstr>
      <vt:lpstr>9.6.1 特征提取</vt:lpstr>
      <vt:lpstr>9.6.1 特征提取</vt:lpstr>
      <vt:lpstr>9.6.1 特征提取</vt:lpstr>
      <vt:lpstr>9.6.1 特征提取</vt:lpstr>
      <vt:lpstr>9.6.1 特征提取</vt:lpstr>
      <vt:lpstr>9.6.1 特征提取</vt:lpstr>
      <vt:lpstr>9.6.2 特征转换</vt:lpstr>
      <vt:lpstr>9.6.2 特征转换</vt:lpstr>
      <vt:lpstr>9.6.2 特征转换</vt:lpstr>
      <vt:lpstr>9.6.2 特征转换</vt:lpstr>
      <vt:lpstr>9.6.2 特征转换</vt:lpstr>
      <vt:lpstr>9.6.2 特征转换</vt:lpstr>
      <vt:lpstr>9.6.2 特征转换</vt:lpstr>
      <vt:lpstr>9.6.2 特征转换</vt:lpstr>
      <vt:lpstr>9.6.2 特征转换</vt:lpstr>
      <vt:lpstr>9.6.2 特征转换</vt:lpstr>
      <vt:lpstr>9.6.2 特征转换</vt:lpstr>
      <vt:lpstr>9.6.2 特征转换</vt:lpstr>
      <vt:lpstr>9.6.2 特征转换</vt:lpstr>
      <vt:lpstr>9.6.3 特征选择</vt:lpstr>
      <vt:lpstr>9.6.3 特征选择</vt:lpstr>
      <vt:lpstr>9.6.3 特征选择</vt:lpstr>
      <vt:lpstr>9.6.3 特征选择</vt:lpstr>
      <vt:lpstr>9.6.3 特征选择</vt:lpstr>
      <vt:lpstr>9.6.3 特征选择</vt:lpstr>
      <vt:lpstr>9.6.3 特征选择</vt:lpstr>
      <vt:lpstr>9.6.3 特征选择</vt:lpstr>
      <vt:lpstr>9.6.4 局部敏感哈希</vt:lpstr>
      <vt:lpstr>9.7 分类算法</vt:lpstr>
      <vt:lpstr>9.7 分类算法</vt:lpstr>
      <vt:lpstr>9.7 分类算法</vt:lpstr>
      <vt:lpstr>9.7 分类算法</vt:lpstr>
      <vt:lpstr>9.7 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9.7.1 逻辑斯蒂回归分类算法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9.7.2 决策树分类算法</vt:lpstr>
      <vt:lpstr>9.8 聚类算法</vt:lpstr>
      <vt:lpstr>9.8 聚类算法</vt:lpstr>
      <vt:lpstr>9.8 聚类算法</vt:lpstr>
      <vt:lpstr>9.8 聚类算法</vt:lpstr>
      <vt:lpstr>9.8.1 K-Means 聚类算法</vt:lpstr>
      <vt:lpstr>9.8.1 K-Means 聚类算法</vt:lpstr>
      <vt:lpstr>9.8.1 K-Means 聚类算法</vt:lpstr>
      <vt:lpstr>9.8.1 K-Means 聚类算法</vt:lpstr>
      <vt:lpstr>PowerPoint 演示文稿</vt:lpstr>
      <vt:lpstr>9.8.1 K-Means 聚类算法</vt:lpstr>
      <vt:lpstr>PowerPoint 演示文稿</vt:lpstr>
      <vt:lpstr>PowerPoint 演示文稿</vt:lpstr>
      <vt:lpstr>9.8.1 K-Means 聚类算法</vt:lpstr>
      <vt:lpstr>9.8.1 K-Means 聚类算法</vt:lpstr>
      <vt:lpstr>9.8.1 K-Means 聚类算法</vt:lpstr>
      <vt:lpstr>9.8.2 GMM 聚类算法</vt:lpstr>
      <vt:lpstr>PowerPoint 演示文稿</vt:lpstr>
      <vt:lpstr>9.8.2 GMM 聚类算法</vt:lpstr>
      <vt:lpstr>9.8.2 GMM 聚类算法</vt:lpstr>
      <vt:lpstr>9.8.2 GMM 聚类算法</vt:lpstr>
      <vt:lpstr>9.8.2 GMM 聚类算法</vt:lpstr>
      <vt:lpstr>PowerPoint 演示文稿</vt:lpstr>
      <vt:lpstr>9.8.2 GMM 聚类算法</vt:lpstr>
      <vt:lpstr>PowerPoint 演示文稿</vt:lpstr>
      <vt:lpstr>PowerPoint 演示文稿</vt:lpstr>
      <vt:lpstr>9.8.2 GMM 聚类算法</vt:lpstr>
      <vt:lpstr>9.8.2 GMM 聚类算法</vt:lpstr>
      <vt:lpstr>9.8.2 GMM 聚类算法</vt:lpstr>
      <vt:lpstr>9.8.2 GMM 聚类算法</vt:lpstr>
      <vt:lpstr>9.8.2 GMM 聚类算法</vt:lpstr>
      <vt:lpstr>9.9 频繁模式挖掘算法</vt:lpstr>
      <vt:lpstr>9.9 频繁模式挖掘算法</vt:lpstr>
      <vt:lpstr>9.9 频繁模式挖掘算法</vt:lpstr>
      <vt:lpstr>9.9.1 FP-Growth 算法</vt:lpstr>
      <vt:lpstr>9.9.2 FP-Growth 算法</vt:lpstr>
      <vt:lpstr>9.9.2 FP-Growth 算法</vt:lpstr>
      <vt:lpstr>9.9.1 FP-Growth 算法</vt:lpstr>
      <vt:lpstr>9.9.1 FP-Growth 算法</vt:lpstr>
      <vt:lpstr>9.9.2 FP-Growth 算法</vt:lpstr>
      <vt:lpstr>9.9.2 FP-Growth 算法</vt:lpstr>
      <vt:lpstr>9.9.1 FP-Growth 算法</vt:lpstr>
      <vt:lpstr>9.9.2 FP-Growth 算法</vt:lpstr>
      <vt:lpstr>9.9.1 FP-Growth 算法</vt:lpstr>
      <vt:lpstr>9.9.2 FP-Growth 算法</vt:lpstr>
      <vt:lpstr>9.9.2 FP-Growth 算法</vt:lpstr>
      <vt:lpstr>9.9.2 FP-Growth 算法</vt:lpstr>
      <vt:lpstr>9.9.3 PrefixSpan 算法</vt:lpstr>
      <vt:lpstr>9.9.3 PrefixSpan 算法</vt:lpstr>
      <vt:lpstr>9.9.3 PrefixSpan 算法</vt:lpstr>
      <vt:lpstr>9.9.3 PrefixSpan 算法</vt:lpstr>
      <vt:lpstr>9.9.3 PrefixSpan 算法</vt:lpstr>
      <vt:lpstr>9.9.3 PrefixSpan 算法</vt:lpstr>
      <vt:lpstr>9.9.3 PrefixSpan 算法</vt:lpstr>
      <vt:lpstr>9.9.3 PrefixSpan 算法</vt:lpstr>
      <vt:lpstr>9.9.3 PrefixSpan 算法</vt:lpstr>
      <vt:lpstr>9.9.3 PrefixSpan 算法</vt:lpstr>
      <vt:lpstr>9.9.3 PrefixSpan 算法</vt:lpstr>
      <vt:lpstr>9.9.3 PrefixSpan 算法</vt:lpstr>
      <vt:lpstr>9.9.3 PrefixSpan 算法</vt:lpstr>
      <vt:lpstr>9.10 协同过滤算法</vt:lpstr>
      <vt:lpstr>9.10.1 推荐算法的原理</vt:lpstr>
      <vt:lpstr>9.10.1 推荐算法的原理</vt:lpstr>
      <vt:lpstr>9.10.2 ALS算法</vt:lpstr>
      <vt:lpstr>9.10.2 ALS算法</vt:lpstr>
      <vt:lpstr>9.10.2 ALS算法</vt:lpstr>
      <vt:lpstr>9.10.2 ALS算法</vt:lpstr>
      <vt:lpstr>9.10.2 ALS算法</vt:lpstr>
      <vt:lpstr>9.10.2 ALS算法</vt:lpstr>
      <vt:lpstr>9.10.2 ALS算法</vt:lpstr>
      <vt:lpstr>9.10.2 ALS算法</vt:lpstr>
      <vt:lpstr>9.10.2 ALS算法</vt:lpstr>
      <vt:lpstr>9.10.2 ALS算法</vt:lpstr>
      <vt:lpstr>9.10.2 ALS算法</vt:lpstr>
      <vt:lpstr>9.10.2 ALS算法</vt:lpstr>
      <vt:lpstr>9.10.2 ALS算法</vt:lpstr>
      <vt:lpstr>9.10.2 ALS算法</vt:lpstr>
      <vt:lpstr>9.10.2 ALS算法</vt:lpstr>
      <vt:lpstr>9.10.2 ALS算法</vt:lpstr>
      <vt:lpstr>9.11 模型选择</vt:lpstr>
      <vt:lpstr>9.11 模型选择</vt:lpstr>
      <vt:lpstr>9.11.1 模型选择工具</vt:lpstr>
      <vt:lpstr>9.11.1 模型选择工具</vt:lpstr>
      <vt:lpstr>9.11.1 模型选择工具</vt:lpstr>
      <vt:lpstr>9.11.1 模型选择工具</vt:lpstr>
      <vt:lpstr>9.11.2 用交叉验证选择模型</vt:lpstr>
      <vt:lpstr>9.11.2 用交叉验证选择模型</vt:lpstr>
      <vt:lpstr>9.11.2 用交叉验证选择模型</vt:lpstr>
      <vt:lpstr>9.11.2 用交叉验证选择模型</vt:lpstr>
      <vt:lpstr>9.11.2 用交叉验证选择模型</vt:lpstr>
      <vt:lpstr>9.11.2 用交叉验证选择模型</vt:lpstr>
      <vt:lpstr>9.11.2 用交叉验证选择模型</vt:lpstr>
      <vt:lpstr>9.11.2 用交叉验证选择模型</vt:lpstr>
      <vt:lpstr>9.11.2 用交叉验证选择模型</vt:lpstr>
      <vt:lpstr>9.11.2 用交叉验证选择模型</vt:lpstr>
      <vt:lpstr>9.11.2 用交叉验证选择模型</vt:lpstr>
      <vt:lpstr>9.11.2 用交叉验证选择模型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森林</cp:lastModifiedBy>
  <cp:revision>427</cp:revision>
  <dcterms:created xsi:type="dcterms:W3CDTF">2023-11-27T01:42:00Z</dcterms:created>
  <dcterms:modified xsi:type="dcterms:W3CDTF">2024-10-18T16:48:41Z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5E57FF7B07044582B470E89E4CA699FF_13</vt:lpwstr>
  </property>
  <property fmtid="{D5CDD505-2E9C-101B-9397-08002B2CF9AE}" pid="3" name="KSOProductBuildVer">
    <vt:lpwstr>2052-12.1.0.18276</vt:lpwstr>
  </property>
</Properties>
</file>