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9" r:id="rId6"/>
    <p:sldId id="265" r:id="rId7"/>
    <p:sldId id="264" r:id="rId8"/>
    <p:sldId id="263" r:id="rId9"/>
    <p:sldId id="258" r:id="rId10"/>
    <p:sldId id="268" r:id="rId11"/>
    <p:sldId id="266" r:id="rId12"/>
    <p:sldId id="269" r:id="rId13"/>
    <p:sldId id="270" r:id="rId14"/>
    <p:sldId id="271" r:id="rId15"/>
    <p:sldId id="272"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EB57-2B71-3A3A-A30E-7FC357514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D98F51-5DC0-8ECD-BAF4-26D0DC4F8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8DBC3-53C7-FB74-A939-E2B50A39C40E}"/>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5" name="Footer Placeholder 4">
            <a:extLst>
              <a:ext uri="{FF2B5EF4-FFF2-40B4-BE49-F238E27FC236}">
                <a16:creationId xmlns:a16="http://schemas.microsoft.com/office/drawing/2014/main" id="{8C7313AF-F91D-63FC-2AC4-B20A2C22F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234B9-60EC-3435-2365-10FF48A3F17F}"/>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273001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36E2-B763-E470-2D81-91CAA518E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28E9ED-3814-31C1-04C9-CAE4D824C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BD62C-4AFC-CB80-AA05-2B7DE5FE6562}"/>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5" name="Footer Placeholder 4">
            <a:extLst>
              <a:ext uri="{FF2B5EF4-FFF2-40B4-BE49-F238E27FC236}">
                <a16:creationId xmlns:a16="http://schemas.microsoft.com/office/drawing/2014/main" id="{42DED116-9F74-60C5-953A-63282E5DB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D1D67-4BD2-DF5D-6AEC-B62409773873}"/>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41281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04C41-B5F3-8A18-D4C2-843E515D98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FCDC1-C34A-A7E4-9703-EB1B8CED4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74A78-C234-7420-1828-59CD92C09026}"/>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5" name="Footer Placeholder 4">
            <a:extLst>
              <a:ext uri="{FF2B5EF4-FFF2-40B4-BE49-F238E27FC236}">
                <a16:creationId xmlns:a16="http://schemas.microsoft.com/office/drawing/2014/main" id="{E3DA98DB-E429-DF77-1F36-267B01302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F07A1-263C-945C-2F28-57450F79330E}"/>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382987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E8F6-7C59-EDDA-B305-DB0177D80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E853B-2FDF-2274-4276-C4E178591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8A4CB-3394-6917-393A-E4B15170E4F6}"/>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5" name="Footer Placeholder 4">
            <a:extLst>
              <a:ext uri="{FF2B5EF4-FFF2-40B4-BE49-F238E27FC236}">
                <a16:creationId xmlns:a16="http://schemas.microsoft.com/office/drawing/2014/main" id="{1A216309-07B0-58B7-33A9-24D707D0E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BD15C-B108-F48F-0A3D-D258DE6876AB}"/>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400094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4307-BFDF-5678-E4AB-C82120B11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424B3D-62D1-C707-0F14-067323D00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B0B1D-20A3-CE34-9FB8-556441E32564}"/>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5" name="Footer Placeholder 4">
            <a:extLst>
              <a:ext uri="{FF2B5EF4-FFF2-40B4-BE49-F238E27FC236}">
                <a16:creationId xmlns:a16="http://schemas.microsoft.com/office/drawing/2014/main" id="{F5723215-9AA6-C61F-66A8-3315B1AD7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D61FA-CB51-625E-0952-374DFEEB3CE8}"/>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136733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0E4F-8697-95CE-1D5E-2E5A966F56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E7B50-D730-91B9-0E6B-666DDACA9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8614C-9181-6C5C-BDD5-BFC2219A8F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90B537-5DEA-7FB0-FEA9-2E673ECCF289}"/>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6" name="Footer Placeholder 5">
            <a:extLst>
              <a:ext uri="{FF2B5EF4-FFF2-40B4-BE49-F238E27FC236}">
                <a16:creationId xmlns:a16="http://schemas.microsoft.com/office/drawing/2014/main" id="{8DA727F0-8179-6635-D2FB-1A4FB3FF6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AF8FC-20E5-3376-8E1D-1D5BA18BD33D}"/>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367458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32CA-0E92-D12A-EA09-ADDC26152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FD880F-CE63-EE99-0F7D-8BCCAB0DF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5D2BC-C9C7-AC76-A913-05C041717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DCDBF-EA45-B0C0-A191-7F7F5F8EE1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EABF-ECDE-733E-DC81-9B9BF4D1DB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CACEFE-EF50-7F8B-C539-909FFF1625C3}"/>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8" name="Footer Placeholder 7">
            <a:extLst>
              <a:ext uri="{FF2B5EF4-FFF2-40B4-BE49-F238E27FC236}">
                <a16:creationId xmlns:a16="http://schemas.microsoft.com/office/drawing/2014/main" id="{ED383021-CBA6-F3A2-4A3A-E46C7B1838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A9BA20-EFCA-BCE2-A0D9-20328AABB69E}"/>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171149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89D9-1A11-98B4-D723-9B79B3191A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96BE6D-59F3-8463-DF23-C65ADB830072}"/>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4" name="Footer Placeholder 3">
            <a:extLst>
              <a:ext uri="{FF2B5EF4-FFF2-40B4-BE49-F238E27FC236}">
                <a16:creationId xmlns:a16="http://schemas.microsoft.com/office/drawing/2014/main" id="{4AEFA203-8081-9982-4E98-1EC290AB8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BF81D-91B5-A7CF-A85B-7528A82AF342}"/>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198327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84969-5305-CBFC-2BA1-4811CF75D7B8}"/>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3" name="Footer Placeholder 2">
            <a:extLst>
              <a:ext uri="{FF2B5EF4-FFF2-40B4-BE49-F238E27FC236}">
                <a16:creationId xmlns:a16="http://schemas.microsoft.com/office/drawing/2014/main" id="{96495DE5-409B-DF63-7534-854D539E22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9B3929-1B4B-6BBC-5A9E-54B8B2ADFBA1}"/>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23537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0462-BFD7-5E8E-288C-F3E51C40E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E85E4-2E54-C9F4-DAD4-0395F60FE1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6BB18-700B-B9DF-24BF-83F03BB00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361BF-4F1F-7636-E3A5-B1E7451F38CA}"/>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6" name="Footer Placeholder 5">
            <a:extLst>
              <a:ext uri="{FF2B5EF4-FFF2-40B4-BE49-F238E27FC236}">
                <a16:creationId xmlns:a16="http://schemas.microsoft.com/office/drawing/2014/main" id="{CE4FA6B9-9580-8742-7FBD-9380B5A1A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F456E-8FEC-7CA6-EBFB-668C74E5C523}"/>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392133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9CAA-930F-FB89-3635-0E2E0BB55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0AB11-5E39-69DD-F5B7-BCE046D4B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B828A2-3A6C-A7A7-5D9C-1CC1E97A7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3BB37-E94F-F19D-DBF6-D05D91204D91}"/>
              </a:ext>
            </a:extLst>
          </p:cNvPr>
          <p:cNvSpPr>
            <a:spLocks noGrp="1"/>
          </p:cNvSpPr>
          <p:nvPr>
            <p:ph type="dt" sz="half" idx="10"/>
          </p:nvPr>
        </p:nvSpPr>
        <p:spPr/>
        <p:txBody>
          <a:bodyPr/>
          <a:lstStyle/>
          <a:p>
            <a:fld id="{A3A55A84-8631-4AFB-B8EA-0374BB236560}" type="datetimeFigureOut">
              <a:rPr lang="en-US" smtClean="0"/>
              <a:t>2024-05-25</a:t>
            </a:fld>
            <a:endParaRPr lang="en-US"/>
          </a:p>
        </p:txBody>
      </p:sp>
      <p:sp>
        <p:nvSpPr>
          <p:cNvPr id="6" name="Footer Placeholder 5">
            <a:extLst>
              <a:ext uri="{FF2B5EF4-FFF2-40B4-BE49-F238E27FC236}">
                <a16:creationId xmlns:a16="http://schemas.microsoft.com/office/drawing/2014/main" id="{86DD1C93-C9BD-B3A5-5D6D-EFB8C0C4A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06EEA-1F20-570F-C5DD-34EA2CACC489}"/>
              </a:ext>
            </a:extLst>
          </p:cNvPr>
          <p:cNvSpPr>
            <a:spLocks noGrp="1"/>
          </p:cNvSpPr>
          <p:nvPr>
            <p:ph type="sldNum" sz="quarter" idx="12"/>
          </p:nvPr>
        </p:nvSpPr>
        <p:spPr/>
        <p:txBody>
          <a:bodyPr/>
          <a:lstStyle/>
          <a:p>
            <a:fld id="{C7D473BA-98C5-49B1-8D5E-AC196959350C}" type="slidenum">
              <a:rPr lang="en-US" smtClean="0"/>
              <a:t>‹#›</a:t>
            </a:fld>
            <a:endParaRPr lang="en-US"/>
          </a:p>
        </p:txBody>
      </p:sp>
    </p:spTree>
    <p:extLst>
      <p:ext uri="{BB962C8B-B14F-4D97-AF65-F5344CB8AC3E}">
        <p14:creationId xmlns:p14="http://schemas.microsoft.com/office/powerpoint/2010/main" val="39111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FB3D9-F272-64A1-378A-2C6BA058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16E35-3D98-9084-1263-B0D8D987E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9A013-7A28-0EC3-5E31-C27EA7E8C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55A84-8631-4AFB-B8EA-0374BB236560}" type="datetimeFigureOut">
              <a:rPr lang="en-US" smtClean="0"/>
              <a:t>2024-05-25</a:t>
            </a:fld>
            <a:endParaRPr lang="en-US"/>
          </a:p>
        </p:txBody>
      </p:sp>
      <p:sp>
        <p:nvSpPr>
          <p:cNvPr id="5" name="Footer Placeholder 4">
            <a:extLst>
              <a:ext uri="{FF2B5EF4-FFF2-40B4-BE49-F238E27FC236}">
                <a16:creationId xmlns:a16="http://schemas.microsoft.com/office/drawing/2014/main" id="{220E2FE8-0F62-5FD9-A187-87E4013B6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F3EC9D-EAF2-2351-DB3E-C6EA44D624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473BA-98C5-49B1-8D5E-AC196959350C}" type="slidenum">
              <a:rPr lang="en-US" smtClean="0"/>
              <a:t>‹#›</a:t>
            </a:fld>
            <a:endParaRPr lang="en-US"/>
          </a:p>
        </p:txBody>
      </p:sp>
    </p:spTree>
    <p:extLst>
      <p:ext uri="{BB962C8B-B14F-4D97-AF65-F5344CB8AC3E}">
        <p14:creationId xmlns:p14="http://schemas.microsoft.com/office/powerpoint/2010/main" val="86727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B41B-087F-8207-D232-E0F5405E9810}"/>
              </a:ext>
            </a:extLst>
          </p:cNvPr>
          <p:cNvSpPr>
            <a:spLocks noGrp="1"/>
          </p:cNvSpPr>
          <p:nvPr>
            <p:ph type="ctrTitle"/>
          </p:nvPr>
        </p:nvSpPr>
        <p:spPr/>
        <p:txBody>
          <a:bodyPr>
            <a:normAutofit/>
          </a:bodyPr>
          <a:lstStyle/>
          <a:p>
            <a:r>
              <a:rPr lang="zh-CN" altLang="en-US" dirty="0"/>
              <a:t>从</a:t>
            </a:r>
            <a:r>
              <a:rPr lang="en-US" altLang="zh-CN" dirty="0"/>
              <a:t>0</a:t>
            </a:r>
            <a:r>
              <a:rPr lang="zh-CN" altLang="en-US" dirty="0"/>
              <a:t>学习如何在没有授权的情况下访问和操作数据库</a:t>
            </a:r>
            <a:endParaRPr lang="en-US" dirty="0"/>
          </a:p>
        </p:txBody>
      </p:sp>
      <p:sp>
        <p:nvSpPr>
          <p:cNvPr id="3" name="Subtitle 2">
            <a:extLst>
              <a:ext uri="{FF2B5EF4-FFF2-40B4-BE49-F238E27FC236}">
                <a16:creationId xmlns:a16="http://schemas.microsoft.com/office/drawing/2014/main" id="{5DF7155A-5702-C572-A7EF-FDC8495B6CFB}"/>
              </a:ext>
            </a:extLst>
          </p:cNvPr>
          <p:cNvSpPr>
            <a:spLocks noGrp="1"/>
          </p:cNvSpPr>
          <p:nvPr>
            <p:ph type="subTitle" idx="1"/>
          </p:nvPr>
        </p:nvSpPr>
        <p:spPr/>
        <p:txBody>
          <a:bodyPr/>
          <a:lstStyle/>
          <a:p>
            <a:r>
              <a:rPr lang="en-US" altLang="zh-CN" dirty="0"/>
              <a:t>Ronin</a:t>
            </a:r>
            <a:endParaRPr lang="en-US" dirty="0"/>
          </a:p>
        </p:txBody>
      </p:sp>
    </p:spTree>
    <p:extLst>
      <p:ext uri="{BB962C8B-B14F-4D97-AF65-F5344CB8AC3E}">
        <p14:creationId xmlns:p14="http://schemas.microsoft.com/office/powerpoint/2010/main" val="414389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33A-891B-083A-8E57-F7F28A36FDA6}"/>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F0B135FC-7683-4ADB-188B-771EA2FCBC11}"/>
              </a:ext>
            </a:extLst>
          </p:cNvPr>
          <p:cNvSpPr>
            <a:spLocks noGrp="1"/>
          </p:cNvSpPr>
          <p:nvPr>
            <p:ph idx="1"/>
          </p:nvPr>
        </p:nvSpPr>
        <p:spPr/>
        <p:txBody>
          <a:bodyPr>
            <a:normAutofit/>
          </a:bodyPr>
          <a:lstStyle/>
          <a:p>
            <a:pPr marL="0" indent="0">
              <a:buNone/>
            </a:pPr>
            <a:r>
              <a:rPr lang="en-US" dirty="0">
                <a:solidFill>
                  <a:srgbClr val="191B1F"/>
                </a:solidFill>
                <a:highlight>
                  <a:srgbClr val="FFFFFF"/>
                </a:highlight>
                <a:latin typeface="-apple-system"/>
              </a:rPr>
              <a:t>SELECT * </a:t>
            </a:r>
          </a:p>
          <a:p>
            <a:pPr marL="0" indent="0">
              <a:buNone/>
            </a:pPr>
            <a:r>
              <a:rPr lang="en-US" dirty="0">
                <a:solidFill>
                  <a:srgbClr val="191B1F"/>
                </a:solidFill>
                <a:highlight>
                  <a:srgbClr val="FFFFFF"/>
                </a:highlight>
                <a:latin typeface="-apple-system"/>
              </a:rPr>
              <a:t>FROM admin </a:t>
            </a:r>
          </a:p>
          <a:p>
            <a:pPr marL="0" indent="0">
              <a:buNone/>
            </a:pPr>
            <a:r>
              <a:rPr lang="en-US" dirty="0">
                <a:solidFill>
                  <a:srgbClr val="191B1F"/>
                </a:solidFill>
                <a:highlight>
                  <a:srgbClr val="FFFFFF"/>
                </a:highlight>
                <a:latin typeface="-apple-system"/>
              </a:rPr>
              <a:t>WHERE Username=</a:t>
            </a:r>
            <a:r>
              <a:rPr lang="en-US" altLang="zh-CN" dirty="0">
                <a:solidFill>
                  <a:srgbClr val="191B1F"/>
                </a:solidFill>
                <a:highlight>
                  <a:srgbClr val="FFFFFF"/>
                </a:highlight>
                <a:latin typeface="-apple-system"/>
              </a:rPr>
              <a:t>‘%</a:t>
            </a:r>
            <a:r>
              <a:rPr lang="en-US" dirty="0">
                <a:solidFill>
                  <a:srgbClr val="191B1F"/>
                </a:solidFill>
                <a:highlight>
                  <a:srgbClr val="FFFFFF"/>
                </a:highlight>
                <a:latin typeface="-apple-system"/>
              </a:rPr>
              <a:t>user</a:t>
            </a:r>
            <a:r>
              <a:rPr lang="en-US" altLang="zh-CN" dirty="0">
                <a:solidFill>
                  <a:srgbClr val="191B1F"/>
                </a:solidFill>
                <a:highlight>
                  <a:srgbClr val="FFFFFF"/>
                </a:highlight>
                <a:latin typeface="-apple-system"/>
              </a:rPr>
              <a:t>'</a:t>
            </a:r>
            <a:r>
              <a:rPr lang="en-US" dirty="0">
                <a:solidFill>
                  <a:srgbClr val="191B1F"/>
                </a:solidFill>
                <a:highlight>
                  <a:srgbClr val="FFFFFF"/>
                </a:highlight>
                <a:latin typeface="-apple-system"/>
              </a:rPr>
              <a:t> and Password= </a:t>
            </a:r>
            <a:r>
              <a:rPr lang="en-US" altLang="zh-CN" dirty="0">
                <a:solidFill>
                  <a:srgbClr val="191B1F"/>
                </a:solidFill>
                <a:highlight>
                  <a:srgbClr val="FFFFFF"/>
                </a:highlight>
                <a:latin typeface="-apple-system"/>
              </a:rPr>
              <a:t>‘%</a:t>
            </a:r>
            <a:r>
              <a:rPr lang="en-US" dirty="0">
                <a:solidFill>
                  <a:srgbClr val="191B1F"/>
                </a:solidFill>
                <a:highlight>
                  <a:srgbClr val="FFFFFF"/>
                </a:highlight>
                <a:latin typeface="-apple-system"/>
              </a:rPr>
              <a:t>pass</a:t>
            </a:r>
            <a:r>
              <a:rPr lang="en-US" altLang="zh-CN" dirty="0">
                <a:solidFill>
                  <a:srgbClr val="191B1F"/>
                </a:solidFill>
                <a:highlight>
                  <a:srgbClr val="FFFFFF"/>
                </a:highlight>
                <a:latin typeface="-apple-system"/>
              </a:rPr>
              <a:t>'</a:t>
            </a:r>
          </a:p>
          <a:p>
            <a:pPr marL="0" indent="0">
              <a:buNone/>
            </a:pPr>
            <a:endParaRPr lang="en-US" altLang="zh-CN" dirty="0">
              <a:solidFill>
                <a:srgbClr val="191B1F"/>
              </a:solidFill>
              <a:highlight>
                <a:srgbClr val="FFFFFF"/>
              </a:highlight>
              <a:latin typeface="-apple-system"/>
            </a:endParaRPr>
          </a:p>
          <a:p>
            <a:pPr marL="0" indent="0">
              <a:buNone/>
            </a:pPr>
            <a:r>
              <a:rPr lang="zh-CN" altLang="en-US" dirty="0">
                <a:solidFill>
                  <a:srgbClr val="191B1F"/>
                </a:solidFill>
                <a:highlight>
                  <a:srgbClr val="FFFFFF"/>
                </a:highlight>
                <a:latin typeface="-apple-system"/>
              </a:rPr>
              <a:t>输入</a:t>
            </a:r>
            <a:r>
              <a:rPr lang="zh-CN" altLang="en-US" b="0" i="0" dirty="0">
                <a:solidFill>
                  <a:srgbClr val="191B1F"/>
                </a:solidFill>
                <a:effectLst/>
                <a:highlight>
                  <a:srgbClr val="FFFFFF"/>
                </a:highlight>
                <a:latin typeface="-apple-system"/>
              </a:rPr>
              <a:t>密码</a:t>
            </a:r>
            <a:r>
              <a:rPr lang="zh-CN" altLang="en-US" dirty="0">
                <a:solidFill>
                  <a:srgbClr val="191B1F"/>
                </a:solidFill>
                <a:highlight>
                  <a:srgbClr val="FFFFFF"/>
                </a:highlight>
                <a:latin typeface="-apple-system"/>
              </a:rPr>
              <a:t>：</a:t>
            </a:r>
            <a:r>
              <a:rPr lang="en-US" altLang="zh-CN" dirty="0">
                <a:solidFill>
                  <a:srgbClr val="191B1F"/>
                </a:solidFill>
                <a:highlight>
                  <a:srgbClr val="FFFFFF"/>
                </a:highlight>
                <a:latin typeface="-apple-system"/>
              </a:rPr>
              <a:t> 'or '1' = '1</a:t>
            </a:r>
          </a:p>
        </p:txBody>
      </p:sp>
    </p:spTree>
    <p:extLst>
      <p:ext uri="{BB962C8B-B14F-4D97-AF65-F5344CB8AC3E}">
        <p14:creationId xmlns:p14="http://schemas.microsoft.com/office/powerpoint/2010/main" val="192823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6A68-B92D-BDAB-564C-134A185541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B6918C-C551-8994-FB7B-5149AD056C3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8667BB6-6FC6-B3A1-0394-9CDC1F25076F}"/>
              </a:ext>
            </a:extLst>
          </p:cNvPr>
          <p:cNvPicPr>
            <a:picLocks noChangeAspect="1"/>
          </p:cNvPicPr>
          <p:nvPr/>
        </p:nvPicPr>
        <p:blipFill>
          <a:blip r:embed="rId2"/>
          <a:stretch>
            <a:fillRect/>
          </a:stretch>
        </p:blipFill>
        <p:spPr>
          <a:xfrm>
            <a:off x="2711449" y="365125"/>
            <a:ext cx="6943669" cy="6023509"/>
          </a:xfrm>
          <a:prstGeom prst="rect">
            <a:avLst/>
          </a:prstGeom>
        </p:spPr>
      </p:pic>
    </p:spTree>
    <p:extLst>
      <p:ext uri="{BB962C8B-B14F-4D97-AF65-F5344CB8AC3E}">
        <p14:creationId xmlns:p14="http://schemas.microsoft.com/office/powerpoint/2010/main" val="18314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BB3-2C60-7021-DC8A-32787C0140CA}"/>
              </a:ext>
            </a:extLst>
          </p:cNvPr>
          <p:cNvSpPr>
            <a:spLocks noGrp="1"/>
          </p:cNvSpPr>
          <p:nvPr>
            <p:ph type="title"/>
          </p:nvPr>
        </p:nvSpPr>
        <p:spPr/>
        <p:txBody>
          <a:bodyPr/>
          <a:lstStyle/>
          <a:p>
            <a:r>
              <a:rPr lang="zh-CN" altLang="en-US" dirty="0"/>
              <a:t>针对不同的后台我们有不同的注入方式</a:t>
            </a:r>
            <a:endParaRPr lang="en-US" dirty="0"/>
          </a:p>
        </p:txBody>
      </p:sp>
      <p:pic>
        <p:nvPicPr>
          <p:cNvPr id="5" name="Content Placeholder 4">
            <a:extLst>
              <a:ext uri="{FF2B5EF4-FFF2-40B4-BE49-F238E27FC236}">
                <a16:creationId xmlns:a16="http://schemas.microsoft.com/office/drawing/2014/main" id="{E41BB740-1118-C148-C33F-716AF07D930C}"/>
              </a:ext>
            </a:extLst>
          </p:cNvPr>
          <p:cNvPicPr>
            <a:picLocks noGrp="1" noChangeAspect="1"/>
          </p:cNvPicPr>
          <p:nvPr>
            <p:ph idx="1"/>
          </p:nvPr>
        </p:nvPicPr>
        <p:blipFill>
          <a:blip r:embed="rId2"/>
          <a:stretch>
            <a:fillRect/>
          </a:stretch>
        </p:blipFill>
        <p:spPr>
          <a:xfrm>
            <a:off x="4428231" y="1825625"/>
            <a:ext cx="3335537" cy="4351338"/>
          </a:xfrm>
        </p:spPr>
      </p:pic>
      <p:sp>
        <p:nvSpPr>
          <p:cNvPr id="6" name="TextBox 5">
            <a:extLst>
              <a:ext uri="{FF2B5EF4-FFF2-40B4-BE49-F238E27FC236}">
                <a16:creationId xmlns:a16="http://schemas.microsoft.com/office/drawing/2014/main" id="{A0B2648C-A715-E3FF-C5A0-43E8B97394F7}"/>
              </a:ext>
            </a:extLst>
          </p:cNvPr>
          <p:cNvSpPr txBox="1"/>
          <p:nvPr/>
        </p:nvSpPr>
        <p:spPr>
          <a:xfrm>
            <a:off x="952500" y="2098675"/>
            <a:ext cx="2927350" cy="369332"/>
          </a:xfrm>
          <a:prstGeom prst="rect">
            <a:avLst/>
          </a:prstGeom>
          <a:noFill/>
        </p:spPr>
        <p:txBody>
          <a:bodyPr wrap="square" rtlCol="0">
            <a:spAutoFit/>
          </a:bodyPr>
          <a:lstStyle/>
          <a:p>
            <a:r>
              <a:rPr lang="zh-CN" altLang="en-US" dirty="0"/>
              <a:t>但是原理大同小异</a:t>
            </a:r>
            <a:endParaRPr lang="en-US" dirty="0"/>
          </a:p>
        </p:txBody>
      </p:sp>
    </p:spTree>
    <p:extLst>
      <p:ext uri="{BB962C8B-B14F-4D97-AF65-F5344CB8AC3E}">
        <p14:creationId xmlns:p14="http://schemas.microsoft.com/office/powerpoint/2010/main" val="94398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F410-1148-936D-7F6B-899143633789}"/>
              </a:ext>
            </a:extLst>
          </p:cNvPr>
          <p:cNvSpPr>
            <a:spLocks noGrp="1"/>
          </p:cNvSpPr>
          <p:nvPr>
            <p:ph type="title"/>
          </p:nvPr>
        </p:nvSpPr>
        <p:spPr/>
        <p:txBody>
          <a:bodyPr/>
          <a:lstStyle/>
          <a:p>
            <a:r>
              <a:rPr lang="zh-CN" altLang="en-US" dirty="0"/>
              <a:t>如何注入使用转义符的数据库？</a:t>
            </a:r>
            <a:endParaRPr lang="en-US" dirty="0"/>
          </a:p>
        </p:txBody>
      </p:sp>
      <p:sp>
        <p:nvSpPr>
          <p:cNvPr id="3" name="Content Placeholder 2">
            <a:extLst>
              <a:ext uri="{FF2B5EF4-FFF2-40B4-BE49-F238E27FC236}">
                <a16:creationId xmlns:a16="http://schemas.microsoft.com/office/drawing/2014/main" id="{298E3133-E69E-806A-4410-C93CFC08A4F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0DE783C-84FC-BA3E-DA79-72365DDC5A73}"/>
              </a:ext>
            </a:extLst>
          </p:cNvPr>
          <p:cNvPicPr>
            <a:picLocks noChangeAspect="1"/>
          </p:cNvPicPr>
          <p:nvPr/>
        </p:nvPicPr>
        <p:blipFill>
          <a:blip r:embed="rId2"/>
          <a:stretch>
            <a:fillRect/>
          </a:stretch>
        </p:blipFill>
        <p:spPr>
          <a:xfrm>
            <a:off x="2959100" y="3391770"/>
            <a:ext cx="6561905" cy="609524"/>
          </a:xfrm>
          <a:prstGeom prst="rect">
            <a:avLst/>
          </a:prstGeom>
        </p:spPr>
      </p:pic>
    </p:spTree>
    <p:extLst>
      <p:ext uri="{BB962C8B-B14F-4D97-AF65-F5344CB8AC3E}">
        <p14:creationId xmlns:p14="http://schemas.microsoft.com/office/powerpoint/2010/main" val="276761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0521-74F3-5308-3D38-8EBDA2DAC641}"/>
              </a:ext>
            </a:extLst>
          </p:cNvPr>
          <p:cNvSpPr>
            <a:spLocks noGrp="1"/>
          </p:cNvSpPr>
          <p:nvPr>
            <p:ph type="title"/>
          </p:nvPr>
        </p:nvSpPr>
        <p:spPr/>
        <p:txBody>
          <a:bodyPr>
            <a:normAutofit/>
          </a:bodyPr>
          <a:lstStyle/>
          <a:p>
            <a:r>
              <a:rPr lang="zh-CN" altLang="en-US" sz="2800" b="0" i="0" dirty="0">
                <a:solidFill>
                  <a:srgbClr val="333333"/>
                </a:solidFill>
                <a:effectLst/>
                <a:highlight>
                  <a:srgbClr val="FFFFFF"/>
                </a:highlight>
                <a:latin typeface="verdana" panose="020B0604030504040204" pitchFamily="34" charset="0"/>
              </a:rPr>
              <a:t>具体分析来看，</a:t>
            </a:r>
            <a:r>
              <a:rPr lang="en-US" altLang="zh-CN" sz="2800" b="0" i="0" dirty="0" err="1">
                <a:solidFill>
                  <a:srgbClr val="333333"/>
                </a:solidFill>
                <a:effectLst/>
                <a:highlight>
                  <a:srgbClr val="FFFFFF"/>
                </a:highlight>
                <a:latin typeface="verdana" panose="020B0604030504040204" pitchFamily="34" charset="0"/>
              </a:rPr>
              <a:t>uid</a:t>
            </a:r>
            <a:r>
              <a:rPr lang="zh-CN" altLang="en-US" sz="2800" b="0" i="0" dirty="0">
                <a:solidFill>
                  <a:srgbClr val="333333"/>
                </a:solidFill>
                <a:effectLst/>
                <a:highlight>
                  <a:srgbClr val="FFFFFF"/>
                </a:highlight>
                <a:latin typeface="verdana" panose="020B0604030504040204" pitchFamily="34" charset="0"/>
              </a:rPr>
              <a:t>作为一个字符串类型，要想生成</a:t>
            </a:r>
            <a:r>
              <a:rPr lang="en-US" altLang="zh-CN" sz="2800" b="0" i="0" dirty="0" err="1">
                <a:solidFill>
                  <a:srgbClr val="333333"/>
                </a:solidFill>
                <a:effectLst/>
                <a:highlight>
                  <a:srgbClr val="FFFFFF"/>
                </a:highlight>
                <a:latin typeface="verdana" panose="020B0604030504040204" pitchFamily="34" charset="0"/>
              </a:rPr>
              <a:t>sql</a:t>
            </a:r>
            <a:r>
              <a:rPr lang="zh-CN" altLang="en-US" sz="2800" b="0" i="0" dirty="0">
                <a:solidFill>
                  <a:srgbClr val="333333"/>
                </a:solidFill>
                <a:effectLst/>
                <a:highlight>
                  <a:srgbClr val="FFFFFF"/>
                </a:highlight>
                <a:latin typeface="verdana" panose="020B0604030504040204" pitchFamily="34" charset="0"/>
              </a:rPr>
              <a:t>中带引号的参数，需要额外再在占位符两侧添加引号才行，否则将生成错误的</a:t>
            </a:r>
            <a:r>
              <a:rPr lang="en-US" altLang="zh-CN" sz="2800" b="0" i="0" dirty="0" err="1">
                <a:solidFill>
                  <a:srgbClr val="333333"/>
                </a:solidFill>
                <a:effectLst/>
                <a:highlight>
                  <a:srgbClr val="FFFFFF"/>
                </a:highlight>
                <a:latin typeface="verdana" panose="020B0604030504040204" pitchFamily="34" charset="0"/>
              </a:rPr>
              <a:t>sql</a:t>
            </a:r>
            <a:r>
              <a:rPr lang="zh-CN" altLang="en-US" sz="2800" b="0" i="0" dirty="0">
                <a:solidFill>
                  <a:srgbClr val="333333"/>
                </a:solidFill>
                <a:effectLst/>
                <a:highlight>
                  <a:srgbClr val="FFFFFF"/>
                </a:highlight>
                <a:latin typeface="verdana" panose="020B0604030504040204" pitchFamily="34" charset="0"/>
              </a:rPr>
              <a:t>，如下例</a:t>
            </a:r>
            <a:r>
              <a:rPr lang="en-US" altLang="zh-CN" sz="2800" b="0" i="0" dirty="0">
                <a:solidFill>
                  <a:srgbClr val="333333"/>
                </a:solidFill>
                <a:effectLst/>
                <a:highlight>
                  <a:srgbClr val="FFFFFF"/>
                </a:highlight>
                <a:latin typeface="verdana" panose="020B0604030504040204" pitchFamily="34" charset="0"/>
              </a:rPr>
              <a:t>:</a:t>
            </a:r>
            <a:endParaRPr lang="en-US" sz="2800" dirty="0"/>
          </a:p>
        </p:txBody>
      </p:sp>
      <p:sp>
        <p:nvSpPr>
          <p:cNvPr id="3" name="Content Placeholder 2">
            <a:extLst>
              <a:ext uri="{FF2B5EF4-FFF2-40B4-BE49-F238E27FC236}">
                <a16:creationId xmlns:a16="http://schemas.microsoft.com/office/drawing/2014/main" id="{D24613C9-333E-8A8B-FAD1-6D7D0CB633D3}"/>
              </a:ext>
            </a:extLst>
          </p:cNvPr>
          <p:cNvSpPr>
            <a:spLocks noGrp="1"/>
          </p:cNvSpPr>
          <p:nvPr>
            <p:ph idx="1"/>
          </p:nvPr>
        </p:nvSpPr>
        <p:spPr/>
        <p:txBody>
          <a:bodyPr>
            <a:normAutofit/>
          </a:bodyPr>
          <a:lstStyle/>
          <a:p>
            <a:pPr marL="0" indent="0">
              <a:buNone/>
            </a:pPr>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4</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='%s' "</a:t>
            </a:r>
            <a:r>
              <a:rPr lang="en-US" sz="1600" b="0" i="0" dirty="0">
                <a:solidFill>
                  <a:srgbClr val="444444"/>
                </a:solidFill>
                <a:effectLst/>
                <a:highlight>
                  <a:srgbClr val="F5F5F5"/>
                </a:highlight>
                <a:latin typeface="Courier New" panose="02070309020205020404" pitchFamily="49" charset="0"/>
              </a:rPr>
              <a:t> % </a:t>
            </a:r>
            <a:r>
              <a:rPr lang="en-US" sz="1600" b="0" i="0" dirty="0" err="1">
                <a:solidFill>
                  <a:srgbClr val="444444"/>
                </a:solidFill>
                <a:effectLst/>
                <a:highlight>
                  <a:srgbClr val="F5F5F5"/>
                </a:highlight>
                <a:latin typeface="Courier New" panose="02070309020205020404" pitchFamily="49" charset="0"/>
              </a:rPr>
              <a:t>uid</a:t>
            </a:r>
            <a:r>
              <a:rPr lang="en-US" sz="1600" b="0" i="0" dirty="0">
                <a:solidFill>
                  <a:srgbClr val="444444"/>
                </a:solidFill>
                <a:effectLst/>
                <a:highlight>
                  <a:srgbClr val="F5F5F5"/>
                </a:highlight>
                <a:latin typeface="Courier New" panose="02070309020205020404" pitchFamily="49" charset="0"/>
              </a:rPr>
              <a:t> </a:t>
            </a:r>
          </a:p>
          <a:p>
            <a:pPr marL="0" indent="0">
              <a:buNone/>
            </a:pPr>
            <a:r>
              <a:rPr lang="en-US" sz="1600" b="0" i="0" dirty="0">
                <a:solidFill>
                  <a:srgbClr val="444444"/>
                </a:solidFill>
                <a:effectLst/>
                <a:highlight>
                  <a:srgbClr val="F5F5F5"/>
                </a:highlight>
                <a:latin typeface="Courier New" panose="02070309020205020404" pitchFamily="49" charset="0"/>
              </a:rPr>
              <a:t>Out[</a:t>
            </a:r>
            <a:r>
              <a:rPr lang="en-US" sz="1600" b="0" i="0" dirty="0">
                <a:solidFill>
                  <a:srgbClr val="880000"/>
                </a:solidFill>
                <a:effectLst/>
                <a:latin typeface="Courier New" panose="02070309020205020404" pitchFamily="49" charset="0"/>
              </a:rPr>
              <a:t>4</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='u123456' "</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008000"/>
                </a:solidFill>
                <a:effectLst/>
                <a:latin typeface="Courier New" panose="02070309020205020404" pitchFamily="49" charset="0"/>
              </a:rPr>
              <a:t># </a:t>
            </a:r>
            <a:r>
              <a:rPr lang="zh-CN" altLang="en-US" sz="1600" b="0" i="0" dirty="0">
                <a:solidFill>
                  <a:srgbClr val="008000"/>
                </a:solidFill>
                <a:effectLst/>
                <a:latin typeface="Courier New" panose="02070309020205020404" pitchFamily="49" charset="0"/>
              </a:rPr>
              <a:t>加引号输出为合法</a:t>
            </a:r>
            <a:r>
              <a:rPr lang="en-US" sz="1600" b="0" i="0" dirty="0" err="1">
                <a:solidFill>
                  <a:srgbClr val="008000"/>
                </a:solidFill>
                <a:effectLst/>
                <a:latin typeface="Courier New" panose="02070309020205020404" pitchFamily="49" charset="0"/>
              </a:rPr>
              <a:t>sql</a:t>
            </a:r>
            <a:endParaRPr lang="en-US" sz="1600" b="0" i="0" dirty="0">
              <a:solidFill>
                <a:srgbClr val="008000"/>
              </a:solidFill>
              <a:effectLst/>
              <a:latin typeface="Courier New" panose="02070309020205020404" pitchFamily="49" charset="0"/>
            </a:endParaRPr>
          </a:p>
          <a:p>
            <a:pPr marL="0" indent="0">
              <a:buNone/>
            </a:pPr>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5</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=%s "</a:t>
            </a:r>
            <a:r>
              <a:rPr lang="en-US" sz="1600" b="0" i="0" dirty="0">
                <a:solidFill>
                  <a:srgbClr val="444444"/>
                </a:solidFill>
                <a:effectLst/>
                <a:highlight>
                  <a:srgbClr val="F5F5F5"/>
                </a:highlight>
                <a:latin typeface="Courier New" panose="02070309020205020404" pitchFamily="49" charset="0"/>
              </a:rPr>
              <a:t> % </a:t>
            </a:r>
            <a:r>
              <a:rPr lang="en-US" sz="1600" b="0" i="0" dirty="0" err="1">
                <a:solidFill>
                  <a:srgbClr val="444444"/>
                </a:solidFill>
                <a:effectLst/>
                <a:highlight>
                  <a:srgbClr val="F5F5F5"/>
                </a:highlight>
                <a:latin typeface="Courier New" panose="02070309020205020404" pitchFamily="49" charset="0"/>
              </a:rPr>
              <a:t>uid</a:t>
            </a:r>
            <a:endParaRPr lang="en-US" sz="1600" b="0" i="0" dirty="0">
              <a:solidFill>
                <a:srgbClr val="444444"/>
              </a:solidFill>
              <a:effectLst/>
              <a:highlight>
                <a:srgbClr val="F5F5F5"/>
              </a:highlight>
              <a:latin typeface="Courier New" panose="02070309020205020404" pitchFamily="49" charset="0"/>
            </a:endParaRPr>
          </a:p>
          <a:p>
            <a:pPr marL="0" indent="0">
              <a:buNone/>
            </a:pPr>
            <a:r>
              <a:rPr lang="en-US" sz="1600" b="0" i="0" dirty="0">
                <a:solidFill>
                  <a:srgbClr val="444444"/>
                </a:solidFill>
                <a:effectLst/>
                <a:highlight>
                  <a:srgbClr val="F5F5F5"/>
                </a:highlight>
                <a:latin typeface="Courier New" panose="02070309020205020404" pitchFamily="49" charset="0"/>
              </a:rPr>
              <a:t>Out[</a:t>
            </a:r>
            <a:r>
              <a:rPr lang="en-US" sz="1600" b="0" i="0" dirty="0">
                <a:solidFill>
                  <a:srgbClr val="880000"/>
                </a:solidFill>
                <a:effectLst/>
                <a:latin typeface="Courier New" panose="02070309020205020404" pitchFamily="49" charset="0"/>
              </a:rPr>
              <a:t>5</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=u123456 # </a:t>
            </a:r>
            <a:r>
              <a:rPr lang="zh-CN" altLang="en-US" sz="1600" b="0" i="0" dirty="0">
                <a:solidFill>
                  <a:srgbClr val="A31515"/>
                </a:solidFill>
                <a:effectLst/>
                <a:latin typeface="Courier New" panose="02070309020205020404" pitchFamily="49" charset="0"/>
              </a:rPr>
              <a:t>不加引号输出为非法</a:t>
            </a:r>
            <a:r>
              <a:rPr lang="en-US" sz="1600" b="0" i="0" dirty="0" err="1">
                <a:solidFill>
                  <a:srgbClr val="A31515"/>
                </a:solidFill>
                <a:effectLst/>
                <a:latin typeface="Courier New" panose="02070309020205020404" pitchFamily="49" charset="0"/>
              </a:rPr>
              <a:t>sql</a:t>
            </a:r>
            <a:endParaRPr lang="en-US" sz="1600" dirty="0">
              <a:solidFill>
                <a:srgbClr val="333333"/>
              </a:solidFill>
              <a:highlight>
                <a:srgbClr val="FFFFFF"/>
              </a:highlight>
              <a:latin typeface="verdana" panose="020B0604030504040204" pitchFamily="34" charset="0"/>
              <a:ea typeface="+mj-ea"/>
              <a:cs typeface="+mj-cs"/>
            </a:endParaRPr>
          </a:p>
        </p:txBody>
      </p:sp>
    </p:spTree>
    <p:extLst>
      <p:ext uri="{BB962C8B-B14F-4D97-AF65-F5344CB8AC3E}">
        <p14:creationId xmlns:p14="http://schemas.microsoft.com/office/powerpoint/2010/main" val="416832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44E9-C793-ADD4-BE37-3C18C606D908}"/>
              </a:ext>
            </a:extLst>
          </p:cNvPr>
          <p:cNvSpPr>
            <a:spLocks noGrp="1"/>
          </p:cNvSpPr>
          <p:nvPr>
            <p:ph type="title"/>
          </p:nvPr>
        </p:nvSpPr>
        <p:spPr/>
        <p:txBody>
          <a:bodyPr>
            <a:normAutofit/>
          </a:bodyPr>
          <a:lstStyle/>
          <a:p>
            <a:r>
              <a:rPr lang="zh-CN" altLang="en-US" sz="2000" b="0" i="0" dirty="0">
                <a:solidFill>
                  <a:srgbClr val="333333"/>
                </a:solidFill>
                <a:effectLst/>
                <a:highlight>
                  <a:srgbClr val="FFFFFF"/>
                </a:highlight>
                <a:latin typeface="verdana" panose="020B0604030504040204" pitchFamily="34" charset="0"/>
              </a:rPr>
              <a:t>问题在于</a:t>
            </a:r>
            <a:r>
              <a:rPr lang="en-US" altLang="zh-CN" sz="2000" b="0" i="0" dirty="0" err="1">
                <a:solidFill>
                  <a:srgbClr val="333333"/>
                </a:solidFill>
                <a:effectLst/>
                <a:highlight>
                  <a:srgbClr val="FFFFFF"/>
                </a:highlight>
                <a:latin typeface="verdana" panose="020B0604030504040204" pitchFamily="34" charset="0"/>
              </a:rPr>
              <a:t>uid</a:t>
            </a:r>
            <a:r>
              <a:rPr lang="zh-CN" altLang="en-US" sz="2000" b="0" i="0" dirty="0">
                <a:solidFill>
                  <a:srgbClr val="333333"/>
                </a:solidFill>
                <a:effectLst/>
                <a:highlight>
                  <a:srgbClr val="FFFFFF"/>
                </a:highlight>
                <a:latin typeface="verdana" panose="020B0604030504040204" pitchFamily="34" charset="0"/>
              </a:rPr>
              <a:t>的来源并不一定是可信的。如果</a:t>
            </a:r>
            <a:r>
              <a:rPr lang="en-US" altLang="zh-CN" sz="2000" b="0" i="0" dirty="0" err="1">
                <a:solidFill>
                  <a:srgbClr val="333333"/>
                </a:solidFill>
                <a:effectLst/>
                <a:highlight>
                  <a:srgbClr val="FFFFFF"/>
                </a:highlight>
                <a:latin typeface="verdana" panose="020B0604030504040204" pitchFamily="34" charset="0"/>
              </a:rPr>
              <a:t>uid</a:t>
            </a:r>
            <a:r>
              <a:rPr lang="zh-CN" altLang="en-US" sz="2000" b="0" i="0" dirty="0">
                <a:solidFill>
                  <a:srgbClr val="333333"/>
                </a:solidFill>
                <a:effectLst/>
                <a:highlight>
                  <a:srgbClr val="FFFFFF"/>
                </a:highlight>
                <a:latin typeface="verdana" panose="020B0604030504040204" pitchFamily="34" charset="0"/>
              </a:rPr>
              <a:t>参数是由客户端直接传过来、或者其他不可信的恶意来源传递，服务端直接取用该参数拼接</a:t>
            </a:r>
            <a:r>
              <a:rPr lang="en-US" altLang="zh-CN" sz="2000" b="0" i="0" dirty="0" err="1">
                <a:solidFill>
                  <a:srgbClr val="333333"/>
                </a:solidFill>
                <a:effectLst/>
                <a:highlight>
                  <a:srgbClr val="FFFFFF"/>
                </a:highlight>
                <a:latin typeface="verdana" panose="020B0604030504040204" pitchFamily="34" charset="0"/>
              </a:rPr>
              <a:t>sql</a:t>
            </a:r>
            <a:r>
              <a:rPr lang="zh-CN" altLang="en-US" sz="2000" b="0" i="0" dirty="0">
                <a:solidFill>
                  <a:srgbClr val="333333"/>
                </a:solidFill>
                <a:effectLst/>
                <a:highlight>
                  <a:srgbClr val="FFFFFF"/>
                </a:highlight>
                <a:latin typeface="verdana" panose="020B0604030504040204" pitchFamily="34" charset="0"/>
              </a:rPr>
              <a:t>的话，就可能直接被</a:t>
            </a:r>
            <a:r>
              <a:rPr lang="en-US" altLang="zh-CN" sz="2000" b="0" i="0" dirty="0" err="1">
                <a:solidFill>
                  <a:srgbClr val="333333"/>
                </a:solidFill>
                <a:effectLst/>
                <a:highlight>
                  <a:srgbClr val="FFFFFF"/>
                </a:highlight>
                <a:latin typeface="verdana" panose="020B0604030504040204" pitchFamily="34" charset="0"/>
              </a:rPr>
              <a:t>sql</a:t>
            </a:r>
            <a:r>
              <a:rPr lang="zh-CN" altLang="en-US" sz="2000" b="0" i="0" dirty="0">
                <a:solidFill>
                  <a:srgbClr val="333333"/>
                </a:solidFill>
                <a:effectLst/>
                <a:highlight>
                  <a:srgbClr val="FFFFFF"/>
                </a:highlight>
                <a:latin typeface="verdana" panose="020B0604030504040204" pitchFamily="34" charset="0"/>
              </a:rPr>
              <a:t>注入攻击，比如客户端传递恶意的</a:t>
            </a:r>
            <a:r>
              <a:rPr lang="en-US" altLang="zh-CN" sz="2000" b="0" i="0" dirty="0" err="1">
                <a:solidFill>
                  <a:srgbClr val="333333"/>
                </a:solidFill>
                <a:effectLst/>
                <a:highlight>
                  <a:srgbClr val="FFFFFF"/>
                </a:highlight>
                <a:latin typeface="verdana" panose="020B0604030504040204" pitchFamily="34" charset="0"/>
              </a:rPr>
              <a:t>uid</a:t>
            </a:r>
            <a:r>
              <a:rPr lang="zh-CN" altLang="en-US" sz="2000" b="0" i="0" dirty="0">
                <a:solidFill>
                  <a:srgbClr val="333333"/>
                </a:solidFill>
                <a:effectLst/>
                <a:highlight>
                  <a:srgbClr val="FFFFFF"/>
                </a:highlight>
                <a:latin typeface="verdana" panose="020B0604030504040204" pitchFamily="34" charset="0"/>
              </a:rPr>
              <a:t>本身带有引号的情况，则可以生成包括以下</a:t>
            </a:r>
            <a:r>
              <a:rPr lang="en-US" altLang="zh-CN" sz="2000" b="0" i="0" dirty="0" err="1">
                <a:solidFill>
                  <a:srgbClr val="333333"/>
                </a:solidFill>
                <a:effectLst/>
                <a:highlight>
                  <a:srgbClr val="FFFFFF"/>
                </a:highlight>
                <a:latin typeface="verdana" panose="020B0604030504040204" pitchFamily="34" charset="0"/>
              </a:rPr>
              <a:t>sql</a:t>
            </a:r>
            <a:r>
              <a:rPr lang="zh-CN" altLang="en-US" sz="2000" b="0" i="0" dirty="0">
                <a:solidFill>
                  <a:srgbClr val="333333"/>
                </a:solidFill>
                <a:effectLst/>
                <a:highlight>
                  <a:srgbClr val="FFFFFF"/>
                </a:highlight>
                <a:latin typeface="verdana" panose="020B0604030504040204" pitchFamily="34" charset="0"/>
              </a:rPr>
              <a:t>在内的各种恶意</a:t>
            </a:r>
            <a:r>
              <a:rPr lang="en-US" altLang="zh-CN" sz="2000" b="0" i="0" dirty="0" err="1">
                <a:solidFill>
                  <a:srgbClr val="333333"/>
                </a:solidFill>
                <a:effectLst/>
                <a:highlight>
                  <a:srgbClr val="FFFFFF"/>
                </a:highlight>
                <a:latin typeface="verdana" panose="020B0604030504040204" pitchFamily="34" charset="0"/>
              </a:rPr>
              <a:t>sql</a:t>
            </a:r>
            <a:r>
              <a:rPr lang="en-US" altLang="zh-CN" sz="2000" b="0" i="0" dirty="0">
                <a:solidFill>
                  <a:srgbClr val="333333"/>
                </a:solidFill>
                <a:effectLst/>
                <a:highlight>
                  <a:srgbClr val="FFFFFF"/>
                </a:highlight>
                <a:latin typeface="verdana" panose="020B0604030504040204" pitchFamily="34" charset="0"/>
              </a:rPr>
              <a:t>:</a:t>
            </a:r>
            <a:endParaRPr lang="en-US" sz="2000" dirty="0"/>
          </a:p>
        </p:txBody>
      </p:sp>
      <p:sp>
        <p:nvSpPr>
          <p:cNvPr id="3" name="Content Placeholder 2">
            <a:extLst>
              <a:ext uri="{FF2B5EF4-FFF2-40B4-BE49-F238E27FC236}">
                <a16:creationId xmlns:a16="http://schemas.microsoft.com/office/drawing/2014/main" id="{A7CBDB71-077A-EAE9-2833-BEB0D3851421}"/>
              </a:ext>
            </a:extLst>
          </p:cNvPr>
          <p:cNvSpPr>
            <a:spLocks noGrp="1"/>
          </p:cNvSpPr>
          <p:nvPr>
            <p:ph idx="1"/>
          </p:nvPr>
        </p:nvSpPr>
        <p:spPr/>
        <p:txBody>
          <a:bodyPr>
            <a:normAutofit/>
          </a:bodyPr>
          <a:lstStyle/>
          <a:p>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46</a:t>
            </a:r>
            <a:r>
              <a:rPr lang="en-US" sz="1600" b="0" i="0" dirty="0">
                <a:solidFill>
                  <a:srgbClr val="444444"/>
                </a:solidFill>
                <a:effectLst/>
                <a:highlight>
                  <a:srgbClr val="F5F5F5"/>
                </a:highlight>
                <a:latin typeface="Courier New" panose="02070309020205020404" pitchFamily="49" charset="0"/>
              </a:rPr>
              <a:t>]: </a:t>
            </a:r>
            <a:r>
              <a:rPr lang="en-US" sz="1600" b="0" i="0" dirty="0" err="1">
                <a:solidFill>
                  <a:srgbClr val="444444"/>
                </a:solidFill>
                <a:effectLst/>
                <a:highlight>
                  <a:srgbClr val="F5F5F5"/>
                </a:highlight>
                <a:latin typeface="Courier New" panose="02070309020205020404" pitchFamily="49" charset="0"/>
              </a:rPr>
              <a:t>uid</a:t>
            </a:r>
            <a:r>
              <a:rPr lang="en-US" sz="1600" b="0" i="0" dirty="0">
                <a:solidFill>
                  <a:srgbClr val="444444"/>
                </a:solidFill>
                <a:effectLst/>
                <a:highlight>
                  <a:srgbClr val="F5F5F5"/>
                </a:highlight>
                <a:latin typeface="Courier New" panose="02070309020205020404" pitchFamily="49" charset="0"/>
              </a:rPr>
              <a:t>=</a:t>
            </a:r>
            <a:r>
              <a:rPr lang="en-US" sz="1600" b="0" i="0" dirty="0">
                <a:solidFill>
                  <a:srgbClr val="A31515"/>
                </a:solidFill>
                <a:effectLst/>
                <a:latin typeface="Courier New" panose="02070309020205020404" pitchFamily="49" charset="0"/>
              </a:rPr>
              <a:t>"' or 1 or ''=‘”</a:t>
            </a:r>
            <a:r>
              <a:rPr lang="en-US" sz="1600" b="0" i="0" dirty="0">
                <a:solidFill>
                  <a:srgbClr val="444444"/>
                </a:solidFill>
                <a:effectLst/>
                <a:highlight>
                  <a:srgbClr val="F5F5F5"/>
                </a:highlight>
                <a:latin typeface="Courier New" panose="02070309020205020404" pitchFamily="49" charset="0"/>
              </a:rPr>
              <a:t> </a:t>
            </a:r>
          </a:p>
          <a:p>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47</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='%s' "</a:t>
            </a:r>
            <a:r>
              <a:rPr lang="en-US" sz="1600" b="0" i="0" dirty="0">
                <a:solidFill>
                  <a:srgbClr val="444444"/>
                </a:solidFill>
                <a:effectLst/>
                <a:highlight>
                  <a:srgbClr val="F5F5F5"/>
                </a:highlight>
                <a:latin typeface="Courier New" panose="02070309020205020404" pitchFamily="49" charset="0"/>
              </a:rPr>
              <a:t> % </a:t>
            </a:r>
            <a:r>
              <a:rPr lang="en-US" sz="1600" b="0" i="0" dirty="0" err="1">
                <a:solidFill>
                  <a:srgbClr val="444444"/>
                </a:solidFill>
                <a:effectLst/>
                <a:highlight>
                  <a:srgbClr val="F5F5F5"/>
                </a:highlight>
                <a:latin typeface="Courier New" panose="02070309020205020404" pitchFamily="49" charset="0"/>
              </a:rPr>
              <a:t>uid</a:t>
            </a:r>
            <a:r>
              <a:rPr lang="en-US" sz="1600" b="0" i="0" dirty="0">
                <a:solidFill>
                  <a:srgbClr val="444444"/>
                </a:solidFill>
                <a:effectLst/>
                <a:highlight>
                  <a:srgbClr val="F5F5F5"/>
                </a:highlight>
                <a:latin typeface="Courier New" panose="02070309020205020404" pitchFamily="49" charset="0"/>
              </a:rPr>
              <a:t> </a:t>
            </a:r>
          </a:p>
          <a:p>
            <a:r>
              <a:rPr lang="en-US" sz="1600" b="0" i="0" dirty="0">
                <a:solidFill>
                  <a:srgbClr val="444444"/>
                </a:solidFill>
                <a:effectLst/>
                <a:highlight>
                  <a:srgbClr val="F5F5F5"/>
                </a:highlight>
                <a:latin typeface="Courier New" panose="02070309020205020404" pitchFamily="49" charset="0"/>
              </a:rPr>
              <a:t>Out[</a:t>
            </a:r>
            <a:r>
              <a:rPr lang="en-US" sz="1600" b="0" i="0" dirty="0">
                <a:solidFill>
                  <a:srgbClr val="880000"/>
                </a:solidFill>
                <a:effectLst/>
                <a:latin typeface="Courier New" panose="02070309020205020404" pitchFamily="49" charset="0"/>
              </a:rPr>
              <a:t>47</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 or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or '___'='' "</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008000"/>
                </a:solidFill>
                <a:effectLst/>
                <a:latin typeface="Courier New" panose="02070309020205020404" pitchFamily="49" charset="0"/>
              </a:rPr>
              <a:t># </a:t>
            </a:r>
            <a:r>
              <a:rPr lang="zh-CN" altLang="en-US" sz="1600" b="0" i="0" dirty="0">
                <a:solidFill>
                  <a:srgbClr val="008000"/>
                </a:solidFill>
                <a:effectLst/>
                <a:latin typeface="Courier New" panose="02070309020205020404" pitchFamily="49" charset="0"/>
              </a:rPr>
              <a:t>匹配所有</a:t>
            </a:r>
            <a:r>
              <a:rPr lang="en-US" sz="1600" b="0" i="0" dirty="0">
                <a:solidFill>
                  <a:srgbClr val="008000"/>
                </a:solidFill>
                <a:effectLst/>
                <a:latin typeface="Courier New" panose="02070309020205020404" pitchFamily="49" charset="0"/>
              </a:rPr>
              <a:t>VIP</a:t>
            </a:r>
            <a:r>
              <a:rPr lang="en-US" sz="1600" b="0" i="0" dirty="0">
                <a:solidFill>
                  <a:srgbClr val="444444"/>
                </a:solidFill>
                <a:effectLst/>
                <a:highlight>
                  <a:srgbClr val="F5F5F5"/>
                </a:highlight>
                <a:latin typeface="Courier New" panose="02070309020205020404" pitchFamily="49" charset="0"/>
              </a:rPr>
              <a:t> </a:t>
            </a:r>
          </a:p>
          <a:p>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48</a:t>
            </a:r>
            <a:r>
              <a:rPr lang="en-US" sz="1600" b="0" i="0" dirty="0">
                <a:solidFill>
                  <a:srgbClr val="444444"/>
                </a:solidFill>
                <a:effectLst/>
                <a:highlight>
                  <a:srgbClr val="F5F5F5"/>
                </a:highlight>
                <a:latin typeface="Courier New" panose="02070309020205020404" pitchFamily="49" charset="0"/>
              </a:rPr>
              <a:t>]: </a:t>
            </a:r>
            <a:r>
              <a:rPr lang="en-US" sz="1600" b="0" i="0" dirty="0" err="1">
                <a:solidFill>
                  <a:srgbClr val="444444"/>
                </a:solidFill>
                <a:effectLst/>
                <a:highlight>
                  <a:srgbClr val="F5F5F5"/>
                </a:highlight>
                <a:latin typeface="Courier New" panose="02070309020205020404" pitchFamily="49" charset="0"/>
              </a:rPr>
              <a:t>uid</a:t>
            </a:r>
            <a:r>
              <a:rPr lang="en-US" sz="1600" b="0" i="0" dirty="0">
                <a:solidFill>
                  <a:srgbClr val="444444"/>
                </a:solidFill>
                <a:effectLst/>
                <a:highlight>
                  <a:srgbClr val="F5F5F5"/>
                </a:highlight>
                <a:latin typeface="Courier New" panose="02070309020205020404" pitchFamily="49" charset="0"/>
              </a:rPr>
              <a:t>=</a:t>
            </a:r>
            <a:r>
              <a:rPr lang="en-US" sz="1600" b="0" i="0" dirty="0">
                <a:solidFill>
                  <a:srgbClr val="A31515"/>
                </a:solidFill>
                <a:effectLst/>
                <a:latin typeface="Courier New" panose="02070309020205020404" pitchFamily="49" charset="0"/>
              </a:rPr>
              <a:t>"' or coin&gt;100 or '___'=‘”</a:t>
            </a:r>
            <a:r>
              <a:rPr lang="en-US" sz="1600" b="0" i="0" dirty="0">
                <a:solidFill>
                  <a:srgbClr val="444444"/>
                </a:solidFill>
                <a:effectLst/>
                <a:highlight>
                  <a:srgbClr val="F5F5F5"/>
                </a:highlight>
                <a:latin typeface="Courier New" panose="02070309020205020404" pitchFamily="49" charset="0"/>
              </a:rPr>
              <a:t> </a:t>
            </a:r>
          </a:p>
          <a:p>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49</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='%s' "</a:t>
            </a:r>
            <a:r>
              <a:rPr lang="en-US" sz="1600" b="0" i="0" dirty="0">
                <a:solidFill>
                  <a:srgbClr val="444444"/>
                </a:solidFill>
                <a:effectLst/>
                <a:highlight>
                  <a:srgbClr val="F5F5F5"/>
                </a:highlight>
                <a:latin typeface="Courier New" panose="02070309020205020404" pitchFamily="49" charset="0"/>
              </a:rPr>
              <a:t> % </a:t>
            </a:r>
            <a:r>
              <a:rPr lang="en-US" sz="1600" b="0" i="0" dirty="0" err="1">
                <a:solidFill>
                  <a:srgbClr val="444444"/>
                </a:solidFill>
                <a:effectLst/>
                <a:highlight>
                  <a:srgbClr val="F5F5F5"/>
                </a:highlight>
                <a:latin typeface="Courier New" panose="02070309020205020404" pitchFamily="49" charset="0"/>
              </a:rPr>
              <a:t>uid</a:t>
            </a:r>
            <a:r>
              <a:rPr lang="en-US" sz="1600" b="0" i="0" dirty="0">
                <a:solidFill>
                  <a:srgbClr val="444444"/>
                </a:solidFill>
                <a:effectLst/>
                <a:highlight>
                  <a:srgbClr val="F5F5F5"/>
                </a:highlight>
                <a:latin typeface="Courier New" panose="02070309020205020404" pitchFamily="49" charset="0"/>
              </a:rPr>
              <a:t> </a:t>
            </a:r>
          </a:p>
          <a:p>
            <a:r>
              <a:rPr lang="en-US" sz="1600" b="0" i="0" dirty="0">
                <a:solidFill>
                  <a:srgbClr val="444444"/>
                </a:solidFill>
                <a:effectLst/>
                <a:highlight>
                  <a:srgbClr val="F5F5F5"/>
                </a:highlight>
                <a:latin typeface="Courier New" panose="02070309020205020404" pitchFamily="49" charset="0"/>
              </a:rPr>
              <a:t>Out[</a:t>
            </a:r>
            <a:r>
              <a:rPr lang="en-US" sz="1600" b="0" i="0" dirty="0">
                <a:solidFill>
                  <a:srgbClr val="880000"/>
                </a:solidFill>
                <a:effectLst/>
                <a:latin typeface="Courier New" panose="02070309020205020404" pitchFamily="49" charset="0"/>
              </a:rPr>
              <a:t>49</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 or coin&gt;100 or '___'='' "</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008000"/>
                </a:solidFill>
                <a:effectLst/>
                <a:latin typeface="Courier New" panose="02070309020205020404" pitchFamily="49" charset="0"/>
              </a:rPr>
              <a:t># </a:t>
            </a:r>
            <a:r>
              <a:rPr lang="zh-CN" altLang="en-US" sz="1600" b="0" i="0" dirty="0">
                <a:solidFill>
                  <a:srgbClr val="008000"/>
                </a:solidFill>
                <a:effectLst/>
                <a:latin typeface="Courier New" panose="02070309020205020404" pitchFamily="49" charset="0"/>
              </a:rPr>
              <a:t>匹配所有游戏币</a:t>
            </a:r>
            <a:r>
              <a:rPr lang="en-US" altLang="zh-CN" sz="1600" b="0" i="0" dirty="0">
                <a:solidFill>
                  <a:srgbClr val="008000"/>
                </a:solidFill>
                <a:effectLst/>
                <a:latin typeface="Courier New" panose="02070309020205020404" pitchFamily="49" charset="0"/>
              </a:rPr>
              <a:t>&gt;100</a:t>
            </a:r>
            <a:r>
              <a:rPr lang="zh-CN" altLang="en-US" sz="1600" b="0" i="0" dirty="0">
                <a:solidFill>
                  <a:srgbClr val="008000"/>
                </a:solidFill>
                <a:effectLst/>
                <a:latin typeface="Courier New" panose="02070309020205020404" pitchFamily="49" charset="0"/>
              </a:rPr>
              <a:t>的用户</a:t>
            </a:r>
            <a:r>
              <a:rPr lang="zh-CN" altLang="en-US" sz="1600" b="0" i="0" dirty="0">
                <a:solidFill>
                  <a:srgbClr val="444444"/>
                </a:solidFill>
                <a:effectLst/>
                <a:highlight>
                  <a:srgbClr val="F5F5F5"/>
                </a:highlight>
                <a:latin typeface="Courier New" panose="02070309020205020404" pitchFamily="49" charset="0"/>
              </a:rPr>
              <a:t> </a:t>
            </a:r>
            <a:endParaRPr lang="en-US" altLang="zh-CN" sz="1600" b="0" i="0" dirty="0">
              <a:solidFill>
                <a:srgbClr val="444444"/>
              </a:solidFill>
              <a:effectLst/>
              <a:highlight>
                <a:srgbClr val="F5F5F5"/>
              </a:highlight>
              <a:latin typeface="Courier New" panose="02070309020205020404" pitchFamily="49" charset="0"/>
            </a:endParaRPr>
          </a:p>
          <a:p>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62</a:t>
            </a:r>
            <a:r>
              <a:rPr lang="en-US" sz="1600" b="0" i="0" dirty="0">
                <a:solidFill>
                  <a:srgbClr val="444444"/>
                </a:solidFill>
                <a:effectLst/>
                <a:highlight>
                  <a:srgbClr val="F5F5F5"/>
                </a:highlight>
                <a:latin typeface="Courier New" panose="02070309020205020404" pitchFamily="49" charset="0"/>
              </a:rPr>
              <a:t>]: </a:t>
            </a:r>
            <a:r>
              <a:rPr lang="en-US" sz="1600" b="0" i="0" dirty="0" err="1">
                <a:solidFill>
                  <a:srgbClr val="444444"/>
                </a:solidFill>
                <a:effectLst/>
                <a:highlight>
                  <a:srgbClr val="F5F5F5"/>
                </a:highlight>
                <a:latin typeface="Courier New" panose="02070309020205020404" pitchFamily="49" charset="0"/>
              </a:rPr>
              <a:t>uid</a:t>
            </a:r>
            <a:r>
              <a:rPr lang="en-US" sz="1600" b="0" i="0" dirty="0">
                <a:solidFill>
                  <a:srgbClr val="444444"/>
                </a:solidFill>
                <a:effectLst/>
                <a:highlight>
                  <a:srgbClr val="F5F5F5"/>
                </a:highlight>
                <a:latin typeface="Courier New" panose="02070309020205020404" pitchFamily="49" charset="0"/>
              </a:rPr>
              <a:t> = </a:t>
            </a:r>
            <a:r>
              <a:rPr lang="en-US" sz="1600" b="0" i="0" dirty="0">
                <a:solidFill>
                  <a:srgbClr val="A31515"/>
                </a:solidFill>
                <a:effectLst/>
                <a:latin typeface="Courier New" panose="02070309020205020404" pitchFamily="49" charset="0"/>
              </a:rPr>
              <a:t>"'; delete FROM </a:t>
            </a:r>
            <a:r>
              <a:rPr lang="en-US" sz="1600" b="0" i="0" dirty="0" err="1">
                <a:solidFill>
                  <a:srgbClr val="A31515"/>
                </a:solidFill>
                <a:effectLst/>
                <a:latin typeface="Courier New" panose="02070309020205020404" pitchFamily="49" charset="0"/>
              </a:rPr>
              <a:t>test_user_asset</a:t>
            </a:r>
            <a:r>
              <a:rPr lang="en-US" sz="1600" b="0" i="0" dirty="0">
                <a:solidFill>
                  <a:srgbClr val="A31515"/>
                </a:solidFill>
                <a:effectLst/>
                <a:latin typeface="Courier New" panose="02070309020205020404" pitchFamily="49" charset="0"/>
              </a:rPr>
              <a:t> WHERE ''=‘”</a:t>
            </a:r>
            <a:r>
              <a:rPr lang="en-US" sz="1600" b="0" i="0" dirty="0">
                <a:solidFill>
                  <a:srgbClr val="444444"/>
                </a:solidFill>
                <a:effectLst/>
                <a:highlight>
                  <a:srgbClr val="F5F5F5"/>
                </a:highlight>
                <a:latin typeface="Courier New" panose="02070309020205020404" pitchFamily="49" charset="0"/>
              </a:rPr>
              <a:t> </a:t>
            </a:r>
          </a:p>
          <a:p>
            <a:r>
              <a:rPr lang="en-US" sz="1600" b="0" i="0" dirty="0">
                <a:solidFill>
                  <a:srgbClr val="444444"/>
                </a:solidFill>
                <a:effectLst/>
                <a:highlight>
                  <a:srgbClr val="F5F5F5"/>
                </a:highlight>
                <a:latin typeface="Courier New" panose="02070309020205020404" pitchFamily="49" charset="0"/>
              </a:rPr>
              <a:t>In [</a:t>
            </a:r>
            <a:r>
              <a:rPr lang="en-US" sz="1600" b="0" i="0" dirty="0">
                <a:solidFill>
                  <a:srgbClr val="880000"/>
                </a:solidFill>
                <a:effectLst/>
                <a:latin typeface="Courier New" panose="02070309020205020404" pitchFamily="49" charset="0"/>
              </a:rPr>
              <a:t>63</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='%s' "</a:t>
            </a:r>
            <a:r>
              <a:rPr lang="en-US" sz="1600" b="0" i="0" dirty="0">
                <a:solidFill>
                  <a:srgbClr val="444444"/>
                </a:solidFill>
                <a:effectLst/>
                <a:highlight>
                  <a:srgbClr val="F5F5F5"/>
                </a:highlight>
                <a:latin typeface="Courier New" panose="02070309020205020404" pitchFamily="49" charset="0"/>
              </a:rPr>
              <a:t> % </a:t>
            </a:r>
            <a:r>
              <a:rPr lang="en-US" sz="1600" b="0" i="0" dirty="0" err="1">
                <a:solidFill>
                  <a:srgbClr val="444444"/>
                </a:solidFill>
                <a:effectLst/>
                <a:highlight>
                  <a:srgbClr val="F5F5F5"/>
                </a:highlight>
                <a:latin typeface="Courier New" panose="02070309020205020404" pitchFamily="49" charset="0"/>
              </a:rPr>
              <a:t>uid</a:t>
            </a:r>
            <a:r>
              <a:rPr lang="en-US" sz="1600" b="0" i="0" dirty="0">
                <a:solidFill>
                  <a:srgbClr val="444444"/>
                </a:solidFill>
                <a:effectLst/>
                <a:highlight>
                  <a:srgbClr val="F5F5F5"/>
                </a:highlight>
                <a:latin typeface="Courier New" panose="02070309020205020404" pitchFamily="49" charset="0"/>
              </a:rPr>
              <a:t> </a:t>
            </a:r>
          </a:p>
          <a:p>
            <a:r>
              <a:rPr lang="en-US" sz="1600" b="0" i="0" dirty="0">
                <a:solidFill>
                  <a:srgbClr val="444444"/>
                </a:solidFill>
                <a:effectLst/>
                <a:highlight>
                  <a:srgbClr val="F5F5F5"/>
                </a:highlight>
                <a:latin typeface="Courier New" panose="02070309020205020404" pitchFamily="49" charset="0"/>
              </a:rPr>
              <a:t>Out[</a:t>
            </a:r>
            <a:r>
              <a:rPr lang="en-US" sz="1600" b="0" i="0" dirty="0">
                <a:solidFill>
                  <a:srgbClr val="880000"/>
                </a:solidFill>
                <a:effectLst/>
                <a:latin typeface="Courier New" panose="02070309020205020404" pitchFamily="49" charset="0"/>
              </a:rPr>
              <a:t>63</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A31515"/>
                </a:solidFill>
                <a:effectLst/>
                <a:latin typeface="Courier New" panose="02070309020205020404" pitchFamily="49" charset="0"/>
              </a:rPr>
              <a:t>"SELECT </a:t>
            </a:r>
            <a:r>
              <a:rPr lang="en-US" sz="1600" b="0" i="0" dirty="0" err="1">
                <a:solidFill>
                  <a:srgbClr val="A31515"/>
                </a:solidFill>
                <a:effectLst/>
                <a:latin typeface="Courier New" panose="02070309020205020404" pitchFamily="49" charset="0"/>
              </a:rPr>
              <a:t>vip</a:t>
            </a:r>
            <a:r>
              <a:rPr lang="en-US" sz="1600" b="0" i="0" dirty="0">
                <a:solidFill>
                  <a:srgbClr val="A31515"/>
                </a:solidFill>
                <a:effectLst/>
                <a:latin typeface="Courier New" panose="02070309020205020404" pitchFamily="49" charset="0"/>
              </a:rPr>
              <a:t>, coin FROM </a:t>
            </a:r>
            <a:r>
              <a:rPr lang="en-US" sz="1600" b="0" i="0" dirty="0" err="1">
                <a:solidFill>
                  <a:srgbClr val="A31515"/>
                </a:solidFill>
                <a:effectLst/>
                <a:latin typeface="Courier New" panose="02070309020205020404" pitchFamily="49" charset="0"/>
              </a:rPr>
              <a:t>user_asset</a:t>
            </a:r>
            <a:r>
              <a:rPr lang="en-US" sz="1600" b="0" i="0" dirty="0">
                <a:solidFill>
                  <a:srgbClr val="A31515"/>
                </a:solidFill>
                <a:effectLst/>
                <a:latin typeface="Courier New" panose="02070309020205020404" pitchFamily="49" charset="0"/>
              </a:rPr>
              <a:t> WHERE </a:t>
            </a:r>
            <a:r>
              <a:rPr lang="en-US" sz="1600" b="0" i="0" dirty="0" err="1">
                <a:solidFill>
                  <a:srgbClr val="A31515"/>
                </a:solidFill>
                <a:effectLst/>
                <a:latin typeface="Courier New" panose="02070309020205020404" pitchFamily="49" charset="0"/>
              </a:rPr>
              <a:t>uid</a:t>
            </a:r>
            <a:r>
              <a:rPr lang="en-US" sz="1600" b="0" i="0" dirty="0">
                <a:solidFill>
                  <a:srgbClr val="A31515"/>
                </a:solidFill>
                <a:effectLst/>
                <a:latin typeface="Courier New" panose="02070309020205020404" pitchFamily="49" charset="0"/>
              </a:rPr>
              <a:t>=''; delete FROM </a:t>
            </a:r>
            <a:r>
              <a:rPr lang="en-US" sz="1600" b="0" i="0" dirty="0" err="1">
                <a:solidFill>
                  <a:srgbClr val="A31515"/>
                </a:solidFill>
                <a:effectLst/>
                <a:latin typeface="Courier New" panose="02070309020205020404" pitchFamily="49" charset="0"/>
              </a:rPr>
              <a:t>test_user_asset</a:t>
            </a:r>
            <a:r>
              <a:rPr lang="en-US" sz="1600" b="0" i="0" dirty="0">
                <a:solidFill>
                  <a:srgbClr val="A31515"/>
                </a:solidFill>
                <a:effectLst/>
                <a:latin typeface="Courier New" panose="02070309020205020404" pitchFamily="49" charset="0"/>
              </a:rPr>
              <a:t> WHERE ''='' "</a:t>
            </a:r>
            <a:r>
              <a:rPr lang="en-US" sz="1600" b="0" i="0" dirty="0">
                <a:solidFill>
                  <a:srgbClr val="444444"/>
                </a:solidFill>
                <a:effectLst/>
                <a:highlight>
                  <a:srgbClr val="F5F5F5"/>
                </a:highlight>
                <a:latin typeface="Courier New" panose="02070309020205020404" pitchFamily="49" charset="0"/>
              </a:rPr>
              <a:t> </a:t>
            </a:r>
            <a:r>
              <a:rPr lang="en-US" sz="1600" b="0" i="0" dirty="0">
                <a:solidFill>
                  <a:srgbClr val="008000"/>
                </a:solidFill>
                <a:effectLst/>
                <a:latin typeface="Courier New" panose="02070309020205020404" pitchFamily="49" charset="0"/>
              </a:rPr>
              <a:t># </a:t>
            </a:r>
            <a:r>
              <a:rPr lang="zh-CN" altLang="en-US" sz="1600" b="0" i="0" dirty="0">
                <a:solidFill>
                  <a:srgbClr val="008000"/>
                </a:solidFill>
                <a:effectLst/>
                <a:latin typeface="Courier New" panose="02070309020205020404" pitchFamily="49" charset="0"/>
              </a:rPr>
              <a:t>极端恶意！删除全表记录</a:t>
            </a:r>
            <a:endParaRPr lang="en-US" sz="1600" dirty="0"/>
          </a:p>
        </p:txBody>
      </p:sp>
    </p:spTree>
    <p:extLst>
      <p:ext uri="{BB962C8B-B14F-4D97-AF65-F5344CB8AC3E}">
        <p14:creationId xmlns:p14="http://schemas.microsoft.com/office/powerpoint/2010/main" val="156636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DAA3E-553A-FE28-F519-73B9B60EE13F}"/>
              </a:ext>
            </a:extLst>
          </p:cNvPr>
          <p:cNvSpPr>
            <a:spLocks noGrp="1"/>
          </p:cNvSpPr>
          <p:nvPr>
            <p:ph idx="1"/>
          </p:nvPr>
        </p:nvSpPr>
        <p:spPr/>
        <p:txBody>
          <a:bodyPr/>
          <a:lstStyle/>
          <a:p>
            <a:pPr marL="0" indent="0">
              <a:buNone/>
            </a:pPr>
            <a:endParaRPr lang="en-US" dirty="0"/>
          </a:p>
        </p:txBody>
      </p:sp>
      <p:pic>
        <p:nvPicPr>
          <p:cNvPr id="1026" name="Picture 2">
            <a:extLst>
              <a:ext uri="{FF2B5EF4-FFF2-40B4-BE49-F238E27FC236}">
                <a16:creationId xmlns:a16="http://schemas.microsoft.com/office/drawing/2014/main" id="{B3E44E51-0CFA-A5C7-FBF4-55F37BA81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4" y="190500"/>
            <a:ext cx="8567736" cy="628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40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CCA4-89D7-F77B-A528-546559EBFD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D44B24-1643-4773-E0DE-1BC326FB5C9A}"/>
              </a:ext>
            </a:extLst>
          </p:cNvPr>
          <p:cNvSpPr>
            <a:spLocks noGrp="1"/>
          </p:cNvSpPr>
          <p:nvPr>
            <p:ph idx="1"/>
          </p:nvPr>
        </p:nvSpPr>
        <p:spPr/>
        <p:txBody>
          <a:bodyPr/>
          <a:lstStyle/>
          <a:p>
            <a:endParaRPr lang="en-US"/>
          </a:p>
        </p:txBody>
      </p:sp>
      <p:pic>
        <p:nvPicPr>
          <p:cNvPr id="2050" name="Picture 2" descr="在这里插入图片描述">
            <a:extLst>
              <a:ext uri="{FF2B5EF4-FFF2-40B4-BE49-F238E27FC236}">
                <a16:creationId xmlns:a16="http://schemas.microsoft.com/office/drawing/2014/main" id="{B7A5DD94-466B-6160-CA43-6AEEFB808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58738"/>
            <a:ext cx="11715750" cy="663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33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567-805B-7226-C667-79FB5450B6B8}"/>
              </a:ext>
            </a:extLst>
          </p:cNvPr>
          <p:cNvSpPr>
            <a:spLocks noGrp="1"/>
          </p:cNvSpPr>
          <p:nvPr>
            <p:ph type="title"/>
          </p:nvPr>
        </p:nvSpPr>
        <p:spPr/>
        <p:txBody>
          <a:bodyPr/>
          <a:lstStyle/>
          <a:p>
            <a:r>
              <a:rPr lang="zh-CN" altLang="en-US" dirty="0"/>
              <a:t>好了，现在你已经掌握攻击数据库的基本知识了</a:t>
            </a:r>
            <a:endParaRPr lang="en-US" dirty="0"/>
          </a:p>
        </p:txBody>
      </p:sp>
      <p:sp>
        <p:nvSpPr>
          <p:cNvPr id="3" name="Content Placeholder 2">
            <a:extLst>
              <a:ext uri="{FF2B5EF4-FFF2-40B4-BE49-F238E27FC236}">
                <a16:creationId xmlns:a16="http://schemas.microsoft.com/office/drawing/2014/main" id="{9ED77333-BA94-F49D-600B-D9681645EA8C}"/>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接下来，拿这个</a:t>
            </a:r>
            <a:r>
              <a:rPr lang="en-US" altLang="zh-CN" dirty="0"/>
              <a:t>URL</a:t>
            </a:r>
            <a:r>
              <a:rPr lang="zh-CN" altLang="en-US" dirty="0"/>
              <a:t>练练手吧！</a:t>
            </a:r>
            <a:r>
              <a:rPr lang="en-US" altLang="zh-CN" dirty="0"/>
              <a:t> auth.alipay.com</a:t>
            </a:r>
            <a:endParaRPr lang="en-US" dirty="0"/>
          </a:p>
        </p:txBody>
      </p:sp>
    </p:spTree>
    <p:extLst>
      <p:ext uri="{BB962C8B-B14F-4D97-AF65-F5344CB8AC3E}">
        <p14:creationId xmlns:p14="http://schemas.microsoft.com/office/powerpoint/2010/main" val="169398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F67C-CA35-9514-0803-817B9DF3AD89}"/>
              </a:ext>
            </a:extLst>
          </p:cNvPr>
          <p:cNvSpPr>
            <a:spLocks noGrp="1"/>
          </p:cNvSpPr>
          <p:nvPr>
            <p:ph type="title"/>
          </p:nvPr>
        </p:nvSpPr>
        <p:spPr/>
        <p:txBody>
          <a:bodyPr/>
          <a:lstStyle/>
          <a:p>
            <a:r>
              <a:rPr lang="zh-CN" altLang="en-US" dirty="0"/>
              <a:t>为什么要学习攻击数据库？</a:t>
            </a:r>
            <a:endParaRPr lang="en-US" dirty="0"/>
          </a:p>
        </p:txBody>
      </p:sp>
      <p:sp>
        <p:nvSpPr>
          <p:cNvPr id="3" name="Content Placeholder 2">
            <a:extLst>
              <a:ext uri="{FF2B5EF4-FFF2-40B4-BE49-F238E27FC236}">
                <a16:creationId xmlns:a16="http://schemas.microsoft.com/office/drawing/2014/main" id="{8D222CC6-56CF-8E93-3666-72A7051652A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0818B26-26C8-ABC1-2584-DD3434B79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448" y="1136650"/>
            <a:ext cx="2416441" cy="5232400"/>
          </a:xfrm>
          <a:prstGeom prst="rect">
            <a:avLst/>
          </a:prstGeom>
        </p:spPr>
      </p:pic>
    </p:spTree>
    <p:extLst>
      <p:ext uri="{BB962C8B-B14F-4D97-AF65-F5344CB8AC3E}">
        <p14:creationId xmlns:p14="http://schemas.microsoft.com/office/powerpoint/2010/main" val="286488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658E-1F3F-CFED-159E-D455F0FFF0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8BDCF3-BD71-8296-9D9B-541A8CAA57E0}"/>
              </a:ext>
            </a:extLst>
          </p:cNvPr>
          <p:cNvSpPr>
            <a:spLocks noGrp="1"/>
          </p:cNvSpPr>
          <p:nvPr>
            <p:ph idx="1"/>
          </p:nvPr>
        </p:nvSpPr>
        <p:spPr>
          <a:xfrm>
            <a:off x="723900" y="2336006"/>
            <a:ext cx="5842000" cy="3116263"/>
          </a:xfrm>
        </p:spPr>
        <p:txBody>
          <a:bodyPr>
            <a:normAutofit fontScale="92500"/>
          </a:bodyPr>
          <a:lstStyle/>
          <a:p>
            <a:pPr>
              <a:lnSpc>
                <a:spcPct val="150000"/>
              </a:lnSpc>
            </a:pPr>
            <a:r>
              <a:rPr lang="zh-CN" altLang="en-US" sz="2000" b="0" i="0" dirty="0">
                <a:effectLst/>
                <a:latin typeface="Color Emoji"/>
              </a:rPr>
              <a:t>经过一晚上的排查与分析 数据已经无法恢复 本次线上事故定为</a:t>
            </a:r>
            <a:r>
              <a:rPr lang="en-US" altLang="zh-CN" sz="2000" b="0" i="0" dirty="0">
                <a:effectLst/>
                <a:latin typeface="Color Emoji"/>
              </a:rPr>
              <a:t>MySQL</a:t>
            </a:r>
            <a:r>
              <a:rPr lang="zh-CN" altLang="en-US" sz="2000" b="0" i="0" dirty="0">
                <a:effectLst/>
                <a:latin typeface="Color Emoji"/>
              </a:rPr>
              <a:t>被攻击 并且攻击者极其的专业 扫端口后 弱密码爆破数据库管理员账户 执行了删除数据库语句 </a:t>
            </a:r>
            <a:r>
              <a:rPr lang="en-US" altLang="zh-CN" sz="2000" b="0" i="0" dirty="0">
                <a:effectLst/>
                <a:latin typeface="Color Emoji"/>
              </a:rPr>
              <a:t>DROP DATABASE 'user'; </a:t>
            </a:r>
            <a:r>
              <a:rPr lang="zh-CN" altLang="en-US" sz="2000" b="0" i="0" dirty="0">
                <a:effectLst/>
                <a:latin typeface="Color Emoji"/>
              </a:rPr>
              <a:t>同时攻击者向我勒索 </a:t>
            </a:r>
            <a:r>
              <a:rPr lang="en-US" altLang="zh-CN" sz="2000" b="0" i="0" dirty="0">
                <a:effectLst/>
                <a:latin typeface="Color Emoji"/>
              </a:rPr>
              <a:t>0.007BTC(3110.50</a:t>
            </a:r>
            <a:r>
              <a:rPr lang="zh-CN" altLang="en-US" sz="2000" b="0" i="0" dirty="0">
                <a:effectLst/>
                <a:latin typeface="Color Emoji"/>
              </a:rPr>
              <a:t>人民币</a:t>
            </a:r>
            <a:r>
              <a:rPr lang="en-US" altLang="zh-CN" sz="2000" b="0" i="0" dirty="0">
                <a:effectLst/>
                <a:latin typeface="Color Emoji"/>
              </a:rPr>
              <a:t>) </a:t>
            </a:r>
            <a:r>
              <a:rPr lang="zh-CN" altLang="en-US" sz="2000" b="0" i="0" dirty="0">
                <a:effectLst/>
                <a:latin typeface="Color Emoji"/>
              </a:rPr>
              <a:t>以得到备份的下载链接 但我并不打算妥协 很抱歉给各位小伙伴带来的影响 由于</a:t>
            </a:r>
            <a:r>
              <a:rPr lang="en-US" altLang="zh-CN" sz="2000" b="0" i="0" dirty="0" err="1">
                <a:effectLst/>
                <a:latin typeface="Color Emoji"/>
              </a:rPr>
              <a:t>binlog</a:t>
            </a:r>
            <a:r>
              <a:rPr lang="zh-CN" altLang="en-US" sz="2000" b="0" i="0" dirty="0">
                <a:effectLst/>
                <a:latin typeface="Color Emoji"/>
              </a:rPr>
              <a:t>日志不齐全 无法完全恢复数据</a:t>
            </a:r>
            <a:endParaRPr lang="en-US" sz="2000" dirty="0"/>
          </a:p>
        </p:txBody>
      </p:sp>
      <p:pic>
        <p:nvPicPr>
          <p:cNvPr id="5" name="Content Placeholder 4">
            <a:extLst>
              <a:ext uri="{FF2B5EF4-FFF2-40B4-BE49-F238E27FC236}">
                <a16:creationId xmlns:a16="http://schemas.microsoft.com/office/drawing/2014/main" id="{4362A067-28F4-1EE7-187A-BFCB47111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0" y="1974850"/>
            <a:ext cx="5000045" cy="3838576"/>
          </a:xfrm>
          <a:prstGeom prst="rect">
            <a:avLst/>
          </a:prstGeom>
        </p:spPr>
      </p:pic>
    </p:spTree>
    <p:extLst>
      <p:ext uri="{BB962C8B-B14F-4D97-AF65-F5344CB8AC3E}">
        <p14:creationId xmlns:p14="http://schemas.microsoft.com/office/powerpoint/2010/main" val="116510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61C1-0BA0-9BC9-089B-2E8C1E3B46C7}"/>
              </a:ext>
            </a:extLst>
          </p:cNvPr>
          <p:cNvSpPr>
            <a:spLocks noGrp="1"/>
          </p:cNvSpPr>
          <p:nvPr>
            <p:ph type="title"/>
          </p:nvPr>
        </p:nvSpPr>
        <p:spPr/>
        <p:txBody>
          <a:bodyPr/>
          <a:lstStyle/>
          <a:p>
            <a:r>
              <a:rPr lang="zh-CN" altLang="en-US" dirty="0"/>
              <a:t>攻击方式？</a:t>
            </a:r>
            <a:endParaRPr lang="en-US" dirty="0"/>
          </a:p>
        </p:txBody>
      </p:sp>
      <p:sp>
        <p:nvSpPr>
          <p:cNvPr id="3" name="Content Placeholder 2">
            <a:extLst>
              <a:ext uri="{FF2B5EF4-FFF2-40B4-BE49-F238E27FC236}">
                <a16:creationId xmlns:a16="http://schemas.microsoft.com/office/drawing/2014/main" id="{964309B7-3336-94BB-4AAC-EA4C53E2EDAC}"/>
              </a:ext>
            </a:extLst>
          </p:cNvPr>
          <p:cNvSpPr>
            <a:spLocks noGrp="1"/>
          </p:cNvSpPr>
          <p:nvPr>
            <p:ph idx="1"/>
          </p:nvPr>
        </p:nvSpPr>
        <p:spPr/>
        <p:txBody>
          <a:bodyPr/>
          <a:lstStyle/>
          <a:p>
            <a:r>
              <a:rPr lang="zh-CN" altLang="en-US" dirty="0"/>
              <a:t>所有的攻击本质上都是攻击方让被攻击方的服务器执行攻击方的指令。</a:t>
            </a:r>
            <a:endParaRPr lang="en-US" dirty="0"/>
          </a:p>
        </p:txBody>
      </p:sp>
    </p:spTree>
    <p:extLst>
      <p:ext uri="{BB962C8B-B14F-4D97-AF65-F5344CB8AC3E}">
        <p14:creationId xmlns:p14="http://schemas.microsoft.com/office/powerpoint/2010/main" val="360622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92D2-8106-D1D1-36DE-E588FCEEF2BF}"/>
              </a:ext>
            </a:extLst>
          </p:cNvPr>
          <p:cNvSpPr>
            <a:spLocks noGrp="1"/>
          </p:cNvSpPr>
          <p:nvPr>
            <p:ph type="title"/>
          </p:nvPr>
        </p:nvSpPr>
        <p:spPr/>
        <p:txBody>
          <a:bodyPr/>
          <a:lstStyle/>
          <a:p>
            <a:r>
              <a:rPr lang="zh-CN" altLang="en-US" dirty="0"/>
              <a:t>一、缓冲区溢出攻击（不仅存在于数据库中）</a:t>
            </a:r>
            <a:endParaRPr lang="en-US" dirty="0"/>
          </a:p>
        </p:txBody>
      </p:sp>
      <p:sp>
        <p:nvSpPr>
          <p:cNvPr id="3" name="Content Placeholder 2">
            <a:extLst>
              <a:ext uri="{FF2B5EF4-FFF2-40B4-BE49-F238E27FC236}">
                <a16:creationId xmlns:a16="http://schemas.microsoft.com/office/drawing/2014/main" id="{AC7C29EC-6244-E934-66F6-DCA00F8DEEF6}"/>
              </a:ext>
            </a:extLst>
          </p:cNvPr>
          <p:cNvSpPr>
            <a:spLocks noGrp="1"/>
          </p:cNvSpPr>
          <p:nvPr>
            <p:ph idx="1"/>
          </p:nvPr>
        </p:nvSpPr>
        <p:spPr/>
        <p:txBody>
          <a:bodyPr/>
          <a:lstStyle/>
          <a:p>
            <a:r>
              <a:rPr lang="zh-CN" altLang="en-US" dirty="0"/>
              <a:t>一些</a:t>
            </a:r>
            <a:r>
              <a:rPr lang="en-US" altLang="zh-CN" dirty="0"/>
              <a:t>visual studio</a:t>
            </a:r>
            <a:r>
              <a:rPr lang="zh-CN" altLang="en-US" dirty="0"/>
              <a:t>受害者的回忆：</a:t>
            </a:r>
            <a:endParaRPr lang="en-US" altLang="zh-CN" dirty="0"/>
          </a:p>
          <a:p>
            <a:r>
              <a:rPr lang="en-US" dirty="0"/>
              <a:t>‘</a:t>
            </a:r>
            <a:r>
              <a:rPr lang="en-US" dirty="0" err="1"/>
              <a:t>scanf</a:t>
            </a:r>
            <a:r>
              <a:rPr lang="en-US" dirty="0"/>
              <a:t>’: This function or variable may be unsafe. Consider using </a:t>
            </a:r>
            <a:r>
              <a:rPr lang="en-US" dirty="0" err="1"/>
              <a:t>scanf_s</a:t>
            </a:r>
            <a:r>
              <a:rPr lang="en-US" dirty="0"/>
              <a:t> instead. To disable deprecation, use _CRT_SECURE_NO_WARNINGS. See online help for details.</a:t>
            </a:r>
          </a:p>
        </p:txBody>
      </p:sp>
    </p:spTree>
    <p:extLst>
      <p:ext uri="{BB962C8B-B14F-4D97-AF65-F5344CB8AC3E}">
        <p14:creationId xmlns:p14="http://schemas.microsoft.com/office/powerpoint/2010/main" val="407205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EB0CEE2-3ACA-4ECC-B934-391553E8B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661988"/>
            <a:ext cx="6562725" cy="3743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64BAE7-7D4A-1CA3-CD5F-53ED7DD36A38}"/>
              </a:ext>
            </a:extLst>
          </p:cNvPr>
          <p:cNvSpPr txBox="1"/>
          <p:nvPr/>
        </p:nvSpPr>
        <p:spPr>
          <a:xfrm>
            <a:off x="1358900" y="5219700"/>
            <a:ext cx="9099550" cy="369332"/>
          </a:xfrm>
          <a:prstGeom prst="rect">
            <a:avLst/>
          </a:prstGeom>
          <a:noFill/>
        </p:spPr>
        <p:txBody>
          <a:bodyPr wrap="square" rtlCol="0">
            <a:spAutoFit/>
          </a:bodyPr>
          <a:lstStyle/>
          <a:p>
            <a:r>
              <a:rPr lang="zh-CN" altLang="en-US" dirty="0"/>
              <a:t>汇编的</a:t>
            </a:r>
            <a:r>
              <a:rPr lang="en-US" altLang="zh-CN" dirty="0"/>
              <a:t>frame</a:t>
            </a:r>
            <a:r>
              <a:rPr lang="zh-CN" altLang="en-US" dirty="0"/>
              <a:t>和计网的</a:t>
            </a:r>
            <a:r>
              <a:rPr lang="en-US" altLang="zh-CN" dirty="0"/>
              <a:t>frame</a:t>
            </a:r>
            <a:r>
              <a:rPr lang="zh-CN" altLang="en-US" dirty="0"/>
              <a:t>是两个东西。</a:t>
            </a:r>
            <a:endParaRPr lang="en-US" dirty="0"/>
          </a:p>
        </p:txBody>
      </p:sp>
    </p:spTree>
    <p:extLst>
      <p:ext uri="{BB962C8B-B14F-4D97-AF65-F5344CB8AC3E}">
        <p14:creationId xmlns:p14="http://schemas.microsoft.com/office/powerpoint/2010/main" val="321422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9F27-0BB4-ED72-AB00-A12EB59A16E4}"/>
              </a:ext>
            </a:extLst>
          </p:cNvPr>
          <p:cNvSpPr>
            <a:spLocks noGrp="1"/>
          </p:cNvSpPr>
          <p:nvPr>
            <p:ph type="title"/>
          </p:nvPr>
        </p:nvSpPr>
        <p:spPr/>
        <p:txBody>
          <a:bodyPr/>
          <a:lstStyle/>
          <a:p>
            <a:r>
              <a:rPr lang="zh-CN" altLang="en-US" dirty="0"/>
              <a:t>应对方式</a:t>
            </a:r>
            <a:endParaRPr lang="en-US" dirty="0"/>
          </a:p>
        </p:txBody>
      </p:sp>
      <p:sp>
        <p:nvSpPr>
          <p:cNvPr id="3" name="Content Placeholder 2">
            <a:extLst>
              <a:ext uri="{FF2B5EF4-FFF2-40B4-BE49-F238E27FC236}">
                <a16:creationId xmlns:a16="http://schemas.microsoft.com/office/drawing/2014/main" id="{BEC2859D-5CB2-910B-7512-D73B9255C3B9}"/>
              </a:ext>
            </a:extLst>
          </p:cNvPr>
          <p:cNvSpPr>
            <a:spLocks noGrp="1"/>
          </p:cNvSpPr>
          <p:nvPr>
            <p:ph idx="1"/>
          </p:nvPr>
        </p:nvSpPr>
        <p:spPr/>
        <p:txBody>
          <a:bodyPr/>
          <a:lstStyle/>
          <a:p>
            <a:r>
              <a:rPr lang="zh-CN" altLang="en-US" dirty="0"/>
              <a:t>栈保护</a:t>
            </a:r>
            <a:endParaRPr lang="en-US" altLang="zh-CN" dirty="0"/>
          </a:p>
          <a:p>
            <a:r>
              <a:rPr lang="zh-CN" altLang="en-US" dirty="0"/>
              <a:t>栈随机化</a:t>
            </a:r>
            <a:endParaRPr lang="en-US" dirty="0"/>
          </a:p>
        </p:txBody>
      </p:sp>
      <p:pic>
        <p:nvPicPr>
          <p:cNvPr id="5" name="Picture 4">
            <a:extLst>
              <a:ext uri="{FF2B5EF4-FFF2-40B4-BE49-F238E27FC236}">
                <a16:creationId xmlns:a16="http://schemas.microsoft.com/office/drawing/2014/main" id="{1E5E7AF3-AC15-A89D-CC50-88A0E0462086}"/>
              </a:ext>
            </a:extLst>
          </p:cNvPr>
          <p:cNvPicPr>
            <a:picLocks noChangeAspect="1"/>
          </p:cNvPicPr>
          <p:nvPr/>
        </p:nvPicPr>
        <p:blipFill>
          <a:blip r:embed="rId2"/>
          <a:stretch>
            <a:fillRect/>
          </a:stretch>
        </p:blipFill>
        <p:spPr>
          <a:xfrm>
            <a:off x="3938201" y="857250"/>
            <a:ext cx="6974877" cy="5397500"/>
          </a:xfrm>
          <a:prstGeom prst="rect">
            <a:avLst/>
          </a:prstGeom>
        </p:spPr>
      </p:pic>
    </p:spTree>
    <p:extLst>
      <p:ext uri="{BB962C8B-B14F-4D97-AF65-F5344CB8AC3E}">
        <p14:creationId xmlns:p14="http://schemas.microsoft.com/office/powerpoint/2010/main" val="37544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1A1F-EC0E-EF52-70E9-9D633E0F4771}"/>
              </a:ext>
            </a:extLst>
          </p:cNvPr>
          <p:cNvSpPr>
            <a:spLocks noGrp="1"/>
          </p:cNvSpPr>
          <p:nvPr>
            <p:ph type="title"/>
          </p:nvPr>
        </p:nvSpPr>
        <p:spPr/>
        <p:txBody>
          <a:bodyPr/>
          <a:lstStyle/>
          <a:p>
            <a:r>
              <a:rPr lang="zh-CN" altLang="en-US" dirty="0"/>
              <a:t>二、</a:t>
            </a:r>
            <a:r>
              <a:rPr lang="en-US" altLang="zh-CN" dirty="0"/>
              <a:t>SQL</a:t>
            </a:r>
            <a:r>
              <a:rPr lang="zh-CN" altLang="en-US" dirty="0"/>
              <a:t>注入</a:t>
            </a:r>
            <a:endParaRPr lang="en-US" dirty="0"/>
          </a:p>
        </p:txBody>
      </p:sp>
      <p:sp>
        <p:nvSpPr>
          <p:cNvPr id="3" name="Content Placeholder 2">
            <a:extLst>
              <a:ext uri="{FF2B5EF4-FFF2-40B4-BE49-F238E27FC236}">
                <a16:creationId xmlns:a16="http://schemas.microsoft.com/office/drawing/2014/main" id="{49C52F76-9D48-B1C5-F7A2-2A485E1747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843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3475-D635-D2A4-3BA4-F8B894B75F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9105EC-E11F-F2A2-10B3-58207293990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01A865-62EB-7A32-9226-0355A8A4C4E9}"/>
              </a:ext>
            </a:extLst>
          </p:cNvPr>
          <p:cNvPicPr>
            <a:picLocks noChangeAspect="1"/>
          </p:cNvPicPr>
          <p:nvPr/>
        </p:nvPicPr>
        <p:blipFill>
          <a:blip r:embed="rId2"/>
          <a:stretch>
            <a:fillRect/>
          </a:stretch>
        </p:blipFill>
        <p:spPr>
          <a:xfrm>
            <a:off x="3391238" y="705190"/>
            <a:ext cx="5409524" cy="5447619"/>
          </a:xfrm>
          <a:prstGeom prst="rect">
            <a:avLst/>
          </a:prstGeom>
        </p:spPr>
      </p:pic>
    </p:spTree>
    <p:extLst>
      <p:ext uri="{BB962C8B-B14F-4D97-AF65-F5344CB8AC3E}">
        <p14:creationId xmlns:p14="http://schemas.microsoft.com/office/powerpoint/2010/main" val="1721783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889</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Color Emoji</vt:lpstr>
      <vt:lpstr>Arial</vt:lpstr>
      <vt:lpstr>Calibri</vt:lpstr>
      <vt:lpstr>Calibri Light</vt:lpstr>
      <vt:lpstr>Courier New</vt:lpstr>
      <vt:lpstr>verdana</vt:lpstr>
      <vt:lpstr>Office Theme</vt:lpstr>
      <vt:lpstr>从0学习如何在没有授权的情况下访问和操作数据库</vt:lpstr>
      <vt:lpstr>为什么要学习攻击数据库？</vt:lpstr>
      <vt:lpstr>PowerPoint Presentation</vt:lpstr>
      <vt:lpstr>攻击方式？</vt:lpstr>
      <vt:lpstr>一、缓冲区溢出攻击（不仅存在于数据库中）</vt:lpstr>
      <vt:lpstr>PowerPoint Presentation</vt:lpstr>
      <vt:lpstr>应对方式</vt:lpstr>
      <vt:lpstr>二、SQL注入</vt:lpstr>
      <vt:lpstr>PowerPoint Presentation</vt:lpstr>
      <vt:lpstr>PowerPoint Presentation</vt:lpstr>
      <vt:lpstr>PowerPoint Presentation</vt:lpstr>
      <vt:lpstr>针对不同的后台我们有不同的注入方式</vt:lpstr>
      <vt:lpstr>如何注入使用转义符的数据库？</vt:lpstr>
      <vt:lpstr>具体分析来看，uid作为一个字符串类型，要想生成sql中带引号的参数，需要额外再在占位符两侧添加引号才行，否则将生成错误的sql，如下例:</vt:lpstr>
      <vt:lpstr>问题在于uid的来源并不一定是可信的。如果uid参数是由客户端直接传过来、或者其他不可信的恶意来源传递，服务端直接取用该参数拼接sql的话，就可能直接被sql注入攻击，比如客户端传递恶意的uid本身带有引号的情况，则可以生成包括以下sql在内的各种恶意sql:</vt:lpstr>
      <vt:lpstr>PowerPoint Presentation</vt:lpstr>
      <vt:lpstr>PowerPoint Presentation</vt:lpstr>
      <vt:lpstr>好了，现在你已经掌握攻击数据库的基本知识了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从0学习如何攻击数据库</dc:title>
  <dc:creator>lezhi Zhang</dc:creator>
  <cp:lastModifiedBy>lezhi Zhang</cp:lastModifiedBy>
  <cp:revision>34</cp:revision>
  <dcterms:created xsi:type="dcterms:W3CDTF">2024-05-22T12:21:28Z</dcterms:created>
  <dcterms:modified xsi:type="dcterms:W3CDTF">2024-05-25T07:30:07Z</dcterms:modified>
</cp:coreProperties>
</file>