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2" r:id="rId7"/>
    <p:sldId id="260" r:id="rId8"/>
    <p:sldId id="269" r:id="rId9"/>
    <p:sldId id="272" r:id="rId10"/>
    <p:sldId id="261" r:id="rId11"/>
    <p:sldId id="270" r:id="rId12"/>
    <p:sldId id="263" r:id="rId13"/>
    <p:sldId id="266" r:id="rId14"/>
    <p:sldId id="268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7" r:id="rId32"/>
    <p:sldId id="295" r:id="rId33"/>
    <p:sldId id="296" r:id="rId34"/>
    <p:sldId id="297" r:id="rId35"/>
    <p:sldId id="298" r:id="rId36"/>
    <p:sldId id="299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6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9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5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D814-1DA5-467F-BC03-EC94C8420A4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0763-13E2-4BD0-884A-3B81A45E8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1 Basic </a:t>
            </a:r>
            <a:r>
              <a:rPr lang="en-US" altLang="zh-CN" dirty="0" err="1"/>
              <a:t>Mysql</a:t>
            </a:r>
            <a:r>
              <a:rPr lang="en-US" altLang="zh-CN" dirty="0"/>
              <a:t>, Create table, alter table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44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618" y="436418"/>
            <a:ext cx="10903527" cy="5740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(3)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MEMORY</a:t>
            </a:r>
            <a:r>
              <a:rPr lang="zh-CN" altLang="en-US" sz="2000" b="1" dirty="0"/>
              <a:t>存储引擎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Memory</a:t>
            </a:r>
            <a:r>
              <a:rPr lang="zh-CN" altLang="en-US" sz="2000" dirty="0"/>
              <a:t>存储引擎使用存在于内存中的内容来创建表。每个</a:t>
            </a:r>
            <a:r>
              <a:rPr lang="en-US" altLang="zh-CN" sz="2000" dirty="0"/>
              <a:t>memory</a:t>
            </a:r>
            <a:r>
              <a:rPr lang="zh-CN" altLang="en-US" sz="2000" dirty="0"/>
              <a:t>表只实际对应一个磁盘文件，格式是</a:t>
            </a:r>
            <a:r>
              <a:rPr lang="en-US" altLang="zh-CN" sz="2000" dirty="0"/>
              <a:t>.</a:t>
            </a:r>
            <a:r>
              <a:rPr lang="en-US" altLang="zh-CN" sz="2000" dirty="0" err="1"/>
              <a:t>frm</a:t>
            </a:r>
            <a:r>
              <a:rPr lang="zh-CN" altLang="en-US" sz="2000" dirty="0"/>
              <a:t>。</a:t>
            </a:r>
            <a:r>
              <a:rPr lang="en-US" altLang="zh-CN" sz="2000" dirty="0"/>
              <a:t>memory</a:t>
            </a:r>
            <a:r>
              <a:rPr lang="zh-CN" altLang="en-US" sz="2000" dirty="0"/>
              <a:t>类型的表访问非常的快，因为它的数据是放在内存中的，并且默认使用</a:t>
            </a:r>
            <a:r>
              <a:rPr lang="en-US" altLang="zh-CN" sz="2000" dirty="0"/>
              <a:t>HASH</a:t>
            </a:r>
            <a:r>
              <a:rPr lang="zh-CN" altLang="en-US" sz="2000" dirty="0"/>
              <a:t>索引，但是一旦服务关闭，表中的数据就会丢失掉。 </a:t>
            </a:r>
            <a:endParaRPr lang="en-US" altLang="zh-CN" sz="2000" dirty="0"/>
          </a:p>
          <a:p>
            <a:pPr marL="0" indent="0">
              <a:buNone/>
            </a:pPr>
            <a:br>
              <a:rPr lang="zh-CN" altLang="en-US" sz="2000" dirty="0"/>
            </a:br>
            <a:r>
              <a:rPr lang="en-US" altLang="zh-CN" sz="2000" dirty="0"/>
              <a:t>MEMORY</a:t>
            </a:r>
            <a:r>
              <a:rPr lang="zh-CN" altLang="en-US" sz="2000" dirty="0"/>
              <a:t>存储引擎的表可以选择使用</a:t>
            </a:r>
            <a:r>
              <a:rPr lang="en-US" altLang="zh-CN" sz="2000" dirty="0"/>
              <a:t>BTREE</a:t>
            </a:r>
            <a:r>
              <a:rPr lang="zh-CN" altLang="en-US" sz="2000" dirty="0"/>
              <a:t>索引或者</a:t>
            </a:r>
            <a:r>
              <a:rPr lang="en-US" altLang="zh-CN" sz="2000" dirty="0"/>
              <a:t>HASH</a:t>
            </a:r>
            <a:r>
              <a:rPr lang="zh-CN" altLang="en-US" sz="2000" dirty="0"/>
              <a:t>索引，两种不同类型的索引有其不同的使用范围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mysql</a:t>
            </a:r>
            <a:r>
              <a:rPr lang="en-US" altLang="zh-CN" sz="2000" dirty="0"/>
              <a:t>&gt; create table users</a:t>
            </a:r>
          </a:p>
          <a:p>
            <a:pPr marL="0" indent="0">
              <a:buNone/>
            </a:pPr>
            <a:r>
              <a:rPr lang="en-US" altLang="zh-CN" sz="2000" dirty="0"/>
              <a:t>    -&gt; (</a:t>
            </a:r>
          </a:p>
          <a:p>
            <a:pPr marL="0" indent="0">
              <a:buNone/>
            </a:pPr>
            <a:r>
              <a:rPr lang="en-US" altLang="zh-CN" sz="2000" dirty="0"/>
              <a:t>    -&gt;     id </a:t>
            </a:r>
            <a:r>
              <a:rPr lang="en-US" altLang="zh-CN" sz="2000" dirty="0" err="1"/>
              <a:t>smallint</a:t>
            </a:r>
            <a:r>
              <a:rPr lang="en-US" altLang="zh-CN" sz="2000" dirty="0"/>
              <a:t> unsigned not null </a:t>
            </a:r>
            <a:r>
              <a:rPr lang="en-US" altLang="zh-CN" sz="2000" dirty="0" err="1"/>
              <a:t>auto_increment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  -&gt;     username varchar(15) not null,</a:t>
            </a:r>
          </a:p>
          <a:p>
            <a:pPr marL="0" indent="0">
              <a:buNone/>
            </a:pPr>
            <a:r>
              <a:rPr lang="en-US" altLang="zh-CN" sz="2000" dirty="0"/>
              <a:t>    -&gt;     </a:t>
            </a:r>
            <a:r>
              <a:rPr lang="en-US" altLang="zh-CN" sz="2000" dirty="0" err="1"/>
              <a:t>pwd</a:t>
            </a:r>
            <a:r>
              <a:rPr lang="en-US" altLang="zh-CN" sz="2000" dirty="0"/>
              <a:t> varchar(15) not null,</a:t>
            </a:r>
          </a:p>
          <a:p>
            <a:pPr marL="0" indent="0">
              <a:buNone/>
            </a:pPr>
            <a:r>
              <a:rPr lang="en-US" altLang="zh-CN" sz="2000" dirty="0"/>
              <a:t>    -&gt;     index using hash (username),</a:t>
            </a:r>
          </a:p>
          <a:p>
            <a:pPr marL="0" indent="0">
              <a:buNone/>
            </a:pPr>
            <a:r>
              <a:rPr lang="en-US" altLang="zh-CN" sz="2000" dirty="0"/>
              <a:t>    -&gt;     primary key (id)</a:t>
            </a:r>
          </a:p>
          <a:p>
            <a:pPr marL="0" indent="0">
              <a:buNone/>
            </a:pPr>
            <a:r>
              <a:rPr lang="en-US" altLang="zh-CN" sz="2000" dirty="0"/>
              <a:t>    -&gt; )engine=memory;</a:t>
            </a:r>
          </a:p>
        </p:txBody>
      </p:sp>
      <p:sp>
        <p:nvSpPr>
          <p:cNvPr id="2" name="矩形 1"/>
          <p:cNvSpPr/>
          <p:nvPr/>
        </p:nvSpPr>
        <p:spPr>
          <a:xfrm>
            <a:off x="6301509" y="3306690"/>
            <a:ext cx="5798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create table users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   id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smallint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unsigned not null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auto_increment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   username varchar(15) not null,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  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pwd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varchar(15) not null,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   index using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btree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(username),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   primary key (id)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)engine=memory;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</a:t>
            </a:r>
            <a:r>
              <a:rPr lang="en-US" altLang="zh-CN" b="1" dirty="0"/>
              <a:t>MERGE</a:t>
            </a:r>
            <a:r>
              <a:rPr lang="zh-CN" altLang="en-US" b="1" dirty="0"/>
              <a:t>存储引擎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Merge</a:t>
            </a:r>
            <a:r>
              <a:rPr lang="zh-CN" altLang="en-US" dirty="0"/>
              <a:t>存储引擎是一组</a:t>
            </a:r>
            <a:r>
              <a:rPr lang="en-US" altLang="zh-CN" dirty="0" err="1"/>
              <a:t>MyISAM</a:t>
            </a:r>
            <a:r>
              <a:rPr lang="zh-CN" altLang="en-US" dirty="0"/>
              <a:t>表的组合，这些</a:t>
            </a:r>
            <a:r>
              <a:rPr lang="en-US" altLang="zh-CN" dirty="0" err="1"/>
              <a:t>MyISAM</a:t>
            </a:r>
            <a:r>
              <a:rPr lang="zh-CN" altLang="en-US" dirty="0"/>
              <a:t>表必须结构完全相同，</a:t>
            </a:r>
            <a:r>
              <a:rPr lang="en-US" altLang="zh-CN" dirty="0"/>
              <a:t>merge</a:t>
            </a:r>
            <a:r>
              <a:rPr lang="zh-CN" altLang="en-US" dirty="0"/>
              <a:t>表本身并没有数据，对</a:t>
            </a:r>
            <a:r>
              <a:rPr lang="en-US" altLang="zh-CN" dirty="0"/>
              <a:t>merge</a:t>
            </a:r>
            <a:r>
              <a:rPr lang="zh-CN" altLang="en-US" dirty="0"/>
              <a:t>类型的表可以进行查询，更新，删除操作，这些操作实际上是对内部的</a:t>
            </a:r>
            <a:r>
              <a:rPr lang="en-US" altLang="zh-CN" dirty="0" err="1"/>
              <a:t>MyISAM</a:t>
            </a:r>
            <a:r>
              <a:rPr lang="zh-CN" altLang="en-US" dirty="0"/>
              <a:t>表进行的。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1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如何选择存储引擎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InnoDB</a:t>
            </a:r>
            <a:r>
              <a:rPr lang="zh-CN" altLang="en-US" sz="2400" dirty="0"/>
              <a:t>：用于事务处理；并发控制；需要频繁更新、删除操作（默认存储引擎）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MyISAM</a:t>
            </a:r>
            <a:r>
              <a:rPr lang="zh-CN" altLang="en-US" sz="2400" dirty="0"/>
              <a:t>：管理非事务表，高速存储和检索，全文检索；插入数据快，空间和内存使用比较低。插入新纪录和读出记录，效率高；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：所有数据都在内存中，数据处理速度快，但安全性不高。对表大小有要求，不能建太大的表。</a:t>
            </a:r>
          </a:p>
        </p:txBody>
      </p:sp>
    </p:spTree>
    <p:extLst>
      <p:ext uri="{BB962C8B-B14F-4D97-AF65-F5344CB8AC3E}">
        <p14:creationId xmlns:p14="http://schemas.microsoft.com/office/powerpoint/2010/main" val="133894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16982" cy="410730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关于大小写：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218" y="1129145"/>
            <a:ext cx="10612582" cy="504781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默认是不区分大小写的，但是在很多情况下需要大小敏感，以下总结了多种设置</a:t>
            </a:r>
            <a:r>
              <a:rPr lang="en-US" altLang="zh-CN" dirty="0"/>
              <a:t>MySQL</a:t>
            </a:r>
            <a:r>
              <a:rPr lang="zh-CN" altLang="en-US" dirty="0"/>
              <a:t>大小写敏感的方法。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修改</a:t>
            </a:r>
            <a:r>
              <a:rPr lang="en-US" altLang="zh-CN" dirty="0" err="1"/>
              <a:t>MySql</a:t>
            </a:r>
            <a:r>
              <a:rPr lang="en-US" altLang="zh-CN" dirty="0"/>
              <a:t> Server</a:t>
            </a:r>
            <a:r>
              <a:rPr lang="zh-CN" altLang="en-US" dirty="0"/>
              <a:t>安装目录下的 </a:t>
            </a:r>
            <a:r>
              <a:rPr lang="en-US" altLang="zh-CN" dirty="0"/>
              <a:t>my.ini </a:t>
            </a:r>
            <a:r>
              <a:rPr lang="zh-CN" altLang="en-US" dirty="0"/>
              <a:t>文件，在</a:t>
            </a:r>
            <a:r>
              <a:rPr lang="en-US" altLang="zh-CN" dirty="0" err="1"/>
              <a:t>mysqld</a:t>
            </a:r>
            <a:r>
              <a:rPr lang="zh-CN" altLang="en-US" dirty="0"/>
              <a:t>节下加入下面一行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set-variable=</a:t>
            </a:r>
            <a:r>
              <a:rPr lang="en-US" altLang="zh-CN" dirty="0" err="1"/>
              <a:t>lower_case_table_names</a:t>
            </a:r>
            <a:r>
              <a:rPr lang="en-US" altLang="zh-CN" dirty="0"/>
              <a:t>=0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：大小写敏感；</a:t>
            </a:r>
            <a:r>
              <a:rPr lang="en-US" altLang="zh-CN" dirty="0"/>
              <a:t>1</a:t>
            </a:r>
            <a:r>
              <a:rPr lang="zh-CN" altLang="en-US" dirty="0"/>
              <a:t>：大小写不敏感）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最后重启一下</a:t>
            </a:r>
            <a:r>
              <a:rPr lang="en-US" altLang="zh-CN" dirty="0" err="1"/>
              <a:t>MySql</a:t>
            </a:r>
            <a:r>
              <a:rPr lang="zh-CN" altLang="en-US" dirty="0"/>
              <a:t>服务即可。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3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、单行注释可以用</a:t>
            </a:r>
            <a:r>
              <a:rPr lang="en-US" altLang="zh-CN" dirty="0"/>
              <a:t>"#“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、单行注释的第二种写法用</a:t>
            </a:r>
            <a:r>
              <a:rPr lang="en-US" altLang="zh-CN" dirty="0"/>
              <a:t> "-- " </a:t>
            </a:r>
            <a:r>
              <a:rPr lang="zh-CN" altLang="zh-CN" dirty="0"/>
              <a:t>注意这个风格下</a:t>
            </a:r>
            <a:r>
              <a:rPr lang="en-US" altLang="zh-CN" dirty="0"/>
              <a:t>"--</a:t>
            </a:r>
            <a:r>
              <a:rPr lang="zh-CN" altLang="zh-CN" dirty="0"/>
              <a:t>【空格】</a:t>
            </a:r>
            <a:r>
              <a:rPr lang="en-US" altLang="zh-CN" dirty="0"/>
              <a:t>" </a:t>
            </a:r>
            <a:r>
              <a:rPr lang="zh-CN" altLang="zh-CN" dirty="0"/>
              <a:t>也就是说</a:t>
            </a:r>
            <a:r>
              <a:rPr lang="en-US" altLang="zh-CN" dirty="0"/>
              <a:t>“--" </a:t>
            </a:r>
            <a:r>
              <a:rPr lang="zh-CN" altLang="zh-CN" dirty="0"/>
              <a:t>与注释之间是有空格的。</a:t>
            </a:r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、多行注释可以用</a:t>
            </a:r>
            <a:r>
              <a:rPr lang="en-US" altLang="zh-CN" dirty="0"/>
              <a:t>/**/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0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781" y="70340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 create database </a:t>
            </a:r>
            <a:r>
              <a:rPr lang="en-US" altLang="zh-CN" sz="2000" dirty="0" err="1"/>
              <a:t>stu_course</a:t>
            </a:r>
            <a:r>
              <a:rPr lang="en-US" altLang="zh-CN" sz="2000" dirty="0"/>
              <a:t>;                                               create schema </a:t>
            </a:r>
            <a:r>
              <a:rPr lang="en-US" altLang="zh-CN" sz="2000" dirty="0" err="1"/>
              <a:t>stu_course</a:t>
            </a:r>
            <a:r>
              <a:rPr lang="en-US" altLang="zh-CN" sz="2000" dirty="0"/>
              <a:t>; </a:t>
            </a:r>
            <a:r>
              <a:rPr lang="zh-CN" altLang="en-US" sz="2000" dirty="0"/>
              <a:t>效果一样。</a:t>
            </a:r>
            <a:r>
              <a:rPr lang="en-US" altLang="zh-CN" sz="2000" dirty="0"/>
              <a:t>      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Use </a:t>
            </a:r>
            <a:r>
              <a:rPr lang="en-US" altLang="zh-CN" sz="2000" dirty="0" err="1"/>
              <a:t>stu_course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CREATE TABLE Student          </a:t>
            </a:r>
          </a:p>
          <a:p>
            <a:pPr marL="0" indent="0"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	CHAR(9) PRIMARY KEY,                 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 	CHAR(20) NOT NULL,     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Ssex</a:t>
            </a:r>
            <a:r>
              <a:rPr lang="en-US" altLang="zh-CN" sz="2000" dirty="0"/>
              <a:t>   	CHAR(2) NOT NULL,</a:t>
            </a:r>
          </a:p>
          <a:p>
            <a:pPr marL="0" indent="0">
              <a:buNone/>
            </a:pPr>
            <a:r>
              <a:rPr lang="en-US" altLang="zh-CN" sz="2000" dirty="0"/>
              <a:t>		Sage   	SMALLINT,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  	CHAR(20),</a:t>
            </a:r>
          </a:p>
          <a:p>
            <a:pPr marL="0" indent="0">
              <a:buNone/>
            </a:pPr>
            <a:r>
              <a:rPr lang="en-US" altLang="zh-CN" sz="2000" dirty="0"/>
              <a:t>		CHECK(</a:t>
            </a:r>
            <a:r>
              <a:rPr lang="en-US" altLang="zh-CN" sz="2000" dirty="0" err="1"/>
              <a:t>Ssex</a:t>
            </a:r>
            <a:r>
              <a:rPr lang="en-US" altLang="zh-CN" sz="2000" dirty="0"/>
              <a:t> in ('</a:t>
            </a:r>
            <a:r>
              <a:rPr lang="zh-CN" altLang="en-US" sz="2000" dirty="0"/>
              <a:t>男</a:t>
            </a:r>
            <a:r>
              <a:rPr lang="en-US" altLang="zh-CN" sz="2000" dirty="0"/>
              <a:t>','</a:t>
            </a:r>
            <a:r>
              <a:rPr lang="zh-CN" altLang="en-US" sz="2000" dirty="0"/>
              <a:t>女</a:t>
            </a:r>
            <a:r>
              <a:rPr lang="en-US" altLang="zh-CN" sz="2000" dirty="0"/>
              <a:t>')),</a:t>
            </a:r>
          </a:p>
          <a:p>
            <a:pPr marL="0" indent="0">
              <a:buNone/>
            </a:pPr>
            <a:r>
              <a:rPr lang="en-US" altLang="zh-CN" sz="2000" dirty="0"/>
              <a:t>		CHECK(Sage&gt;=0 and Sage&lt;=150)</a:t>
            </a:r>
          </a:p>
          <a:p>
            <a:pPr marL="0" indent="0">
              <a:buNone/>
            </a:pPr>
            <a:r>
              <a:rPr lang="en-US" altLang="zh-CN" sz="2000" dirty="0"/>
              <a:t>		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335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Show tables;</a:t>
            </a:r>
          </a:p>
          <a:p>
            <a:pPr marL="0" indent="0">
              <a:buNone/>
            </a:pPr>
            <a:r>
              <a:rPr lang="en-US" altLang="zh-CN" dirty="0"/>
              <a:t>Show engines;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databases;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执行脚本的方法：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source E:/mysql_source_code/1_create_all.sql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73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57" y="226097"/>
            <a:ext cx="11182351" cy="59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9" y="102576"/>
            <a:ext cx="7554790" cy="64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38100"/>
            <a:ext cx="101155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workbench/</a:t>
            </a:r>
            <a:r>
              <a:rPr lang="en-US" altLang="zh-CN" dirty="0" err="1"/>
              <a:t>Navicat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mysql</a:t>
            </a:r>
            <a:r>
              <a:rPr lang="zh-CN" altLang="en-US" dirty="0"/>
              <a:t>中，</a:t>
            </a:r>
            <a:r>
              <a:rPr lang="en-US" altLang="zh-CN" dirty="0"/>
              <a:t>create schema</a:t>
            </a:r>
            <a:r>
              <a:rPr lang="zh-CN" altLang="en-US" dirty="0"/>
              <a:t>与</a:t>
            </a:r>
            <a:r>
              <a:rPr lang="en-US" altLang="zh-CN" dirty="0"/>
              <a:t>create database</a:t>
            </a:r>
            <a:r>
              <a:rPr lang="zh-CN" altLang="en-US" dirty="0"/>
              <a:t>作用一样，都是创建数据库。</a:t>
            </a:r>
            <a:endParaRPr lang="en-US" altLang="zh-CN" dirty="0"/>
          </a:p>
          <a:p>
            <a:r>
              <a:rPr lang="zh-CN" altLang="en-US" dirty="0"/>
              <a:t>建库</a:t>
            </a:r>
            <a:endParaRPr lang="en-US" altLang="zh-CN" dirty="0"/>
          </a:p>
          <a:p>
            <a:r>
              <a:rPr lang="zh-CN" altLang="en-US" dirty="0"/>
              <a:t>建表   </a:t>
            </a:r>
            <a:r>
              <a:rPr lang="en-US" altLang="zh-CN" dirty="0"/>
              <a:t>utf8-default collation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85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85" y="465992"/>
            <a:ext cx="112847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4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57" y="260410"/>
            <a:ext cx="10138243" cy="60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98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789"/>
            <a:ext cx="10515600" cy="59091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use </a:t>
            </a:r>
            <a:r>
              <a:rPr lang="en-US" altLang="zh-CN" dirty="0" err="1"/>
              <a:t>stu_course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TABLE Student</a:t>
            </a:r>
          </a:p>
          <a:p>
            <a:pPr marL="0" indent="0">
              <a:buNone/>
            </a:pPr>
            <a:r>
              <a:rPr lang="en-US" altLang="zh-CN" dirty="0"/>
              <a:t>        (</a:t>
            </a:r>
            <a:r>
              <a:rPr lang="en-US" altLang="zh-CN" dirty="0" err="1"/>
              <a:t>Sno</a:t>
            </a:r>
            <a:r>
              <a:rPr lang="en-US" altLang="zh-CN" dirty="0"/>
              <a:t>       CHAR(5)  NOT NULL  UNIQUE,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Sname</a:t>
            </a:r>
            <a:r>
              <a:rPr lang="en-US" altLang="zh-CN" dirty="0"/>
              <a:t>  CHAR(20)  UNIQUE,          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Ssex</a:t>
            </a:r>
            <a:r>
              <a:rPr lang="en-US" altLang="zh-CN" dirty="0"/>
              <a:t>      CHAR(1),</a:t>
            </a:r>
          </a:p>
          <a:p>
            <a:pPr marL="0" indent="0">
              <a:buNone/>
            </a:pPr>
            <a:r>
              <a:rPr lang="en-US" altLang="zh-CN" dirty="0"/>
              <a:t>         Sage      INT,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Sdept</a:t>
            </a:r>
            <a:r>
              <a:rPr lang="en-US" altLang="zh-CN" dirty="0"/>
              <a:t>    CHAR(15));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table course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cno</a:t>
            </a:r>
            <a:r>
              <a:rPr lang="en-US" altLang="zh-CN" dirty="0"/>
              <a:t> char(4) primary key,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cname</a:t>
            </a:r>
            <a:r>
              <a:rPr lang="en-US" altLang="zh-CN" dirty="0"/>
              <a:t> char(40) 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cpno</a:t>
            </a:r>
            <a:r>
              <a:rPr lang="en-US" altLang="zh-CN" dirty="0"/>
              <a:t> char(4) , </a:t>
            </a:r>
          </a:p>
          <a:p>
            <a:pPr marL="0" indent="0">
              <a:buNone/>
            </a:pPr>
            <a:r>
              <a:rPr lang="en-US" altLang="zh-CN" dirty="0" err="1"/>
              <a:t>ccredit</a:t>
            </a:r>
            <a:r>
              <a:rPr lang="en-US" altLang="zh-CN" dirty="0"/>
              <a:t> </a:t>
            </a:r>
            <a:r>
              <a:rPr lang="en-US" altLang="zh-CN" dirty="0" err="1"/>
              <a:t>smallint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foreign key (</a:t>
            </a:r>
            <a:r>
              <a:rPr lang="en-US" altLang="zh-CN" dirty="0" err="1"/>
              <a:t>cpno</a:t>
            </a:r>
            <a:r>
              <a:rPr lang="en-US" altLang="zh-CN" dirty="0"/>
              <a:t>) references course(</a:t>
            </a:r>
            <a:r>
              <a:rPr lang="en-US" altLang="zh-CN" dirty="0" err="1"/>
              <a:t>cno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961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create table  SC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 CHAR(5) ,  </a:t>
            </a:r>
          </a:p>
          <a:p>
            <a:pPr marL="0" indent="0">
              <a:buNone/>
            </a:pPr>
            <a:r>
              <a:rPr lang="en-US" altLang="zh-CN" dirty="0" err="1"/>
              <a:t>Cno</a:t>
            </a:r>
            <a:r>
              <a:rPr lang="en-US" altLang="zh-CN" dirty="0"/>
              <a:t> CHAR(4) ,     </a:t>
            </a:r>
          </a:p>
          <a:p>
            <a:pPr marL="0" indent="0">
              <a:buNone/>
            </a:pPr>
            <a:r>
              <a:rPr lang="en-US" altLang="zh-CN" dirty="0"/>
              <a:t>Grade   </a:t>
            </a:r>
            <a:r>
              <a:rPr lang="en-US" altLang="zh-CN" dirty="0" err="1"/>
              <a:t>int</a:t>
            </a:r>
            <a:r>
              <a:rPr lang="en-US" altLang="zh-CN" dirty="0"/>
              <a:t>,   </a:t>
            </a:r>
          </a:p>
          <a:p>
            <a:pPr marL="0" indent="0">
              <a:buNone/>
            </a:pPr>
            <a:r>
              <a:rPr lang="en-US" altLang="zh-CN" dirty="0"/>
              <a:t>Primary key 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), </a:t>
            </a:r>
          </a:p>
          <a:p>
            <a:pPr marL="0" indent="0">
              <a:buNone/>
            </a:pPr>
            <a:r>
              <a:rPr lang="en-US" altLang="zh-CN" dirty="0"/>
              <a:t>FOREIGN KEY (</a:t>
            </a:r>
            <a:r>
              <a:rPr lang="en-US" altLang="zh-CN" dirty="0" err="1"/>
              <a:t>sno</a:t>
            </a:r>
            <a:r>
              <a:rPr lang="en-US" altLang="zh-CN" dirty="0"/>
              <a:t>)  REFERENCES  student(</a:t>
            </a:r>
            <a:r>
              <a:rPr lang="en-US" altLang="zh-CN" dirty="0" err="1"/>
              <a:t>sno</a:t>
            </a:r>
            <a:r>
              <a:rPr lang="en-US" altLang="zh-CN" dirty="0"/>
              <a:t>), </a:t>
            </a:r>
          </a:p>
          <a:p>
            <a:pPr marL="0" indent="0">
              <a:buNone/>
            </a:pPr>
            <a:r>
              <a:rPr lang="en-US" altLang="zh-CN" dirty="0"/>
              <a:t>FOREIGN KEY(</a:t>
            </a:r>
            <a:r>
              <a:rPr lang="en-US" altLang="zh-CN" dirty="0" err="1"/>
              <a:t>cno</a:t>
            </a:r>
            <a:r>
              <a:rPr lang="en-US" altLang="zh-CN" dirty="0"/>
              <a:t>) references course(</a:t>
            </a:r>
            <a:r>
              <a:rPr lang="en-US" altLang="zh-CN" dirty="0" err="1"/>
              <a:t>cno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19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7423"/>
            <a:ext cx="10515600" cy="556954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Show columns from student       </a:t>
            </a:r>
            <a:r>
              <a:rPr lang="zh-CN" altLang="en-US" dirty="0"/>
              <a:t>查看表结构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Describe student;</a:t>
            </a:r>
          </a:p>
          <a:p>
            <a:r>
              <a:rPr lang="en-US" altLang="zh-CN" dirty="0"/>
              <a:t>Describe student </a:t>
            </a:r>
            <a:r>
              <a:rPr lang="en-US" altLang="zh-CN" dirty="0" err="1"/>
              <a:t>sno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996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754" y="128904"/>
            <a:ext cx="10515600" cy="1325563"/>
          </a:xfrm>
        </p:spPr>
        <p:txBody>
          <a:bodyPr/>
          <a:lstStyle/>
          <a:p>
            <a:r>
              <a:rPr lang="en-US" altLang="zh-CN" dirty="0"/>
              <a:t>Alter table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1" y="1454467"/>
            <a:ext cx="10401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5983"/>
            <a:ext cx="10515600" cy="56609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、向表</a:t>
            </a:r>
            <a:r>
              <a:rPr lang="en-US" altLang="zh-CN" dirty="0"/>
              <a:t>employee</a:t>
            </a:r>
            <a:r>
              <a:rPr lang="zh-CN" altLang="en-US" dirty="0"/>
              <a:t>中添加</a:t>
            </a:r>
            <a:r>
              <a:rPr lang="en-US" altLang="zh-CN" dirty="0" err="1"/>
              <a:t>Account_Number</a:t>
            </a:r>
            <a:r>
              <a:rPr lang="zh-CN" altLang="en-US" dirty="0"/>
              <a:t>字段并设置其字段类型为</a:t>
            </a:r>
            <a:r>
              <a:rPr lang="en-US" altLang="zh-CN" dirty="0"/>
              <a:t>INT</a:t>
            </a:r>
          </a:p>
          <a:p>
            <a:pPr marL="0" indent="0">
              <a:buNone/>
            </a:pPr>
            <a:r>
              <a:rPr lang="en-US" altLang="zh-CN" dirty="0"/>
              <a:t>ALTER TABLE employee ADD COLUMN </a:t>
            </a:r>
            <a:r>
              <a:rPr lang="en-US" altLang="zh-CN" dirty="0" err="1"/>
              <a:t>Account_Number</a:t>
            </a:r>
            <a:r>
              <a:rPr lang="en-US" altLang="zh-CN" dirty="0"/>
              <a:t> INT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、修改表</a:t>
            </a:r>
            <a:r>
              <a:rPr lang="en-US" altLang="zh-CN" dirty="0"/>
              <a:t>student</a:t>
            </a:r>
            <a:r>
              <a:rPr lang="zh-CN" altLang="en-US" dirty="0"/>
              <a:t>中的</a:t>
            </a:r>
            <a:r>
              <a:rPr lang="en-US" altLang="zh-CN" dirty="0" err="1"/>
              <a:t>sname</a:t>
            </a:r>
            <a:r>
              <a:rPr lang="zh-CN" altLang="en-US" dirty="0"/>
              <a:t>字段为索引</a:t>
            </a:r>
          </a:p>
          <a:p>
            <a:pPr marL="0" indent="0">
              <a:buNone/>
            </a:pPr>
            <a:r>
              <a:rPr lang="en-US" altLang="zh-CN" dirty="0"/>
              <a:t>use </a:t>
            </a:r>
            <a:r>
              <a:rPr lang="en-US" altLang="zh-CN" dirty="0" err="1"/>
              <a:t>stu_course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ALTER TABLE student ADD INDEX (</a:t>
            </a:r>
            <a:r>
              <a:rPr lang="en-US" altLang="zh-CN" dirty="0" err="1"/>
              <a:t>sdept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desc</a:t>
            </a:r>
            <a:r>
              <a:rPr lang="en-US" altLang="zh-CN" dirty="0"/>
              <a:t> student;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、修改表</a:t>
            </a:r>
            <a:r>
              <a:rPr lang="en-US" altLang="zh-CN" dirty="0"/>
              <a:t>employee</a:t>
            </a:r>
            <a:r>
              <a:rPr lang="zh-CN" altLang="en-US" dirty="0"/>
              <a:t>中的</a:t>
            </a:r>
            <a:r>
              <a:rPr lang="en-US" altLang="zh-CN" dirty="0"/>
              <a:t>ID</a:t>
            </a:r>
            <a:r>
              <a:rPr lang="zh-CN" altLang="en-US" dirty="0"/>
              <a:t>字段为主键</a:t>
            </a:r>
            <a:r>
              <a:rPr lang="en-US" altLang="zh-CN" dirty="0"/>
              <a:t>PRIMARY KEY</a:t>
            </a:r>
          </a:p>
          <a:p>
            <a:pPr marL="0" indent="0">
              <a:buNone/>
            </a:pPr>
            <a:r>
              <a:rPr lang="en-US" altLang="zh-CN" dirty="0"/>
              <a:t>ALTER TABLE employee ADD PRIMARY KEY (ID)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、修改表</a:t>
            </a:r>
            <a:r>
              <a:rPr lang="en-US" altLang="zh-CN" dirty="0"/>
              <a:t>employee</a:t>
            </a:r>
            <a:r>
              <a:rPr lang="zh-CN" altLang="en-US" dirty="0"/>
              <a:t>中的</a:t>
            </a:r>
            <a:r>
              <a:rPr lang="en-US" altLang="zh-CN" dirty="0"/>
              <a:t>ID</a:t>
            </a:r>
            <a:r>
              <a:rPr lang="zh-CN" altLang="en-US" dirty="0"/>
              <a:t>字段为唯一索引</a:t>
            </a:r>
            <a:r>
              <a:rPr lang="en-US" altLang="zh-CN" dirty="0"/>
              <a:t>UNIQUE</a:t>
            </a:r>
          </a:p>
          <a:p>
            <a:pPr marL="0" indent="0">
              <a:buNone/>
            </a:pPr>
            <a:r>
              <a:rPr lang="en-US" altLang="zh-CN" dirty="0"/>
              <a:t>ALTER TABLE employee ADD UNIQUE (ID)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、将</a:t>
            </a:r>
            <a:r>
              <a:rPr lang="en-US" altLang="zh-CN" dirty="0"/>
              <a:t>employee</a:t>
            </a:r>
            <a:r>
              <a:rPr lang="zh-CN" altLang="en-US" dirty="0"/>
              <a:t>表中的</a:t>
            </a:r>
            <a:r>
              <a:rPr lang="en-US" altLang="zh-CN" dirty="0"/>
              <a:t>id</a:t>
            </a:r>
            <a:r>
              <a:rPr lang="zh-CN" altLang="en-US" dirty="0"/>
              <a:t>字段重命名为</a:t>
            </a:r>
            <a:r>
              <a:rPr lang="en-US" altLang="zh-CN" dirty="0"/>
              <a:t>salary</a:t>
            </a:r>
            <a:r>
              <a:rPr lang="zh-CN" altLang="en-US" dirty="0"/>
              <a:t>并设置其数据类型为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ALTER TABLE employee CHANGE ID salary INT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14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6611"/>
            <a:ext cx="10515600" cy="5530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、删除</a:t>
            </a:r>
            <a:r>
              <a:rPr lang="en-US" altLang="zh-CN" dirty="0"/>
              <a:t>employee</a:t>
            </a:r>
            <a:r>
              <a:rPr lang="zh-CN" altLang="en-US" dirty="0"/>
              <a:t>表中的</a:t>
            </a:r>
            <a:r>
              <a:rPr lang="en-US" altLang="zh-CN" dirty="0" err="1"/>
              <a:t>Customer_ID</a:t>
            </a:r>
            <a:r>
              <a:rPr lang="zh-CN" altLang="en-US" dirty="0"/>
              <a:t>字段</a:t>
            </a:r>
          </a:p>
          <a:p>
            <a:pPr marL="0" indent="0">
              <a:buNone/>
            </a:pPr>
            <a:r>
              <a:rPr lang="en-US" altLang="zh-CN" dirty="0"/>
              <a:t>ALTER TABLE employee DROP </a:t>
            </a:r>
            <a:r>
              <a:rPr lang="en-US" altLang="zh-CN" dirty="0" err="1"/>
              <a:t>Customer_ID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、删除</a:t>
            </a:r>
            <a:r>
              <a:rPr lang="en-US" altLang="zh-CN" dirty="0"/>
              <a:t>employee</a:t>
            </a:r>
            <a:r>
              <a:rPr lang="zh-CN" altLang="en-US" dirty="0"/>
              <a:t>表中所有主键</a:t>
            </a:r>
          </a:p>
          <a:p>
            <a:pPr marL="0" indent="0">
              <a:buNone/>
            </a:pPr>
            <a:r>
              <a:rPr lang="en-US" altLang="zh-CN" dirty="0"/>
              <a:t>ALTER TABLE employee DROP PRIMARY KEY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、删除</a:t>
            </a:r>
            <a:r>
              <a:rPr lang="en-US" altLang="zh-CN" dirty="0"/>
              <a:t>employee</a:t>
            </a:r>
            <a:r>
              <a:rPr lang="zh-CN" altLang="en-US" dirty="0"/>
              <a:t>表中字段</a:t>
            </a:r>
            <a:r>
              <a:rPr lang="en-US" altLang="zh-CN" dirty="0" err="1"/>
              <a:t>Customer_ID</a:t>
            </a:r>
            <a:r>
              <a:rPr lang="zh-CN" altLang="en-US" dirty="0"/>
              <a:t>的索引，只是将</a:t>
            </a:r>
            <a:r>
              <a:rPr lang="en-US" altLang="zh-CN" dirty="0" err="1"/>
              <a:t>Customer_ID</a:t>
            </a:r>
            <a:r>
              <a:rPr lang="zh-CN" altLang="en-US" dirty="0"/>
              <a:t>的索引取消，不会删除</a:t>
            </a:r>
            <a:r>
              <a:rPr lang="en-US" altLang="zh-CN" dirty="0" err="1"/>
              <a:t>Customer_ID</a:t>
            </a:r>
            <a:r>
              <a:rPr lang="zh-CN" altLang="en-US" dirty="0"/>
              <a:t>字段。</a:t>
            </a:r>
          </a:p>
          <a:p>
            <a:pPr marL="0" indent="0">
              <a:buNone/>
            </a:pPr>
            <a:r>
              <a:rPr lang="en-US" altLang="zh-CN" dirty="0"/>
              <a:t>ALTER TABLE employee DROP INDEX </a:t>
            </a:r>
            <a:r>
              <a:rPr lang="en-US" altLang="zh-CN" dirty="0" err="1"/>
              <a:t>Customer_ID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、修改</a:t>
            </a:r>
            <a:r>
              <a:rPr lang="en-US" altLang="zh-CN" dirty="0"/>
              <a:t>employee</a:t>
            </a:r>
            <a:r>
              <a:rPr lang="zh-CN" altLang="en-US" dirty="0"/>
              <a:t>表中</a:t>
            </a:r>
            <a:r>
              <a:rPr lang="en-US" altLang="zh-CN" dirty="0" err="1"/>
              <a:t>First_Name</a:t>
            </a:r>
            <a:r>
              <a:rPr lang="zh-CN" altLang="en-US" dirty="0"/>
              <a:t>的字段类型为</a:t>
            </a:r>
            <a:r>
              <a:rPr lang="en-US" altLang="zh-CN" dirty="0"/>
              <a:t>varchar(100)</a:t>
            </a:r>
          </a:p>
          <a:p>
            <a:pPr marL="0" indent="0">
              <a:buNone/>
            </a:pPr>
            <a:r>
              <a:rPr lang="en-US" altLang="zh-CN" dirty="0"/>
              <a:t>ALTER TABLE employee MODIFY </a:t>
            </a:r>
            <a:r>
              <a:rPr lang="en-US" altLang="zh-CN" dirty="0" err="1"/>
              <a:t>First_Name</a:t>
            </a:r>
            <a:r>
              <a:rPr lang="en-US" altLang="zh-CN" dirty="0"/>
              <a:t> varchar(100) </a:t>
            </a:r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、将表</a:t>
            </a:r>
            <a:r>
              <a:rPr lang="en-US" altLang="zh-CN" dirty="0"/>
              <a:t>employee</a:t>
            </a:r>
            <a:r>
              <a:rPr lang="zh-CN" altLang="en-US" dirty="0"/>
              <a:t>重命名为</a:t>
            </a:r>
            <a:r>
              <a:rPr lang="en-US" altLang="zh-CN" dirty="0"/>
              <a:t>Customer</a:t>
            </a:r>
          </a:p>
          <a:p>
            <a:pPr marL="0" indent="0">
              <a:buNone/>
            </a:pPr>
            <a:r>
              <a:rPr lang="en-US" altLang="zh-CN" dirty="0"/>
              <a:t>ALTER TABLE employee RENAME Customer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64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Alter table student rename as stu_2018;      </a:t>
            </a:r>
            <a:r>
              <a:rPr lang="zh-CN" altLang="en-US" dirty="0"/>
              <a:t>修改表名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Rename table student to stu123;      </a:t>
            </a:r>
            <a:r>
              <a:rPr lang="zh-CN" altLang="en-US" dirty="0"/>
              <a:t>重命名表名</a:t>
            </a:r>
          </a:p>
        </p:txBody>
      </p:sp>
    </p:spTree>
    <p:extLst>
      <p:ext uri="{BB962C8B-B14F-4D97-AF65-F5344CB8AC3E}">
        <p14:creationId xmlns:p14="http://schemas.microsoft.com/office/powerpoint/2010/main" val="3805713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insert into student values('95001', 'Mike', 'M', 20, 'IS','12334');</a:t>
            </a:r>
          </a:p>
          <a:p>
            <a:endParaRPr lang="en-US" altLang="zh-CN" dirty="0"/>
          </a:p>
          <a:p>
            <a:r>
              <a:rPr lang="en-US" altLang="zh-CN" dirty="0"/>
              <a:t>Create table stu22 like </a:t>
            </a:r>
            <a:r>
              <a:rPr lang="en-US" altLang="zh-CN" dirty="0" err="1"/>
              <a:t>student;Desc</a:t>
            </a:r>
            <a:r>
              <a:rPr lang="en-US" altLang="zh-CN" dirty="0"/>
              <a:t> stu22;Desc student; </a:t>
            </a:r>
          </a:p>
          <a:p>
            <a:endParaRPr lang="en-US" altLang="zh-CN" dirty="0"/>
          </a:p>
          <a:p>
            <a:r>
              <a:rPr lang="en-US" altLang="zh-CN" dirty="0"/>
              <a:t>select * from stu22;</a:t>
            </a:r>
          </a:p>
          <a:p>
            <a:endParaRPr lang="en-US" altLang="zh-CN" dirty="0"/>
          </a:p>
          <a:p>
            <a:r>
              <a:rPr lang="en-US" altLang="zh-CN" dirty="0"/>
              <a:t>Create table stu33 as select * from student;</a:t>
            </a:r>
          </a:p>
          <a:p>
            <a:endParaRPr lang="en-US" altLang="zh-CN" dirty="0"/>
          </a:p>
          <a:p>
            <a:r>
              <a:rPr lang="en-US" altLang="zh-CN" dirty="0"/>
              <a:t>select * from stu33;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63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  <a:ea typeface="+mn-ea"/>
                <a:cs typeface="+mn-cs"/>
              </a:rPr>
              <a:t>1.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通过系统服务器启动</a:t>
            </a:r>
            <a:r>
              <a:rPr lang="en-US" altLang="zh-CN" sz="2800" dirty="0" err="1">
                <a:latin typeface="+mn-lt"/>
                <a:ea typeface="+mn-ea"/>
                <a:cs typeface="+mn-cs"/>
              </a:rPr>
              <a:t>mysql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服务</a:t>
            </a:r>
            <a:br>
              <a:rPr lang="en-US" altLang="zh-CN" sz="2800" dirty="0">
                <a:latin typeface="+mn-lt"/>
                <a:ea typeface="+mn-ea"/>
                <a:cs typeface="+mn-cs"/>
              </a:rPr>
            </a:br>
            <a:br>
              <a:rPr lang="en-US" altLang="zh-CN" sz="2800" dirty="0">
                <a:latin typeface="+mn-lt"/>
                <a:ea typeface="+mn-ea"/>
                <a:cs typeface="+mn-cs"/>
              </a:rPr>
            </a:br>
            <a:r>
              <a:rPr lang="en-US" altLang="zh-CN" sz="2800" dirty="0">
                <a:latin typeface="+mn-lt"/>
                <a:ea typeface="+mn-ea"/>
                <a:cs typeface="+mn-cs"/>
              </a:rPr>
              <a:t>2.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命令提示符下启动、停止服务器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1691" y="1844098"/>
            <a:ext cx="9063182" cy="4351338"/>
          </a:xfrm>
        </p:spPr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mysql</a:t>
            </a:r>
            <a:r>
              <a:rPr lang="zh-CN" altLang="en-US" dirty="0"/>
              <a:t>服务器：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net start </a:t>
            </a:r>
            <a:r>
              <a:rPr lang="en-US" altLang="zh-CN" dirty="0" err="1"/>
              <a:t>mysql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停止服务器：</a:t>
            </a:r>
            <a:r>
              <a:rPr lang="en-US" altLang="zh-CN" dirty="0"/>
              <a:t>net stop </a:t>
            </a:r>
            <a:r>
              <a:rPr lang="en-US" altLang="zh-CN" dirty="0" err="1"/>
              <a:t>mysql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连接</a:t>
            </a:r>
            <a:r>
              <a:rPr lang="en-US" altLang="zh-CN" dirty="0" err="1"/>
              <a:t>mysql</a:t>
            </a:r>
            <a:r>
              <a:rPr lang="zh-CN" altLang="en-US" dirty="0"/>
              <a:t>服务器：</a:t>
            </a:r>
            <a:r>
              <a:rPr lang="en-US" altLang="zh-CN" dirty="0" err="1"/>
              <a:t>mysql</a:t>
            </a:r>
            <a:r>
              <a:rPr lang="en-US" altLang="zh-CN" dirty="0"/>
              <a:t> –</a:t>
            </a:r>
            <a:r>
              <a:rPr lang="en-US" altLang="zh-CN" dirty="0" err="1"/>
              <a:t>uroot</a:t>
            </a:r>
            <a:r>
              <a:rPr lang="en-US" altLang="zh-CN" dirty="0"/>
              <a:t> –h127.0.0.1 –</a:t>
            </a:r>
            <a:r>
              <a:rPr lang="en-US" altLang="zh-CN" dirty="0" err="1"/>
              <a:t>ppassword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在连接时，</a:t>
            </a:r>
            <a:r>
              <a:rPr lang="en-US" altLang="zh-CN" dirty="0" err="1"/>
              <a:t>mysql</a:t>
            </a:r>
            <a:r>
              <a:rPr lang="zh-CN" altLang="en-US" dirty="0"/>
              <a:t>服务器所在地址可以省略不写。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43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Drop table if exists </a:t>
            </a:r>
            <a:r>
              <a:rPr lang="zh-CN" altLang="en-US" dirty="0"/>
              <a:t>表名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Drop table student;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68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4377"/>
            <a:ext cx="10515600" cy="1325563"/>
          </a:xfrm>
        </p:spPr>
        <p:txBody>
          <a:bodyPr/>
          <a:lstStyle/>
          <a:p>
            <a:r>
              <a:rPr lang="zh-CN" altLang="en-US" dirty="0"/>
              <a:t>实践：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5740"/>
            <a:ext cx="10515600" cy="556482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练习启动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服务；连接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；创建数据库；创建表；更新表和删除表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完成以自己</a:t>
            </a:r>
            <a:r>
              <a:rPr lang="en-US" altLang="zh-CN" sz="2400" dirty="0"/>
              <a:t>”</a:t>
            </a:r>
            <a:r>
              <a:rPr lang="zh-CN" altLang="en-US" sz="2400" dirty="0"/>
              <a:t>学号后三位</a:t>
            </a:r>
            <a:r>
              <a:rPr lang="en-US" altLang="zh-CN" sz="2400" dirty="0"/>
              <a:t>_</a:t>
            </a:r>
            <a:r>
              <a:rPr lang="zh-CN" altLang="en-US" sz="2400" dirty="0"/>
              <a:t>名字</a:t>
            </a:r>
            <a:r>
              <a:rPr lang="en-US" altLang="zh-CN" sz="2400" dirty="0"/>
              <a:t>_book”</a:t>
            </a:r>
            <a:r>
              <a:rPr lang="zh-CN" altLang="en-US" sz="2400" dirty="0"/>
              <a:t>命名的数据库的建立，如：</a:t>
            </a:r>
            <a:r>
              <a:rPr lang="en-US" altLang="zh-CN" sz="2400" dirty="0">
                <a:solidFill>
                  <a:srgbClr val="FF0000"/>
                </a:solidFill>
              </a:rPr>
              <a:t>003_</a:t>
            </a:r>
            <a:r>
              <a:rPr lang="zh-CN" altLang="en-US" sz="2400" dirty="0">
                <a:solidFill>
                  <a:srgbClr val="FF0000"/>
                </a:solidFill>
              </a:rPr>
              <a:t>王毅</a:t>
            </a:r>
            <a:r>
              <a:rPr lang="en-US" altLang="zh-CN" sz="2400" dirty="0">
                <a:solidFill>
                  <a:srgbClr val="FF0000"/>
                </a:solidFill>
              </a:rPr>
              <a:t>_book</a:t>
            </a:r>
            <a:r>
              <a:rPr lang="en-US" altLang="zh-CN" sz="2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分别使用</a:t>
            </a:r>
            <a:r>
              <a:rPr lang="en-US" altLang="zh-CN" sz="2400" dirty="0"/>
              <a:t>workbench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Navicat</a:t>
            </a:r>
            <a:r>
              <a:rPr lang="zh-CN" altLang="en-US" sz="2400" dirty="0"/>
              <a:t>图形用户界面方式和命令提示符方式完成下面五张表的建立。在实践中应包括所有类型的约束，例如唯一性，非空值，外键等。 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用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语句练习表的修改和删除，学生应测试不同种类的表的修改。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请学会尝试利用百度的方法解决遇到的问题。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请将练习的内容截屏到实验报告中，文字说明操作的内容，遇到的问题，如何解决的。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实验报告命名方式： </a:t>
            </a:r>
            <a:r>
              <a:rPr lang="en-US" altLang="zh-CN" sz="2400" dirty="0"/>
              <a:t>003--</a:t>
            </a:r>
            <a:r>
              <a:rPr lang="zh-CN" altLang="en-US" sz="2400" dirty="0"/>
              <a:t>姓名</a:t>
            </a:r>
            <a:r>
              <a:rPr lang="en-US" altLang="zh-CN" sz="2400" dirty="0"/>
              <a:t>--</a:t>
            </a:r>
            <a:r>
              <a:rPr lang="zh-CN" altLang="en-US" sz="2400" dirty="0"/>
              <a:t>实验</a:t>
            </a:r>
            <a:r>
              <a:rPr lang="en-US" altLang="zh-CN" sz="2400" dirty="0"/>
              <a:t>1-2.doc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前两次实验</a:t>
            </a:r>
            <a:r>
              <a:rPr lang="en-US" altLang="zh-CN" sz="2400" dirty="0"/>
              <a:t>Lab1,Lab2</a:t>
            </a:r>
            <a:r>
              <a:rPr lang="zh-CN" altLang="en-US" sz="2400" dirty="0"/>
              <a:t>提交一次实验报告。自己做实验，不要抄袭他人截屏！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全英文撰写实验报告。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2813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4"/>
          <p:cNvSpPr>
            <a:spLocks noChangeArrowheads="1"/>
          </p:cNvSpPr>
          <p:nvPr/>
        </p:nvSpPr>
        <p:spPr bwMode="auto">
          <a:xfrm>
            <a:off x="3741738" y="752476"/>
            <a:ext cx="4176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 err="1">
                <a:latin typeface="+mj-lt"/>
              </a:rPr>
              <a:t>readertype</a:t>
            </a:r>
            <a:endParaRPr kumimoji="0" lang="zh-CN" altLang="en-US" sz="2400" dirty="0">
              <a:latin typeface="+mj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E64C8A-24A9-473A-BA22-EDB2C0F39D8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7197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26066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32394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9104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6269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7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种类编号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种类名称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借书数量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借书期限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Userfullife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有效期限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5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1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7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905000" y="989014"/>
            <a:ext cx="8229600" cy="490537"/>
          </a:xfrm>
        </p:spPr>
        <p:txBody>
          <a:bodyPr/>
          <a:lstStyle/>
          <a:p>
            <a:pPr algn="ctr" eaLnBrk="1" hangingPunct="1"/>
            <a:r>
              <a:rPr lang="en-US" altLang="zh-TW" sz="2800" dirty="0"/>
              <a:t>readers</a:t>
            </a:r>
            <a:endParaRPr lang="zh-CN" altLang="en-US"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AF967C-3B17-4917-9380-41C5BC94B0E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5311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137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9428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3946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03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读者编号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读者姓名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读者性别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6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读者种类，外键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3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Readerdep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Varchar(40)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家庭地址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2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Readertel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Varchar(13)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电话号码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0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电子邮件地址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Checkdate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登记日期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1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Readermemo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Varchar(4000)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8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66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981200" y="942975"/>
            <a:ext cx="8229600" cy="706438"/>
          </a:xfrm>
        </p:spPr>
        <p:txBody>
          <a:bodyPr/>
          <a:lstStyle/>
          <a:p>
            <a:pPr algn="ctr" eaLnBrk="1" hangingPunct="1"/>
            <a:r>
              <a:rPr lang="en-US" altLang="zh-TW" sz="2800" dirty="0" err="1"/>
              <a:t>booktype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9E1D4C-0162-4EB0-9B45-CEAA6235413D}"/>
              </a:ext>
            </a:extLst>
          </p:cNvPr>
          <p:cNvGraphicFramePr>
            <a:graphicFrameLocks noGrp="1"/>
          </p:cNvGraphicFramePr>
          <p:nvPr/>
        </p:nvGraphicFramePr>
        <p:xfrm>
          <a:off x="2082800" y="231034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26066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32394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9104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6269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7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Booktypeno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2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1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14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981200" y="360364"/>
            <a:ext cx="8229600" cy="561975"/>
          </a:xfrm>
        </p:spPr>
        <p:txBody>
          <a:bodyPr/>
          <a:lstStyle/>
          <a:p>
            <a:pPr algn="ctr" eaLnBrk="1" hangingPunct="1"/>
            <a:r>
              <a:rPr lang="en-US" altLang="zh-TW" sz="2800" dirty="0"/>
              <a:t>books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8D071D-7C69-4B4A-96D9-A194E559E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6718"/>
              </p:ext>
            </p:extLst>
          </p:nvPr>
        </p:nvGraphicFramePr>
        <p:xfrm>
          <a:off x="1981200" y="1167341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137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9428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3946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03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Varchar(13)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书籍编号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书籍名称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书籍类别，外键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3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Bookauthor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书籍作者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Bookpub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出版社名称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2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Bookpubdate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0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Bookpages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书籍页码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Bookkeyword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1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Bookindate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登记日期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8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Putup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是否被借出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2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Bookmemo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8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18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981200" y="655639"/>
            <a:ext cx="8229600" cy="561975"/>
          </a:xfrm>
        </p:spPr>
        <p:txBody>
          <a:bodyPr/>
          <a:lstStyle/>
          <a:p>
            <a:pPr algn="ctr" eaLnBrk="1" hangingPunct="1"/>
            <a:r>
              <a:rPr lang="pl-PL" altLang="zh-CN" sz="2800" dirty="0"/>
              <a:t>borrowinfo</a:t>
            </a:r>
            <a:endParaRPr lang="zh-CN" altLang="en-US"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90F8E5-E20B-478E-845C-C7A0F9D5CE8D}"/>
              </a:ext>
            </a:extLst>
          </p:cNvPr>
          <p:cNvGraphicFramePr>
            <a:graphicFrameLocks noGrp="1"/>
          </p:cNvGraphicFramePr>
          <p:nvPr/>
        </p:nvGraphicFramePr>
        <p:xfrm>
          <a:off x="2155825" y="16435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20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156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2988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6288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Borrowno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借阅编号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5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Readerid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读者编号，外键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Varchar(13)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书籍编号，外键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Borrowdate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借书日期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6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Returndate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还书日期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5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2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8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表间关系如图</a:t>
            </a:r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908051"/>
            <a:ext cx="5384800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3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–</a:t>
            </a:r>
            <a:r>
              <a:rPr lang="en-US" altLang="zh-CN" dirty="0" err="1"/>
              <a:t>uroot</a:t>
            </a:r>
            <a:r>
              <a:rPr lang="en-US" altLang="zh-CN" dirty="0"/>
              <a:t> –h127.0.0.1 –p;  </a:t>
            </a:r>
            <a:r>
              <a:rPr lang="zh-CN" altLang="en-US" dirty="0"/>
              <a:t>按</a:t>
            </a:r>
            <a:r>
              <a:rPr lang="en-US" altLang="zh-CN" dirty="0"/>
              <a:t>enter</a:t>
            </a:r>
            <a:r>
              <a:rPr lang="zh-CN" altLang="en-US" dirty="0"/>
              <a:t>后再输入密码将以加密方式显示。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关于环境变量： 环境变量 </a:t>
            </a:r>
            <a:r>
              <a:rPr lang="en-US" altLang="zh-CN" dirty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9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13" y="365125"/>
            <a:ext cx="8790724" cy="58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什么是存储引擎？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MySQL</a:t>
            </a:r>
            <a:r>
              <a:rPr lang="zh-CN" altLang="en-US" sz="2000" dirty="0"/>
              <a:t>中的数据用各种不同的技术存储在文件</a:t>
            </a:r>
            <a:r>
              <a:rPr lang="en-US" altLang="zh-CN" sz="2000" dirty="0"/>
              <a:t>(</a:t>
            </a:r>
            <a:r>
              <a:rPr lang="zh-CN" altLang="en-US" sz="2000" dirty="0"/>
              <a:t>或者内存</a:t>
            </a:r>
            <a:r>
              <a:rPr lang="en-US" altLang="zh-CN" sz="2000" dirty="0"/>
              <a:t>)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不同的存储机制、索引技巧、锁定水平    </a:t>
            </a:r>
            <a:r>
              <a:rPr lang="zh-CN" altLang="en-US" sz="2000" dirty="0"/>
              <a:t>选择不同的技术，你能够获得额外的速度或者功能，从而改善你的应用的整体功能。</a:t>
            </a:r>
          </a:p>
          <a:p>
            <a:pPr marL="0" indent="0">
              <a:buNone/>
            </a:pPr>
            <a:r>
              <a:rPr lang="zh-CN" altLang="en-US" sz="2000" dirty="0"/>
              <a:t>例如，研究大量临时数据，使用内存</a:t>
            </a:r>
            <a:r>
              <a:rPr lang="en-US" altLang="zh-CN" sz="2000" dirty="0"/>
              <a:t>MySQL</a:t>
            </a:r>
            <a:r>
              <a:rPr lang="zh-CN" altLang="en-US" sz="2000" dirty="0"/>
              <a:t>存储引擎较好。内存存储引擎能够在内存中存储所有的表格数据。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或者需要一个支持事务处理的数据库</a:t>
            </a:r>
            <a:r>
              <a:rPr lang="en-US" altLang="zh-CN" sz="2000" dirty="0"/>
              <a:t>(</a:t>
            </a:r>
            <a:r>
              <a:rPr lang="zh-CN" altLang="en-US" sz="2000" dirty="0"/>
              <a:t>以确保事务处理不成功时数据的回退能力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不同的技术以及配套的相关功能在 </a:t>
            </a:r>
            <a:r>
              <a:rPr lang="en-US" altLang="zh-CN" sz="2000" dirty="0"/>
              <a:t>MySQL</a:t>
            </a:r>
            <a:r>
              <a:rPr lang="zh-CN" altLang="en-US" sz="2000" dirty="0"/>
              <a:t>中被称作</a:t>
            </a:r>
            <a:r>
              <a:rPr lang="zh-CN" altLang="en-US" sz="2000" b="1" dirty="0">
                <a:solidFill>
                  <a:srgbClr val="FF0000"/>
                </a:solidFill>
              </a:rPr>
              <a:t>存储引擎</a:t>
            </a:r>
            <a:r>
              <a:rPr lang="en-US" altLang="zh-CN" sz="2000" dirty="0"/>
              <a:t>(</a:t>
            </a:r>
            <a:r>
              <a:rPr lang="zh-CN" altLang="en-US" sz="2000" dirty="0"/>
              <a:t>也称作表类型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03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6418"/>
            <a:ext cx="10875818" cy="6082146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MySQL</a:t>
            </a:r>
            <a:r>
              <a:rPr lang="zh-CN" altLang="en-US" sz="2000" b="1" dirty="0"/>
              <a:t>常用的四种引擎的介绍</a:t>
            </a:r>
            <a:endParaRPr lang="en-US" altLang="zh-CN" sz="2000" b="1" dirty="0"/>
          </a:p>
          <a:p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）：</a:t>
            </a:r>
            <a:r>
              <a:rPr lang="en-US" altLang="zh-CN" sz="2000" dirty="0" err="1"/>
              <a:t>MyISAM</a:t>
            </a:r>
            <a:r>
              <a:rPr lang="zh-CN" altLang="en-US" sz="2000" dirty="0"/>
              <a:t>存储引擎：不支持事务、也不支持外键，优势是访问速度快，对事务完整性没有 要求或者以</a:t>
            </a:r>
            <a:r>
              <a:rPr lang="en-US" altLang="zh-CN" sz="2000" dirty="0"/>
              <a:t>select</a:t>
            </a:r>
            <a:r>
              <a:rPr lang="zh-CN" altLang="en-US" sz="2000" dirty="0"/>
              <a:t>，</a:t>
            </a:r>
            <a:r>
              <a:rPr lang="en-US" altLang="zh-CN" sz="2000" dirty="0"/>
              <a:t>insert</a:t>
            </a:r>
            <a:r>
              <a:rPr lang="zh-CN" altLang="en-US" sz="2000" dirty="0"/>
              <a:t>为主的应用基本上可以用这个引擎来创建。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不支持事务，回滚将造成不完全回滚，不具有原子性；不支持外键；支持全文搜索；</a:t>
            </a:r>
            <a:r>
              <a:rPr lang="en-US" altLang="zh-CN" sz="2000" dirty="0"/>
              <a:t>DELETE </a:t>
            </a:r>
            <a:r>
              <a:rPr lang="zh-CN" altLang="en-US" sz="2000" dirty="0"/>
              <a:t>表时，先</a:t>
            </a:r>
            <a:r>
              <a:rPr lang="en-US" altLang="zh-CN" sz="2000" dirty="0"/>
              <a:t>drop</a:t>
            </a:r>
            <a:r>
              <a:rPr lang="zh-CN" altLang="en-US" sz="2000" dirty="0"/>
              <a:t>表，然后重建表。保存表的具体行数</a:t>
            </a:r>
            <a:r>
              <a:rPr lang="en-US" altLang="zh-CN" sz="2000" dirty="0"/>
              <a:t>,</a:t>
            </a:r>
            <a:r>
              <a:rPr lang="zh-CN" altLang="en-US" sz="2000" dirty="0"/>
              <a:t>不带</a:t>
            </a:r>
            <a:r>
              <a:rPr lang="en-US" altLang="zh-CN" sz="2000" dirty="0"/>
              <a:t>where</a:t>
            </a:r>
            <a:r>
              <a:rPr lang="zh-CN" altLang="en-US" sz="2000" dirty="0"/>
              <a:t>时，直接返回保存的行数。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MyISAM</a:t>
            </a:r>
            <a:r>
              <a:rPr lang="en-US" altLang="zh-CN" sz="2000" dirty="0"/>
              <a:t> </a:t>
            </a:r>
            <a:r>
              <a:rPr lang="zh-CN" altLang="en-US" sz="2000" dirty="0"/>
              <a:t>表被存放在三个文件 。</a:t>
            </a:r>
            <a:r>
              <a:rPr lang="en-US" altLang="zh-CN" sz="2000" dirty="0" err="1"/>
              <a:t>frm</a:t>
            </a:r>
            <a:r>
              <a:rPr lang="en-US" altLang="zh-CN" sz="2000" dirty="0"/>
              <a:t> </a:t>
            </a:r>
            <a:r>
              <a:rPr lang="zh-CN" altLang="en-US" sz="2000" dirty="0"/>
              <a:t>文件存放表格定义。 数据文件是</a:t>
            </a:r>
            <a:r>
              <a:rPr lang="en-US" altLang="zh-CN" sz="2000" dirty="0"/>
              <a:t>MYD (</a:t>
            </a:r>
            <a:r>
              <a:rPr lang="en-US" altLang="zh-CN" sz="2000" dirty="0" err="1"/>
              <a:t>MYData</a:t>
            </a:r>
            <a:r>
              <a:rPr lang="en-US" altLang="zh-CN" sz="2000" dirty="0"/>
              <a:t>) </a:t>
            </a:r>
            <a:r>
              <a:rPr lang="zh-CN" altLang="en-US" sz="2000" dirty="0"/>
              <a:t>。 索引文件是</a:t>
            </a:r>
            <a:r>
              <a:rPr lang="en-US" altLang="zh-CN" sz="2000" dirty="0"/>
              <a:t>MYI (</a:t>
            </a:r>
            <a:r>
              <a:rPr lang="en-US" altLang="zh-CN" sz="2000" dirty="0" err="1"/>
              <a:t>MYIndex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跨平台很难直接拷贝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MyISAM</a:t>
            </a:r>
            <a:r>
              <a:rPr lang="zh-CN" altLang="en-US" sz="2000" dirty="0"/>
              <a:t>中可以使</a:t>
            </a:r>
            <a:r>
              <a:rPr lang="en-US" altLang="zh-CN" sz="2000" dirty="0"/>
              <a:t>AUTO_INCREMENT</a:t>
            </a:r>
            <a:r>
              <a:rPr lang="zh-CN" altLang="en-US" sz="2000" dirty="0"/>
              <a:t>类型字段建立联合索引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表格可以被压缩</a:t>
            </a:r>
          </a:p>
        </p:txBody>
      </p:sp>
    </p:spTree>
    <p:extLst>
      <p:ext uri="{BB962C8B-B14F-4D97-AF65-F5344CB8AC3E}">
        <p14:creationId xmlns:p14="http://schemas.microsoft.com/office/powerpoint/2010/main" val="393790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InnoDB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7672"/>
            <a:ext cx="10515600" cy="5271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err="1"/>
              <a:t>InnoDB</a:t>
            </a:r>
            <a:r>
              <a:rPr lang="zh-CN" altLang="en-US" sz="2400" dirty="0"/>
              <a:t>是一个健壮的事务型存储引擎，这种存储引擎已经被很多互联网公司使用，为用户操作非常大的数据存储提供了一个强大的解决方案。</a:t>
            </a:r>
            <a:endParaRPr lang="en-US" altLang="zh-CN" sz="2400" dirty="0"/>
          </a:p>
          <a:p>
            <a:r>
              <a:rPr lang="zh-CN" altLang="en-US" sz="2400" dirty="0"/>
              <a:t>支持事务处理；</a:t>
            </a:r>
            <a:endParaRPr lang="en-US" altLang="zh-CN" sz="2400" dirty="0"/>
          </a:p>
          <a:p>
            <a:r>
              <a:rPr lang="zh-CN" altLang="en-US" sz="2400" dirty="0"/>
              <a:t>不加锁读取</a:t>
            </a:r>
            <a:endParaRPr lang="en-US" altLang="zh-CN" sz="2400" dirty="0"/>
          </a:p>
          <a:p>
            <a:r>
              <a:rPr lang="zh-CN" altLang="en-US" sz="2400" dirty="0"/>
              <a:t>支持外键</a:t>
            </a:r>
            <a:endParaRPr lang="en-US" altLang="zh-CN" sz="2400" dirty="0"/>
          </a:p>
          <a:p>
            <a:r>
              <a:rPr lang="zh-CN" altLang="en-US" sz="2400" dirty="0"/>
              <a:t>支持行锁</a:t>
            </a:r>
            <a:endParaRPr lang="en-US" altLang="zh-CN" sz="2400" dirty="0"/>
          </a:p>
          <a:p>
            <a:r>
              <a:rPr lang="zh-CN" altLang="en-US" sz="2400" dirty="0"/>
              <a:t>不支持</a:t>
            </a:r>
            <a:r>
              <a:rPr lang="en-US" altLang="zh-CN" sz="2400" dirty="0"/>
              <a:t>FULLTEXT</a:t>
            </a:r>
            <a:r>
              <a:rPr lang="zh-CN" altLang="en-US" sz="2400" dirty="0"/>
              <a:t>类型的索引</a:t>
            </a:r>
            <a:endParaRPr lang="en-US" altLang="zh-CN" sz="2400" dirty="0"/>
          </a:p>
          <a:p>
            <a:r>
              <a:rPr lang="zh-CN" altLang="en-US" sz="2400" dirty="0"/>
              <a:t>不保存表的具体行数，扫描表来计算有多少行</a:t>
            </a:r>
            <a:endParaRPr lang="en-US" altLang="zh-CN" sz="2400" dirty="0"/>
          </a:p>
          <a:p>
            <a:r>
              <a:rPr lang="en-US" altLang="zh-CN" sz="2400" dirty="0"/>
              <a:t>DELETE </a:t>
            </a:r>
            <a:r>
              <a:rPr lang="zh-CN" altLang="en-US" sz="2400" dirty="0"/>
              <a:t>表时，是一行一行的删除；</a:t>
            </a:r>
            <a:endParaRPr lang="en-US" altLang="zh-CN" sz="2400" dirty="0"/>
          </a:p>
          <a:p>
            <a:r>
              <a:rPr lang="en-US" altLang="zh-CN" sz="2400" dirty="0" err="1"/>
              <a:t>InnoDB</a:t>
            </a:r>
            <a:r>
              <a:rPr lang="en-US" altLang="zh-CN" sz="2400" dirty="0"/>
              <a:t> </a:t>
            </a:r>
            <a:r>
              <a:rPr lang="zh-CN" altLang="en-US" sz="2400" dirty="0"/>
              <a:t>把数据和索引存放在表空间里面</a:t>
            </a:r>
            <a:endParaRPr lang="en-US" altLang="zh-CN" sz="2400" dirty="0"/>
          </a:p>
          <a:p>
            <a:r>
              <a:rPr lang="zh-CN" altLang="en-US" sz="2400" dirty="0"/>
              <a:t>跨平台可直接拷贝使用</a:t>
            </a:r>
            <a:r>
              <a:rPr lang="en-US" altLang="zh-CN" sz="2400" dirty="0"/>
              <a:t>I</a:t>
            </a:r>
          </a:p>
          <a:p>
            <a:r>
              <a:rPr lang="en-US" altLang="zh-CN" sz="2400" dirty="0" err="1"/>
              <a:t>nnoDB</a:t>
            </a:r>
            <a:r>
              <a:rPr lang="zh-CN" altLang="en-US" sz="2400" dirty="0"/>
              <a:t>中必须包含</a:t>
            </a:r>
            <a:r>
              <a:rPr lang="en-US" altLang="zh-CN" sz="2400" dirty="0"/>
              <a:t>AUTO_INCREMENT</a:t>
            </a:r>
            <a:r>
              <a:rPr lang="zh-CN" altLang="en-US" sz="2400" dirty="0"/>
              <a:t>类型字段的索引</a:t>
            </a:r>
            <a:endParaRPr lang="en-US" altLang="zh-CN" sz="2400" dirty="0"/>
          </a:p>
          <a:p>
            <a:r>
              <a:rPr lang="zh-CN" altLang="en-US" sz="2400" dirty="0"/>
              <a:t>表格很难被压缩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1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因为</a:t>
            </a:r>
            <a:r>
              <a:rPr lang="en-US" altLang="zh-CN" dirty="0" err="1"/>
              <a:t>MyISAM</a:t>
            </a:r>
            <a:r>
              <a:rPr lang="zh-CN" altLang="en-US" dirty="0"/>
              <a:t>相对简单所以在效率上要优于</a:t>
            </a:r>
            <a:r>
              <a:rPr lang="en-US" altLang="zh-CN" dirty="0" err="1"/>
              <a:t>InnoDB</a:t>
            </a:r>
            <a:r>
              <a:rPr lang="en-US" altLang="zh-CN" dirty="0"/>
              <a:t>.</a:t>
            </a:r>
            <a:r>
              <a:rPr lang="zh-CN" altLang="en-US" dirty="0"/>
              <a:t>如果系统读多，写少。对原子性要求低。那么</a:t>
            </a:r>
            <a:r>
              <a:rPr lang="en-US" altLang="zh-CN" dirty="0" err="1"/>
              <a:t>MyISAM</a:t>
            </a:r>
            <a:r>
              <a:rPr lang="zh-CN" altLang="en-US" dirty="0"/>
              <a:t>最好的选择。且</a:t>
            </a:r>
            <a:r>
              <a:rPr lang="en-US" altLang="zh-CN" dirty="0" err="1"/>
              <a:t>MyISAM</a:t>
            </a:r>
            <a:r>
              <a:rPr lang="zh-CN" altLang="en-US" dirty="0"/>
              <a:t>恢复速度快。可直接用备份覆盖恢复。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如果系统读少，写多的时候，尤其是并发写入高的时候。</a:t>
            </a:r>
            <a:r>
              <a:rPr lang="en-US" altLang="zh-CN" dirty="0" err="1"/>
              <a:t>InnoDB</a:t>
            </a:r>
            <a:r>
              <a:rPr lang="zh-CN" altLang="en-US" dirty="0"/>
              <a:t>就是首选了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64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2252</Words>
  <Application>Microsoft Macintosh PowerPoint</Application>
  <PresentationFormat>宽屏</PresentationFormat>
  <Paragraphs>356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Verdana</vt:lpstr>
      <vt:lpstr>Office 主题</vt:lpstr>
      <vt:lpstr>Lab 1 Basic Mysql, Create table, alter table</vt:lpstr>
      <vt:lpstr>MySQL workbench/Navicat</vt:lpstr>
      <vt:lpstr>1.通过系统服务器启动mysql服务  2.命令提示符下启动、停止服务器</vt:lpstr>
      <vt:lpstr>PowerPoint 演示文稿</vt:lpstr>
      <vt:lpstr>PowerPoint 演示文稿</vt:lpstr>
      <vt:lpstr>什么是存储引擎？</vt:lpstr>
      <vt:lpstr>PowerPoint 演示文稿</vt:lpstr>
      <vt:lpstr>（2）InnoDB</vt:lpstr>
      <vt:lpstr>PowerPoint 演示文稿</vt:lpstr>
      <vt:lpstr>PowerPoint 演示文稿</vt:lpstr>
      <vt:lpstr>PowerPoint 演示文稿</vt:lpstr>
      <vt:lpstr>如何选择存储引擎</vt:lpstr>
      <vt:lpstr>关于大小写：</vt:lpstr>
      <vt:lpstr>注释：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Alter table </vt:lpstr>
      <vt:lpstr>PowerPoint 演示文稿</vt:lpstr>
      <vt:lpstr>PowerPoint 演示文稿</vt:lpstr>
      <vt:lpstr>PowerPoint 演示文稿</vt:lpstr>
      <vt:lpstr>复制表</vt:lpstr>
      <vt:lpstr>删除表</vt:lpstr>
      <vt:lpstr>实践：</vt:lpstr>
      <vt:lpstr>PowerPoint 演示文稿</vt:lpstr>
      <vt:lpstr>readers</vt:lpstr>
      <vt:lpstr>booktype</vt:lpstr>
      <vt:lpstr>books</vt:lpstr>
      <vt:lpstr>borrowinfo</vt:lpstr>
      <vt:lpstr>表间关系如图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Crystal</dc:creator>
  <cp:lastModifiedBy>Microsoft Office User</cp:lastModifiedBy>
  <cp:revision>99</cp:revision>
  <dcterms:created xsi:type="dcterms:W3CDTF">2018-04-23T10:27:05Z</dcterms:created>
  <dcterms:modified xsi:type="dcterms:W3CDTF">2023-04-18T00:16:18Z</dcterms:modified>
</cp:coreProperties>
</file>