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3" r:id="rId4"/>
    <p:sldId id="269" r:id="rId5"/>
    <p:sldId id="270" r:id="rId6"/>
    <p:sldId id="271" r:id="rId7"/>
    <p:sldId id="272" r:id="rId8"/>
    <p:sldId id="273" r:id="rId9"/>
    <p:sldId id="274" r:id="rId10"/>
    <p:sldId id="264" r:id="rId11"/>
    <p:sldId id="615" r:id="rId12"/>
    <p:sldId id="616" r:id="rId13"/>
    <p:sldId id="618" r:id="rId14"/>
    <p:sldId id="620" r:id="rId15"/>
    <p:sldId id="265" r:id="rId16"/>
    <p:sldId id="266" r:id="rId17"/>
    <p:sldId id="275" r:id="rId18"/>
    <p:sldId id="621" r:id="rId19"/>
    <p:sldId id="258" r:id="rId20"/>
    <p:sldId id="259" r:id="rId21"/>
    <p:sldId id="260" r:id="rId22"/>
    <p:sldId id="261" r:id="rId23"/>
    <p:sldId id="282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18EF-659B-661B-4591-0BAC79A79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58B50-50EF-2067-EF6F-E2216232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479C2-3D46-4B0C-7E8A-2853CFF9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9AD2B-3341-EC81-C8E5-1F84061A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50881-D852-C15D-A579-91B0C83F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BF91-6655-03F6-2943-95518F4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4D021-4B53-AE66-5FAD-B5260BCF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794E5-A893-2F95-9C05-88D7299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50D5A-8887-31CA-1DAA-3C5E356D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C2847-C0F0-B3D5-59AE-E293C032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AB08DF-8D9D-E367-83A1-8CB26C21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46D77-2924-48DF-CADD-1E088F98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F86B-9446-36EA-DA7B-80C7F54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DF7BF-D6DF-18F3-9C38-050F70FD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6E2E4-8A71-193E-C603-5758B334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C8AF-D249-AF57-D8B4-D376009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91110-558E-636E-E22D-67E96FA9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07392-A82D-ACBE-FE7F-E09B39D4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145CF-4C1E-3A39-FCBB-8E13A4E0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688CD-19F6-3986-F758-FAF2FD6F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BD680-0A94-0545-8A40-3F9699F1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91C5E-46BE-9C08-9C7C-DEC17A8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109E6-0BFF-E5BA-8951-7C01B225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0930F-3ADF-E4B0-A695-36370B31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A03F6-AA10-9A32-7163-86F4B26F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3F34E-9A5C-8F22-F014-B8CA1DAB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732BA-E365-18E2-6BB6-60EB5B86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79124-B83B-A553-2F9A-9498D79C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0EEC7-A2F2-1BA5-68B4-8030B1FC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1797F-7C34-629F-A2E4-6B99651D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53644-ACFB-5B15-531A-EAD77FD0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8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CA092-C58A-62F8-D599-1A81312A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E54B5-46E4-6368-FB64-C56FDFBD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6A5F0-E2A7-EE3F-0E04-E655AB71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53D5D-31DF-CFA7-9809-AB69C45B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0615C-1F3C-6F3E-09FF-4345ACE6D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381D9-25C9-B560-4ABB-60C4980A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5A96BB-AC0F-68D5-DE45-19599717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519CA-CF64-0A05-6761-642BF266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2C42B-E18B-B96D-BD0F-30422876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BC3FD-C13D-3CB4-B258-DE44F99F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381791-65A9-C651-CA9F-15A0FB6D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2D8251-1E52-1876-6039-4B341DE4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E2D0F-1335-177B-483F-46712FA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5E64FB-58D7-1E87-C11E-4B2E67E3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B18C4-4E44-EADE-839C-F8A38F2B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8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86780-8D03-E0A7-E1AA-F03B2580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CD05A-176E-6887-5204-18BC3CCE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59009-86BB-3C68-A236-BDC84F69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7CDAC-9FE9-AC47-67C2-D851A294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CE527-6961-B85A-3803-F61C6CA6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E0758-5ADD-1CB8-DCD3-58BF3DCE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8555-723C-ECC3-C5DE-561BCF1A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946CE-1836-784F-E773-7CFDE78EA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925DD-5C1B-7E7E-E7DE-2367CD4E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ACA29-A446-7F51-2898-9523283D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99896-713F-6B2F-1BF0-66AA35DB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2C76F-C8E5-2BE3-16E8-BE29C7D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AAE5A9-98B4-D1A2-6709-AFF54CE5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D3C71-9239-DAA4-3D5A-FC08FE16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3BDA-7B9B-B690-D91E-1273E74C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9DD0-2A85-43BA-8956-D9FDBCB98E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BB184-DFF3-6B26-D32F-9A69F394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E346C-69AC-5300-71C2-3B7AA7A0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F33C-FA13-4ACD-A113-E7E6060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Practicing</a:t>
            </a:r>
            <a:br>
              <a:rPr lang="en-US" altLang="zh-CN" dirty="0"/>
            </a:br>
            <a:r>
              <a:rPr lang="en-US" altLang="zh-CN" dirty="0"/>
              <a:t>Select and Creating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36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3177"/>
            <a:ext cx="10515600" cy="57937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SELECT AVG(score), t1.* </a:t>
            </a:r>
          </a:p>
          <a:p>
            <a:pPr marL="0" indent="0">
              <a:buNone/>
            </a:pPr>
            <a:r>
              <a:rPr lang="en-US" altLang="zh-CN" dirty="0"/>
              <a:t>FROM t1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SELECT CONCAT(</a:t>
            </a:r>
            <a:r>
              <a:rPr lang="en-US" altLang="zh-CN" dirty="0" err="1">
                <a:solidFill>
                  <a:schemeClr val="accent1"/>
                </a:solidFill>
              </a:rPr>
              <a:t>last_name</a:t>
            </a:r>
            <a:r>
              <a:rPr lang="en-US" altLang="zh-CN" dirty="0">
                <a:solidFill>
                  <a:schemeClr val="accent1"/>
                </a:solidFill>
              </a:rPr>
              <a:t>,', ',</a:t>
            </a:r>
            <a:r>
              <a:rPr lang="en-US" altLang="zh-CN" dirty="0" err="1">
                <a:solidFill>
                  <a:schemeClr val="accent1"/>
                </a:solidFill>
              </a:rPr>
              <a:t>first_name</a:t>
            </a:r>
            <a:r>
              <a:rPr lang="en-US" altLang="zh-CN" dirty="0">
                <a:solidFill>
                  <a:schemeClr val="accent1"/>
                </a:solidFill>
              </a:rPr>
              <a:t>) AS </a:t>
            </a:r>
            <a:r>
              <a:rPr lang="en-US" altLang="zh-CN" dirty="0" err="1">
                <a:solidFill>
                  <a:schemeClr val="accent1"/>
                </a:solidFill>
              </a:rPr>
              <a:t>full_name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FROM </a:t>
            </a:r>
            <a:r>
              <a:rPr lang="en-US" altLang="zh-CN" dirty="0" err="1">
                <a:solidFill>
                  <a:schemeClr val="accent1"/>
                </a:solidFill>
              </a:rPr>
              <a:t>mytable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ORDER BY </a:t>
            </a:r>
            <a:r>
              <a:rPr lang="en-US" altLang="zh-CN" dirty="0" err="1">
                <a:solidFill>
                  <a:schemeClr val="accent1"/>
                </a:solidFill>
              </a:rPr>
              <a:t>full_name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2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04873FF-C0DD-4392-B5B1-3E7738ECD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GROUP BY</a:t>
            </a:r>
            <a:r>
              <a:rPr lang="zh-CN" altLang="en-US" dirty="0">
                <a:ea typeface="宋体" panose="02010600030101010101" pitchFamily="2" charset="-122"/>
              </a:rPr>
              <a:t>子句 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1DFC580-0768-4EEB-8390-621BEBBF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00214"/>
            <a:ext cx="8229600" cy="4624387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GROUP BY</a:t>
            </a:r>
            <a:r>
              <a:rPr lang="zh-CN" altLang="en-US" sz="2400">
                <a:ea typeface="宋体" panose="02010600030101010101" pitchFamily="2" charset="-122"/>
              </a:rPr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>
                <a:ea typeface="宋体" panose="02010600030101010101" pitchFamily="2" charset="-122"/>
              </a:rPr>
              <a:t> 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>
                <a:ea typeface="宋体" panose="02010600030101010101" pitchFamily="2" charset="-122"/>
              </a:rPr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>
                <a:ea typeface="宋体" panose="02010600030101010101" pitchFamily="2" charset="-122"/>
              </a:rPr>
              <a:t>作用对象是查询的中间结果表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>
                <a:ea typeface="宋体" panose="02010600030101010101" pitchFamily="2" charset="-122"/>
              </a:rPr>
              <a:t>按指定的一列或多列值分组，值相等的为一组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2A5ABCF-1E9A-44E7-9C44-123B438EA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GROUP BY</a:t>
            </a:r>
            <a:r>
              <a:rPr lang="zh-CN" altLang="en-US" sz="3200">
                <a:ea typeface="宋体" panose="02010600030101010101" pitchFamily="2" charset="-122"/>
              </a:rPr>
              <a:t>子句（续）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CEBC93E0-85DF-4EE5-BC84-BCE74D935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7772400" cy="44958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sz="2000" dirty="0"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ea typeface="宋体" panose="02010600030101010101" pitchFamily="2" charset="-122"/>
              </a:rPr>
              <a:t>31]  </a:t>
            </a:r>
            <a:r>
              <a:rPr lang="zh-CN" altLang="en-US" sz="2000" dirty="0">
                <a:ea typeface="宋体" panose="02010600030101010101" pitchFamily="2" charset="-122"/>
              </a:rPr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ea typeface="宋体" panose="02010600030101010101" pitchFamily="2" charset="-122"/>
              </a:rPr>
              <a:t>SELECT </a:t>
            </a:r>
            <a:r>
              <a:rPr lang="en-US" altLang="zh-CN" sz="2000" dirty="0" err="1">
                <a:ea typeface="宋体" panose="02010600030101010101" pitchFamily="2" charset="-122"/>
              </a:rPr>
              <a:t>Cno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852121"/>
                </a:solidFill>
                <a:ea typeface="宋体" panose="02010600030101010101" pitchFamily="2" charset="-122"/>
              </a:rPr>
              <a:t>COUNT(</a:t>
            </a:r>
            <a:r>
              <a:rPr lang="en-US" altLang="zh-CN" sz="2000" dirty="0" err="1">
                <a:solidFill>
                  <a:srgbClr val="852121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852121"/>
                </a:solidFill>
                <a:ea typeface="宋体" panose="02010600030101010101" pitchFamily="2" charset="-12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GROUP BY </a:t>
            </a:r>
            <a:r>
              <a:rPr lang="en-US" altLang="zh-CN" sz="2000" dirty="0" err="1">
                <a:ea typeface="宋体" panose="02010600030101010101" pitchFamily="2" charset="-122"/>
              </a:rPr>
              <a:t>Cno</a:t>
            </a:r>
            <a:r>
              <a:rPr lang="zh-CN" altLang="en-US" sz="2000" dirty="0">
                <a:ea typeface="宋体" panose="02010600030101010101" pitchFamily="2" charset="-122"/>
              </a:rPr>
              <a:t>；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查询结果：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               </a:t>
            </a:r>
            <a:r>
              <a:rPr lang="en-US" altLang="zh-CN" sz="2000" dirty="0" err="1">
                <a:ea typeface="宋体" panose="02010600030101010101" pitchFamily="2" charset="-122"/>
              </a:rPr>
              <a:t>Cno</a:t>
            </a:r>
            <a:r>
              <a:rPr lang="en-US" altLang="zh-CN" sz="2000" dirty="0">
                <a:ea typeface="宋体" panose="02010600030101010101" pitchFamily="2" charset="-122"/>
              </a:rPr>
              <a:t>        COUNT(</a:t>
            </a:r>
            <a:r>
              <a:rPr lang="en-US" altLang="zh-CN" sz="2000" dirty="0" err="1">
                <a:ea typeface="宋体" panose="02010600030101010101" pitchFamily="2" charset="-122"/>
              </a:rPr>
              <a:t>Sno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			</a:t>
            </a:r>
            <a:r>
              <a:rPr lang="en-US" altLang="zh-CN" sz="2000" dirty="0">
                <a:ea typeface="宋体" panose="02010600030101010101" pitchFamily="2" charset="-122"/>
              </a:rPr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ea typeface="宋体" panose="02010600030101010101" pitchFamily="2" charset="-122"/>
              </a:rPr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		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			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		5             48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1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12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3ACCF7E-EB3C-4E8C-ABD6-6C2EB0077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GROUP BY</a:t>
            </a:r>
            <a:r>
              <a:rPr lang="zh-CN" altLang="en-US" sz="3200">
                <a:ea typeface="宋体" panose="02010600030101010101" pitchFamily="2" charset="-122"/>
              </a:rPr>
              <a:t>子句（续）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2AFD1804-4CD0-41B6-BEEA-A7281939D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宋体" panose="02010600030101010101" pitchFamily="2" charset="-122"/>
              </a:rPr>
              <a:t>32]  </a:t>
            </a:r>
            <a:r>
              <a:rPr lang="zh-CN" altLang="en-US" sz="2400">
                <a:ea typeface="宋体" panose="02010600030101010101" pitchFamily="2" charset="-122"/>
              </a:rPr>
              <a:t>查询选修了</a:t>
            </a: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lang="zh-CN" altLang="en-US" sz="2400">
                <a:ea typeface="宋体" panose="02010600030101010101" pitchFamily="2" charset="-122"/>
              </a:rPr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   </a:t>
            </a:r>
            <a:r>
              <a:rPr lang="en-US" altLang="zh-CN">
                <a:ea typeface="宋体" panose="02010600030101010101" pitchFamily="2" charset="-122"/>
              </a:rPr>
              <a:t>SELECT Sno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FROM  SC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GROUP BY Sno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HAVING  COUNT(*) &gt;3</a:t>
            </a:r>
            <a:r>
              <a:rPr lang="zh-CN" altLang="en-US">
                <a:ea typeface="宋体" panose="02010600030101010101" pitchFamily="2" charset="-122"/>
              </a:rPr>
              <a:t>；      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6D62219-3794-4A14-A6B9-E224162A2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GROUP BY</a:t>
            </a:r>
            <a:r>
              <a:rPr lang="zh-CN" altLang="en-US" sz="3200">
                <a:ea typeface="宋体" panose="02010600030101010101" pitchFamily="2" charset="-122"/>
              </a:rPr>
              <a:t>子句（续）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317E6DF-B596-42A2-93CF-685320608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HAVING</a:t>
            </a:r>
            <a:r>
              <a:rPr lang="zh-CN" altLang="en-US">
                <a:ea typeface="宋体" panose="02010600030101010101" pitchFamily="2" charset="-122"/>
              </a:rPr>
              <a:t>短语与</a:t>
            </a:r>
            <a:r>
              <a:rPr lang="en-US" altLang="zh-CN">
                <a:ea typeface="宋体" panose="02010600030101010101" pitchFamily="2" charset="-122"/>
              </a:rPr>
              <a:t>WHERE</a:t>
            </a:r>
            <a:r>
              <a:rPr lang="zh-CN" altLang="en-US">
                <a:ea typeface="宋体" panose="02010600030101010101" pitchFamily="2" charset="-122"/>
              </a:rPr>
              <a:t>子句的区别：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>
                <a:ea typeface="宋体" panose="02010600030101010101" pitchFamily="2" charset="-122"/>
              </a:rPr>
              <a:t>作用对象不同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800">
                <a:ea typeface="宋体" panose="02010600030101010101" pitchFamily="2" charset="-122"/>
              </a:rPr>
              <a:t>WHERE</a:t>
            </a:r>
            <a:r>
              <a:rPr lang="zh-CN" altLang="en-US" sz="2800">
                <a:ea typeface="宋体" panose="02010600030101010101" pitchFamily="2" charset="-122"/>
              </a:rPr>
              <a:t>子句作用于基表或视图，从中选择满足条件的元组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800">
                <a:ea typeface="宋体" panose="02010600030101010101" pitchFamily="2" charset="-122"/>
              </a:rPr>
              <a:t>HAVING</a:t>
            </a:r>
            <a:r>
              <a:rPr lang="zh-CN" altLang="en-US" sz="2800">
                <a:ea typeface="宋体" panose="02010600030101010101" pitchFamily="2" charset="-122"/>
              </a:rPr>
              <a:t>短语作用于组，从中选择满足条件的组。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SELECT a, COUNT(b) 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test_table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GROUP BY a </a:t>
            </a:r>
          </a:p>
          <a:p>
            <a:pPr marL="0" indent="0">
              <a:buNone/>
            </a:pPr>
            <a:r>
              <a:rPr lang="en-US" altLang="zh-CN" dirty="0"/>
              <a:t>ORDER BY NULL;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4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HAVING clause can refer to aggregate functions, which the WHERE clause cannot: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user, MAX(salary) </a:t>
            </a:r>
          </a:p>
          <a:p>
            <a:pPr marL="0" indent="0">
              <a:buNone/>
            </a:pPr>
            <a:r>
              <a:rPr lang="en-US" altLang="zh-CN" dirty="0"/>
              <a:t>FROM users</a:t>
            </a:r>
          </a:p>
          <a:p>
            <a:pPr marL="0" indent="0">
              <a:buNone/>
            </a:pPr>
            <a:r>
              <a:rPr lang="en-US" altLang="zh-CN" dirty="0"/>
              <a:t>GROUP BY user </a:t>
            </a:r>
          </a:p>
          <a:p>
            <a:pPr marL="0" indent="0">
              <a:buNone/>
            </a:pPr>
            <a:r>
              <a:rPr lang="en-US" altLang="zh-CN" dirty="0"/>
              <a:t>HAVING MAX(salary) &gt; 10;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54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9633" y="1647360"/>
            <a:ext cx="10590528" cy="339317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555555"/>
                </a:solidFill>
                <a:ea typeface="Open Sans"/>
              </a:rPr>
              <a:t>For prepared statements, you can use placeholders. The following statements will return one row from the 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tbl</a:t>
            </a:r>
            <a:r>
              <a:rPr lang="zh-CN" altLang="zh-CN" sz="1600" dirty="0">
                <a:solidFill>
                  <a:srgbClr val="555555"/>
                </a:solidFill>
                <a:ea typeface="Open Sans"/>
              </a:rPr>
              <a:t> table: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SET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@a</a:t>
            </a:r>
            <a:r>
              <a:rPr lang="zh-CN" altLang="zh-CN" sz="1600" dirty="0">
                <a:solidFill>
                  <a:srgbClr val="A67F59"/>
                </a:solidFill>
                <a:latin typeface="Arial Unicode MS" panose="020B0604020202020204" pitchFamily="34" charset="-122"/>
                <a:ea typeface="Liberation Mono"/>
              </a:rPr>
              <a:t>=</a:t>
            </a:r>
            <a:r>
              <a:rPr lang="zh-CN" altLang="zh-CN" sz="1600" dirty="0">
                <a:solidFill>
                  <a:srgbClr val="990055"/>
                </a:solidFill>
                <a:latin typeface="Arial Unicode MS" panose="020B0604020202020204" pitchFamily="34" charset="-122"/>
                <a:ea typeface="Liberation Mono"/>
              </a:rPr>
              <a:t>1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PREPARE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FROM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'SELECT * FROM </a:t>
            </a:r>
            <a:r>
              <a:rPr lang="en-US" altLang="zh-CN" sz="1600" dirty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student</a:t>
            </a:r>
            <a:r>
              <a:rPr lang="zh-CN" altLang="zh-CN" sz="1600" dirty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 LIMIT ?'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EXECUTE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USING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@a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endParaRPr lang="en-US" altLang="zh-CN" sz="1600" dirty="0">
              <a:solidFill>
                <a:srgbClr val="999999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zh-CN" altLang="zh-CN" sz="16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555555"/>
                </a:solidFill>
                <a:ea typeface="Open Sans"/>
              </a:rPr>
              <a:t>The following statements will return the second to sixth row from the 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tbl</a:t>
            </a:r>
            <a:r>
              <a:rPr lang="zh-CN" altLang="zh-CN" sz="1600" dirty="0">
                <a:solidFill>
                  <a:srgbClr val="555555"/>
                </a:solidFill>
                <a:ea typeface="Open Sans"/>
              </a:rPr>
              <a:t> table: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SET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@skip</a:t>
            </a:r>
            <a:r>
              <a:rPr lang="zh-CN" altLang="zh-CN" sz="1600" dirty="0">
                <a:solidFill>
                  <a:srgbClr val="A67F59"/>
                </a:solidFill>
                <a:latin typeface="Arial Unicode MS" panose="020B0604020202020204" pitchFamily="34" charset="-122"/>
                <a:ea typeface="Liberation Mono"/>
              </a:rPr>
              <a:t>=</a:t>
            </a:r>
            <a:r>
              <a:rPr lang="zh-CN" altLang="zh-CN" sz="1600" dirty="0">
                <a:solidFill>
                  <a:srgbClr val="990055"/>
                </a:solidFill>
                <a:latin typeface="Arial Unicode MS" panose="020B0604020202020204" pitchFamily="34" charset="-122"/>
                <a:ea typeface="Liberation Mono"/>
              </a:rPr>
              <a:t>1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SET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@numrows</a:t>
            </a:r>
            <a:r>
              <a:rPr lang="zh-CN" altLang="zh-CN" sz="1600" dirty="0">
                <a:solidFill>
                  <a:srgbClr val="A67F59"/>
                </a:solidFill>
                <a:latin typeface="Arial Unicode MS" panose="020B0604020202020204" pitchFamily="34" charset="-122"/>
                <a:ea typeface="Liberation Mono"/>
              </a:rPr>
              <a:t>=</a:t>
            </a:r>
            <a:r>
              <a:rPr lang="zh-CN" altLang="zh-CN" sz="1600" dirty="0">
                <a:solidFill>
                  <a:srgbClr val="990055"/>
                </a:solidFill>
                <a:latin typeface="Arial Unicode MS" panose="020B0604020202020204" pitchFamily="34" charset="-122"/>
                <a:ea typeface="Liberation Mono"/>
              </a:rPr>
              <a:t>5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PREPARE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FROM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'SELECT * FROM tbl LIMIT ?, ?'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EXECUTE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USING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@skip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,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@numrows</a:t>
            </a:r>
            <a:r>
              <a:rPr lang="zh-CN" altLang="zh-CN" sz="1600" dirty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endParaRPr lang="zh-CN" altLang="zh-CN" sz="16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09633" y="318943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动态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59916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618" y="8742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atinLnBrk="1"/>
            <a:r>
              <a:rPr lang="zh-CN" altLang="en-US" sz="2600" b="1" dirty="0"/>
              <a:t>视图</a:t>
            </a:r>
            <a:r>
              <a:rPr lang="zh-CN" altLang="en-US" sz="2600" dirty="0"/>
              <a:t>（</a:t>
            </a:r>
            <a:r>
              <a:rPr lang="en-US" altLang="zh-CN" sz="2600" dirty="0"/>
              <a:t>View</a:t>
            </a:r>
            <a:r>
              <a:rPr lang="zh-CN" altLang="en-US" sz="2600" dirty="0"/>
              <a:t>）是一种虚拟存在的表。其内容与真实的表相似，包含一系列带有名称的列和行数据。但是视图并不在数据库中以存储的数据的形式存在。</a:t>
            </a:r>
            <a:endParaRPr lang="en-US" altLang="zh-CN" sz="2600" dirty="0"/>
          </a:p>
          <a:p>
            <a:pPr latinLnBrk="1"/>
            <a:r>
              <a:rPr lang="zh-CN" altLang="en-US" sz="2600" dirty="0"/>
              <a:t>行和列的数据来自定义视图时查询所引用的基本表，并且在具体引用视图时动态生成。</a:t>
            </a:r>
          </a:p>
          <a:p>
            <a:pPr latinLnBrk="1"/>
            <a:r>
              <a:rPr lang="zh-CN" altLang="en-US" sz="2600" dirty="0"/>
              <a:t>视图的特点如下：</a:t>
            </a:r>
          </a:p>
          <a:p>
            <a:pPr latinLnBrk="1"/>
            <a:r>
              <a:rPr lang="en-US" altLang="zh-CN" sz="2600" b="1" dirty="0"/>
              <a:t>&lt;1&gt;</a:t>
            </a:r>
            <a:r>
              <a:rPr lang="zh-CN" altLang="en-US" sz="2600" dirty="0"/>
              <a:t> 视图的列可以来自不同的表，是表的抽象和在逻辑意义上建立的新关系；</a:t>
            </a:r>
          </a:p>
          <a:p>
            <a:pPr latinLnBrk="1"/>
            <a:r>
              <a:rPr lang="en-US" altLang="zh-CN" sz="2600" b="1" dirty="0"/>
              <a:t>&lt;2&gt;</a:t>
            </a:r>
            <a:r>
              <a:rPr lang="zh-CN" altLang="en-US" sz="2600" dirty="0"/>
              <a:t> 视图是由基本表（实表）产生的表（虚表）；</a:t>
            </a:r>
          </a:p>
          <a:p>
            <a:pPr latinLnBrk="1"/>
            <a:r>
              <a:rPr lang="en-US" altLang="zh-CN" sz="2600" b="1" dirty="0"/>
              <a:t>&lt;3&gt;</a:t>
            </a:r>
            <a:r>
              <a:rPr lang="zh-CN" altLang="en-US" sz="2600" dirty="0"/>
              <a:t> 视图的建立和删除不影响基本表；</a:t>
            </a:r>
          </a:p>
          <a:p>
            <a:pPr latinLnBrk="1"/>
            <a:r>
              <a:rPr lang="en-US" altLang="zh-CN" sz="2600" b="1" dirty="0"/>
              <a:t>&lt;4&gt;</a:t>
            </a:r>
            <a:r>
              <a:rPr lang="zh-CN" altLang="en-US" sz="2600" dirty="0"/>
              <a:t> 对视图内容的更新（增删改）直接影响基本表；</a:t>
            </a:r>
          </a:p>
          <a:p>
            <a:pPr latinLnBrk="1"/>
            <a:r>
              <a:rPr lang="en-US" altLang="zh-CN" sz="2600" b="1" dirty="0"/>
              <a:t>&lt;5&gt;</a:t>
            </a:r>
            <a:r>
              <a:rPr lang="zh-CN" altLang="en-US" sz="2600" dirty="0"/>
              <a:t> 当视图来自多个基本表时，不允许添加和删除数据。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1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CREATE</a:t>
            </a:r>
          </a:p>
          <a:p>
            <a:pPr marL="0" indent="0">
              <a:buNone/>
            </a:pPr>
            <a:r>
              <a:rPr lang="en-US" altLang="zh-CN" dirty="0"/>
              <a:t>    [OR REPLACE]</a:t>
            </a:r>
          </a:p>
          <a:p>
            <a:pPr marL="0" indent="0">
              <a:buNone/>
            </a:pPr>
            <a:r>
              <a:rPr lang="en-US" altLang="zh-CN" dirty="0"/>
              <a:t>    [ALGORITHM = {UNDEFINED | MERGE | TEMPTABLE}]</a:t>
            </a:r>
          </a:p>
          <a:p>
            <a:pPr marL="0" indent="0">
              <a:buNone/>
            </a:pPr>
            <a:r>
              <a:rPr lang="en-US" altLang="zh-CN" dirty="0"/>
              <a:t>    [DEFINER = { user | CURRENT_USER }]</a:t>
            </a:r>
          </a:p>
          <a:p>
            <a:pPr marL="0" indent="0">
              <a:buNone/>
            </a:pPr>
            <a:r>
              <a:rPr lang="en-US" altLang="zh-CN" dirty="0"/>
              <a:t>    [SQL SECURITY { DEFINER | INVOKER }]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en-US" altLang="zh-CN" dirty="0"/>
              <a:t> </a:t>
            </a:r>
            <a:r>
              <a:rPr lang="en-US" altLang="zh-CN" dirty="0" err="1"/>
              <a:t>view_name</a:t>
            </a:r>
            <a:r>
              <a:rPr lang="en-US" altLang="zh-CN" dirty="0"/>
              <a:t> [(</a:t>
            </a:r>
            <a:r>
              <a:rPr lang="en-US" altLang="zh-CN" dirty="0" err="1"/>
              <a:t>column_list</a:t>
            </a:r>
            <a:r>
              <a:rPr lang="en-US" altLang="zh-CN" dirty="0"/>
              <a:t>)]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AS </a:t>
            </a:r>
            <a:r>
              <a:rPr lang="en-US" altLang="zh-CN" dirty="0" err="1"/>
              <a:t>select_statement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[WITH [CASCADED | LOCAL] CHECK OPTION]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4" y="121346"/>
            <a:ext cx="9510712" cy="64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0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CREATE VIEW </a:t>
            </a:r>
            <a:r>
              <a:rPr lang="en-US" altLang="zh-CN" dirty="0"/>
              <a:t>statement creates a new view, or replaces an existing view if the </a:t>
            </a:r>
            <a:r>
              <a:rPr lang="en-US" altLang="zh-CN" dirty="0">
                <a:solidFill>
                  <a:srgbClr val="FF0000"/>
                </a:solidFill>
              </a:rPr>
              <a:t>OR REPLACE </a:t>
            </a:r>
            <a:r>
              <a:rPr lang="en-US" altLang="zh-CN" dirty="0"/>
              <a:t>clause is given. If the view does not exist, </a:t>
            </a:r>
            <a:r>
              <a:rPr lang="en-US" altLang="zh-CN" dirty="0">
                <a:solidFill>
                  <a:srgbClr val="FF0000"/>
                </a:solidFill>
              </a:rPr>
              <a:t>CREATE OR REPLACE VIEW </a:t>
            </a:r>
            <a:r>
              <a:rPr lang="en-US" altLang="zh-CN" dirty="0"/>
              <a:t>is the same as CREATE VIEW. If the view does exist, CREATE OR REPLACE VIEW replaces it.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WITH CHECK OPTION </a:t>
            </a:r>
            <a:r>
              <a:rPr lang="en-US" altLang="zh-CN" dirty="0"/>
              <a:t>clause can be given to constrain inserts or updates to rows in tables referenced by the view.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76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772998"/>
            <a:ext cx="10709635" cy="58823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The following example defines a view that selects two columns from another table as well as an expression calculated from those columns: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&gt; CREATE TABLE t (</a:t>
            </a:r>
            <a:r>
              <a:rPr lang="en-US" altLang="zh-CN" dirty="0" err="1">
                <a:solidFill>
                  <a:srgbClr val="FF0000"/>
                </a:solidFill>
              </a:rPr>
              <a:t>qty</a:t>
            </a:r>
            <a:r>
              <a:rPr lang="en-US" altLang="zh-CN" dirty="0">
                <a:solidFill>
                  <a:srgbClr val="FF0000"/>
                </a:solidFill>
              </a:rPr>
              <a:t> INT, price INT);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&gt; INSERT INTO t VALUES(3, 50);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&gt; CREATE VIEW v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AS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SELECT qty, price, qty*price AS value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FROM t;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&gt; SELECT * FROM v;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+------+-------+-------+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dirty="0" err="1">
                <a:solidFill>
                  <a:srgbClr val="FF0000"/>
                </a:solidFill>
              </a:rPr>
              <a:t>qty</a:t>
            </a:r>
            <a:r>
              <a:rPr lang="en-US" altLang="zh-CN" dirty="0">
                <a:solidFill>
                  <a:srgbClr val="FF0000"/>
                </a:solidFill>
              </a:rPr>
              <a:t>  | price | value |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+------+-------+-------+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|    3 |    50 |   150 |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+------+-------+-------+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8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9931"/>
            <a:ext cx="10515600" cy="56370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A view definition is subject to the following restrictions: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SELECT statement cannot contain a subquery in the FROM clause.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SELECT statement cannot refer to system variables or user-defined variables.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Within a stored program, the SELECT statement cannot refer to program parameters or local variables.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SELECT statement cannot refer to prepared statement parameters.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Any table or view referred to in the definition must exist. If, after the view has been created, a table or view that the definition refers to is dropped, use of the view results in an error. To check a view definition for problems of this kind, use the CHECK TABLE statement.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definition cannot refer to a TEMPORARY table, and you cannot create a TEMPORARY view.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You cannot associate a trigger with a view.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Aliases for column names in the SELECT statement are checked against the maximum column length of 64 characters (not the maximum alias length of 256 characters).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3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实践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143000"/>
            <a:ext cx="7924800" cy="4876800"/>
          </a:xfrm>
        </p:spPr>
        <p:txBody>
          <a:bodyPr rtlCol="0">
            <a:normAutofit fontScale="92500"/>
          </a:bodyPr>
          <a:lstStyle/>
          <a:p>
            <a:pPr>
              <a:defRPr/>
            </a:pPr>
            <a:r>
              <a:rPr lang="zh-CN" altLang="en-US" sz="2400" dirty="0"/>
              <a:t>用</a:t>
            </a:r>
            <a:r>
              <a:rPr lang="en-US" altLang="zh-CN" sz="2400" dirty="0"/>
              <a:t>SQL</a:t>
            </a:r>
            <a:r>
              <a:rPr lang="zh-CN" altLang="en-US" sz="2400" dirty="0"/>
              <a:t>语句完成图书管理系统</a:t>
            </a:r>
            <a:r>
              <a:rPr lang="en-US" altLang="zh-CN" sz="2400" dirty="0"/>
              <a:t>book </a:t>
            </a:r>
            <a:r>
              <a:rPr lang="zh-CN" altLang="en-US" sz="2400" dirty="0"/>
              <a:t>数据库相关数据录入，同时使用相关语句进行：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dirty="0"/>
              <a:t>新表中插入数据（使用</a:t>
            </a:r>
            <a:r>
              <a:rPr lang="en-US" altLang="zh-CN" dirty="0"/>
              <a:t>into</a:t>
            </a:r>
            <a:r>
              <a:rPr lang="zh-CN" altLang="en-US" dirty="0"/>
              <a:t>子句）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从某表中查询结果，分组，排序（使用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，</a:t>
            </a:r>
            <a:r>
              <a:rPr lang="en-US" altLang="zh-CN" dirty="0"/>
              <a:t>where</a:t>
            </a:r>
            <a:r>
              <a:rPr lang="zh-CN" altLang="en-US" dirty="0"/>
              <a:t>，</a:t>
            </a:r>
            <a:r>
              <a:rPr lang="en-US" altLang="zh-CN" dirty="0"/>
              <a:t>group by</a:t>
            </a:r>
            <a:r>
              <a:rPr lang="zh-CN" altLang="en-US" dirty="0"/>
              <a:t>，</a:t>
            </a:r>
            <a:r>
              <a:rPr lang="en-US" altLang="zh-CN" dirty="0"/>
              <a:t>having</a:t>
            </a:r>
            <a:r>
              <a:rPr lang="zh-CN" altLang="en-US" dirty="0"/>
              <a:t>，</a:t>
            </a:r>
            <a:r>
              <a:rPr lang="en-US" altLang="zh-CN" dirty="0"/>
              <a:t>order by</a:t>
            </a:r>
            <a:r>
              <a:rPr lang="zh-CN" altLang="en-US" dirty="0"/>
              <a:t>子句）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对数据库进行联合查询（使用</a:t>
            </a:r>
            <a:r>
              <a:rPr lang="en-US" altLang="zh-CN" dirty="0"/>
              <a:t>Union</a:t>
            </a:r>
            <a:r>
              <a:rPr lang="zh-CN" altLang="en-US" dirty="0"/>
              <a:t>子句）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进行多表查询（等值、不等值，自然，外连接，自连接等）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进行子查询（</a:t>
            </a:r>
            <a:r>
              <a:rPr lang="en-US" altLang="zh-CN" dirty="0"/>
              <a:t>in</a:t>
            </a:r>
            <a:r>
              <a:rPr lang="zh-CN" altLang="en-US" dirty="0"/>
              <a:t>，</a:t>
            </a:r>
            <a:r>
              <a:rPr lang="en-US" altLang="zh-CN" dirty="0"/>
              <a:t>exists</a:t>
            </a:r>
            <a:r>
              <a:rPr lang="zh-CN" altLang="en-US" dirty="0"/>
              <a:t>，</a:t>
            </a:r>
            <a:r>
              <a:rPr lang="en-US" altLang="zh-CN" dirty="0"/>
              <a:t>having</a:t>
            </a:r>
            <a:r>
              <a:rPr lang="zh-CN" altLang="en-US" dirty="0"/>
              <a:t>中使用）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创建视图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defRPr/>
            </a:pPr>
            <a:r>
              <a:rPr lang="zh-CN" altLang="en-US" dirty="0"/>
              <a:t>针对</a:t>
            </a:r>
            <a:r>
              <a:rPr lang="en-US" altLang="zh-CN" dirty="0"/>
              <a:t>movies</a:t>
            </a:r>
            <a:r>
              <a:rPr lang="zh-CN" altLang="en-US" dirty="0"/>
              <a:t>数据库，做</a:t>
            </a:r>
            <a:r>
              <a:rPr lang="en-US" altLang="zh-CN" dirty="0"/>
              <a:t>lab1.pdf</a:t>
            </a:r>
            <a:r>
              <a:rPr lang="zh-CN" altLang="en-US" dirty="0"/>
              <a:t>，</a:t>
            </a:r>
            <a:r>
              <a:rPr lang="en-US" altLang="zh-CN" dirty="0"/>
              <a:t>lab2.pdf</a:t>
            </a:r>
            <a:r>
              <a:rPr lang="zh-CN" altLang="en-US" dirty="0"/>
              <a:t>上面的练习。</a:t>
            </a:r>
            <a:endParaRPr lang="en-US" altLang="zh-CN" dirty="0"/>
          </a:p>
          <a:p>
            <a:pPr>
              <a:defRPr/>
            </a:pPr>
            <a:r>
              <a:rPr lang="zh-CN" altLang="en-US" sz="2400" dirty="0"/>
              <a:t>要求：</a:t>
            </a:r>
          </a:p>
          <a:p>
            <a:pPr lvl="1">
              <a:defRPr/>
            </a:pPr>
            <a:r>
              <a:rPr lang="zh-CN" altLang="en-US" dirty="0"/>
              <a:t>实验报告中除文字描述外，必须提供每一操作对应的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word</a:t>
            </a:r>
            <a:r>
              <a:rPr lang="zh-CN" altLang="en-US" dirty="0"/>
              <a:t>文档，并附上执行结果截图。</a:t>
            </a:r>
          </a:p>
        </p:txBody>
      </p:sp>
    </p:spTree>
    <p:extLst>
      <p:ext uri="{BB962C8B-B14F-4D97-AF65-F5344CB8AC3E}">
        <p14:creationId xmlns:p14="http://schemas.microsoft.com/office/powerpoint/2010/main" val="104018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book </a:t>
            </a:r>
            <a:r>
              <a:rPr lang="zh-CN" altLang="en-US"/>
              <a:t>表数据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56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booktype </a:t>
            </a:r>
            <a:r>
              <a:rPr lang="zh-CN" altLang="en-US"/>
              <a:t>表数据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448945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27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readers </a:t>
            </a:r>
            <a:r>
              <a:rPr lang="zh-CN" altLang="en-US"/>
              <a:t>表数据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8763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04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readertype </a:t>
            </a:r>
            <a:r>
              <a:rPr lang="zh-CN" altLang="en-US"/>
              <a:t>表数据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7742238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49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borrowinfo </a:t>
            </a:r>
            <a:r>
              <a:rPr lang="zh-CN" altLang="en-US"/>
              <a:t>表数据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8813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54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8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mysql</a:t>
            </a:r>
            <a:r>
              <a:rPr lang="en-US" altLang="zh-CN" dirty="0"/>
              <a:t>&gt; SELECT 1 + 1;</a:t>
            </a:r>
          </a:p>
          <a:p>
            <a:pPr marL="0" indent="0">
              <a:buNone/>
            </a:pPr>
            <a:r>
              <a:rPr lang="en-US" altLang="zh-CN" dirty="0"/>
              <a:t>        -&gt; 2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A select list consisting only of a single unqualified * can be used as shorthand to select all columns from all tables: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FROM t1 INNER JOIN t2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tbl_name.* can be used as a qualified shorthand to select all columns from the named table: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SELECT t1.*, t2.*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FROM t1 INNER JOIN t2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9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091" y="24028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在不使用</a:t>
            </a:r>
            <a:r>
              <a:rPr lang="en-US" altLang="zh-CN" sz="3200" dirty="0"/>
              <a:t>on</a:t>
            </a:r>
            <a:r>
              <a:rPr lang="zh-CN" altLang="en-US" sz="3200" dirty="0"/>
              <a:t>语法时，</a:t>
            </a:r>
            <a:r>
              <a:rPr lang="en-US" altLang="zh-CN" sz="3200" dirty="0"/>
              <a:t>join</a:t>
            </a:r>
            <a:r>
              <a:rPr lang="zh-CN" altLang="en-US" sz="3200" dirty="0"/>
              <a:t>、</a:t>
            </a:r>
            <a:r>
              <a:rPr lang="en-US" altLang="zh-CN" sz="3200" dirty="0"/>
              <a:t>inner join</a:t>
            </a:r>
            <a:r>
              <a:rPr lang="zh-CN" altLang="en-US" sz="3200" dirty="0"/>
              <a:t>、逗号、</a:t>
            </a:r>
            <a:r>
              <a:rPr lang="en-US" altLang="zh-CN" sz="3200" dirty="0"/>
              <a:t>cross join</a:t>
            </a:r>
            <a:r>
              <a:rPr lang="zh-CN" altLang="en-US" sz="3200" dirty="0"/>
              <a:t>结果相同，都是取</a:t>
            </a:r>
            <a:r>
              <a:rPr lang="en-US" altLang="zh-CN" sz="3200" dirty="0"/>
              <a:t>2</a:t>
            </a:r>
            <a:r>
              <a:rPr lang="zh-CN" altLang="en-US" sz="3200" dirty="0"/>
              <a:t>个表的笛卡尔积。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0" y="1565852"/>
            <a:ext cx="11018040" cy="4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68" y="1115435"/>
            <a:ext cx="9953625" cy="364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4458" y="221673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用</a:t>
            </a:r>
            <a:r>
              <a:rPr lang="en-US" altLang="zh-CN" sz="3200" dirty="0"/>
              <a:t>on</a:t>
            </a:r>
            <a:r>
              <a:rPr lang="zh-CN" altLang="en-US" sz="3200" dirty="0"/>
              <a:t>自然连接</a:t>
            </a:r>
          </a:p>
        </p:txBody>
      </p:sp>
    </p:spTree>
    <p:extLst>
      <p:ext uri="{BB962C8B-B14F-4D97-AF65-F5344CB8AC3E}">
        <p14:creationId xmlns:p14="http://schemas.microsoft.com/office/powerpoint/2010/main" val="148693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using</a:t>
            </a:r>
            <a:r>
              <a:rPr lang="zh-CN" altLang="en-US" dirty="0"/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9" y="2452831"/>
            <a:ext cx="10610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语法：筛选连接后的结果，两表的对应列值相同才在结果集中，可以通过</a:t>
            </a:r>
            <a:r>
              <a:rPr lang="en-US" altLang="zh-CN" dirty="0"/>
              <a:t>and</a:t>
            </a:r>
            <a:r>
              <a:rPr lang="zh-CN" altLang="en-US" dirty="0"/>
              <a:t>连接多个列值的匹配要求，列名可以不同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from tb_test1 inner join </a:t>
            </a:r>
            <a:r>
              <a:rPr lang="en-US" altLang="zh-CN" dirty="0" err="1">
                <a:solidFill>
                  <a:srgbClr val="FF0000"/>
                </a:solidFill>
              </a:rPr>
              <a:t>tb_student</a:t>
            </a:r>
            <a:r>
              <a:rPr lang="en-US" altLang="zh-CN" dirty="0">
                <a:solidFill>
                  <a:srgbClr val="FF0000"/>
                </a:solidFill>
              </a:rPr>
              <a:t> on tb_test1.id=tb_student.id;</a:t>
            </a:r>
          </a:p>
          <a:p>
            <a:r>
              <a:rPr lang="en-US" altLang="zh-CN" dirty="0"/>
              <a:t>using</a:t>
            </a:r>
            <a:r>
              <a:rPr lang="zh-CN" altLang="en-US" dirty="0"/>
              <a:t>语法：筛选连接后的结果，两表的对应列值相同才在结果集中，括号内用多个列名要求用逗号连接，列名必须相同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from tb_test1 cross join </a:t>
            </a:r>
            <a:r>
              <a:rPr lang="en-US" altLang="zh-CN" dirty="0" err="1">
                <a:solidFill>
                  <a:srgbClr val="FF0000"/>
                </a:solidFill>
              </a:rPr>
              <a:t>tb_student</a:t>
            </a:r>
            <a:r>
              <a:rPr lang="en-US" altLang="zh-CN" dirty="0">
                <a:solidFill>
                  <a:srgbClr val="FF0000"/>
                </a:solidFill>
              </a:rPr>
              <a:t> using(id);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3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/>
              <a:t>INNER JOIN</a:t>
            </a:r>
            <a:r>
              <a:rPr lang="zh-CN" altLang="en-US" b="1" dirty="0"/>
              <a:t>（内连接</a:t>
            </a:r>
            <a:r>
              <a:rPr lang="en-US" altLang="zh-CN" b="1" dirty="0"/>
              <a:t>,</a:t>
            </a:r>
            <a:r>
              <a:rPr lang="zh-CN" altLang="en-US" b="1" dirty="0"/>
              <a:t>或等值连接）</a:t>
            </a:r>
            <a:r>
              <a:rPr lang="zh-CN" altLang="en-US" dirty="0"/>
              <a:t>：获取两个表中字段匹配关系的记录。</a:t>
            </a:r>
          </a:p>
          <a:p>
            <a:pPr latinLnBrk="1"/>
            <a:r>
              <a:rPr lang="en-US" altLang="zh-CN" b="1" dirty="0"/>
              <a:t>LEFT JOIN</a:t>
            </a:r>
            <a:r>
              <a:rPr lang="zh-CN" altLang="en-US" b="1" dirty="0"/>
              <a:t>（左连接）：</a:t>
            </a:r>
            <a:r>
              <a:rPr lang="zh-CN" altLang="en-US" dirty="0"/>
              <a:t>获取左表所有记录，即使右表没有对应匹配的记录。</a:t>
            </a:r>
          </a:p>
          <a:p>
            <a:pPr latinLnBrk="1"/>
            <a:r>
              <a:rPr lang="en-US" altLang="zh-CN" b="1" dirty="0"/>
              <a:t>RIGHT JOIN</a:t>
            </a:r>
            <a:r>
              <a:rPr lang="zh-CN" altLang="en-US" b="1" dirty="0"/>
              <a:t>（右连接）：</a:t>
            </a:r>
            <a:r>
              <a:rPr lang="zh-CN" altLang="en-US" dirty="0"/>
              <a:t> 与 </a:t>
            </a:r>
            <a:r>
              <a:rPr lang="en-US" altLang="zh-CN" dirty="0"/>
              <a:t>LEFT JOIN </a:t>
            </a:r>
            <a:r>
              <a:rPr lang="zh-CN" altLang="en-US" dirty="0"/>
              <a:t>相反，用于获取右表所有记录，即使左表没有对应匹配的记录。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 err="1"/>
              <a:t>mysql</a:t>
            </a:r>
            <a:r>
              <a:rPr lang="zh-CN" altLang="en-US" dirty="0"/>
              <a:t>没有全外连接，用</a:t>
            </a:r>
            <a:r>
              <a:rPr lang="en-US" altLang="zh-CN" dirty="0"/>
              <a:t>union</a:t>
            </a:r>
            <a:r>
              <a:rPr lang="zh-CN" altLang="en-US" dirty="0"/>
              <a:t>将左右外连接合并。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4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8" y="808470"/>
            <a:ext cx="11467414" cy="38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Microsoft Office PowerPoint</Application>
  <PresentationFormat>宽屏</PresentationFormat>
  <Paragraphs>153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 Unicode MS</vt:lpstr>
      <vt:lpstr>等线</vt:lpstr>
      <vt:lpstr>等线 Light</vt:lpstr>
      <vt:lpstr>黑体</vt:lpstr>
      <vt:lpstr>宋体</vt:lpstr>
      <vt:lpstr>Arial</vt:lpstr>
      <vt:lpstr>Courier New</vt:lpstr>
      <vt:lpstr>Open Sans</vt:lpstr>
      <vt:lpstr>Wingdings</vt:lpstr>
      <vt:lpstr>Office 主题​​</vt:lpstr>
      <vt:lpstr>Practicing Select and Creating view</vt:lpstr>
      <vt:lpstr>PowerPoint 演示文稿</vt:lpstr>
      <vt:lpstr>PowerPoint 演示文稿</vt:lpstr>
      <vt:lpstr>在不使用on语法时，join、inner join、逗号、cross join结果相同，都是取2个表的笛卡尔积。</vt:lpstr>
      <vt:lpstr>PowerPoint 演示文稿</vt:lpstr>
      <vt:lpstr>用using连接</vt:lpstr>
      <vt:lpstr>PowerPoint 演示文稿</vt:lpstr>
      <vt:lpstr>PowerPoint 演示文稿</vt:lpstr>
      <vt:lpstr>PowerPoint 演示文稿</vt:lpstr>
      <vt:lpstr>PowerPoint 演示文稿</vt:lpstr>
      <vt:lpstr>GROUP BY子句 </vt:lpstr>
      <vt:lpstr>GROUP BY子句（续）</vt:lpstr>
      <vt:lpstr>GROUP BY子句（续）</vt:lpstr>
      <vt:lpstr>GROUP BY子句（续）</vt:lpstr>
      <vt:lpstr>PowerPoint 演示文稿</vt:lpstr>
      <vt:lpstr>PowerPoint 演示文稿</vt:lpstr>
      <vt:lpstr>动态sql语句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实践</vt:lpstr>
      <vt:lpstr>book 表数据</vt:lpstr>
      <vt:lpstr>booktype 表数据</vt:lpstr>
      <vt:lpstr>readers 表数据</vt:lpstr>
      <vt:lpstr>readertype 表数据</vt:lpstr>
      <vt:lpstr>borrowinfo 表数据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2024-03-18T04:08:14Z</dcterms:created>
  <dcterms:modified xsi:type="dcterms:W3CDTF">2024-03-18T04:13:39Z</dcterms:modified>
</cp:coreProperties>
</file>