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621" r:id="rId2"/>
    <p:sldId id="622" r:id="rId3"/>
    <p:sldId id="623" r:id="rId4"/>
    <p:sldId id="624" r:id="rId5"/>
    <p:sldId id="625" r:id="rId6"/>
    <p:sldId id="626" r:id="rId7"/>
    <p:sldId id="627" r:id="rId8"/>
    <p:sldId id="628" r:id="rId9"/>
    <p:sldId id="629" r:id="rId10"/>
    <p:sldId id="630" r:id="rId11"/>
    <p:sldId id="631" r:id="rId12"/>
    <p:sldId id="632" r:id="rId13"/>
    <p:sldId id="283" r:id="rId14"/>
    <p:sldId id="260" r:id="rId15"/>
    <p:sldId id="261" r:id="rId16"/>
    <p:sldId id="257" r:id="rId17"/>
    <p:sldId id="284" r:id="rId18"/>
    <p:sldId id="258"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256" r:id="rId38"/>
    <p:sldId id="262" r:id="rId39"/>
    <p:sldId id="263" r:id="rId40"/>
    <p:sldId id="264" r:id="rId41"/>
    <p:sldId id="265" r:id="rId42"/>
    <p:sldId id="266" r:id="rId43"/>
    <p:sldId id="269" r:id="rId44"/>
    <p:sldId id="277" r:id="rId45"/>
    <p:sldId id="267" r:id="rId46"/>
    <p:sldId id="268" r:id="rId47"/>
    <p:sldId id="278" r:id="rId48"/>
    <p:sldId id="270" r:id="rId49"/>
    <p:sldId id="271" r:id="rId50"/>
    <p:sldId id="272" r:id="rId51"/>
    <p:sldId id="273" r:id="rId52"/>
    <p:sldId id="274" r:id="rId53"/>
    <p:sldId id="275" r:id="rId54"/>
    <p:sldId id="276" r:id="rId55"/>
    <p:sldId id="279" r:id="rId56"/>
    <p:sldId id="280" r:id="rId57"/>
    <p:sldId id="281"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D3F76D-3A5E-4ED8-8E9C-DE41EAFC8D17}"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64288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D3F76D-3A5E-4ED8-8E9C-DE41EAFC8D17}"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3707169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D3F76D-3A5E-4ED8-8E9C-DE41EAFC8D17}"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186020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D3F76D-3A5E-4ED8-8E9C-DE41EAFC8D17}"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211781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D3F76D-3A5E-4ED8-8E9C-DE41EAFC8D17}"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274327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D3F76D-3A5E-4ED8-8E9C-DE41EAFC8D17}"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194398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D3F76D-3A5E-4ED8-8E9C-DE41EAFC8D17}" type="datetimeFigureOut">
              <a:rPr lang="zh-CN" altLang="en-US" smtClean="0"/>
              <a:t>2024/3/25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141252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D3F76D-3A5E-4ED8-8E9C-DE41EAFC8D17}" type="datetimeFigureOut">
              <a:rPr lang="zh-CN" altLang="en-US" smtClean="0"/>
              <a:t>2024/3/25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88595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D3F76D-3A5E-4ED8-8E9C-DE41EAFC8D17}" type="datetimeFigureOut">
              <a:rPr lang="zh-CN" altLang="en-US" smtClean="0"/>
              <a:t>2024/3/25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284992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D3F76D-3A5E-4ED8-8E9C-DE41EAFC8D17}"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402257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D3F76D-3A5E-4ED8-8E9C-DE41EAFC8D17}"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352281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3F76D-3A5E-4ED8-8E9C-DE41EAFC8D17}" type="datetimeFigureOut">
              <a:rPr lang="zh-CN" altLang="en-US" smtClean="0"/>
              <a:t>2024/3/25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FECAA-641C-410A-97CD-69BF68C21026}" type="slidenum">
              <a:rPr lang="zh-CN" altLang="en-US" smtClean="0"/>
              <a:t>‹#›</a:t>
            </a:fld>
            <a:endParaRPr lang="zh-CN" altLang="en-US"/>
          </a:p>
        </p:txBody>
      </p:sp>
    </p:spTree>
    <p:extLst>
      <p:ext uri="{BB962C8B-B14F-4D97-AF65-F5344CB8AC3E}">
        <p14:creationId xmlns:p14="http://schemas.microsoft.com/office/powerpoint/2010/main" val="2189754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product.it168.com/list/b/04020232_1.s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834" y="2057854"/>
            <a:ext cx="8937716" cy="1325563"/>
          </a:xfrm>
        </p:spPr>
        <p:txBody>
          <a:bodyPr/>
          <a:lstStyle/>
          <a:p>
            <a:r>
              <a:rPr lang="en-US" altLang="zh-CN" dirty="0"/>
              <a:t>Practicing insert, update, delete and constraints</a:t>
            </a:r>
            <a:endParaRPr lang="zh-CN" altLang="en-US" dirty="0"/>
          </a:p>
        </p:txBody>
      </p:sp>
    </p:spTree>
    <p:extLst>
      <p:ext uri="{BB962C8B-B14F-4D97-AF65-F5344CB8AC3E}">
        <p14:creationId xmlns:p14="http://schemas.microsoft.com/office/powerpoint/2010/main" val="265413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5350" y="-44450"/>
            <a:ext cx="10515600" cy="1020763"/>
          </a:xfrm>
        </p:spPr>
        <p:txBody>
          <a:bodyPr/>
          <a:lstStyle/>
          <a:p>
            <a:r>
              <a:rPr lang="en-US" altLang="zh-CN" dirty="0"/>
              <a:t>Delete</a:t>
            </a:r>
            <a:endParaRPr lang="zh-CN" altLang="en-US" dirty="0"/>
          </a:p>
        </p:txBody>
      </p:sp>
      <p:sp>
        <p:nvSpPr>
          <p:cNvPr id="3" name="内容占位符 2"/>
          <p:cNvSpPr>
            <a:spLocks noGrp="1"/>
          </p:cNvSpPr>
          <p:nvPr>
            <p:ph idx="1"/>
          </p:nvPr>
        </p:nvSpPr>
        <p:spPr>
          <a:xfrm>
            <a:off x="838200" y="927100"/>
            <a:ext cx="10515600" cy="5707063"/>
          </a:xfrm>
        </p:spPr>
        <p:txBody>
          <a:bodyPr>
            <a:normAutofit fontScale="77500" lnSpcReduction="20000"/>
          </a:bodyPr>
          <a:lstStyle/>
          <a:p>
            <a:pPr marL="0" indent="0" latinLnBrk="1">
              <a:lnSpc>
                <a:spcPct val="160000"/>
              </a:lnSpc>
              <a:buNone/>
            </a:pPr>
            <a:r>
              <a:rPr lang="zh-CN" altLang="en-US" sz="2200" dirty="0"/>
              <a:t>在</a:t>
            </a:r>
            <a:r>
              <a:rPr lang="en-US" altLang="zh-CN" sz="2200" dirty="0"/>
              <a:t>MySQL</a:t>
            </a:r>
            <a:r>
              <a:rPr lang="zh-CN" altLang="en-US" sz="2200" dirty="0"/>
              <a:t>中有两种方法可以删除数据</a:t>
            </a:r>
            <a:endParaRPr lang="en-US" altLang="zh-CN" sz="2200" dirty="0"/>
          </a:p>
          <a:p>
            <a:pPr latinLnBrk="1">
              <a:lnSpc>
                <a:spcPct val="160000"/>
              </a:lnSpc>
            </a:pPr>
            <a:r>
              <a:rPr lang="zh-CN" altLang="en-US" sz="2200" dirty="0"/>
              <a:t>一种是</a:t>
            </a:r>
            <a:r>
              <a:rPr lang="en-US" altLang="zh-CN" sz="2200" dirty="0"/>
              <a:t>DELETE</a:t>
            </a:r>
            <a:r>
              <a:rPr lang="zh-CN" altLang="en-US" sz="2200" dirty="0"/>
              <a:t>语句</a:t>
            </a:r>
            <a:endParaRPr lang="en-US" altLang="zh-CN" sz="2200" dirty="0"/>
          </a:p>
          <a:p>
            <a:pPr marL="0" indent="0" latinLnBrk="1">
              <a:lnSpc>
                <a:spcPct val="160000"/>
              </a:lnSpc>
              <a:buNone/>
            </a:pPr>
            <a:r>
              <a:rPr lang="zh-CN" altLang="en-US" sz="2200" dirty="0"/>
              <a:t>   另一种是</a:t>
            </a:r>
            <a:r>
              <a:rPr lang="en-US" altLang="zh-CN" sz="2200" dirty="0"/>
              <a:t>TRUNCATE TABLE</a:t>
            </a:r>
            <a:r>
              <a:rPr lang="zh-CN" altLang="en-US" sz="2200" dirty="0"/>
              <a:t>语句</a:t>
            </a:r>
            <a:endParaRPr lang="en-US" altLang="zh-CN" sz="2200" dirty="0"/>
          </a:p>
          <a:p>
            <a:pPr latinLnBrk="1">
              <a:lnSpc>
                <a:spcPct val="160000"/>
              </a:lnSpc>
            </a:pPr>
            <a:r>
              <a:rPr lang="en-US" altLang="zh-CN" sz="2200" dirty="0"/>
              <a:t>DELETE</a:t>
            </a:r>
            <a:r>
              <a:rPr lang="zh-CN" altLang="en-US" sz="2200" dirty="0"/>
              <a:t>语句可以通过</a:t>
            </a:r>
            <a:r>
              <a:rPr lang="en-US" altLang="zh-CN" sz="2200" dirty="0"/>
              <a:t>WHERE</a:t>
            </a:r>
            <a:r>
              <a:rPr lang="zh-CN" altLang="en-US" sz="2200" dirty="0"/>
              <a:t>对要删除的记录进行选择。</a:t>
            </a:r>
            <a:endParaRPr lang="en-US" altLang="zh-CN" sz="2200" dirty="0"/>
          </a:p>
          <a:p>
            <a:pPr latinLnBrk="1">
              <a:lnSpc>
                <a:spcPct val="160000"/>
              </a:lnSpc>
            </a:pPr>
            <a:r>
              <a:rPr lang="zh-CN" altLang="en-US" sz="2200" dirty="0"/>
              <a:t>而使用</a:t>
            </a:r>
            <a:r>
              <a:rPr lang="en-US" altLang="zh-CN" sz="2200" dirty="0"/>
              <a:t>TRUNCATE TABLE</a:t>
            </a:r>
            <a:r>
              <a:rPr lang="zh-CN" altLang="en-US" sz="2200" dirty="0"/>
              <a:t>将删除表中的</a:t>
            </a:r>
            <a:r>
              <a:rPr lang="zh-CN" altLang="en-US" sz="2200" dirty="0">
                <a:solidFill>
                  <a:srgbClr val="FF0000"/>
                </a:solidFill>
              </a:rPr>
              <a:t>所有记录</a:t>
            </a:r>
            <a:r>
              <a:rPr lang="zh-CN" altLang="en-US" sz="2200" dirty="0"/>
              <a:t>。</a:t>
            </a:r>
          </a:p>
          <a:p>
            <a:pPr latinLnBrk="1">
              <a:lnSpc>
                <a:spcPct val="160000"/>
              </a:lnSpc>
            </a:pPr>
            <a:r>
              <a:rPr lang="zh-CN" altLang="en-US" sz="2200" dirty="0"/>
              <a:t>如果要清空表中的所有记录，可以使用下面的两种方法：</a:t>
            </a:r>
            <a:endParaRPr lang="en-US" altLang="zh-CN" sz="2200" dirty="0"/>
          </a:p>
          <a:p>
            <a:pPr marL="0" indent="0" latinLnBrk="1">
              <a:lnSpc>
                <a:spcPct val="160000"/>
              </a:lnSpc>
              <a:buNone/>
            </a:pPr>
            <a:r>
              <a:rPr lang="zh-CN" altLang="en-US" sz="2200" dirty="0"/>
              <a:t>　</a:t>
            </a:r>
            <a:r>
              <a:rPr lang="en-US" altLang="zh-CN" sz="2200" dirty="0"/>
              <a:t>DELETE FROM table1</a:t>
            </a:r>
            <a:br>
              <a:rPr lang="en-US" altLang="zh-CN" sz="2200" dirty="0"/>
            </a:br>
            <a:r>
              <a:rPr lang="zh-CN" altLang="en-US" sz="2200" dirty="0"/>
              <a:t>　</a:t>
            </a:r>
            <a:r>
              <a:rPr lang="en-US" altLang="zh-CN" sz="2200" dirty="0"/>
              <a:t>TRUNCATE TABLE table1</a:t>
            </a:r>
          </a:p>
          <a:p>
            <a:pPr latinLnBrk="1">
              <a:lnSpc>
                <a:spcPct val="160000"/>
              </a:lnSpc>
            </a:pPr>
            <a:r>
              <a:rPr lang="zh-CN" altLang="en-US" sz="2200" dirty="0"/>
              <a:t>如果要删除表中的</a:t>
            </a:r>
            <a:r>
              <a:rPr lang="zh-CN" altLang="en-US" sz="2200" dirty="0">
                <a:solidFill>
                  <a:srgbClr val="FF0000"/>
                </a:solidFill>
              </a:rPr>
              <a:t>部分记录，只能使用</a:t>
            </a:r>
            <a:r>
              <a:rPr lang="en-US" altLang="zh-CN" sz="2200" dirty="0">
                <a:solidFill>
                  <a:srgbClr val="FF0000"/>
                </a:solidFill>
              </a:rPr>
              <a:t>DELETE</a:t>
            </a:r>
            <a:r>
              <a:rPr lang="zh-CN" altLang="en-US" sz="2200" dirty="0">
                <a:solidFill>
                  <a:srgbClr val="FF0000"/>
                </a:solidFill>
              </a:rPr>
              <a:t>语句。</a:t>
            </a:r>
          </a:p>
          <a:p>
            <a:pPr marL="0" indent="0" latinLnBrk="1">
              <a:lnSpc>
                <a:spcPct val="160000"/>
              </a:lnSpc>
              <a:buNone/>
            </a:pPr>
            <a:r>
              <a:rPr lang="zh-CN" altLang="en-US" sz="2200" dirty="0"/>
              <a:t>　</a:t>
            </a:r>
            <a:r>
              <a:rPr lang="en-US" altLang="zh-CN" sz="2200" dirty="0"/>
              <a:t>DELETE FROM table1 WHERE ...;</a:t>
            </a:r>
          </a:p>
          <a:p>
            <a:pPr latinLnBrk="1">
              <a:lnSpc>
                <a:spcPct val="160000"/>
              </a:lnSpc>
            </a:pPr>
            <a:r>
              <a:rPr lang="zh-CN" altLang="en-US" sz="2200" dirty="0"/>
              <a:t>如果</a:t>
            </a:r>
            <a:r>
              <a:rPr lang="en-US" altLang="zh-CN" sz="2200" dirty="0"/>
              <a:t>DELETE</a:t>
            </a:r>
            <a:r>
              <a:rPr lang="zh-CN" altLang="en-US" sz="2200" dirty="0"/>
              <a:t>不加</a:t>
            </a:r>
            <a:r>
              <a:rPr lang="en-US" altLang="zh-CN" sz="2200" dirty="0"/>
              <a:t>WHERE</a:t>
            </a:r>
            <a:r>
              <a:rPr lang="zh-CN" altLang="en-US" sz="2200" dirty="0"/>
              <a:t>子句，那么它和</a:t>
            </a:r>
            <a:r>
              <a:rPr lang="en-US" altLang="zh-CN" sz="2200" dirty="0">
                <a:solidFill>
                  <a:srgbClr val="FF0000"/>
                </a:solidFill>
              </a:rPr>
              <a:t>TRUNCATE</a:t>
            </a:r>
            <a:r>
              <a:rPr lang="en-US" altLang="zh-CN" sz="2200" dirty="0"/>
              <a:t> TABLE</a:t>
            </a:r>
            <a:r>
              <a:rPr lang="zh-CN" altLang="en-US" sz="2200" dirty="0"/>
              <a:t>是一样的，但它们有一点不同，那就是</a:t>
            </a:r>
            <a:r>
              <a:rPr lang="en-US" altLang="zh-CN" sz="2200" dirty="0"/>
              <a:t>DELETE</a:t>
            </a:r>
            <a:r>
              <a:rPr lang="zh-CN" altLang="en-US" sz="2200" dirty="0"/>
              <a:t>可以返回被删除的记录数，而</a:t>
            </a:r>
            <a:r>
              <a:rPr lang="en-US" altLang="zh-CN" sz="2200" dirty="0"/>
              <a:t>TRUNCATE TABLE</a:t>
            </a:r>
            <a:r>
              <a:rPr lang="zh-CN" altLang="en-US" sz="2200" dirty="0"/>
              <a:t>返回的是</a:t>
            </a:r>
            <a:r>
              <a:rPr lang="en-US" altLang="zh-CN" sz="2200" dirty="0"/>
              <a:t>0</a:t>
            </a:r>
            <a:r>
              <a:rPr lang="zh-CN" altLang="en-US" sz="2200" dirty="0"/>
              <a:t>。</a:t>
            </a:r>
          </a:p>
          <a:p>
            <a:pPr marL="0" indent="0">
              <a:buNone/>
            </a:pPr>
            <a:endParaRPr lang="zh-CN" altLang="en-US" dirty="0"/>
          </a:p>
        </p:txBody>
      </p:sp>
    </p:spTree>
    <p:extLst>
      <p:ext uri="{BB962C8B-B14F-4D97-AF65-F5344CB8AC3E}">
        <p14:creationId xmlns:p14="http://schemas.microsoft.com/office/powerpoint/2010/main" val="32358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0263"/>
            <a:ext cx="10515600" cy="5706700"/>
          </a:xfrm>
        </p:spPr>
        <p:txBody>
          <a:bodyPr>
            <a:normAutofit/>
          </a:bodyPr>
          <a:lstStyle/>
          <a:p>
            <a:pPr latinLnBrk="1"/>
            <a:r>
              <a:rPr lang="en-US" altLang="zh-CN" sz="2000" dirty="0"/>
              <a:t>DELETE</a:t>
            </a:r>
            <a:r>
              <a:rPr lang="zh-CN" altLang="en-US" sz="2000" dirty="0"/>
              <a:t>和</a:t>
            </a:r>
            <a:r>
              <a:rPr lang="en-US" altLang="zh-CN" sz="2000" dirty="0"/>
              <a:t>TRUNCATE TABLE</a:t>
            </a:r>
            <a:r>
              <a:rPr lang="zh-CN" altLang="en-US" sz="2000" dirty="0"/>
              <a:t>的最大区别是</a:t>
            </a:r>
            <a:r>
              <a:rPr lang="en-US" altLang="zh-CN" sz="2000" dirty="0"/>
              <a:t>DELETE</a:t>
            </a:r>
            <a:r>
              <a:rPr lang="zh-CN" altLang="en-US" sz="2000" dirty="0"/>
              <a:t>可以通过</a:t>
            </a:r>
            <a:r>
              <a:rPr lang="en-US" altLang="zh-CN" sz="2000" dirty="0"/>
              <a:t>WHERE</a:t>
            </a:r>
            <a:r>
              <a:rPr lang="zh-CN" altLang="en-US" sz="2000" dirty="0"/>
              <a:t>语句选择要删除的记录。但执行得速度不快。而且还可以返回被删除的记录数。而</a:t>
            </a:r>
            <a:r>
              <a:rPr lang="en-US" altLang="zh-CN" sz="2000" dirty="0"/>
              <a:t>TRUNCATE TABLE</a:t>
            </a:r>
            <a:r>
              <a:rPr lang="zh-CN" altLang="en-US" sz="2000" dirty="0"/>
              <a:t>无法删除指定的记录，而且不能返回被删除的记录。但它执行得非常快。</a:t>
            </a:r>
            <a:endParaRPr lang="en-US" altLang="zh-CN" sz="2000" dirty="0"/>
          </a:p>
          <a:p>
            <a:pPr latinLnBrk="1"/>
            <a:endParaRPr lang="zh-CN" altLang="en-US" sz="2000" dirty="0"/>
          </a:p>
          <a:p>
            <a:pPr latinLnBrk="1"/>
            <a:r>
              <a:rPr lang="zh-CN" altLang="en-US" sz="2000" dirty="0"/>
              <a:t>和标准的</a:t>
            </a:r>
            <a:r>
              <a:rPr lang="en-US" altLang="zh-CN" sz="2000" dirty="0"/>
              <a:t>SQL</a:t>
            </a:r>
            <a:r>
              <a:rPr lang="zh-CN" altLang="en-US" sz="2000" dirty="0"/>
              <a:t>语句不同，</a:t>
            </a:r>
            <a:r>
              <a:rPr lang="en-US" altLang="zh-CN" sz="2000" dirty="0"/>
              <a:t>DELETE</a:t>
            </a:r>
            <a:r>
              <a:rPr lang="zh-CN" altLang="en-US" sz="2000" dirty="0"/>
              <a:t>支持</a:t>
            </a:r>
            <a:r>
              <a:rPr lang="en-US" altLang="zh-CN" sz="2000" dirty="0"/>
              <a:t>ORDER BY</a:t>
            </a:r>
            <a:r>
              <a:rPr lang="zh-CN" altLang="en-US" sz="2000" dirty="0"/>
              <a:t>和</a:t>
            </a:r>
            <a:r>
              <a:rPr lang="en-US" altLang="zh-CN" sz="2000" dirty="0"/>
              <a:t>LIMIT</a:t>
            </a:r>
            <a:r>
              <a:rPr lang="zh-CN" altLang="en-US" sz="2000" dirty="0"/>
              <a:t>子句，通过这两个子句，我们可以更好地控制要删除的记录。如当我们只想删除</a:t>
            </a:r>
            <a:r>
              <a:rPr lang="en-US" altLang="zh-CN" sz="2000" dirty="0"/>
              <a:t>WHERE</a:t>
            </a:r>
            <a:r>
              <a:rPr lang="zh-CN" altLang="en-US" sz="2000" dirty="0"/>
              <a:t>子句过滤出来的记录的一部分，可以使用</a:t>
            </a:r>
            <a:r>
              <a:rPr lang="en-US" altLang="zh-CN" sz="2000" dirty="0"/>
              <a:t>LIMIB</a:t>
            </a:r>
            <a:r>
              <a:rPr lang="zh-CN" altLang="en-US" sz="2000" dirty="0"/>
              <a:t>，如果要删除后几条记录，可以通过</a:t>
            </a:r>
            <a:r>
              <a:rPr lang="en-US" altLang="zh-CN" sz="2000" dirty="0"/>
              <a:t>ORDER BY</a:t>
            </a:r>
            <a:r>
              <a:rPr lang="zh-CN" altLang="en-US" sz="2000" dirty="0"/>
              <a:t>和</a:t>
            </a:r>
            <a:r>
              <a:rPr lang="en-US" altLang="zh-CN" sz="2000" dirty="0"/>
              <a:t>LIMIT</a:t>
            </a:r>
            <a:r>
              <a:rPr lang="zh-CN" altLang="en-US" sz="2000" dirty="0"/>
              <a:t>配合使用。假设我们要删除</a:t>
            </a:r>
            <a:r>
              <a:rPr lang="en-US" altLang="zh-CN" sz="2000" dirty="0"/>
              <a:t>users</a:t>
            </a:r>
            <a:r>
              <a:rPr lang="zh-CN" altLang="en-US" sz="2000" dirty="0"/>
              <a:t>表中</a:t>
            </a:r>
            <a:r>
              <a:rPr lang="en-US" altLang="zh-CN" sz="2000" dirty="0"/>
              <a:t>name</a:t>
            </a:r>
            <a:r>
              <a:rPr lang="zh-CN" altLang="en-US" sz="2000" dirty="0"/>
              <a:t>等于</a:t>
            </a:r>
            <a:r>
              <a:rPr lang="en-US" altLang="zh-CN" sz="2000" dirty="0"/>
              <a:t>"Mike"</a:t>
            </a:r>
            <a:r>
              <a:rPr lang="zh-CN" altLang="en-US" sz="2000" dirty="0"/>
              <a:t>的前</a:t>
            </a:r>
            <a:r>
              <a:rPr lang="en-US" altLang="zh-CN" sz="2000" dirty="0"/>
              <a:t>6</a:t>
            </a:r>
            <a:r>
              <a:rPr lang="zh-CN" altLang="en-US" sz="2000" dirty="0"/>
              <a:t>条记录。可以使用如下的</a:t>
            </a:r>
            <a:r>
              <a:rPr lang="en-US" altLang="zh-CN" sz="2000" dirty="0"/>
              <a:t>DELETE</a:t>
            </a:r>
            <a:r>
              <a:rPr lang="zh-CN" altLang="en-US" sz="2000" dirty="0"/>
              <a:t>语句：</a:t>
            </a:r>
          </a:p>
          <a:p>
            <a:pPr latinLnBrk="1"/>
            <a:r>
              <a:rPr lang="en-US" altLang="zh-CN" sz="2000" dirty="0"/>
              <a:t>DELETE FROM users WHERE name = 'Mike' LIMIT 6;</a:t>
            </a:r>
          </a:p>
          <a:p>
            <a:pPr latinLnBrk="1"/>
            <a:endParaRPr lang="en-US" altLang="zh-CN" sz="2000" dirty="0"/>
          </a:p>
          <a:p>
            <a:pPr latinLnBrk="1"/>
            <a:r>
              <a:rPr lang="zh-CN" altLang="en-US" sz="2000" dirty="0"/>
              <a:t>一般</a:t>
            </a:r>
            <a:r>
              <a:rPr lang="en-US" altLang="zh-CN" sz="2000" dirty="0"/>
              <a:t>MySQL</a:t>
            </a:r>
            <a:r>
              <a:rPr lang="zh-CN" altLang="en-US" sz="2000" dirty="0"/>
              <a:t>并不确定删除的这</a:t>
            </a:r>
            <a:r>
              <a:rPr lang="en-US" altLang="zh-CN" sz="2000" dirty="0"/>
              <a:t>6</a:t>
            </a:r>
            <a:r>
              <a:rPr lang="zh-CN" altLang="en-US" sz="2000" dirty="0"/>
              <a:t>条记录是哪</a:t>
            </a:r>
            <a:r>
              <a:rPr lang="en-US" altLang="zh-CN" sz="2000" dirty="0"/>
              <a:t>6</a:t>
            </a:r>
            <a:r>
              <a:rPr lang="zh-CN" altLang="en-US" sz="2000" dirty="0"/>
              <a:t>条，为了更保险，我们可以使用</a:t>
            </a:r>
            <a:r>
              <a:rPr lang="en-US" altLang="zh-CN" sz="2000" dirty="0"/>
              <a:t>ORDER BY</a:t>
            </a:r>
            <a:r>
              <a:rPr lang="zh-CN" altLang="en-US" sz="2000" dirty="0"/>
              <a:t>对记录进行排序。</a:t>
            </a:r>
            <a:endParaRPr lang="en-US" altLang="zh-CN" sz="2000" dirty="0"/>
          </a:p>
          <a:p>
            <a:pPr latinLnBrk="1"/>
            <a:endParaRPr lang="zh-CN" altLang="en-US" sz="2000" dirty="0"/>
          </a:p>
          <a:p>
            <a:pPr latinLnBrk="1"/>
            <a:r>
              <a:rPr lang="en-US" altLang="zh-CN" sz="2000" dirty="0"/>
              <a:t>DELETE FROM users WHERE name = 'Mike' ORDER BY id DESC LIMIT 6;</a:t>
            </a:r>
          </a:p>
          <a:p>
            <a:pPr marL="0" indent="0">
              <a:buNone/>
            </a:pPr>
            <a:endParaRPr lang="zh-CN" altLang="en-US" sz="2000" dirty="0"/>
          </a:p>
        </p:txBody>
      </p:sp>
    </p:spTree>
    <p:extLst>
      <p:ext uri="{BB962C8B-B14F-4D97-AF65-F5344CB8AC3E}">
        <p14:creationId xmlns:p14="http://schemas.microsoft.com/office/powerpoint/2010/main" val="5542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t>实践</a:t>
            </a:r>
          </a:p>
        </p:txBody>
      </p:sp>
      <p:sp>
        <p:nvSpPr>
          <p:cNvPr id="36867" name="Rectangle 3"/>
          <p:cNvSpPr>
            <a:spLocks noGrp="1" noChangeArrowheads="1"/>
          </p:cNvSpPr>
          <p:nvPr>
            <p:ph idx="1"/>
          </p:nvPr>
        </p:nvSpPr>
        <p:spPr>
          <a:xfrm>
            <a:off x="1071417" y="1838037"/>
            <a:ext cx="10390910" cy="4618181"/>
          </a:xfrm>
        </p:spPr>
        <p:txBody>
          <a:bodyPr rtlCol="0">
            <a:noAutofit/>
          </a:bodyPr>
          <a:lstStyle/>
          <a:p>
            <a:pPr>
              <a:lnSpc>
                <a:spcPct val="100000"/>
              </a:lnSpc>
              <a:defRPr/>
            </a:pPr>
            <a:r>
              <a:rPr lang="zh-CN" altLang="en-US" dirty="0"/>
              <a:t>用</a:t>
            </a:r>
            <a:r>
              <a:rPr lang="en-US" altLang="zh-CN" dirty="0"/>
              <a:t>SQL</a:t>
            </a:r>
            <a:r>
              <a:rPr lang="zh-CN" altLang="en-US" dirty="0"/>
              <a:t>语句完成图书管理系统</a:t>
            </a:r>
            <a:r>
              <a:rPr lang="en-US" altLang="zh-CN" dirty="0"/>
              <a:t>book </a:t>
            </a:r>
            <a:r>
              <a:rPr lang="zh-CN" altLang="en-US" dirty="0"/>
              <a:t>数据库相关数据录入，同时使用</a:t>
            </a:r>
            <a:r>
              <a:rPr lang="en-US" altLang="zh-CN" dirty="0"/>
              <a:t>insert</a:t>
            </a:r>
            <a:r>
              <a:rPr lang="zh-CN" altLang="en-US" dirty="0"/>
              <a:t>，</a:t>
            </a:r>
            <a:r>
              <a:rPr lang="en-US" altLang="zh-CN" dirty="0"/>
              <a:t>update, delete</a:t>
            </a:r>
            <a:r>
              <a:rPr lang="zh-CN" altLang="en-US" dirty="0"/>
              <a:t>语句对</a:t>
            </a:r>
            <a:r>
              <a:rPr lang="en-US" altLang="zh-CN" dirty="0"/>
              <a:t>book</a:t>
            </a:r>
            <a:r>
              <a:rPr lang="zh-CN" altLang="en-US" dirty="0"/>
              <a:t>数据库进行操作。</a:t>
            </a:r>
            <a:endParaRPr lang="en-US" altLang="zh-CN" dirty="0"/>
          </a:p>
          <a:p>
            <a:pPr>
              <a:lnSpc>
                <a:spcPct val="100000"/>
              </a:lnSpc>
              <a:defRPr/>
            </a:pPr>
            <a:r>
              <a:rPr lang="zh-CN" altLang="en-US" dirty="0"/>
              <a:t>每个语句至少练习</a:t>
            </a:r>
            <a:r>
              <a:rPr lang="en-US" altLang="zh-CN" dirty="0"/>
              <a:t>5</a:t>
            </a:r>
            <a:r>
              <a:rPr lang="zh-CN" altLang="en-US" dirty="0"/>
              <a:t>个以上的示例，请写出对应</a:t>
            </a:r>
            <a:r>
              <a:rPr lang="en-US" altLang="zh-CN" dirty="0"/>
              <a:t>SQL</a:t>
            </a:r>
            <a:r>
              <a:rPr lang="zh-CN" altLang="en-US" dirty="0"/>
              <a:t>语句所表达的意思。</a:t>
            </a:r>
          </a:p>
          <a:p>
            <a:pPr marL="228600" lvl="1">
              <a:lnSpc>
                <a:spcPct val="100000"/>
              </a:lnSpc>
              <a:spcBef>
                <a:spcPts val="1000"/>
              </a:spcBef>
              <a:defRPr/>
            </a:pPr>
            <a:r>
              <a:rPr lang="zh-CN" altLang="en-US" sz="2800" dirty="0"/>
              <a:t>实验报告中除文字描述外，必须提供每一操作对应的</a:t>
            </a:r>
            <a:r>
              <a:rPr lang="en-US" altLang="zh-CN" sz="2800" dirty="0"/>
              <a:t>SQL</a:t>
            </a:r>
            <a:r>
              <a:rPr lang="zh-CN" altLang="en-US" sz="2800" dirty="0"/>
              <a:t>语句文本文档，并附上执行结果截图。列出实验中所遇到的问题，及如何解决问题的。</a:t>
            </a:r>
          </a:p>
        </p:txBody>
      </p:sp>
    </p:spTree>
    <p:extLst>
      <p:ext uri="{BB962C8B-B14F-4D97-AF65-F5344CB8AC3E}">
        <p14:creationId xmlns:p14="http://schemas.microsoft.com/office/powerpoint/2010/main" val="217263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Constraints </a:t>
            </a:r>
            <a:endParaRPr lang="zh-CN" altLang="en-US" dirty="0"/>
          </a:p>
        </p:txBody>
      </p:sp>
    </p:spTree>
    <p:extLst>
      <p:ext uri="{BB962C8B-B14F-4D97-AF65-F5344CB8AC3E}">
        <p14:creationId xmlns:p14="http://schemas.microsoft.com/office/powerpoint/2010/main" val="182478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dirty="0"/>
              <a:t>PRIMARY KEY (PK)    </a:t>
            </a:r>
            <a:r>
              <a:rPr lang="zh-CN" altLang="en-US" dirty="0"/>
              <a:t>标识该字段为该表的主键，可以唯一的标识记录</a:t>
            </a:r>
          </a:p>
          <a:p>
            <a:pPr marL="0" indent="0">
              <a:buNone/>
            </a:pPr>
            <a:r>
              <a:rPr lang="en-US" altLang="zh-CN" dirty="0"/>
              <a:t>FOREIGN KEY (FK)    </a:t>
            </a:r>
            <a:r>
              <a:rPr lang="zh-CN" altLang="en-US" dirty="0"/>
              <a:t>标识该字段为该表的外键</a:t>
            </a:r>
          </a:p>
          <a:p>
            <a:pPr marL="0" indent="0">
              <a:buNone/>
            </a:pPr>
            <a:r>
              <a:rPr lang="en-US" altLang="zh-CN" dirty="0"/>
              <a:t>NOT NULL    </a:t>
            </a:r>
            <a:r>
              <a:rPr lang="zh-CN" altLang="en-US" dirty="0"/>
              <a:t>标识该字段不能为空</a:t>
            </a:r>
          </a:p>
          <a:p>
            <a:pPr marL="0" indent="0">
              <a:buNone/>
            </a:pPr>
            <a:r>
              <a:rPr lang="en-US" altLang="zh-CN" dirty="0"/>
              <a:t>UNIQUE KEY (UK)    </a:t>
            </a:r>
            <a:r>
              <a:rPr lang="zh-CN" altLang="en-US" dirty="0"/>
              <a:t>标识该字段的值是唯一的</a:t>
            </a:r>
          </a:p>
          <a:p>
            <a:pPr marL="0" indent="0">
              <a:buNone/>
            </a:pPr>
            <a:r>
              <a:rPr lang="en-US" altLang="zh-CN" dirty="0"/>
              <a:t>AUTO_INCREMENT    </a:t>
            </a:r>
            <a:r>
              <a:rPr lang="zh-CN" altLang="en-US" dirty="0"/>
              <a:t>标识该字段的值自动增长（整数类型，而且为主键）</a:t>
            </a:r>
          </a:p>
          <a:p>
            <a:pPr marL="0" indent="0">
              <a:buNone/>
            </a:pPr>
            <a:r>
              <a:rPr lang="en-US" altLang="zh-CN" dirty="0"/>
              <a:t>DEFAULT    </a:t>
            </a:r>
            <a:r>
              <a:rPr lang="zh-CN" altLang="en-US" dirty="0"/>
              <a:t>为该字段设置默认值</a:t>
            </a:r>
          </a:p>
          <a:p>
            <a:pPr marL="0" indent="0">
              <a:buNone/>
            </a:pPr>
            <a:endParaRPr lang="zh-CN" altLang="en-US" dirty="0"/>
          </a:p>
        </p:txBody>
      </p:sp>
    </p:spTree>
    <p:extLst>
      <p:ext uri="{BB962C8B-B14F-4D97-AF65-F5344CB8AC3E}">
        <p14:creationId xmlns:p14="http://schemas.microsoft.com/office/powerpoint/2010/main" val="2985695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4855"/>
            <a:ext cx="10515600" cy="5782108"/>
          </a:xfrm>
        </p:spPr>
        <p:txBody>
          <a:bodyPr>
            <a:normAutofit fontScale="77500" lnSpcReduction="20000"/>
          </a:bodyPr>
          <a:lstStyle/>
          <a:p>
            <a:pPr marL="0" indent="0">
              <a:buNone/>
            </a:pPr>
            <a:r>
              <a:rPr lang="en-US" altLang="zh-CN" dirty="0"/>
              <a:t>============</a:t>
            </a:r>
            <a:r>
              <a:rPr lang="zh-CN" altLang="en-US" dirty="0">
                <a:solidFill>
                  <a:srgbClr val="FF0000"/>
                </a:solidFill>
              </a:rPr>
              <a:t>设置唯一约束 </a:t>
            </a:r>
            <a:r>
              <a:rPr lang="en-US" altLang="zh-CN" dirty="0">
                <a:solidFill>
                  <a:srgbClr val="FF0000"/>
                </a:solidFill>
              </a:rPr>
              <a:t>UNIQUE</a:t>
            </a:r>
            <a:r>
              <a:rPr lang="en-US" altLang="zh-CN" dirty="0"/>
              <a:t>===============</a:t>
            </a:r>
          </a:p>
          <a:p>
            <a:pPr marL="0" indent="0">
              <a:buNone/>
            </a:pPr>
            <a:r>
              <a:rPr lang="zh-CN" altLang="en-US" dirty="0"/>
              <a:t>方法一：</a:t>
            </a:r>
          </a:p>
          <a:p>
            <a:pPr marL="0" indent="0">
              <a:buNone/>
            </a:pPr>
            <a:r>
              <a:rPr lang="en-US" altLang="zh-CN" dirty="0"/>
              <a:t>create table department1(</a:t>
            </a:r>
          </a:p>
          <a:p>
            <a:pPr marL="0" indent="0">
              <a:buNone/>
            </a:pPr>
            <a:r>
              <a:rPr lang="en-US" altLang="zh-CN" dirty="0"/>
              <a:t>id </a:t>
            </a:r>
            <a:r>
              <a:rPr lang="en-US" altLang="zh-CN" dirty="0" err="1"/>
              <a:t>int</a:t>
            </a:r>
            <a:r>
              <a:rPr lang="en-US" altLang="zh-CN" dirty="0"/>
              <a:t>,</a:t>
            </a:r>
          </a:p>
          <a:p>
            <a:pPr marL="0" indent="0">
              <a:buNone/>
            </a:pPr>
            <a:r>
              <a:rPr lang="en-US" altLang="zh-CN" dirty="0"/>
              <a:t>name varchar(20) unique,</a:t>
            </a:r>
          </a:p>
          <a:p>
            <a:pPr marL="0" indent="0">
              <a:buNone/>
            </a:pPr>
            <a:r>
              <a:rPr lang="en-US" altLang="zh-CN" dirty="0"/>
              <a:t>comment varchar(100)</a:t>
            </a:r>
          </a:p>
          <a:p>
            <a:pPr marL="0" indent="0">
              <a:buNone/>
            </a:pPr>
            <a:r>
              <a:rPr lang="en-US" altLang="zh-CN" dirty="0"/>
              <a:t>);</a:t>
            </a:r>
          </a:p>
          <a:p>
            <a:pPr marL="0" indent="0">
              <a:buNone/>
            </a:pPr>
            <a:endParaRPr lang="en-US" altLang="zh-CN" dirty="0"/>
          </a:p>
          <a:p>
            <a:pPr marL="0" indent="0">
              <a:buNone/>
            </a:pPr>
            <a:endParaRPr lang="en-US" altLang="zh-CN" dirty="0"/>
          </a:p>
          <a:p>
            <a:pPr marL="0" indent="0">
              <a:buNone/>
            </a:pPr>
            <a:r>
              <a:rPr lang="zh-CN" altLang="en-US" dirty="0"/>
              <a:t>方法二：</a:t>
            </a:r>
          </a:p>
          <a:p>
            <a:pPr marL="0" indent="0">
              <a:buNone/>
            </a:pPr>
            <a:r>
              <a:rPr lang="en-US" altLang="zh-CN" dirty="0"/>
              <a:t>create table department2(</a:t>
            </a:r>
          </a:p>
          <a:p>
            <a:pPr marL="0" indent="0">
              <a:buNone/>
            </a:pPr>
            <a:r>
              <a:rPr lang="en-US" altLang="zh-CN" dirty="0"/>
              <a:t>id </a:t>
            </a:r>
            <a:r>
              <a:rPr lang="en-US" altLang="zh-CN" dirty="0" err="1"/>
              <a:t>int</a:t>
            </a:r>
            <a:r>
              <a:rPr lang="en-US" altLang="zh-CN" dirty="0"/>
              <a:t>,</a:t>
            </a:r>
          </a:p>
          <a:p>
            <a:pPr marL="0" indent="0">
              <a:buNone/>
            </a:pPr>
            <a:r>
              <a:rPr lang="en-US" altLang="zh-CN" dirty="0"/>
              <a:t>name varchar(20),</a:t>
            </a:r>
          </a:p>
          <a:p>
            <a:pPr marL="0" indent="0">
              <a:buNone/>
            </a:pPr>
            <a:r>
              <a:rPr lang="en-US" altLang="zh-CN" dirty="0"/>
              <a:t>comment varchar(100),</a:t>
            </a:r>
          </a:p>
          <a:p>
            <a:pPr marL="0" indent="0">
              <a:buNone/>
            </a:pPr>
            <a:r>
              <a:rPr lang="en-US" altLang="zh-CN" dirty="0"/>
              <a:t>constraint </a:t>
            </a:r>
            <a:r>
              <a:rPr lang="en-US" altLang="zh-CN" dirty="0" err="1"/>
              <a:t>uk_name</a:t>
            </a:r>
            <a:r>
              <a:rPr lang="en-US" altLang="zh-CN" dirty="0"/>
              <a:t> unique(name)</a:t>
            </a:r>
          </a:p>
          <a:p>
            <a:pPr marL="0" indent="0">
              <a:buNone/>
            </a:pPr>
            <a:r>
              <a:rPr lang="en-US" altLang="zh-CN" dirty="0"/>
              <a:t>);</a:t>
            </a:r>
          </a:p>
          <a:p>
            <a:pPr marL="0" indent="0">
              <a:buNone/>
            </a:pPr>
            <a:endParaRPr lang="en-US" altLang="zh-CN" dirty="0"/>
          </a:p>
        </p:txBody>
      </p:sp>
    </p:spTree>
    <p:extLst>
      <p:ext uri="{BB962C8B-B14F-4D97-AF65-F5344CB8AC3E}">
        <p14:creationId xmlns:p14="http://schemas.microsoft.com/office/powerpoint/2010/main" val="138502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en-US" altLang="zh-CN" dirty="0" err="1"/>
              <a:t>mysql</a:t>
            </a:r>
            <a:r>
              <a:rPr lang="en-US" altLang="zh-CN" dirty="0"/>
              <a:t>&gt; insert into department1 values(1,'IT','</a:t>
            </a:r>
            <a:r>
              <a:rPr lang="zh-CN" altLang="en-US" dirty="0"/>
              <a:t>技术</a:t>
            </a:r>
            <a:r>
              <a:rPr lang="en-US" altLang="zh-CN" dirty="0"/>
              <a:t>');</a:t>
            </a:r>
          </a:p>
          <a:p>
            <a:pPr marL="0" indent="0">
              <a:buNone/>
            </a:pPr>
            <a:r>
              <a:rPr lang="en-US" altLang="zh-CN" dirty="0"/>
              <a:t>Query OK, 1 row affected (0.00 sec)</a:t>
            </a:r>
          </a:p>
          <a:p>
            <a:pPr marL="0" indent="0">
              <a:buNone/>
            </a:pPr>
            <a:r>
              <a:rPr lang="en-US" altLang="zh-CN" dirty="0" err="1"/>
              <a:t>mysql</a:t>
            </a:r>
            <a:r>
              <a:rPr lang="en-US" altLang="zh-CN" dirty="0"/>
              <a:t>&gt; insert into department1 values(1,'IT','</a:t>
            </a:r>
            <a:r>
              <a:rPr lang="zh-CN" altLang="en-US" dirty="0"/>
              <a:t>技术</a:t>
            </a:r>
            <a:r>
              <a:rPr lang="en-US" altLang="zh-CN" dirty="0"/>
              <a:t>');</a:t>
            </a:r>
          </a:p>
          <a:p>
            <a:pPr marL="0" indent="0">
              <a:buNone/>
            </a:pPr>
            <a:r>
              <a:rPr lang="en-US" altLang="zh-CN" dirty="0"/>
              <a:t>ERROR 1062 (23000): Duplicate entry 'IT' for key 'name'</a:t>
            </a:r>
            <a:endParaRPr lang="zh-CN" altLang="en-US" dirty="0"/>
          </a:p>
        </p:txBody>
      </p:sp>
    </p:spTree>
    <p:extLst>
      <p:ext uri="{BB962C8B-B14F-4D97-AF65-F5344CB8AC3E}">
        <p14:creationId xmlns:p14="http://schemas.microsoft.com/office/powerpoint/2010/main" val="32882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not null </a:t>
            </a:r>
            <a:r>
              <a:rPr lang="zh-CN" altLang="en-US" dirty="0">
                <a:solidFill>
                  <a:srgbClr val="FF0000"/>
                </a:solidFill>
              </a:rPr>
              <a:t>与</a:t>
            </a:r>
            <a:r>
              <a:rPr lang="en-US" altLang="zh-CN" dirty="0">
                <a:solidFill>
                  <a:srgbClr val="FF0000"/>
                </a:solidFill>
              </a:rPr>
              <a:t>default</a:t>
            </a:r>
            <a:endParaRPr lang="zh-CN" altLang="en-US" dirty="0">
              <a:solidFill>
                <a:srgbClr val="FF0000"/>
              </a:solidFill>
            </a:endParaRPr>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en-US" altLang="zh-CN" dirty="0"/>
              <a:t>create table student2(</a:t>
            </a:r>
          </a:p>
          <a:p>
            <a:pPr marL="0" indent="0">
              <a:buNone/>
            </a:pPr>
            <a:r>
              <a:rPr lang="en-US" altLang="zh-CN" dirty="0"/>
              <a:t>id </a:t>
            </a:r>
            <a:r>
              <a:rPr lang="en-US" altLang="zh-CN" dirty="0" err="1"/>
              <a:t>int</a:t>
            </a:r>
            <a:r>
              <a:rPr lang="en-US" altLang="zh-CN" dirty="0"/>
              <a:t> primary key </a:t>
            </a:r>
            <a:r>
              <a:rPr lang="en-US" altLang="zh-CN" dirty="0" err="1"/>
              <a:t>auto_increment</a:t>
            </a:r>
            <a:r>
              <a:rPr lang="en-US" altLang="zh-CN" dirty="0"/>
              <a:t>,</a:t>
            </a:r>
          </a:p>
          <a:p>
            <a:pPr marL="0" indent="0">
              <a:buNone/>
            </a:pPr>
            <a:r>
              <a:rPr lang="en-US" altLang="zh-CN" dirty="0"/>
              <a:t>name char(5),</a:t>
            </a:r>
          </a:p>
          <a:p>
            <a:pPr marL="0" indent="0">
              <a:buNone/>
            </a:pPr>
            <a:r>
              <a:rPr lang="en-US" altLang="zh-CN" dirty="0"/>
              <a:t>sex </a:t>
            </a:r>
            <a:r>
              <a:rPr lang="en-US" altLang="zh-CN" dirty="0" err="1"/>
              <a:t>enum</a:t>
            </a:r>
            <a:r>
              <a:rPr lang="en-US" altLang="zh-CN" dirty="0"/>
              <a:t>('</a:t>
            </a:r>
            <a:r>
              <a:rPr lang="en-US" altLang="zh-CN" dirty="0" err="1"/>
              <a:t>male','female</a:t>
            </a:r>
            <a:r>
              <a:rPr lang="en-US" altLang="zh-CN" dirty="0"/>
              <a:t>') not null default 'female'</a:t>
            </a:r>
          </a:p>
          <a:p>
            <a:pPr marL="0" indent="0">
              <a:buNone/>
            </a:pPr>
            <a:r>
              <a:rPr lang="en-US" altLang="zh-CN" dirty="0"/>
              <a:t>);</a:t>
            </a:r>
            <a:endParaRPr lang="zh-CN" altLang="en-US" dirty="0"/>
          </a:p>
        </p:txBody>
      </p:sp>
    </p:spTree>
    <p:extLst>
      <p:ext uri="{BB962C8B-B14F-4D97-AF65-F5344CB8AC3E}">
        <p14:creationId xmlns:p14="http://schemas.microsoft.com/office/powerpoint/2010/main" val="2524650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2676" y="928260"/>
            <a:ext cx="6684817" cy="5791200"/>
          </a:xfrm>
        </p:spPr>
        <p:txBody>
          <a:bodyPr>
            <a:normAutofit fontScale="62500" lnSpcReduction="20000"/>
          </a:bodyPr>
          <a:lstStyle/>
          <a:p>
            <a:pPr marL="0" indent="0">
              <a:buNone/>
            </a:pPr>
            <a:r>
              <a:rPr lang="en-US" altLang="zh-CN" dirty="0">
                <a:solidFill>
                  <a:srgbClr val="FF0000"/>
                </a:solidFill>
              </a:rPr>
              <a:t>#</a:t>
            </a:r>
            <a:r>
              <a:rPr lang="zh-CN" altLang="en-US" dirty="0">
                <a:solidFill>
                  <a:srgbClr val="FF0000"/>
                </a:solidFill>
              </a:rPr>
              <a:t>不指定</a:t>
            </a:r>
            <a:r>
              <a:rPr lang="en-US" altLang="zh-CN" dirty="0">
                <a:solidFill>
                  <a:srgbClr val="FF0000"/>
                </a:solidFill>
              </a:rPr>
              <a:t>id</a:t>
            </a:r>
            <a:r>
              <a:rPr lang="zh-CN" altLang="en-US" dirty="0">
                <a:solidFill>
                  <a:srgbClr val="FF0000"/>
                </a:solidFill>
              </a:rPr>
              <a:t>，则自动增长</a:t>
            </a:r>
          </a:p>
          <a:p>
            <a:pPr marL="0" indent="0">
              <a:buNone/>
            </a:pPr>
            <a:r>
              <a:rPr lang="en-US" altLang="zh-CN" dirty="0"/>
              <a:t>create table student(</a:t>
            </a:r>
          </a:p>
          <a:p>
            <a:pPr marL="0" indent="0">
              <a:buNone/>
            </a:pPr>
            <a:r>
              <a:rPr lang="en-US" altLang="zh-CN" dirty="0"/>
              <a:t>id </a:t>
            </a:r>
            <a:r>
              <a:rPr lang="en-US" altLang="zh-CN" dirty="0" err="1"/>
              <a:t>int</a:t>
            </a:r>
            <a:r>
              <a:rPr lang="en-US" altLang="zh-CN" dirty="0"/>
              <a:t> primary key </a:t>
            </a:r>
            <a:r>
              <a:rPr lang="en-US" altLang="zh-CN" dirty="0" err="1"/>
              <a:t>auto_increment</a:t>
            </a:r>
            <a:r>
              <a:rPr lang="en-US" altLang="zh-CN" dirty="0"/>
              <a:t>,</a:t>
            </a:r>
          </a:p>
          <a:p>
            <a:pPr marL="0" indent="0">
              <a:buNone/>
            </a:pPr>
            <a:r>
              <a:rPr lang="en-US" altLang="zh-CN" dirty="0"/>
              <a:t>name varchar(20),</a:t>
            </a:r>
          </a:p>
          <a:p>
            <a:pPr marL="0" indent="0">
              <a:buNone/>
            </a:pPr>
            <a:r>
              <a:rPr lang="en-US" altLang="zh-CN" dirty="0"/>
              <a:t>sex </a:t>
            </a:r>
            <a:r>
              <a:rPr lang="en-US" altLang="zh-CN" dirty="0" err="1"/>
              <a:t>enum</a:t>
            </a:r>
            <a:r>
              <a:rPr lang="en-US" altLang="zh-CN" dirty="0"/>
              <a:t>('</a:t>
            </a:r>
            <a:r>
              <a:rPr lang="en-US" altLang="zh-CN" dirty="0" err="1"/>
              <a:t>male','female</a:t>
            </a:r>
            <a:r>
              <a:rPr lang="en-US" altLang="zh-CN" dirty="0"/>
              <a:t>') default 'male'</a:t>
            </a:r>
          </a:p>
          <a:p>
            <a:pPr marL="0" indent="0">
              <a:buNone/>
            </a:pPr>
            <a:r>
              <a:rPr lang="en-US" altLang="zh-CN" dirty="0"/>
              <a:t>);</a:t>
            </a:r>
          </a:p>
          <a:p>
            <a:pPr marL="0" indent="0">
              <a:buNone/>
            </a:pPr>
            <a:endParaRPr lang="en-US" altLang="zh-CN" dirty="0"/>
          </a:p>
          <a:p>
            <a:pPr marL="0" indent="0">
              <a:buNone/>
            </a:pPr>
            <a:r>
              <a:rPr lang="en-US" altLang="zh-CN" dirty="0" err="1"/>
              <a:t>mysql</a:t>
            </a:r>
            <a:r>
              <a:rPr lang="en-US" altLang="zh-CN" dirty="0"/>
              <a:t>&gt; </a:t>
            </a:r>
            <a:r>
              <a:rPr lang="en-US" altLang="zh-CN" dirty="0" err="1"/>
              <a:t>desc</a:t>
            </a:r>
            <a:r>
              <a:rPr lang="en-US" altLang="zh-CN" dirty="0"/>
              <a:t> student;</a:t>
            </a:r>
          </a:p>
          <a:p>
            <a:pPr marL="0" indent="0">
              <a:buNone/>
            </a:pPr>
            <a:r>
              <a:rPr lang="en-US" altLang="zh-CN" dirty="0"/>
              <a:t>+-------+-----------------------+------+-----+---------+----------------+</a:t>
            </a:r>
          </a:p>
          <a:p>
            <a:pPr marL="0" indent="0">
              <a:buNone/>
            </a:pPr>
            <a:r>
              <a:rPr lang="en-US" altLang="zh-CN" dirty="0"/>
              <a:t>| Field | Type                  | Null | Key | Default | Extra          |</a:t>
            </a:r>
          </a:p>
          <a:p>
            <a:pPr marL="0" indent="0">
              <a:buNone/>
            </a:pPr>
            <a:r>
              <a:rPr lang="en-US" altLang="zh-CN" dirty="0"/>
              <a:t>+-------+-----------------------+------+-----+---------+----------------+</a:t>
            </a:r>
          </a:p>
          <a:p>
            <a:pPr marL="0" indent="0">
              <a:buNone/>
            </a:pPr>
            <a:r>
              <a:rPr lang="en-US" altLang="zh-CN" dirty="0"/>
              <a:t>| id    | </a:t>
            </a:r>
            <a:r>
              <a:rPr lang="en-US" altLang="zh-CN" dirty="0" err="1"/>
              <a:t>int</a:t>
            </a:r>
            <a:r>
              <a:rPr lang="en-US" altLang="zh-CN" dirty="0"/>
              <a:t>(11)               | NO   | PRI | NULL    | </a:t>
            </a:r>
            <a:r>
              <a:rPr lang="en-US" altLang="zh-CN" dirty="0" err="1"/>
              <a:t>auto_increment</a:t>
            </a:r>
            <a:r>
              <a:rPr lang="en-US" altLang="zh-CN" dirty="0"/>
              <a:t> |</a:t>
            </a:r>
          </a:p>
          <a:p>
            <a:pPr marL="0" indent="0">
              <a:buNone/>
            </a:pPr>
            <a:r>
              <a:rPr lang="en-US" altLang="zh-CN" dirty="0"/>
              <a:t>| name  | varchar(20)           | YES  |     | NULL    |                |</a:t>
            </a:r>
          </a:p>
          <a:p>
            <a:pPr marL="0" indent="0">
              <a:buNone/>
            </a:pPr>
            <a:r>
              <a:rPr lang="en-US" altLang="zh-CN" dirty="0"/>
              <a:t>| sex   | </a:t>
            </a:r>
            <a:r>
              <a:rPr lang="en-US" altLang="zh-CN" dirty="0" err="1"/>
              <a:t>enum</a:t>
            </a:r>
            <a:r>
              <a:rPr lang="en-US" altLang="zh-CN" dirty="0"/>
              <a:t>('</a:t>
            </a:r>
            <a:r>
              <a:rPr lang="en-US" altLang="zh-CN" dirty="0" err="1"/>
              <a:t>male','female</a:t>
            </a:r>
            <a:r>
              <a:rPr lang="en-US" altLang="zh-CN" dirty="0"/>
              <a:t>') | YES  |     | male    |                |</a:t>
            </a:r>
          </a:p>
          <a:p>
            <a:pPr marL="0" indent="0">
              <a:buNone/>
            </a:pPr>
            <a:r>
              <a:rPr lang="en-US" altLang="zh-CN" dirty="0"/>
              <a:t>+-------+-----------------------+------+-----+---------+----------------+</a:t>
            </a:r>
          </a:p>
          <a:p>
            <a:pPr marL="0" indent="0">
              <a:buNone/>
            </a:pPr>
            <a:r>
              <a:rPr lang="en-US" altLang="zh-CN" dirty="0" err="1"/>
              <a:t>mysql</a:t>
            </a:r>
            <a:r>
              <a:rPr lang="en-US" altLang="zh-CN" dirty="0"/>
              <a:t>&gt; insert into student(name) values</a:t>
            </a:r>
          </a:p>
          <a:p>
            <a:pPr marL="0" indent="0">
              <a:buNone/>
            </a:pPr>
            <a:r>
              <a:rPr lang="en-US" altLang="zh-CN" dirty="0"/>
              <a:t>    -&gt; ('</a:t>
            </a:r>
            <a:r>
              <a:rPr lang="en-US" altLang="zh-CN" dirty="0" err="1"/>
              <a:t>egon</a:t>
            </a:r>
            <a:r>
              <a:rPr lang="en-US" altLang="zh-CN" dirty="0"/>
              <a:t>'),</a:t>
            </a:r>
          </a:p>
          <a:p>
            <a:pPr marL="0" indent="0">
              <a:buNone/>
            </a:pPr>
            <a:r>
              <a:rPr lang="en-US" altLang="zh-CN" dirty="0"/>
              <a:t>    -&gt; ('</a:t>
            </a:r>
            <a:r>
              <a:rPr lang="en-US" altLang="zh-CN" dirty="0" err="1"/>
              <a:t>alex</a:t>
            </a:r>
            <a:r>
              <a:rPr lang="en-US" altLang="zh-CN" dirty="0"/>
              <a:t>')</a:t>
            </a:r>
          </a:p>
        </p:txBody>
      </p:sp>
      <p:sp>
        <p:nvSpPr>
          <p:cNvPr id="5" name="内容占位符 2"/>
          <p:cNvSpPr txBox="1">
            <a:spLocks/>
          </p:cNvSpPr>
          <p:nvPr/>
        </p:nvSpPr>
        <p:spPr>
          <a:xfrm>
            <a:off x="7273637" y="512614"/>
            <a:ext cx="4572000" cy="36853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err="1"/>
              <a:t>mysql</a:t>
            </a:r>
            <a:r>
              <a:rPr lang="en-US" altLang="zh-CN" dirty="0"/>
              <a:t>&gt; select * from student;</a:t>
            </a:r>
          </a:p>
          <a:p>
            <a:pPr marL="0" indent="0">
              <a:buFont typeface="Arial" panose="020B0604020202020204" pitchFamily="34" charset="0"/>
              <a:buNone/>
            </a:pPr>
            <a:r>
              <a:rPr lang="en-US" altLang="zh-CN" dirty="0"/>
              <a:t>+----+------+------+</a:t>
            </a:r>
          </a:p>
          <a:p>
            <a:pPr marL="0" indent="0">
              <a:buFont typeface="Arial" panose="020B0604020202020204" pitchFamily="34" charset="0"/>
              <a:buNone/>
            </a:pPr>
            <a:r>
              <a:rPr lang="en-US" altLang="zh-CN" dirty="0"/>
              <a:t>| id | name | sex  |</a:t>
            </a:r>
          </a:p>
          <a:p>
            <a:pPr marL="0" indent="0">
              <a:buFont typeface="Arial" panose="020B0604020202020204" pitchFamily="34" charset="0"/>
              <a:buNone/>
            </a:pPr>
            <a:r>
              <a:rPr lang="en-US" altLang="zh-CN" dirty="0"/>
              <a:t>+----+------+------+</a:t>
            </a:r>
          </a:p>
          <a:p>
            <a:pPr marL="0" indent="0">
              <a:buFont typeface="Arial" panose="020B0604020202020204" pitchFamily="34" charset="0"/>
              <a:buNone/>
            </a:pPr>
            <a:r>
              <a:rPr lang="en-US" altLang="zh-CN" dirty="0"/>
              <a:t>|  1 | </a:t>
            </a:r>
            <a:r>
              <a:rPr lang="en-US" altLang="zh-CN" dirty="0" err="1"/>
              <a:t>egon</a:t>
            </a:r>
            <a:r>
              <a:rPr lang="en-US" altLang="zh-CN" dirty="0"/>
              <a:t> | male |</a:t>
            </a:r>
          </a:p>
          <a:p>
            <a:pPr marL="0" indent="0">
              <a:buFont typeface="Arial" panose="020B0604020202020204" pitchFamily="34" charset="0"/>
              <a:buNone/>
            </a:pPr>
            <a:r>
              <a:rPr lang="en-US" altLang="zh-CN" dirty="0"/>
              <a:t>|  2 | </a:t>
            </a:r>
            <a:r>
              <a:rPr lang="en-US" altLang="zh-CN" dirty="0" err="1"/>
              <a:t>alex</a:t>
            </a:r>
            <a:r>
              <a:rPr lang="en-US" altLang="zh-CN" dirty="0"/>
              <a:t> | male |</a:t>
            </a:r>
          </a:p>
          <a:p>
            <a:pPr marL="0" indent="0">
              <a:buFont typeface="Arial" panose="020B0604020202020204" pitchFamily="34" charset="0"/>
              <a:buNone/>
            </a:pPr>
            <a:r>
              <a:rPr lang="en-US" altLang="zh-CN" dirty="0"/>
              <a:t>+----+------+------+</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sp>
        <p:nvSpPr>
          <p:cNvPr id="6" name="矩形 5"/>
          <p:cNvSpPr/>
          <p:nvPr/>
        </p:nvSpPr>
        <p:spPr>
          <a:xfrm>
            <a:off x="179972" y="85285"/>
            <a:ext cx="4641410" cy="707886"/>
          </a:xfrm>
          <a:prstGeom prst="rect">
            <a:avLst/>
          </a:prstGeom>
        </p:spPr>
        <p:txBody>
          <a:bodyPr wrap="square">
            <a:spAutoFit/>
          </a:bodyPr>
          <a:lstStyle/>
          <a:p>
            <a:r>
              <a:rPr lang="en-US" altLang="zh-CN" sz="4000" dirty="0" err="1">
                <a:solidFill>
                  <a:srgbClr val="FF0000"/>
                </a:solidFill>
              </a:rPr>
              <a:t>auto_increment</a:t>
            </a:r>
            <a:endParaRPr lang="zh-CN" altLang="en-US" sz="4000" dirty="0">
              <a:solidFill>
                <a:srgbClr val="FF0000"/>
              </a:solidFill>
            </a:endParaRPr>
          </a:p>
        </p:txBody>
      </p:sp>
    </p:spTree>
    <p:extLst>
      <p:ext uri="{BB962C8B-B14F-4D97-AF65-F5344CB8AC3E}">
        <p14:creationId xmlns:p14="http://schemas.microsoft.com/office/powerpoint/2010/main" val="384774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9327"/>
            <a:ext cx="5306291" cy="6553200"/>
          </a:xfrm>
        </p:spPr>
        <p:txBody>
          <a:bodyPr>
            <a:normAutofit fontScale="70000" lnSpcReduction="20000"/>
          </a:bodyPr>
          <a:lstStyle/>
          <a:p>
            <a:pPr marL="0" indent="0">
              <a:buNone/>
            </a:pPr>
            <a:r>
              <a:rPr lang="en-US" altLang="zh-CN" dirty="0">
                <a:solidFill>
                  <a:srgbClr val="FF0000"/>
                </a:solidFill>
              </a:rPr>
              <a:t>#</a:t>
            </a:r>
            <a:r>
              <a:rPr lang="zh-CN" altLang="en-US" dirty="0">
                <a:solidFill>
                  <a:srgbClr val="FF0000"/>
                </a:solidFill>
              </a:rPr>
              <a:t>也可以指定</a:t>
            </a:r>
            <a:r>
              <a:rPr lang="en-US" altLang="zh-CN" dirty="0">
                <a:solidFill>
                  <a:srgbClr val="FF0000"/>
                </a:solidFill>
              </a:rPr>
              <a:t>id</a:t>
            </a:r>
          </a:p>
          <a:p>
            <a:pPr marL="0" indent="0">
              <a:buNone/>
            </a:pPr>
            <a:r>
              <a:rPr lang="en-US" altLang="zh-CN" dirty="0" err="1"/>
              <a:t>mysql</a:t>
            </a:r>
            <a:r>
              <a:rPr lang="en-US" altLang="zh-CN" dirty="0"/>
              <a:t>&gt; insert into student values(4,'asb','female');</a:t>
            </a:r>
          </a:p>
          <a:p>
            <a:pPr marL="0" indent="0">
              <a:buNone/>
            </a:pPr>
            <a:r>
              <a:rPr lang="en-US" altLang="zh-CN" dirty="0"/>
              <a:t>Query OK, 1 row affected (0.00 sec)</a:t>
            </a:r>
          </a:p>
          <a:p>
            <a:pPr marL="0" indent="0">
              <a:buNone/>
            </a:pPr>
            <a:endParaRPr lang="en-US" altLang="zh-CN" dirty="0"/>
          </a:p>
          <a:p>
            <a:pPr marL="0" indent="0">
              <a:buNone/>
            </a:pPr>
            <a:r>
              <a:rPr lang="en-US" altLang="zh-CN" dirty="0" err="1"/>
              <a:t>mysql</a:t>
            </a:r>
            <a:r>
              <a:rPr lang="en-US" altLang="zh-CN" dirty="0"/>
              <a:t>&gt; insert into student values(7,'wsb','female');</a:t>
            </a:r>
          </a:p>
          <a:p>
            <a:pPr marL="0" indent="0">
              <a:buNone/>
            </a:pPr>
            <a:r>
              <a:rPr lang="en-US" altLang="zh-CN" dirty="0"/>
              <a:t>Query OK, 1 row affected (0.00 sec)</a:t>
            </a:r>
          </a:p>
          <a:p>
            <a:pPr marL="0" indent="0">
              <a:buNone/>
            </a:pPr>
            <a:endParaRPr lang="en-US" altLang="zh-CN" dirty="0"/>
          </a:p>
          <a:p>
            <a:pPr marL="0" indent="0">
              <a:buNone/>
            </a:pPr>
            <a:r>
              <a:rPr lang="en-US" altLang="zh-CN" dirty="0" err="1"/>
              <a:t>mysql</a:t>
            </a:r>
            <a:r>
              <a:rPr lang="en-US" altLang="zh-CN" dirty="0"/>
              <a:t>&gt; select * from student;</a:t>
            </a:r>
          </a:p>
          <a:p>
            <a:pPr marL="0" indent="0">
              <a:buNone/>
            </a:pPr>
            <a:r>
              <a:rPr lang="en-US" altLang="zh-CN" dirty="0"/>
              <a:t>+----+------+--------+</a:t>
            </a:r>
          </a:p>
          <a:p>
            <a:pPr marL="0" indent="0">
              <a:buNone/>
            </a:pPr>
            <a:r>
              <a:rPr lang="en-US" altLang="zh-CN" dirty="0"/>
              <a:t>| id | name | sex    |</a:t>
            </a:r>
          </a:p>
          <a:p>
            <a:pPr marL="0" indent="0">
              <a:buNone/>
            </a:pPr>
            <a:r>
              <a:rPr lang="en-US" altLang="zh-CN" dirty="0"/>
              <a:t>+----+------+--------+</a:t>
            </a:r>
          </a:p>
          <a:p>
            <a:pPr marL="0" indent="0">
              <a:buNone/>
            </a:pPr>
            <a:r>
              <a:rPr lang="en-US" altLang="zh-CN" dirty="0"/>
              <a:t>|  1 | </a:t>
            </a:r>
            <a:r>
              <a:rPr lang="en-US" altLang="zh-CN" dirty="0" err="1"/>
              <a:t>egon</a:t>
            </a:r>
            <a:r>
              <a:rPr lang="en-US" altLang="zh-CN" dirty="0"/>
              <a:t> | male   |</a:t>
            </a:r>
          </a:p>
          <a:p>
            <a:pPr marL="0" indent="0">
              <a:buNone/>
            </a:pPr>
            <a:r>
              <a:rPr lang="en-US" altLang="zh-CN" dirty="0"/>
              <a:t>|  2 | </a:t>
            </a:r>
            <a:r>
              <a:rPr lang="en-US" altLang="zh-CN" dirty="0" err="1"/>
              <a:t>alex</a:t>
            </a:r>
            <a:r>
              <a:rPr lang="en-US" altLang="zh-CN" dirty="0"/>
              <a:t> | male   |</a:t>
            </a:r>
          </a:p>
          <a:p>
            <a:pPr marL="0" indent="0">
              <a:buNone/>
            </a:pPr>
            <a:r>
              <a:rPr lang="en-US" altLang="zh-CN" dirty="0"/>
              <a:t>|  4 | </a:t>
            </a:r>
            <a:r>
              <a:rPr lang="en-US" altLang="zh-CN" dirty="0" err="1"/>
              <a:t>asb</a:t>
            </a:r>
            <a:r>
              <a:rPr lang="en-US" altLang="zh-CN" dirty="0"/>
              <a:t>  | female |</a:t>
            </a:r>
          </a:p>
          <a:p>
            <a:pPr marL="0" indent="0">
              <a:buNone/>
            </a:pPr>
            <a:r>
              <a:rPr lang="en-US" altLang="zh-CN" dirty="0"/>
              <a:t>|  7 | </a:t>
            </a:r>
            <a:r>
              <a:rPr lang="en-US" altLang="zh-CN" dirty="0" err="1"/>
              <a:t>wsb</a:t>
            </a:r>
            <a:r>
              <a:rPr lang="en-US" altLang="zh-CN" dirty="0"/>
              <a:t>  | female |</a:t>
            </a:r>
          </a:p>
          <a:p>
            <a:pPr marL="0" indent="0">
              <a:buNone/>
            </a:pPr>
            <a:r>
              <a:rPr lang="en-US" altLang="zh-CN" dirty="0"/>
              <a:t>+----+------+--------+</a:t>
            </a:r>
          </a:p>
          <a:p>
            <a:pPr marL="0" indent="0">
              <a:buNone/>
            </a:pPr>
            <a:endParaRPr lang="en-US" altLang="zh-CN" dirty="0"/>
          </a:p>
          <a:p>
            <a:pPr marL="0" indent="0">
              <a:buNone/>
            </a:pPr>
            <a:r>
              <a:rPr lang="en-US" altLang="zh-CN" dirty="0"/>
              <a:t>#</a:t>
            </a:r>
            <a:r>
              <a:rPr lang="zh-CN" altLang="en-US" dirty="0"/>
              <a:t>对于自增的字段，在用</a:t>
            </a:r>
            <a:r>
              <a:rPr lang="en-US" altLang="zh-CN" dirty="0"/>
              <a:t>delete</a:t>
            </a:r>
            <a:r>
              <a:rPr lang="zh-CN" altLang="en-US" dirty="0"/>
              <a:t>删除后，再插入值，该字段仍按照删除前的位置继续增长</a:t>
            </a:r>
          </a:p>
          <a:p>
            <a:pPr marL="0" indent="0">
              <a:buNone/>
            </a:pPr>
            <a:endParaRPr lang="zh-CN" altLang="en-US" dirty="0"/>
          </a:p>
        </p:txBody>
      </p:sp>
      <p:sp>
        <p:nvSpPr>
          <p:cNvPr id="4" name="矩形 3"/>
          <p:cNvSpPr/>
          <p:nvPr/>
        </p:nvSpPr>
        <p:spPr>
          <a:xfrm>
            <a:off x="6435436" y="2385629"/>
            <a:ext cx="4946073" cy="2031325"/>
          </a:xfrm>
          <a:prstGeom prst="rect">
            <a:avLst/>
          </a:prstGeom>
        </p:spPr>
        <p:txBody>
          <a:bodyPr wrap="square">
            <a:spAutoFit/>
          </a:bodyPr>
          <a:lstStyle/>
          <a:p>
            <a:r>
              <a:rPr lang="en-US" altLang="zh-CN" dirty="0" err="1"/>
              <a:t>mysql</a:t>
            </a:r>
            <a:r>
              <a:rPr lang="en-US" altLang="zh-CN" dirty="0"/>
              <a:t>&gt; insert into student(name) values('</a:t>
            </a:r>
            <a:r>
              <a:rPr lang="en-US" altLang="zh-CN" dirty="0" err="1"/>
              <a:t>ysb</a:t>
            </a:r>
            <a:r>
              <a:rPr lang="en-US" altLang="zh-CN" dirty="0"/>
              <a:t>');</a:t>
            </a:r>
          </a:p>
          <a:p>
            <a:r>
              <a:rPr lang="en-US" altLang="zh-CN" dirty="0" err="1"/>
              <a:t>mysql</a:t>
            </a:r>
            <a:r>
              <a:rPr lang="en-US" altLang="zh-CN" dirty="0"/>
              <a:t>&gt; select * from student;</a:t>
            </a:r>
          </a:p>
          <a:p>
            <a:r>
              <a:rPr lang="en-US" altLang="zh-CN" dirty="0"/>
              <a:t>+----+------+------+</a:t>
            </a:r>
          </a:p>
          <a:p>
            <a:r>
              <a:rPr lang="en-US" altLang="zh-CN" dirty="0"/>
              <a:t>| id | name | sex  |</a:t>
            </a:r>
          </a:p>
          <a:p>
            <a:r>
              <a:rPr lang="en-US" altLang="zh-CN" dirty="0"/>
              <a:t>+----+------+------+</a:t>
            </a:r>
          </a:p>
          <a:p>
            <a:r>
              <a:rPr lang="en-US" altLang="zh-CN" dirty="0"/>
              <a:t>|  8 | </a:t>
            </a:r>
            <a:r>
              <a:rPr lang="en-US" altLang="zh-CN" dirty="0" err="1"/>
              <a:t>ysb</a:t>
            </a:r>
            <a:r>
              <a:rPr lang="en-US" altLang="zh-CN" dirty="0"/>
              <a:t>  | male |</a:t>
            </a:r>
          </a:p>
          <a:p>
            <a:r>
              <a:rPr lang="en-US" altLang="zh-CN" dirty="0"/>
              <a:t>+----+------+------+</a:t>
            </a:r>
            <a:endParaRPr lang="zh-CN" altLang="en-US" dirty="0"/>
          </a:p>
        </p:txBody>
      </p:sp>
    </p:spTree>
    <p:extLst>
      <p:ext uri="{BB962C8B-B14F-4D97-AF65-F5344CB8AC3E}">
        <p14:creationId xmlns:p14="http://schemas.microsoft.com/office/powerpoint/2010/main" val="407793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pic>
        <p:nvPicPr>
          <p:cNvPr id="5" name="内容占位符 4"/>
          <p:cNvPicPr>
            <a:picLocks noGrp="1" noChangeAspect="1"/>
          </p:cNvPicPr>
          <p:nvPr>
            <p:ph idx="1"/>
          </p:nvPr>
        </p:nvPicPr>
        <p:blipFill>
          <a:blip r:embed="rId2"/>
          <a:stretch>
            <a:fillRect/>
          </a:stretch>
        </p:blipFill>
        <p:spPr>
          <a:xfrm>
            <a:off x="784231" y="1849456"/>
            <a:ext cx="9146529" cy="1893052"/>
          </a:xfrm>
          <a:prstGeom prst="rect">
            <a:avLst/>
          </a:prstGeom>
        </p:spPr>
      </p:pic>
    </p:spTree>
    <p:extLst>
      <p:ext uri="{BB962C8B-B14F-4D97-AF65-F5344CB8AC3E}">
        <p14:creationId xmlns:p14="http://schemas.microsoft.com/office/powerpoint/2010/main" val="2165637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11620"/>
          </a:xfrm>
        </p:spPr>
        <p:txBody>
          <a:bodyPr>
            <a:normAutofit fontScale="90000"/>
          </a:bodyPr>
          <a:lstStyle/>
          <a:p>
            <a:r>
              <a:rPr lang="en-US" altLang="zh-CN" dirty="0"/>
              <a:t>Foreign key</a:t>
            </a:r>
            <a:endParaRPr lang="zh-CN" altLang="en-US" dirty="0"/>
          </a:p>
        </p:txBody>
      </p:sp>
      <p:sp>
        <p:nvSpPr>
          <p:cNvPr id="3" name="内容占位符 2"/>
          <p:cNvSpPr>
            <a:spLocks noGrp="1"/>
          </p:cNvSpPr>
          <p:nvPr>
            <p:ph idx="1"/>
          </p:nvPr>
        </p:nvSpPr>
        <p:spPr>
          <a:xfrm>
            <a:off x="838200" y="1046018"/>
            <a:ext cx="10515600" cy="5130945"/>
          </a:xfrm>
        </p:spPr>
        <p:txBody>
          <a:bodyPr/>
          <a:lstStyle/>
          <a:p>
            <a:r>
              <a:rPr lang="zh-CN" altLang="en-US" dirty="0"/>
              <a:t>员工信息表有三个字段：工号  姓名  部门</a:t>
            </a:r>
          </a:p>
          <a:p>
            <a:r>
              <a:rPr lang="zh-CN" altLang="en-US" dirty="0"/>
              <a:t>公司有</a:t>
            </a:r>
            <a:r>
              <a:rPr lang="en-US" altLang="zh-CN" dirty="0"/>
              <a:t>3</a:t>
            </a:r>
            <a:r>
              <a:rPr lang="zh-CN" altLang="en-US" dirty="0"/>
              <a:t>个部门，但是有</a:t>
            </a:r>
            <a:r>
              <a:rPr lang="en-US" altLang="zh-CN" dirty="0"/>
              <a:t>1</a:t>
            </a:r>
            <a:r>
              <a:rPr lang="zh-CN" altLang="en-US" dirty="0"/>
              <a:t>个亿的员工，那意味着部门这个字段需要重复存储，部门名字越长，越浪费</a:t>
            </a:r>
          </a:p>
          <a:p>
            <a:r>
              <a:rPr lang="zh-CN" altLang="en-US" dirty="0"/>
              <a:t>解决方法：</a:t>
            </a:r>
          </a:p>
          <a:p>
            <a:r>
              <a:rPr lang="zh-CN" altLang="en-US" dirty="0"/>
              <a:t>我们完全可以定义一个部门表</a:t>
            </a:r>
          </a:p>
          <a:p>
            <a:r>
              <a:rPr lang="zh-CN" altLang="en-US" dirty="0"/>
              <a:t>然后让员工信息表关联该表，如何关联，即</a:t>
            </a:r>
            <a:r>
              <a:rPr lang="en-US" altLang="zh-CN" dirty="0"/>
              <a:t>foreign key</a:t>
            </a:r>
          </a:p>
          <a:p>
            <a:pPr marL="0" indent="0">
              <a:buNone/>
            </a:pPr>
            <a:endParaRPr lang="zh-CN" altLang="en-US" dirty="0"/>
          </a:p>
        </p:txBody>
      </p:sp>
    </p:spTree>
    <p:extLst>
      <p:ext uri="{BB962C8B-B14F-4D97-AF65-F5344CB8AC3E}">
        <p14:creationId xmlns:p14="http://schemas.microsoft.com/office/powerpoint/2010/main" val="2129683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fontScale="70000" lnSpcReduction="20000"/>
          </a:bodyPr>
          <a:lstStyle/>
          <a:p>
            <a:pPr marL="0" indent="0">
              <a:buNone/>
            </a:pPr>
            <a:r>
              <a:rPr lang="en-US" altLang="zh-CN" dirty="0">
                <a:solidFill>
                  <a:srgbClr val="FF0000"/>
                </a:solidFill>
              </a:rPr>
              <a:t>#</a:t>
            </a:r>
            <a:r>
              <a:rPr lang="zh-CN" altLang="en-US" dirty="0">
                <a:solidFill>
                  <a:srgbClr val="FF0000"/>
                </a:solidFill>
              </a:rPr>
              <a:t>表类型必须是</a:t>
            </a:r>
            <a:r>
              <a:rPr lang="en-US" altLang="zh-CN" dirty="0" err="1">
                <a:solidFill>
                  <a:srgbClr val="FF0000"/>
                </a:solidFill>
              </a:rPr>
              <a:t>innodb</a:t>
            </a:r>
            <a:r>
              <a:rPr lang="zh-CN" altLang="en-US" dirty="0">
                <a:solidFill>
                  <a:srgbClr val="FF0000"/>
                </a:solidFill>
              </a:rPr>
              <a:t>存储引擎，且被关联的字段，即</a:t>
            </a:r>
            <a:r>
              <a:rPr lang="en-US" altLang="zh-CN" dirty="0">
                <a:solidFill>
                  <a:srgbClr val="FF0000"/>
                </a:solidFill>
              </a:rPr>
              <a:t>references</a:t>
            </a:r>
            <a:r>
              <a:rPr lang="zh-CN" altLang="en-US" dirty="0">
                <a:solidFill>
                  <a:srgbClr val="FF0000"/>
                </a:solidFill>
              </a:rPr>
              <a:t>指定的另外一个表的字段，必须是主键</a:t>
            </a:r>
          </a:p>
          <a:p>
            <a:pPr marL="0" indent="0">
              <a:buNone/>
            </a:pPr>
            <a:r>
              <a:rPr lang="en-US" altLang="zh-CN" dirty="0"/>
              <a:t>create table department(</a:t>
            </a:r>
          </a:p>
          <a:p>
            <a:pPr marL="0" indent="0">
              <a:buNone/>
            </a:pPr>
            <a:r>
              <a:rPr lang="en-US" altLang="zh-CN" dirty="0"/>
              <a:t>id </a:t>
            </a:r>
            <a:r>
              <a:rPr lang="en-US" altLang="zh-CN" dirty="0" err="1"/>
              <a:t>int</a:t>
            </a:r>
            <a:r>
              <a:rPr lang="en-US" altLang="zh-CN" dirty="0"/>
              <a:t> primary key,</a:t>
            </a:r>
          </a:p>
          <a:p>
            <a:pPr marL="0" indent="0">
              <a:buNone/>
            </a:pPr>
            <a:r>
              <a:rPr lang="en-US" altLang="zh-CN" dirty="0"/>
              <a:t>name varchar(20) not null</a:t>
            </a:r>
          </a:p>
          <a:p>
            <a:pPr marL="0" indent="0">
              <a:buNone/>
            </a:pPr>
            <a:r>
              <a:rPr lang="en-US" altLang="zh-CN" dirty="0"/>
              <a:t>)engine=</a:t>
            </a:r>
            <a:r>
              <a:rPr lang="en-US" altLang="zh-CN" dirty="0" err="1"/>
              <a:t>innodb</a:t>
            </a:r>
            <a:r>
              <a:rPr lang="en-US" altLang="zh-CN" dirty="0"/>
              <a:t>;</a:t>
            </a:r>
          </a:p>
          <a:p>
            <a:pPr marL="0" indent="0">
              <a:buNone/>
            </a:pPr>
            <a:endParaRPr lang="en-US" altLang="zh-CN" dirty="0"/>
          </a:p>
          <a:p>
            <a:pPr marL="0" indent="0">
              <a:buNone/>
            </a:pPr>
            <a:r>
              <a:rPr lang="en-US" altLang="zh-CN" dirty="0">
                <a:solidFill>
                  <a:srgbClr val="FF0000"/>
                </a:solidFill>
              </a:rPr>
              <a:t>#</a:t>
            </a:r>
            <a:r>
              <a:rPr lang="en-US" altLang="zh-CN" dirty="0" err="1">
                <a:solidFill>
                  <a:srgbClr val="FF0000"/>
                </a:solidFill>
              </a:rPr>
              <a:t>dpt_id</a:t>
            </a:r>
            <a:r>
              <a:rPr lang="zh-CN" altLang="en-US" dirty="0">
                <a:solidFill>
                  <a:srgbClr val="FF0000"/>
                </a:solidFill>
              </a:rPr>
              <a:t>外键，关联父表（</a:t>
            </a:r>
            <a:r>
              <a:rPr lang="en-US" altLang="zh-CN" dirty="0">
                <a:solidFill>
                  <a:srgbClr val="FF0000"/>
                </a:solidFill>
              </a:rPr>
              <a:t>department</a:t>
            </a:r>
            <a:r>
              <a:rPr lang="zh-CN" altLang="en-US" dirty="0">
                <a:solidFill>
                  <a:srgbClr val="FF0000"/>
                </a:solidFill>
              </a:rPr>
              <a:t>主键</a:t>
            </a:r>
            <a:r>
              <a:rPr lang="en-US" altLang="zh-CN" dirty="0">
                <a:solidFill>
                  <a:srgbClr val="FF0000"/>
                </a:solidFill>
              </a:rPr>
              <a:t>id</a:t>
            </a:r>
            <a:r>
              <a:rPr lang="zh-CN" altLang="en-US" dirty="0">
                <a:solidFill>
                  <a:srgbClr val="FF0000"/>
                </a:solidFill>
              </a:rPr>
              <a:t>），同步更新，同步删除</a:t>
            </a:r>
          </a:p>
          <a:p>
            <a:pPr marL="0" indent="0">
              <a:buNone/>
            </a:pPr>
            <a:r>
              <a:rPr lang="en-US" altLang="zh-CN" dirty="0"/>
              <a:t>create table employee(</a:t>
            </a:r>
          </a:p>
          <a:p>
            <a:pPr marL="0" indent="0">
              <a:buNone/>
            </a:pPr>
            <a:r>
              <a:rPr lang="en-US" altLang="zh-CN" dirty="0"/>
              <a:t>id </a:t>
            </a:r>
            <a:r>
              <a:rPr lang="en-US" altLang="zh-CN" dirty="0" err="1"/>
              <a:t>int</a:t>
            </a:r>
            <a:r>
              <a:rPr lang="en-US" altLang="zh-CN" dirty="0"/>
              <a:t> primary key,</a:t>
            </a:r>
          </a:p>
          <a:p>
            <a:pPr marL="0" indent="0">
              <a:buNone/>
            </a:pPr>
            <a:r>
              <a:rPr lang="en-US" altLang="zh-CN" dirty="0"/>
              <a:t>name varchar(20) not null,</a:t>
            </a:r>
          </a:p>
          <a:p>
            <a:pPr marL="0" indent="0">
              <a:buNone/>
            </a:pPr>
            <a:r>
              <a:rPr lang="en-US" altLang="zh-CN" dirty="0" err="1"/>
              <a:t>dpt_id</a:t>
            </a:r>
            <a:r>
              <a:rPr lang="en-US" altLang="zh-CN" dirty="0"/>
              <a:t> </a:t>
            </a:r>
            <a:r>
              <a:rPr lang="en-US" altLang="zh-CN" dirty="0" err="1"/>
              <a:t>int</a:t>
            </a:r>
            <a:r>
              <a:rPr lang="en-US" altLang="zh-CN" dirty="0"/>
              <a:t>,</a:t>
            </a:r>
          </a:p>
          <a:p>
            <a:pPr marL="0" indent="0">
              <a:buNone/>
            </a:pPr>
            <a:r>
              <a:rPr lang="en-US" altLang="zh-CN" dirty="0"/>
              <a:t>constraint </a:t>
            </a:r>
            <a:r>
              <a:rPr lang="en-US" altLang="zh-CN" dirty="0" err="1"/>
              <a:t>fk_name</a:t>
            </a:r>
            <a:r>
              <a:rPr lang="en-US" altLang="zh-CN" dirty="0"/>
              <a:t> foreign key(</a:t>
            </a:r>
            <a:r>
              <a:rPr lang="en-US" altLang="zh-CN" dirty="0" err="1"/>
              <a:t>dpt_id</a:t>
            </a:r>
            <a:r>
              <a:rPr lang="en-US" altLang="zh-CN" dirty="0"/>
              <a:t>)</a:t>
            </a:r>
          </a:p>
          <a:p>
            <a:pPr marL="0" indent="0">
              <a:buNone/>
            </a:pPr>
            <a:r>
              <a:rPr lang="en-US" altLang="zh-CN" dirty="0"/>
              <a:t>references department(id)</a:t>
            </a:r>
          </a:p>
          <a:p>
            <a:pPr marL="0" indent="0">
              <a:buNone/>
            </a:pPr>
            <a:r>
              <a:rPr lang="en-US" altLang="zh-CN" dirty="0"/>
              <a:t>on delete cascade</a:t>
            </a:r>
          </a:p>
          <a:p>
            <a:pPr marL="0" indent="0">
              <a:buNone/>
            </a:pPr>
            <a:r>
              <a:rPr lang="en-US" altLang="zh-CN" dirty="0"/>
              <a:t>on update cascade </a:t>
            </a:r>
          </a:p>
          <a:p>
            <a:pPr marL="0" indent="0">
              <a:buNone/>
            </a:pPr>
            <a:r>
              <a:rPr lang="en-US" altLang="zh-CN" dirty="0"/>
              <a:t>)engine=</a:t>
            </a:r>
            <a:r>
              <a:rPr lang="en-US" altLang="zh-CN" dirty="0" err="1"/>
              <a:t>innodb</a:t>
            </a:r>
            <a:r>
              <a:rPr lang="en-US" altLang="zh-CN" dirty="0"/>
              <a:t>;</a:t>
            </a:r>
            <a:endParaRPr lang="zh-CN" altLang="en-US" dirty="0"/>
          </a:p>
        </p:txBody>
      </p:sp>
    </p:spTree>
    <p:extLst>
      <p:ext uri="{BB962C8B-B14F-4D97-AF65-F5344CB8AC3E}">
        <p14:creationId xmlns:p14="http://schemas.microsoft.com/office/powerpoint/2010/main" val="277026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fontScale="62500" lnSpcReduction="20000"/>
          </a:bodyPr>
          <a:lstStyle/>
          <a:p>
            <a:pPr marL="0" indent="0">
              <a:buNone/>
            </a:pPr>
            <a:r>
              <a:rPr lang="en-US" altLang="zh-CN" dirty="0">
                <a:solidFill>
                  <a:srgbClr val="FF0000"/>
                </a:solidFill>
              </a:rPr>
              <a:t>#</a:t>
            </a:r>
            <a:r>
              <a:rPr lang="zh-CN" altLang="en-US" dirty="0">
                <a:solidFill>
                  <a:srgbClr val="FF0000"/>
                </a:solidFill>
              </a:rPr>
              <a:t>先往父表</a:t>
            </a:r>
            <a:r>
              <a:rPr lang="en-US" altLang="zh-CN" dirty="0">
                <a:solidFill>
                  <a:srgbClr val="FF0000"/>
                </a:solidFill>
              </a:rPr>
              <a:t>department</a:t>
            </a:r>
            <a:r>
              <a:rPr lang="zh-CN" altLang="en-US" dirty="0">
                <a:solidFill>
                  <a:srgbClr val="FF0000"/>
                </a:solidFill>
              </a:rPr>
              <a:t>中插入记录</a:t>
            </a:r>
          </a:p>
          <a:p>
            <a:pPr marL="0" indent="0">
              <a:buNone/>
            </a:pPr>
            <a:r>
              <a:rPr lang="en-US" altLang="zh-CN" dirty="0"/>
              <a:t>insert into department values</a:t>
            </a:r>
          </a:p>
          <a:p>
            <a:pPr marL="0" indent="0">
              <a:buNone/>
            </a:pPr>
            <a:r>
              <a:rPr lang="en-US" altLang="zh-CN" dirty="0"/>
              <a:t>(1,'</a:t>
            </a:r>
            <a:r>
              <a:rPr lang="zh-CN" altLang="en-US" dirty="0"/>
              <a:t>欧德博爱技术有限事业部</a:t>
            </a:r>
            <a:r>
              <a:rPr lang="en-US" altLang="zh-CN" dirty="0"/>
              <a:t>'),</a:t>
            </a:r>
          </a:p>
          <a:p>
            <a:pPr marL="0" indent="0">
              <a:buNone/>
            </a:pPr>
            <a:r>
              <a:rPr lang="en-US" altLang="zh-CN" dirty="0"/>
              <a:t>(2,'</a:t>
            </a:r>
            <a:r>
              <a:rPr lang="zh-CN" altLang="en-US" dirty="0"/>
              <a:t>艾利克斯人力资源部</a:t>
            </a:r>
            <a:r>
              <a:rPr lang="en-US" altLang="zh-CN" dirty="0"/>
              <a:t>'),</a:t>
            </a:r>
          </a:p>
          <a:p>
            <a:pPr marL="0" indent="0">
              <a:buNone/>
            </a:pPr>
            <a:r>
              <a:rPr lang="en-US" altLang="zh-CN" dirty="0"/>
              <a:t>(3,'</a:t>
            </a:r>
            <a:r>
              <a:rPr lang="zh-CN" altLang="en-US" dirty="0"/>
              <a:t>销售部</a:t>
            </a:r>
            <a:r>
              <a:rPr lang="en-US" altLang="zh-CN" dirty="0"/>
              <a:t>');</a:t>
            </a:r>
          </a:p>
          <a:p>
            <a:pPr marL="0" indent="0">
              <a:buNone/>
            </a:pPr>
            <a:endParaRPr lang="en-US" altLang="zh-CN" dirty="0"/>
          </a:p>
          <a:p>
            <a:pPr marL="0" indent="0">
              <a:buNone/>
            </a:pPr>
            <a:endParaRPr lang="en-US" altLang="zh-CN" dirty="0"/>
          </a:p>
          <a:p>
            <a:pPr marL="0" indent="0">
              <a:buNone/>
            </a:pPr>
            <a:r>
              <a:rPr lang="en-US" altLang="zh-CN" sz="2900" dirty="0">
                <a:solidFill>
                  <a:srgbClr val="FF0000"/>
                </a:solidFill>
              </a:rPr>
              <a:t>#</a:t>
            </a:r>
            <a:r>
              <a:rPr lang="zh-CN" altLang="en-US" sz="2900" dirty="0">
                <a:solidFill>
                  <a:srgbClr val="FF0000"/>
                </a:solidFill>
              </a:rPr>
              <a:t>再往子表</a:t>
            </a:r>
            <a:r>
              <a:rPr lang="en-US" altLang="zh-CN" sz="2900" dirty="0">
                <a:solidFill>
                  <a:srgbClr val="FF0000"/>
                </a:solidFill>
              </a:rPr>
              <a:t>employee</a:t>
            </a:r>
            <a:r>
              <a:rPr lang="zh-CN" altLang="en-US" sz="2900" dirty="0">
                <a:solidFill>
                  <a:srgbClr val="FF0000"/>
                </a:solidFill>
              </a:rPr>
              <a:t>中插入记录</a:t>
            </a:r>
          </a:p>
          <a:p>
            <a:pPr marL="0" indent="0">
              <a:buNone/>
            </a:pPr>
            <a:r>
              <a:rPr lang="en-US" altLang="zh-CN" dirty="0"/>
              <a:t>insert into employee values</a:t>
            </a:r>
          </a:p>
          <a:p>
            <a:pPr marL="0" indent="0">
              <a:buNone/>
            </a:pPr>
            <a:r>
              <a:rPr lang="en-US" altLang="zh-CN" dirty="0"/>
              <a:t>(1,'egon',1),</a:t>
            </a:r>
          </a:p>
          <a:p>
            <a:pPr marL="0" indent="0">
              <a:buNone/>
            </a:pPr>
            <a:r>
              <a:rPr lang="en-US" altLang="zh-CN" dirty="0"/>
              <a:t>(2,'alex1',2),</a:t>
            </a:r>
          </a:p>
          <a:p>
            <a:pPr marL="0" indent="0">
              <a:buNone/>
            </a:pPr>
            <a:r>
              <a:rPr lang="en-US" altLang="zh-CN" dirty="0"/>
              <a:t>(3,'alex2',2),</a:t>
            </a:r>
          </a:p>
          <a:p>
            <a:pPr marL="0" indent="0">
              <a:buNone/>
            </a:pPr>
            <a:r>
              <a:rPr lang="en-US" altLang="zh-CN" dirty="0"/>
              <a:t>(4,'alex3',2),</a:t>
            </a:r>
          </a:p>
          <a:p>
            <a:pPr marL="0" indent="0">
              <a:buNone/>
            </a:pPr>
            <a:r>
              <a:rPr lang="en-US" altLang="zh-CN" dirty="0"/>
              <a:t>(5,'</a:t>
            </a:r>
            <a:r>
              <a:rPr lang="zh-CN" altLang="en-US" dirty="0"/>
              <a:t>李坦克</a:t>
            </a:r>
            <a:r>
              <a:rPr lang="en-US" altLang="zh-CN" dirty="0"/>
              <a:t>',3),</a:t>
            </a:r>
          </a:p>
          <a:p>
            <a:pPr marL="0" indent="0">
              <a:buNone/>
            </a:pPr>
            <a:r>
              <a:rPr lang="en-US" altLang="zh-CN" dirty="0"/>
              <a:t>(6,'</a:t>
            </a:r>
            <a:r>
              <a:rPr lang="zh-CN" altLang="en-US" dirty="0"/>
              <a:t>刘飞机</a:t>
            </a:r>
            <a:r>
              <a:rPr lang="en-US" altLang="zh-CN" dirty="0"/>
              <a:t>',3),</a:t>
            </a:r>
          </a:p>
          <a:p>
            <a:pPr marL="0" indent="0">
              <a:buNone/>
            </a:pPr>
            <a:r>
              <a:rPr lang="en-US" altLang="zh-CN" dirty="0"/>
              <a:t>(7,'</a:t>
            </a:r>
            <a:r>
              <a:rPr lang="zh-CN" altLang="en-US" dirty="0"/>
              <a:t>张火箭</a:t>
            </a:r>
            <a:r>
              <a:rPr lang="en-US" altLang="zh-CN" dirty="0"/>
              <a:t>',3),</a:t>
            </a:r>
          </a:p>
          <a:p>
            <a:pPr marL="0" indent="0">
              <a:buNone/>
            </a:pPr>
            <a:r>
              <a:rPr lang="en-US" altLang="zh-CN" dirty="0"/>
              <a:t>(8,'</a:t>
            </a:r>
            <a:r>
              <a:rPr lang="zh-CN" altLang="en-US" dirty="0"/>
              <a:t>林子弹</a:t>
            </a:r>
            <a:r>
              <a:rPr lang="en-US" altLang="zh-CN" dirty="0"/>
              <a:t>',3),</a:t>
            </a:r>
          </a:p>
          <a:p>
            <a:pPr marL="0" indent="0">
              <a:buNone/>
            </a:pPr>
            <a:r>
              <a:rPr lang="en-US" altLang="zh-CN" dirty="0"/>
              <a:t>(9,'</a:t>
            </a:r>
            <a:r>
              <a:rPr lang="zh-CN" altLang="en-US" dirty="0"/>
              <a:t>加特林</a:t>
            </a:r>
            <a:r>
              <a:rPr lang="en-US" altLang="zh-CN" dirty="0"/>
              <a:t>',3)</a:t>
            </a:r>
            <a:endParaRPr lang="zh-CN" altLang="en-US" dirty="0"/>
          </a:p>
        </p:txBody>
      </p:sp>
    </p:spTree>
    <p:extLst>
      <p:ext uri="{BB962C8B-B14F-4D97-AF65-F5344CB8AC3E}">
        <p14:creationId xmlns:p14="http://schemas.microsoft.com/office/powerpoint/2010/main" val="121092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a:bodyPr>
          <a:lstStyle/>
          <a:p>
            <a:pPr marL="0" indent="0">
              <a:buNone/>
            </a:pPr>
            <a:r>
              <a:rPr lang="en-US" altLang="zh-CN" dirty="0">
                <a:solidFill>
                  <a:srgbClr val="FF0000"/>
                </a:solidFill>
              </a:rPr>
              <a:t>#</a:t>
            </a:r>
            <a:r>
              <a:rPr lang="zh-CN" altLang="en-US" dirty="0">
                <a:solidFill>
                  <a:srgbClr val="FF0000"/>
                </a:solidFill>
              </a:rPr>
              <a:t>删父表</a:t>
            </a:r>
            <a:r>
              <a:rPr lang="en-US" altLang="zh-CN" dirty="0">
                <a:solidFill>
                  <a:srgbClr val="FF0000"/>
                </a:solidFill>
              </a:rPr>
              <a:t>department</a:t>
            </a:r>
            <a:r>
              <a:rPr lang="zh-CN" altLang="en-US" dirty="0">
                <a:solidFill>
                  <a:srgbClr val="FF0000"/>
                </a:solidFill>
              </a:rPr>
              <a:t>，子表</a:t>
            </a:r>
            <a:r>
              <a:rPr lang="en-US" altLang="zh-CN" dirty="0">
                <a:solidFill>
                  <a:srgbClr val="FF0000"/>
                </a:solidFill>
              </a:rPr>
              <a:t>employee</a:t>
            </a:r>
            <a:r>
              <a:rPr lang="zh-CN" altLang="en-US" dirty="0">
                <a:solidFill>
                  <a:srgbClr val="FF0000"/>
                </a:solidFill>
              </a:rPr>
              <a:t>中对应的记录跟着删</a:t>
            </a:r>
          </a:p>
          <a:p>
            <a:pPr marL="0" indent="0">
              <a:buNone/>
            </a:pPr>
            <a:r>
              <a:rPr lang="en-US" altLang="zh-CN" dirty="0" err="1"/>
              <a:t>mysql</a:t>
            </a:r>
            <a:r>
              <a:rPr lang="en-US" altLang="zh-CN" dirty="0"/>
              <a:t>&gt; delete from department where id=3;</a:t>
            </a:r>
          </a:p>
          <a:p>
            <a:pPr marL="0" indent="0">
              <a:buNone/>
            </a:pPr>
            <a:r>
              <a:rPr lang="en-US" altLang="zh-CN" dirty="0" err="1"/>
              <a:t>mysql</a:t>
            </a:r>
            <a:r>
              <a:rPr lang="en-US" altLang="zh-CN" dirty="0"/>
              <a:t>&gt; select * from employee;</a:t>
            </a:r>
          </a:p>
          <a:p>
            <a:pPr marL="0" indent="0">
              <a:buNone/>
            </a:pPr>
            <a:r>
              <a:rPr lang="en-US" altLang="zh-CN" dirty="0"/>
              <a:t>+----+-------+--------+</a:t>
            </a:r>
          </a:p>
          <a:p>
            <a:pPr marL="0" indent="0">
              <a:buNone/>
            </a:pPr>
            <a:r>
              <a:rPr lang="en-US" altLang="zh-CN" dirty="0"/>
              <a:t>| id | name  | </a:t>
            </a:r>
            <a:r>
              <a:rPr lang="en-US" altLang="zh-CN" dirty="0" err="1"/>
              <a:t>dpt_id</a:t>
            </a:r>
            <a:r>
              <a:rPr lang="en-US" altLang="zh-CN" dirty="0"/>
              <a:t> |</a:t>
            </a:r>
          </a:p>
          <a:p>
            <a:pPr marL="0" indent="0">
              <a:buNone/>
            </a:pPr>
            <a:r>
              <a:rPr lang="en-US" altLang="zh-CN" dirty="0"/>
              <a:t>+----+-------+--------+</a:t>
            </a:r>
          </a:p>
          <a:p>
            <a:pPr marL="0" indent="0">
              <a:buNone/>
            </a:pPr>
            <a:r>
              <a:rPr lang="en-US" altLang="zh-CN" dirty="0"/>
              <a:t>|  1 | </a:t>
            </a:r>
            <a:r>
              <a:rPr lang="en-US" altLang="zh-CN" dirty="0" err="1"/>
              <a:t>egon</a:t>
            </a:r>
            <a:r>
              <a:rPr lang="en-US" altLang="zh-CN" dirty="0"/>
              <a:t>  |      1 |</a:t>
            </a:r>
          </a:p>
          <a:p>
            <a:pPr marL="0" indent="0">
              <a:buNone/>
            </a:pPr>
            <a:r>
              <a:rPr lang="en-US" altLang="zh-CN" dirty="0"/>
              <a:t>|  2 | alex1 |      2 |</a:t>
            </a:r>
          </a:p>
          <a:p>
            <a:pPr marL="0" indent="0">
              <a:buNone/>
            </a:pPr>
            <a:r>
              <a:rPr lang="en-US" altLang="zh-CN" dirty="0"/>
              <a:t>|  3 | alex2 |      2 |</a:t>
            </a:r>
          </a:p>
          <a:p>
            <a:pPr marL="0" indent="0">
              <a:buNone/>
            </a:pPr>
            <a:r>
              <a:rPr lang="en-US" altLang="zh-CN" dirty="0"/>
              <a:t>|  4 | alex3 |      2 |</a:t>
            </a:r>
          </a:p>
          <a:p>
            <a:pPr marL="0" indent="0">
              <a:buNone/>
            </a:pPr>
            <a:r>
              <a:rPr lang="en-US" altLang="zh-CN" dirty="0"/>
              <a:t>+----+-------+--------+</a:t>
            </a:r>
            <a:endParaRPr lang="zh-CN" altLang="en-US" dirty="0"/>
          </a:p>
        </p:txBody>
      </p:sp>
    </p:spTree>
    <p:extLst>
      <p:ext uri="{BB962C8B-B14F-4D97-AF65-F5344CB8AC3E}">
        <p14:creationId xmlns:p14="http://schemas.microsoft.com/office/powerpoint/2010/main" val="1840661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a:bodyPr>
          <a:lstStyle/>
          <a:p>
            <a:pPr marL="0" indent="0">
              <a:buNone/>
            </a:pPr>
            <a:r>
              <a:rPr lang="en-US" altLang="zh-CN" dirty="0">
                <a:solidFill>
                  <a:srgbClr val="FF0000"/>
                </a:solidFill>
              </a:rPr>
              <a:t>#</a:t>
            </a:r>
            <a:r>
              <a:rPr lang="zh-CN" altLang="en-US" dirty="0">
                <a:solidFill>
                  <a:srgbClr val="FF0000"/>
                </a:solidFill>
              </a:rPr>
              <a:t>更新父表</a:t>
            </a:r>
            <a:r>
              <a:rPr lang="en-US" altLang="zh-CN" dirty="0">
                <a:solidFill>
                  <a:srgbClr val="FF0000"/>
                </a:solidFill>
              </a:rPr>
              <a:t>department</a:t>
            </a:r>
            <a:r>
              <a:rPr lang="zh-CN" altLang="en-US" dirty="0">
                <a:solidFill>
                  <a:srgbClr val="FF0000"/>
                </a:solidFill>
              </a:rPr>
              <a:t>，子表</a:t>
            </a:r>
            <a:r>
              <a:rPr lang="en-US" altLang="zh-CN" dirty="0">
                <a:solidFill>
                  <a:srgbClr val="FF0000"/>
                </a:solidFill>
              </a:rPr>
              <a:t>employee</a:t>
            </a:r>
            <a:r>
              <a:rPr lang="zh-CN" altLang="en-US" dirty="0">
                <a:solidFill>
                  <a:srgbClr val="FF0000"/>
                </a:solidFill>
              </a:rPr>
              <a:t>中对应的记录跟着改</a:t>
            </a:r>
          </a:p>
          <a:p>
            <a:pPr marL="0" indent="0">
              <a:buNone/>
            </a:pPr>
            <a:r>
              <a:rPr lang="en-US" altLang="zh-CN" dirty="0" err="1"/>
              <a:t>mysql</a:t>
            </a:r>
            <a:r>
              <a:rPr lang="en-US" altLang="zh-CN" dirty="0"/>
              <a:t>&gt; update department set id=22222 where id=2;</a:t>
            </a:r>
          </a:p>
          <a:p>
            <a:pPr marL="0" indent="0">
              <a:buNone/>
            </a:pPr>
            <a:r>
              <a:rPr lang="en-US" altLang="zh-CN" dirty="0" err="1"/>
              <a:t>mysql</a:t>
            </a:r>
            <a:r>
              <a:rPr lang="en-US" altLang="zh-CN" dirty="0"/>
              <a:t>&gt; select * from employee;</a:t>
            </a:r>
          </a:p>
          <a:p>
            <a:pPr marL="0" indent="0">
              <a:buNone/>
            </a:pPr>
            <a:r>
              <a:rPr lang="en-US" altLang="zh-CN" dirty="0"/>
              <a:t>+----+-------+--------+</a:t>
            </a:r>
          </a:p>
          <a:p>
            <a:pPr marL="0" indent="0">
              <a:buNone/>
            </a:pPr>
            <a:r>
              <a:rPr lang="en-US" altLang="zh-CN" dirty="0"/>
              <a:t>| id | name  | </a:t>
            </a:r>
            <a:r>
              <a:rPr lang="en-US" altLang="zh-CN" dirty="0" err="1"/>
              <a:t>dpt_id</a:t>
            </a:r>
            <a:r>
              <a:rPr lang="en-US" altLang="zh-CN" dirty="0"/>
              <a:t> |</a:t>
            </a:r>
          </a:p>
          <a:p>
            <a:pPr marL="0" indent="0">
              <a:buNone/>
            </a:pPr>
            <a:r>
              <a:rPr lang="en-US" altLang="zh-CN" dirty="0"/>
              <a:t>+----+-------+--------+</a:t>
            </a:r>
          </a:p>
          <a:p>
            <a:pPr marL="0" indent="0">
              <a:buNone/>
            </a:pPr>
            <a:r>
              <a:rPr lang="en-US" altLang="zh-CN" dirty="0"/>
              <a:t>|  1 | </a:t>
            </a:r>
            <a:r>
              <a:rPr lang="en-US" altLang="zh-CN" dirty="0" err="1"/>
              <a:t>egon</a:t>
            </a:r>
            <a:r>
              <a:rPr lang="en-US" altLang="zh-CN" dirty="0"/>
              <a:t>  |      1 |</a:t>
            </a:r>
          </a:p>
          <a:p>
            <a:pPr marL="0" indent="0">
              <a:buNone/>
            </a:pPr>
            <a:r>
              <a:rPr lang="en-US" altLang="zh-CN" dirty="0"/>
              <a:t>|  3 | alex2 |  22222 |</a:t>
            </a:r>
          </a:p>
          <a:p>
            <a:pPr marL="0" indent="0">
              <a:buNone/>
            </a:pPr>
            <a:r>
              <a:rPr lang="en-US" altLang="zh-CN" dirty="0"/>
              <a:t>|  4 | alex3 |  22222 |</a:t>
            </a:r>
          </a:p>
          <a:p>
            <a:pPr marL="0" indent="0">
              <a:buNone/>
            </a:pPr>
            <a:r>
              <a:rPr lang="en-US" altLang="zh-CN" dirty="0"/>
              <a:t>|  5 | alex1 |  22222 |</a:t>
            </a:r>
          </a:p>
          <a:p>
            <a:pPr marL="0" indent="0">
              <a:buNone/>
            </a:pPr>
            <a:r>
              <a:rPr lang="en-US" altLang="zh-CN" dirty="0"/>
              <a:t>+----+-------+--------+</a:t>
            </a:r>
            <a:endParaRPr lang="zh-CN" altLang="en-US" dirty="0"/>
          </a:p>
        </p:txBody>
      </p:sp>
    </p:spTree>
    <p:extLst>
      <p:ext uri="{BB962C8B-B14F-4D97-AF65-F5344CB8AC3E}">
        <p14:creationId xmlns:p14="http://schemas.microsoft.com/office/powerpoint/2010/main" val="3790632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Check </a:t>
            </a:r>
            <a:r>
              <a:rPr lang="zh-CN" altLang="en-US"/>
              <a:t>约束</a:t>
            </a:r>
            <a:endParaRPr lang="zh-CN" altLang="en-US" dirty="0"/>
          </a:p>
        </p:txBody>
      </p:sp>
      <p:sp>
        <p:nvSpPr>
          <p:cNvPr id="4" name="Rectangle 3">
            <a:extLst>
              <a:ext uri="{FF2B5EF4-FFF2-40B4-BE49-F238E27FC236}">
                <a16:creationId xmlns:a16="http://schemas.microsoft.com/office/drawing/2014/main" id="{C042207F-CF54-46F5-A46F-4CD851FC6CDC}"/>
              </a:ext>
            </a:extLst>
          </p:cNvPr>
          <p:cNvSpPr>
            <a:spLocks noGrp="1" noChangeArrowheads="1"/>
          </p:cNvSpPr>
          <p:nvPr>
            <p:ph idx="1"/>
          </p:nvPr>
        </p:nvSpPr>
        <p:spPr>
          <a:xfrm>
            <a:off x="838200" y="1825625"/>
            <a:ext cx="10515600" cy="4351338"/>
          </a:xfrm>
        </p:spPr>
        <p:txBody>
          <a:bodyPr>
            <a:normAutofit lnSpcReduction="10000"/>
          </a:bodyPr>
          <a:lstStyle/>
          <a:p>
            <a:pPr marL="0" indent="0" eaLnBrk="1" hangingPunct="1">
              <a:buNone/>
            </a:pPr>
            <a:r>
              <a:rPr lang="en-US" altLang="zh-CN" dirty="0">
                <a:ea typeface="宋体" panose="02010600030101010101" pitchFamily="2" charset="-122"/>
              </a:rPr>
              <a:t>create table </a:t>
            </a:r>
            <a:r>
              <a:rPr lang="en-US" altLang="zh-CN" dirty="0" err="1">
                <a:ea typeface="宋体" panose="02010600030101010101" pitchFamily="2" charset="-122"/>
              </a:rPr>
              <a:t>sc</a:t>
            </a:r>
            <a:endParaRPr lang="en-US" altLang="zh-CN" dirty="0">
              <a:ea typeface="宋体" panose="02010600030101010101" pitchFamily="2" charset="-122"/>
            </a:endParaRPr>
          </a:p>
          <a:p>
            <a:pPr marL="0" indent="0" eaLnBrk="1" hangingPunct="1">
              <a:buNone/>
            </a:pPr>
            <a:r>
              <a:rPr lang="en-US" altLang="zh-CN" dirty="0">
                <a:ea typeface="宋体" panose="02010600030101010101" pitchFamily="2" charset="-122"/>
              </a:rPr>
              <a:t>(</a:t>
            </a:r>
            <a:r>
              <a:rPr lang="en-US" altLang="zh-CN" dirty="0" err="1">
                <a:ea typeface="宋体" panose="02010600030101010101" pitchFamily="2" charset="-122"/>
              </a:rPr>
              <a:t>sno</a:t>
            </a:r>
            <a:r>
              <a:rPr lang="en-US" altLang="zh-CN" dirty="0">
                <a:ea typeface="宋体" panose="02010600030101010101" pitchFamily="2" charset="-122"/>
              </a:rPr>
              <a:t> char(5) not null ,</a:t>
            </a:r>
          </a:p>
          <a:p>
            <a:pPr marL="0" indent="0" eaLnBrk="1" hangingPunct="1">
              <a:buNone/>
            </a:pPr>
            <a:r>
              <a:rPr lang="en-US" altLang="zh-CN" dirty="0">
                <a:ea typeface="宋体" panose="02010600030101010101" pitchFamily="2" charset="-122"/>
              </a:rPr>
              <a:t> </a:t>
            </a:r>
            <a:r>
              <a:rPr lang="en-US" altLang="zh-CN" dirty="0" err="1">
                <a:ea typeface="宋体" panose="02010600030101010101" pitchFamily="2" charset="-122"/>
              </a:rPr>
              <a:t>cno</a:t>
            </a:r>
            <a:r>
              <a:rPr lang="en-US" altLang="zh-CN" dirty="0">
                <a:ea typeface="宋体" panose="02010600030101010101" pitchFamily="2" charset="-122"/>
              </a:rPr>
              <a:t> char(4) not null ,</a:t>
            </a:r>
          </a:p>
          <a:p>
            <a:pPr marL="0" indent="0" eaLnBrk="1" hangingPunct="1">
              <a:buNone/>
            </a:pPr>
            <a:r>
              <a:rPr lang="en-US" altLang="zh-CN" dirty="0">
                <a:ea typeface="宋体" panose="02010600030101010101" pitchFamily="2" charset="-122"/>
              </a:rPr>
              <a:t> grade </a:t>
            </a:r>
            <a:r>
              <a:rPr lang="en-US" altLang="zh-CN" dirty="0" err="1">
                <a:ea typeface="宋体" panose="02010600030101010101" pitchFamily="2" charset="-122"/>
              </a:rPr>
              <a:t>smallint</a:t>
            </a:r>
            <a:r>
              <a:rPr lang="en-US" altLang="zh-CN" dirty="0">
                <a:ea typeface="宋体" panose="02010600030101010101" pitchFamily="2" charset="-122"/>
              </a:rPr>
              <a:t> ,</a:t>
            </a:r>
          </a:p>
          <a:p>
            <a:pPr marL="0" indent="0" eaLnBrk="1" hangingPunct="1">
              <a:buNone/>
            </a:pPr>
            <a:r>
              <a:rPr lang="en-US" altLang="zh-CN" dirty="0">
                <a:ea typeface="宋体" panose="02010600030101010101" pitchFamily="2" charset="-122"/>
              </a:rPr>
              <a:t> primary key(</a:t>
            </a:r>
            <a:r>
              <a:rPr lang="en-US" altLang="zh-CN" dirty="0" err="1">
                <a:ea typeface="宋体" panose="02010600030101010101" pitchFamily="2" charset="-122"/>
              </a:rPr>
              <a:t>sno,cno</a:t>
            </a:r>
            <a:r>
              <a:rPr lang="en-US" altLang="zh-CN" dirty="0">
                <a:ea typeface="宋体" panose="02010600030101010101" pitchFamily="2" charset="-122"/>
              </a:rPr>
              <a:t>),</a:t>
            </a:r>
          </a:p>
          <a:p>
            <a:pPr marL="0" indent="0" eaLnBrk="1" hangingPunct="1">
              <a:buNone/>
            </a:pPr>
            <a:r>
              <a:rPr lang="en-US" altLang="zh-CN" dirty="0">
                <a:ea typeface="宋体" panose="02010600030101010101" pitchFamily="2" charset="-122"/>
              </a:rPr>
              <a:t>foreign key(</a:t>
            </a:r>
            <a:r>
              <a:rPr lang="en-US" altLang="zh-CN" dirty="0" err="1">
                <a:ea typeface="宋体" panose="02010600030101010101" pitchFamily="2" charset="-122"/>
              </a:rPr>
              <a:t>sno</a:t>
            </a:r>
            <a:r>
              <a:rPr lang="en-US" altLang="zh-CN" dirty="0">
                <a:ea typeface="宋体" panose="02010600030101010101" pitchFamily="2" charset="-122"/>
              </a:rPr>
              <a:t>) references student(</a:t>
            </a:r>
            <a:r>
              <a:rPr lang="en-US" altLang="zh-CN" dirty="0" err="1">
                <a:ea typeface="宋体" panose="02010600030101010101" pitchFamily="2" charset="-122"/>
              </a:rPr>
              <a:t>sno</a:t>
            </a:r>
            <a:r>
              <a:rPr lang="en-US" altLang="zh-CN" dirty="0">
                <a:ea typeface="宋体" panose="02010600030101010101" pitchFamily="2" charset="-122"/>
              </a:rPr>
              <a:t>),</a:t>
            </a:r>
          </a:p>
          <a:p>
            <a:pPr marL="0" indent="0" eaLnBrk="1" hangingPunct="1">
              <a:buNone/>
            </a:pPr>
            <a:r>
              <a:rPr lang="en-US" altLang="zh-CN" dirty="0">
                <a:ea typeface="宋体" panose="02010600030101010101" pitchFamily="2" charset="-122"/>
              </a:rPr>
              <a:t>foreign key(</a:t>
            </a:r>
            <a:r>
              <a:rPr lang="en-US" altLang="zh-CN" dirty="0" err="1">
                <a:ea typeface="宋体" panose="02010600030101010101" pitchFamily="2" charset="-122"/>
              </a:rPr>
              <a:t>cno</a:t>
            </a:r>
            <a:r>
              <a:rPr lang="en-US" altLang="zh-CN" dirty="0">
                <a:ea typeface="宋体" panose="02010600030101010101" pitchFamily="2" charset="-122"/>
              </a:rPr>
              <a:t>) references course(</a:t>
            </a:r>
            <a:r>
              <a:rPr lang="en-US" altLang="zh-CN" dirty="0" err="1">
                <a:ea typeface="宋体" panose="02010600030101010101" pitchFamily="2" charset="-122"/>
              </a:rPr>
              <a:t>cno</a:t>
            </a:r>
            <a:r>
              <a:rPr lang="en-US" altLang="zh-CN" dirty="0">
                <a:ea typeface="宋体" panose="02010600030101010101" pitchFamily="2" charset="-122"/>
              </a:rPr>
              <a:t>),</a:t>
            </a:r>
          </a:p>
          <a:p>
            <a:pPr marL="0" indent="0" eaLnBrk="1" hangingPunct="1">
              <a:buNone/>
            </a:pPr>
            <a:r>
              <a:rPr lang="en-US" altLang="zh-CN" dirty="0">
                <a:solidFill>
                  <a:srgbClr val="FF0000"/>
                </a:solidFill>
                <a:ea typeface="宋体" panose="02010600030101010101" pitchFamily="2" charset="-122"/>
              </a:rPr>
              <a:t>check (grade between 0 and 100)</a:t>
            </a:r>
          </a:p>
          <a:p>
            <a:pPr marL="0" indent="0" eaLnBrk="1" hangingPunct="1">
              <a:buNone/>
            </a:pPr>
            <a:r>
              <a:rPr lang="en-US" altLang="zh-CN" dirty="0">
                <a:ea typeface="宋体" panose="02010600030101010101" pitchFamily="2" charset="-122"/>
              </a:rPr>
              <a:t>)</a:t>
            </a:r>
          </a:p>
        </p:txBody>
      </p:sp>
    </p:spTree>
    <p:extLst>
      <p:ext uri="{BB962C8B-B14F-4D97-AF65-F5344CB8AC3E}">
        <p14:creationId xmlns:p14="http://schemas.microsoft.com/office/powerpoint/2010/main" val="117495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4291" y="1288473"/>
            <a:ext cx="10515600" cy="5382491"/>
          </a:xfrm>
        </p:spPr>
        <p:txBody>
          <a:bodyPr>
            <a:normAutofit fontScale="85000" lnSpcReduction="10000"/>
          </a:bodyPr>
          <a:lstStyle/>
          <a:p>
            <a:pPr latinLnBrk="1">
              <a:lnSpc>
                <a:spcPct val="150000"/>
              </a:lnSpc>
            </a:pPr>
            <a:r>
              <a:rPr lang="zh-CN" altLang="en-US" sz="2400" b="1" dirty="0"/>
              <a:t>触发器</a:t>
            </a:r>
            <a:r>
              <a:rPr lang="zh-CN" altLang="en-US" sz="2400" dirty="0"/>
              <a:t>（</a:t>
            </a:r>
            <a:r>
              <a:rPr lang="en-US" altLang="zh-CN" sz="2400" dirty="0"/>
              <a:t>TRIGGER</a:t>
            </a:r>
            <a:r>
              <a:rPr lang="zh-CN" altLang="en-US" sz="2400" dirty="0"/>
              <a:t>）是</a:t>
            </a:r>
            <a:r>
              <a:rPr lang="en-US" altLang="zh-CN" sz="2400" dirty="0"/>
              <a:t>MySQL</a:t>
            </a:r>
            <a:r>
              <a:rPr lang="zh-CN" altLang="en-US" sz="2400" dirty="0"/>
              <a:t>的数据库对象之一，从</a:t>
            </a:r>
            <a:r>
              <a:rPr lang="en-US" altLang="zh-CN" sz="2400" dirty="0"/>
              <a:t>5.0.2</a:t>
            </a:r>
            <a:r>
              <a:rPr lang="zh-CN" altLang="en-US" sz="2400" dirty="0"/>
              <a:t>版本开始支持。该对象与编程语言中的函数非常类似，都需要声明、执行等。但是触发器的执行不是由程序调用，也不是由手工启动，而是由事件来触发、激活从而实现执行。有点类似</a:t>
            </a:r>
            <a:r>
              <a:rPr lang="en-US" altLang="zh-CN" sz="2400" dirty="0"/>
              <a:t>DOM</a:t>
            </a:r>
            <a:r>
              <a:rPr lang="zh-CN" altLang="en-US" sz="2400" dirty="0"/>
              <a:t>中的事件。</a:t>
            </a:r>
          </a:p>
          <a:p>
            <a:pPr latinLnBrk="1">
              <a:lnSpc>
                <a:spcPct val="150000"/>
              </a:lnSpc>
            </a:pPr>
            <a:r>
              <a:rPr lang="zh-CN" altLang="en-US" sz="2400" dirty="0"/>
              <a:t>为什么要使用数据库对象触发器呢？在具体开发项目时，经常会遇到如下实例：</a:t>
            </a:r>
          </a:p>
          <a:p>
            <a:pPr latinLnBrk="1">
              <a:lnSpc>
                <a:spcPct val="150000"/>
              </a:lnSpc>
            </a:pPr>
            <a:r>
              <a:rPr lang="en-US" altLang="zh-CN" sz="2400" dirty="0"/>
              <a:t>&lt;1&gt; </a:t>
            </a:r>
            <a:r>
              <a:rPr lang="zh-CN" altLang="en-US" sz="2400" dirty="0"/>
              <a:t>在学生表中拥有字段学生姓名，字段学生总数，每当添加一条学生信息时，学生的总数就必须同时更改。</a:t>
            </a:r>
          </a:p>
          <a:p>
            <a:pPr latinLnBrk="1">
              <a:lnSpc>
                <a:spcPct val="150000"/>
              </a:lnSpc>
            </a:pPr>
            <a:r>
              <a:rPr lang="en-US" altLang="zh-CN" sz="2400" dirty="0"/>
              <a:t>&lt;2&gt; </a:t>
            </a:r>
            <a:r>
              <a:rPr lang="zh-CN" altLang="en-US" sz="2400" dirty="0"/>
              <a:t>在学生表中还会有学生姓名的缩写，学生住址等字段，添加学生信息时，往往需要检查电话、邮箱等格式是否正确。</a:t>
            </a:r>
          </a:p>
          <a:p>
            <a:pPr latinLnBrk="1">
              <a:lnSpc>
                <a:spcPct val="150000"/>
              </a:lnSpc>
            </a:pPr>
            <a:r>
              <a:rPr lang="zh-CN" altLang="en-US" sz="2400" dirty="0"/>
              <a:t>上面的例子使用触发器完成时具有这样的特点，需要在表发生改变时，自动进行一些处理。</a:t>
            </a:r>
            <a:r>
              <a:rPr lang="en-US" altLang="zh-CN" sz="2400" dirty="0"/>
              <a:t>MySQL</a:t>
            </a:r>
            <a:r>
              <a:rPr lang="zh-CN" altLang="en-US" sz="2400" dirty="0"/>
              <a:t>在触发</a:t>
            </a:r>
            <a:r>
              <a:rPr lang="en-US" altLang="zh-CN" sz="2400" dirty="0"/>
              <a:t>DELETE/UPDATE/INSERT</a:t>
            </a:r>
            <a:r>
              <a:rPr lang="zh-CN" altLang="en-US" sz="2400" dirty="0"/>
              <a:t>语句时就会自动执行所设置的操作，其他</a:t>
            </a:r>
            <a:r>
              <a:rPr lang="en-US" altLang="zh-CN" sz="2400" dirty="0"/>
              <a:t>SQL</a:t>
            </a:r>
            <a:r>
              <a:rPr lang="zh-CN" altLang="en-US" sz="2400" dirty="0"/>
              <a:t>语句则不会激活触发器。</a:t>
            </a:r>
            <a:endParaRPr lang="zh-CN" altLang="en-US" dirty="0"/>
          </a:p>
        </p:txBody>
      </p:sp>
      <p:sp>
        <p:nvSpPr>
          <p:cNvPr id="2" name="矩形 1"/>
          <p:cNvSpPr/>
          <p:nvPr/>
        </p:nvSpPr>
        <p:spPr>
          <a:xfrm>
            <a:off x="3903846" y="438789"/>
            <a:ext cx="3711272" cy="584775"/>
          </a:xfrm>
          <a:prstGeom prst="rect">
            <a:avLst/>
          </a:prstGeom>
        </p:spPr>
        <p:txBody>
          <a:bodyPr wrap="none">
            <a:spAutoFit/>
          </a:bodyPr>
          <a:lstStyle/>
          <a:p>
            <a:r>
              <a:rPr lang="zh-CN" altLang="en-US" sz="3200" b="1" dirty="0"/>
              <a:t>触发器</a:t>
            </a:r>
            <a:r>
              <a:rPr lang="zh-CN" altLang="en-US" sz="3200" dirty="0"/>
              <a:t>（</a:t>
            </a:r>
            <a:r>
              <a:rPr lang="en-US" altLang="zh-CN" sz="3200" dirty="0"/>
              <a:t>TRIGGER</a:t>
            </a:r>
            <a:r>
              <a:rPr lang="zh-CN" altLang="en-US" sz="3200" dirty="0"/>
              <a:t>）</a:t>
            </a:r>
          </a:p>
        </p:txBody>
      </p:sp>
    </p:spTree>
    <p:extLst>
      <p:ext uri="{BB962C8B-B14F-4D97-AF65-F5344CB8AC3E}">
        <p14:creationId xmlns:p14="http://schemas.microsoft.com/office/powerpoint/2010/main" val="2233439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a:bodyPr>
          <a:lstStyle/>
          <a:p>
            <a:pPr>
              <a:lnSpc>
                <a:spcPct val="150000"/>
              </a:lnSpc>
            </a:pPr>
            <a:r>
              <a:rPr lang="zh-CN" altLang="en-US" sz="2000" dirty="0"/>
              <a:t>触发器是与表有关的数据库对象，在满足定义条件时触发，并执行触发器中定义的语句集合。触发器的这种特性可以协助应用在数据库端确保数据的完整性。</a:t>
            </a:r>
          </a:p>
          <a:p>
            <a:pPr>
              <a:lnSpc>
                <a:spcPct val="150000"/>
              </a:lnSpc>
            </a:pPr>
            <a:r>
              <a:rPr lang="zh-CN" altLang="en-US" sz="2000" dirty="0"/>
              <a:t>举个例子，比如你现在有两个表</a:t>
            </a:r>
            <a:r>
              <a:rPr lang="en-US" altLang="zh-CN" sz="2000" dirty="0"/>
              <a:t>【</a:t>
            </a:r>
            <a:r>
              <a:rPr lang="zh-CN" altLang="en-US" sz="2000" dirty="0"/>
              <a:t>用户表</a:t>
            </a:r>
            <a:r>
              <a:rPr lang="en-US" altLang="zh-CN" sz="2000" dirty="0"/>
              <a:t>】</a:t>
            </a:r>
            <a:r>
              <a:rPr lang="zh-CN" altLang="en-US" sz="2000" dirty="0"/>
              <a:t>和</a:t>
            </a:r>
            <a:r>
              <a:rPr lang="en-US" altLang="zh-CN" sz="2000" dirty="0"/>
              <a:t>【</a:t>
            </a:r>
            <a:r>
              <a:rPr lang="zh-CN" altLang="en-US" sz="2000" dirty="0"/>
              <a:t>日志表</a:t>
            </a:r>
            <a:r>
              <a:rPr lang="en-US" altLang="zh-CN" sz="2000" dirty="0"/>
              <a:t>】</a:t>
            </a:r>
          </a:p>
          <a:p>
            <a:pPr>
              <a:lnSpc>
                <a:spcPct val="150000"/>
              </a:lnSpc>
            </a:pPr>
            <a:r>
              <a:rPr lang="zh-CN" altLang="en-US" sz="2000" dirty="0"/>
              <a:t>当一个用户被创建的时候，就需要在日志表中插入创建的</a:t>
            </a:r>
            <a:r>
              <a:rPr lang="en-US" altLang="zh-CN" sz="2000" dirty="0"/>
              <a:t>log</a:t>
            </a:r>
            <a:r>
              <a:rPr lang="zh-CN" altLang="en-US" sz="2000" dirty="0"/>
              <a:t>日志</a:t>
            </a:r>
            <a:endParaRPr lang="en-US" altLang="zh-CN" sz="2000" dirty="0"/>
          </a:p>
          <a:p>
            <a:pPr>
              <a:lnSpc>
                <a:spcPct val="150000"/>
              </a:lnSpc>
            </a:pPr>
            <a:r>
              <a:rPr lang="zh-CN" altLang="en-US" sz="2000" dirty="0"/>
              <a:t>如果在不使用触发器的情况下，你需要编写程序语言逻辑才能实现</a:t>
            </a:r>
            <a:endParaRPr lang="en-US" altLang="zh-CN" sz="2000" dirty="0"/>
          </a:p>
          <a:p>
            <a:pPr>
              <a:lnSpc>
                <a:spcPct val="150000"/>
              </a:lnSpc>
            </a:pPr>
            <a:r>
              <a:rPr lang="zh-CN" altLang="en-US" sz="2000" dirty="0"/>
              <a:t>但是如果你定义了一个触发器，触发器的作用就是当你在用户表中插入一条数据的之后帮你</a:t>
            </a:r>
            <a:r>
              <a:rPr lang="zh-CN" altLang="en-US" sz="2000" b="1" dirty="0">
                <a:solidFill>
                  <a:srgbClr val="FF0000"/>
                </a:solidFill>
              </a:rPr>
              <a:t>自动</a:t>
            </a:r>
            <a:r>
              <a:rPr lang="zh-CN" altLang="en-US" sz="2000" dirty="0"/>
              <a:t>在日志表中插入一条日志信息。</a:t>
            </a:r>
          </a:p>
          <a:p>
            <a:pPr marL="0" indent="0">
              <a:buNone/>
            </a:pPr>
            <a:endParaRPr lang="zh-CN" altLang="en-US" dirty="0"/>
          </a:p>
        </p:txBody>
      </p:sp>
    </p:spTree>
    <p:extLst>
      <p:ext uri="{BB962C8B-B14F-4D97-AF65-F5344CB8AC3E}">
        <p14:creationId xmlns:p14="http://schemas.microsoft.com/office/powerpoint/2010/main" val="3317654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fontScale="85000" lnSpcReduction="20000"/>
          </a:bodyPr>
          <a:lstStyle/>
          <a:p>
            <a:pPr marL="0" indent="0">
              <a:buNone/>
            </a:pPr>
            <a:r>
              <a:rPr lang="en-US" altLang="zh-CN" dirty="0">
                <a:solidFill>
                  <a:srgbClr val="FF0000"/>
                </a:solidFill>
              </a:rPr>
              <a:t>CREATE</a:t>
            </a:r>
          </a:p>
          <a:p>
            <a:pPr marL="0" indent="0">
              <a:buNone/>
            </a:pPr>
            <a:r>
              <a:rPr lang="en-US" altLang="zh-CN" dirty="0"/>
              <a:t>    [DEFINER = { user | CURRENT_USER }]</a:t>
            </a:r>
          </a:p>
          <a:p>
            <a:pPr marL="0" indent="0">
              <a:buNone/>
            </a:pPr>
            <a:r>
              <a:rPr lang="en-US" altLang="zh-CN" dirty="0"/>
              <a:t>    </a:t>
            </a:r>
            <a:r>
              <a:rPr lang="en-US" altLang="zh-CN" dirty="0">
                <a:solidFill>
                  <a:srgbClr val="FF0000"/>
                </a:solidFill>
              </a:rPr>
              <a:t>TRIGGER</a:t>
            </a:r>
            <a:r>
              <a:rPr lang="en-US" altLang="zh-CN" dirty="0"/>
              <a:t> </a:t>
            </a:r>
            <a:r>
              <a:rPr lang="en-US" altLang="zh-CN" dirty="0" err="1"/>
              <a:t>trigger_name</a:t>
            </a:r>
            <a:endParaRPr lang="en-US" altLang="zh-CN" dirty="0"/>
          </a:p>
          <a:p>
            <a:pPr marL="0" indent="0">
              <a:buNone/>
            </a:pPr>
            <a:r>
              <a:rPr lang="en-US" altLang="zh-CN" dirty="0"/>
              <a:t>    </a:t>
            </a:r>
            <a:r>
              <a:rPr lang="en-US" altLang="zh-CN" dirty="0" err="1"/>
              <a:t>trigger_time</a:t>
            </a:r>
            <a:r>
              <a:rPr lang="en-US" altLang="zh-CN" dirty="0"/>
              <a:t> </a:t>
            </a:r>
            <a:r>
              <a:rPr lang="en-US" altLang="zh-CN" dirty="0" err="1"/>
              <a:t>trigger_event</a:t>
            </a:r>
            <a:endParaRPr lang="en-US" altLang="zh-CN" dirty="0"/>
          </a:p>
          <a:p>
            <a:pPr marL="0" indent="0">
              <a:buNone/>
            </a:pPr>
            <a:r>
              <a:rPr lang="en-US" altLang="zh-CN" dirty="0"/>
              <a:t>    </a:t>
            </a:r>
            <a:r>
              <a:rPr lang="en-US" altLang="zh-CN" dirty="0">
                <a:solidFill>
                  <a:srgbClr val="FF0000"/>
                </a:solidFill>
              </a:rPr>
              <a:t>ON</a:t>
            </a:r>
            <a:r>
              <a:rPr lang="en-US" altLang="zh-CN" dirty="0"/>
              <a:t> </a:t>
            </a:r>
            <a:r>
              <a:rPr lang="en-US" altLang="zh-CN" dirty="0" err="1"/>
              <a:t>tbl_name</a:t>
            </a:r>
            <a:r>
              <a:rPr lang="en-US" altLang="zh-CN" dirty="0"/>
              <a:t> </a:t>
            </a:r>
            <a:r>
              <a:rPr lang="en-US" altLang="zh-CN" dirty="0">
                <a:solidFill>
                  <a:srgbClr val="FF0000"/>
                </a:solidFill>
              </a:rPr>
              <a:t>FOR EACH ROW</a:t>
            </a:r>
          </a:p>
          <a:p>
            <a:pPr marL="0" indent="0">
              <a:buNone/>
            </a:pPr>
            <a:r>
              <a:rPr lang="en-US" altLang="zh-CN" dirty="0"/>
              <a:t>    [</a:t>
            </a:r>
            <a:r>
              <a:rPr lang="en-US" altLang="zh-CN" dirty="0" err="1"/>
              <a:t>trigger_order</a:t>
            </a:r>
            <a:r>
              <a:rPr lang="en-US" altLang="zh-CN" dirty="0"/>
              <a:t>]</a:t>
            </a:r>
          </a:p>
          <a:p>
            <a:pPr marL="0" indent="0">
              <a:buNone/>
            </a:pPr>
            <a:r>
              <a:rPr lang="en-US" altLang="zh-CN" dirty="0"/>
              <a:t>    </a:t>
            </a:r>
            <a:r>
              <a:rPr lang="en-US" altLang="zh-CN" dirty="0" err="1"/>
              <a:t>trigger_body</a:t>
            </a:r>
            <a:r>
              <a:rPr lang="en-US" altLang="zh-CN" dirty="0"/>
              <a:t>                       </a:t>
            </a:r>
            <a:r>
              <a:rPr lang="zh-CN" altLang="en-US" dirty="0"/>
              <a:t>触发器的程序体，一条</a:t>
            </a:r>
            <a:r>
              <a:rPr lang="en-US" altLang="zh-CN" dirty="0"/>
              <a:t>SQL</a:t>
            </a:r>
            <a:r>
              <a:rPr lang="zh-CN" altLang="en-US" dirty="0"/>
              <a:t>语句或多条语句</a:t>
            </a:r>
          </a:p>
          <a:p>
            <a:pPr marL="0" indent="0">
              <a:buNone/>
            </a:pPr>
            <a:endParaRPr lang="en-US" altLang="zh-CN" dirty="0"/>
          </a:p>
          <a:p>
            <a:pPr marL="0" indent="0">
              <a:buNone/>
            </a:pPr>
            <a:endParaRPr lang="en-US" altLang="zh-CN" dirty="0"/>
          </a:p>
          <a:p>
            <a:pPr marL="0" indent="0">
              <a:buNone/>
            </a:pPr>
            <a:r>
              <a:rPr lang="en-US" altLang="zh-CN" dirty="0" err="1"/>
              <a:t>trigger_time</a:t>
            </a:r>
            <a:r>
              <a:rPr lang="en-US" altLang="zh-CN" dirty="0"/>
              <a:t>: { </a:t>
            </a:r>
            <a:r>
              <a:rPr lang="en-US" altLang="zh-CN" dirty="0">
                <a:solidFill>
                  <a:srgbClr val="FF0000"/>
                </a:solidFill>
              </a:rPr>
              <a:t>BEFORE | AFTER </a:t>
            </a:r>
            <a:r>
              <a:rPr lang="en-US" altLang="zh-CN" dirty="0"/>
              <a:t>}</a:t>
            </a:r>
          </a:p>
          <a:p>
            <a:pPr marL="0" indent="0">
              <a:buNone/>
            </a:pPr>
            <a:endParaRPr lang="en-US" altLang="zh-CN" dirty="0"/>
          </a:p>
          <a:p>
            <a:pPr marL="0" indent="0">
              <a:buNone/>
            </a:pPr>
            <a:r>
              <a:rPr lang="en-US" altLang="zh-CN" dirty="0" err="1"/>
              <a:t>trigger_event</a:t>
            </a:r>
            <a:r>
              <a:rPr lang="en-US" altLang="zh-CN" dirty="0"/>
              <a:t>: { </a:t>
            </a:r>
            <a:r>
              <a:rPr lang="en-US" altLang="zh-CN" dirty="0">
                <a:solidFill>
                  <a:srgbClr val="FF0000"/>
                </a:solidFill>
              </a:rPr>
              <a:t>INSERT | UPDATE | DELETE </a:t>
            </a:r>
            <a:r>
              <a:rPr lang="en-US" altLang="zh-CN" dirty="0"/>
              <a:t>}</a:t>
            </a:r>
          </a:p>
          <a:p>
            <a:pPr marL="0" indent="0">
              <a:buNone/>
            </a:pPr>
            <a:endParaRPr lang="en-US" altLang="zh-CN" dirty="0"/>
          </a:p>
          <a:p>
            <a:pPr marL="0" indent="0">
              <a:buNone/>
            </a:pPr>
            <a:r>
              <a:rPr lang="en-US" altLang="zh-CN" dirty="0" err="1"/>
              <a:t>trigger_order</a:t>
            </a:r>
            <a:r>
              <a:rPr lang="en-US" altLang="zh-CN" dirty="0"/>
              <a:t>: { </a:t>
            </a:r>
            <a:r>
              <a:rPr lang="en-US" altLang="zh-CN" dirty="0">
                <a:solidFill>
                  <a:srgbClr val="FF0000"/>
                </a:solidFill>
              </a:rPr>
              <a:t>FOLLOWS | PRECEDES </a:t>
            </a:r>
            <a:r>
              <a:rPr lang="en-US" altLang="zh-CN" dirty="0"/>
              <a:t>} </a:t>
            </a:r>
            <a:r>
              <a:rPr lang="en-US" altLang="zh-CN" dirty="0" err="1"/>
              <a:t>other_trigger_name</a:t>
            </a:r>
            <a:endParaRPr lang="zh-CN" altLang="en-US" dirty="0"/>
          </a:p>
        </p:txBody>
      </p:sp>
    </p:spTree>
    <p:extLst>
      <p:ext uri="{BB962C8B-B14F-4D97-AF65-F5344CB8AC3E}">
        <p14:creationId xmlns:p14="http://schemas.microsoft.com/office/powerpoint/2010/main" val="990337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images2017.cnblogs.com/blog/1147480/201709/1147480-20170922213509837-4968225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09" y="1427018"/>
            <a:ext cx="11074484" cy="2680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1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87829"/>
            <a:ext cx="10748554" cy="5956662"/>
          </a:xfrm>
        </p:spPr>
        <p:txBody>
          <a:bodyPr>
            <a:normAutofit fontScale="92500" lnSpcReduction="10000"/>
          </a:bodyPr>
          <a:lstStyle/>
          <a:p>
            <a:pPr marL="0" indent="0">
              <a:buNone/>
            </a:pPr>
            <a:r>
              <a:rPr lang="en-US" altLang="zh-CN" dirty="0" err="1"/>
              <a:t>root@host</a:t>
            </a:r>
            <a:r>
              <a:rPr lang="en-US" altLang="zh-CN" dirty="0"/>
              <a:t># </a:t>
            </a:r>
            <a:r>
              <a:rPr lang="en-US" altLang="zh-CN" dirty="0" err="1"/>
              <a:t>mysql</a:t>
            </a:r>
            <a:r>
              <a:rPr lang="en-US" altLang="zh-CN" dirty="0"/>
              <a:t> -u root -p password;</a:t>
            </a:r>
          </a:p>
          <a:p>
            <a:pPr marL="0" indent="0">
              <a:buNone/>
            </a:pPr>
            <a:r>
              <a:rPr lang="en-US" altLang="zh-CN" dirty="0"/>
              <a:t>Enter password:*******</a:t>
            </a:r>
          </a:p>
          <a:p>
            <a:pPr marL="0" indent="0">
              <a:buNone/>
            </a:pPr>
            <a:r>
              <a:rPr lang="en-US" altLang="zh-CN" dirty="0" err="1"/>
              <a:t>mysql</a:t>
            </a:r>
            <a:r>
              <a:rPr lang="en-US" altLang="zh-CN" dirty="0"/>
              <a:t>&gt; use RUNOOB;</a:t>
            </a:r>
          </a:p>
          <a:p>
            <a:pPr marL="0" indent="0">
              <a:buNone/>
            </a:pPr>
            <a:r>
              <a:rPr lang="en-US" altLang="zh-CN" dirty="0"/>
              <a:t>Database changed</a:t>
            </a:r>
          </a:p>
          <a:p>
            <a:pPr marL="0" indent="0">
              <a:buNone/>
            </a:pPr>
            <a:r>
              <a:rPr lang="en-US" altLang="zh-CN" dirty="0" err="1"/>
              <a:t>mysql</a:t>
            </a:r>
            <a:r>
              <a:rPr lang="en-US" altLang="zh-CN" dirty="0"/>
              <a:t>&gt; INSERT INTO </a:t>
            </a:r>
            <a:r>
              <a:rPr lang="en-US" altLang="zh-CN" dirty="0" err="1"/>
              <a:t>runoob_tbl</a:t>
            </a:r>
            <a:r>
              <a:rPr lang="en-US" altLang="zh-CN" dirty="0"/>
              <a:t> </a:t>
            </a:r>
          </a:p>
          <a:p>
            <a:pPr marL="0" indent="0">
              <a:buNone/>
            </a:pPr>
            <a:r>
              <a:rPr lang="en-US" altLang="zh-CN" dirty="0"/>
              <a:t>    -&gt; (</a:t>
            </a:r>
            <a:r>
              <a:rPr lang="en-US" altLang="zh-CN" dirty="0" err="1"/>
              <a:t>runoob_title</a:t>
            </a:r>
            <a:r>
              <a:rPr lang="en-US" altLang="zh-CN" dirty="0"/>
              <a:t>, </a:t>
            </a:r>
            <a:r>
              <a:rPr lang="en-US" altLang="zh-CN" dirty="0" err="1"/>
              <a:t>runoob_author</a:t>
            </a:r>
            <a:r>
              <a:rPr lang="en-US" altLang="zh-CN" dirty="0"/>
              <a:t>, </a:t>
            </a:r>
            <a:r>
              <a:rPr lang="en-US" altLang="zh-CN" dirty="0" err="1"/>
              <a:t>submission_date</a:t>
            </a:r>
            <a:r>
              <a:rPr lang="en-US" altLang="zh-CN" dirty="0"/>
              <a:t>)</a:t>
            </a:r>
          </a:p>
          <a:p>
            <a:pPr marL="0" indent="0">
              <a:buNone/>
            </a:pPr>
            <a:r>
              <a:rPr lang="en-US" altLang="zh-CN" dirty="0"/>
              <a:t>    -&gt; VALUES</a:t>
            </a:r>
          </a:p>
          <a:p>
            <a:pPr marL="0" indent="0">
              <a:buNone/>
            </a:pPr>
            <a:r>
              <a:rPr lang="en-US" altLang="zh-CN" dirty="0"/>
              <a:t>    -&gt; ("</a:t>
            </a:r>
            <a:r>
              <a:rPr lang="zh-CN" altLang="en-US" dirty="0"/>
              <a:t>学习 </a:t>
            </a:r>
            <a:r>
              <a:rPr lang="en-US" altLang="zh-CN" dirty="0"/>
              <a:t>PHP", “MySQL", NOW());</a:t>
            </a:r>
          </a:p>
          <a:p>
            <a:pPr marL="0" indent="0">
              <a:buNone/>
            </a:pPr>
            <a:endParaRPr lang="en-US" altLang="zh-CN" dirty="0"/>
          </a:p>
          <a:p>
            <a:pPr marL="0" indent="0">
              <a:buNone/>
            </a:pPr>
            <a:r>
              <a:rPr lang="en-US" altLang="zh-CN" dirty="0" err="1"/>
              <a:t>mysql</a:t>
            </a:r>
            <a:r>
              <a:rPr lang="en-US" altLang="zh-CN" dirty="0"/>
              <a:t>&gt; INSERT INTO </a:t>
            </a:r>
            <a:r>
              <a:rPr lang="en-US" altLang="zh-CN" dirty="0" err="1"/>
              <a:t>runoob_tbl</a:t>
            </a:r>
            <a:endParaRPr lang="en-US" altLang="zh-CN" dirty="0"/>
          </a:p>
          <a:p>
            <a:pPr marL="0" indent="0">
              <a:buNone/>
            </a:pPr>
            <a:r>
              <a:rPr lang="en-US" altLang="zh-CN" dirty="0"/>
              <a:t>    -&gt; (</a:t>
            </a:r>
            <a:r>
              <a:rPr lang="en-US" altLang="zh-CN" dirty="0" err="1"/>
              <a:t>runoob_title</a:t>
            </a:r>
            <a:r>
              <a:rPr lang="en-US" altLang="zh-CN" dirty="0"/>
              <a:t>, </a:t>
            </a:r>
            <a:r>
              <a:rPr lang="en-US" altLang="zh-CN" dirty="0" err="1"/>
              <a:t>runoob_author</a:t>
            </a:r>
            <a:r>
              <a:rPr lang="en-US" altLang="zh-CN" dirty="0"/>
              <a:t>, </a:t>
            </a:r>
            <a:r>
              <a:rPr lang="en-US" altLang="zh-CN" dirty="0" err="1"/>
              <a:t>submission_date</a:t>
            </a:r>
            <a:r>
              <a:rPr lang="en-US" altLang="zh-CN" dirty="0"/>
              <a:t>)</a:t>
            </a:r>
          </a:p>
          <a:p>
            <a:pPr marL="0" indent="0">
              <a:buNone/>
            </a:pPr>
            <a:r>
              <a:rPr lang="en-US" altLang="zh-CN" dirty="0"/>
              <a:t>    -&gt; VALUES</a:t>
            </a:r>
          </a:p>
          <a:p>
            <a:pPr marL="0" indent="0">
              <a:buNone/>
            </a:pPr>
            <a:r>
              <a:rPr lang="en-US" altLang="zh-CN" dirty="0"/>
              <a:t>    -&gt; ("JAVA </a:t>
            </a:r>
            <a:r>
              <a:rPr lang="zh-CN" altLang="en-US" dirty="0"/>
              <a:t>教程</a:t>
            </a:r>
            <a:r>
              <a:rPr lang="en-US" altLang="zh-CN" dirty="0"/>
              <a:t>", "RUNOOB.COM", '2018-05-06');</a:t>
            </a:r>
          </a:p>
          <a:p>
            <a:pPr marL="0" indent="0">
              <a:buNone/>
            </a:pPr>
            <a:endParaRPr lang="zh-CN" altLang="en-US" dirty="0"/>
          </a:p>
        </p:txBody>
      </p:sp>
    </p:spTree>
    <p:extLst>
      <p:ext uri="{BB962C8B-B14F-4D97-AF65-F5344CB8AC3E}">
        <p14:creationId xmlns:p14="http://schemas.microsoft.com/office/powerpoint/2010/main" val="1916033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lnSpcReduction="10000"/>
          </a:bodyPr>
          <a:lstStyle/>
          <a:p>
            <a:pPr marL="0" indent="0">
              <a:buNone/>
            </a:pPr>
            <a:r>
              <a:rPr lang="zh-CN" altLang="en-US" dirty="0"/>
              <a:t>所以可以说</a:t>
            </a:r>
            <a:r>
              <a:rPr lang="en-US" altLang="zh-CN" dirty="0"/>
              <a:t>MySQL</a:t>
            </a:r>
            <a:r>
              <a:rPr lang="zh-CN" altLang="en-US" dirty="0"/>
              <a:t>创建以下六种触发器：</a:t>
            </a:r>
          </a:p>
          <a:p>
            <a:pPr marL="0" indent="0">
              <a:buNone/>
            </a:pPr>
            <a:r>
              <a:rPr lang="en-US" altLang="zh-CN" dirty="0"/>
              <a:t>BEFORE INSERT,BEFORE DELETE,BEFORE UPDATE</a:t>
            </a:r>
          </a:p>
          <a:p>
            <a:pPr marL="0" indent="0">
              <a:buNone/>
            </a:pPr>
            <a:r>
              <a:rPr lang="en-US" altLang="zh-CN" dirty="0"/>
              <a:t>AFTER INSERT,AFTER DELETE,AFTER UPDATE</a:t>
            </a:r>
          </a:p>
          <a:p>
            <a:pPr marL="0" indent="0">
              <a:buNone/>
            </a:pPr>
            <a:endParaRPr lang="en-US" altLang="zh-CN" dirty="0"/>
          </a:p>
          <a:p>
            <a:pPr marL="0" indent="0">
              <a:buNone/>
            </a:pPr>
            <a:r>
              <a:rPr lang="en-US" altLang="zh-CN" dirty="0" err="1"/>
              <a:t>mysql</a:t>
            </a:r>
            <a:r>
              <a:rPr lang="en-US" altLang="zh-CN" dirty="0"/>
              <a:t>&gt; </a:t>
            </a:r>
            <a:r>
              <a:rPr lang="en-US" altLang="zh-CN" dirty="0">
                <a:solidFill>
                  <a:srgbClr val="FF0000"/>
                </a:solidFill>
              </a:rPr>
              <a:t>CREATE TABLE</a:t>
            </a:r>
            <a:r>
              <a:rPr lang="en-US" altLang="zh-CN" dirty="0"/>
              <a:t> account (</a:t>
            </a:r>
            <a:r>
              <a:rPr lang="en-US" altLang="zh-CN" dirty="0" err="1"/>
              <a:t>acct_num</a:t>
            </a:r>
            <a:r>
              <a:rPr lang="en-US" altLang="zh-CN" dirty="0"/>
              <a:t> INT, amount DECIMAL(10,2));</a:t>
            </a:r>
          </a:p>
          <a:p>
            <a:pPr marL="0" indent="0">
              <a:buNone/>
            </a:pPr>
            <a:r>
              <a:rPr lang="en-US" altLang="zh-CN" dirty="0"/>
              <a:t>Query OK, 0 rows affected (0.03 sec)</a:t>
            </a:r>
          </a:p>
          <a:p>
            <a:pPr marL="0" indent="0">
              <a:buNone/>
            </a:pPr>
            <a:endParaRPr lang="en-US" altLang="zh-CN" dirty="0"/>
          </a:p>
          <a:p>
            <a:pPr marL="0" indent="0">
              <a:buNone/>
            </a:pPr>
            <a:r>
              <a:rPr lang="en-US" altLang="zh-CN" dirty="0" err="1"/>
              <a:t>mysql</a:t>
            </a:r>
            <a:r>
              <a:rPr lang="en-US" altLang="zh-CN" dirty="0"/>
              <a:t>&gt; </a:t>
            </a:r>
            <a:r>
              <a:rPr lang="en-US" altLang="zh-CN" dirty="0">
                <a:solidFill>
                  <a:srgbClr val="FF0000"/>
                </a:solidFill>
              </a:rPr>
              <a:t>CREATE TRIGGER </a:t>
            </a:r>
            <a:r>
              <a:rPr lang="en-US" altLang="zh-CN" dirty="0" err="1"/>
              <a:t>ins_sum</a:t>
            </a:r>
            <a:r>
              <a:rPr lang="en-US" altLang="zh-CN" dirty="0"/>
              <a:t> </a:t>
            </a:r>
          </a:p>
          <a:p>
            <a:pPr marL="0" indent="0">
              <a:buNone/>
            </a:pPr>
            <a:r>
              <a:rPr lang="en-US" altLang="zh-CN" dirty="0">
                <a:solidFill>
                  <a:srgbClr val="FF0000"/>
                </a:solidFill>
              </a:rPr>
              <a:t>             BEFORE INSERT </a:t>
            </a:r>
            <a:r>
              <a:rPr lang="en-US" altLang="zh-CN" dirty="0"/>
              <a:t>ON account</a:t>
            </a:r>
          </a:p>
          <a:p>
            <a:pPr marL="0" indent="0">
              <a:buNone/>
            </a:pPr>
            <a:r>
              <a:rPr lang="en-US" altLang="zh-CN" dirty="0"/>
              <a:t>             </a:t>
            </a:r>
            <a:r>
              <a:rPr lang="en-US" altLang="zh-CN" dirty="0">
                <a:solidFill>
                  <a:srgbClr val="FF0000"/>
                </a:solidFill>
              </a:rPr>
              <a:t>FOR EACH ROW </a:t>
            </a:r>
          </a:p>
          <a:p>
            <a:pPr marL="0" indent="0">
              <a:buNone/>
            </a:pPr>
            <a:r>
              <a:rPr lang="en-US" altLang="zh-CN">
                <a:solidFill>
                  <a:srgbClr val="FF0000"/>
                </a:solidFill>
              </a:rPr>
              <a:t>             SET</a:t>
            </a:r>
            <a:r>
              <a:rPr lang="en-US" altLang="zh-CN"/>
              <a:t> </a:t>
            </a:r>
            <a:r>
              <a:rPr lang="en-US" altLang="zh-CN" dirty="0"/>
              <a:t>@sum = @sum + </a:t>
            </a:r>
            <a:r>
              <a:rPr lang="en-US" altLang="zh-CN" dirty="0" err="1">
                <a:solidFill>
                  <a:srgbClr val="FF0000"/>
                </a:solidFill>
              </a:rPr>
              <a:t>NEW</a:t>
            </a:r>
            <a:r>
              <a:rPr lang="en-US" altLang="zh-CN" dirty="0" err="1"/>
              <a:t>.amount</a:t>
            </a:r>
            <a:r>
              <a:rPr lang="en-US" altLang="zh-CN" dirty="0"/>
              <a:t>;</a:t>
            </a:r>
          </a:p>
          <a:p>
            <a:pPr marL="0" indent="0">
              <a:buNone/>
            </a:pPr>
            <a:r>
              <a:rPr lang="en-US" altLang="zh-CN" dirty="0"/>
              <a:t>Query OK, 0 rows affected (0.01 sec)</a:t>
            </a:r>
            <a:endParaRPr lang="zh-CN" altLang="en-US" dirty="0"/>
          </a:p>
        </p:txBody>
      </p:sp>
    </p:spTree>
    <p:extLst>
      <p:ext uri="{BB962C8B-B14F-4D97-AF65-F5344CB8AC3E}">
        <p14:creationId xmlns:p14="http://schemas.microsoft.com/office/powerpoint/2010/main" val="1435067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dirty="0" err="1"/>
              <a:t>mysql</a:t>
            </a:r>
            <a:r>
              <a:rPr lang="en-US" altLang="zh-CN" dirty="0"/>
              <a:t>&gt; </a:t>
            </a:r>
            <a:r>
              <a:rPr lang="en-US" altLang="zh-CN" dirty="0">
                <a:solidFill>
                  <a:srgbClr val="FF0000"/>
                </a:solidFill>
              </a:rPr>
              <a:t>SET</a:t>
            </a:r>
            <a:r>
              <a:rPr lang="en-US" altLang="zh-CN" dirty="0"/>
              <a:t> @sum = 0;</a:t>
            </a:r>
          </a:p>
          <a:p>
            <a:pPr marL="0" indent="0">
              <a:buNone/>
            </a:pPr>
            <a:r>
              <a:rPr lang="en-US" altLang="zh-CN" dirty="0" err="1"/>
              <a:t>mysql</a:t>
            </a:r>
            <a:r>
              <a:rPr lang="en-US" altLang="zh-CN" dirty="0"/>
              <a:t>&gt; </a:t>
            </a:r>
            <a:r>
              <a:rPr lang="en-US" altLang="zh-CN" dirty="0">
                <a:solidFill>
                  <a:srgbClr val="FF0000"/>
                </a:solidFill>
              </a:rPr>
              <a:t>INSERT INTO</a:t>
            </a:r>
            <a:r>
              <a:rPr lang="en-US" altLang="zh-CN" dirty="0"/>
              <a:t> account </a:t>
            </a:r>
            <a:r>
              <a:rPr lang="en-US" altLang="zh-CN" dirty="0">
                <a:solidFill>
                  <a:srgbClr val="FF0000"/>
                </a:solidFill>
              </a:rPr>
              <a:t>VALUES</a:t>
            </a:r>
            <a:r>
              <a:rPr lang="en-US" altLang="zh-CN" dirty="0"/>
              <a:t>(137,14.98),(141,1937.50),(97,-100.00);</a:t>
            </a:r>
          </a:p>
          <a:p>
            <a:pPr marL="0" indent="0">
              <a:buNone/>
            </a:pPr>
            <a:r>
              <a:rPr lang="en-US" altLang="zh-CN" dirty="0" err="1"/>
              <a:t>mysql</a:t>
            </a:r>
            <a:r>
              <a:rPr lang="en-US" altLang="zh-CN" dirty="0"/>
              <a:t>&gt; </a:t>
            </a:r>
            <a:r>
              <a:rPr lang="en-US" altLang="zh-CN" dirty="0">
                <a:solidFill>
                  <a:srgbClr val="FF0000"/>
                </a:solidFill>
              </a:rPr>
              <a:t>SELECT</a:t>
            </a:r>
            <a:r>
              <a:rPr lang="en-US" altLang="zh-CN" dirty="0"/>
              <a:t> @sum AS 'Total amount inserted';</a:t>
            </a:r>
          </a:p>
          <a:p>
            <a:pPr marL="0" indent="0">
              <a:buNone/>
            </a:pPr>
            <a:r>
              <a:rPr lang="en-US" altLang="zh-CN" dirty="0"/>
              <a:t>+-----------------------+</a:t>
            </a:r>
          </a:p>
          <a:p>
            <a:pPr marL="0" indent="0">
              <a:buNone/>
            </a:pPr>
            <a:r>
              <a:rPr lang="en-US" altLang="zh-CN" dirty="0"/>
              <a:t>| Total amount inserted |</a:t>
            </a:r>
          </a:p>
          <a:p>
            <a:pPr marL="0" indent="0">
              <a:buNone/>
            </a:pPr>
            <a:r>
              <a:rPr lang="en-US" altLang="zh-CN" dirty="0"/>
              <a:t>+-----------------------+</a:t>
            </a:r>
          </a:p>
          <a:p>
            <a:pPr marL="0" indent="0">
              <a:buNone/>
            </a:pPr>
            <a:r>
              <a:rPr lang="en-US" altLang="zh-CN" dirty="0"/>
              <a:t>|               1852.48 |</a:t>
            </a:r>
          </a:p>
          <a:p>
            <a:pPr marL="0" indent="0">
              <a:buNone/>
            </a:pPr>
            <a:r>
              <a:rPr lang="en-US" altLang="zh-CN" dirty="0"/>
              <a:t>+-----------------------+</a:t>
            </a:r>
            <a:endParaRPr lang="zh-CN" altLang="en-US" dirty="0"/>
          </a:p>
        </p:txBody>
      </p:sp>
    </p:spTree>
    <p:extLst>
      <p:ext uri="{BB962C8B-B14F-4D97-AF65-F5344CB8AC3E}">
        <p14:creationId xmlns:p14="http://schemas.microsoft.com/office/powerpoint/2010/main" val="930625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13509"/>
            <a:ext cx="10515600" cy="5463454"/>
          </a:xfrm>
        </p:spPr>
        <p:txBody>
          <a:bodyPr>
            <a:normAutofit/>
          </a:bodyPr>
          <a:lstStyle/>
          <a:p>
            <a:pPr marL="0" indent="0">
              <a:buNone/>
            </a:pPr>
            <a:r>
              <a:rPr lang="en-US" altLang="zh-CN" dirty="0" err="1"/>
              <a:t>mysql</a:t>
            </a:r>
            <a:r>
              <a:rPr lang="en-US" altLang="zh-CN" dirty="0"/>
              <a:t>&gt; </a:t>
            </a:r>
            <a:r>
              <a:rPr lang="en-US" altLang="zh-CN" dirty="0">
                <a:solidFill>
                  <a:srgbClr val="FF0000"/>
                </a:solidFill>
              </a:rPr>
              <a:t>CREATE TRIGGER </a:t>
            </a:r>
            <a:r>
              <a:rPr lang="en-US" altLang="zh-CN" dirty="0" err="1"/>
              <a:t>upd_check</a:t>
            </a:r>
            <a:r>
              <a:rPr lang="en-US" altLang="zh-CN" dirty="0"/>
              <a:t> </a:t>
            </a:r>
            <a:r>
              <a:rPr lang="en-US" altLang="zh-CN" dirty="0">
                <a:solidFill>
                  <a:srgbClr val="FF0000"/>
                </a:solidFill>
              </a:rPr>
              <a:t>BEFORE UPDATE ON </a:t>
            </a:r>
            <a:r>
              <a:rPr lang="en-US" altLang="zh-CN" dirty="0"/>
              <a:t>account</a:t>
            </a:r>
          </a:p>
          <a:p>
            <a:pPr marL="0" indent="0">
              <a:buNone/>
            </a:pPr>
            <a:r>
              <a:rPr lang="en-US" altLang="zh-CN" dirty="0"/>
              <a:t>       </a:t>
            </a:r>
            <a:r>
              <a:rPr lang="en-US" altLang="zh-CN" dirty="0">
                <a:solidFill>
                  <a:srgbClr val="FF0000"/>
                </a:solidFill>
              </a:rPr>
              <a:t>FOR EACH ROW</a:t>
            </a:r>
          </a:p>
          <a:p>
            <a:pPr marL="0" indent="0">
              <a:buNone/>
            </a:pPr>
            <a:r>
              <a:rPr lang="en-US" altLang="zh-CN" dirty="0">
                <a:solidFill>
                  <a:srgbClr val="FF0000"/>
                </a:solidFill>
              </a:rPr>
              <a:t>       BEGIN</a:t>
            </a:r>
          </a:p>
          <a:p>
            <a:pPr marL="0" indent="0">
              <a:buNone/>
            </a:pPr>
            <a:r>
              <a:rPr lang="en-US" altLang="zh-CN" dirty="0"/>
              <a:t>           </a:t>
            </a:r>
            <a:r>
              <a:rPr lang="en-US" altLang="zh-CN" dirty="0">
                <a:solidFill>
                  <a:srgbClr val="FF0000"/>
                </a:solidFill>
              </a:rPr>
              <a:t>IF</a:t>
            </a:r>
            <a:r>
              <a:rPr lang="en-US" altLang="zh-CN" dirty="0"/>
              <a:t> </a:t>
            </a:r>
            <a:r>
              <a:rPr lang="en-US" altLang="zh-CN" dirty="0" err="1">
                <a:solidFill>
                  <a:srgbClr val="FF0000"/>
                </a:solidFill>
              </a:rPr>
              <a:t>NEW</a:t>
            </a:r>
            <a:r>
              <a:rPr lang="en-US" altLang="zh-CN" dirty="0" err="1"/>
              <a:t>.amount</a:t>
            </a:r>
            <a:r>
              <a:rPr lang="en-US" altLang="zh-CN" dirty="0"/>
              <a:t> &lt; 0 </a:t>
            </a:r>
            <a:r>
              <a:rPr lang="en-US" altLang="zh-CN" dirty="0">
                <a:solidFill>
                  <a:srgbClr val="FF0000"/>
                </a:solidFill>
              </a:rPr>
              <a:t>THEN</a:t>
            </a:r>
          </a:p>
          <a:p>
            <a:pPr marL="0" indent="0">
              <a:buNone/>
            </a:pPr>
            <a:r>
              <a:rPr lang="en-US" altLang="zh-CN" dirty="0"/>
              <a:t>               </a:t>
            </a:r>
            <a:r>
              <a:rPr lang="en-US" altLang="zh-CN" dirty="0">
                <a:solidFill>
                  <a:srgbClr val="FF0000"/>
                </a:solidFill>
              </a:rPr>
              <a:t>SET </a:t>
            </a:r>
            <a:r>
              <a:rPr lang="en-US" altLang="zh-CN" dirty="0" err="1">
                <a:solidFill>
                  <a:srgbClr val="FF0000"/>
                </a:solidFill>
              </a:rPr>
              <a:t>NEW</a:t>
            </a:r>
            <a:r>
              <a:rPr lang="en-US" altLang="zh-CN" dirty="0" err="1"/>
              <a:t>.amount</a:t>
            </a:r>
            <a:r>
              <a:rPr lang="en-US" altLang="zh-CN" dirty="0"/>
              <a:t> = 0;</a:t>
            </a:r>
          </a:p>
          <a:p>
            <a:pPr marL="0" indent="0">
              <a:buNone/>
            </a:pPr>
            <a:r>
              <a:rPr lang="en-US" altLang="zh-CN" dirty="0"/>
              <a:t>           </a:t>
            </a:r>
            <a:r>
              <a:rPr lang="en-US" altLang="zh-CN" dirty="0">
                <a:solidFill>
                  <a:srgbClr val="FF0000"/>
                </a:solidFill>
              </a:rPr>
              <a:t>ELSEIF</a:t>
            </a:r>
            <a:r>
              <a:rPr lang="en-US" altLang="zh-CN" dirty="0"/>
              <a:t> </a:t>
            </a:r>
            <a:r>
              <a:rPr lang="en-US" altLang="zh-CN" dirty="0" err="1">
                <a:solidFill>
                  <a:srgbClr val="FF0000"/>
                </a:solidFill>
              </a:rPr>
              <a:t>NEW</a:t>
            </a:r>
            <a:r>
              <a:rPr lang="en-US" altLang="zh-CN" dirty="0" err="1"/>
              <a:t>.amount</a:t>
            </a:r>
            <a:r>
              <a:rPr lang="en-US" altLang="zh-CN" dirty="0"/>
              <a:t> &gt; 100 </a:t>
            </a:r>
            <a:r>
              <a:rPr lang="en-US" altLang="zh-CN" dirty="0">
                <a:solidFill>
                  <a:srgbClr val="FF0000"/>
                </a:solidFill>
              </a:rPr>
              <a:t>THEN</a:t>
            </a:r>
          </a:p>
          <a:p>
            <a:pPr marL="0" indent="0">
              <a:buNone/>
            </a:pPr>
            <a:r>
              <a:rPr lang="en-US" altLang="zh-CN" dirty="0"/>
              <a:t>               </a:t>
            </a:r>
            <a:r>
              <a:rPr lang="en-US" altLang="zh-CN" dirty="0">
                <a:solidFill>
                  <a:srgbClr val="FF0000"/>
                </a:solidFill>
              </a:rPr>
              <a:t>SET </a:t>
            </a:r>
            <a:r>
              <a:rPr lang="en-US" altLang="zh-CN" dirty="0" err="1">
                <a:solidFill>
                  <a:srgbClr val="FF0000"/>
                </a:solidFill>
              </a:rPr>
              <a:t>NEW</a:t>
            </a:r>
            <a:r>
              <a:rPr lang="en-US" altLang="zh-CN" dirty="0" err="1"/>
              <a:t>.amount</a:t>
            </a:r>
            <a:r>
              <a:rPr lang="en-US" altLang="zh-CN" dirty="0"/>
              <a:t> = 100;</a:t>
            </a:r>
          </a:p>
          <a:p>
            <a:pPr marL="0" indent="0">
              <a:buNone/>
            </a:pPr>
            <a:r>
              <a:rPr lang="en-US" altLang="zh-CN" dirty="0"/>
              <a:t>           </a:t>
            </a:r>
            <a:r>
              <a:rPr lang="en-US" altLang="zh-CN" dirty="0">
                <a:solidFill>
                  <a:srgbClr val="FF0000"/>
                </a:solidFill>
              </a:rPr>
              <a:t>END IF;</a:t>
            </a:r>
          </a:p>
          <a:p>
            <a:pPr marL="0" indent="0">
              <a:buNone/>
            </a:pPr>
            <a:r>
              <a:rPr lang="en-US" altLang="zh-CN" dirty="0"/>
              <a:t>       </a:t>
            </a:r>
            <a:r>
              <a:rPr lang="en-US" altLang="zh-CN" dirty="0">
                <a:solidFill>
                  <a:srgbClr val="FF0000"/>
                </a:solidFill>
              </a:rPr>
              <a:t>END;</a:t>
            </a:r>
            <a:r>
              <a:rPr lang="en-US" altLang="zh-CN" dirty="0"/>
              <a:t>//</a:t>
            </a:r>
            <a:endParaRPr lang="zh-CN" altLang="en-US" dirty="0"/>
          </a:p>
        </p:txBody>
      </p:sp>
    </p:spTree>
    <p:extLst>
      <p:ext uri="{BB962C8B-B14F-4D97-AF65-F5344CB8AC3E}">
        <p14:creationId xmlns:p14="http://schemas.microsoft.com/office/powerpoint/2010/main" val="1848973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CREATE table account</a:t>
            </a:r>
          </a:p>
          <a:p>
            <a:r>
              <a:rPr lang="en-US" altLang="zh-CN" dirty="0"/>
              <a:t>(id char(5),</a:t>
            </a:r>
          </a:p>
          <a:p>
            <a:r>
              <a:rPr lang="en-US" altLang="zh-CN" dirty="0"/>
              <a:t> amount INT)</a:t>
            </a:r>
            <a:endParaRPr lang="zh-CN" altLang="en-US" dirty="0"/>
          </a:p>
        </p:txBody>
      </p:sp>
    </p:spTree>
    <p:extLst>
      <p:ext uri="{BB962C8B-B14F-4D97-AF65-F5344CB8AC3E}">
        <p14:creationId xmlns:p14="http://schemas.microsoft.com/office/powerpoint/2010/main" val="1005353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68799"/>
            <a:ext cx="10515600" cy="1808163"/>
          </a:xfrm>
        </p:spPr>
        <p:txBody>
          <a:bodyPr/>
          <a:lstStyle/>
          <a:p>
            <a:r>
              <a:rPr lang="zh-CN" altLang="en-US" dirty="0"/>
              <a:t>解决命令行中分号作为结束的问题；在前后加分隔符</a:t>
            </a:r>
            <a:r>
              <a:rPr lang="en-US" altLang="zh-CN" dirty="0"/>
              <a:t>delimiter //</a:t>
            </a:r>
            <a:r>
              <a:rPr lang="zh-CN" alt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63" y="299494"/>
            <a:ext cx="9649280" cy="3768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910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782"/>
            <a:ext cx="10515600" cy="5775181"/>
          </a:xfrm>
        </p:spPr>
        <p:txBody>
          <a:bodyPr>
            <a:normAutofit/>
          </a:bodyPr>
          <a:lstStyle/>
          <a:p>
            <a:pPr marL="0" indent="0">
              <a:buNone/>
            </a:pPr>
            <a:r>
              <a:rPr lang="zh-CN" altLang="en-US" dirty="0">
                <a:solidFill>
                  <a:srgbClr val="A67F59"/>
                </a:solidFill>
                <a:latin typeface="Liberation Mono"/>
              </a:rPr>
              <a:t>删除触发器</a:t>
            </a:r>
            <a:endParaRPr lang="en-US" altLang="zh-CN" dirty="0">
              <a:solidFill>
                <a:srgbClr val="A67F59"/>
              </a:solidFill>
              <a:latin typeface="Liberation Mono"/>
            </a:endParaRPr>
          </a:p>
          <a:p>
            <a:pPr marL="0" indent="0">
              <a:buNone/>
            </a:pPr>
            <a:endParaRPr lang="en-US" altLang="zh-CN" dirty="0">
              <a:solidFill>
                <a:srgbClr val="A67F59"/>
              </a:solidFill>
              <a:latin typeface="Liberation Mono"/>
            </a:endParaRPr>
          </a:p>
          <a:p>
            <a:pPr marL="0" indent="0">
              <a:buNone/>
            </a:pPr>
            <a:r>
              <a:rPr lang="en-US" altLang="zh-CN" dirty="0" err="1"/>
              <a:t>mysql</a:t>
            </a:r>
            <a:r>
              <a:rPr lang="en-US" altLang="zh-CN" dirty="0"/>
              <a:t>&gt; </a:t>
            </a:r>
            <a:r>
              <a:rPr lang="en-US" altLang="zh-CN" dirty="0">
                <a:solidFill>
                  <a:srgbClr val="FF0000"/>
                </a:solidFill>
              </a:rPr>
              <a:t>DROP TRIGGER </a:t>
            </a:r>
            <a:r>
              <a:rPr lang="en-US" altLang="zh-CN" dirty="0" err="1"/>
              <a:t>test.ins_sum</a:t>
            </a:r>
            <a:r>
              <a:rPr lang="en-US" altLang="zh-CN" dirty="0">
                <a:latin typeface="Liberation Mono"/>
              </a:rPr>
              <a:t>;</a:t>
            </a:r>
            <a:endParaRPr lang="zh-CN" altLang="en-US" dirty="0"/>
          </a:p>
        </p:txBody>
      </p:sp>
    </p:spTree>
    <p:extLst>
      <p:ext uri="{BB962C8B-B14F-4D97-AF65-F5344CB8AC3E}">
        <p14:creationId xmlns:p14="http://schemas.microsoft.com/office/powerpoint/2010/main" val="1318281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 1</a:t>
            </a:r>
            <a:endParaRPr lang="zh-CN" altLang="en-US" dirty="0"/>
          </a:p>
        </p:txBody>
      </p:sp>
      <p:sp>
        <p:nvSpPr>
          <p:cNvPr id="3" name="内容占位符 2"/>
          <p:cNvSpPr>
            <a:spLocks noGrp="1"/>
          </p:cNvSpPr>
          <p:nvPr>
            <p:ph idx="1"/>
          </p:nvPr>
        </p:nvSpPr>
        <p:spPr/>
        <p:txBody>
          <a:bodyPr/>
          <a:lstStyle/>
          <a:p>
            <a:r>
              <a:rPr lang="en-US" altLang="zh-CN" dirty="0"/>
              <a:t>Practice different kinds of constraints.</a:t>
            </a:r>
          </a:p>
          <a:p>
            <a:r>
              <a:rPr lang="en-US" altLang="zh-CN" dirty="0"/>
              <a:t>Create some TRIGGERs and test their validity.</a:t>
            </a:r>
          </a:p>
        </p:txBody>
      </p:sp>
    </p:spTree>
    <p:extLst>
      <p:ext uri="{BB962C8B-B14F-4D97-AF65-F5344CB8AC3E}">
        <p14:creationId xmlns:p14="http://schemas.microsoft.com/office/powerpoint/2010/main" val="1360842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Function and Index</a:t>
            </a:r>
            <a:endParaRPr lang="zh-CN" altLang="en-US" dirty="0"/>
          </a:p>
        </p:txBody>
      </p:sp>
      <p:sp>
        <p:nvSpPr>
          <p:cNvPr id="3" name="副标题 2"/>
          <p:cNvSpPr>
            <a:spLocks noGrp="1"/>
          </p:cNvSpPr>
          <p:nvPr>
            <p:ph type="subTitle" idx="1"/>
          </p:nvPr>
        </p:nvSpPr>
        <p:spPr/>
        <p:txBody>
          <a:bodyPr/>
          <a:lstStyle/>
          <a:p>
            <a:r>
              <a:rPr lang="en-US" altLang="zh-CN"/>
              <a:t> </a:t>
            </a:r>
            <a:endParaRPr lang="zh-CN" altLang="en-US"/>
          </a:p>
        </p:txBody>
      </p:sp>
    </p:spTree>
    <p:extLst>
      <p:ext uri="{BB962C8B-B14F-4D97-AF65-F5344CB8AC3E}">
        <p14:creationId xmlns:p14="http://schemas.microsoft.com/office/powerpoint/2010/main" val="3888022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145" y="235527"/>
            <a:ext cx="11125199" cy="6338455"/>
          </a:xfrm>
        </p:spPr>
        <p:txBody>
          <a:bodyPr>
            <a:normAutofit fontScale="47500" lnSpcReduction="20000"/>
          </a:bodyPr>
          <a:lstStyle/>
          <a:p>
            <a:pPr marL="0" indent="0">
              <a:lnSpc>
                <a:spcPct val="170000"/>
              </a:lnSpc>
              <a:buNone/>
            </a:pPr>
            <a:r>
              <a:rPr lang="zh-CN" altLang="en-US" sz="3400" b="1" dirty="0"/>
              <a:t>一、数学函数</a:t>
            </a:r>
            <a:br>
              <a:rPr lang="zh-CN" altLang="en-US" sz="3400" dirty="0"/>
            </a:br>
            <a:r>
              <a:rPr lang="en-US" altLang="zh-CN" sz="3400" dirty="0"/>
              <a:t>ABS(x)   </a:t>
            </a:r>
            <a:r>
              <a:rPr lang="zh-CN" altLang="en-US" sz="3400" dirty="0"/>
              <a:t>返回</a:t>
            </a:r>
            <a:r>
              <a:rPr lang="en-US" altLang="zh-CN" sz="3400" dirty="0"/>
              <a:t>x</a:t>
            </a:r>
            <a:r>
              <a:rPr lang="zh-CN" altLang="en-US" sz="3400" dirty="0"/>
              <a:t>的绝对值</a:t>
            </a:r>
            <a:br>
              <a:rPr lang="zh-CN" altLang="en-US" sz="3400" dirty="0"/>
            </a:br>
            <a:r>
              <a:rPr lang="en-US" altLang="zh-CN" sz="3400" dirty="0"/>
              <a:t>BIN(x)   </a:t>
            </a:r>
            <a:r>
              <a:rPr lang="zh-CN" altLang="en-US" sz="3400" dirty="0"/>
              <a:t>返回</a:t>
            </a:r>
            <a:r>
              <a:rPr lang="en-US" altLang="zh-CN" sz="3400" dirty="0"/>
              <a:t>x</a:t>
            </a:r>
            <a:r>
              <a:rPr lang="zh-CN" altLang="en-US" sz="3400" dirty="0"/>
              <a:t>的二进制（</a:t>
            </a:r>
            <a:r>
              <a:rPr lang="en-US" altLang="zh-CN" sz="3400" dirty="0"/>
              <a:t>OCT</a:t>
            </a:r>
            <a:r>
              <a:rPr lang="zh-CN" altLang="en-US" sz="3400" dirty="0"/>
              <a:t>返回八进制，</a:t>
            </a:r>
            <a:r>
              <a:rPr lang="en-US" altLang="zh-CN" sz="3400" dirty="0"/>
              <a:t>HEX</a:t>
            </a:r>
            <a:r>
              <a:rPr lang="zh-CN" altLang="en-US" sz="3400" dirty="0"/>
              <a:t>返回十六进制）</a:t>
            </a:r>
            <a:br>
              <a:rPr lang="zh-CN" altLang="en-US" sz="3400" dirty="0"/>
            </a:br>
            <a:r>
              <a:rPr lang="en-US" altLang="zh-CN" sz="3400" dirty="0"/>
              <a:t>CEILING(x)   </a:t>
            </a:r>
            <a:r>
              <a:rPr lang="zh-CN" altLang="en-US" sz="3400" dirty="0"/>
              <a:t>返回大于</a:t>
            </a:r>
            <a:r>
              <a:rPr lang="en-US" altLang="zh-CN" sz="3400" dirty="0"/>
              <a:t>x</a:t>
            </a:r>
            <a:r>
              <a:rPr lang="zh-CN" altLang="en-US" sz="3400" dirty="0"/>
              <a:t>的最小整数值</a:t>
            </a:r>
            <a:br>
              <a:rPr lang="zh-CN" altLang="en-US" sz="3400" dirty="0"/>
            </a:br>
            <a:r>
              <a:rPr lang="en-US" altLang="zh-CN" sz="3400" dirty="0"/>
              <a:t>EXP(x)   </a:t>
            </a:r>
            <a:r>
              <a:rPr lang="zh-CN" altLang="en-US" sz="3400" dirty="0"/>
              <a:t>返回值</a:t>
            </a:r>
            <a:r>
              <a:rPr lang="en-US" altLang="zh-CN" sz="3400" dirty="0"/>
              <a:t>e</a:t>
            </a:r>
            <a:r>
              <a:rPr lang="zh-CN" altLang="en-US" sz="3400" dirty="0"/>
              <a:t>（自然对数的底）的</a:t>
            </a:r>
            <a:r>
              <a:rPr lang="en-US" altLang="zh-CN" sz="3400" dirty="0"/>
              <a:t>x</a:t>
            </a:r>
            <a:r>
              <a:rPr lang="zh-CN" altLang="en-US" sz="3400" dirty="0"/>
              <a:t>次方</a:t>
            </a:r>
            <a:br>
              <a:rPr lang="zh-CN" altLang="en-US" sz="3400" dirty="0"/>
            </a:br>
            <a:r>
              <a:rPr lang="en-US" altLang="zh-CN" sz="3400" dirty="0"/>
              <a:t>FLOOR(x)   </a:t>
            </a:r>
            <a:r>
              <a:rPr lang="zh-CN" altLang="en-US" sz="3400" dirty="0"/>
              <a:t>返回小于</a:t>
            </a:r>
            <a:r>
              <a:rPr lang="en-US" altLang="zh-CN" sz="3400" dirty="0"/>
              <a:t>x</a:t>
            </a:r>
            <a:r>
              <a:rPr lang="zh-CN" altLang="en-US" sz="3400" dirty="0"/>
              <a:t>的最大整数值</a:t>
            </a:r>
            <a:br>
              <a:rPr lang="zh-CN" altLang="en-US" sz="3400" dirty="0"/>
            </a:br>
            <a:r>
              <a:rPr lang="en-US" altLang="zh-CN" sz="3400" dirty="0"/>
              <a:t>GREATEST(x1,x2,...,</a:t>
            </a:r>
            <a:r>
              <a:rPr lang="en-US" altLang="zh-CN" sz="3400" dirty="0" err="1"/>
              <a:t>xn</a:t>
            </a:r>
            <a:r>
              <a:rPr lang="en-US" altLang="zh-CN" sz="3400" dirty="0"/>
              <a:t>)</a:t>
            </a:r>
            <a:r>
              <a:rPr lang="zh-CN" altLang="en-US" sz="3400" dirty="0"/>
              <a:t>返回集合中最大的值</a:t>
            </a:r>
            <a:br>
              <a:rPr lang="zh-CN" altLang="en-US" sz="3400" dirty="0"/>
            </a:br>
            <a:r>
              <a:rPr lang="en-US" altLang="zh-CN" sz="3400" dirty="0"/>
              <a:t>LEAST(x1,x2,...,</a:t>
            </a:r>
            <a:r>
              <a:rPr lang="en-US" altLang="zh-CN" sz="3400" dirty="0" err="1"/>
              <a:t>xn</a:t>
            </a:r>
            <a:r>
              <a:rPr lang="en-US" altLang="zh-CN" sz="3400" dirty="0"/>
              <a:t>)      </a:t>
            </a:r>
            <a:r>
              <a:rPr lang="zh-CN" altLang="en-US" sz="3400" dirty="0"/>
              <a:t>返回集合中最小的值</a:t>
            </a:r>
            <a:br>
              <a:rPr lang="zh-CN" altLang="en-US" sz="3400" dirty="0"/>
            </a:br>
            <a:r>
              <a:rPr lang="en-US" altLang="zh-CN" sz="3400" dirty="0"/>
              <a:t>LN(x)                    </a:t>
            </a:r>
            <a:r>
              <a:rPr lang="zh-CN" altLang="en-US" sz="3400" dirty="0"/>
              <a:t>返回</a:t>
            </a:r>
            <a:r>
              <a:rPr lang="en-US" altLang="zh-CN" sz="3400" dirty="0"/>
              <a:t>x</a:t>
            </a:r>
            <a:r>
              <a:rPr lang="zh-CN" altLang="en-US" sz="3400" dirty="0"/>
              <a:t>的自然对数</a:t>
            </a:r>
            <a:br>
              <a:rPr lang="zh-CN" altLang="en-US" sz="3400" dirty="0"/>
            </a:br>
            <a:r>
              <a:rPr lang="en-US" altLang="zh-CN" sz="3400" dirty="0"/>
              <a:t>LOG(</a:t>
            </a:r>
            <a:r>
              <a:rPr lang="en-US" altLang="zh-CN" sz="3400" dirty="0" err="1"/>
              <a:t>x,y</a:t>
            </a:r>
            <a:r>
              <a:rPr lang="en-US" altLang="zh-CN" sz="3400" dirty="0"/>
              <a:t>)</a:t>
            </a:r>
            <a:r>
              <a:rPr lang="zh-CN" altLang="en-US" sz="3400" dirty="0"/>
              <a:t>返回</a:t>
            </a:r>
            <a:r>
              <a:rPr lang="en-US" altLang="zh-CN" sz="3400" dirty="0"/>
              <a:t>x</a:t>
            </a:r>
            <a:r>
              <a:rPr lang="zh-CN" altLang="en-US" sz="3400" dirty="0"/>
              <a:t>的以</a:t>
            </a:r>
            <a:r>
              <a:rPr lang="en-US" altLang="zh-CN" sz="3400" dirty="0"/>
              <a:t>y</a:t>
            </a:r>
            <a:r>
              <a:rPr lang="zh-CN" altLang="en-US" sz="3400" dirty="0"/>
              <a:t>为底的对数</a:t>
            </a:r>
            <a:br>
              <a:rPr lang="zh-CN" altLang="en-US" sz="3400" dirty="0"/>
            </a:br>
            <a:r>
              <a:rPr lang="en-US" altLang="zh-CN" sz="3400" dirty="0"/>
              <a:t>MOD(</a:t>
            </a:r>
            <a:r>
              <a:rPr lang="en-US" altLang="zh-CN" sz="3400" dirty="0" err="1"/>
              <a:t>x,y</a:t>
            </a:r>
            <a:r>
              <a:rPr lang="en-US" altLang="zh-CN" sz="3400" dirty="0"/>
              <a:t>)                 </a:t>
            </a:r>
            <a:r>
              <a:rPr lang="zh-CN" altLang="en-US" sz="3400" dirty="0"/>
              <a:t>返回</a:t>
            </a:r>
            <a:r>
              <a:rPr lang="en-US" altLang="zh-CN" sz="3400" dirty="0"/>
              <a:t>x/y</a:t>
            </a:r>
            <a:r>
              <a:rPr lang="zh-CN" altLang="en-US" sz="3400" dirty="0"/>
              <a:t>的模（余数）</a:t>
            </a:r>
            <a:br>
              <a:rPr lang="zh-CN" altLang="en-US" sz="3400" dirty="0"/>
            </a:br>
            <a:r>
              <a:rPr lang="en-US" altLang="zh-CN" sz="3400" dirty="0"/>
              <a:t>PI()</a:t>
            </a:r>
            <a:r>
              <a:rPr lang="zh-CN" altLang="en-US" sz="3400" dirty="0"/>
              <a:t>返回</a:t>
            </a:r>
            <a:r>
              <a:rPr lang="en-US" altLang="zh-CN" sz="3400" dirty="0"/>
              <a:t>pi</a:t>
            </a:r>
            <a:r>
              <a:rPr lang="zh-CN" altLang="en-US" sz="3400" dirty="0"/>
              <a:t>的值（圆周率）</a:t>
            </a:r>
            <a:br>
              <a:rPr lang="zh-CN" altLang="en-US" sz="3400" dirty="0"/>
            </a:br>
            <a:r>
              <a:rPr lang="en-US" altLang="zh-CN" sz="3400" dirty="0"/>
              <a:t>RAND()</a:t>
            </a:r>
            <a:r>
              <a:rPr lang="zh-CN" altLang="en-US" sz="3400" dirty="0"/>
              <a:t>返回０到１内的随机值</a:t>
            </a:r>
            <a:r>
              <a:rPr lang="en-US" altLang="zh-CN" sz="3400" dirty="0"/>
              <a:t>,</a:t>
            </a:r>
            <a:r>
              <a:rPr lang="zh-CN" altLang="en-US" sz="3400" dirty="0"/>
              <a:t>可以通过提供一个参数</a:t>
            </a:r>
            <a:r>
              <a:rPr lang="en-US" altLang="zh-CN" sz="3400" dirty="0"/>
              <a:t>(</a:t>
            </a:r>
            <a:r>
              <a:rPr lang="zh-CN" altLang="en-US" sz="3400" dirty="0"/>
              <a:t>种子</a:t>
            </a:r>
            <a:r>
              <a:rPr lang="en-US" altLang="zh-CN" sz="3400" dirty="0"/>
              <a:t>)</a:t>
            </a:r>
            <a:r>
              <a:rPr lang="zh-CN" altLang="en-US" sz="3400" dirty="0"/>
              <a:t>使</a:t>
            </a:r>
            <a:r>
              <a:rPr lang="en-US" altLang="zh-CN" sz="3400" dirty="0"/>
              <a:t>RAND()</a:t>
            </a:r>
            <a:r>
              <a:rPr lang="zh-CN" altLang="en-US" sz="3400" dirty="0"/>
              <a:t>随机数生成器生成一个指定的值。</a:t>
            </a:r>
            <a:br>
              <a:rPr lang="zh-CN" altLang="en-US" sz="3400" dirty="0"/>
            </a:br>
            <a:r>
              <a:rPr lang="en-US" altLang="zh-CN" sz="3400" dirty="0"/>
              <a:t>ROUND(</a:t>
            </a:r>
            <a:r>
              <a:rPr lang="en-US" altLang="zh-CN" sz="3400" dirty="0" err="1"/>
              <a:t>x,y</a:t>
            </a:r>
            <a:r>
              <a:rPr lang="en-US" altLang="zh-CN" sz="3400" dirty="0"/>
              <a:t>)</a:t>
            </a:r>
            <a:r>
              <a:rPr lang="zh-CN" altLang="en-US" sz="3400" dirty="0"/>
              <a:t>返回参数</a:t>
            </a:r>
            <a:r>
              <a:rPr lang="en-US" altLang="zh-CN" sz="3400" dirty="0"/>
              <a:t>x</a:t>
            </a:r>
            <a:r>
              <a:rPr lang="zh-CN" altLang="en-US" sz="3400" dirty="0"/>
              <a:t>的四舍五入的有</a:t>
            </a:r>
            <a:r>
              <a:rPr lang="en-US" altLang="zh-CN" sz="3400" dirty="0"/>
              <a:t>y</a:t>
            </a:r>
            <a:r>
              <a:rPr lang="zh-CN" altLang="en-US" sz="3400" dirty="0"/>
              <a:t>位小数的值</a:t>
            </a:r>
            <a:br>
              <a:rPr lang="zh-CN" altLang="en-US" sz="3400" dirty="0"/>
            </a:br>
            <a:r>
              <a:rPr lang="en-US" altLang="zh-CN" sz="3400" dirty="0"/>
              <a:t>SIGN(x) </a:t>
            </a:r>
            <a:r>
              <a:rPr lang="zh-CN" altLang="en-US" sz="3400" dirty="0"/>
              <a:t>返回代表数字</a:t>
            </a:r>
            <a:r>
              <a:rPr lang="en-US" altLang="zh-CN" sz="3400" dirty="0"/>
              <a:t>x</a:t>
            </a:r>
            <a:r>
              <a:rPr lang="zh-CN" altLang="en-US" sz="3400" dirty="0"/>
              <a:t>的符号的值</a:t>
            </a:r>
            <a:br>
              <a:rPr lang="zh-CN" altLang="en-US" sz="3400" dirty="0"/>
            </a:br>
            <a:r>
              <a:rPr lang="en-US" altLang="zh-CN" sz="3400" dirty="0"/>
              <a:t>SQRT(x) </a:t>
            </a:r>
            <a:r>
              <a:rPr lang="zh-CN" altLang="en-US" sz="3400" dirty="0"/>
              <a:t>返回一个数的平方根</a:t>
            </a:r>
            <a:br>
              <a:rPr lang="zh-CN" altLang="en-US" sz="3400" dirty="0"/>
            </a:br>
            <a:r>
              <a:rPr lang="en-US" altLang="zh-CN" sz="3400" dirty="0"/>
              <a:t>TRUNCATE(</a:t>
            </a:r>
            <a:r>
              <a:rPr lang="en-US" altLang="zh-CN" sz="3400" dirty="0" err="1"/>
              <a:t>x,y</a:t>
            </a:r>
            <a:r>
              <a:rPr lang="en-US" altLang="zh-CN" sz="3400" dirty="0"/>
              <a:t>)            </a:t>
            </a:r>
            <a:r>
              <a:rPr lang="zh-CN" altLang="en-US" sz="3400" dirty="0"/>
              <a:t>返回数字</a:t>
            </a:r>
            <a:r>
              <a:rPr lang="en-US" altLang="zh-CN" sz="3400" dirty="0"/>
              <a:t>x</a:t>
            </a:r>
            <a:r>
              <a:rPr lang="zh-CN" altLang="en-US" sz="3400" dirty="0"/>
              <a:t>截短为</a:t>
            </a:r>
            <a:r>
              <a:rPr lang="en-US" altLang="zh-CN" sz="3400" dirty="0"/>
              <a:t>y</a:t>
            </a:r>
            <a:r>
              <a:rPr lang="zh-CN" altLang="en-US" sz="3400" dirty="0"/>
              <a:t>位小数的结果</a:t>
            </a:r>
          </a:p>
          <a:p>
            <a:pPr marL="0" indent="0">
              <a:buNone/>
            </a:pPr>
            <a:endParaRPr lang="zh-CN" altLang="en-US" dirty="0"/>
          </a:p>
        </p:txBody>
      </p:sp>
    </p:spTree>
    <p:extLst>
      <p:ext uri="{BB962C8B-B14F-4D97-AF65-F5344CB8AC3E}">
        <p14:creationId xmlns:p14="http://schemas.microsoft.com/office/powerpoint/2010/main" val="1161042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7418" y="1181389"/>
            <a:ext cx="10633364" cy="3639993"/>
          </a:xfrm>
        </p:spPr>
        <p:txBody>
          <a:bodyPr>
            <a:normAutofit fontScale="85000" lnSpcReduction="10000"/>
          </a:bodyPr>
          <a:lstStyle/>
          <a:p>
            <a:pPr marL="0" indent="0">
              <a:lnSpc>
                <a:spcPct val="150000"/>
              </a:lnSpc>
              <a:buNone/>
            </a:pPr>
            <a:r>
              <a:rPr lang="zh-CN" altLang="en-US" b="1" dirty="0"/>
              <a:t>二、聚合函数</a:t>
            </a:r>
            <a:r>
              <a:rPr lang="en-US" altLang="zh-CN" b="1" dirty="0"/>
              <a:t>(</a:t>
            </a:r>
            <a:r>
              <a:rPr lang="zh-CN" altLang="en-US" b="1" dirty="0"/>
              <a:t>常用于</a:t>
            </a:r>
            <a:r>
              <a:rPr lang="en-US" altLang="zh-CN" b="1" dirty="0"/>
              <a:t>GROUP BY</a:t>
            </a:r>
            <a:r>
              <a:rPr lang="zh-CN" altLang="en-US" b="1" dirty="0"/>
              <a:t>从句的</a:t>
            </a:r>
            <a:r>
              <a:rPr lang="en-US" altLang="zh-CN" b="1" dirty="0"/>
              <a:t>SELECT</a:t>
            </a:r>
            <a:r>
              <a:rPr lang="zh-CN" altLang="en-US" b="1" dirty="0"/>
              <a:t>查询中</a:t>
            </a:r>
            <a:r>
              <a:rPr lang="en-US" altLang="zh-CN" b="1" dirty="0"/>
              <a:t>)</a:t>
            </a:r>
            <a:br>
              <a:rPr lang="zh-CN" altLang="en-US" dirty="0"/>
            </a:br>
            <a:r>
              <a:rPr lang="en-US" altLang="zh-CN" dirty="0"/>
              <a:t>AVG(col)</a:t>
            </a:r>
            <a:r>
              <a:rPr lang="zh-CN" altLang="en-US" dirty="0"/>
              <a:t>返回指定列的平均值</a:t>
            </a:r>
            <a:br>
              <a:rPr lang="zh-CN" altLang="en-US" dirty="0"/>
            </a:br>
            <a:r>
              <a:rPr lang="en-US" altLang="zh-CN" dirty="0"/>
              <a:t>COUNT(col)</a:t>
            </a:r>
            <a:r>
              <a:rPr lang="zh-CN" altLang="en-US" dirty="0"/>
              <a:t>返回指定列中非</a:t>
            </a:r>
            <a:r>
              <a:rPr lang="en-US" altLang="zh-CN" dirty="0"/>
              <a:t>NULL</a:t>
            </a:r>
            <a:r>
              <a:rPr lang="zh-CN" altLang="en-US" dirty="0"/>
              <a:t>值的个数</a:t>
            </a:r>
            <a:br>
              <a:rPr lang="zh-CN" altLang="en-US" dirty="0"/>
            </a:br>
            <a:r>
              <a:rPr lang="en-US" altLang="zh-CN" dirty="0"/>
              <a:t>MIN(col)</a:t>
            </a:r>
            <a:r>
              <a:rPr lang="zh-CN" altLang="en-US" dirty="0"/>
              <a:t>返回指定列的最小值</a:t>
            </a:r>
            <a:br>
              <a:rPr lang="zh-CN" altLang="en-US" dirty="0"/>
            </a:br>
            <a:r>
              <a:rPr lang="en-US" altLang="zh-CN" dirty="0"/>
              <a:t>MAX(col)</a:t>
            </a:r>
            <a:r>
              <a:rPr lang="zh-CN" altLang="en-US" dirty="0"/>
              <a:t>返回指定列的最大值</a:t>
            </a:r>
            <a:br>
              <a:rPr lang="zh-CN" altLang="en-US" dirty="0"/>
            </a:br>
            <a:r>
              <a:rPr lang="en-US" altLang="zh-CN" dirty="0"/>
              <a:t>SUM(col)</a:t>
            </a:r>
            <a:r>
              <a:rPr lang="zh-CN" altLang="en-US" dirty="0"/>
              <a:t>返回指定列的所有值之和</a:t>
            </a:r>
            <a:br>
              <a:rPr lang="zh-CN" altLang="en-US" dirty="0"/>
            </a:br>
            <a:r>
              <a:rPr lang="en-US" altLang="zh-CN" dirty="0"/>
              <a:t>GROUP_CONCAT(col) </a:t>
            </a:r>
            <a:r>
              <a:rPr lang="zh-CN" altLang="en-US" dirty="0"/>
              <a:t>返回由属于一组的列值连接组合而成的结果</a:t>
            </a:r>
          </a:p>
        </p:txBody>
      </p:sp>
    </p:spTree>
    <p:extLst>
      <p:ext uri="{BB962C8B-B14F-4D97-AF65-F5344CB8AC3E}">
        <p14:creationId xmlns:p14="http://schemas.microsoft.com/office/powerpoint/2010/main" val="162527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atinLnBrk="1"/>
            <a:r>
              <a:rPr lang="en-US" altLang="zh-CN" dirty="0"/>
              <a:t>2</a:t>
            </a:r>
            <a:r>
              <a:rPr lang="zh-CN" altLang="en-US" dirty="0"/>
              <a:t>向原表中字段中插入多条记录的方法一。</a:t>
            </a:r>
          </a:p>
          <a:p>
            <a:pPr latinLnBrk="1"/>
            <a:r>
              <a:rPr lang="zh-CN" altLang="en-US" dirty="0"/>
              <a:t>语法：</a:t>
            </a:r>
            <a:r>
              <a:rPr lang="en-US" altLang="zh-CN" dirty="0"/>
              <a:t>insert into +</a:t>
            </a:r>
            <a:r>
              <a:rPr lang="zh-CN" altLang="en-US" dirty="0"/>
              <a:t>表名（表中的字段，，）</a:t>
            </a:r>
            <a:r>
              <a:rPr lang="en-US" altLang="zh-CN" dirty="0"/>
              <a:t>values</a:t>
            </a:r>
            <a:r>
              <a:rPr lang="zh-CN" altLang="en-US" dirty="0"/>
              <a:t>（字段所对应的记录，，</a:t>
            </a:r>
            <a:r>
              <a:rPr lang="en-US" altLang="zh-CN" dirty="0"/>
              <a:t>)(</a:t>
            </a:r>
            <a:r>
              <a:rPr lang="zh-CN" altLang="en-US" dirty="0"/>
              <a:t>字段所对应的记录</a:t>
            </a:r>
            <a:r>
              <a:rPr lang="en-US" altLang="zh-CN" dirty="0"/>
              <a:t>);</a:t>
            </a:r>
          </a:p>
          <a:p>
            <a:pPr latinLnBrk="1"/>
            <a:br>
              <a:rPr lang="en-US" altLang="zh-CN" dirty="0"/>
            </a:br>
            <a:endParaRPr lang="en-US" altLang="zh-CN" dirty="0"/>
          </a:p>
          <a:p>
            <a:pPr latinLnBrk="1"/>
            <a:r>
              <a:rPr lang="en-US" altLang="zh-CN" dirty="0" err="1"/>
              <a:t>mysql</a:t>
            </a:r>
            <a:r>
              <a:rPr lang="en-US" altLang="zh-CN" dirty="0"/>
              <a:t>&gt; insert into joke (</a:t>
            </a:r>
            <a:r>
              <a:rPr lang="en-US" altLang="zh-CN" dirty="0" err="1"/>
              <a:t>gid,name</a:t>
            </a:r>
            <a:r>
              <a:rPr lang="en-US" altLang="zh-CN" dirty="0"/>
              <a:t>)values(0,"joker"),(1,"jhj");</a:t>
            </a:r>
          </a:p>
          <a:p>
            <a:pPr marL="0" indent="0" latinLnBrk="1">
              <a:buNone/>
            </a:pPr>
            <a:br>
              <a:rPr lang="en-US" altLang="zh-CN" dirty="0"/>
            </a:br>
            <a:r>
              <a:rPr lang="en-US" altLang="zh-CN" dirty="0"/>
              <a:t>Query OK, 2 rows affected (0.14 sec)</a:t>
            </a:r>
          </a:p>
          <a:p>
            <a:pPr marL="0" indent="0">
              <a:buNone/>
            </a:pPr>
            <a:endParaRPr lang="zh-CN" altLang="en-US" dirty="0"/>
          </a:p>
        </p:txBody>
      </p:sp>
    </p:spTree>
    <p:extLst>
      <p:ext uri="{BB962C8B-B14F-4D97-AF65-F5344CB8AC3E}">
        <p14:creationId xmlns:p14="http://schemas.microsoft.com/office/powerpoint/2010/main" val="1549486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5636"/>
            <a:ext cx="10515600" cy="5761327"/>
          </a:xfrm>
        </p:spPr>
        <p:txBody>
          <a:bodyPr>
            <a:normAutofit fontScale="70000" lnSpcReduction="20000"/>
          </a:bodyPr>
          <a:lstStyle/>
          <a:p>
            <a:pPr marL="0" indent="0">
              <a:lnSpc>
                <a:spcPct val="160000"/>
              </a:lnSpc>
              <a:buNone/>
            </a:pPr>
            <a:r>
              <a:rPr lang="zh-CN" altLang="en-US" dirty="0"/>
              <a:t>三、字符串函数</a:t>
            </a:r>
            <a:br>
              <a:rPr lang="zh-CN" altLang="en-US" dirty="0"/>
            </a:br>
            <a:r>
              <a:rPr lang="en-US" altLang="zh-CN" dirty="0"/>
              <a:t>ASCII(char)</a:t>
            </a:r>
            <a:r>
              <a:rPr lang="zh-CN" altLang="en-US" dirty="0"/>
              <a:t>返回字符的</a:t>
            </a:r>
            <a:r>
              <a:rPr lang="en-US" altLang="zh-CN" dirty="0"/>
              <a:t>ASCII</a:t>
            </a:r>
            <a:r>
              <a:rPr lang="zh-CN" altLang="en-US" dirty="0"/>
              <a:t>码值</a:t>
            </a:r>
            <a:br>
              <a:rPr lang="zh-CN" altLang="en-US" dirty="0"/>
            </a:br>
            <a:r>
              <a:rPr lang="en-US" altLang="zh-CN" dirty="0"/>
              <a:t>BIT_LENGTH(</a:t>
            </a:r>
            <a:r>
              <a:rPr lang="en-US" altLang="zh-CN" dirty="0" err="1"/>
              <a:t>str</a:t>
            </a:r>
            <a:r>
              <a:rPr lang="en-US" altLang="zh-CN" dirty="0"/>
              <a:t>)</a:t>
            </a:r>
            <a:r>
              <a:rPr lang="zh-CN" altLang="en-US" dirty="0"/>
              <a:t>返回字符串的比特长度</a:t>
            </a:r>
            <a:br>
              <a:rPr lang="zh-CN" altLang="en-US" dirty="0"/>
            </a:br>
            <a:r>
              <a:rPr lang="en-US" altLang="zh-CN" dirty="0"/>
              <a:t>CONCAT(s1,s2...,</a:t>
            </a:r>
            <a:r>
              <a:rPr lang="en-US" altLang="zh-CN" dirty="0" err="1"/>
              <a:t>sn</a:t>
            </a:r>
            <a:r>
              <a:rPr lang="en-US" altLang="zh-CN" dirty="0"/>
              <a:t>)</a:t>
            </a:r>
            <a:r>
              <a:rPr lang="zh-CN" altLang="en-US" dirty="0"/>
              <a:t>将</a:t>
            </a:r>
            <a:r>
              <a:rPr lang="en-US" altLang="zh-CN" dirty="0"/>
              <a:t>s1,s2...,</a:t>
            </a:r>
            <a:r>
              <a:rPr lang="en-US" altLang="zh-CN" dirty="0" err="1"/>
              <a:t>sn</a:t>
            </a:r>
            <a:r>
              <a:rPr lang="zh-CN" altLang="en-US" dirty="0"/>
              <a:t>连接成字符串</a:t>
            </a:r>
            <a:br>
              <a:rPr lang="zh-CN" altLang="en-US" dirty="0"/>
            </a:br>
            <a:r>
              <a:rPr lang="en-US" altLang="zh-CN" dirty="0"/>
              <a:t>CONCAT_WS(sep,s1,s2...,</a:t>
            </a:r>
            <a:r>
              <a:rPr lang="en-US" altLang="zh-CN" dirty="0" err="1"/>
              <a:t>sn</a:t>
            </a:r>
            <a:r>
              <a:rPr lang="en-US" altLang="zh-CN" dirty="0"/>
              <a:t>)</a:t>
            </a:r>
            <a:r>
              <a:rPr lang="zh-CN" altLang="en-US" dirty="0"/>
              <a:t>将</a:t>
            </a:r>
            <a:r>
              <a:rPr lang="en-US" altLang="zh-CN" dirty="0"/>
              <a:t>s1,s2...,</a:t>
            </a:r>
            <a:r>
              <a:rPr lang="en-US" altLang="zh-CN" dirty="0" err="1"/>
              <a:t>sn</a:t>
            </a:r>
            <a:r>
              <a:rPr lang="zh-CN" altLang="en-US" dirty="0"/>
              <a:t>连接成字符串，并用</a:t>
            </a:r>
            <a:r>
              <a:rPr lang="en-US" altLang="zh-CN" dirty="0" err="1"/>
              <a:t>sep</a:t>
            </a:r>
            <a:r>
              <a:rPr lang="zh-CN" altLang="en-US" dirty="0"/>
              <a:t>字符间隔</a:t>
            </a:r>
            <a:br>
              <a:rPr lang="zh-CN" altLang="en-US" dirty="0"/>
            </a:br>
            <a:r>
              <a:rPr lang="en-US" altLang="zh-CN" dirty="0"/>
              <a:t>INSERT(</a:t>
            </a:r>
            <a:r>
              <a:rPr lang="en-US" altLang="zh-CN" dirty="0" err="1"/>
              <a:t>str,x,y,instr</a:t>
            </a:r>
            <a:r>
              <a:rPr lang="en-US" altLang="zh-CN" dirty="0"/>
              <a:t>) </a:t>
            </a:r>
            <a:r>
              <a:rPr lang="zh-CN" altLang="en-US" dirty="0"/>
              <a:t>将字符串</a:t>
            </a:r>
            <a:r>
              <a:rPr lang="en-US" altLang="zh-CN" dirty="0" err="1"/>
              <a:t>str</a:t>
            </a:r>
            <a:r>
              <a:rPr lang="zh-CN" altLang="en-US" dirty="0"/>
              <a:t>从第</a:t>
            </a:r>
            <a:r>
              <a:rPr lang="en-US" altLang="zh-CN" dirty="0"/>
              <a:t>x</a:t>
            </a:r>
            <a:r>
              <a:rPr lang="zh-CN" altLang="en-US" dirty="0"/>
              <a:t>位置开始，</a:t>
            </a:r>
            <a:r>
              <a:rPr lang="en-US" altLang="zh-CN" dirty="0"/>
              <a:t>y</a:t>
            </a:r>
            <a:r>
              <a:rPr lang="zh-CN" altLang="en-US" dirty="0"/>
              <a:t>个字符长的子串替换为字符串</a:t>
            </a:r>
            <a:r>
              <a:rPr lang="en-US" altLang="zh-CN" dirty="0" err="1"/>
              <a:t>instr</a:t>
            </a:r>
            <a:r>
              <a:rPr lang="zh-CN" altLang="en-US" dirty="0"/>
              <a:t>，返回结果</a:t>
            </a:r>
            <a:br>
              <a:rPr lang="zh-CN" altLang="en-US" dirty="0"/>
            </a:br>
            <a:r>
              <a:rPr lang="en-US" altLang="zh-CN" dirty="0"/>
              <a:t>FIND_IN_SET(</a:t>
            </a:r>
            <a:r>
              <a:rPr lang="en-US" altLang="zh-CN" dirty="0" err="1"/>
              <a:t>str,list</a:t>
            </a:r>
            <a:r>
              <a:rPr lang="en-US" altLang="zh-CN" dirty="0"/>
              <a:t>)</a:t>
            </a:r>
            <a:r>
              <a:rPr lang="zh-CN" altLang="en-US" dirty="0"/>
              <a:t>分析逗号分隔的</a:t>
            </a:r>
            <a:r>
              <a:rPr lang="en-US" altLang="zh-CN" dirty="0"/>
              <a:t>list</a:t>
            </a:r>
            <a:r>
              <a:rPr lang="zh-CN" altLang="en-US" dirty="0"/>
              <a:t>列表，如果发现</a:t>
            </a:r>
            <a:r>
              <a:rPr lang="en-US" altLang="zh-CN" dirty="0" err="1"/>
              <a:t>str</a:t>
            </a:r>
            <a:r>
              <a:rPr lang="zh-CN" altLang="en-US" dirty="0"/>
              <a:t>，返回</a:t>
            </a:r>
            <a:r>
              <a:rPr lang="en-US" altLang="zh-CN" dirty="0" err="1"/>
              <a:t>str</a:t>
            </a:r>
            <a:r>
              <a:rPr lang="zh-CN" altLang="en-US" dirty="0"/>
              <a:t>在</a:t>
            </a:r>
            <a:r>
              <a:rPr lang="en-US" altLang="zh-CN" dirty="0"/>
              <a:t>list</a:t>
            </a:r>
            <a:r>
              <a:rPr lang="zh-CN" altLang="en-US" dirty="0"/>
              <a:t>中的位置</a:t>
            </a:r>
            <a:br>
              <a:rPr lang="zh-CN" altLang="en-US" dirty="0"/>
            </a:br>
            <a:r>
              <a:rPr lang="en-US" altLang="zh-CN" dirty="0"/>
              <a:t>LCASE(</a:t>
            </a:r>
            <a:r>
              <a:rPr lang="en-US" altLang="zh-CN" dirty="0" err="1"/>
              <a:t>str</a:t>
            </a:r>
            <a:r>
              <a:rPr lang="en-US" altLang="zh-CN" dirty="0"/>
              <a:t>)</a:t>
            </a:r>
            <a:r>
              <a:rPr lang="zh-CN" altLang="en-US" dirty="0"/>
              <a:t>或</a:t>
            </a:r>
            <a:r>
              <a:rPr lang="en-US" altLang="zh-CN" dirty="0"/>
              <a:t>LOWER(</a:t>
            </a:r>
            <a:r>
              <a:rPr lang="en-US" altLang="zh-CN" dirty="0" err="1"/>
              <a:t>str</a:t>
            </a:r>
            <a:r>
              <a:rPr lang="en-US" altLang="zh-CN" dirty="0"/>
              <a:t>) </a:t>
            </a:r>
            <a:r>
              <a:rPr lang="zh-CN" altLang="en-US" dirty="0"/>
              <a:t>返回将字符串</a:t>
            </a:r>
            <a:r>
              <a:rPr lang="en-US" altLang="zh-CN" dirty="0" err="1"/>
              <a:t>str</a:t>
            </a:r>
            <a:r>
              <a:rPr lang="zh-CN" altLang="en-US" dirty="0"/>
              <a:t>中所有字符改变为小写后的结果</a:t>
            </a:r>
            <a:br>
              <a:rPr lang="zh-CN" altLang="en-US" dirty="0"/>
            </a:br>
            <a:r>
              <a:rPr lang="en-US" altLang="zh-CN" dirty="0"/>
              <a:t>LEFT(</a:t>
            </a:r>
            <a:r>
              <a:rPr lang="en-US" altLang="zh-CN" dirty="0" err="1"/>
              <a:t>str,x</a:t>
            </a:r>
            <a:r>
              <a:rPr lang="en-US" altLang="zh-CN" dirty="0"/>
              <a:t>)</a:t>
            </a:r>
            <a:r>
              <a:rPr lang="zh-CN" altLang="en-US" dirty="0"/>
              <a:t>返回字符串</a:t>
            </a:r>
            <a:r>
              <a:rPr lang="en-US" altLang="zh-CN" dirty="0" err="1"/>
              <a:t>str</a:t>
            </a:r>
            <a:r>
              <a:rPr lang="zh-CN" altLang="en-US" dirty="0"/>
              <a:t>中最左边的</a:t>
            </a:r>
            <a:r>
              <a:rPr lang="en-US" altLang="zh-CN" dirty="0"/>
              <a:t>x</a:t>
            </a:r>
            <a:r>
              <a:rPr lang="zh-CN" altLang="en-US" dirty="0"/>
              <a:t>个字符</a:t>
            </a:r>
            <a:br>
              <a:rPr lang="zh-CN" altLang="en-US" dirty="0"/>
            </a:br>
            <a:r>
              <a:rPr lang="en-US" altLang="zh-CN" dirty="0"/>
              <a:t>LENGTH(s)</a:t>
            </a:r>
            <a:r>
              <a:rPr lang="zh-CN" altLang="en-US" dirty="0"/>
              <a:t>返回字符串</a:t>
            </a:r>
            <a:r>
              <a:rPr lang="en-US" altLang="zh-CN" dirty="0" err="1"/>
              <a:t>str</a:t>
            </a:r>
            <a:r>
              <a:rPr lang="zh-CN" altLang="en-US" dirty="0"/>
              <a:t>中的字符数</a:t>
            </a:r>
            <a:br>
              <a:rPr lang="zh-CN" altLang="en-US" dirty="0"/>
            </a:br>
            <a:r>
              <a:rPr lang="en-US" altLang="zh-CN" dirty="0"/>
              <a:t>LTRIM(</a:t>
            </a:r>
            <a:r>
              <a:rPr lang="en-US" altLang="zh-CN" dirty="0" err="1"/>
              <a:t>str</a:t>
            </a:r>
            <a:r>
              <a:rPr lang="en-US" altLang="zh-CN" dirty="0"/>
              <a:t>) </a:t>
            </a:r>
            <a:r>
              <a:rPr lang="zh-CN" altLang="en-US" dirty="0"/>
              <a:t>从字符串</a:t>
            </a:r>
            <a:r>
              <a:rPr lang="en-US" altLang="zh-CN" dirty="0" err="1"/>
              <a:t>str</a:t>
            </a:r>
            <a:r>
              <a:rPr lang="zh-CN" altLang="en-US" dirty="0"/>
              <a:t>中切掉开头的空格</a:t>
            </a:r>
            <a:br>
              <a:rPr lang="zh-CN" altLang="en-US" dirty="0"/>
            </a:br>
            <a:endParaRPr lang="zh-CN" altLang="en-US" dirty="0"/>
          </a:p>
        </p:txBody>
      </p:sp>
    </p:spTree>
    <p:extLst>
      <p:ext uri="{BB962C8B-B14F-4D97-AF65-F5344CB8AC3E}">
        <p14:creationId xmlns:p14="http://schemas.microsoft.com/office/powerpoint/2010/main" val="2144128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0382"/>
            <a:ext cx="11277600" cy="5583382"/>
          </a:xfrm>
        </p:spPr>
        <p:txBody>
          <a:bodyPr>
            <a:normAutofit lnSpcReduction="10000"/>
          </a:bodyPr>
          <a:lstStyle/>
          <a:p>
            <a:pPr marL="0" indent="0">
              <a:lnSpc>
                <a:spcPct val="150000"/>
              </a:lnSpc>
              <a:buNone/>
            </a:pPr>
            <a:r>
              <a:rPr lang="en-US" altLang="zh-CN" dirty="0"/>
              <a:t>POSITION(</a:t>
            </a:r>
            <a:r>
              <a:rPr lang="en-US" altLang="zh-CN" dirty="0" err="1"/>
              <a:t>substr,str</a:t>
            </a:r>
            <a:r>
              <a:rPr lang="en-US" altLang="zh-CN" dirty="0"/>
              <a:t>) </a:t>
            </a:r>
            <a:r>
              <a:rPr lang="zh-CN" altLang="en-US" dirty="0"/>
              <a:t>返回子串</a:t>
            </a:r>
            <a:r>
              <a:rPr lang="en-US" altLang="zh-CN" dirty="0" err="1"/>
              <a:t>substr</a:t>
            </a:r>
            <a:r>
              <a:rPr lang="zh-CN" altLang="en-US" dirty="0"/>
              <a:t>在字符串</a:t>
            </a:r>
            <a:r>
              <a:rPr lang="en-US" altLang="zh-CN" dirty="0" err="1"/>
              <a:t>str</a:t>
            </a:r>
            <a:r>
              <a:rPr lang="zh-CN" altLang="en-US" dirty="0"/>
              <a:t>中第一次出现的位置</a:t>
            </a:r>
            <a:br>
              <a:rPr lang="zh-CN" altLang="en-US" dirty="0"/>
            </a:br>
            <a:r>
              <a:rPr lang="en-US" altLang="zh-CN" dirty="0"/>
              <a:t>QUOTE(</a:t>
            </a:r>
            <a:r>
              <a:rPr lang="en-US" altLang="zh-CN" dirty="0" err="1"/>
              <a:t>str</a:t>
            </a:r>
            <a:r>
              <a:rPr lang="en-US" altLang="zh-CN" dirty="0"/>
              <a:t>) </a:t>
            </a:r>
            <a:r>
              <a:rPr lang="zh-CN" altLang="en-US" dirty="0"/>
              <a:t>用反斜杠转义</a:t>
            </a:r>
            <a:r>
              <a:rPr lang="en-US" altLang="zh-CN" dirty="0" err="1"/>
              <a:t>str</a:t>
            </a:r>
            <a:r>
              <a:rPr lang="zh-CN" altLang="en-US" dirty="0"/>
              <a:t>中的单引号</a:t>
            </a:r>
            <a:br>
              <a:rPr lang="zh-CN" altLang="en-US" dirty="0"/>
            </a:br>
            <a:r>
              <a:rPr lang="en-US" altLang="zh-CN" dirty="0"/>
              <a:t>REPEAT(</a:t>
            </a:r>
            <a:r>
              <a:rPr lang="en-US" altLang="zh-CN" dirty="0" err="1"/>
              <a:t>str,srchstr,rplcstr</a:t>
            </a:r>
            <a:r>
              <a:rPr lang="en-US" altLang="zh-CN" dirty="0"/>
              <a:t>)</a:t>
            </a:r>
            <a:r>
              <a:rPr lang="zh-CN" altLang="en-US" dirty="0"/>
              <a:t>返回字符串</a:t>
            </a:r>
            <a:r>
              <a:rPr lang="en-US" altLang="zh-CN" dirty="0" err="1"/>
              <a:t>str</a:t>
            </a:r>
            <a:r>
              <a:rPr lang="zh-CN" altLang="en-US" dirty="0"/>
              <a:t>重复</a:t>
            </a:r>
            <a:r>
              <a:rPr lang="en-US" altLang="zh-CN" dirty="0"/>
              <a:t>x</a:t>
            </a:r>
            <a:r>
              <a:rPr lang="zh-CN" altLang="en-US" dirty="0"/>
              <a:t>次的结果</a:t>
            </a:r>
            <a:br>
              <a:rPr lang="zh-CN" altLang="en-US" dirty="0"/>
            </a:br>
            <a:r>
              <a:rPr lang="en-US" altLang="zh-CN" dirty="0"/>
              <a:t>REVERSE(</a:t>
            </a:r>
            <a:r>
              <a:rPr lang="en-US" altLang="zh-CN" dirty="0" err="1"/>
              <a:t>str</a:t>
            </a:r>
            <a:r>
              <a:rPr lang="en-US" altLang="zh-CN" dirty="0"/>
              <a:t>) </a:t>
            </a:r>
            <a:r>
              <a:rPr lang="zh-CN" altLang="en-US" dirty="0"/>
              <a:t>返回颠倒字符串</a:t>
            </a:r>
            <a:r>
              <a:rPr lang="en-US" altLang="zh-CN" dirty="0" err="1"/>
              <a:t>str</a:t>
            </a:r>
            <a:r>
              <a:rPr lang="zh-CN" altLang="en-US" dirty="0"/>
              <a:t>的结果</a:t>
            </a:r>
            <a:br>
              <a:rPr lang="zh-CN" altLang="en-US" dirty="0"/>
            </a:br>
            <a:r>
              <a:rPr lang="en-US" altLang="zh-CN" dirty="0"/>
              <a:t>RIGHT(</a:t>
            </a:r>
            <a:r>
              <a:rPr lang="en-US" altLang="zh-CN" dirty="0" err="1"/>
              <a:t>str,x</a:t>
            </a:r>
            <a:r>
              <a:rPr lang="en-US" altLang="zh-CN" dirty="0"/>
              <a:t>) </a:t>
            </a:r>
            <a:r>
              <a:rPr lang="zh-CN" altLang="en-US" dirty="0"/>
              <a:t>返回字符串</a:t>
            </a:r>
            <a:r>
              <a:rPr lang="en-US" altLang="zh-CN" dirty="0" err="1"/>
              <a:t>str</a:t>
            </a:r>
            <a:r>
              <a:rPr lang="zh-CN" altLang="en-US" dirty="0"/>
              <a:t>中最右边的</a:t>
            </a:r>
            <a:r>
              <a:rPr lang="en-US" altLang="zh-CN" dirty="0"/>
              <a:t>x</a:t>
            </a:r>
            <a:r>
              <a:rPr lang="zh-CN" altLang="en-US" dirty="0"/>
              <a:t>个字符</a:t>
            </a:r>
            <a:br>
              <a:rPr lang="zh-CN" altLang="en-US" dirty="0"/>
            </a:br>
            <a:r>
              <a:rPr lang="en-US" altLang="zh-CN" dirty="0"/>
              <a:t>RTRIM(</a:t>
            </a:r>
            <a:r>
              <a:rPr lang="en-US" altLang="zh-CN" dirty="0" err="1"/>
              <a:t>str</a:t>
            </a:r>
            <a:r>
              <a:rPr lang="en-US" altLang="zh-CN" dirty="0"/>
              <a:t>) </a:t>
            </a:r>
            <a:r>
              <a:rPr lang="zh-CN" altLang="en-US" dirty="0"/>
              <a:t>返回字符串</a:t>
            </a:r>
            <a:r>
              <a:rPr lang="en-US" altLang="zh-CN" dirty="0" err="1"/>
              <a:t>str</a:t>
            </a:r>
            <a:r>
              <a:rPr lang="zh-CN" altLang="en-US" dirty="0"/>
              <a:t>尾部的空格</a:t>
            </a:r>
            <a:br>
              <a:rPr lang="zh-CN" altLang="en-US" dirty="0"/>
            </a:br>
            <a:r>
              <a:rPr lang="en-US" altLang="zh-CN" dirty="0"/>
              <a:t>STRCMP(s1,s2)</a:t>
            </a:r>
            <a:r>
              <a:rPr lang="zh-CN" altLang="en-US" dirty="0"/>
              <a:t>比较字符串</a:t>
            </a:r>
            <a:r>
              <a:rPr lang="en-US" altLang="zh-CN" dirty="0"/>
              <a:t>s1</a:t>
            </a:r>
            <a:r>
              <a:rPr lang="zh-CN" altLang="en-US" dirty="0"/>
              <a:t>和</a:t>
            </a:r>
            <a:r>
              <a:rPr lang="en-US" altLang="zh-CN" dirty="0"/>
              <a:t>s2</a:t>
            </a:r>
            <a:br>
              <a:rPr lang="en-US" altLang="zh-CN" dirty="0"/>
            </a:br>
            <a:r>
              <a:rPr lang="en-US" altLang="zh-CN" dirty="0"/>
              <a:t>TRIM(</a:t>
            </a:r>
            <a:r>
              <a:rPr lang="en-US" altLang="zh-CN" dirty="0" err="1"/>
              <a:t>str</a:t>
            </a:r>
            <a:r>
              <a:rPr lang="en-US" altLang="zh-CN" dirty="0"/>
              <a:t>)</a:t>
            </a:r>
            <a:r>
              <a:rPr lang="zh-CN" altLang="en-US" dirty="0"/>
              <a:t>去除字符串首部和尾部的所有空格</a:t>
            </a:r>
            <a:br>
              <a:rPr lang="zh-CN" altLang="en-US" dirty="0"/>
            </a:br>
            <a:r>
              <a:rPr lang="en-US" altLang="zh-CN" dirty="0"/>
              <a:t>UCASE(</a:t>
            </a:r>
            <a:r>
              <a:rPr lang="en-US" altLang="zh-CN" dirty="0" err="1"/>
              <a:t>str</a:t>
            </a:r>
            <a:r>
              <a:rPr lang="en-US" altLang="zh-CN" dirty="0"/>
              <a:t>)</a:t>
            </a:r>
            <a:r>
              <a:rPr lang="zh-CN" altLang="en-US" dirty="0"/>
              <a:t>或</a:t>
            </a:r>
            <a:r>
              <a:rPr lang="en-US" altLang="zh-CN" dirty="0"/>
              <a:t>UPPER(</a:t>
            </a:r>
            <a:r>
              <a:rPr lang="en-US" altLang="zh-CN" dirty="0" err="1"/>
              <a:t>str</a:t>
            </a:r>
            <a:r>
              <a:rPr lang="en-US" altLang="zh-CN" dirty="0"/>
              <a:t>) </a:t>
            </a:r>
            <a:r>
              <a:rPr lang="zh-CN" altLang="en-US" dirty="0"/>
              <a:t>返回将字符串</a:t>
            </a:r>
            <a:r>
              <a:rPr lang="en-US" altLang="zh-CN" dirty="0" err="1"/>
              <a:t>str</a:t>
            </a:r>
            <a:r>
              <a:rPr lang="zh-CN" altLang="en-US" dirty="0"/>
              <a:t>中所有字符转变为大写后的结果</a:t>
            </a:r>
          </a:p>
          <a:p>
            <a:pPr marL="0" indent="0">
              <a:lnSpc>
                <a:spcPct val="150000"/>
              </a:lnSpc>
              <a:buNone/>
            </a:pPr>
            <a:endParaRPr lang="zh-CN" altLang="en-US" dirty="0"/>
          </a:p>
        </p:txBody>
      </p:sp>
    </p:spTree>
    <p:extLst>
      <p:ext uri="{BB962C8B-B14F-4D97-AF65-F5344CB8AC3E}">
        <p14:creationId xmlns:p14="http://schemas.microsoft.com/office/powerpoint/2010/main" val="892654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6364"/>
            <a:ext cx="10515600" cy="5830599"/>
          </a:xfrm>
        </p:spPr>
        <p:txBody>
          <a:bodyPr>
            <a:normAutofit fontScale="62500" lnSpcReduction="20000"/>
          </a:bodyPr>
          <a:lstStyle/>
          <a:p>
            <a:pPr marL="0" indent="0">
              <a:lnSpc>
                <a:spcPct val="170000"/>
              </a:lnSpc>
              <a:buNone/>
            </a:pPr>
            <a:r>
              <a:rPr lang="zh-CN" altLang="en-US" b="1" dirty="0"/>
              <a:t>四、日期和时间函数</a:t>
            </a:r>
            <a:br>
              <a:rPr lang="zh-CN" altLang="en-US" dirty="0"/>
            </a:br>
            <a:r>
              <a:rPr lang="en-US" altLang="zh-CN" dirty="0"/>
              <a:t>CURDATE()</a:t>
            </a:r>
            <a:r>
              <a:rPr lang="zh-CN" altLang="en-US" dirty="0"/>
              <a:t>或</a:t>
            </a:r>
            <a:r>
              <a:rPr lang="en-US" altLang="zh-CN" dirty="0"/>
              <a:t>CURRENT_DATE() </a:t>
            </a:r>
            <a:r>
              <a:rPr lang="zh-CN" altLang="en-US" dirty="0"/>
              <a:t>返回当前的日期</a:t>
            </a:r>
            <a:br>
              <a:rPr lang="zh-CN" altLang="en-US" dirty="0"/>
            </a:br>
            <a:r>
              <a:rPr lang="en-US" altLang="zh-CN" dirty="0"/>
              <a:t>CURTIME()</a:t>
            </a:r>
            <a:r>
              <a:rPr lang="zh-CN" altLang="en-US" dirty="0"/>
              <a:t>或</a:t>
            </a:r>
            <a:r>
              <a:rPr lang="en-US" altLang="zh-CN" dirty="0"/>
              <a:t>CURRENT_TIME() </a:t>
            </a:r>
            <a:r>
              <a:rPr lang="zh-CN" altLang="en-US" dirty="0"/>
              <a:t>返回当前的时间</a:t>
            </a:r>
            <a:br>
              <a:rPr lang="zh-CN" altLang="en-US" dirty="0"/>
            </a:br>
            <a:r>
              <a:rPr lang="en-US" altLang="zh-CN" dirty="0"/>
              <a:t>DATE_ADD(</a:t>
            </a:r>
            <a:r>
              <a:rPr lang="en-US" altLang="zh-CN" dirty="0" err="1"/>
              <a:t>date,INTERVAL</a:t>
            </a:r>
            <a:r>
              <a:rPr lang="en-US" altLang="zh-CN" dirty="0"/>
              <a:t> </a:t>
            </a:r>
            <a:r>
              <a:rPr lang="en-US" altLang="zh-CN" dirty="0" err="1"/>
              <a:t>int</a:t>
            </a:r>
            <a:r>
              <a:rPr lang="en-US" altLang="zh-CN" dirty="0"/>
              <a:t> keyword)</a:t>
            </a:r>
            <a:r>
              <a:rPr lang="zh-CN" altLang="en-US" dirty="0"/>
              <a:t>返回日期</a:t>
            </a:r>
            <a:r>
              <a:rPr lang="en-US" altLang="zh-CN" dirty="0"/>
              <a:t>date</a:t>
            </a:r>
            <a:r>
              <a:rPr lang="zh-CN" altLang="en-US" dirty="0"/>
              <a:t>加上间隔时间</a:t>
            </a:r>
            <a:r>
              <a:rPr lang="en-US" altLang="zh-CN" dirty="0" err="1"/>
              <a:t>int</a:t>
            </a:r>
            <a:r>
              <a:rPr lang="zh-CN" altLang="en-US" dirty="0"/>
              <a:t>的结果</a:t>
            </a:r>
            <a:r>
              <a:rPr lang="en-US" altLang="zh-CN" dirty="0"/>
              <a:t>(</a:t>
            </a:r>
            <a:r>
              <a:rPr lang="en-US" altLang="zh-CN" dirty="0" err="1"/>
              <a:t>int</a:t>
            </a:r>
            <a:r>
              <a:rPr lang="zh-CN" altLang="en-US" dirty="0"/>
              <a:t>必须按照关键字进行格式化</a:t>
            </a:r>
            <a:r>
              <a:rPr lang="en-US" altLang="zh-CN" dirty="0"/>
              <a:t>),</a:t>
            </a:r>
            <a:r>
              <a:rPr lang="zh-CN" altLang="en-US" dirty="0"/>
              <a:t>如：</a:t>
            </a:r>
            <a:r>
              <a:rPr lang="en-US" altLang="zh-CN" dirty="0"/>
              <a:t>SELECTDATE_ADD(CURRENT_DATE,INTERVAL 6 MONTH);</a:t>
            </a:r>
            <a:br>
              <a:rPr lang="en-US" altLang="zh-CN" dirty="0"/>
            </a:br>
            <a:r>
              <a:rPr lang="en-US" altLang="zh-CN" dirty="0"/>
              <a:t>DATE_FORMAT(</a:t>
            </a:r>
            <a:r>
              <a:rPr lang="en-US" altLang="zh-CN" dirty="0" err="1"/>
              <a:t>date,fmt</a:t>
            </a:r>
            <a:r>
              <a:rPr lang="en-US" altLang="zh-CN" dirty="0"/>
              <a:t>)  </a:t>
            </a:r>
            <a:r>
              <a:rPr lang="zh-CN" altLang="en-US" dirty="0"/>
              <a:t>依照指定的</a:t>
            </a:r>
            <a:r>
              <a:rPr lang="en-US" altLang="zh-CN" dirty="0" err="1"/>
              <a:t>fmt</a:t>
            </a:r>
            <a:r>
              <a:rPr lang="zh-CN" altLang="en-US" dirty="0"/>
              <a:t>格式格式化日期</a:t>
            </a:r>
            <a:r>
              <a:rPr lang="en-US" altLang="zh-CN" dirty="0"/>
              <a:t>date</a:t>
            </a:r>
            <a:r>
              <a:rPr lang="zh-CN" altLang="en-US" dirty="0"/>
              <a:t>值</a:t>
            </a:r>
            <a:br>
              <a:rPr lang="zh-CN" altLang="en-US" dirty="0"/>
            </a:br>
            <a:r>
              <a:rPr lang="en-US" altLang="zh-CN" dirty="0"/>
              <a:t>DATE_SUB(</a:t>
            </a:r>
            <a:r>
              <a:rPr lang="en-US" altLang="zh-CN" dirty="0" err="1"/>
              <a:t>date,INTERVAL</a:t>
            </a:r>
            <a:r>
              <a:rPr lang="en-US" altLang="zh-CN" dirty="0"/>
              <a:t> </a:t>
            </a:r>
            <a:r>
              <a:rPr lang="en-US" altLang="zh-CN" dirty="0" err="1"/>
              <a:t>int</a:t>
            </a:r>
            <a:r>
              <a:rPr lang="en-US" altLang="zh-CN" dirty="0"/>
              <a:t> keyword)</a:t>
            </a:r>
            <a:r>
              <a:rPr lang="zh-CN" altLang="en-US" dirty="0"/>
              <a:t>返回日期</a:t>
            </a:r>
            <a:r>
              <a:rPr lang="en-US" altLang="zh-CN" dirty="0"/>
              <a:t>date</a:t>
            </a:r>
            <a:r>
              <a:rPr lang="zh-CN" altLang="en-US" dirty="0"/>
              <a:t>加上间隔时间</a:t>
            </a:r>
            <a:r>
              <a:rPr lang="en-US" altLang="zh-CN" dirty="0" err="1"/>
              <a:t>int</a:t>
            </a:r>
            <a:r>
              <a:rPr lang="zh-CN" altLang="en-US" dirty="0"/>
              <a:t>的结果</a:t>
            </a:r>
            <a:r>
              <a:rPr lang="en-US" altLang="zh-CN" dirty="0"/>
              <a:t>(</a:t>
            </a:r>
            <a:r>
              <a:rPr lang="en-US" altLang="zh-CN" dirty="0" err="1"/>
              <a:t>int</a:t>
            </a:r>
            <a:r>
              <a:rPr lang="zh-CN" altLang="en-US" dirty="0"/>
              <a:t>必须按照关键字进行格式化</a:t>
            </a:r>
            <a:r>
              <a:rPr lang="en-US" altLang="zh-CN" dirty="0"/>
              <a:t>),</a:t>
            </a:r>
            <a:r>
              <a:rPr lang="zh-CN" altLang="en-US" dirty="0"/>
              <a:t>如：</a:t>
            </a:r>
            <a:r>
              <a:rPr lang="en-US" altLang="zh-CN" dirty="0"/>
              <a:t>SELECTDATE_SUB(CURRENT_DATE,INTERVAL 6 MONTH);</a:t>
            </a:r>
            <a:br>
              <a:rPr lang="en-US" altLang="zh-CN" dirty="0"/>
            </a:br>
            <a:r>
              <a:rPr lang="en-US" altLang="zh-CN" dirty="0"/>
              <a:t>DAYOFWEEK(date)   </a:t>
            </a:r>
            <a:r>
              <a:rPr lang="zh-CN" altLang="en-US" dirty="0"/>
              <a:t>返回</a:t>
            </a:r>
            <a:r>
              <a:rPr lang="en-US" altLang="zh-CN" dirty="0"/>
              <a:t>date</a:t>
            </a:r>
            <a:r>
              <a:rPr lang="zh-CN" altLang="en-US" dirty="0"/>
              <a:t>所代表的一星期中的第几天</a:t>
            </a:r>
            <a:r>
              <a:rPr lang="en-US" altLang="zh-CN" dirty="0"/>
              <a:t>(1~7)</a:t>
            </a:r>
            <a:br>
              <a:rPr lang="zh-CN" altLang="en-US" dirty="0"/>
            </a:br>
            <a:r>
              <a:rPr lang="en-US" altLang="zh-CN" dirty="0"/>
              <a:t>DAYOFMONTH(date)  </a:t>
            </a:r>
            <a:r>
              <a:rPr lang="zh-CN" altLang="en-US" dirty="0"/>
              <a:t>返回</a:t>
            </a:r>
            <a:r>
              <a:rPr lang="en-US" altLang="zh-CN" dirty="0"/>
              <a:t>date</a:t>
            </a:r>
            <a:r>
              <a:rPr lang="zh-CN" altLang="en-US" dirty="0"/>
              <a:t>是一个月的第几天</a:t>
            </a:r>
            <a:r>
              <a:rPr lang="en-US" altLang="zh-CN" dirty="0"/>
              <a:t>(1~31)</a:t>
            </a:r>
            <a:br>
              <a:rPr lang="zh-CN" altLang="en-US" dirty="0"/>
            </a:br>
            <a:r>
              <a:rPr lang="en-US" altLang="zh-CN" dirty="0"/>
              <a:t>DAYOFYEAR(date)   </a:t>
            </a:r>
            <a:r>
              <a:rPr lang="zh-CN" altLang="en-US" dirty="0"/>
              <a:t>返回</a:t>
            </a:r>
            <a:r>
              <a:rPr lang="en-US" altLang="zh-CN" dirty="0"/>
              <a:t>date</a:t>
            </a:r>
            <a:r>
              <a:rPr lang="zh-CN" altLang="en-US" dirty="0"/>
              <a:t>是一年的第几天</a:t>
            </a:r>
            <a:r>
              <a:rPr lang="en-US" altLang="zh-CN" dirty="0"/>
              <a:t>(1~366)</a:t>
            </a:r>
            <a:br>
              <a:rPr lang="zh-CN" altLang="en-US" dirty="0"/>
            </a:br>
            <a:br>
              <a:rPr lang="zh-CN" altLang="en-US" dirty="0"/>
            </a:br>
            <a:endParaRPr lang="zh-CN" altLang="en-US" dirty="0"/>
          </a:p>
        </p:txBody>
      </p:sp>
    </p:spTree>
    <p:extLst>
      <p:ext uri="{BB962C8B-B14F-4D97-AF65-F5344CB8AC3E}">
        <p14:creationId xmlns:p14="http://schemas.microsoft.com/office/powerpoint/2010/main" val="1973259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67145"/>
            <a:ext cx="10515600" cy="5809818"/>
          </a:xfrm>
        </p:spPr>
        <p:txBody>
          <a:bodyPr>
            <a:normAutofit fontScale="85000" lnSpcReduction="20000"/>
          </a:bodyPr>
          <a:lstStyle/>
          <a:p>
            <a:pPr marL="0" indent="0">
              <a:lnSpc>
                <a:spcPct val="150000"/>
              </a:lnSpc>
              <a:buNone/>
            </a:pPr>
            <a:r>
              <a:rPr lang="en-US" altLang="zh-CN" dirty="0"/>
              <a:t>DAYNAME(date)   </a:t>
            </a:r>
            <a:r>
              <a:rPr lang="zh-CN" altLang="en-US" dirty="0"/>
              <a:t>返回</a:t>
            </a:r>
            <a:r>
              <a:rPr lang="en-US" altLang="zh-CN" dirty="0"/>
              <a:t>date</a:t>
            </a:r>
            <a:r>
              <a:rPr lang="zh-CN" altLang="en-US" dirty="0"/>
              <a:t>的星期名，如：</a:t>
            </a:r>
            <a:r>
              <a:rPr lang="en-US" altLang="zh-CN" dirty="0"/>
              <a:t>SELECT DAYNAME(CURRENT_DATE);</a:t>
            </a:r>
            <a:br>
              <a:rPr lang="en-US" altLang="zh-CN" dirty="0"/>
            </a:br>
            <a:r>
              <a:rPr lang="en-US" altLang="zh-CN" dirty="0"/>
              <a:t>FROM_UNIXTIME(</a:t>
            </a:r>
            <a:r>
              <a:rPr lang="en-US" altLang="zh-CN" dirty="0" err="1"/>
              <a:t>ts,fmt</a:t>
            </a:r>
            <a:r>
              <a:rPr lang="en-US" altLang="zh-CN" dirty="0"/>
              <a:t>)  </a:t>
            </a:r>
            <a:r>
              <a:rPr lang="zh-CN" altLang="en-US" dirty="0"/>
              <a:t>根据指定的</a:t>
            </a:r>
            <a:r>
              <a:rPr lang="en-US" altLang="zh-CN" dirty="0" err="1"/>
              <a:t>fmt</a:t>
            </a:r>
            <a:r>
              <a:rPr lang="zh-CN" altLang="en-US" dirty="0"/>
              <a:t>格式，格式化</a:t>
            </a:r>
            <a:r>
              <a:rPr lang="en-US" altLang="zh-CN" dirty="0"/>
              <a:t>UNIX</a:t>
            </a:r>
            <a:r>
              <a:rPr lang="zh-CN" altLang="en-US" dirty="0"/>
              <a:t>时间戳</a:t>
            </a:r>
            <a:r>
              <a:rPr lang="en-US" altLang="zh-CN" dirty="0" err="1"/>
              <a:t>ts</a:t>
            </a:r>
            <a:br>
              <a:rPr lang="en-US" altLang="zh-CN" dirty="0"/>
            </a:br>
            <a:r>
              <a:rPr lang="en-US" altLang="zh-CN" dirty="0"/>
              <a:t>HOUR(time)   </a:t>
            </a:r>
            <a:r>
              <a:rPr lang="zh-CN" altLang="en-US" dirty="0"/>
              <a:t>返回</a:t>
            </a:r>
            <a:r>
              <a:rPr lang="en-US" altLang="zh-CN" dirty="0"/>
              <a:t>time</a:t>
            </a:r>
            <a:r>
              <a:rPr lang="zh-CN" altLang="en-US" dirty="0"/>
              <a:t>的小时值</a:t>
            </a:r>
            <a:r>
              <a:rPr lang="en-US" altLang="zh-CN" dirty="0"/>
              <a:t>(0~23)</a:t>
            </a:r>
            <a:br>
              <a:rPr lang="zh-CN" altLang="en-US" dirty="0"/>
            </a:br>
            <a:r>
              <a:rPr lang="en-US" altLang="zh-CN" dirty="0"/>
              <a:t>MINUTE(time)   </a:t>
            </a:r>
            <a:r>
              <a:rPr lang="zh-CN" altLang="en-US" dirty="0"/>
              <a:t>返回</a:t>
            </a:r>
            <a:r>
              <a:rPr lang="en-US" altLang="zh-CN" dirty="0"/>
              <a:t>time</a:t>
            </a:r>
            <a:r>
              <a:rPr lang="zh-CN" altLang="en-US" dirty="0"/>
              <a:t>的分钟值</a:t>
            </a:r>
            <a:r>
              <a:rPr lang="en-US" altLang="zh-CN" dirty="0"/>
              <a:t>(0~59)</a:t>
            </a:r>
            <a:br>
              <a:rPr lang="zh-CN" altLang="en-US" dirty="0"/>
            </a:br>
            <a:r>
              <a:rPr lang="en-US" altLang="zh-CN" dirty="0"/>
              <a:t>MONTH(date)   </a:t>
            </a:r>
            <a:r>
              <a:rPr lang="zh-CN" altLang="en-US" dirty="0"/>
              <a:t>返回</a:t>
            </a:r>
            <a:r>
              <a:rPr lang="en-US" altLang="zh-CN" dirty="0"/>
              <a:t>date</a:t>
            </a:r>
            <a:r>
              <a:rPr lang="zh-CN" altLang="en-US" dirty="0"/>
              <a:t>的月份值</a:t>
            </a:r>
            <a:r>
              <a:rPr lang="en-US" altLang="zh-CN" dirty="0"/>
              <a:t>(1~12)</a:t>
            </a:r>
            <a:br>
              <a:rPr lang="zh-CN" altLang="en-US" dirty="0"/>
            </a:br>
            <a:r>
              <a:rPr lang="en-US" altLang="zh-CN" dirty="0"/>
              <a:t>MONTHNAME(date)   </a:t>
            </a:r>
            <a:r>
              <a:rPr lang="zh-CN" altLang="en-US" dirty="0"/>
              <a:t>返回</a:t>
            </a:r>
            <a:r>
              <a:rPr lang="en-US" altLang="zh-CN" dirty="0"/>
              <a:t>date</a:t>
            </a:r>
            <a:r>
              <a:rPr lang="zh-CN" altLang="en-US" dirty="0"/>
              <a:t>的月份名，如：</a:t>
            </a:r>
            <a:r>
              <a:rPr lang="en-US" altLang="zh-CN" dirty="0"/>
              <a:t>SELECT MONTHNAME(CURRENT_DATE);</a:t>
            </a:r>
            <a:br>
              <a:rPr lang="en-US" altLang="zh-CN" dirty="0"/>
            </a:br>
            <a:r>
              <a:rPr lang="en-US" altLang="zh-CN" dirty="0"/>
              <a:t>NOW()    </a:t>
            </a:r>
            <a:r>
              <a:rPr lang="zh-CN" altLang="en-US" dirty="0"/>
              <a:t>返回当前的日期和时间</a:t>
            </a:r>
            <a:br>
              <a:rPr lang="zh-CN" altLang="en-US" dirty="0"/>
            </a:br>
            <a:r>
              <a:rPr lang="en-US" altLang="zh-CN" dirty="0"/>
              <a:t>QUARTER(date)   </a:t>
            </a:r>
            <a:r>
              <a:rPr lang="zh-CN" altLang="en-US" dirty="0"/>
              <a:t>返回</a:t>
            </a:r>
            <a:r>
              <a:rPr lang="en-US" altLang="zh-CN" dirty="0"/>
              <a:t>date</a:t>
            </a:r>
            <a:r>
              <a:rPr lang="zh-CN" altLang="en-US" dirty="0"/>
              <a:t>在一年中的季度</a:t>
            </a:r>
            <a:r>
              <a:rPr lang="en-US" altLang="zh-CN" dirty="0"/>
              <a:t>(1~4)</a:t>
            </a:r>
            <a:r>
              <a:rPr lang="zh-CN" altLang="en-US" dirty="0"/>
              <a:t>，如</a:t>
            </a:r>
            <a:r>
              <a:rPr lang="en-US" altLang="zh-CN" dirty="0"/>
              <a:t>SELECT QUARTER(CURRENT_DATE);</a:t>
            </a:r>
            <a:br>
              <a:rPr lang="en-US" altLang="zh-CN" dirty="0"/>
            </a:br>
            <a:r>
              <a:rPr lang="en-US" altLang="zh-CN" dirty="0"/>
              <a:t>WEEK(date)   </a:t>
            </a:r>
            <a:r>
              <a:rPr lang="zh-CN" altLang="en-US" dirty="0"/>
              <a:t>返回日期</a:t>
            </a:r>
            <a:r>
              <a:rPr lang="en-US" altLang="zh-CN" dirty="0"/>
              <a:t>date</a:t>
            </a:r>
            <a:r>
              <a:rPr lang="zh-CN" altLang="en-US" dirty="0"/>
              <a:t>为一年中第几周</a:t>
            </a:r>
            <a:r>
              <a:rPr lang="en-US" altLang="zh-CN" dirty="0"/>
              <a:t>(0~53)</a:t>
            </a:r>
            <a:br>
              <a:rPr lang="zh-CN" altLang="en-US" dirty="0"/>
            </a:br>
            <a:r>
              <a:rPr lang="en-US" altLang="zh-CN" dirty="0"/>
              <a:t>YEAR(date)   </a:t>
            </a:r>
            <a:r>
              <a:rPr lang="zh-CN" altLang="en-US" dirty="0"/>
              <a:t>返回日期</a:t>
            </a:r>
            <a:r>
              <a:rPr lang="en-US" altLang="zh-CN" dirty="0"/>
              <a:t>date</a:t>
            </a:r>
            <a:r>
              <a:rPr lang="zh-CN" altLang="en-US" dirty="0"/>
              <a:t>的年份</a:t>
            </a:r>
            <a:r>
              <a:rPr lang="en-US" altLang="zh-CN" dirty="0"/>
              <a:t>(1000~9999)</a:t>
            </a:r>
            <a:endParaRPr lang="zh-CN" altLang="en-US" dirty="0"/>
          </a:p>
        </p:txBody>
      </p:sp>
    </p:spTree>
    <p:extLst>
      <p:ext uri="{BB962C8B-B14F-4D97-AF65-F5344CB8AC3E}">
        <p14:creationId xmlns:p14="http://schemas.microsoft.com/office/powerpoint/2010/main" val="3809663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9327"/>
            <a:ext cx="10515600" cy="6553200"/>
          </a:xfrm>
        </p:spPr>
        <p:txBody>
          <a:bodyPr>
            <a:normAutofit fontScale="70000" lnSpcReduction="20000"/>
          </a:bodyPr>
          <a:lstStyle/>
          <a:p>
            <a:pPr marL="0" indent="0">
              <a:buNone/>
            </a:pPr>
            <a:r>
              <a:rPr lang="en-US" altLang="zh-CN" b="1" dirty="0"/>
              <a:t>DATE_FORMAT(</a:t>
            </a:r>
            <a:r>
              <a:rPr lang="en-US" altLang="zh-CN" b="1" dirty="0" err="1"/>
              <a:t>date,format</a:t>
            </a:r>
            <a:r>
              <a:rPr lang="en-US" altLang="zh-CN" b="1" dirty="0"/>
              <a:t>)  </a:t>
            </a:r>
            <a:br>
              <a:rPr lang="en-US" altLang="zh-CN" dirty="0"/>
            </a:br>
            <a:r>
              <a:rPr lang="zh-CN" altLang="en-US" dirty="0"/>
              <a:t>　　根据</a:t>
            </a:r>
            <a:r>
              <a:rPr lang="en-US" altLang="zh-CN" dirty="0"/>
              <a:t>format</a:t>
            </a:r>
            <a:r>
              <a:rPr lang="zh-CN" altLang="en-US" dirty="0"/>
              <a:t>字符串格式化</a:t>
            </a:r>
            <a:r>
              <a:rPr lang="en-US" altLang="zh-CN" dirty="0"/>
              <a:t>date</a:t>
            </a:r>
            <a:r>
              <a:rPr lang="zh-CN" altLang="en-US" dirty="0"/>
              <a:t>值。下列修饰符可以被用在</a:t>
            </a:r>
            <a:r>
              <a:rPr lang="en-US" altLang="zh-CN" dirty="0"/>
              <a:t>format</a:t>
            </a:r>
            <a:r>
              <a:rPr lang="zh-CN" altLang="en-US" dirty="0"/>
              <a:t>字符串中： </a:t>
            </a:r>
            <a:r>
              <a:rPr lang="en-US" altLang="zh-CN" dirty="0"/>
              <a:t>%M </a:t>
            </a:r>
            <a:r>
              <a:rPr lang="zh-CN" altLang="en-US" dirty="0"/>
              <a:t>月名字</a:t>
            </a:r>
            <a:r>
              <a:rPr lang="en-US" altLang="zh-CN" dirty="0"/>
              <a:t>(January……December)  </a:t>
            </a:r>
            <a:br>
              <a:rPr lang="en-US" altLang="zh-CN" dirty="0"/>
            </a:br>
            <a:r>
              <a:rPr lang="zh-CN" altLang="en-US" dirty="0"/>
              <a:t>　　</a:t>
            </a:r>
            <a:r>
              <a:rPr lang="en-US" altLang="zh-CN" dirty="0"/>
              <a:t>%W </a:t>
            </a:r>
            <a:r>
              <a:rPr lang="zh-CN" altLang="en-US" dirty="0"/>
              <a:t>星期名字</a:t>
            </a:r>
            <a:r>
              <a:rPr lang="en-US" altLang="zh-CN" dirty="0"/>
              <a:t>(</a:t>
            </a:r>
            <a:r>
              <a:rPr lang="en-US" altLang="zh-CN" dirty="0">
                <a:hlinkClick r:id="rId2"/>
              </a:rPr>
              <a:t>Sun</a:t>
            </a:r>
            <a:r>
              <a:rPr lang="en-US" altLang="zh-CN" dirty="0"/>
              <a:t>day……Saturday)  </a:t>
            </a:r>
            <a:br>
              <a:rPr lang="en-US" altLang="zh-CN" dirty="0"/>
            </a:br>
            <a:r>
              <a:rPr lang="zh-CN" altLang="en-US" dirty="0"/>
              <a:t>　　</a:t>
            </a:r>
            <a:r>
              <a:rPr lang="en-US" altLang="zh-CN" dirty="0"/>
              <a:t>%D </a:t>
            </a:r>
            <a:r>
              <a:rPr lang="zh-CN" altLang="en-US" dirty="0"/>
              <a:t>有英语前缀的月份的日期</a:t>
            </a:r>
            <a:r>
              <a:rPr lang="en-US" altLang="zh-CN" dirty="0"/>
              <a:t>(1st, 2nd, 3rd, </a:t>
            </a:r>
            <a:r>
              <a:rPr lang="zh-CN" altLang="en-US" dirty="0"/>
              <a:t>等等。）  </a:t>
            </a:r>
            <a:br>
              <a:rPr lang="zh-CN" altLang="en-US" dirty="0"/>
            </a:br>
            <a:r>
              <a:rPr lang="zh-CN" altLang="en-US" dirty="0"/>
              <a:t>　　</a:t>
            </a:r>
            <a:r>
              <a:rPr lang="en-US" altLang="zh-CN" dirty="0"/>
              <a:t>%Y </a:t>
            </a:r>
            <a:r>
              <a:rPr lang="zh-CN" altLang="en-US" dirty="0"/>
              <a:t>年</a:t>
            </a:r>
            <a:r>
              <a:rPr lang="en-US" altLang="zh-CN" dirty="0"/>
              <a:t>, </a:t>
            </a:r>
            <a:r>
              <a:rPr lang="zh-CN" altLang="en-US" dirty="0"/>
              <a:t>数字</a:t>
            </a:r>
            <a:r>
              <a:rPr lang="en-US" altLang="zh-CN" dirty="0"/>
              <a:t>, 4 </a:t>
            </a:r>
            <a:r>
              <a:rPr lang="zh-CN" altLang="en-US" dirty="0"/>
              <a:t>位  </a:t>
            </a:r>
            <a:br>
              <a:rPr lang="zh-CN" altLang="en-US" dirty="0"/>
            </a:br>
            <a:r>
              <a:rPr lang="zh-CN" altLang="en-US" dirty="0"/>
              <a:t>　　</a:t>
            </a:r>
            <a:r>
              <a:rPr lang="en-US" altLang="zh-CN" dirty="0"/>
              <a:t>%y </a:t>
            </a:r>
            <a:r>
              <a:rPr lang="zh-CN" altLang="en-US" dirty="0"/>
              <a:t>年</a:t>
            </a:r>
            <a:r>
              <a:rPr lang="en-US" altLang="zh-CN" dirty="0"/>
              <a:t>, </a:t>
            </a:r>
            <a:r>
              <a:rPr lang="zh-CN" altLang="en-US" dirty="0"/>
              <a:t>数字</a:t>
            </a:r>
            <a:r>
              <a:rPr lang="en-US" altLang="zh-CN" dirty="0"/>
              <a:t>, 2 </a:t>
            </a:r>
            <a:r>
              <a:rPr lang="zh-CN" altLang="en-US" dirty="0"/>
              <a:t>位  </a:t>
            </a:r>
            <a:br>
              <a:rPr lang="zh-CN" altLang="en-US" dirty="0"/>
            </a:br>
            <a:r>
              <a:rPr lang="zh-CN" altLang="en-US" dirty="0"/>
              <a:t>　　</a:t>
            </a:r>
            <a:r>
              <a:rPr lang="en-US" altLang="zh-CN" dirty="0"/>
              <a:t>%a </a:t>
            </a:r>
            <a:r>
              <a:rPr lang="zh-CN" altLang="en-US" dirty="0"/>
              <a:t>缩写的星期名字</a:t>
            </a:r>
            <a:r>
              <a:rPr lang="en-US" altLang="zh-CN" dirty="0"/>
              <a:t>(Sun……Sat)  </a:t>
            </a:r>
            <a:br>
              <a:rPr lang="en-US" altLang="zh-CN" dirty="0"/>
            </a:br>
            <a:r>
              <a:rPr lang="zh-CN" altLang="en-US" dirty="0"/>
              <a:t>　　</a:t>
            </a:r>
            <a:r>
              <a:rPr lang="en-US" altLang="zh-CN" dirty="0"/>
              <a:t>%d </a:t>
            </a:r>
            <a:r>
              <a:rPr lang="zh-CN" altLang="en-US" dirty="0"/>
              <a:t>月份中的天数</a:t>
            </a:r>
            <a:r>
              <a:rPr lang="en-US" altLang="zh-CN" dirty="0"/>
              <a:t>, </a:t>
            </a:r>
            <a:r>
              <a:rPr lang="zh-CN" altLang="en-US" dirty="0"/>
              <a:t>数字</a:t>
            </a:r>
            <a:r>
              <a:rPr lang="en-US" altLang="zh-CN" dirty="0"/>
              <a:t>(00……31)  </a:t>
            </a:r>
            <a:br>
              <a:rPr lang="en-US" altLang="zh-CN" dirty="0"/>
            </a:br>
            <a:r>
              <a:rPr lang="zh-CN" altLang="en-US" dirty="0"/>
              <a:t>　　</a:t>
            </a:r>
            <a:r>
              <a:rPr lang="en-US" altLang="zh-CN" dirty="0"/>
              <a:t>%e </a:t>
            </a:r>
            <a:r>
              <a:rPr lang="zh-CN" altLang="en-US" dirty="0"/>
              <a:t>月份中的天数</a:t>
            </a:r>
            <a:r>
              <a:rPr lang="en-US" altLang="zh-CN" dirty="0"/>
              <a:t>, </a:t>
            </a:r>
            <a:r>
              <a:rPr lang="zh-CN" altLang="en-US" dirty="0"/>
              <a:t>数字</a:t>
            </a:r>
            <a:r>
              <a:rPr lang="en-US" altLang="zh-CN" dirty="0"/>
              <a:t>(0……31)  </a:t>
            </a:r>
            <a:br>
              <a:rPr lang="en-US" altLang="zh-CN" dirty="0"/>
            </a:br>
            <a:r>
              <a:rPr lang="zh-CN" altLang="en-US" dirty="0"/>
              <a:t>　　</a:t>
            </a:r>
            <a:r>
              <a:rPr lang="en-US" altLang="zh-CN" dirty="0"/>
              <a:t>%m </a:t>
            </a:r>
            <a:r>
              <a:rPr lang="zh-CN" altLang="en-US" dirty="0"/>
              <a:t>月</a:t>
            </a:r>
            <a:r>
              <a:rPr lang="en-US" altLang="zh-CN" dirty="0"/>
              <a:t>, </a:t>
            </a:r>
            <a:r>
              <a:rPr lang="zh-CN" altLang="en-US" dirty="0"/>
              <a:t>数字</a:t>
            </a:r>
            <a:r>
              <a:rPr lang="en-US" altLang="zh-CN" dirty="0"/>
              <a:t>(01……12)  </a:t>
            </a:r>
            <a:br>
              <a:rPr lang="en-US" altLang="zh-CN" dirty="0"/>
            </a:br>
            <a:r>
              <a:rPr lang="zh-CN" altLang="en-US" dirty="0"/>
              <a:t>　　</a:t>
            </a:r>
            <a:r>
              <a:rPr lang="en-US" altLang="zh-CN" dirty="0"/>
              <a:t>%c </a:t>
            </a:r>
            <a:r>
              <a:rPr lang="zh-CN" altLang="en-US" dirty="0"/>
              <a:t>月</a:t>
            </a:r>
            <a:r>
              <a:rPr lang="en-US" altLang="zh-CN" dirty="0"/>
              <a:t>, </a:t>
            </a:r>
            <a:r>
              <a:rPr lang="zh-CN" altLang="en-US" dirty="0"/>
              <a:t>数字</a:t>
            </a:r>
            <a:r>
              <a:rPr lang="en-US" altLang="zh-CN" dirty="0"/>
              <a:t>(1……12)  </a:t>
            </a:r>
            <a:br>
              <a:rPr lang="en-US" altLang="zh-CN" dirty="0"/>
            </a:br>
            <a:r>
              <a:rPr lang="zh-CN" altLang="en-US" dirty="0"/>
              <a:t>　　</a:t>
            </a:r>
            <a:r>
              <a:rPr lang="en-US" altLang="zh-CN" dirty="0"/>
              <a:t>%b </a:t>
            </a:r>
            <a:r>
              <a:rPr lang="zh-CN" altLang="en-US" dirty="0"/>
              <a:t>缩写的月份名字</a:t>
            </a:r>
            <a:r>
              <a:rPr lang="en-US" altLang="zh-CN" dirty="0"/>
              <a:t>(Jan……Dec)  </a:t>
            </a:r>
            <a:br>
              <a:rPr lang="en-US" altLang="zh-CN" dirty="0"/>
            </a:br>
            <a:r>
              <a:rPr lang="zh-CN" altLang="en-US" dirty="0"/>
              <a:t>　　</a:t>
            </a:r>
            <a:r>
              <a:rPr lang="en-US" altLang="zh-CN" dirty="0"/>
              <a:t>%j </a:t>
            </a:r>
            <a:r>
              <a:rPr lang="zh-CN" altLang="en-US" dirty="0"/>
              <a:t>一年中的天数</a:t>
            </a:r>
            <a:r>
              <a:rPr lang="en-US" altLang="zh-CN" dirty="0"/>
              <a:t>(001……366)  </a:t>
            </a:r>
            <a:br>
              <a:rPr lang="en-US" altLang="zh-CN" dirty="0"/>
            </a:br>
            <a:r>
              <a:rPr lang="zh-CN" altLang="en-US" dirty="0"/>
              <a:t>　　</a:t>
            </a:r>
            <a:r>
              <a:rPr lang="en-US" altLang="zh-CN" dirty="0"/>
              <a:t>%H </a:t>
            </a:r>
            <a:r>
              <a:rPr lang="zh-CN" altLang="en-US" dirty="0"/>
              <a:t>小时</a:t>
            </a:r>
            <a:r>
              <a:rPr lang="en-US" altLang="zh-CN" dirty="0"/>
              <a:t>(00……23)  </a:t>
            </a:r>
            <a:br>
              <a:rPr lang="en-US" altLang="zh-CN" dirty="0"/>
            </a:br>
            <a:r>
              <a:rPr lang="zh-CN" altLang="en-US" dirty="0"/>
              <a:t>　　</a:t>
            </a:r>
            <a:r>
              <a:rPr lang="en-US" altLang="zh-CN" dirty="0"/>
              <a:t>%k </a:t>
            </a:r>
            <a:r>
              <a:rPr lang="zh-CN" altLang="en-US" dirty="0"/>
              <a:t>小时</a:t>
            </a:r>
            <a:r>
              <a:rPr lang="en-US" altLang="zh-CN" dirty="0"/>
              <a:t>(0……23)  </a:t>
            </a:r>
            <a:br>
              <a:rPr lang="en-US" altLang="zh-CN" dirty="0"/>
            </a:br>
            <a:r>
              <a:rPr lang="zh-CN" altLang="en-US" dirty="0"/>
              <a:t>　　</a:t>
            </a:r>
            <a:r>
              <a:rPr lang="en-US" altLang="zh-CN" dirty="0"/>
              <a:t>%h </a:t>
            </a:r>
            <a:r>
              <a:rPr lang="zh-CN" altLang="en-US" dirty="0"/>
              <a:t>小时</a:t>
            </a:r>
            <a:r>
              <a:rPr lang="en-US" altLang="zh-CN" dirty="0"/>
              <a:t>(01……12)  </a:t>
            </a:r>
            <a:br>
              <a:rPr lang="en-US" altLang="zh-CN" dirty="0"/>
            </a:br>
            <a:r>
              <a:rPr lang="zh-CN" altLang="en-US" dirty="0"/>
              <a:t>　　</a:t>
            </a:r>
            <a:r>
              <a:rPr lang="en-US" altLang="zh-CN" dirty="0"/>
              <a:t>%I </a:t>
            </a:r>
            <a:r>
              <a:rPr lang="zh-CN" altLang="en-US" dirty="0"/>
              <a:t>小时</a:t>
            </a:r>
            <a:r>
              <a:rPr lang="en-US" altLang="zh-CN" dirty="0"/>
              <a:t>(01……12)  </a:t>
            </a:r>
            <a:br>
              <a:rPr lang="en-US" altLang="zh-CN" dirty="0"/>
            </a:br>
            <a:r>
              <a:rPr lang="zh-CN" altLang="en-US" dirty="0"/>
              <a:t>　　</a:t>
            </a:r>
            <a:r>
              <a:rPr lang="en-US" altLang="zh-CN" dirty="0"/>
              <a:t>%l </a:t>
            </a:r>
            <a:r>
              <a:rPr lang="zh-CN" altLang="en-US" dirty="0"/>
              <a:t>小时</a:t>
            </a:r>
            <a:r>
              <a:rPr lang="en-US" altLang="zh-CN" dirty="0"/>
              <a:t>(1……12)  </a:t>
            </a:r>
            <a:br>
              <a:rPr lang="en-US" altLang="zh-CN" dirty="0"/>
            </a:br>
            <a:r>
              <a:rPr lang="zh-CN" altLang="en-US" dirty="0"/>
              <a:t>　　</a:t>
            </a:r>
            <a:r>
              <a:rPr lang="en-US" altLang="zh-CN" dirty="0"/>
              <a:t>%</a:t>
            </a:r>
            <a:r>
              <a:rPr lang="en-US" altLang="zh-CN" dirty="0" err="1"/>
              <a:t>i</a:t>
            </a:r>
            <a:r>
              <a:rPr lang="en-US" altLang="zh-CN" dirty="0"/>
              <a:t> </a:t>
            </a:r>
            <a:r>
              <a:rPr lang="zh-CN" altLang="en-US" dirty="0"/>
              <a:t>分钟</a:t>
            </a:r>
            <a:r>
              <a:rPr lang="en-US" altLang="zh-CN" dirty="0"/>
              <a:t>, </a:t>
            </a:r>
            <a:r>
              <a:rPr lang="zh-CN" altLang="en-US" dirty="0"/>
              <a:t>数字</a:t>
            </a:r>
            <a:r>
              <a:rPr lang="en-US" altLang="zh-CN" dirty="0"/>
              <a:t>(00……59)  </a:t>
            </a:r>
            <a:br>
              <a:rPr lang="en-US" altLang="zh-CN" dirty="0"/>
            </a:br>
            <a:r>
              <a:rPr lang="zh-CN" altLang="en-US" dirty="0"/>
              <a:t>　　</a:t>
            </a:r>
            <a:r>
              <a:rPr lang="en-US" altLang="zh-CN" dirty="0"/>
              <a:t>%r </a:t>
            </a:r>
            <a:r>
              <a:rPr lang="zh-CN" altLang="en-US" dirty="0"/>
              <a:t>时间</a:t>
            </a:r>
            <a:r>
              <a:rPr lang="en-US" altLang="zh-CN" dirty="0"/>
              <a:t>,12 </a:t>
            </a:r>
            <a:r>
              <a:rPr lang="zh-CN" altLang="en-US" dirty="0"/>
              <a:t>小时</a:t>
            </a:r>
            <a:r>
              <a:rPr lang="en-US" altLang="zh-CN" dirty="0"/>
              <a:t>(</a:t>
            </a:r>
            <a:r>
              <a:rPr lang="en-US" altLang="zh-CN" dirty="0" err="1"/>
              <a:t>hh:mm:ss</a:t>
            </a:r>
            <a:r>
              <a:rPr lang="en-US" altLang="zh-CN" dirty="0"/>
              <a:t> [AP]M)  </a:t>
            </a:r>
            <a:br>
              <a:rPr lang="en-US" altLang="zh-CN" dirty="0"/>
            </a:br>
            <a:r>
              <a:rPr lang="zh-CN" altLang="en-US" dirty="0"/>
              <a:t>　　</a:t>
            </a:r>
            <a:r>
              <a:rPr lang="en-US" altLang="zh-CN" dirty="0"/>
              <a:t>%T </a:t>
            </a:r>
            <a:r>
              <a:rPr lang="zh-CN" altLang="en-US" dirty="0"/>
              <a:t>时间</a:t>
            </a:r>
            <a:r>
              <a:rPr lang="en-US" altLang="zh-CN" dirty="0"/>
              <a:t>,24 </a:t>
            </a:r>
            <a:r>
              <a:rPr lang="zh-CN" altLang="en-US" dirty="0"/>
              <a:t>小时</a:t>
            </a:r>
            <a:r>
              <a:rPr lang="en-US" altLang="zh-CN" dirty="0"/>
              <a:t>(</a:t>
            </a:r>
            <a:r>
              <a:rPr lang="en-US" altLang="zh-CN" dirty="0" err="1"/>
              <a:t>hh:mm:ss</a:t>
            </a:r>
            <a:r>
              <a:rPr lang="en-US" altLang="zh-CN" dirty="0"/>
              <a:t>)  </a:t>
            </a:r>
            <a:br>
              <a:rPr lang="en-US" altLang="zh-CN" dirty="0"/>
            </a:br>
            <a:r>
              <a:rPr lang="zh-CN" altLang="en-US" dirty="0"/>
              <a:t>　　</a:t>
            </a:r>
            <a:r>
              <a:rPr lang="en-US" altLang="zh-CN" dirty="0"/>
              <a:t>%S </a:t>
            </a:r>
            <a:r>
              <a:rPr lang="zh-CN" altLang="en-US" dirty="0"/>
              <a:t>秒</a:t>
            </a:r>
            <a:r>
              <a:rPr lang="en-US" altLang="zh-CN" dirty="0"/>
              <a:t>(00……59)  </a:t>
            </a:r>
            <a:br>
              <a:rPr lang="en-US" altLang="zh-CN" dirty="0"/>
            </a:br>
            <a:r>
              <a:rPr lang="zh-CN" altLang="en-US" dirty="0"/>
              <a:t>　　</a:t>
            </a:r>
            <a:r>
              <a:rPr lang="en-US" altLang="zh-CN" dirty="0"/>
              <a:t>%s </a:t>
            </a:r>
            <a:r>
              <a:rPr lang="zh-CN" altLang="en-US" dirty="0"/>
              <a:t>秒</a:t>
            </a:r>
            <a:r>
              <a:rPr lang="en-US" altLang="zh-CN" dirty="0"/>
              <a:t>(00……59)  </a:t>
            </a:r>
            <a:br>
              <a:rPr lang="en-US" altLang="zh-CN" dirty="0"/>
            </a:br>
            <a:r>
              <a:rPr lang="zh-CN" altLang="en-US" dirty="0"/>
              <a:t>　　</a:t>
            </a:r>
            <a:r>
              <a:rPr lang="en-US" altLang="zh-CN" dirty="0"/>
              <a:t>%p AM</a:t>
            </a:r>
            <a:r>
              <a:rPr lang="zh-CN" altLang="en-US" dirty="0"/>
              <a:t>或</a:t>
            </a:r>
            <a:r>
              <a:rPr lang="en-US" altLang="zh-CN" dirty="0"/>
              <a:t>PM  </a:t>
            </a:r>
            <a:br>
              <a:rPr lang="en-US" altLang="zh-CN" dirty="0"/>
            </a:br>
            <a:r>
              <a:rPr lang="zh-CN" altLang="en-US" dirty="0"/>
              <a:t>　　</a:t>
            </a:r>
            <a:r>
              <a:rPr lang="en-US" altLang="zh-CN" dirty="0"/>
              <a:t>%w </a:t>
            </a:r>
            <a:r>
              <a:rPr lang="zh-CN" altLang="en-US" dirty="0"/>
              <a:t>一个星期中的天数</a:t>
            </a:r>
            <a:r>
              <a:rPr lang="en-US" altLang="zh-CN" dirty="0"/>
              <a:t>(0=Sunday ……6=Saturday </a:t>
            </a:r>
            <a:r>
              <a:rPr lang="zh-CN" altLang="en-US" dirty="0"/>
              <a:t>）  </a:t>
            </a:r>
            <a:br>
              <a:rPr lang="zh-CN" altLang="en-US" dirty="0"/>
            </a:br>
            <a:r>
              <a:rPr lang="zh-CN" altLang="en-US" dirty="0"/>
              <a:t>　　</a:t>
            </a:r>
            <a:r>
              <a:rPr lang="en-US" altLang="zh-CN" dirty="0"/>
              <a:t>%U </a:t>
            </a:r>
            <a:r>
              <a:rPr lang="zh-CN" altLang="en-US" dirty="0"/>
              <a:t>星期</a:t>
            </a:r>
            <a:r>
              <a:rPr lang="en-US" altLang="zh-CN" dirty="0"/>
              <a:t>(0……52), </a:t>
            </a:r>
            <a:r>
              <a:rPr lang="zh-CN" altLang="en-US" dirty="0"/>
              <a:t>这里星期天是星期的第一天  </a:t>
            </a:r>
            <a:br>
              <a:rPr lang="zh-CN" altLang="en-US" dirty="0"/>
            </a:br>
            <a:r>
              <a:rPr lang="zh-CN" altLang="en-US" dirty="0"/>
              <a:t>　　</a:t>
            </a:r>
            <a:r>
              <a:rPr lang="en-US" altLang="zh-CN" dirty="0"/>
              <a:t>%u </a:t>
            </a:r>
            <a:r>
              <a:rPr lang="zh-CN" altLang="en-US" dirty="0"/>
              <a:t>星期</a:t>
            </a:r>
            <a:r>
              <a:rPr lang="en-US" altLang="zh-CN" dirty="0"/>
              <a:t>(0……52), </a:t>
            </a:r>
            <a:r>
              <a:rPr lang="zh-CN" altLang="en-US" dirty="0"/>
              <a:t>这里星期一是星期的第一天  </a:t>
            </a:r>
            <a:br>
              <a:rPr lang="zh-CN" altLang="en-US" dirty="0"/>
            </a:br>
            <a:r>
              <a:rPr lang="zh-CN" altLang="en-US" dirty="0"/>
              <a:t>　　</a:t>
            </a:r>
            <a:r>
              <a:rPr lang="en-US" altLang="zh-CN" dirty="0"/>
              <a:t>%% </a:t>
            </a:r>
            <a:r>
              <a:rPr lang="zh-CN" altLang="en-US" dirty="0"/>
              <a:t>一个文字“</a:t>
            </a:r>
            <a:r>
              <a:rPr lang="en-US" altLang="zh-CN" dirty="0"/>
              <a:t>%”</a:t>
            </a:r>
            <a:r>
              <a:rPr lang="zh-CN" altLang="en-US" dirty="0"/>
              <a:t>。 </a:t>
            </a:r>
          </a:p>
        </p:txBody>
      </p:sp>
    </p:spTree>
    <p:extLst>
      <p:ext uri="{BB962C8B-B14F-4D97-AF65-F5344CB8AC3E}">
        <p14:creationId xmlns:p14="http://schemas.microsoft.com/office/powerpoint/2010/main" val="2475391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6364"/>
            <a:ext cx="10515600" cy="5830599"/>
          </a:xfrm>
        </p:spPr>
        <p:txBody>
          <a:bodyPr>
            <a:normAutofit fontScale="92500" lnSpcReduction="10000"/>
          </a:bodyPr>
          <a:lstStyle/>
          <a:p>
            <a:pPr marL="0" indent="0">
              <a:lnSpc>
                <a:spcPct val="160000"/>
              </a:lnSpc>
              <a:buNone/>
            </a:pPr>
            <a:r>
              <a:rPr lang="zh-CN" altLang="en-US" dirty="0"/>
              <a:t>一些示例：</a:t>
            </a:r>
            <a:br>
              <a:rPr lang="zh-CN" altLang="en-US" dirty="0"/>
            </a:br>
            <a:r>
              <a:rPr lang="zh-CN" altLang="en-US" dirty="0"/>
              <a:t>获取当前系统时间：</a:t>
            </a:r>
            <a:endParaRPr lang="en-US" altLang="zh-CN" dirty="0"/>
          </a:p>
          <a:p>
            <a:pPr marL="0" indent="0">
              <a:lnSpc>
                <a:spcPct val="160000"/>
              </a:lnSpc>
              <a:buNone/>
            </a:pPr>
            <a:r>
              <a:rPr lang="en-US" altLang="zh-CN" dirty="0"/>
              <a:t>SELECT EXTRACT(YEAR_MONTH FROM CURRENT_DATE);</a:t>
            </a:r>
            <a:br>
              <a:rPr lang="en-US" altLang="zh-CN" dirty="0"/>
            </a:br>
            <a:r>
              <a:rPr lang="en-US" altLang="zh-CN" dirty="0"/>
              <a:t>SELECT EXTRACT(DAY_SECOND FROM CURRENT_DATE);</a:t>
            </a:r>
            <a:br>
              <a:rPr lang="en-US" altLang="zh-CN" dirty="0"/>
            </a:br>
            <a:r>
              <a:rPr lang="en-US" altLang="zh-CN" dirty="0"/>
              <a:t>SELECT EXTRACT(HOUR_MINUTE FROM CURRENT_DATE);</a:t>
            </a:r>
            <a:br>
              <a:rPr lang="en-US" altLang="zh-CN" dirty="0"/>
            </a:br>
            <a:r>
              <a:rPr lang="zh-CN" altLang="en-US" dirty="0"/>
              <a:t>返回两个日期值之间的差值</a:t>
            </a:r>
            <a:r>
              <a:rPr lang="en-US" altLang="zh-CN" dirty="0"/>
              <a:t>(</a:t>
            </a:r>
            <a:r>
              <a:rPr lang="zh-CN" altLang="en-US" dirty="0"/>
              <a:t>月数</a:t>
            </a:r>
            <a:r>
              <a:rPr lang="en-US" altLang="zh-CN" dirty="0"/>
              <a:t>)</a:t>
            </a:r>
            <a:r>
              <a:rPr lang="zh-CN" altLang="en-US" dirty="0"/>
              <a:t>：</a:t>
            </a:r>
            <a:endParaRPr lang="en-US" altLang="zh-CN" dirty="0"/>
          </a:p>
          <a:p>
            <a:pPr marL="0" indent="0">
              <a:lnSpc>
                <a:spcPct val="160000"/>
              </a:lnSpc>
              <a:buNone/>
            </a:pPr>
            <a:r>
              <a:rPr lang="en-US" altLang="zh-CN" dirty="0"/>
              <a:t>SELECT PERIOD_DIFF(200302,199802);</a:t>
            </a:r>
            <a:br>
              <a:rPr lang="en-US" altLang="zh-CN" dirty="0"/>
            </a:br>
            <a:br>
              <a:rPr lang="zh-CN" altLang="en-US" dirty="0"/>
            </a:br>
            <a:endParaRPr lang="zh-CN" altLang="en-US" dirty="0"/>
          </a:p>
        </p:txBody>
      </p:sp>
    </p:spTree>
    <p:extLst>
      <p:ext uri="{BB962C8B-B14F-4D97-AF65-F5344CB8AC3E}">
        <p14:creationId xmlns:p14="http://schemas.microsoft.com/office/powerpoint/2010/main" val="184879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68036"/>
            <a:ext cx="10515600" cy="5608927"/>
          </a:xfrm>
        </p:spPr>
        <p:txBody>
          <a:bodyPr>
            <a:normAutofit fontScale="92500" lnSpcReduction="20000"/>
          </a:bodyPr>
          <a:lstStyle/>
          <a:p>
            <a:pPr marL="0" indent="0">
              <a:buNone/>
            </a:pPr>
            <a:r>
              <a:rPr lang="en-US" altLang="zh-CN" dirty="0" err="1"/>
              <a:t>mysql</a:t>
            </a:r>
            <a:r>
              <a:rPr lang="zh-CN" altLang="en-US" dirty="0"/>
              <a:t>的日期处理函数</a:t>
            </a:r>
            <a:r>
              <a:rPr lang="en-US" altLang="zh-CN" dirty="0" err="1"/>
              <a:t>to_days</a:t>
            </a:r>
            <a:r>
              <a:rPr lang="en-US" altLang="zh-CN" dirty="0"/>
              <a:t>()</a:t>
            </a:r>
            <a:r>
              <a:rPr lang="zh-CN" altLang="en-US" dirty="0"/>
              <a:t>和</a:t>
            </a:r>
            <a:r>
              <a:rPr lang="en-US" altLang="zh-CN" dirty="0" err="1"/>
              <a:t>from_days</a:t>
            </a:r>
            <a:r>
              <a:rPr lang="en-US" altLang="zh-CN" dirty="0"/>
              <a:t>()</a:t>
            </a:r>
          </a:p>
          <a:p>
            <a:pPr marL="0" indent="0">
              <a:buNone/>
            </a:pPr>
            <a:endParaRPr lang="en-US" altLang="zh-CN" dirty="0"/>
          </a:p>
          <a:p>
            <a:pPr marL="0" indent="0">
              <a:buNone/>
            </a:pPr>
            <a:r>
              <a:rPr lang="en-US" altLang="zh-CN" dirty="0"/>
              <a:t>TO_DAYS(date)</a:t>
            </a:r>
            <a:r>
              <a:rPr lang="zh-CN" altLang="en-US" dirty="0"/>
              <a:t>给出一个日期 </a:t>
            </a:r>
            <a:r>
              <a:rPr lang="en-US" altLang="zh-CN" dirty="0"/>
              <a:t>date</a:t>
            </a:r>
            <a:r>
              <a:rPr lang="zh-CN" altLang="en-US" dirty="0"/>
              <a:t>，返回一个天数</a:t>
            </a:r>
            <a:r>
              <a:rPr lang="en-US" altLang="zh-CN" dirty="0"/>
              <a:t>(</a:t>
            </a:r>
            <a:r>
              <a:rPr lang="zh-CN" altLang="en-US" dirty="0"/>
              <a:t>从 </a:t>
            </a:r>
            <a:r>
              <a:rPr lang="en-US" altLang="zh-CN" dirty="0"/>
              <a:t>0 </a:t>
            </a:r>
            <a:r>
              <a:rPr lang="zh-CN" altLang="en-US" dirty="0"/>
              <a:t>年开始的天数</a:t>
            </a:r>
            <a:r>
              <a:rPr lang="en-US" altLang="zh-CN" dirty="0"/>
              <a:t>)</a:t>
            </a:r>
            <a:r>
              <a:rPr lang="zh-CN" altLang="en-US" dirty="0"/>
              <a:t>：</a:t>
            </a:r>
          </a:p>
          <a:p>
            <a:pPr marL="0" indent="0">
              <a:buNone/>
            </a:pPr>
            <a:r>
              <a:rPr lang="en-US" altLang="zh-CN" dirty="0" err="1"/>
              <a:t>mysql</a:t>
            </a:r>
            <a:r>
              <a:rPr lang="en-US" altLang="zh-CN" dirty="0"/>
              <a:t>&gt; SELECT TO_DAYS(950501); </a:t>
            </a:r>
          </a:p>
          <a:p>
            <a:pPr marL="0" indent="0">
              <a:buNone/>
            </a:pPr>
            <a:r>
              <a:rPr lang="en-US" altLang="zh-CN" dirty="0"/>
              <a:t>-&gt; 728779 </a:t>
            </a:r>
          </a:p>
          <a:p>
            <a:pPr marL="0" indent="0">
              <a:buNone/>
            </a:pPr>
            <a:r>
              <a:rPr lang="en-US" altLang="zh-CN" dirty="0" err="1"/>
              <a:t>mysql</a:t>
            </a:r>
            <a:r>
              <a:rPr lang="en-US" altLang="zh-CN" dirty="0"/>
              <a:t>&gt; SELECT TO_DAYS('1997-10-07'); </a:t>
            </a:r>
          </a:p>
          <a:p>
            <a:pPr marL="0" indent="0">
              <a:buNone/>
            </a:pPr>
            <a:r>
              <a:rPr lang="en-US" altLang="zh-CN" dirty="0"/>
              <a:t>-&gt; 729669</a:t>
            </a:r>
          </a:p>
          <a:p>
            <a:pPr marL="0" indent="0">
              <a:buNone/>
            </a:pPr>
            <a:endParaRPr lang="en-US" altLang="zh-CN" dirty="0"/>
          </a:p>
          <a:p>
            <a:pPr marL="0" indent="0">
              <a:buNone/>
            </a:pPr>
            <a:r>
              <a:rPr lang="zh-CN" altLang="en-US" dirty="0"/>
              <a:t> </a:t>
            </a:r>
          </a:p>
          <a:p>
            <a:pPr marL="0" indent="0">
              <a:buNone/>
            </a:pPr>
            <a:endParaRPr lang="zh-CN" altLang="en-US" dirty="0"/>
          </a:p>
          <a:p>
            <a:pPr marL="0" indent="0">
              <a:buNone/>
            </a:pPr>
            <a:r>
              <a:rPr lang="en-US" altLang="zh-CN" dirty="0"/>
              <a:t>FROM_DAYS(N)</a:t>
            </a:r>
            <a:r>
              <a:rPr lang="zh-CN" altLang="en-US" dirty="0"/>
              <a:t>给出一个天数 </a:t>
            </a:r>
            <a:r>
              <a:rPr lang="en-US" altLang="zh-CN" dirty="0"/>
              <a:t>N</a:t>
            </a:r>
            <a:r>
              <a:rPr lang="zh-CN" altLang="en-US" dirty="0"/>
              <a:t>，返回一个 </a:t>
            </a:r>
            <a:r>
              <a:rPr lang="en-US" altLang="zh-CN" dirty="0"/>
              <a:t>DATE </a:t>
            </a:r>
            <a:r>
              <a:rPr lang="zh-CN" altLang="en-US" dirty="0"/>
              <a:t>值：</a:t>
            </a:r>
          </a:p>
          <a:p>
            <a:pPr marL="0" indent="0">
              <a:buNone/>
            </a:pPr>
            <a:r>
              <a:rPr lang="en-US" altLang="zh-CN" dirty="0" err="1"/>
              <a:t>mysql</a:t>
            </a:r>
            <a:r>
              <a:rPr lang="en-US" altLang="zh-CN" dirty="0"/>
              <a:t>&gt; SELECT FROM_DAYS(729669);</a:t>
            </a:r>
          </a:p>
          <a:p>
            <a:pPr marL="0" indent="0">
              <a:buNone/>
            </a:pPr>
            <a:r>
              <a:rPr lang="en-US" altLang="zh-CN" dirty="0"/>
              <a:t> -&gt; '1997-10-07'</a:t>
            </a:r>
            <a:endParaRPr lang="zh-CN" altLang="en-US" dirty="0"/>
          </a:p>
        </p:txBody>
      </p:sp>
    </p:spTree>
    <p:extLst>
      <p:ext uri="{BB962C8B-B14F-4D97-AF65-F5344CB8AC3E}">
        <p14:creationId xmlns:p14="http://schemas.microsoft.com/office/powerpoint/2010/main" val="191646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93964"/>
            <a:ext cx="10515600" cy="5982999"/>
          </a:xfrm>
        </p:spPr>
        <p:txBody>
          <a:bodyPr>
            <a:normAutofit fontScale="85000" lnSpcReduction="20000"/>
          </a:bodyPr>
          <a:lstStyle/>
          <a:p>
            <a:pPr marL="0" indent="0">
              <a:lnSpc>
                <a:spcPct val="150000"/>
              </a:lnSpc>
              <a:buNone/>
            </a:pPr>
            <a:r>
              <a:rPr lang="en-US" altLang="zh-CN" dirty="0" err="1"/>
              <a:t>mysql</a:t>
            </a:r>
            <a:r>
              <a:rPr lang="en-US" altLang="zh-CN" dirty="0"/>
              <a:t>&gt; select DATE_FORMAT('1997-10-04 22:23:00', '%W %M %Y');  </a:t>
            </a:r>
            <a:br>
              <a:rPr lang="en-US" altLang="zh-CN" dirty="0"/>
            </a:br>
            <a:r>
              <a:rPr lang="zh-CN" altLang="en-US" dirty="0"/>
              <a:t>　　</a:t>
            </a:r>
            <a:r>
              <a:rPr lang="en-US" altLang="zh-CN" dirty="0"/>
              <a:t>-&gt; 'Saturday October 1997'  </a:t>
            </a:r>
            <a:br>
              <a:rPr lang="en-US" altLang="zh-CN" dirty="0"/>
            </a:br>
            <a:r>
              <a:rPr lang="zh-CN" altLang="en-US" dirty="0"/>
              <a:t>　　</a:t>
            </a:r>
            <a:r>
              <a:rPr lang="en-US" altLang="zh-CN" dirty="0" err="1"/>
              <a:t>mysql</a:t>
            </a:r>
            <a:r>
              <a:rPr lang="en-US" altLang="zh-CN" dirty="0"/>
              <a:t>&gt; select DATE_FORMAT('1997-10-04 22:23:00', '%H:%</a:t>
            </a:r>
            <a:r>
              <a:rPr lang="en-US" altLang="zh-CN" dirty="0" err="1"/>
              <a:t>i</a:t>
            </a:r>
            <a:r>
              <a:rPr lang="en-US" altLang="zh-CN" dirty="0"/>
              <a:t>:%s');  </a:t>
            </a:r>
            <a:br>
              <a:rPr lang="en-US" altLang="zh-CN" dirty="0"/>
            </a:br>
            <a:r>
              <a:rPr lang="zh-CN" altLang="en-US" dirty="0"/>
              <a:t>　　</a:t>
            </a:r>
            <a:r>
              <a:rPr lang="en-US" altLang="zh-CN" dirty="0"/>
              <a:t>-&gt; '22:23:00'  </a:t>
            </a:r>
            <a:br>
              <a:rPr lang="en-US" altLang="zh-CN" dirty="0"/>
            </a:br>
            <a:r>
              <a:rPr lang="zh-CN" altLang="en-US" dirty="0"/>
              <a:t>　　</a:t>
            </a:r>
            <a:r>
              <a:rPr lang="en-US" altLang="zh-CN" dirty="0" err="1"/>
              <a:t>mysql</a:t>
            </a:r>
            <a:r>
              <a:rPr lang="en-US" altLang="zh-CN" dirty="0"/>
              <a:t>&gt; select DATE_FORMAT('1997-10-04 22:23:00',  </a:t>
            </a:r>
            <a:br>
              <a:rPr lang="en-US" altLang="zh-CN" dirty="0"/>
            </a:br>
            <a:r>
              <a:rPr lang="zh-CN" altLang="en-US" dirty="0"/>
              <a:t>　　</a:t>
            </a:r>
            <a:r>
              <a:rPr lang="en-US" altLang="zh-CN" dirty="0"/>
              <a:t>'%D %y %a %d %m %b %j');  </a:t>
            </a:r>
            <a:br>
              <a:rPr lang="en-US" altLang="zh-CN" dirty="0"/>
            </a:br>
            <a:r>
              <a:rPr lang="zh-CN" altLang="en-US" dirty="0"/>
              <a:t>　　</a:t>
            </a:r>
            <a:r>
              <a:rPr lang="en-US" altLang="zh-CN" dirty="0"/>
              <a:t>-&gt; '4th 97 Sat 04 10 Oct 277'  </a:t>
            </a:r>
            <a:br>
              <a:rPr lang="en-US" altLang="zh-CN" dirty="0"/>
            </a:br>
            <a:r>
              <a:rPr lang="zh-CN" altLang="en-US" dirty="0"/>
              <a:t>　　</a:t>
            </a:r>
            <a:r>
              <a:rPr lang="en-US" altLang="zh-CN" dirty="0" err="1"/>
              <a:t>mysql</a:t>
            </a:r>
            <a:r>
              <a:rPr lang="en-US" altLang="zh-CN" dirty="0"/>
              <a:t>&gt; select DATE_FORMAT('1997-10-04 22:23:00',  </a:t>
            </a:r>
            <a:br>
              <a:rPr lang="en-US" altLang="zh-CN" dirty="0"/>
            </a:br>
            <a:r>
              <a:rPr lang="zh-CN" altLang="en-US" dirty="0"/>
              <a:t>　　</a:t>
            </a:r>
            <a:r>
              <a:rPr lang="en-US" altLang="zh-CN" dirty="0"/>
              <a:t>'%H %k %I %r %T %S %w');  </a:t>
            </a:r>
            <a:br>
              <a:rPr lang="en-US" altLang="zh-CN" dirty="0"/>
            </a:br>
            <a:r>
              <a:rPr lang="zh-CN" altLang="en-US" dirty="0"/>
              <a:t>　　</a:t>
            </a:r>
            <a:r>
              <a:rPr lang="en-US" altLang="zh-CN" dirty="0"/>
              <a:t>-&gt; '22 22 10 10:23:00 PM 22:23:00 00 6'  </a:t>
            </a:r>
            <a:br>
              <a:rPr lang="en-US" altLang="zh-CN" dirty="0"/>
            </a:br>
            <a:r>
              <a:rPr lang="zh-CN" altLang="en-US" dirty="0"/>
              <a:t>　　</a:t>
            </a:r>
            <a:r>
              <a:rPr lang="en-US" altLang="zh-CN" dirty="0"/>
              <a:t>MySQL3.23</a:t>
            </a:r>
            <a:r>
              <a:rPr lang="zh-CN" altLang="en-US" dirty="0"/>
              <a:t>中，在格式修饰符字符前需要</a:t>
            </a:r>
            <a:r>
              <a:rPr lang="en-US" altLang="zh-CN" dirty="0"/>
              <a:t>%</a:t>
            </a:r>
            <a:r>
              <a:rPr lang="zh-CN" altLang="en-US" dirty="0"/>
              <a:t>。在</a:t>
            </a:r>
            <a:r>
              <a:rPr lang="en-US" altLang="zh-CN" dirty="0"/>
              <a:t>MySQL</a:t>
            </a:r>
            <a:r>
              <a:rPr lang="zh-CN" altLang="en-US" dirty="0"/>
              <a:t>更早的版本中，</a:t>
            </a:r>
            <a:r>
              <a:rPr lang="en-US" altLang="zh-CN" dirty="0"/>
              <a:t>%</a:t>
            </a:r>
            <a:r>
              <a:rPr lang="zh-CN" altLang="en-US" dirty="0"/>
              <a:t>是可选的。 </a:t>
            </a:r>
          </a:p>
        </p:txBody>
      </p:sp>
    </p:spTree>
    <p:extLst>
      <p:ext uri="{BB962C8B-B14F-4D97-AF65-F5344CB8AC3E}">
        <p14:creationId xmlns:p14="http://schemas.microsoft.com/office/powerpoint/2010/main" val="160943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0164"/>
            <a:ext cx="10515600" cy="6587836"/>
          </a:xfrm>
        </p:spPr>
        <p:txBody>
          <a:bodyPr>
            <a:normAutofit fontScale="70000" lnSpcReduction="20000"/>
          </a:bodyPr>
          <a:lstStyle/>
          <a:p>
            <a:pPr marL="0" indent="0">
              <a:lnSpc>
                <a:spcPct val="160000"/>
              </a:lnSpc>
              <a:buNone/>
            </a:pPr>
            <a:r>
              <a:rPr lang="zh-CN" altLang="en-US" b="1" dirty="0"/>
              <a:t>五、加密函数</a:t>
            </a:r>
            <a:br>
              <a:rPr lang="zh-CN" altLang="en-US" dirty="0"/>
            </a:br>
            <a:r>
              <a:rPr lang="en-US" altLang="zh-CN" dirty="0"/>
              <a:t>AES_ENCRYPT(</a:t>
            </a:r>
            <a:r>
              <a:rPr lang="en-US" altLang="zh-CN" dirty="0" err="1"/>
              <a:t>str,key</a:t>
            </a:r>
            <a:r>
              <a:rPr lang="en-US" altLang="zh-CN" dirty="0"/>
              <a:t>)  </a:t>
            </a:r>
            <a:r>
              <a:rPr lang="zh-CN" altLang="en-US" dirty="0"/>
              <a:t>返回用密钥</a:t>
            </a:r>
            <a:r>
              <a:rPr lang="en-US" altLang="zh-CN" dirty="0"/>
              <a:t>key</a:t>
            </a:r>
            <a:r>
              <a:rPr lang="zh-CN" altLang="en-US" dirty="0"/>
              <a:t>对字符串</a:t>
            </a:r>
            <a:r>
              <a:rPr lang="en-US" altLang="zh-CN" dirty="0" err="1"/>
              <a:t>str</a:t>
            </a:r>
            <a:r>
              <a:rPr lang="zh-CN" altLang="en-US" dirty="0"/>
              <a:t>利用高级加密标准算法加密后的结果，调用</a:t>
            </a:r>
            <a:r>
              <a:rPr lang="en-US" altLang="zh-CN" dirty="0"/>
              <a:t>AES_ENCRYPT</a:t>
            </a:r>
            <a:r>
              <a:rPr lang="zh-CN" altLang="en-US" dirty="0"/>
              <a:t>的结果是一个二进制字符串，以</a:t>
            </a:r>
            <a:r>
              <a:rPr lang="en-US" altLang="zh-CN" dirty="0"/>
              <a:t>BLOB</a:t>
            </a:r>
            <a:r>
              <a:rPr lang="zh-CN" altLang="en-US" dirty="0"/>
              <a:t>类型存储</a:t>
            </a:r>
            <a:br>
              <a:rPr lang="zh-CN" altLang="en-US" dirty="0"/>
            </a:br>
            <a:r>
              <a:rPr lang="en-US" altLang="zh-CN" dirty="0"/>
              <a:t>AES_DECRYPT(</a:t>
            </a:r>
            <a:r>
              <a:rPr lang="en-US" altLang="zh-CN" dirty="0" err="1"/>
              <a:t>str,key</a:t>
            </a:r>
            <a:r>
              <a:rPr lang="en-US" altLang="zh-CN" dirty="0"/>
              <a:t>)  </a:t>
            </a:r>
            <a:r>
              <a:rPr lang="zh-CN" altLang="en-US" dirty="0"/>
              <a:t>返回用密钥</a:t>
            </a:r>
            <a:r>
              <a:rPr lang="en-US" altLang="zh-CN" dirty="0"/>
              <a:t>key</a:t>
            </a:r>
            <a:r>
              <a:rPr lang="zh-CN" altLang="en-US" dirty="0"/>
              <a:t>对字符串</a:t>
            </a:r>
            <a:r>
              <a:rPr lang="en-US" altLang="zh-CN" dirty="0" err="1"/>
              <a:t>str</a:t>
            </a:r>
            <a:r>
              <a:rPr lang="zh-CN" altLang="en-US" dirty="0"/>
              <a:t>利用高级加密标准算法解密后的结果</a:t>
            </a:r>
            <a:br>
              <a:rPr lang="zh-CN" altLang="en-US" dirty="0"/>
            </a:br>
            <a:r>
              <a:rPr lang="en-US" altLang="zh-CN" dirty="0"/>
              <a:t>DECODE(</a:t>
            </a:r>
            <a:r>
              <a:rPr lang="en-US" altLang="zh-CN" dirty="0" err="1"/>
              <a:t>str,key</a:t>
            </a:r>
            <a:r>
              <a:rPr lang="en-US" altLang="zh-CN" dirty="0"/>
              <a:t>)   </a:t>
            </a:r>
            <a:r>
              <a:rPr lang="zh-CN" altLang="en-US" dirty="0"/>
              <a:t>使用</a:t>
            </a:r>
            <a:r>
              <a:rPr lang="en-US" altLang="zh-CN" dirty="0"/>
              <a:t>key</a:t>
            </a:r>
            <a:r>
              <a:rPr lang="zh-CN" altLang="en-US" dirty="0"/>
              <a:t>作为密钥解密加密字符串</a:t>
            </a:r>
            <a:r>
              <a:rPr lang="en-US" altLang="zh-CN" dirty="0" err="1"/>
              <a:t>str</a:t>
            </a:r>
            <a:br>
              <a:rPr lang="en-US" altLang="zh-CN" dirty="0"/>
            </a:br>
            <a:r>
              <a:rPr lang="en-US" altLang="zh-CN" dirty="0"/>
              <a:t>ENCRYPT(</a:t>
            </a:r>
            <a:r>
              <a:rPr lang="en-US" altLang="zh-CN" dirty="0" err="1"/>
              <a:t>str,salt</a:t>
            </a:r>
            <a:r>
              <a:rPr lang="en-US" altLang="zh-CN" dirty="0"/>
              <a:t>)   </a:t>
            </a:r>
            <a:r>
              <a:rPr lang="zh-CN" altLang="en-US" dirty="0"/>
              <a:t>使用</a:t>
            </a:r>
            <a:r>
              <a:rPr lang="en-US" altLang="zh-CN" dirty="0" err="1"/>
              <a:t>UNIXcrypt</a:t>
            </a:r>
            <a:r>
              <a:rPr lang="en-US" altLang="zh-CN" dirty="0"/>
              <a:t>()</a:t>
            </a:r>
            <a:r>
              <a:rPr lang="zh-CN" altLang="en-US" dirty="0"/>
              <a:t>函数，用关键词</a:t>
            </a:r>
            <a:r>
              <a:rPr lang="en-US" altLang="zh-CN" dirty="0"/>
              <a:t>salt(</a:t>
            </a:r>
            <a:r>
              <a:rPr lang="zh-CN" altLang="en-US" dirty="0"/>
              <a:t>一个可以惟一确定口令的字符串，就像钥匙一样</a:t>
            </a:r>
            <a:r>
              <a:rPr lang="en-US" altLang="zh-CN" dirty="0"/>
              <a:t>)</a:t>
            </a:r>
            <a:r>
              <a:rPr lang="zh-CN" altLang="en-US" dirty="0"/>
              <a:t>加密字符串</a:t>
            </a:r>
            <a:r>
              <a:rPr lang="en-US" altLang="zh-CN" dirty="0" err="1"/>
              <a:t>str</a:t>
            </a:r>
            <a:br>
              <a:rPr lang="en-US" altLang="zh-CN" dirty="0"/>
            </a:br>
            <a:r>
              <a:rPr lang="en-US" altLang="zh-CN" dirty="0"/>
              <a:t>ENCODE(</a:t>
            </a:r>
            <a:r>
              <a:rPr lang="en-US" altLang="zh-CN" dirty="0" err="1"/>
              <a:t>str,key</a:t>
            </a:r>
            <a:r>
              <a:rPr lang="en-US" altLang="zh-CN" dirty="0"/>
              <a:t>)   </a:t>
            </a:r>
            <a:r>
              <a:rPr lang="zh-CN" altLang="en-US" dirty="0"/>
              <a:t>使用</a:t>
            </a:r>
            <a:r>
              <a:rPr lang="en-US" altLang="zh-CN" dirty="0"/>
              <a:t>key</a:t>
            </a:r>
            <a:r>
              <a:rPr lang="zh-CN" altLang="en-US" dirty="0"/>
              <a:t>作为密钥加密字符串</a:t>
            </a:r>
            <a:r>
              <a:rPr lang="en-US" altLang="zh-CN" dirty="0" err="1"/>
              <a:t>str</a:t>
            </a:r>
            <a:r>
              <a:rPr lang="zh-CN" altLang="en-US" dirty="0"/>
              <a:t>，调用</a:t>
            </a:r>
            <a:r>
              <a:rPr lang="en-US" altLang="zh-CN" dirty="0"/>
              <a:t>ENCODE()</a:t>
            </a:r>
            <a:r>
              <a:rPr lang="zh-CN" altLang="en-US" dirty="0"/>
              <a:t>的结果是一个二进制字符串，它以</a:t>
            </a:r>
            <a:r>
              <a:rPr lang="en-US" altLang="zh-CN" dirty="0"/>
              <a:t>BLOB</a:t>
            </a:r>
            <a:r>
              <a:rPr lang="zh-CN" altLang="en-US" dirty="0"/>
              <a:t>类型存储</a:t>
            </a:r>
            <a:br>
              <a:rPr lang="zh-CN" altLang="en-US" dirty="0"/>
            </a:br>
            <a:r>
              <a:rPr lang="en-US" altLang="zh-CN" dirty="0"/>
              <a:t>MD5()    </a:t>
            </a:r>
            <a:r>
              <a:rPr lang="zh-CN" altLang="en-US" dirty="0"/>
              <a:t>计算字符串</a:t>
            </a:r>
            <a:r>
              <a:rPr lang="en-US" altLang="zh-CN" dirty="0" err="1"/>
              <a:t>str</a:t>
            </a:r>
            <a:r>
              <a:rPr lang="zh-CN" altLang="en-US" dirty="0"/>
              <a:t>的</a:t>
            </a:r>
            <a:r>
              <a:rPr lang="en-US" altLang="zh-CN" dirty="0"/>
              <a:t>MD5</a:t>
            </a:r>
            <a:r>
              <a:rPr lang="zh-CN" altLang="en-US" dirty="0"/>
              <a:t>校验和</a:t>
            </a:r>
            <a:br>
              <a:rPr lang="zh-CN" altLang="en-US" dirty="0"/>
            </a:br>
            <a:r>
              <a:rPr lang="en-US" altLang="zh-CN" dirty="0"/>
              <a:t>PASSWORD(</a:t>
            </a:r>
            <a:r>
              <a:rPr lang="en-US" altLang="zh-CN" dirty="0" err="1"/>
              <a:t>str</a:t>
            </a:r>
            <a:r>
              <a:rPr lang="en-US" altLang="zh-CN" dirty="0"/>
              <a:t>)   </a:t>
            </a:r>
            <a:r>
              <a:rPr lang="zh-CN" altLang="en-US" dirty="0"/>
              <a:t>返回字符串</a:t>
            </a:r>
            <a:r>
              <a:rPr lang="en-US" altLang="zh-CN" dirty="0" err="1"/>
              <a:t>str</a:t>
            </a:r>
            <a:r>
              <a:rPr lang="zh-CN" altLang="en-US" dirty="0"/>
              <a:t>的加密版本，这个加密过程是不可逆转的，和</a:t>
            </a:r>
            <a:r>
              <a:rPr lang="en-US" altLang="zh-CN" dirty="0"/>
              <a:t>UNIX</a:t>
            </a:r>
            <a:r>
              <a:rPr lang="zh-CN" altLang="en-US" dirty="0"/>
              <a:t>密码加密过程使用不同的算法。从原文密码</a:t>
            </a:r>
            <a:r>
              <a:rPr lang="en-US" altLang="zh-CN" dirty="0" err="1"/>
              <a:t>str</a:t>
            </a:r>
            <a:r>
              <a:rPr lang="en-US" altLang="zh-CN" dirty="0"/>
              <a:t> </a:t>
            </a:r>
            <a:r>
              <a:rPr lang="zh-CN" altLang="en-US" dirty="0"/>
              <a:t>计算并返回密码字符串，当参数为 </a:t>
            </a:r>
            <a:r>
              <a:rPr lang="en-US" altLang="zh-CN" dirty="0"/>
              <a:t>NULL </a:t>
            </a:r>
            <a:r>
              <a:rPr lang="zh-CN" altLang="en-US" dirty="0"/>
              <a:t>时返回 </a:t>
            </a:r>
            <a:r>
              <a:rPr lang="en-US" altLang="zh-CN" dirty="0"/>
              <a:t>NULL </a:t>
            </a:r>
            <a:r>
              <a:rPr lang="zh-CN" altLang="en-US" dirty="0"/>
              <a:t>。这个函数用于用户授权表的</a:t>
            </a:r>
            <a:r>
              <a:rPr lang="en-US" altLang="zh-CN" dirty="0"/>
              <a:t>Password </a:t>
            </a:r>
            <a:r>
              <a:rPr lang="zh-CN" altLang="en-US" dirty="0"/>
              <a:t>列中的加密</a:t>
            </a:r>
            <a:r>
              <a:rPr lang="en-US" altLang="zh-CN" dirty="0"/>
              <a:t>MySQL </a:t>
            </a:r>
            <a:r>
              <a:rPr lang="zh-CN" altLang="en-US" dirty="0"/>
              <a:t>密码存储 </a:t>
            </a:r>
            <a:br>
              <a:rPr lang="zh-CN" altLang="en-US" dirty="0"/>
            </a:br>
            <a:r>
              <a:rPr lang="en-US" altLang="zh-CN" dirty="0"/>
              <a:t>SHA()    </a:t>
            </a:r>
            <a:r>
              <a:rPr lang="zh-CN" altLang="en-US" dirty="0"/>
              <a:t>计算字符串</a:t>
            </a:r>
            <a:r>
              <a:rPr lang="en-US" altLang="zh-CN" dirty="0" err="1"/>
              <a:t>str</a:t>
            </a:r>
            <a:r>
              <a:rPr lang="zh-CN" altLang="en-US" dirty="0"/>
              <a:t>的安全散列算法</a:t>
            </a:r>
            <a:r>
              <a:rPr lang="en-US" altLang="zh-CN" dirty="0"/>
              <a:t>(SHA)</a:t>
            </a:r>
            <a:r>
              <a:rPr lang="zh-CN" altLang="en-US" dirty="0"/>
              <a:t>校验和</a:t>
            </a:r>
          </a:p>
        </p:txBody>
      </p:sp>
    </p:spTree>
    <p:extLst>
      <p:ext uri="{BB962C8B-B14F-4D97-AF65-F5344CB8AC3E}">
        <p14:creationId xmlns:p14="http://schemas.microsoft.com/office/powerpoint/2010/main" val="3975142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41218"/>
            <a:ext cx="10515600" cy="5435745"/>
          </a:xfrm>
        </p:spPr>
        <p:txBody>
          <a:bodyPr/>
          <a:lstStyle/>
          <a:p>
            <a:pPr marL="0" indent="0">
              <a:lnSpc>
                <a:spcPct val="150000"/>
              </a:lnSpc>
              <a:buNone/>
            </a:pPr>
            <a:r>
              <a:rPr lang="zh-CN" altLang="en-US" dirty="0"/>
              <a:t>示例：</a:t>
            </a:r>
            <a:br>
              <a:rPr lang="zh-CN" altLang="en-US" dirty="0"/>
            </a:br>
            <a:r>
              <a:rPr lang="en-US" altLang="zh-CN" dirty="0"/>
              <a:t>SELECT ENCRYPT('</a:t>
            </a:r>
            <a:r>
              <a:rPr lang="en-US" altLang="zh-CN" dirty="0" err="1"/>
              <a:t>root','salt</a:t>
            </a:r>
            <a:r>
              <a:rPr lang="en-US" altLang="zh-CN" dirty="0"/>
              <a:t>');</a:t>
            </a:r>
            <a:br>
              <a:rPr lang="en-US" altLang="zh-CN" dirty="0"/>
            </a:br>
            <a:r>
              <a:rPr lang="en-US" altLang="zh-CN" dirty="0"/>
              <a:t>SELECT ENCODE('</a:t>
            </a:r>
            <a:r>
              <a:rPr lang="en-US" altLang="zh-CN" dirty="0" err="1"/>
              <a:t>xufeng</a:t>
            </a:r>
            <a:r>
              <a:rPr lang="en-US" altLang="zh-CN" dirty="0"/>
              <a:t>','key');</a:t>
            </a:r>
            <a:br>
              <a:rPr lang="en-US" altLang="zh-CN" dirty="0"/>
            </a:br>
            <a:r>
              <a:rPr lang="en-US" altLang="zh-CN" dirty="0"/>
              <a:t>SELECT DECODE(ENCODE('</a:t>
            </a:r>
            <a:r>
              <a:rPr lang="en-US" altLang="zh-CN" dirty="0" err="1"/>
              <a:t>xufeng</a:t>
            </a:r>
            <a:r>
              <a:rPr lang="en-US" altLang="zh-CN" dirty="0"/>
              <a:t>','key'),'key');#</a:t>
            </a:r>
            <a:r>
              <a:rPr lang="zh-CN" altLang="en-US" dirty="0"/>
              <a:t>加解密放在一起</a:t>
            </a:r>
            <a:br>
              <a:rPr lang="zh-CN" altLang="en-US" dirty="0"/>
            </a:br>
            <a:r>
              <a:rPr lang="en-US" altLang="zh-CN" dirty="0"/>
              <a:t>SELECT AES_ENCRYPT('</a:t>
            </a:r>
            <a:r>
              <a:rPr lang="en-US" altLang="zh-CN" dirty="0" err="1"/>
              <a:t>root','key</a:t>
            </a:r>
            <a:r>
              <a:rPr lang="en-US" altLang="zh-CN" dirty="0"/>
              <a:t>');</a:t>
            </a:r>
            <a:br>
              <a:rPr lang="en-US" altLang="zh-CN" dirty="0"/>
            </a:br>
            <a:r>
              <a:rPr lang="en-US" altLang="zh-CN" dirty="0"/>
              <a:t>SELECT AES_DECRYPT(AES_ENCRYPT('</a:t>
            </a:r>
            <a:r>
              <a:rPr lang="en-US" altLang="zh-CN" dirty="0" err="1"/>
              <a:t>root','key</a:t>
            </a:r>
            <a:r>
              <a:rPr lang="en-US" altLang="zh-CN" dirty="0"/>
              <a:t>'),'key');</a:t>
            </a:r>
            <a:br>
              <a:rPr lang="en-US" altLang="zh-CN" dirty="0"/>
            </a:br>
            <a:r>
              <a:rPr lang="en-US" altLang="zh-CN" dirty="0"/>
              <a:t>SELECT MD5('123456');</a:t>
            </a:r>
            <a:br>
              <a:rPr lang="en-US" altLang="zh-CN" dirty="0"/>
            </a:br>
            <a:r>
              <a:rPr lang="en-US" altLang="zh-CN" dirty="0"/>
              <a:t>SELECT SHA('123456');</a:t>
            </a:r>
            <a:endParaRPr lang="zh-CN" altLang="en-US" dirty="0"/>
          </a:p>
          <a:p>
            <a:pPr marL="0" indent="0">
              <a:buNone/>
            </a:pPr>
            <a:endParaRPr lang="zh-CN" altLang="en-US" dirty="0"/>
          </a:p>
        </p:txBody>
      </p:sp>
    </p:spTree>
    <p:extLst>
      <p:ext uri="{BB962C8B-B14F-4D97-AF65-F5344CB8AC3E}">
        <p14:creationId xmlns:p14="http://schemas.microsoft.com/office/powerpoint/2010/main" val="163003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3</a:t>
            </a:r>
            <a:r>
              <a:rPr lang="zh-CN" altLang="en-US" dirty="0"/>
              <a:t>向原表中字段中插入多条记录的方法二。</a:t>
            </a:r>
          </a:p>
          <a:p>
            <a:pPr marL="0" indent="0">
              <a:buNone/>
            </a:pPr>
            <a:r>
              <a:rPr lang="zh-CN" altLang="en-US" dirty="0"/>
              <a:t>语法：</a:t>
            </a:r>
            <a:r>
              <a:rPr lang="en-US" altLang="zh-CN" dirty="0"/>
              <a:t>insert into+</a:t>
            </a:r>
            <a:r>
              <a:rPr lang="zh-CN" altLang="en-US" dirty="0"/>
              <a:t>表名 </a:t>
            </a:r>
            <a:r>
              <a:rPr lang="en-US" altLang="zh-CN" dirty="0"/>
              <a:t>select v1,v2 union all</a:t>
            </a:r>
          </a:p>
          <a:p>
            <a:pPr marL="0" indent="0">
              <a:buNone/>
            </a:pPr>
            <a:r>
              <a:rPr lang="en-US" altLang="zh-CN" dirty="0"/>
              <a:t>          select v1,v2;</a:t>
            </a:r>
          </a:p>
          <a:p>
            <a:pPr marL="0" indent="0">
              <a:buNone/>
            </a:pPr>
            <a:r>
              <a:rPr lang="en-US" altLang="zh-CN" dirty="0" err="1"/>
              <a:t>mysql</a:t>
            </a:r>
            <a:r>
              <a:rPr lang="en-US" altLang="zh-CN" dirty="0"/>
              <a:t>&gt; insert into book select "</a:t>
            </a:r>
            <a:r>
              <a:rPr lang="en-US" altLang="zh-CN" dirty="0" err="1"/>
              <a:t>abc</a:t>
            </a:r>
            <a:r>
              <a:rPr lang="en-US" altLang="zh-CN" dirty="0"/>
              <a:t>","</a:t>
            </a:r>
            <a:r>
              <a:rPr lang="en-US" altLang="zh-CN" dirty="0" err="1"/>
              <a:t>bdd</a:t>
            </a:r>
            <a:r>
              <a:rPr lang="en-US" altLang="zh-CN" dirty="0"/>
              <a:t>" union  all</a:t>
            </a:r>
          </a:p>
          <a:p>
            <a:pPr marL="0" indent="0">
              <a:buNone/>
            </a:pPr>
            <a:r>
              <a:rPr lang="en-US" altLang="zh-CN" dirty="0"/>
              <a:t>    -&gt; select "add","</a:t>
            </a:r>
            <a:r>
              <a:rPr lang="en-US" altLang="zh-CN" dirty="0" err="1"/>
              <a:t>dsf</a:t>
            </a:r>
            <a:r>
              <a:rPr lang="en-US" altLang="zh-CN" dirty="0"/>
              <a:t>";</a:t>
            </a:r>
            <a:endParaRPr lang="zh-CN" altLang="en-US" dirty="0"/>
          </a:p>
        </p:txBody>
      </p:sp>
    </p:spTree>
    <p:extLst>
      <p:ext uri="{BB962C8B-B14F-4D97-AF65-F5344CB8AC3E}">
        <p14:creationId xmlns:p14="http://schemas.microsoft.com/office/powerpoint/2010/main" val="4054542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51164"/>
            <a:ext cx="10515600" cy="5525799"/>
          </a:xfrm>
        </p:spPr>
        <p:txBody>
          <a:bodyPr/>
          <a:lstStyle/>
          <a:p>
            <a:pPr marL="0" indent="0">
              <a:lnSpc>
                <a:spcPct val="150000"/>
              </a:lnSpc>
              <a:buNone/>
            </a:pPr>
            <a:r>
              <a:rPr lang="zh-CN" altLang="en-US" b="1" dirty="0"/>
              <a:t>八、类型转化函数</a:t>
            </a:r>
            <a:br>
              <a:rPr lang="zh-CN" altLang="en-US" dirty="0"/>
            </a:br>
            <a:r>
              <a:rPr lang="zh-CN" altLang="en-US" dirty="0"/>
              <a:t>为了进行数据类型转化，</a:t>
            </a:r>
            <a:r>
              <a:rPr lang="en-US" altLang="zh-CN" dirty="0"/>
              <a:t>MySQL</a:t>
            </a:r>
            <a:r>
              <a:rPr lang="zh-CN" altLang="en-US" dirty="0"/>
              <a:t>提供了</a:t>
            </a:r>
            <a:r>
              <a:rPr lang="en-US" altLang="zh-CN" dirty="0"/>
              <a:t>CAST()</a:t>
            </a:r>
            <a:r>
              <a:rPr lang="zh-CN" altLang="en-US" dirty="0"/>
              <a:t>函数，它可以把一个值转化为指定的数据类型。类型有：</a:t>
            </a:r>
            <a:r>
              <a:rPr lang="en-US" altLang="zh-CN" dirty="0"/>
              <a:t>BINARY,CHAR,DATE,TIME,DATETIME,SIGNED,UNSIGNED</a:t>
            </a:r>
            <a:br>
              <a:rPr lang="en-US" altLang="zh-CN" dirty="0"/>
            </a:br>
            <a:r>
              <a:rPr lang="zh-CN" altLang="en-US" dirty="0"/>
              <a:t>示例：</a:t>
            </a:r>
            <a:br>
              <a:rPr lang="zh-CN" altLang="en-US" dirty="0"/>
            </a:br>
            <a:r>
              <a:rPr lang="en-US" altLang="zh-CN" dirty="0"/>
              <a:t>SELECT CAST(NOW() AS SIGNED INTEGER),CURDATE()+0;</a:t>
            </a:r>
            <a:br>
              <a:rPr lang="en-US" altLang="zh-CN" dirty="0"/>
            </a:br>
            <a:r>
              <a:rPr lang="en-US" altLang="zh-CN" dirty="0"/>
              <a:t>SELECT 'f'=BINARY '</a:t>
            </a:r>
            <a:r>
              <a:rPr lang="en-US" altLang="zh-CN" dirty="0" err="1"/>
              <a:t>F','f</a:t>
            </a:r>
            <a:r>
              <a:rPr lang="en-US" altLang="zh-CN" dirty="0"/>
              <a:t>'=CAST('F' AS BINARY);</a:t>
            </a:r>
            <a:br>
              <a:rPr lang="en-US" altLang="zh-CN" dirty="0"/>
            </a:br>
            <a:endParaRPr lang="zh-CN" altLang="en-US" dirty="0"/>
          </a:p>
        </p:txBody>
      </p:sp>
    </p:spTree>
    <p:extLst>
      <p:ext uri="{BB962C8B-B14F-4D97-AF65-F5344CB8AC3E}">
        <p14:creationId xmlns:p14="http://schemas.microsoft.com/office/powerpoint/2010/main" val="1077253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26473"/>
            <a:ext cx="10515600" cy="5650490"/>
          </a:xfrm>
        </p:spPr>
        <p:txBody>
          <a:bodyPr>
            <a:normAutofit fontScale="85000" lnSpcReduction="20000"/>
          </a:bodyPr>
          <a:lstStyle/>
          <a:p>
            <a:pPr marL="0" indent="0">
              <a:lnSpc>
                <a:spcPct val="150000"/>
              </a:lnSpc>
              <a:buNone/>
            </a:pPr>
            <a:r>
              <a:rPr lang="zh-CN" altLang="en-US" b="1" dirty="0"/>
              <a:t>九、系统信息函数</a:t>
            </a:r>
            <a:br>
              <a:rPr lang="zh-CN" altLang="en-US" dirty="0"/>
            </a:br>
            <a:r>
              <a:rPr lang="en-US" altLang="zh-CN" dirty="0"/>
              <a:t>DATABASE()   </a:t>
            </a:r>
            <a:r>
              <a:rPr lang="zh-CN" altLang="en-US" dirty="0"/>
              <a:t>返回当前数据库名</a:t>
            </a:r>
            <a:br>
              <a:rPr lang="zh-CN" altLang="en-US" dirty="0"/>
            </a:br>
            <a:r>
              <a:rPr lang="en-US" altLang="zh-CN" dirty="0"/>
              <a:t>BENCHMARK(</a:t>
            </a:r>
            <a:r>
              <a:rPr lang="en-US" altLang="zh-CN" dirty="0" err="1"/>
              <a:t>count,expr</a:t>
            </a:r>
            <a:r>
              <a:rPr lang="en-US" altLang="zh-CN" dirty="0"/>
              <a:t>)  </a:t>
            </a:r>
            <a:r>
              <a:rPr lang="zh-CN" altLang="en-US" dirty="0"/>
              <a:t>将表达式</a:t>
            </a:r>
            <a:r>
              <a:rPr lang="en-US" altLang="zh-CN" dirty="0"/>
              <a:t>expr</a:t>
            </a:r>
            <a:r>
              <a:rPr lang="zh-CN" altLang="en-US" dirty="0"/>
              <a:t>重复运行</a:t>
            </a:r>
            <a:r>
              <a:rPr lang="en-US" altLang="zh-CN" dirty="0"/>
              <a:t>count</a:t>
            </a:r>
            <a:r>
              <a:rPr lang="zh-CN" altLang="en-US" dirty="0"/>
              <a:t>次</a:t>
            </a:r>
            <a:br>
              <a:rPr lang="zh-CN" altLang="en-US" dirty="0"/>
            </a:br>
            <a:r>
              <a:rPr lang="en-US" altLang="zh-CN" dirty="0"/>
              <a:t>CONNECTION_ID()   </a:t>
            </a:r>
            <a:r>
              <a:rPr lang="zh-CN" altLang="en-US" dirty="0"/>
              <a:t>返回当前客户的连接</a:t>
            </a:r>
            <a:r>
              <a:rPr lang="en-US" altLang="zh-CN" dirty="0"/>
              <a:t>ID</a:t>
            </a:r>
            <a:br>
              <a:rPr lang="en-US" altLang="zh-CN" dirty="0"/>
            </a:br>
            <a:r>
              <a:rPr lang="en-US" altLang="zh-CN" dirty="0"/>
              <a:t>FOUND_ROWS()   </a:t>
            </a:r>
            <a:r>
              <a:rPr lang="zh-CN" altLang="en-US" dirty="0"/>
              <a:t>返回最后一个</a:t>
            </a:r>
            <a:r>
              <a:rPr lang="en-US" altLang="zh-CN" dirty="0"/>
              <a:t>SELECT</a:t>
            </a:r>
            <a:r>
              <a:rPr lang="zh-CN" altLang="en-US" dirty="0"/>
              <a:t>查询进行检索的总行数</a:t>
            </a:r>
            <a:br>
              <a:rPr lang="zh-CN" altLang="en-US" dirty="0"/>
            </a:br>
            <a:r>
              <a:rPr lang="en-US" altLang="zh-CN" dirty="0"/>
              <a:t>USER()</a:t>
            </a:r>
            <a:r>
              <a:rPr lang="zh-CN" altLang="en-US" dirty="0"/>
              <a:t>或</a:t>
            </a:r>
            <a:r>
              <a:rPr lang="en-US" altLang="zh-CN" dirty="0"/>
              <a:t>SYSTEM_USER()  </a:t>
            </a:r>
            <a:r>
              <a:rPr lang="zh-CN" altLang="en-US" dirty="0"/>
              <a:t>返回当前登陆用户名</a:t>
            </a:r>
            <a:br>
              <a:rPr lang="zh-CN" altLang="en-US" dirty="0"/>
            </a:br>
            <a:r>
              <a:rPr lang="en-US" altLang="zh-CN" dirty="0"/>
              <a:t>VERSION()   </a:t>
            </a:r>
            <a:r>
              <a:rPr lang="zh-CN" altLang="en-US" dirty="0"/>
              <a:t>返回</a:t>
            </a:r>
            <a:r>
              <a:rPr lang="en-US" altLang="zh-CN" dirty="0"/>
              <a:t>MySQL</a:t>
            </a:r>
            <a:r>
              <a:rPr lang="zh-CN" altLang="en-US" dirty="0"/>
              <a:t>服务器的版本</a:t>
            </a:r>
            <a:br>
              <a:rPr lang="zh-CN" altLang="en-US" dirty="0"/>
            </a:br>
            <a:r>
              <a:rPr lang="zh-CN" altLang="en-US" dirty="0"/>
              <a:t>示例：</a:t>
            </a:r>
            <a:br>
              <a:rPr lang="zh-CN" altLang="en-US" dirty="0"/>
            </a:br>
            <a:r>
              <a:rPr lang="en-US" altLang="zh-CN" dirty="0"/>
              <a:t>SELECT DATABASE(),VERSION(),USER();</a:t>
            </a:r>
            <a:br>
              <a:rPr lang="en-US" altLang="zh-CN" dirty="0"/>
            </a:br>
            <a:r>
              <a:rPr lang="en-US" altLang="zh-CN" dirty="0"/>
              <a:t>SELECTBENCHMARK(9999999,LOG(RAND()*PI()));#</a:t>
            </a:r>
            <a:r>
              <a:rPr lang="zh-CN" altLang="en-US" dirty="0"/>
              <a:t>该例中</a:t>
            </a:r>
            <a:r>
              <a:rPr lang="en-US" altLang="zh-CN" dirty="0"/>
              <a:t>,MySQL</a:t>
            </a:r>
            <a:r>
              <a:rPr lang="zh-CN" altLang="en-US" dirty="0"/>
              <a:t>计算</a:t>
            </a:r>
            <a:r>
              <a:rPr lang="en-US" altLang="zh-CN" dirty="0"/>
              <a:t>LOG(RAND()*PI())</a:t>
            </a:r>
            <a:r>
              <a:rPr lang="zh-CN" altLang="en-US" dirty="0"/>
              <a:t>表达式</a:t>
            </a:r>
            <a:r>
              <a:rPr lang="en-US" altLang="zh-CN" dirty="0"/>
              <a:t>9999999</a:t>
            </a:r>
            <a:r>
              <a:rPr lang="zh-CN" altLang="en-US" dirty="0"/>
              <a:t>次。</a:t>
            </a:r>
          </a:p>
        </p:txBody>
      </p:sp>
    </p:spTree>
    <p:extLst>
      <p:ext uri="{BB962C8B-B14F-4D97-AF65-F5344CB8AC3E}">
        <p14:creationId xmlns:p14="http://schemas.microsoft.com/office/powerpoint/2010/main" val="1503136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p:txBody>
          <a:bodyPr/>
          <a:lstStyle/>
          <a:p>
            <a:pPr marL="0" indent="0">
              <a:buNone/>
            </a:pPr>
            <a:r>
              <a:rPr lang="en-US" altLang="zh-CN" dirty="0" err="1"/>
              <a:t>mysql</a:t>
            </a:r>
            <a:r>
              <a:rPr lang="en-US" altLang="zh-CN" dirty="0"/>
              <a:t>&gt; select ASCII('2');</a:t>
            </a:r>
            <a:br>
              <a:rPr lang="en-US" altLang="zh-CN" dirty="0"/>
            </a:br>
            <a:r>
              <a:rPr lang="en-US" altLang="zh-CN" dirty="0"/>
              <a:t>    -&gt; 50</a:t>
            </a:r>
            <a:br>
              <a:rPr lang="en-US" altLang="zh-CN" dirty="0"/>
            </a:br>
            <a:r>
              <a:rPr lang="en-US" altLang="zh-CN" dirty="0" err="1"/>
              <a:t>mysql</a:t>
            </a:r>
            <a:r>
              <a:rPr lang="en-US" altLang="zh-CN" dirty="0"/>
              <a:t>&gt; select ASCII(2);</a:t>
            </a:r>
            <a:br>
              <a:rPr lang="en-US" altLang="zh-CN" dirty="0"/>
            </a:br>
            <a:r>
              <a:rPr lang="en-US" altLang="zh-CN" dirty="0"/>
              <a:t>    -&gt; 50</a:t>
            </a:r>
            <a:br>
              <a:rPr lang="en-US" altLang="zh-CN" dirty="0"/>
            </a:br>
            <a:r>
              <a:rPr lang="en-US" altLang="zh-CN" dirty="0" err="1"/>
              <a:t>mysql</a:t>
            </a:r>
            <a:r>
              <a:rPr lang="en-US" altLang="zh-CN" dirty="0"/>
              <a:t>&gt; select ASCII('dx');</a:t>
            </a:r>
            <a:br>
              <a:rPr lang="en-US" altLang="zh-CN" dirty="0"/>
            </a:br>
            <a:r>
              <a:rPr lang="en-US" altLang="zh-CN" dirty="0"/>
              <a:t>    -&gt; 100</a:t>
            </a:r>
            <a:endParaRPr lang="zh-CN" altLang="en-US" dirty="0"/>
          </a:p>
        </p:txBody>
      </p:sp>
    </p:spTree>
    <p:extLst>
      <p:ext uri="{BB962C8B-B14F-4D97-AF65-F5344CB8AC3E}">
        <p14:creationId xmlns:p14="http://schemas.microsoft.com/office/powerpoint/2010/main" val="2485211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4909"/>
            <a:ext cx="10515600" cy="5692054"/>
          </a:xfrm>
        </p:spPr>
        <p:txBody>
          <a:bodyPr/>
          <a:lstStyle/>
          <a:p>
            <a:pPr marL="0" indent="0">
              <a:buNone/>
            </a:pPr>
            <a:r>
              <a:rPr lang="zh-CN" altLang="en-US" dirty="0"/>
              <a:t> </a:t>
            </a:r>
            <a:br>
              <a:rPr lang="zh-CN" altLang="en-US" dirty="0"/>
            </a:br>
            <a:r>
              <a:rPr lang="en-US" altLang="zh-CN" dirty="0" err="1"/>
              <a:t>mysql</a:t>
            </a:r>
            <a:r>
              <a:rPr lang="en-US" altLang="zh-CN" dirty="0"/>
              <a:t>&gt; select CHAR(77,121,83,81,'76');</a:t>
            </a:r>
            <a:br>
              <a:rPr lang="en-US" altLang="zh-CN" dirty="0"/>
            </a:br>
            <a:r>
              <a:rPr lang="en-US" altLang="zh-CN" dirty="0"/>
              <a:t>    -&gt; 'MySQL'</a:t>
            </a:r>
            <a:br>
              <a:rPr lang="en-US" altLang="zh-CN" dirty="0"/>
            </a:br>
            <a:r>
              <a:rPr lang="en-US" altLang="zh-CN" dirty="0" err="1"/>
              <a:t>mysql</a:t>
            </a:r>
            <a:r>
              <a:rPr lang="en-US" altLang="zh-CN" dirty="0"/>
              <a:t>&gt; select CHAR(77,77.3,'77.3');</a:t>
            </a:r>
            <a:br>
              <a:rPr lang="en-US" altLang="zh-CN" dirty="0"/>
            </a:br>
            <a:r>
              <a:rPr lang="en-US" altLang="zh-CN" dirty="0"/>
              <a:t>    -&gt; 'MMM‘</a:t>
            </a:r>
          </a:p>
          <a:p>
            <a:pPr marL="0" indent="0">
              <a:buNone/>
            </a:pPr>
            <a:endParaRPr lang="en-US" altLang="zh-CN" dirty="0"/>
          </a:p>
          <a:p>
            <a:pPr latinLnBrk="1"/>
            <a:r>
              <a:rPr lang="zh-CN" altLang="en-US" dirty="0"/>
              <a:t>下面的查询选择了所有记录，其</a:t>
            </a:r>
            <a:r>
              <a:rPr lang="en-US" altLang="zh-CN" dirty="0" err="1"/>
              <a:t>date_col</a:t>
            </a:r>
            <a:r>
              <a:rPr lang="zh-CN" altLang="en-US" dirty="0"/>
              <a:t>的值是在最后</a:t>
            </a:r>
            <a:r>
              <a:rPr lang="en-US" altLang="zh-CN" dirty="0"/>
              <a:t>30</a:t>
            </a:r>
            <a:r>
              <a:rPr lang="zh-CN" altLang="en-US" dirty="0"/>
              <a:t>天以内： </a:t>
            </a:r>
          </a:p>
          <a:p>
            <a:pPr latinLnBrk="1"/>
            <a:r>
              <a:rPr lang="zh-CN" altLang="en-US" dirty="0"/>
              <a:t>　　</a:t>
            </a:r>
            <a:r>
              <a:rPr lang="en-US" altLang="zh-CN" dirty="0" err="1"/>
              <a:t>mysql</a:t>
            </a:r>
            <a:r>
              <a:rPr lang="en-US" altLang="zh-CN" dirty="0"/>
              <a:t>&gt; SELECT something FROM table  </a:t>
            </a:r>
            <a:br>
              <a:rPr lang="en-US" altLang="zh-CN" dirty="0"/>
            </a:br>
            <a:r>
              <a:rPr lang="zh-CN" altLang="en-US" dirty="0"/>
              <a:t>　　</a:t>
            </a:r>
            <a:r>
              <a:rPr lang="en-US" altLang="zh-CN" dirty="0"/>
              <a:t>WHERE TO_DAYS(NOW()) - TO_DAYS(</a:t>
            </a:r>
            <a:r>
              <a:rPr lang="en-US" altLang="zh-CN" dirty="0" err="1"/>
              <a:t>date_col</a:t>
            </a:r>
            <a:r>
              <a:rPr lang="en-US" altLang="zh-CN" dirty="0"/>
              <a:t>) &lt;= 30; </a:t>
            </a:r>
          </a:p>
          <a:p>
            <a:pPr marL="0" indent="0">
              <a:buNone/>
            </a:pPr>
            <a:endParaRPr lang="zh-CN" altLang="en-US" dirty="0"/>
          </a:p>
        </p:txBody>
      </p:sp>
    </p:spTree>
    <p:extLst>
      <p:ext uri="{BB962C8B-B14F-4D97-AF65-F5344CB8AC3E}">
        <p14:creationId xmlns:p14="http://schemas.microsoft.com/office/powerpoint/2010/main" val="4132110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　</a:t>
            </a:r>
            <a:r>
              <a:rPr lang="en-US" altLang="zh-CN" b="1" dirty="0"/>
              <a:t>DAYOFWEEK(date)</a:t>
            </a:r>
            <a:r>
              <a:rPr lang="en-US" altLang="zh-CN" dirty="0"/>
              <a:t>  </a:t>
            </a:r>
            <a:br>
              <a:rPr lang="en-US" altLang="zh-CN" dirty="0"/>
            </a:br>
            <a:r>
              <a:rPr lang="zh-CN" altLang="en-US" dirty="0"/>
              <a:t>　　返回日期</a:t>
            </a:r>
            <a:r>
              <a:rPr lang="en-US" altLang="zh-CN" dirty="0"/>
              <a:t>date</a:t>
            </a:r>
            <a:r>
              <a:rPr lang="zh-CN" altLang="en-US" dirty="0"/>
              <a:t>的星期索引</a:t>
            </a:r>
            <a:r>
              <a:rPr lang="en-US" altLang="zh-CN" dirty="0"/>
              <a:t>(1=</a:t>
            </a:r>
            <a:r>
              <a:rPr lang="zh-CN" altLang="en-US" dirty="0"/>
              <a:t>星期天，</a:t>
            </a:r>
            <a:r>
              <a:rPr lang="en-US" altLang="zh-CN" dirty="0"/>
              <a:t>2=</a:t>
            </a:r>
            <a:r>
              <a:rPr lang="zh-CN" altLang="en-US" dirty="0"/>
              <a:t>星期一</a:t>
            </a:r>
            <a:r>
              <a:rPr lang="en-US" altLang="zh-CN" dirty="0"/>
              <a:t>, ……7=</a:t>
            </a:r>
            <a:r>
              <a:rPr lang="zh-CN" altLang="en-US" dirty="0"/>
              <a:t>星期六</a:t>
            </a:r>
            <a:r>
              <a:rPr lang="en-US" altLang="zh-CN" dirty="0"/>
              <a:t>)</a:t>
            </a:r>
            <a:r>
              <a:rPr lang="zh-CN" altLang="en-US" dirty="0"/>
              <a:t>。这些索引值对应于</a:t>
            </a:r>
            <a:r>
              <a:rPr lang="en-US" altLang="zh-CN" dirty="0"/>
              <a:t>ODBC</a:t>
            </a:r>
            <a:r>
              <a:rPr lang="zh-CN" altLang="en-US" dirty="0"/>
              <a:t>标准。  </a:t>
            </a:r>
            <a:br>
              <a:rPr lang="zh-CN" altLang="en-US" dirty="0"/>
            </a:br>
            <a:r>
              <a:rPr lang="zh-CN" altLang="en-US" dirty="0"/>
              <a:t>　　</a:t>
            </a:r>
            <a:r>
              <a:rPr lang="en-US" altLang="zh-CN" dirty="0" err="1"/>
              <a:t>mysql</a:t>
            </a:r>
            <a:r>
              <a:rPr lang="en-US" altLang="zh-CN" dirty="0"/>
              <a:t>&gt; select DAYOFWEEK('1998-02-03');  </a:t>
            </a:r>
            <a:br>
              <a:rPr lang="en-US" altLang="zh-CN" dirty="0"/>
            </a:br>
            <a:r>
              <a:rPr lang="zh-CN" altLang="en-US" dirty="0"/>
              <a:t>　　</a:t>
            </a:r>
            <a:r>
              <a:rPr lang="en-US" altLang="zh-CN" dirty="0"/>
              <a:t>-&gt; 3 </a:t>
            </a:r>
            <a:endParaRPr lang="zh-CN" altLang="en-US" dirty="0"/>
          </a:p>
        </p:txBody>
      </p:sp>
    </p:spTree>
    <p:extLst>
      <p:ext uri="{BB962C8B-B14F-4D97-AF65-F5344CB8AC3E}">
        <p14:creationId xmlns:p14="http://schemas.microsoft.com/office/powerpoint/2010/main" val="3802171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a:t>
            </a:r>
            <a:endParaRPr lang="zh-CN" altLang="en-US" dirty="0"/>
          </a:p>
        </p:txBody>
      </p:sp>
      <p:sp>
        <p:nvSpPr>
          <p:cNvPr id="3" name="内容占位符 2"/>
          <p:cNvSpPr>
            <a:spLocks noGrp="1"/>
          </p:cNvSpPr>
          <p:nvPr>
            <p:ph idx="1"/>
          </p:nvPr>
        </p:nvSpPr>
        <p:spPr/>
        <p:txBody>
          <a:bodyPr/>
          <a:lstStyle/>
          <a:p>
            <a:r>
              <a:rPr lang="en-US" altLang="zh-CN" dirty="0"/>
              <a:t>CREATE INDEX </a:t>
            </a:r>
            <a:r>
              <a:rPr lang="en-US" altLang="zh-CN" dirty="0" err="1"/>
              <a:t>indexName</a:t>
            </a:r>
            <a:r>
              <a:rPr lang="en-US" altLang="zh-CN" dirty="0"/>
              <a:t> ON </a:t>
            </a:r>
            <a:r>
              <a:rPr lang="en-US" altLang="zh-CN" dirty="0" err="1"/>
              <a:t>mytable</a:t>
            </a:r>
            <a:r>
              <a:rPr lang="en-US" altLang="zh-CN" dirty="0"/>
              <a:t>(username(length)); </a:t>
            </a:r>
          </a:p>
          <a:p>
            <a:pPr marL="0" indent="0">
              <a:buNone/>
            </a:pPr>
            <a:r>
              <a:rPr lang="zh-CN" altLang="en-US" dirty="0"/>
              <a:t>如果是</a:t>
            </a:r>
            <a:r>
              <a:rPr lang="en-US" altLang="zh-CN" dirty="0"/>
              <a:t>CHAR</a:t>
            </a:r>
            <a:r>
              <a:rPr lang="zh-CN" altLang="en-US" dirty="0"/>
              <a:t>，</a:t>
            </a:r>
            <a:r>
              <a:rPr lang="en-US" altLang="zh-CN" dirty="0"/>
              <a:t>VARCHAR</a:t>
            </a:r>
            <a:r>
              <a:rPr lang="zh-CN" altLang="en-US" dirty="0"/>
              <a:t>类型，</a:t>
            </a:r>
            <a:r>
              <a:rPr lang="en-US" altLang="zh-CN" dirty="0"/>
              <a:t>length</a:t>
            </a:r>
            <a:r>
              <a:rPr lang="zh-CN" altLang="en-US" dirty="0"/>
              <a:t>可以小于字段实际长度；如果是</a:t>
            </a:r>
            <a:r>
              <a:rPr lang="en-US" altLang="zh-CN" dirty="0"/>
              <a:t>BLOB</a:t>
            </a:r>
            <a:r>
              <a:rPr lang="zh-CN" altLang="en-US" dirty="0"/>
              <a:t>和</a:t>
            </a:r>
            <a:r>
              <a:rPr lang="en-US" altLang="zh-CN" dirty="0"/>
              <a:t>TEXT</a:t>
            </a:r>
            <a:r>
              <a:rPr lang="zh-CN" altLang="en-US" dirty="0"/>
              <a:t>类型，必须指定 </a:t>
            </a:r>
            <a:r>
              <a:rPr lang="en-US" altLang="zh-CN" dirty="0"/>
              <a:t>length</a:t>
            </a:r>
            <a:r>
              <a:rPr lang="zh-CN" altLang="en-US" dirty="0"/>
              <a:t>。</a:t>
            </a:r>
            <a:endParaRPr lang="en-US" altLang="zh-CN" dirty="0"/>
          </a:p>
          <a:p>
            <a:endParaRPr lang="en-US" altLang="zh-CN" dirty="0"/>
          </a:p>
          <a:p>
            <a:pPr marL="0" indent="0">
              <a:buNone/>
            </a:pPr>
            <a:r>
              <a:rPr lang="zh-CN" altLang="en-US" dirty="0"/>
              <a:t>修改表结构</a:t>
            </a:r>
            <a:r>
              <a:rPr lang="en-US" altLang="zh-CN" dirty="0"/>
              <a:t>(</a:t>
            </a:r>
            <a:r>
              <a:rPr lang="zh-CN" altLang="en-US" dirty="0"/>
              <a:t>添加索引</a:t>
            </a:r>
            <a:r>
              <a:rPr lang="en-US" altLang="zh-CN" dirty="0"/>
              <a:t>)</a:t>
            </a:r>
          </a:p>
          <a:p>
            <a:r>
              <a:rPr lang="en-US" altLang="zh-CN" dirty="0"/>
              <a:t>ALTER table </a:t>
            </a:r>
            <a:r>
              <a:rPr lang="en-US" altLang="zh-CN" dirty="0" err="1"/>
              <a:t>tableName</a:t>
            </a:r>
            <a:r>
              <a:rPr lang="en-US" altLang="zh-CN" dirty="0"/>
              <a:t> ADD INDEX </a:t>
            </a:r>
            <a:r>
              <a:rPr lang="en-US" altLang="zh-CN" dirty="0" err="1"/>
              <a:t>indexName</a:t>
            </a:r>
            <a:r>
              <a:rPr lang="en-US" altLang="zh-CN" dirty="0"/>
              <a:t>(</a:t>
            </a:r>
            <a:r>
              <a:rPr lang="en-US" altLang="zh-CN" dirty="0" err="1"/>
              <a:t>columnName</a:t>
            </a:r>
            <a:r>
              <a:rPr lang="en-US" altLang="zh-CN" dirty="0"/>
              <a:t>)</a:t>
            </a:r>
            <a:endParaRPr lang="zh-CN" altLang="en-US" dirty="0"/>
          </a:p>
        </p:txBody>
      </p:sp>
    </p:spTree>
    <p:extLst>
      <p:ext uri="{BB962C8B-B14F-4D97-AF65-F5344CB8AC3E}">
        <p14:creationId xmlns:p14="http://schemas.microsoft.com/office/powerpoint/2010/main" val="2189566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创建表的时候直接指定</a:t>
            </a:r>
          </a:p>
        </p:txBody>
      </p:sp>
      <p:sp>
        <p:nvSpPr>
          <p:cNvPr id="3" name="内容占位符 2"/>
          <p:cNvSpPr>
            <a:spLocks noGrp="1"/>
          </p:cNvSpPr>
          <p:nvPr>
            <p:ph idx="1"/>
          </p:nvPr>
        </p:nvSpPr>
        <p:spPr/>
        <p:txBody>
          <a:bodyPr>
            <a:normAutofit lnSpcReduction="10000"/>
          </a:bodyPr>
          <a:lstStyle/>
          <a:p>
            <a:pPr marL="0" indent="0">
              <a:buNone/>
            </a:pPr>
            <a:r>
              <a:rPr lang="en-US" altLang="zh-CN" dirty="0"/>
              <a:t>CREATE TABLE </a:t>
            </a:r>
            <a:r>
              <a:rPr lang="en-US" altLang="zh-CN" dirty="0" err="1"/>
              <a:t>mytable</a:t>
            </a:r>
            <a:r>
              <a:rPr lang="en-US" altLang="zh-CN" dirty="0"/>
              <a:t>(  </a:t>
            </a:r>
          </a:p>
          <a:p>
            <a:pPr marL="0" indent="0">
              <a:buNone/>
            </a:pPr>
            <a:r>
              <a:rPr lang="en-US" altLang="zh-CN" dirty="0"/>
              <a:t> </a:t>
            </a:r>
          </a:p>
          <a:p>
            <a:pPr marL="0" indent="0">
              <a:buNone/>
            </a:pPr>
            <a:r>
              <a:rPr lang="en-US" altLang="zh-CN" dirty="0"/>
              <a:t>ID INT NOT NULL,   </a:t>
            </a:r>
          </a:p>
          <a:p>
            <a:pPr marL="0" indent="0">
              <a:buNone/>
            </a:pPr>
            <a:r>
              <a:rPr lang="en-US" altLang="zh-CN" dirty="0"/>
              <a:t> </a:t>
            </a:r>
          </a:p>
          <a:p>
            <a:pPr marL="0" indent="0">
              <a:buNone/>
            </a:pPr>
            <a:r>
              <a:rPr lang="en-US" altLang="zh-CN" dirty="0"/>
              <a:t>username VARCHAR(16) NOT NULL,  </a:t>
            </a:r>
          </a:p>
          <a:p>
            <a:pPr marL="0" indent="0">
              <a:buNone/>
            </a:pPr>
            <a:r>
              <a:rPr lang="en-US" altLang="zh-CN" dirty="0"/>
              <a:t> </a:t>
            </a:r>
          </a:p>
          <a:p>
            <a:pPr marL="0" indent="0">
              <a:buNone/>
            </a:pPr>
            <a:r>
              <a:rPr lang="en-US" altLang="zh-CN" dirty="0"/>
              <a:t>INDEX [</a:t>
            </a:r>
            <a:r>
              <a:rPr lang="en-US" altLang="zh-CN" dirty="0" err="1"/>
              <a:t>indexName</a:t>
            </a:r>
            <a:r>
              <a:rPr lang="en-US" altLang="zh-CN" dirty="0"/>
              <a:t>] (username(length))  </a:t>
            </a:r>
          </a:p>
          <a:p>
            <a:pPr marL="0" indent="0">
              <a:buNone/>
            </a:pPr>
            <a:r>
              <a:rPr lang="en-US" altLang="zh-CN" dirty="0"/>
              <a:t> </a:t>
            </a:r>
          </a:p>
          <a:p>
            <a:pPr marL="0" indent="0">
              <a:buNone/>
            </a:pPr>
            <a:r>
              <a:rPr lang="en-US" altLang="zh-CN" dirty="0"/>
              <a:t>); </a:t>
            </a:r>
            <a:endParaRPr lang="zh-CN" altLang="en-US" dirty="0"/>
          </a:p>
        </p:txBody>
      </p:sp>
    </p:spTree>
    <p:extLst>
      <p:ext uri="{BB962C8B-B14F-4D97-AF65-F5344CB8AC3E}">
        <p14:creationId xmlns:p14="http://schemas.microsoft.com/office/powerpoint/2010/main" val="488189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 </a:t>
            </a:r>
          </a:p>
        </p:txBody>
      </p:sp>
      <p:sp>
        <p:nvSpPr>
          <p:cNvPr id="3" name="内容占位符 2"/>
          <p:cNvSpPr>
            <a:spLocks noGrp="1"/>
          </p:cNvSpPr>
          <p:nvPr>
            <p:ph idx="1"/>
          </p:nvPr>
        </p:nvSpPr>
        <p:spPr/>
        <p:txBody>
          <a:bodyPr/>
          <a:lstStyle/>
          <a:p>
            <a:r>
              <a:rPr lang="zh-CN" altLang="en-US" dirty="0"/>
              <a:t>各种函数的使用。</a:t>
            </a:r>
            <a:endParaRPr lang="en-US" altLang="zh-CN" dirty="0"/>
          </a:p>
          <a:p>
            <a:r>
              <a:rPr lang="zh-CN" altLang="en-US" dirty="0"/>
              <a:t>索引的创建。 </a:t>
            </a:r>
          </a:p>
        </p:txBody>
      </p:sp>
    </p:spTree>
    <p:extLst>
      <p:ext uri="{BB962C8B-B14F-4D97-AF65-F5344CB8AC3E}">
        <p14:creationId xmlns:p14="http://schemas.microsoft.com/office/powerpoint/2010/main" val="226977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UPDATE</a:t>
            </a:r>
            <a:r>
              <a:rPr lang="zh-CN" altLang="en-US" dirty="0"/>
              <a:t>语句</a:t>
            </a:r>
          </a:p>
        </p:txBody>
      </p:sp>
      <p:pic>
        <p:nvPicPr>
          <p:cNvPr id="4" name="图片 3"/>
          <p:cNvPicPr>
            <a:picLocks noChangeAspect="1"/>
          </p:cNvPicPr>
          <p:nvPr/>
        </p:nvPicPr>
        <p:blipFill>
          <a:blip r:embed="rId2"/>
          <a:stretch>
            <a:fillRect/>
          </a:stretch>
        </p:blipFill>
        <p:spPr>
          <a:xfrm>
            <a:off x="4819650" y="365125"/>
            <a:ext cx="6438900" cy="5705475"/>
          </a:xfrm>
          <a:prstGeom prst="rect">
            <a:avLst/>
          </a:prstGeom>
        </p:spPr>
      </p:pic>
    </p:spTree>
    <p:extLst>
      <p:ext uri="{BB962C8B-B14F-4D97-AF65-F5344CB8AC3E}">
        <p14:creationId xmlns:p14="http://schemas.microsoft.com/office/powerpoint/2010/main" val="311722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9309"/>
            <a:ext cx="10515600" cy="5177654"/>
          </a:xfrm>
        </p:spPr>
        <p:txBody>
          <a:bodyPr>
            <a:normAutofit/>
          </a:bodyPr>
          <a:lstStyle/>
          <a:p>
            <a:r>
              <a:rPr lang="en-US" altLang="zh-CN" sz="2200" dirty="0"/>
              <a:t>UPDATE</a:t>
            </a:r>
            <a:r>
              <a:rPr lang="zh-CN" altLang="en-US" sz="2200" dirty="0"/>
              <a:t>语法可以用新值更新原有表行中的各列。</a:t>
            </a:r>
          </a:p>
          <a:p>
            <a:r>
              <a:rPr lang="en-US" altLang="zh-CN" sz="2200" dirty="0"/>
              <a:t>SET</a:t>
            </a:r>
            <a:r>
              <a:rPr lang="zh-CN" altLang="en-US" sz="2200" dirty="0"/>
              <a:t>子句指示要修改哪些列和要给予哪些值。</a:t>
            </a:r>
            <a:r>
              <a:rPr lang="en-US" altLang="zh-CN" sz="2200" dirty="0"/>
              <a:t>WHERE</a:t>
            </a:r>
            <a:r>
              <a:rPr lang="zh-CN" altLang="en-US" sz="2200" dirty="0"/>
              <a:t>子句指定应更新哪些行。</a:t>
            </a:r>
            <a:br>
              <a:rPr lang="zh-CN" altLang="en-US" sz="2200" dirty="0"/>
            </a:br>
            <a:r>
              <a:rPr lang="zh-CN" altLang="en-US" sz="2200" dirty="0"/>
              <a:t>如果没有</a:t>
            </a:r>
            <a:r>
              <a:rPr lang="en-US" altLang="zh-CN" sz="2200" dirty="0"/>
              <a:t>WHERE</a:t>
            </a:r>
            <a:r>
              <a:rPr lang="zh-CN" altLang="en-US" sz="2200" dirty="0"/>
              <a:t>子句，则更新所有的行。如果指定了</a:t>
            </a:r>
            <a:r>
              <a:rPr lang="en-US" altLang="zh-CN" sz="2200" dirty="0"/>
              <a:t>ORDER BY</a:t>
            </a:r>
            <a:r>
              <a:rPr lang="zh-CN" altLang="en-US" sz="2200" dirty="0"/>
              <a:t>子句，则按照被指定的顺序对行进行更新。</a:t>
            </a:r>
            <a:br>
              <a:rPr lang="zh-CN" altLang="en-US" sz="2200" dirty="0"/>
            </a:br>
            <a:r>
              <a:rPr lang="en-US" altLang="zh-CN" sz="2200" dirty="0"/>
              <a:t>LIMIT</a:t>
            </a:r>
            <a:r>
              <a:rPr lang="zh-CN" altLang="en-US" sz="2200" dirty="0"/>
              <a:t>子句用于给定一个限值，限制可以被更新的行的数目。</a:t>
            </a:r>
          </a:p>
          <a:p>
            <a:pPr marL="0" indent="0">
              <a:buNone/>
            </a:pPr>
            <a:r>
              <a:rPr lang="en-US" altLang="zh-CN" sz="2200" b="1" dirty="0"/>
              <a:t>UPDATE</a:t>
            </a:r>
            <a:r>
              <a:rPr lang="zh-CN" altLang="en-US" sz="2200" b="1" dirty="0"/>
              <a:t>语句支持以下修饰符：</a:t>
            </a:r>
            <a:endParaRPr lang="zh-CN" altLang="en-US" sz="2200" dirty="0"/>
          </a:p>
          <a:p>
            <a:r>
              <a:rPr lang="en-US" altLang="zh-CN" sz="2200" dirty="0"/>
              <a:t>1</a:t>
            </a:r>
            <a:r>
              <a:rPr lang="zh-CN" altLang="en-US" sz="2200" dirty="0"/>
              <a:t>，如果您使用</a:t>
            </a:r>
            <a:r>
              <a:rPr lang="en-US" altLang="zh-CN" sz="2200" dirty="0"/>
              <a:t>LOW_PRIORITY</a:t>
            </a:r>
            <a:r>
              <a:rPr lang="zh-CN" altLang="en-US" sz="2200" dirty="0"/>
              <a:t>关键词，则</a:t>
            </a:r>
            <a:r>
              <a:rPr lang="en-US" altLang="zh-CN" sz="2200" dirty="0"/>
              <a:t>UPDATE</a:t>
            </a:r>
            <a:r>
              <a:rPr lang="zh-CN" altLang="en-US" sz="2200" dirty="0"/>
              <a:t>的执行被延迟了，直到没有其它的客户端从表中读取为止。</a:t>
            </a:r>
          </a:p>
          <a:p>
            <a:r>
              <a:rPr lang="en-US" altLang="zh-CN" sz="2200" dirty="0"/>
              <a:t>2</a:t>
            </a:r>
            <a:r>
              <a:rPr lang="zh-CN" altLang="en-US" sz="2200" dirty="0"/>
              <a:t>，如果您使用</a:t>
            </a:r>
            <a:r>
              <a:rPr lang="en-US" altLang="zh-CN" sz="2200" dirty="0"/>
              <a:t>IGNORE</a:t>
            </a:r>
            <a:r>
              <a:rPr lang="zh-CN" altLang="en-US" sz="2200" dirty="0"/>
              <a:t>关键词，则即使在更新过程中出现错误，更新语句也不会中断。</a:t>
            </a:r>
            <a:br>
              <a:rPr lang="zh-CN" altLang="en-US" sz="2200" dirty="0"/>
            </a:br>
            <a:r>
              <a:rPr lang="zh-CN" altLang="en-US" sz="2200" dirty="0"/>
              <a:t>如果出现了重复关键字冲突，则这些行不会被更新。如果列被更新后，新值会导致数据转化错误，则这些行被更新为最接近的合法的值。</a:t>
            </a:r>
          </a:p>
          <a:p>
            <a:r>
              <a:rPr lang="zh-CN" altLang="en-US" sz="2200" dirty="0"/>
              <a:t>如果您在一个表达式中通过</a:t>
            </a:r>
            <a:r>
              <a:rPr lang="en-US" altLang="zh-CN" sz="2200" dirty="0" err="1"/>
              <a:t>tbl_name</a:t>
            </a:r>
            <a:r>
              <a:rPr lang="zh-CN" altLang="en-US" sz="2200" dirty="0"/>
              <a:t>访问一列，则</a:t>
            </a:r>
            <a:r>
              <a:rPr lang="en-US" altLang="zh-CN" sz="2200" dirty="0"/>
              <a:t>UPDATE</a:t>
            </a:r>
            <a:r>
              <a:rPr lang="zh-CN" altLang="en-US" sz="2200" dirty="0"/>
              <a:t>使用列中的当前值。</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40380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it-IT" altLang="zh-CN" dirty="0"/>
              <a:t>UPDATE t1 SET col1 = col1 + 1;</a:t>
            </a:r>
          </a:p>
          <a:p>
            <a:pPr marL="0" indent="0">
              <a:buNone/>
            </a:pPr>
            <a:endParaRPr lang="it-IT" altLang="zh-CN" dirty="0"/>
          </a:p>
          <a:p>
            <a:pPr marL="0" indent="0">
              <a:buNone/>
            </a:pPr>
            <a:endParaRPr lang="it-IT" altLang="zh-CN" dirty="0"/>
          </a:p>
          <a:p>
            <a:pPr marL="0" indent="0">
              <a:buNone/>
            </a:pPr>
            <a:r>
              <a:rPr lang="en-US" altLang="zh-CN" dirty="0"/>
              <a:t>The second assignment in the following statement sets col2 to the current (updated) col1 value, not the original col1 value. The result is that col1 and col2 have the same value. This behavior differs from standard SQL.</a:t>
            </a:r>
          </a:p>
          <a:p>
            <a:pPr marL="0" indent="0">
              <a:buNone/>
            </a:pPr>
            <a:r>
              <a:rPr lang="it-IT" altLang="zh-CN" dirty="0"/>
              <a:t>UPDATE t1 SET col1 = col1 + 1, col2 = col1;</a:t>
            </a:r>
            <a:endParaRPr lang="zh-CN" altLang="en-US" dirty="0"/>
          </a:p>
        </p:txBody>
      </p:sp>
      <p:pic>
        <p:nvPicPr>
          <p:cNvPr id="7" name="图片 6">
            <a:extLst>
              <a:ext uri="{FF2B5EF4-FFF2-40B4-BE49-F238E27FC236}">
                <a16:creationId xmlns:a16="http://schemas.microsoft.com/office/drawing/2014/main" id="{307D1EE8-9121-9841-6C5D-A2C5FE854E62}"/>
              </a:ext>
            </a:extLst>
          </p:cNvPr>
          <p:cNvPicPr>
            <a:picLocks noChangeAspect="1"/>
          </p:cNvPicPr>
          <p:nvPr/>
        </p:nvPicPr>
        <p:blipFill>
          <a:blip r:embed="rId2"/>
          <a:stretch>
            <a:fillRect/>
          </a:stretch>
        </p:blipFill>
        <p:spPr>
          <a:xfrm>
            <a:off x="3275012" y="177800"/>
            <a:ext cx="8791575" cy="6315075"/>
          </a:xfrm>
          <a:prstGeom prst="rect">
            <a:avLst/>
          </a:prstGeom>
        </p:spPr>
      </p:pic>
    </p:spTree>
    <p:extLst>
      <p:ext uri="{BB962C8B-B14F-4D97-AF65-F5344CB8AC3E}">
        <p14:creationId xmlns:p14="http://schemas.microsoft.com/office/powerpoint/2010/main" val="129080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51730" y="1518871"/>
            <a:ext cx="9022949" cy="1998052"/>
          </a:xfrm>
          <a:prstGeom prst="rect">
            <a:avLst/>
          </a:prstGeom>
        </p:spPr>
      </p:pic>
      <p:sp>
        <p:nvSpPr>
          <p:cNvPr id="5" name="矩形 4"/>
          <p:cNvSpPr/>
          <p:nvPr/>
        </p:nvSpPr>
        <p:spPr>
          <a:xfrm>
            <a:off x="651730" y="334080"/>
            <a:ext cx="1819409" cy="830997"/>
          </a:xfrm>
          <a:prstGeom prst="rect">
            <a:avLst/>
          </a:prstGeom>
        </p:spPr>
        <p:txBody>
          <a:bodyPr wrap="none">
            <a:spAutoFit/>
          </a:bodyPr>
          <a:lstStyle/>
          <a:p>
            <a:r>
              <a:rPr lang="en-US" altLang="zh-CN" sz="4800" dirty="0"/>
              <a:t>Delete</a:t>
            </a:r>
            <a:endParaRPr lang="zh-CN" altLang="en-US" sz="4800" dirty="0"/>
          </a:p>
        </p:txBody>
      </p:sp>
    </p:spTree>
    <p:extLst>
      <p:ext uri="{BB962C8B-B14F-4D97-AF65-F5344CB8AC3E}">
        <p14:creationId xmlns:p14="http://schemas.microsoft.com/office/powerpoint/2010/main" val="8264864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5262</Words>
  <Application>Microsoft Macintosh PowerPoint</Application>
  <PresentationFormat>宽屏</PresentationFormat>
  <Paragraphs>339</Paragraphs>
  <Slides>57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57</vt:i4>
      </vt:variant>
    </vt:vector>
  </HeadingPairs>
  <TitlesOfParts>
    <vt:vector size="62" baseType="lpstr">
      <vt:lpstr>Liberation Mono</vt:lpstr>
      <vt:lpstr>Arial</vt:lpstr>
      <vt:lpstr>Calibri</vt:lpstr>
      <vt:lpstr>Calibri Light</vt:lpstr>
      <vt:lpstr>Office 主题</vt:lpstr>
      <vt:lpstr>Practicing insert, update, delete and constraints</vt:lpstr>
      <vt:lpstr> </vt:lpstr>
      <vt:lpstr>PowerPoint 演示文稿</vt:lpstr>
      <vt:lpstr>PowerPoint 演示文稿</vt:lpstr>
      <vt:lpstr>PowerPoint 演示文稿</vt:lpstr>
      <vt:lpstr>UPDATE语句</vt:lpstr>
      <vt:lpstr>PowerPoint 演示文稿</vt:lpstr>
      <vt:lpstr>PowerPoint 演示文稿</vt:lpstr>
      <vt:lpstr>PowerPoint 演示文稿</vt:lpstr>
      <vt:lpstr>Delete</vt:lpstr>
      <vt:lpstr>PowerPoint 演示文稿</vt:lpstr>
      <vt:lpstr>实践</vt:lpstr>
      <vt:lpstr>Constraints </vt:lpstr>
      <vt:lpstr>PowerPoint 演示文稿</vt:lpstr>
      <vt:lpstr>PowerPoint 演示文稿</vt:lpstr>
      <vt:lpstr>PowerPoint 演示文稿</vt:lpstr>
      <vt:lpstr>not null 与default</vt:lpstr>
      <vt:lpstr>PowerPoint 演示文稿</vt:lpstr>
      <vt:lpstr>PowerPoint 演示文稿</vt:lpstr>
      <vt:lpstr>Foreign key</vt:lpstr>
      <vt:lpstr>PowerPoint 演示文稿</vt:lpstr>
      <vt:lpstr>PowerPoint 演示文稿</vt:lpstr>
      <vt:lpstr>PowerPoint 演示文稿</vt:lpstr>
      <vt:lpstr>PowerPoint 演示文稿</vt:lpstr>
      <vt:lpstr>Check 约束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Practice 1</vt:lpstr>
      <vt:lpstr>Function and Index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示例：</vt:lpstr>
      <vt:lpstr>PowerPoint 演示文稿</vt:lpstr>
      <vt:lpstr>PowerPoint 演示文稿</vt:lpstr>
      <vt:lpstr>Index</vt:lpstr>
      <vt:lpstr>创建表的时候直接指定</vt:lpstr>
      <vt:lpstr>练习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and Index</dc:title>
  <dc:creator>Crystal</dc:creator>
  <cp:lastModifiedBy>Quan Zou</cp:lastModifiedBy>
  <cp:revision>35</cp:revision>
  <dcterms:created xsi:type="dcterms:W3CDTF">2018-05-21T15:09:29Z</dcterms:created>
  <dcterms:modified xsi:type="dcterms:W3CDTF">2024-03-25T07:28:02Z</dcterms:modified>
</cp:coreProperties>
</file>