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61" r:id="rId6"/>
    <p:sldId id="257" r:id="rId7"/>
    <p:sldId id="270" r:id="rId8"/>
    <p:sldId id="271" r:id="rId9"/>
    <p:sldId id="272" r:id="rId10"/>
    <p:sldId id="273" r:id="rId11"/>
    <p:sldId id="274" r:id="rId12"/>
    <p:sldId id="275" r:id="rId13"/>
    <p:sldId id="286" r:id="rId14"/>
    <p:sldId id="27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301" r:id="rId27"/>
    <p:sldId id="302" r:id="rId28"/>
    <p:sldId id="303" r:id="rId29"/>
    <p:sldId id="278" r:id="rId30"/>
    <p:sldId id="285" r:id="rId31"/>
    <p:sldId id="279" r:id="rId32"/>
    <p:sldId id="280" r:id="rId33"/>
    <p:sldId id="281" r:id="rId34"/>
    <p:sldId id="282" r:id="rId35"/>
    <p:sldId id="298" r:id="rId36"/>
    <p:sldId id="299" r:id="rId37"/>
    <p:sldId id="300" r:id="rId38"/>
    <p:sldId id="284" r:id="rId39"/>
    <p:sldId id="27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8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4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9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5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4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1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31DB-1024-452F-815E-E970542F862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CB48-E898-4536-88CE-23F63D78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29732" y="1414021"/>
            <a:ext cx="9144000" cy="12192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存储过程、函数及游标的使用</a:t>
            </a:r>
          </a:p>
        </p:txBody>
      </p:sp>
    </p:spTree>
    <p:extLst>
      <p:ext uri="{BB962C8B-B14F-4D97-AF65-F5344CB8AC3E}">
        <p14:creationId xmlns:p14="http://schemas.microsoft.com/office/powerpoint/2010/main" val="182478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C945-1392-24D3-9601-5B71199C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如何显示数据</a:t>
            </a:r>
            <a:endParaRPr lang="zh-CN" altLang="en-US"/>
          </a:p>
        </p:txBody>
      </p:sp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C3C3E2FD-4732-AABF-1770-6C76BB214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996" y="1899901"/>
            <a:ext cx="7448550" cy="2162175"/>
          </a:xfrm>
        </p:spPr>
      </p:pic>
    </p:spTree>
    <p:extLst>
      <p:ext uri="{BB962C8B-B14F-4D97-AF65-F5344CB8AC3E}">
        <p14:creationId xmlns:p14="http://schemas.microsoft.com/office/powerpoint/2010/main" val="238243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9C17B-816E-B6DA-DE0E-C8CD6E8B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变量声明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30DB9-A19D-D954-162E-38D957A9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ea typeface="+mn-lt"/>
                <a:cs typeface="+mn-lt"/>
              </a:rPr>
              <a:t>变量存储一个值，该值可以在过程执行时</a:t>
            </a:r>
            <a:r>
              <a:rPr lang="zh-CN" altLang="en-US">
                <a:ea typeface="+mn-lt"/>
                <a:cs typeface="+mn-lt"/>
              </a:rPr>
              <a:t>被</a:t>
            </a:r>
            <a:r>
              <a:rPr lang="zh-CN">
                <a:ea typeface="+mn-lt"/>
                <a:cs typeface="+mn-lt"/>
              </a:rPr>
              <a:t>更改</a:t>
            </a:r>
          </a:p>
          <a:p>
            <a:r>
              <a:rPr lang="zh-CN" altLang="en-US">
                <a:ea typeface="等线"/>
              </a:rPr>
              <a:t>变量申明语法格式</a:t>
            </a:r>
            <a:endParaRPr lang="zh-CN" altLang="en-US" dirty="0">
              <a:ea typeface="等线"/>
            </a:endParaRPr>
          </a:p>
        </p:txBody>
      </p:sp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B832F671-BCE7-DDD3-56D4-10C46AB1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15" y="2954145"/>
            <a:ext cx="10427776" cy="536423"/>
          </a:xfrm>
          <a:prstGeom prst="rect">
            <a:avLst/>
          </a:prstGeom>
        </p:spPr>
      </p:pic>
      <p:pic>
        <p:nvPicPr>
          <p:cNvPr id="5" name="图片 5" descr="文本&#10;&#10;已自动生成说明">
            <a:extLst>
              <a:ext uri="{FF2B5EF4-FFF2-40B4-BE49-F238E27FC236}">
                <a16:creationId xmlns:a16="http://schemas.microsoft.com/office/drawing/2014/main" id="{5773536D-DD61-1E40-E5CD-D5EADE1C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91" y="4006172"/>
            <a:ext cx="7018148" cy="16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6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BB84F-C3D4-26D5-AAD6-E69DAC81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变量赋值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92922-4E74-E951-570C-EE64BF67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</a:rPr>
              <a:t>变量申明时赋值</a:t>
            </a:r>
          </a:p>
          <a:p>
            <a:endParaRPr lang="zh-CN" altLang="en-US" dirty="0">
              <a:ea typeface="等线"/>
            </a:endParaRPr>
          </a:p>
          <a:p>
            <a:r>
              <a:rPr lang="zh-CN" altLang="en-US">
                <a:ea typeface="等线"/>
              </a:rPr>
              <a:t>使用SET语句</a:t>
            </a:r>
          </a:p>
          <a:p>
            <a:endParaRPr lang="zh-CN" altLang="en-US" dirty="0">
              <a:ea typeface="等线"/>
            </a:endParaRPr>
          </a:p>
          <a:p>
            <a:r>
              <a:rPr lang="zh-CN" altLang="en-US">
                <a:ea typeface="等线"/>
              </a:rPr>
              <a:t>使用SELECT语句</a:t>
            </a:r>
            <a:endParaRPr lang="zh-CN" altLang="en-US" dirty="0">
              <a:ea typeface="等线"/>
            </a:endParaRPr>
          </a:p>
          <a:p>
            <a:endParaRPr lang="zh-CN" altLang="en-US" dirty="0">
              <a:ea typeface="等线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D4FDA226-F1D8-3C86-DAA6-F6CF784C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0" y="2210121"/>
            <a:ext cx="11047709" cy="577962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E301975C-2AB0-35B6-51B5-51AB2DC7C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68" y="3258584"/>
            <a:ext cx="10957301" cy="676630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2AF87784-33BA-1D60-B43C-9CBFE8E3B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790" y="4415848"/>
            <a:ext cx="8813369" cy="8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2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>
            <a:normAutofit/>
          </a:bodyPr>
          <a:lstStyle/>
          <a:p>
            <a:pPr latinLnBrk="1">
              <a:lnSpc>
                <a:spcPts val="1800"/>
              </a:lnSpc>
              <a:spcBef>
                <a:spcPts val="2400"/>
              </a:spcBef>
            </a:pPr>
            <a:r>
              <a:rPr lang="en-US" altLang="zh-CN" sz="1800" b="1" dirty="0" err="1"/>
              <a:t>mysql</a:t>
            </a:r>
            <a:r>
              <a:rPr lang="zh-CN" altLang="en-US" sz="1800" b="1" dirty="0"/>
              <a:t>存储过程中 </a:t>
            </a:r>
            <a:r>
              <a:rPr lang="en-US" altLang="zh-CN" sz="1800" b="1" dirty="0"/>
              <a:t>declare </a:t>
            </a:r>
            <a:r>
              <a:rPr lang="zh-CN" altLang="en-US" sz="1800" b="1" dirty="0"/>
              <a:t>和 </a:t>
            </a:r>
            <a:r>
              <a:rPr lang="en-US" altLang="zh-CN" sz="1800" b="1" dirty="0"/>
              <a:t>set </a:t>
            </a:r>
            <a:r>
              <a:rPr lang="zh-CN" altLang="en-US" sz="1800" b="1" dirty="0"/>
              <a:t>定义变量的区别</a:t>
            </a:r>
            <a:endParaRPr lang="en-US" altLang="zh-CN" sz="1800" dirty="0"/>
          </a:p>
          <a:p>
            <a:pPr latinLnBrk="1">
              <a:lnSpc>
                <a:spcPts val="1800"/>
              </a:lnSpc>
              <a:spcBef>
                <a:spcPts val="2400"/>
              </a:spcBef>
            </a:pPr>
            <a:r>
              <a:rPr lang="en-US" altLang="zh-CN" sz="1800" dirty="0" err="1"/>
              <a:t>mysql</a:t>
            </a:r>
            <a:r>
              <a:rPr lang="zh-CN" altLang="en-US" sz="1800" dirty="0"/>
              <a:t>存储过程中，定义变量有两种方式：</a:t>
            </a:r>
            <a:br>
              <a:rPr lang="zh-CN" altLang="en-US" sz="1800" dirty="0"/>
            </a:br>
            <a:r>
              <a:rPr lang="en-US" altLang="zh-CN" sz="1800" dirty="0"/>
              <a:t>1.</a:t>
            </a:r>
            <a:r>
              <a:rPr lang="zh-CN" altLang="en-US" sz="1800" dirty="0"/>
              <a:t>使用</a:t>
            </a:r>
            <a:r>
              <a:rPr lang="en-US" altLang="zh-CN" sz="1800" dirty="0"/>
              <a:t>set</a:t>
            </a:r>
            <a:r>
              <a:rPr lang="zh-CN" altLang="en-US" sz="1800" dirty="0"/>
              <a:t>或</a:t>
            </a:r>
            <a:r>
              <a:rPr lang="en-US" altLang="zh-CN" sz="1800" dirty="0"/>
              <a:t>select</a:t>
            </a:r>
            <a:r>
              <a:rPr lang="zh-CN" altLang="en-US" sz="1800" dirty="0"/>
              <a:t>直接赋值，变量名以 </a:t>
            </a:r>
            <a:r>
              <a:rPr lang="en-US" altLang="zh-CN" sz="1800" dirty="0"/>
              <a:t>@ </a:t>
            </a:r>
            <a:r>
              <a:rPr lang="zh-CN" altLang="en-US" sz="1800" dirty="0"/>
              <a:t>开头</a:t>
            </a:r>
            <a:r>
              <a:rPr lang="en-US" altLang="zh-CN" sz="1800" dirty="0"/>
              <a:t>.</a:t>
            </a:r>
            <a:br>
              <a:rPr lang="en-US" altLang="zh-CN" sz="1800" dirty="0"/>
            </a:br>
            <a:r>
              <a:rPr lang="zh-CN" altLang="en-US" sz="1800" dirty="0"/>
              <a:t>例如</a:t>
            </a:r>
            <a:r>
              <a:rPr lang="en-US" altLang="zh-CN" sz="1800" dirty="0"/>
              <a:t>:set @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=1;</a:t>
            </a:r>
            <a:br>
              <a:rPr lang="en-US" altLang="zh-CN" sz="1800" dirty="0"/>
            </a:br>
            <a:r>
              <a:rPr lang="zh-CN" altLang="en-US" sz="1800" dirty="0"/>
              <a:t>可以在一个会话的任何地方声明，作用域是整个会话，称为会话变量。</a:t>
            </a:r>
            <a:br>
              <a:rPr lang="zh-CN" altLang="en-US" sz="1800" dirty="0"/>
            </a:br>
            <a:br>
              <a:rPr lang="zh-CN" altLang="en-US" sz="1800" dirty="0"/>
            </a:br>
            <a:r>
              <a:rPr lang="en-US" altLang="zh-CN" sz="1800" dirty="0"/>
              <a:t>2.</a:t>
            </a:r>
            <a:r>
              <a:rPr lang="zh-CN" altLang="en-US" sz="1800" dirty="0"/>
              <a:t>以 </a:t>
            </a:r>
            <a:r>
              <a:rPr lang="en-US" altLang="zh-CN" sz="1800" dirty="0"/>
              <a:t>DECLARE </a:t>
            </a:r>
            <a:r>
              <a:rPr lang="zh-CN" altLang="en-US" sz="1800" dirty="0"/>
              <a:t>关键字声明的变量，只能在存储过程中使用，称为存储过程变量，例如：</a:t>
            </a:r>
            <a:br>
              <a:rPr lang="zh-CN" altLang="en-US" sz="1800" dirty="0"/>
            </a:br>
            <a:r>
              <a:rPr lang="en-US" altLang="zh-CN" sz="1800" dirty="0"/>
              <a:t>DECLARE var1  INT DEFAULT 0;  </a:t>
            </a:r>
            <a:br>
              <a:rPr lang="en-US" altLang="zh-CN" sz="1800" dirty="0"/>
            </a:br>
            <a:r>
              <a:rPr lang="zh-CN" altLang="en-US" sz="1800" dirty="0"/>
              <a:t>主要用在存储过程中，或者是给存储传参数中。</a:t>
            </a:r>
            <a:br>
              <a:rPr lang="zh-CN" altLang="en-US" sz="1800" dirty="0"/>
            </a:br>
            <a:br>
              <a:rPr lang="zh-CN" altLang="en-US" sz="1800" dirty="0"/>
            </a:br>
            <a:r>
              <a:rPr lang="zh-CN" altLang="en-US" sz="1800" dirty="0"/>
              <a:t>两者的区别是：</a:t>
            </a:r>
            <a:br>
              <a:rPr lang="zh-CN" altLang="en-US" sz="1800" dirty="0"/>
            </a:br>
            <a:r>
              <a:rPr lang="zh-CN" altLang="en-US" sz="1800" dirty="0"/>
              <a:t>在调用存储过程时，以</a:t>
            </a:r>
            <a:r>
              <a:rPr lang="en-US" altLang="zh-CN" sz="1800" dirty="0"/>
              <a:t>DECLARE</a:t>
            </a:r>
            <a:r>
              <a:rPr lang="zh-CN" altLang="en-US" sz="1800" dirty="0"/>
              <a:t>声明的变量都会被初始化为 </a:t>
            </a:r>
            <a:r>
              <a:rPr lang="en-US" altLang="zh-CN" sz="1800" dirty="0"/>
              <a:t>NULL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atinLnBrk="1">
              <a:lnSpc>
                <a:spcPts val="1800"/>
              </a:lnSpc>
              <a:spcBef>
                <a:spcPts val="2400"/>
              </a:spcBef>
            </a:pPr>
            <a:r>
              <a:rPr lang="zh-CN" altLang="en-US" sz="1800" dirty="0"/>
              <a:t>而</a:t>
            </a:r>
            <a:r>
              <a:rPr lang="zh-CN" altLang="en-US" sz="1800" dirty="0">
                <a:solidFill>
                  <a:srgbClr val="FF0000"/>
                </a:solidFill>
              </a:rPr>
              <a:t>会话变量（即</a:t>
            </a:r>
            <a:r>
              <a:rPr lang="en-US" altLang="zh-CN" sz="1800" dirty="0">
                <a:solidFill>
                  <a:srgbClr val="FF0000"/>
                </a:solidFill>
              </a:rPr>
              <a:t>@</a:t>
            </a:r>
            <a:r>
              <a:rPr lang="zh-CN" altLang="en-US" sz="1800" dirty="0">
                <a:solidFill>
                  <a:srgbClr val="FF0000"/>
                </a:solidFill>
              </a:rPr>
              <a:t>开头的变量</a:t>
            </a:r>
            <a:r>
              <a:rPr lang="zh-CN" altLang="en-US" sz="1800" dirty="0"/>
              <a:t>）则不会被再初始化，在一个会话内，只须初始化一次，之后在会话内都是对上一次计算的结果，就相当于在是这个会话内的</a:t>
            </a:r>
            <a:r>
              <a:rPr lang="zh-CN" altLang="en-US" sz="1800" dirty="0">
                <a:solidFill>
                  <a:srgbClr val="FF0000"/>
                </a:solidFill>
              </a:rPr>
              <a:t>全局变量</a:t>
            </a:r>
            <a:r>
              <a:rPr lang="zh-CN" altLang="en-US" sz="1800" dirty="0"/>
              <a:t>。</a:t>
            </a:r>
            <a:br>
              <a:rPr lang="zh-CN" altLang="en-US" sz="1800" dirty="0"/>
            </a:b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1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371A00B6-599D-4F21-B974-F7F914A35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80"/>
          <a:stretch/>
        </p:blipFill>
        <p:spPr>
          <a:xfrm>
            <a:off x="20" y="1770671"/>
            <a:ext cx="12191980" cy="5087329"/>
          </a:xfrm>
          <a:prstGeom prst="rect">
            <a:avLst/>
          </a:prstGeom>
        </p:spPr>
      </p:pic>
      <p:pic>
        <p:nvPicPr>
          <p:cNvPr id="5" name="图片 6" descr="图形用户界面, 应用程序, 表格&#10;&#10;已自动生成说明">
            <a:extLst>
              <a:ext uri="{FF2B5EF4-FFF2-40B4-BE49-F238E27FC236}">
                <a16:creationId xmlns:a16="http://schemas.microsoft.com/office/drawing/2014/main" id="{CBEFB239-1ED3-92BC-9974-FF9BB66E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9" y="71505"/>
            <a:ext cx="8374250" cy="17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20C6A-7022-2DE0-4B36-3272C4EB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IF</a:t>
            </a:r>
            <a:r>
              <a:rPr lang="zh-CN" altLang="en-US">
                <a:solidFill>
                  <a:srgbClr val="FFFFFF"/>
                </a:solidFill>
              </a:rPr>
              <a:t>语句</a:t>
            </a: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E61F3335-8961-83EC-51A6-1FE672F88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" r="16540" b="-4"/>
          <a:stretch/>
        </p:blipFill>
        <p:spPr>
          <a:xfrm>
            <a:off x="440875" y="2206811"/>
            <a:ext cx="10601563" cy="42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2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F610F983-E60F-AA23-953A-52E4DC78D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6" y="1069669"/>
            <a:ext cx="9667796" cy="5571067"/>
          </a:xfrm>
          <a:prstGeom prst="rect">
            <a:avLst/>
          </a:prstGeom>
        </p:spPr>
      </p:pic>
      <p:pic>
        <p:nvPicPr>
          <p:cNvPr id="6" name="图片 6" descr="图形用户界面, 应用程序, 表格&#10;&#10;已自动生成说明">
            <a:extLst>
              <a:ext uri="{FF2B5EF4-FFF2-40B4-BE49-F238E27FC236}">
                <a16:creationId xmlns:a16="http://schemas.microsoft.com/office/drawing/2014/main" id="{E0D06E29-164A-ABF5-0B75-C73729A6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97" y="265233"/>
            <a:ext cx="7134386" cy="14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0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C7100-69FF-4BBE-5312-0F3DBFCF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CASE语句</a:t>
            </a:r>
            <a:endParaRPr lang="zh-CN" altLang="en-US"/>
          </a:p>
        </p:txBody>
      </p:sp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06A1089F-F299-AD46-7494-F38782F5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555" y="1812077"/>
            <a:ext cx="8963024" cy="4365517"/>
          </a:xfrm>
        </p:spPr>
      </p:pic>
    </p:spTree>
    <p:extLst>
      <p:ext uri="{BB962C8B-B14F-4D97-AF65-F5344CB8AC3E}">
        <p14:creationId xmlns:p14="http://schemas.microsoft.com/office/powerpoint/2010/main" val="364158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F5D72953-8BDC-4B7F-1351-6D6C0C716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22" y="844066"/>
            <a:ext cx="8433926" cy="5332897"/>
          </a:xfrm>
        </p:spPr>
      </p:pic>
    </p:spTree>
    <p:extLst>
      <p:ext uri="{BB962C8B-B14F-4D97-AF65-F5344CB8AC3E}">
        <p14:creationId xmlns:p14="http://schemas.microsoft.com/office/powerpoint/2010/main" val="155216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CBEB5-D559-9765-2BB0-7895B533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WHILE循环</a:t>
            </a:r>
            <a:endParaRPr lang="zh-CN" altLang="en-US"/>
          </a:p>
        </p:txBody>
      </p:sp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7F46979F-7A1D-837F-50B4-BFF25CBB7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412" y="1692693"/>
            <a:ext cx="8765583" cy="2641169"/>
          </a:xfrm>
        </p:spPr>
      </p:pic>
    </p:spTree>
    <p:extLst>
      <p:ext uri="{BB962C8B-B14F-4D97-AF65-F5344CB8AC3E}">
        <p14:creationId xmlns:p14="http://schemas.microsoft.com/office/powerpoint/2010/main" val="81582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D359F-2031-B152-1AD3-EAAFF3D8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ea typeface="等线 Light"/>
              </a:rPr>
              <a:t>Stored program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62313-B1C7-840C-CDD8-92CE8F5D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38" y="828618"/>
            <a:ext cx="8389856" cy="981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CN" sz="4000" dirty="0">
                <a:ea typeface="+mn-lt"/>
                <a:cs typeface="+mn-lt"/>
              </a:rPr>
              <a:t>Four types</a:t>
            </a:r>
            <a:r>
              <a:rPr lang="zh-CN" altLang="en-US" sz="4000" dirty="0">
                <a:ea typeface="+mn-lt"/>
                <a:cs typeface="+mn-lt"/>
              </a:rPr>
              <a:t> </a:t>
            </a:r>
            <a:r>
              <a:rPr lang="zh-CN" sz="4000" dirty="0">
                <a:ea typeface="+mn-lt"/>
                <a:cs typeface="+mn-lt"/>
              </a:rPr>
              <a:t> stored programs</a:t>
            </a:r>
          </a:p>
          <a:p>
            <a:pPr lvl="1"/>
            <a:endParaRPr lang="zh-CN" sz="4000" dirty="0">
              <a:ea typeface="等线"/>
            </a:endParaRPr>
          </a:p>
          <a:p>
            <a:pPr lvl="1"/>
            <a:endParaRPr lang="zh-CN" sz="4000" dirty="0">
              <a:ea typeface="等线"/>
            </a:endParaRPr>
          </a:p>
        </p:txBody>
      </p:sp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BC1A104A-C5A5-37CA-EBBE-B83642479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67" y="2282727"/>
            <a:ext cx="7475422" cy="20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14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F5535BE8-9E56-C1FE-C233-7F878072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900" y="1028283"/>
            <a:ext cx="7570437" cy="5016123"/>
          </a:xfrm>
        </p:spPr>
      </p:pic>
    </p:spTree>
    <p:extLst>
      <p:ext uri="{BB962C8B-B14F-4D97-AF65-F5344CB8AC3E}">
        <p14:creationId xmlns:p14="http://schemas.microsoft.com/office/powerpoint/2010/main" val="380804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BD6596B4-FD94-13C7-6372-15EA537F1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403" y="598677"/>
            <a:ext cx="8191058" cy="5578286"/>
          </a:xfrm>
        </p:spPr>
      </p:pic>
    </p:spTree>
    <p:extLst>
      <p:ext uri="{BB962C8B-B14F-4D97-AF65-F5344CB8AC3E}">
        <p14:creationId xmlns:p14="http://schemas.microsoft.com/office/powerpoint/2010/main" val="1717927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6F395-4D30-67B4-0900-D0D81E09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游标（CURSOR）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7B91E-3511-BD67-427F-4E422A7A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ea typeface="+mn-lt"/>
                <a:cs typeface="+mn-lt"/>
              </a:rPr>
              <a:t>游标（cursor）是系统为用户开设的一个数据缓冲区，存放SQL语句的执行结果。</a:t>
            </a:r>
            <a:endParaRPr lang="zh-CN" altLang="en-US">
              <a:ea typeface="等线" panose="02010600030101010101" pitchFamily="2" charset="-122"/>
              <a:cs typeface="+mn-lt"/>
            </a:endParaRPr>
          </a:p>
          <a:p>
            <a:r>
              <a:rPr lang="zh-CN">
                <a:ea typeface="+mn-lt"/>
                <a:cs typeface="+mn-lt"/>
              </a:rPr>
              <a:t>每个游标区都有一个名字,用户可以用SQL语句逐一从游标中获取记录</a:t>
            </a:r>
            <a:r>
              <a:rPr lang="zh-CN" altLang="en-US">
                <a:ea typeface="+mn-lt"/>
                <a:cs typeface="+mn-lt"/>
              </a:rPr>
              <a:t>做进一步的处理</a:t>
            </a:r>
            <a:endParaRPr lang="zh-CN" altLang="en-US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1671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B0F4E-AE4F-0696-5912-7D2F706C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>
                <a:ea typeface="+mj-lt"/>
                <a:cs typeface="+mj-lt"/>
              </a:rPr>
              <a:t>游标的使用步骤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FC671-9B0A-761A-B79B-50587204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+mn-lt"/>
                <a:cs typeface="+mn-lt"/>
              </a:rPr>
              <a:t>声明游标 </a:t>
            </a:r>
          </a:p>
          <a:p>
            <a:r>
              <a:rPr lang="zh-CN" altLang="en-US">
                <a:ea typeface="+mn-lt"/>
                <a:cs typeface="+mn-lt"/>
              </a:rPr>
              <a:t>打开游标 </a:t>
            </a:r>
            <a:endParaRPr lang="en-US" altLang="zh-CN">
              <a:ea typeface="+mn-lt"/>
              <a:cs typeface="+mn-lt"/>
            </a:endParaRPr>
          </a:p>
          <a:p>
            <a:r>
              <a:rPr lang="zh-CN" altLang="en-US">
                <a:ea typeface="+mn-lt"/>
                <a:cs typeface="+mn-lt"/>
              </a:rPr>
              <a:t>读取游标</a:t>
            </a:r>
            <a:endParaRPr lang="zh-CN" altLang="en-US" dirty="0">
              <a:ea typeface="+mn-lt"/>
              <a:cs typeface="+mn-lt"/>
            </a:endParaRPr>
          </a:p>
          <a:p>
            <a:r>
              <a:rPr lang="zh-CN" altLang="en-US">
                <a:ea typeface="+mn-lt"/>
                <a:cs typeface="+mn-lt"/>
              </a:rPr>
              <a:t>释放游标 </a:t>
            </a:r>
            <a:endParaRPr lang="en-US" altLang="zh-CN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40467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3A16-A437-6A24-6629-B7AB21A9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zh-CN" sz="5200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179A9096-FD23-7018-D764-C80FA1EF3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5" b="3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47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86E1335B-5526-0D35-8A3A-891EA671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61" y="266224"/>
            <a:ext cx="9200825" cy="6325553"/>
          </a:xfrm>
          <a:prstGeom prst="rect">
            <a:avLst/>
          </a:prstGeom>
        </p:spPr>
      </p:pic>
      <p:pic>
        <p:nvPicPr>
          <p:cNvPr id="3" name="图片 6" descr="图形用户界面, 应用程序, 表格&#10;&#10;已自动生成说明">
            <a:extLst>
              <a:ext uri="{FF2B5EF4-FFF2-40B4-BE49-F238E27FC236}">
                <a16:creationId xmlns:a16="http://schemas.microsoft.com/office/drawing/2014/main" id="{5BC2B7F8-69C1-80C7-50FD-598F7110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97" y="-1467"/>
            <a:ext cx="5534186" cy="11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7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7B81D-CA48-BEE0-43A7-DF71B575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存储函数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BEC86-9A6F-8ED1-6668-10E8AD82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ea typeface="+mn-lt"/>
                <a:cs typeface="+mn-lt"/>
              </a:rPr>
              <a:t>存储函数只能返回单个值。</a:t>
            </a:r>
            <a:endParaRPr lang="zh-CN" altLang="en-US"/>
          </a:p>
          <a:p>
            <a:r>
              <a:rPr lang="zh-CN">
                <a:ea typeface="+mn-lt"/>
                <a:cs typeface="+mn-lt"/>
              </a:rPr>
              <a:t>可以</a:t>
            </a:r>
            <a:r>
              <a:rPr lang="zh-CN" altLang="en-US">
                <a:ea typeface="+mn-lt"/>
                <a:cs typeface="+mn-lt"/>
              </a:rPr>
              <a:t>从 </a:t>
            </a:r>
            <a:r>
              <a:rPr lang="zh-CN">
                <a:ea typeface="+mn-lt"/>
                <a:cs typeface="+mn-lt"/>
              </a:rPr>
              <a:t>SQL 语句调用一个存储的函数</a:t>
            </a:r>
            <a:endParaRPr lang="zh-CN"/>
          </a:p>
          <a:p>
            <a:r>
              <a:rPr lang="zh-CN">
                <a:ea typeface="+mn-lt"/>
                <a:cs typeface="+mn-lt"/>
              </a:rPr>
              <a:t>存储的函数只有一种类型的参数，即 IN。但是</a:t>
            </a:r>
            <a:r>
              <a:rPr lang="zh-CN" altLang="en-US">
                <a:ea typeface="+mn-lt"/>
                <a:cs typeface="+mn-lt"/>
              </a:rPr>
              <a:t>可以</a:t>
            </a:r>
            <a:r>
              <a:rPr lang="zh-CN">
                <a:ea typeface="+mn-lt"/>
                <a:cs typeface="+mn-lt"/>
              </a:rPr>
              <a:t>设置默认值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50358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D6135-EF7B-C444-D9DB-E8A790B8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A4EA7-C94C-7D33-2E83-921298767834}"/>
              </a:ext>
            </a:extLst>
          </p:cNvPr>
          <p:cNvSpPr txBox="1"/>
          <p:nvPr/>
        </p:nvSpPr>
        <p:spPr>
          <a:xfrm>
            <a:off x="721217" y="2137893"/>
            <a:ext cx="1079249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>
                <a:solidFill>
                  <a:srgbClr val="444444"/>
                </a:solidFill>
                <a:latin typeface="Fira Mono"/>
                <a:ea typeface="Fira Mono"/>
              </a:rPr>
              <a:t>CREATE</a:t>
            </a:r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 </a:t>
            </a:r>
            <a:r>
              <a:rPr lang="en-US" altLang="zh-CN" sz="2400" b="1" dirty="0">
                <a:solidFill>
                  <a:srgbClr val="444444"/>
                </a:solidFill>
                <a:latin typeface="Fira Mono"/>
                <a:ea typeface="Fira Mono"/>
              </a:rPr>
              <a:t>FUNCTION</a:t>
            </a:r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 </a:t>
            </a:r>
            <a:r>
              <a:rPr lang="en-US" altLang="zh-CN" sz="2400" err="1">
                <a:solidFill>
                  <a:srgbClr val="444444"/>
                </a:solidFill>
                <a:latin typeface="Fira Mono"/>
                <a:ea typeface="Fira Mono"/>
              </a:rPr>
              <a:t>function_name</a:t>
            </a:r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( </a:t>
            </a:r>
            <a:endParaRPr lang="en-US" altLang="zh-CN" sz="240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        [ param1 </a:t>
            </a:r>
            <a:r>
              <a:rPr lang="en-US" altLang="zh-CN" sz="2400" b="1" dirty="0">
                <a:solidFill>
                  <a:srgbClr val="444444"/>
                </a:solidFill>
                <a:latin typeface="Fira Mono"/>
                <a:ea typeface="Fira Mono"/>
              </a:rPr>
              <a:t>type</a:t>
            </a:r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, </a:t>
            </a:r>
            <a:endParaRPr lang="en-US" altLang="zh-CN" sz="2400">
              <a:solidFill>
                <a:srgbClr val="000000"/>
              </a:solidFill>
              <a:latin typeface="等线" panose="020F0502020204030204"/>
              <a:ea typeface="等线"/>
            </a:endParaRPr>
          </a:p>
          <a:p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        param2 </a:t>
            </a:r>
            <a:r>
              <a:rPr lang="en-US" altLang="zh-CN" sz="2400" b="1" dirty="0">
                <a:solidFill>
                  <a:srgbClr val="444444"/>
                </a:solidFill>
                <a:latin typeface="Fira Mono"/>
                <a:ea typeface="Fira Mono"/>
              </a:rPr>
              <a:t>type</a:t>
            </a:r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,… ] </a:t>
            </a:r>
            <a:endParaRPr lang="en-US" altLang="zh-CN" sz="2400">
              <a:solidFill>
                <a:srgbClr val="000000"/>
              </a:solidFill>
              <a:latin typeface="等线" panose="020F0502020204030204"/>
              <a:ea typeface="等线"/>
            </a:endParaRPr>
          </a:p>
          <a:p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) </a:t>
            </a:r>
            <a:endParaRPr lang="en-US" altLang="zh-CN" sz="2400">
              <a:solidFill>
                <a:srgbClr val="000000"/>
              </a:solidFill>
              <a:latin typeface="等线" panose="020F0502020204030204"/>
              <a:ea typeface="等线"/>
            </a:endParaRPr>
          </a:p>
          <a:p>
            <a:r>
              <a:rPr lang="en-US" altLang="zh-CN" sz="2400" b="1" dirty="0">
                <a:solidFill>
                  <a:srgbClr val="444444"/>
                </a:solidFill>
                <a:latin typeface="Fira Mono"/>
                <a:ea typeface="Fira Mono"/>
              </a:rPr>
              <a:t>RETURNS</a:t>
            </a:r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 datatype </a:t>
            </a:r>
            <a:endParaRPr lang="en-US" altLang="zh-CN" sz="2400">
              <a:solidFill>
                <a:srgbClr val="000000"/>
              </a:solidFill>
              <a:latin typeface="等线" panose="020F0502020204030204"/>
              <a:ea typeface="等线"/>
            </a:endParaRPr>
          </a:p>
          <a:p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[[</a:t>
            </a:r>
            <a:r>
              <a:rPr lang="en-US" altLang="zh-CN" sz="2400" b="1" dirty="0">
                <a:solidFill>
                  <a:srgbClr val="444444"/>
                </a:solidFill>
                <a:latin typeface="Fira Mono"/>
                <a:ea typeface="Fira Mono"/>
              </a:rPr>
              <a:t>NOT</a:t>
            </a:r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] </a:t>
            </a:r>
            <a:r>
              <a:rPr lang="en-US" altLang="zh-CN" sz="2400" b="1" dirty="0">
                <a:solidFill>
                  <a:srgbClr val="444444"/>
                </a:solidFill>
                <a:latin typeface="Fira Mono"/>
                <a:ea typeface="Fira Mono"/>
              </a:rPr>
              <a:t>DETERMINISTIC</a:t>
            </a:r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] </a:t>
            </a:r>
            <a:endParaRPr lang="en-US" altLang="zh-CN" sz="2400">
              <a:solidFill>
                <a:srgbClr val="000000"/>
              </a:solidFill>
              <a:latin typeface="等线" panose="020F0502020204030204"/>
              <a:ea typeface="等线"/>
            </a:endParaRPr>
          </a:p>
          <a:p>
            <a:r>
              <a:rPr lang="en-US" altLang="zh-CN" sz="2400" b="1" dirty="0">
                <a:solidFill>
                  <a:srgbClr val="444444"/>
                </a:solidFill>
                <a:latin typeface="Fira Mono"/>
                <a:ea typeface="Fira Mono"/>
              </a:rPr>
              <a:t>BEGIN</a:t>
            </a:r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 </a:t>
            </a:r>
            <a:endParaRPr lang="en-US" altLang="zh-CN" sz="2400">
              <a:solidFill>
                <a:srgbClr val="000000"/>
              </a:solidFill>
              <a:latin typeface="等线" panose="020F0502020204030204"/>
              <a:ea typeface="等线"/>
            </a:endParaRPr>
          </a:p>
          <a:p>
            <a:r>
              <a:rPr lang="en-US" altLang="zh-CN" sz="2400" dirty="0">
                <a:solidFill>
                  <a:srgbClr val="888888"/>
                </a:solidFill>
                <a:latin typeface="Fira Mono"/>
                <a:ea typeface="Fira Mono"/>
              </a:rPr>
              <a:t>       -- statements</a:t>
            </a:r>
            <a:r>
              <a:rPr lang="en-US" altLang="zh-CN" sz="2400" dirty="0">
                <a:solidFill>
                  <a:srgbClr val="444444"/>
                </a:solidFill>
                <a:latin typeface="Fira Mono"/>
                <a:ea typeface="Fira Mono"/>
              </a:rPr>
              <a:t> </a:t>
            </a:r>
            <a:endParaRPr lang="en-US" altLang="zh-CN" sz="2400">
              <a:solidFill>
                <a:srgbClr val="000000"/>
              </a:solidFill>
              <a:latin typeface="等线" panose="020F0502020204030204"/>
              <a:ea typeface="等线"/>
            </a:endParaRPr>
          </a:p>
          <a:p>
            <a:r>
              <a:rPr lang="en-US" altLang="zh-CN" sz="2400" b="1" dirty="0">
                <a:solidFill>
                  <a:srgbClr val="444444"/>
                </a:solidFill>
                <a:latin typeface="Fira Mono"/>
                <a:ea typeface="Fira Mono"/>
              </a:rPr>
              <a:t>END</a:t>
            </a:r>
            <a:endParaRPr lang="en-US" altLang="zh-CN" sz="2400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515391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E14C353B-D169-49C7-9E65-C7F8CB05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50" y="294755"/>
            <a:ext cx="7196665" cy="5067370"/>
          </a:xfrm>
          <a:prstGeom prst="rect">
            <a:avLst/>
          </a:prstGeom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5B8593-B862-2C2F-2346-F20CF5B5C4B2}"/>
              </a:ext>
            </a:extLst>
          </p:cNvPr>
          <p:cNvSpPr txBox="1"/>
          <p:nvPr/>
        </p:nvSpPr>
        <p:spPr>
          <a:xfrm>
            <a:off x="2270502" y="5757620"/>
            <a:ext cx="8813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>
                <a:solidFill>
                  <a:srgbClr val="444444"/>
                </a:solidFill>
                <a:latin typeface="Fira Mono"/>
                <a:ea typeface="Fira Mono"/>
              </a:rPr>
              <a:t>SELECT</a:t>
            </a:r>
            <a:r>
              <a:rPr lang="en-US" altLang="zh-CN">
                <a:solidFill>
                  <a:srgbClr val="444444"/>
                </a:solidFill>
                <a:latin typeface="Fira Mono"/>
                <a:ea typeface="Fira Mono"/>
              </a:rPr>
              <a:t> *, getStatus(balance) </a:t>
            </a:r>
            <a:r>
              <a:rPr lang="en-US" altLang="zh-CN" b="1">
                <a:solidFill>
                  <a:srgbClr val="444444"/>
                </a:solidFill>
                <a:latin typeface="Fira Mono"/>
                <a:ea typeface="Fira Mono"/>
              </a:rPr>
              <a:t>as</a:t>
            </a:r>
            <a:r>
              <a:rPr lang="en-US" altLang="zh-CN">
                <a:solidFill>
                  <a:srgbClr val="444444"/>
                </a:solidFill>
                <a:latin typeface="Fira Mono"/>
                <a:ea typeface="Fira Mono"/>
              </a:rPr>
              <a:t> </a:t>
            </a:r>
            <a:r>
              <a:rPr lang="en-US" altLang="zh-CN" b="1">
                <a:solidFill>
                  <a:srgbClr val="444444"/>
                </a:solidFill>
                <a:latin typeface="Fira Mono"/>
                <a:ea typeface="Fira Mono"/>
              </a:rPr>
              <a:t>status</a:t>
            </a:r>
            <a:r>
              <a:rPr lang="en-US" altLang="zh-CN">
                <a:solidFill>
                  <a:srgbClr val="444444"/>
                </a:solidFill>
                <a:latin typeface="Fira Mono"/>
                <a:ea typeface="Fira Mono"/>
              </a:rPr>
              <a:t> </a:t>
            </a:r>
            <a:r>
              <a:rPr lang="en-US" altLang="zh-CN" b="1">
                <a:solidFill>
                  <a:srgbClr val="444444"/>
                </a:solidFill>
                <a:latin typeface="Fira Mono"/>
                <a:ea typeface="Fira Mono"/>
              </a:rPr>
              <a:t>FROM</a:t>
            </a:r>
            <a:r>
              <a:rPr lang="en-US" altLang="zh-CN">
                <a:solidFill>
                  <a:srgbClr val="444444"/>
                </a:solidFill>
                <a:latin typeface="Fira Mono"/>
                <a:ea typeface="Fira Mono"/>
              </a:rPr>
              <a:t> accounts;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17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6062"/>
            <a:ext cx="10515600" cy="6314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MySQL</a:t>
            </a:r>
            <a:r>
              <a:rPr lang="zh-CN" altLang="en-US" dirty="0"/>
              <a:t>的存储过程</a:t>
            </a:r>
          </a:p>
          <a:p>
            <a:pPr marL="0" indent="0">
              <a:buNone/>
            </a:pPr>
            <a:r>
              <a:rPr lang="zh-CN" altLang="en-US" dirty="0"/>
              <a:t>存储过程是数据库的一个重要的功能。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MySQL 5.0</a:t>
            </a:r>
            <a:r>
              <a:rPr lang="zh-CN" altLang="en-US" dirty="0"/>
              <a:t>开始支持存储过程，这样即可以大大提高数据库的处理速度，同时也可以提高数据库编程的灵活性。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MySQL</a:t>
            </a:r>
            <a:r>
              <a:rPr lang="zh-CN" altLang="en-US" dirty="0"/>
              <a:t>存储过程的创建</a:t>
            </a:r>
          </a:p>
          <a:p>
            <a:pPr marL="0" indent="0">
              <a:buNone/>
            </a:pPr>
            <a:r>
              <a:rPr lang="zh-CN" altLang="en-US" dirty="0"/>
              <a:t>语法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CREATE PROCEDURE  </a:t>
            </a:r>
            <a:r>
              <a:rPr lang="zh-CN" altLang="en-US" dirty="0"/>
              <a:t>过程名</a:t>
            </a:r>
            <a:r>
              <a:rPr lang="en-US" altLang="zh-CN" dirty="0"/>
              <a:t>([[IN|OUT|INOUT] </a:t>
            </a:r>
            <a:r>
              <a:rPr lang="zh-CN" altLang="en-US" dirty="0"/>
              <a:t>参数名 数据类型</a:t>
            </a:r>
            <a:r>
              <a:rPr lang="en-US" altLang="zh-CN" dirty="0"/>
              <a:t>[,[IN|OUT|INOUT] </a:t>
            </a:r>
            <a:r>
              <a:rPr lang="zh-CN" altLang="en-US" dirty="0"/>
              <a:t>参数名 数据类型</a:t>
            </a:r>
            <a:r>
              <a:rPr lang="en-US" altLang="zh-CN" dirty="0"/>
              <a:t>…]]) [</a:t>
            </a:r>
            <a:r>
              <a:rPr lang="zh-CN" altLang="en-US" dirty="0"/>
              <a:t>特性 </a:t>
            </a:r>
            <a:r>
              <a:rPr lang="en-US" altLang="zh-CN" dirty="0"/>
              <a:t>...] </a:t>
            </a:r>
            <a:r>
              <a:rPr lang="zh-CN" altLang="en-US" dirty="0"/>
              <a:t>过程体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0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4D693-E2D4-C542-8072-440EB4AF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dirty="0">
                <a:ea typeface="+mn-lt"/>
                <a:cs typeface="+mn-lt"/>
              </a:rPr>
              <a:t>A </a:t>
            </a:r>
            <a:r>
              <a:rPr lang="en-US" altLang="zh-CN" dirty="0">
                <a:ea typeface="+mn-lt"/>
                <a:cs typeface="+mn-lt"/>
              </a:rPr>
              <a:t>stored procedure </a:t>
            </a:r>
            <a:r>
              <a:rPr lang="zh-CN" dirty="0">
                <a:ea typeface="+mn-lt"/>
                <a:cs typeface="+mn-lt"/>
              </a:rPr>
              <a:t>can be called from an application that has access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 dirty="0">
                <a:ea typeface="+mn-lt"/>
                <a:cs typeface="+mn-lt"/>
              </a:rPr>
              <a:t>t</a:t>
            </a:r>
            <a:r>
              <a:rPr lang="en-US" altLang="zh-CN" dirty="0">
                <a:ea typeface="+mn-lt"/>
                <a:cs typeface="+mn-lt"/>
              </a:rPr>
              <a:t>h</a:t>
            </a:r>
            <a:r>
              <a:rPr lang="zh-CN" dirty="0">
                <a:ea typeface="+mn-lt"/>
                <a:cs typeface="+mn-lt"/>
              </a:rPr>
              <a:t>e database</a:t>
            </a:r>
          </a:p>
          <a:p>
            <a:r>
              <a:rPr lang="en-US" altLang="zh-CN" dirty="0">
                <a:ea typeface="+mn-lt"/>
                <a:cs typeface="+mn-lt"/>
              </a:rPr>
              <a:t>A</a:t>
            </a:r>
            <a:r>
              <a:rPr lang="zh-CN" altLang="en-US" dirty="0">
                <a:ea typeface="+mn-lt"/>
                <a:cs typeface="+mn-lt"/>
              </a:rPr>
              <a:t> stored function </a:t>
            </a:r>
            <a:r>
              <a:rPr lang="en-US" altLang="zh-CN" dirty="0">
                <a:ea typeface="+mn-lt"/>
                <a:cs typeface="+mn-lt"/>
              </a:rPr>
              <a:t>can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be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called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from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a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SQL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statement</a:t>
            </a:r>
            <a:r>
              <a:rPr lang="zh-CN" altLang="en-US" dirty="0">
                <a:ea typeface="+mn-lt"/>
                <a:cs typeface="+mn-lt"/>
              </a:rPr>
              <a:t>, </a:t>
            </a:r>
            <a:r>
              <a:rPr lang="en-US" altLang="zh-CN" dirty="0">
                <a:ea typeface="+mn-lt"/>
                <a:cs typeface="+mn-lt"/>
              </a:rPr>
              <a:t>just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like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the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functions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provided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by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 dirty="0">
                <a:ea typeface="+mn-lt"/>
                <a:cs typeface="+mn-lt"/>
              </a:rPr>
              <a:t>MySQL</a:t>
            </a:r>
            <a:endParaRPr lang="zh-CN" dirty="0">
              <a:ea typeface="等线"/>
            </a:endParaRPr>
          </a:p>
          <a:p>
            <a:r>
              <a:rPr lang="en-US" dirty="0">
                <a:ea typeface="+mn-lt"/>
                <a:cs typeface="+mn-lt"/>
              </a:rPr>
              <a:t>Triggers and events don't needed to be called. Instead, they execute automatically when something happens. </a:t>
            </a:r>
            <a:endParaRPr lang="en-US" dirty="0"/>
          </a:p>
          <a:p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267751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85" y="145143"/>
            <a:ext cx="5417458" cy="638628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DELIMITER //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  CREATE PROCEDURE </a:t>
            </a:r>
            <a:r>
              <a:rPr lang="en-US" altLang="zh-CN" sz="2400" dirty="0" err="1"/>
              <a:t>myproc</a:t>
            </a:r>
            <a:r>
              <a:rPr lang="en-US" altLang="zh-CN" sz="2400" dirty="0"/>
              <a:t>(OUT s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    BEGIN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      SELECT COUNT(*) INTO s FROM students;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    END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    //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DELIMITER ;</a:t>
            </a:r>
          </a:p>
        </p:txBody>
      </p:sp>
      <p:sp>
        <p:nvSpPr>
          <p:cNvPr id="4" name="矩形 3"/>
          <p:cNvSpPr/>
          <p:nvPr/>
        </p:nvSpPr>
        <p:spPr>
          <a:xfrm>
            <a:off x="5820229" y="994664"/>
            <a:ext cx="6096000" cy="5045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/>
              <a:t>分隔符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/>
              <a:t>MySQL</a:t>
            </a:r>
            <a:r>
              <a:rPr lang="zh-CN" altLang="en-US" sz="2000" dirty="0"/>
              <a:t>默认以</a:t>
            </a:r>
            <a:r>
              <a:rPr lang="en-US" altLang="zh-CN" sz="2000" dirty="0"/>
              <a:t>“;”</a:t>
            </a:r>
            <a:r>
              <a:rPr lang="zh-CN" altLang="en-US" sz="2000" dirty="0"/>
              <a:t>为分隔符，如果没有声明分隔符，则编译器会把存储过程当成</a:t>
            </a:r>
            <a:r>
              <a:rPr lang="en-US" altLang="zh-CN" sz="2000" dirty="0"/>
              <a:t>SQL</a:t>
            </a:r>
            <a:r>
              <a:rPr lang="zh-CN" altLang="en-US" sz="2000" dirty="0"/>
              <a:t>语句进行处理，因此编译过程会报错，所以要事先用“</a:t>
            </a:r>
            <a:r>
              <a:rPr lang="en-US" altLang="zh-CN" sz="2000" dirty="0"/>
              <a:t>DELIMITER //”</a:t>
            </a:r>
            <a:r>
              <a:rPr lang="zh-CN" altLang="en-US" sz="2000" dirty="0"/>
              <a:t>声明当前段分隔符，</a:t>
            </a:r>
            <a:r>
              <a:rPr lang="en-US" altLang="zh-CN" sz="2000" dirty="0"/>
              <a:t>//</a:t>
            </a:r>
            <a:r>
              <a:rPr lang="zh-CN" altLang="en-US" sz="2000" dirty="0"/>
              <a:t>替代分号成为新的分隔符；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/>
              <a:t>让编译器把两个</a:t>
            </a:r>
            <a:r>
              <a:rPr lang="en-US" altLang="zh-CN" sz="2000" dirty="0"/>
              <a:t>"//"</a:t>
            </a:r>
            <a:r>
              <a:rPr lang="zh-CN" altLang="en-US" sz="2000" dirty="0"/>
              <a:t>之间的内容当做存储过程的代码，不会执行这些代码；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/>
              <a:t>后续代码也可用</a:t>
            </a:r>
            <a:r>
              <a:rPr lang="en-US" altLang="zh-CN" sz="2000" dirty="0"/>
              <a:t>//</a:t>
            </a:r>
            <a:r>
              <a:rPr lang="zh-CN" altLang="en-US" sz="2000" dirty="0"/>
              <a:t>作为分隔符。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/>
              <a:t>“</a:t>
            </a:r>
            <a:r>
              <a:rPr lang="en-US" altLang="zh-CN" sz="2000" dirty="0"/>
              <a:t>DELIMITER ;”</a:t>
            </a:r>
            <a:r>
              <a:rPr lang="zh-CN" altLang="en-US" sz="2000" dirty="0"/>
              <a:t>的意为把分隔符还原为分号。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2793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3138"/>
            <a:ext cx="10515600" cy="529382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存储过程根据需要可能会有输入、输出、输入输出参数，如果有多个参数用</a:t>
            </a:r>
            <a:r>
              <a:rPr lang="en-US" altLang="zh-CN" dirty="0"/>
              <a:t>","</a:t>
            </a:r>
            <a:r>
              <a:rPr lang="zh-CN" altLang="en-US" dirty="0"/>
              <a:t>分割开。</a:t>
            </a:r>
            <a:r>
              <a:rPr lang="en-US" altLang="zh-CN" dirty="0"/>
              <a:t>MySQL</a:t>
            </a:r>
            <a:r>
              <a:rPr lang="zh-CN" altLang="en-US" dirty="0"/>
              <a:t>存储过程的参数用在存储过程的定义，共有三种参数类型</a:t>
            </a:r>
            <a:r>
              <a:rPr lang="en-US" altLang="zh-CN" dirty="0"/>
              <a:t>,IN,OUT,INOUT: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IN</a:t>
            </a:r>
            <a:r>
              <a:rPr lang="zh-CN" altLang="en-US" dirty="0"/>
              <a:t>参数的值必须在调用存储过程时指定，在存储过程中修改该参数的值不能被返回，为默认值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OUT:</a:t>
            </a:r>
            <a:r>
              <a:rPr lang="zh-CN" altLang="en-US" dirty="0"/>
              <a:t>该值可在存储过程内部被改变，并可返回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INOUT:</a:t>
            </a:r>
            <a:r>
              <a:rPr lang="zh-CN" altLang="en-US" dirty="0"/>
              <a:t>调用时指定，并且可被改变和返回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过程体的开始与结束使用</a:t>
            </a:r>
            <a:r>
              <a:rPr lang="en-US" altLang="zh-CN" dirty="0"/>
              <a:t>BEGIN</a:t>
            </a:r>
            <a:r>
              <a:rPr lang="zh-CN" altLang="en-US" dirty="0"/>
              <a:t>与</a:t>
            </a:r>
            <a:r>
              <a:rPr lang="en-US" altLang="zh-CN" dirty="0"/>
              <a:t>END</a:t>
            </a:r>
            <a:r>
              <a:rPr lang="zh-CN" altLang="en-US" dirty="0"/>
              <a:t>进行标识。</a:t>
            </a:r>
          </a:p>
        </p:txBody>
      </p:sp>
    </p:spTree>
    <p:extLst>
      <p:ext uri="{BB962C8B-B14F-4D97-AF65-F5344CB8AC3E}">
        <p14:creationId xmlns:p14="http://schemas.microsoft.com/office/powerpoint/2010/main" val="22949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4892"/>
            <a:ext cx="10515600" cy="5622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参数例子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DELIMITER //</a:t>
            </a:r>
          </a:p>
          <a:p>
            <a:pPr marL="0" indent="0">
              <a:buNone/>
            </a:pPr>
            <a:r>
              <a:rPr lang="en-US" altLang="zh-CN" dirty="0"/>
              <a:t>  CREATE PROCEDURE </a:t>
            </a:r>
            <a:r>
              <a:rPr lang="en-US" altLang="zh-CN" dirty="0" err="1"/>
              <a:t>in_param</a:t>
            </a:r>
            <a:r>
              <a:rPr lang="en-US" altLang="zh-CN" dirty="0"/>
              <a:t>(IN </a:t>
            </a:r>
            <a:r>
              <a:rPr lang="en-US" altLang="zh-CN" dirty="0" err="1"/>
              <a:t>p_in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BEGIN</a:t>
            </a:r>
          </a:p>
          <a:p>
            <a:pPr marL="0" indent="0">
              <a:buNone/>
            </a:pPr>
            <a:r>
              <a:rPr lang="en-US" altLang="zh-CN" dirty="0"/>
              <a:t>    SELECT </a:t>
            </a:r>
            <a:r>
              <a:rPr lang="en-US" altLang="zh-CN" dirty="0" err="1"/>
              <a:t>p_in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SET </a:t>
            </a:r>
            <a:r>
              <a:rPr lang="en-US" altLang="zh-CN" dirty="0" err="1"/>
              <a:t>p_in</a:t>
            </a:r>
            <a:r>
              <a:rPr lang="en-US" altLang="zh-CN" dirty="0"/>
              <a:t>=2;</a:t>
            </a:r>
          </a:p>
          <a:p>
            <a:pPr marL="0" indent="0">
              <a:buNone/>
            </a:pPr>
            <a:r>
              <a:rPr lang="en-US" altLang="zh-CN" dirty="0"/>
              <a:t>    SELECT </a:t>
            </a:r>
            <a:r>
              <a:rPr lang="en-US" altLang="zh-CN" dirty="0" err="1"/>
              <a:t>p_in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END;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</a:p>
          <a:p>
            <a:pPr marL="0" indent="0">
              <a:buNone/>
            </a:pPr>
            <a:r>
              <a:rPr lang="en-US" altLang="zh-CN" dirty="0"/>
              <a:t>DELIMITER ;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调用</a:t>
            </a:r>
          </a:p>
          <a:p>
            <a:pPr marL="0" indent="0">
              <a:buNone/>
            </a:pPr>
            <a:r>
              <a:rPr lang="en-US" altLang="zh-CN" dirty="0"/>
              <a:t>SET @</a:t>
            </a:r>
            <a:r>
              <a:rPr lang="en-US" altLang="zh-CN" dirty="0" err="1"/>
              <a:t>p_in</a:t>
            </a:r>
            <a:r>
              <a:rPr lang="en-US" altLang="zh-CN" dirty="0"/>
              <a:t>=1;</a:t>
            </a:r>
          </a:p>
          <a:p>
            <a:pPr marL="0" indent="0">
              <a:buNone/>
            </a:pPr>
            <a:r>
              <a:rPr lang="en-US" altLang="zh-CN" dirty="0"/>
              <a:t>CALL </a:t>
            </a:r>
            <a:r>
              <a:rPr lang="en-US" altLang="zh-CN" dirty="0" err="1"/>
              <a:t>in_param</a:t>
            </a:r>
            <a:r>
              <a:rPr lang="en-US" altLang="zh-CN" dirty="0"/>
              <a:t>(@</a:t>
            </a:r>
            <a:r>
              <a:rPr lang="en-US" altLang="zh-CN" dirty="0" err="1"/>
              <a:t>p_in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SELECT @</a:t>
            </a:r>
            <a:r>
              <a:rPr lang="en-US" altLang="zh-CN" dirty="0" err="1"/>
              <a:t>p_in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15" y="3213343"/>
            <a:ext cx="6888162" cy="34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16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9354"/>
            <a:ext cx="10515600" cy="53876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OUT</a:t>
            </a:r>
            <a:r>
              <a:rPr lang="zh-CN" altLang="en-US" dirty="0"/>
              <a:t>参数例子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存储过程</a:t>
            </a:r>
            <a:r>
              <a:rPr lang="en-US" altLang="zh-CN" dirty="0"/>
              <a:t>OUT</a:t>
            </a:r>
            <a:r>
              <a:rPr lang="zh-CN" altLang="en-US" dirty="0"/>
              <a:t>参数</a:t>
            </a:r>
          </a:p>
          <a:p>
            <a:pPr marL="0" indent="0">
              <a:buNone/>
            </a:pPr>
            <a:r>
              <a:rPr lang="en-US" altLang="zh-CN" dirty="0"/>
              <a:t>DELIMITER //</a:t>
            </a:r>
          </a:p>
          <a:p>
            <a:pPr marL="0" indent="0">
              <a:buNone/>
            </a:pPr>
            <a:r>
              <a:rPr lang="en-US" altLang="zh-CN" dirty="0"/>
              <a:t>  CREATE PROCEDURE </a:t>
            </a:r>
            <a:r>
              <a:rPr lang="en-US" altLang="zh-CN" dirty="0" err="1"/>
              <a:t>out_param</a:t>
            </a:r>
            <a:r>
              <a:rPr lang="en-US" altLang="zh-CN" dirty="0"/>
              <a:t>(OUT </a:t>
            </a:r>
            <a:r>
              <a:rPr lang="en-US" altLang="zh-CN" dirty="0" err="1"/>
              <a:t>p_out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BEGIN</a:t>
            </a:r>
          </a:p>
          <a:p>
            <a:pPr marL="0" indent="0">
              <a:buNone/>
            </a:pPr>
            <a:r>
              <a:rPr lang="en-US" altLang="zh-CN" dirty="0"/>
              <a:t>      SELECT </a:t>
            </a:r>
            <a:r>
              <a:rPr lang="en-US" altLang="zh-CN" dirty="0" err="1"/>
              <a:t>p_out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SET </a:t>
            </a:r>
            <a:r>
              <a:rPr lang="en-US" altLang="zh-CN" dirty="0" err="1"/>
              <a:t>p_out</a:t>
            </a:r>
            <a:r>
              <a:rPr lang="en-US" altLang="zh-CN" dirty="0"/>
              <a:t>=2;</a:t>
            </a:r>
          </a:p>
          <a:p>
            <a:pPr marL="0" indent="0">
              <a:buNone/>
            </a:pPr>
            <a:r>
              <a:rPr lang="en-US" altLang="zh-CN" dirty="0"/>
              <a:t>      SELECT </a:t>
            </a:r>
            <a:r>
              <a:rPr lang="en-US" altLang="zh-CN" dirty="0" err="1"/>
              <a:t>p_out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END;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</a:p>
          <a:p>
            <a:pPr marL="0" indent="0">
              <a:buNone/>
            </a:pPr>
            <a:r>
              <a:rPr lang="en-US" altLang="zh-CN" dirty="0"/>
              <a:t>DELIMITER ;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调用</a:t>
            </a:r>
          </a:p>
          <a:p>
            <a:pPr marL="0" indent="0">
              <a:buNone/>
            </a:pPr>
            <a:r>
              <a:rPr lang="en-US" altLang="zh-CN" dirty="0"/>
              <a:t>SET @</a:t>
            </a:r>
            <a:r>
              <a:rPr lang="en-US" altLang="zh-CN" dirty="0" err="1"/>
              <a:t>p_out</a:t>
            </a:r>
            <a:r>
              <a:rPr lang="en-US" altLang="zh-CN" dirty="0"/>
              <a:t>=1;</a:t>
            </a:r>
          </a:p>
          <a:p>
            <a:pPr marL="0" indent="0">
              <a:buNone/>
            </a:pPr>
            <a:r>
              <a:rPr lang="en-US" altLang="zh-CN" dirty="0"/>
              <a:t>CALL </a:t>
            </a:r>
            <a:r>
              <a:rPr lang="en-US" altLang="zh-CN" dirty="0" err="1"/>
              <a:t>out_param</a:t>
            </a:r>
            <a:r>
              <a:rPr lang="en-US" altLang="zh-CN" dirty="0"/>
              <a:t>(@</a:t>
            </a:r>
            <a:r>
              <a:rPr lang="en-US" altLang="zh-CN" dirty="0" err="1"/>
              <a:t>p_out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SELECT @</a:t>
            </a:r>
            <a:r>
              <a:rPr lang="en-US" altLang="zh-CN" dirty="0" err="1"/>
              <a:t>p_out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542" y="3232272"/>
            <a:ext cx="3021012" cy="31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4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1785"/>
            <a:ext cx="10515600" cy="55751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INOUT</a:t>
            </a:r>
            <a:r>
              <a:rPr lang="zh-CN" altLang="en-US" dirty="0"/>
              <a:t>参数例子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存储过程</a:t>
            </a:r>
            <a:r>
              <a:rPr lang="en-US" altLang="zh-CN" dirty="0"/>
              <a:t>INOUT</a:t>
            </a:r>
            <a:r>
              <a:rPr lang="zh-CN" altLang="en-US" dirty="0"/>
              <a:t>参数</a:t>
            </a:r>
          </a:p>
          <a:p>
            <a:pPr marL="0" indent="0">
              <a:buNone/>
            </a:pPr>
            <a:r>
              <a:rPr lang="en-US" altLang="zh-CN" dirty="0"/>
              <a:t>DELIMITER //</a:t>
            </a:r>
          </a:p>
          <a:p>
            <a:pPr marL="0" indent="0">
              <a:buNone/>
            </a:pPr>
            <a:r>
              <a:rPr lang="en-US" altLang="zh-CN" dirty="0"/>
              <a:t>  CREATE PROCEDURE </a:t>
            </a:r>
            <a:r>
              <a:rPr lang="en-US" altLang="zh-CN" dirty="0" err="1"/>
              <a:t>inout_param</a:t>
            </a:r>
            <a:r>
              <a:rPr lang="en-US" altLang="zh-CN" dirty="0"/>
              <a:t>(INOUT </a:t>
            </a:r>
            <a:r>
              <a:rPr lang="en-US" altLang="zh-CN" dirty="0" err="1"/>
              <a:t>p_inout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BEGIN</a:t>
            </a:r>
          </a:p>
          <a:p>
            <a:pPr marL="0" indent="0">
              <a:buNone/>
            </a:pPr>
            <a:r>
              <a:rPr lang="en-US" altLang="zh-CN" dirty="0"/>
              <a:t>      SELECT </a:t>
            </a:r>
            <a:r>
              <a:rPr lang="en-US" altLang="zh-CN" dirty="0" err="1"/>
              <a:t>p_inout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SET </a:t>
            </a:r>
            <a:r>
              <a:rPr lang="en-US" altLang="zh-CN" dirty="0" err="1"/>
              <a:t>p_inout</a:t>
            </a:r>
            <a:r>
              <a:rPr lang="en-US" altLang="zh-CN" dirty="0"/>
              <a:t>=2;</a:t>
            </a:r>
          </a:p>
          <a:p>
            <a:pPr marL="0" indent="0">
              <a:buNone/>
            </a:pPr>
            <a:r>
              <a:rPr lang="en-US" altLang="zh-CN" dirty="0"/>
              <a:t>      SELECT </a:t>
            </a:r>
            <a:r>
              <a:rPr lang="en-US" altLang="zh-CN" dirty="0" err="1"/>
              <a:t>p_inout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END;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</a:p>
          <a:p>
            <a:pPr marL="0" indent="0">
              <a:buNone/>
            </a:pPr>
            <a:r>
              <a:rPr lang="en-US" altLang="zh-CN" dirty="0"/>
              <a:t>DELIMITER ;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调用</a:t>
            </a:r>
          </a:p>
          <a:p>
            <a:pPr marL="0" indent="0">
              <a:buNone/>
            </a:pPr>
            <a:r>
              <a:rPr lang="en-US" altLang="zh-CN" dirty="0"/>
              <a:t>SET @</a:t>
            </a:r>
            <a:r>
              <a:rPr lang="en-US" altLang="zh-CN" dirty="0" err="1"/>
              <a:t>p_inout</a:t>
            </a:r>
            <a:r>
              <a:rPr lang="en-US" altLang="zh-CN" dirty="0"/>
              <a:t>=1;</a:t>
            </a:r>
          </a:p>
          <a:p>
            <a:pPr marL="0" indent="0">
              <a:buNone/>
            </a:pPr>
            <a:r>
              <a:rPr lang="en-US" altLang="zh-CN" dirty="0"/>
              <a:t>CALL </a:t>
            </a:r>
            <a:r>
              <a:rPr lang="en-US" altLang="zh-CN" dirty="0" err="1"/>
              <a:t>inout_param</a:t>
            </a:r>
            <a:r>
              <a:rPr lang="en-US" altLang="zh-CN" dirty="0"/>
              <a:t>(@</a:t>
            </a:r>
            <a:r>
              <a:rPr lang="en-US" altLang="zh-CN" dirty="0" err="1"/>
              <a:t>p_inout</a:t>
            </a:r>
            <a:r>
              <a:rPr lang="en-US" altLang="zh-CN" dirty="0"/>
              <a:t>) ;</a:t>
            </a:r>
          </a:p>
          <a:p>
            <a:pPr marL="0" indent="0">
              <a:buNone/>
            </a:pPr>
            <a:r>
              <a:rPr lang="en-US" altLang="zh-CN" dirty="0"/>
              <a:t>SELECT @</a:t>
            </a:r>
            <a:r>
              <a:rPr lang="en-US" altLang="zh-CN" dirty="0" err="1"/>
              <a:t>p_inout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19" y="3089031"/>
            <a:ext cx="4155342" cy="35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02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Create a Stored Procedure With in 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</a:t>
            </a:r>
            <a:r>
              <a:rPr lang="en-US" altLang="zh-CN" dirty="0"/>
              <a:t> is the default mode. When you define </a:t>
            </a:r>
            <a:r>
              <a:rPr lang="en-US" altLang="zh-CN" b="1" dirty="0"/>
              <a:t>IN</a:t>
            </a:r>
            <a:r>
              <a:rPr lang="en-US" altLang="zh-CN" dirty="0"/>
              <a:t> parameter in a stored procedure, the calling program must pass an argument to the stored procedure. In addition, the value of </a:t>
            </a:r>
            <a:r>
              <a:rPr lang="en-US" altLang="zh-CN" b="1" dirty="0"/>
              <a:t>IN</a:t>
            </a:r>
            <a:r>
              <a:rPr lang="en-US" altLang="zh-CN" dirty="0"/>
              <a:t> parameter is protected.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6770" y="3794333"/>
            <a:ext cx="81441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Fira Mono"/>
              </a:rPr>
              <a:t>DELIMITER // </a:t>
            </a:r>
          </a:p>
          <a:p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CREATE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</a:t>
            </a:r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PROCEDURE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</a:t>
            </a:r>
            <a:r>
              <a:rPr lang="en-US" altLang="zh-CN" dirty="0" err="1">
                <a:solidFill>
                  <a:srgbClr val="444444"/>
                </a:solidFill>
                <a:latin typeface="Fira Mono"/>
              </a:rPr>
              <a:t>fetch_data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(</a:t>
            </a:r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IN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Sid </a:t>
            </a:r>
            <a:r>
              <a:rPr lang="en-US" altLang="zh-CN" dirty="0">
                <a:solidFill>
                  <a:srgbClr val="397300"/>
                </a:solidFill>
                <a:latin typeface="Fira Mono"/>
              </a:rPr>
              <a:t>CHAR(9)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) </a:t>
            </a:r>
          </a:p>
          <a:p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BEGIN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</a:t>
            </a:r>
          </a:p>
          <a:p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	SELECT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* </a:t>
            </a:r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student </a:t>
            </a:r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WHERE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</a:t>
            </a:r>
            <a:r>
              <a:rPr lang="en-US" altLang="zh-CN" dirty="0" err="1">
                <a:solidFill>
                  <a:srgbClr val="444444"/>
                </a:solidFill>
                <a:latin typeface="Fira Mono"/>
              </a:rPr>
              <a:t>sno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=</a:t>
            </a:r>
            <a:r>
              <a:rPr lang="en-US" altLang="zh-CN" dirty="0" err="1">
                <a:solidFill>
                  <a:srgbClr val="444444"/>
                </a:solidFill>
                <a:latin typeface="Fira Mono"/>
              </a:rPr>
              <a:t>sid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; </a:t>
            </a:r>
          </a:p>
          <a:p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END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// </a:t>
            </a:r>
          </a:p>
          <a:p>
            <a:r>
              <a:rPr lang="en-US" altLang="zh-CN" dirty="0">
                <a:solidFill>
                  <a:srgbClr val="444444"/>
                </a:solidFill>
                <a:latin typeface="Fira Mono"/>
              </a:rPr>
              <a:t>DELIMITER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547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Create a Stored Procedure With OUT Parameter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value of </a:t>
            </a:r>
            <a:r>
              <a:rPr lang="en-US" altLang="zh-CN" b="1" dirty="0"/>
              <a:t>OUT</a:t>
            </a:r>
            <a:r>
              <a:rPr lang="en-US" altLang="zh-CN" dirty="0"/>
              <a:t> parameter can be changed in the stored procedure and its new value is returned to the calling program. Note that the stored procedure cannot access the initial value of the </a:t>
            </a:r>
            <a:r>
              <a:rPr lang="en-US" altLang="zh-CN" b="1" dirty="0"/>
              <a:t>OUT</a:t>
            </a:r>
            <a:r>
              <a:rPr lang="en-US" altLang="zh-CN" dirty="0"/>
              <a:t> parameter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4658" y="39154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Fira Mono"/>
              </a:rPr>
              <a:t>DELIMITER // </a:t>
            </a:r>
          </a:p>
          <a:p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CREATE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</a:t>
            </a:r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PROCEDURE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</a:t>
            </a:r>
            <a:r>
              <a:rPr lang="en-US" altLang="zh-CN" dirty="0" err="1">
                <a:solidFill>
                  <a:srgbClr val="444444"/>
                </a:solidFill>
                <a:latin typeface="Fira Mono"/>
              </a:rPr>
              <a:t>fetchDataOut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(</a:t>
            </a:r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OUT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tot </a:t>
            </a:r>
            <a:r>
              <a:rPr lang="en-US" altLang="zh-CN" dirty="0">
                <a:solidFill>
                  <a:srgbClr val="397300"/>
                </a:solidFill>
                <a:latin typeface="Fira Mono"/>
              </a:rPr>
              <a:t>INT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) </a:t>
            </a:r>
          </a:p>
          <a:p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BEGIN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</a:t>
            </a:r>
          </a:p>
          <a:p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	SELECT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</a:t>
            </a:r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count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(*) INTO tot </a:t>
            </a:r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student; </a:t>
            </a:r>
          </a:p>
          <a:p>
            <a:r>
              <a:rPr lang="en-US" altLang="zh-CN" b="1" dirty="0">
                <a:solidFill>
                  <a:srgbClr val="444444"/>
                </a:solidFill>
                <a:latin typeface="Fira Mono"/>
              </a:rPr>
              <a:t>END</a:t>
            </a:r>
            <a:r>
              <a:rPr lang="en-US" altLang="zh-CN" dirty="0">
                <a:solidFill>
                  <a:srgbClr val="444444"/>
                </a:solidFill>
                <a:latin typeface="Fira Mono"/>
              </a:rPr>
              <a:t> //</a:t>
            </a:r>
          </a:p>
          <a:p>
            <a:r>
              <a:rPr lang="en-US" altLang="zh-CN" dirty="0">
                <a:solidFill>
                  <a:srgbClr val="444444"/>
                </a:solidFill>
                <a:latin typeface="Fira Mono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864074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Create a Stored Procedure With INOUT 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1980"/>
            <a:ext cx="10515600" cy="4351338"/>
          </a:xfrm>
        </p:spPr>
        <p:txBody>
          <a:bodyPr/>
          <a:lstStyle/>
          <a:p>
            <a:r>
              <a:rPr lang="en-US" altLang="zh-CN" b="1" dirty="0"/>
              <a:t>INOUT</a:t>
            </a:r>
            <a:r>
              <a:rPr lang="en-US" altLang="zh-CN" dirty="0"/>
              <a:t> parameter is a combination of </a:t>
            </a:r>
            <a:r>
              <a:rPr lang="en-US" altLang="zh-CN" b="1" dirty="0"/>
              <a:t>IN</a:t>
            </a:r>
            <a:r>
              <a:rPr lang="en-US" altLang="zh-CN" dirty="0"/>
              <a:t> and </a:t>
            </a:r>
            <a:r>
              <a:rPr lang="en-US" altLang="zh-CN" b="1" dirty="0"/>
              <a:t>OUT</a:t>
            </a:r>
            <a:r>
              <a:rPr lang="en-US" altLang="zh-CN" dirty="0"/>
              <a:t> parameters. This means that the calling program can pass the argument and the stored procedure can change the </a:t>
            </a:r>
            <a:r>
              <a:rPr lang="en-US" altLang="zh-CN" b="1" dirty="0"/>
              <a:t>INOUT</a:t>
            </a:r>
            <a:r>
              <a:rPr lang="en-US" altLang="zh-CN" dirty="0"/>
              <a:t> parameter and return the new value to the calling program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9558" y="3390470"/>
            <a:ext cx="8275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DELIMITER $$</a:t>
            </a:r>
          </a:p>
          <a:p>
            <a:endParaRPr lang="en-US" altLang="zh-CN" dirty="0"/>
          </a:p>
          <a:p>
            <a:r>
              <a:rPr lang="en-US" altLang="zh-CN" dirty="0"/>
              <a:t>CREATE PROCEDURE counter(</a:t>
            </a:r>
          </a:p>
          <a:p>
            <a:r>
              <a:rPr lang="en-US" altLang="zh-CN" dirty="0"/>
              <a:t>	INOUT count INT,</a:t>
            </a:r>
          </a:p>
          <a:p>
            <a:r>
              <a:rPr lang="en-US" altLang="zh-CN" dirty="0"/>
              <a:t>               IN increment INT</a:t>
            </a:r>
          </a:p>
          <a:p>
            <a:r>
              <a:rPr lang="en-US" altLang="zh-CN" dirty="0"/>
              <a:t>)</a:t>
            </a:r>
          </a:p>
          <a:p>
            <a:r>
              <a:rPr lang="en-US" altLang="zh-CN" dirty="0"/>
              <a:t>BEGIN</a:t>
            </a:r>
          </a:p>
          <a:p>
            <a:r>
              <a:rPr lang="en-US" altLang="zh-CN" dirty="0"/>
              <a:t>	SET count = count + increment;</a:t>
            </a:r>
          </a:p>
          <a:p>
            <a:r>
              <a:rPr lang="en-US" altLang="zh-CN" dirty="0"/>
              <a:t>END$$</a:t>
            </a:r>
          </a:p>
          <a:p>
            <a:endParaRPr lang="en-US" altLang="zh-CN" dirty="0"/>
          </a:p>
          <a:p>
            <a:r>
              <a:rPr lang="en-US" altLang="zh-CN" dirty="0"/>
              <a:t>DELIMITER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132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存储过程的删除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DROP PROCEDURE [</a:t>
            </a:r>
            <a:r>
              <a:rPr lang="zh-CN" altLang="en-US" dirty="0"/>
              <a:t>过程</a:t>
            </a:r>
            <a:r>
              <a:rPr lang="en-US" altLang="zh-CN" dirty="0"/>
              <a:t>1[,</a:t>
            </a:r>
            <a:r>
              <a:rPr lang="zh-CN" altLang="en-US" dirty="0"/>
              <a:t>过程</a:t>
            </a:r>
            <a:r>
              <a:rPr lang="en-US" altLang="zh-CN" dirty="0"/>
              <a:t>2…]]</a:t>
            </a:r>
          </a:p>
          <a:p>
            <a:pPr marL="0" indent="0">
              <a:buNone/>
            </a:pPr>
            <a:r>
              <a:rPr lang="zh-CN" altLang="en-US" dirty="0"/>
              <a:t>从</a:t>
            </a:r>
            <a:r>
              <a:rPr lang="en-US" altLang="zh-CN" dirty="0"/>
              <a:t>MySQL</a:t>
            </a:r>
            <a:r>
              <a:rPr lang="zh-CN" altLang="en-US" dirty="0"/>
              <a:t>的表格中删除一个或多个存储过程。</a:t>
            </a:r>
          </a:p>
        </p:txBody>
      </p:sp>
    </p:spTree>
    <p:extLst>
      <p:ext uri="{BB962C8B-B14F-4D97-AF65-F5344CB8AC3E}">
        <p14:creationId xmlns:p14="http://schemas.microsoft.com/office/powerpoint/2010/main" val="57716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/>
              <a:t>存储过程（各类参数的使用）并</a:t>
            </a:r>
            <a:r>
              <a:rPr lang="zh-CN" altLang="en-US" dirty="0"/>
              <a:t>验证其有效性。</a:t>
            </a:r>
            <a:endParaRPr lang="en-US" altLang="zh-CN" dirty="0"/>
          </a:p>
          <a:p>
            <a:r>
              <a:rPr lang="zh-CN" altLang="en-US" dirty="0"/>
              <a:t>创建函数并验证其有效性。</a:t>
            </a:r>
            <a:endParaRPr lang="en-US" altLang="zh-CN" dirty="0"/>
          </a:p>
          <a:p>
            <a:r>
              <a:rPr lang="zh-CN" altLang="en-US" dirty="0"/>
              <a:t>练习游标的使用。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084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Use Stored Programs?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The use of stored programs can lead to a more secure database</a:t>
            </a:r>
          </a:p>
          <a:p>
            <a:r>
              <a:rPr lang="en-US" altLang="zh-CN" dirty="0"/>
              <a:t>Stored programs can reduce network traffic</a:t>
            </a:r>
          </a:p>
          <a:p>
            <a:r>
              <a:rPr lang="en-US" altLang="zh-CN" dirty="0"/>
              <a:t>Stored programs offer a mechanism to abstract data access routines, which can improve the maintainability of your code as underlying data structures evolve</a:t>
            </a:r>
          </a:p>
          <a:p>
            <a:r>
              <a:rPr lang="en-US" altLang="zh-CN" dirty="0"/>
              <a:t>……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75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4855"/>
            <a:ext cx="10515600" cy="625452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5100" b="1" dirty="0"/>
              <a:t>存储过程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语句需要先编译然后执行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存储过程</a:t>
            </a:r>
            <a:r>
              <a:rPr lang="zh-CN" altLang="en-US" dirty="0"/>
              <a:t>（</a:t>
            </a:r>
            <a:r>
              <a:rPr lang="en-US" altLang="zh-CN" dirty="0"/>
              <a:t>Stored Procedure</a:t>
            </a:r>
            <a:r>
              <a:rPr lang="zh-CN" altLang="en-US" dirty="0"/>
              <a:t>）是一组为了完成特定功能的</a:t>
            </a:r>
            <a:r>
              <a:rPr lang="en-US" altLang="zh-CN" dirty="0"/>
              <a:t>SQL</a:t>
            </a:r>
            <a:r>
              <a:rPr lang="zh-CN" altLang="en-US" dirty="0"/>
              <a:t>语句集，经</a:t>
            </a:r>
            <a:r>
              <a:rPr lang="zh-CN" altLang="en-US" dirty="0">
                <a:solidFill>
                  <a:srgbClr val="FF0000"/>
                </a:solidFill>
              </a:rPr>
              <a:t>编译后</a:t>
            </a:r>
            <a:r>
              <a:rPr lang="zh-CN" altLang="en-US" dirty="0"/>
              <a:t>存储在数据库中，用户通过</a:t>
            </a:r>
            <a:r>
              <a:rPr lang="zh-CN" altLang="en-US" dirty="0">
                <a:solidFill>
                  <a:srgbClr val="FF0000"/>
                </a:solidFill>
              </a:rPr>
              <a:t>指定存储过程的名字</a:t>
            </a:r>
            <a:r>
              <a:rPr lang="zh-CN" altLang="en-US" dirty="0"/>
              <a:t>并给定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/>
              <a:t>（如果该存储过程带有参数）来调用执行它。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存储过程是可编程的函数，在数据库中创建并保存，可以由</a:t>
            </a:r>
            <a:r>
              <a:rPr lang="en-US" altLang="zh-CN" dirty="0"/>
              <a:t>SQL</a:t>
            </a:r>
            <a:r>
              <a:rPr lang="zh-CN" altLang="en-US" dirty="0"/>
              <a:t>语句和控制结构组成。当想要在不同的应用程序或平台上执行相同的函数，或者封装特定功能时，存储过程是非常有用的。数据库中的存储过程可以看做是对编程中面向对象方法的模拟，它允许控制数据的访问方式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存储过程的优点：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(1)</a:t>
            </a:r>
            <a:r>
              <a:rPr lang="zh-CN" altLang="en-US" sz="3200" b="1" dirty="0">
                <a:solidFill>
                  <a:srgbClr val="FF0000"/>
                </a:solidFill>
              </a:rPr>
              <a:t>增强</a:t>
            </a:r>
            <a:r>
              <a:rPr lang="en-US" altLang="zh-CN" sz="3200" b="1" dirty="0">
                <a:solidFill>
                  <a:srgbClr val="FF0000"/>
                </a:solidFill>
              </a:rPr>
              <a:t>SQL</a:t>
            </a:r>
            <a:r>
              <a:rPr lang="zh-CN" altLang="en-US" sz="3200" b="1" dirty="0">
                <a:solidFill>
                  <a:srgbClr val="FF0000"/>
                </a:solidFill>
              </a:rPr>
              <a:t>语言的功能和灵活性</a:t>
            </a:r>
            <a:r>
              <a:rPr lang="zh-CN" altLang="en-US" dirty="0"/>
              <a:t>：存储过程可以用控制语句编写，有很强的灵活性，可以完成复杂的判断和较复杂的运算。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(2)</a:t>
            </a:r>
            <a:r>
              <a:rPr lang="zh-CN" altLang="en-US" sz="3600" b="1" dirty="0">
                <a:solidFill>
                  <a:srgbClr val="FF0000"/>
                </a:solidFill>
              </a:rPr>
              <a:t>标准组件式编程</a:t>
            </a:r>
            <a:r>
              <a:rPr lang="zh-CN" altLang="en-US" dirty="0"/>
              <a:t>：存储过程被创建后，可以在程序中被多次调用，而不必重新编写该存储过程的</a:t>
            </a:r>
            <a:r>
              <a:rPr lang="en-US" altLang="zh-CN" dirty="0"/>
              <a:t>SQL</a:t>
            </a:r>
            <a:r>
              <a:rPr lang="zh-CN" altLang="en-US" dirty="0"/>
              <a:t>语句。而且数据库专业人员可以随时对存储过程进行修改，对应用程序源代码毫无影响。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27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97169"/>
            <a:ext cx="10515600" cy="537979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(3)</a:t>
            </a:r>
            <a:r>
              <a:rPr lang="zh-CN" altLang="en-US" sz="2900" b="1" dirty="0">
                <a:solidFill>
                  <a:srgbClr val="FF0000"/>
                </a:solidFill>
              </a:rPr>
              <a:t>较快的执行速度</a:t>
            </a:r>
            <a:r>
              <a:rPr lang="zh-CN" altLang="en-US" dirty="0"/>
              <a:t>：如果某一操作包含大量的</a:t>
            </a:r>
            <a:r>
              <a:rPr lang="en-US" altLang="zh-CN" dirty="0"/>
              <a:t>Transaction-SQL</a:t>
            </a:r>
            <a:r>
              <a:rPr lang="zh-CN" altLang="en-US" dirty="0"/>
              <a:t>代码或分别被多次执行，那么存储过程要比批处理的执行速度快很多。因为存储过程是预编译的。在首次运行一个存储过程时查询，优化器对其进行分析优化，并且给出最终被存储在系统表中的执行计划。而批处理的</a:t>
            </a:r>
            <a:r>
              <a:rPr lang="en-US" altLang="zh-CN" dirty="0"/>
              <a:t>Transaction-SQL</a:t>
            </a:r>
            <a:r>
              <a:rPr lang="zh-CN" altLang="en-US" dirty="0"/>
              <a:t>语句在每次运行时都要进行编译和优化，速度相对要慢一些。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(4)</a:t>
            </a:r>
            <a:r>
              <a:rPr lang="zh-CN" altLang="en-US" b="1" dirty="0">
                <a:solidFill>
                  <a:srgbClr val="FF0000"/>
                </a:solidFill>
              </a:rPr>
              <a:t>减少网络流量</a:t>
            </a:r>
            <a:r>
              <a:rPr lang="zh-CN" altLang="en-US" dirty="0"/>
              <a:t>：针对同一个数据库对象的操作（如查询、修改），如果这一操作所涉及的</a:t>
            </a:r>
            <a:r>
              <a:rPr lang="en-US" altLang="zh-CN" dirty="0"/>
              <a:t>Transaction-SQL</a:t>
            </a:r>
            <a:r>
              <a:rPr lang="zh-CN" altLang="en-US" dirty="0"/>
              <a:t>语句被组织进存储过程，那么当在客户计算机上调用该存储过程时，网络中传送的只是该调用语句，从而大大减少网络流量并降低了网络负载。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(5)</a:t>
            </a:r>
            <a:r>
              <a:rPr lang="zh-CN" altLang="en-US" sz="2900" b="1" dirty="0">
                <a:solidFill>
                  <a:srgbClr val="FF0000"/>
                </a:solidFill>
              </a:rPr>
              <a:t>作为一种安全机制来充分利用</a:t>
            </a:r>
            <a:r>
              <a:rPr lang="zh-CN" altLang="en-US" dirty="0"/>
              <a:t>：通过对执行某一存储过程的权限进行限制，能够实现对相应的数据的访问权限的限制，避免了非授权用户对数据的访问，保证了数据的安全。</a:t>
            </a:r>
          </a:p>
        </p:txBody>
      </p:sp>
    </p:spTree>
    <p:extLst>
      <p:ext uri="{BB962C8B-B14F-4D97-AF65-F5344CB8AC3E}">
        <p14:creationId xmlns:p14="http://schemas.microsoft.com/office/powerpoint/2010/main" val="39940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Syntax of MySQL Stored Procedure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165"/>
            <a:ext cx="10515600" cy="33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2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1AC53-327F-4818-FE6D-2F3791B8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dirty="0" err="1">
                <a:ea typeface="等线 Light"/>
              </a:rPr>
              <a:t>存储过程例子</a:t>
            </a:r>
            <a:endParaRPr lang="en-US" altLang="zh-CN" sz="5200" kern="1200" dirty="0" err="1">
              <a:solidFill>
                <a:schemeClr val="tx1"/>
              </a:solidFill>
              <a:latin typeface="+mj-lt"/>
              <a:ea typeface="等线 Light"/>
            </a:endParaRPr>
          </a:p>
        </p:txBody>
      </p:sp>
      <p:pic>
        <p:nvPicPr>
          <p:cNvPr id="6" name="图片 6" descr="文本&#10;&#10;已自动生成说明">
            <a:extLst>
              <a:ext uri="{FF2B5EF4-FFF2-40B4-BE49-F238E27FC236}">
                <a16:creationId xmlns:a16="http://schemas.microsoft.com/office/drawing/2014/main" id="{734F8E57-E538-2F34-B9BD-126736BB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89" y="1845426"/>
            <a:ext cx="7206968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5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表格&#10;&#10;已自动生成说明">
            <a:extLst>
              <a:ext uri="{FF2B5EF4-FFF2-40B4-BE49-F238E27FC236}">
                <a16:creationId xmlns:a16="http://schemas.microsoft.com/office/drawing/2014/main" id="{5D162A67-E9BA-F1E8-4EEC-9949DDDFB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1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1787</Words>
  <Application>Microsoft Macintosh PowerPoint</Application>
  <PresentationFormat>宽屏</PresentationFormat>
  <Paragraphs>167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Arial</vt:lpstr>
      <vt:lpstr>Calibri</vt:lpstr>
      <vt:lpstr>Calibri Light</vt:lpstr>
      <vt:lpstr>Fira Mono</vt:lpstr>
      <vt:lpstr>Office 主题</vt:lpstr>
      <vt:lpstr>存储过程、函数及游标的使用</vt:lpstr>
      <vt:lpstr>Stored program</vt:lpstr>
      <vt:lpstr>PowerPoint 演示文稿</vt:lpstr>
      <vt:lpstr>Why Use Stored Programs?</vt:lpstr>
      <vt:lpstr>PowerPoint 演示文稿</vt:lpstr>
      <vt:lpstr>PowerPoint 演示文稿</vt:lpstr>
      <vt:lpstr>Syntax of MySQL Stored Procedure</vt:lpstr>
      <vt:lpstr>存储过程例子</vt:lpstr>
      <vt:lpstr>PowerPoint 演示文稿</vt:lpstr>
      <vt:lpstr>如何显示数据</vt:lpstr>
      <vt:lpstr>变量声明</vt:lpstr>
      <vt:lpstr>变量赋值</vt:lpstr>
      <vt:lpstr>PowerPoint 演示文稿</vt:lpstr>
      <vt:lpstr>PowerPoint 演示文稿</vt:lpstr>
      <vt:lpstr>IF语句</vt:lpstr>
      <vt:lpstr>PowerPoint 演示文稿</vt:lpstr>
      <vt:lpstr>CASE语句</vt:lpstr>
      <vt:lpstr>PowerPoint 演示文稿</vt:lpstr>
      <vt:lpstr>WHILE循环</vt:lpstr>
      <vt:lpstr>PowerPoint 演示文稿</vt:lpstr>
      <vt:lpstr>PowerPoint 演示文稿</vt:lpstr>
      <vt:lpstr>游标（CURSOR）</vt:lpstr>
      <vt:lpstr>游标的使用步骤</vt:lpstr>
      <vt:lpstr>PowerPoint 演示文稿</vt:lpstr>
      <vt:lpstr>PowerPoint 演示文稿</vt:lpstr>
      <vt:lpstr>存储函数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Create a Stored Procedure With in Parameter</vt:lpstr>
      <vt:lpstr>Create a Stored Procedure With OUT Parameter </vt:lpstr>
      <vt:lpstr>Create a Stored Procedure With INOUT Parameter</vt:lpstr>
      <vt:lpstr>MySQL存储过程的删除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完整性约束</dc:title>
  <dc:creator>CCC</dc:creator>
  <cp:lastModifiedBy>Quan Zou</cp:lastModifiedBy>
  <cp:revision>76</cp:revision>
  <dcterms:created xsi:type="dcterms:W3CDTF">2018-05-23T02:37:21Z</dcterms:created>
  <dcterms:modified xsi:type="dcterms:W3CDTF">2024-04-08T07:37:56Z</dcterms:modified>
</cp:coreProperties>
</file>