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298" r:id="rId3"/>
    <p:sldId id="258" r:id="rId4"/>
    <p:sldId id="257" r:id="rId5"/>
    <p:sldId id="263" r:id="rId6"/>
    <p:sldId id="260" r:id="rId7"/>
    <p:sldId id="261" r:id="rId8"/>
    <p:sldId id="264" r:id="rId9"/>
    <p:sldId id="265" r:id="rId10"/>
    <p:sldId id="259" r:id="rId11"/>
    <p:sldId id="262" r:id="rId12"/>
    <p:sldId id="266" r:id="rId13"/>
    <p:sldId id="267" r:id="rId14"/>
    <p:sldId id="286" r:id="rId15"/>
    <p:sldId id="285" r:id="rId16"/>
    <p:sldId id="268" r:id="rId17"/>
    <p:sldId id="279" r:id="rId18"/>
    <p:sldId id="280" r:id="rId19"/>
    <p:sldId id="269" r:id="rId20"/>
    <p:sldId id="270" r:id="rId21"/>
    <p:sldId id="271" r:id="rId22"/>
    <p:sldId id="273" r:id="rId23"/>
    <p:sldId id="272" r:id="rId24"/>
    <p:sldId id="276" r:id="rId25"/>
    <p:sldId id="274" r:id="rId26"/>
    <p:sldId id="275" r:id="rId27"/>
    <p:sldId id="317" r:id="rId28"/>
    <p:sldId id="277" r:id="rId29"/>
    <p:sldId id="278" r:id="rId30"/>
    <p:sldId id="281" r:id="rId31"/>
    <p:sldId id="282" r:id="rId32"/>
    <p:sldId id="283" r:id="rId33"/>
    <p:sldId id="284" r:id="rId34"/>
    <p:sldId id="302" r:id="rId35"/>
    <p:sldId id="303" r:id="rId36"/>
    <p:sldId id="290" r:id="rId37"/>
    <p:sldId id="289" r:id="rId38"/>
    <p:sldId id="287" r:id="rId39"/>
    <p:sldId id="288" r:id="rId40"/>
    <p:sldId id="318" r:id="rId41"/>
    <p:sldId id="291" r:id="rId42"/>
    <p:sldId id="292" r:id="rId43"/>
    <p:sldId id="295" r:id="rId44"/>
    <p:sldId id="304" r:id="rId45"/>
    <p:sldId id="305" r:id="rId46"/>
    <p:sldId id="306" r:id="rId47"/>
    <p:sldId id="307" r:id="rId48"/>
    <p:sldId id="308" r:id="rId49"/>
    <p:sldId id="311" r:id="rId50"/>
    <p:sldId id="312" r:id="rId51"/>
    <p:sldId id="313" r:id="rId52"/>
    <p:sldId id="314" r:id="rId53"/>
    <p:sldId id="315" r:id="rId54"/>
    <p:sldId id="316" r:id="rId55"/>
    <p:sldId id="319" r:id="rId56"/>
    <p:sldId id="321" r:id="rId57"/>
    <p:sldId id="320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73" autoAdjust="0"/>
  </p:normalViewPr>
  <p:slideViewPr>
    <p:cSldViewPr snapToGrid="0" snapToObjects="1">
      <p:cViewPr varScale="1">
        <p:scale>
          <a:sx n="90" d="100"/>
          <a:sy n="90" d="100"/>
        </p:scale>
        <p:origin x="123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922-F127-5E47-9B2E-CA730A74DCA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Example 3a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60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See </a:t>
            </a:r>
            <a:r>
              <a:rPr lang="en-US" altLang="zh-CN" dirty="0" err="1"/>
              <a:t>bayes’</a:t>
            </a:r>
            <a:r>
              <a:rPr lang="en-US" altLang="zh-CN" dirty="0"/>
              <a:t> rule exercise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65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See </a:t>
            </a:r>
            <a:r>
              <a:rPr lang="en-US" altLang="zh-CN" dirty="0" err="1"/>
              <a:t>bayes’</a:t>
            </a:r>
            <a:r>
              <a:rPr lang="en-US" altLang="zh-CN" dirty="0"/>
              <a:t> rule exercise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7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81DB8A-CAB0-4B37-A68E-F4695135A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59047345-9FE3-46E4-A80F-FDA6B880F5DB}"/>
              </a:ext>
            </a:extLst>
          </p:cNvPr>
          <p:cNvSpPr txBox="1"/>
          <p:nvPr userDrawn="1"/>
        </p:nvSpPr>
        <p:spPr>
          <a:xfrm>
            <a:off x="685800" y="682560"/>
            <a:ext cx="5191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/>
              <a:t>Probability </a:t>
            </a:r>
            <a:r>
              <a:rPr lang="en-US" altLang="zh-CN" sz="2400" baseline="0" dirty="0"/>
              <a:t>Theories</a:t>
            </a:r>
            <a:r>
              <a:rPr lang="en-US" sz="2400" baseline="0" dirty="0"/>
              <a:t> and Its Applications</a:t>
            </a:r>
            <a:endParaRPr lang="en-US" sz="2400" dirty="0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0A80DFD-B899-4742-AB88-45F2BF0554A8}"/>
              </a:ext>
            </a:extLst>
          </p:cNvPr>
          <p:cNvSpPr txBox="1"/>
          <p:nvPr userDrawn="1"/>
        </p:nvSpPr>
        <p:spPr>
          <a:xfrm>
            <a:off x="5987123" y="5793317"/>
            <a:ext cx="2842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HUANG </a:t>
            </a:r>
            <a:r>
              <a:rPr lang="en-US" altLang="zh-CN" sz="2400" dirty="0" err="1"/>
              <a:t>Renjie</a:t>
            </a:r>
            <a:br>
              <a:rPr lang="en-US" altLang="zh-CN" sz="2400" dirty="0"/>
            </a:br>
            <a:r>
              <a:rPr lang="en-US" altLang="zh-CN" sz="2400" dirty="0"/>
              <a:t>huangrj@swu.edu.cn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073C858-43A8-443C-8EB4-30485C943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362075"/>
            <a:ext cx="8229599" cy="2983682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lang="zh-CN" altLang="en-US" sz="32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ea typeface="+mj-ea"/>
                <a:cs typeface="Franklin Gothic Book" panose="020B0503020102020204" pitchFamily="34" charset="0"/>
              </a:defRPr>
            </a:lvl1pPr>
            <a:lvl2pPr>
              <a:defRPr lang="zh-CN" altLang="en-US" sz="3200" kern="1200" dirty="0" smtClean="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6095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13218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2. Conditional probability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429398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 </a:t>
            </a:r>
            <a:r>
              <a:rPr lang="en-US" dirty="0"/>
              <a:t>Using conditional probabilities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98233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There are </a:t>
            </a:r>
            <a:r>
              <a:rPr lang="en-US" sz="2800" dirty="0">
                <a:latin typeface="Garamond"/>
                <a:cs typeface="Garamond"/>
              </a:rPr>
              <a:t>8</a:t>
            </a:r>
            <a:r>
              <a:rPr lang="en-US" sz="2800" dirty="0">
                <a:latin typeface="Franklin Gothic Medium"/>
                <a:cs typeface="Franklin Gothic Medium"/>
              </a:rPr>
              <a:t> red balls and </a:t>
            </a:r>
            <a:r>
              <a:rPr lang="en-US" sz="2800" dirty="0">
                <a:latin typeface="Garamond"/>
                <a:cs typeface="Garamond"/>
              </a:rPr>
              <a:t>8</a:t>
            </a:r>
            <a:r>
              <a:rPr lang="en-US" sz="2800" dirty="0">
                <a:latin typeface="Franklin Gothic Medium"/>
                <a:cs typeface="Franklin Gothic Medium"/>
              </a:rPr>
              <a:t> blue balls in an urn. You draw at random without replacement. What is the probability the first two balls are red?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960710"/>
            <a:ext cx="716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Solution 1: </a:t>
            </a:r>
            <a:r>
              <a:rPr lang="en-US" sz="2800" dirty="0">
                <a:latin typeface="Franklin Gothic Medium"/>
                <a:cs typeface="Franklin Gothic Medium"/>
              </a:rPr>
              <a:t>without conditional probabilities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6756" y="3670984"/>
            <a:ext cx="662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dirty="0">
                <a:latin typeface="Franklin Gothic Medium"/>
                <a:cs typeface="Franklin Gothic Medium"/>
              </a:rPr>
              <a:t>arrangements of 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dirty="0">
                <a:latin typeface="Franklin Gothic Medium"/>
                <a:cs typeface="Franklin Gothic Medium"/>
              </a:rPr>
              <a:t> red and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Franklin Gothic Medium"/>
                <a:cs typeface="Franklin Gothic Medium"/>
              </a:rPr>
              <a:t> blue balls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1836" y="4269600"/>
            <a:ext cx="7500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dirty="0">
                <a:latin typeface="Franklin Gothic Medium"/>
                <a:cs typeface="Franklin Gothic Medium"/>
              </a:rPr>
              <a:t>arrangements in which the first two are red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12464" y="5254327"/>
            <a:ext cx="1179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) =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8593" y="5014646"/>
            <a:ext cx="809643" cy="998171"/>
            <a:chOff x="3573105" y="4777171"/>
            <a:chExt cx="809643" cy="998171"/>
          </a:xfrm>
        </p:grpSpPr>
        <p:sp>
          <p:nvSpPr>
            <p:cNvPr id="11" name="Rectangle 10"/>
            <p:cNvSpPr/>
            <p:nvPr/>
          </p:nvSpPr>
          <p:spPr>
            <a:xfrm>
              <a:off x="3573105" y="4777171"/>
              <a:ext cx="8096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14292" y="5252122"/>
              <a:ext cx="7232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S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681724" y="5320985"/>
              <a:ext cx="588169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403316" y="4997376"/>
            <a:ext cx="2186022" cy="1039361"/>
            <a:chOff x="4117276" y="4997376"/>
            <a:chExt cx="2186022" cy="1039361"/>
          </a:xfrm>
        </p:grpSpPr>
        <p:grpSp>
          <p:nvGrpSpPr>
            <p:cNvPr id="15" name="Group 14"/>
            <p:cNvGrpSpPr/>
            <p:nvPr/>
          </p:nvGrpSpPr>
          <p:grpSpPr>
            <a:xfrm>
              <a:off x="4544684" y="4997376"/>
              <a:ext cx="1758614" cy="1039361"/>
              <a:chOff x="3573105" y="4756576"/>
              <a:chExt cx="1758614" cy="103936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573105" y="4756576"/>
                <a:ext cx="17517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14! / (6! 8!)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579967" y="5272717"/>
                <a:ext cx="17517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16! / (8! 8!)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3681724" y="5320985"/>
                <a:ext cx="1643133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22"/>
            <p:cNvSpPr/>
            <p:nvPr/>
          </p:nvSpPr>
          <p:spPr>
            <a:xfrm>
              <a:off x="4117276" y="5262526"/>
              <a:ext cx="4239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=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649499" y="5022666"/>
            <a:ext cx="1544789" cy="1018766"/>
            <a:chOff x="6397784" y="5022666"/>
            <a:chExt cx="1544789" cy="1018766"/>
          </a:xfrm>
        </p:grpSpPr>
        <p:grpSp>
          <p:nvGrpSpPr>
            <p:cNvPr id="25" name="Group 24"/>
            <p:cNvGrpSpPr/>
            <p:nvPr/>
          </p:nvGrpSpPr>
          <p:grpSpPr>
            <a:xfrm>
              <a:off x="6826562" y="5022666"/>
              <a:ext cx="1116011" cy="1018766"/>
              <a:chOff x="3579967" y="4777171"/>
              <a:chExt cx="1116011" cy="10187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731000" y="4777171"/>
                <a:ext cx="7793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8 ∙ 7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579967" y="5272717"/>
                <a:ext cx="11160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16 ∙ 15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3661129" y="5320985"/>
                <a:ext cx="959408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Rectangle 28"/>
            <p:cNvSpPr/>
            <p:nvPr/>
          </p:nvSpPr>
          <p:spPr>
            <a:xfrm>
              <a:off x="6397784" y="5279581"/>
              <a:ext cx="4239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=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341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 </a:t>
            </a:r>
            <a:r>
              <a:rPr lang="en-US" dirty="0"/>
              <a:t>Using conditional probabilities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92552"/>
            <a:ext cx="716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Solution 2:</a:t>
            </a:r>
            <a:r>
              <a:rPr lang="en-US" sz="2800" dirty="0">
                <a:latin typeface="Franklin Gothic Medium"/>
                <a:cs typeface="Franklin Gothic Medium"/>
              </a:rPr>
              <a:t> using conditional probabilities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1836" y="1963006"/>
            <a:ext cx="7363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dirty="0">
                <a:latin typeface="Franklin Gothic Medium"/>
                <a:cs typeface="Franklin Gothic Medium"/>
              </a:rPr>
              <a:t>arrangements in which the first ball is red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836" y="2499837"/>
            <a:ext cx="785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dirty="0">
                <a:latin typeface="Franklin Gothic Medium"/>
                <a:cs typeface="Franklin Gothic Medium"/>
              </a:rPr>
              <a:t>arrangements in which the second ball is red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1836" y="3301381"/>
            <a:ext cx="3788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i="1" dirty="0">
                <a:latin typeface="Garamond"/>
                <a:cs typeface="Garamond"/>
              </a:rPr>
              <a:t> 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5533" y="3977001"/>
            <a:ext cx="2057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 = 8/16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5533" y="5567980"/>
            <a:ext cx="2573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R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 = 7/15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0393" y="4629162"/>
            <a:ext cx="6520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Given the first ball is red, we are left with 7 red and 8 blue balls under equally likely outcomes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60760" y="3307627"/>
            <a:ext cx="2391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aramond"/>
                <a:cs typeface="Garamond"/>
              </a:rPr>
              <a:t>= (8/16) (7/15)</a:t>
            </a:r>
          </a:p>
        </p:txBody>
      </p:sp>
    </p:spTree>
    <p:extLst>
      <p:ext uri="{BB962C8B-B14F-4D97-AF65-F5344CB8AC3E}">
        <p14:creationId xmlns:p14="http://schemas.microsoft.com/office/powerpoint/2010/main" val="376464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 </a:t>
            </a:r>
            <a:r>
              <a:rPr lang="en-US" dirty="0"/>
              <a:t>Cards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9823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divide 52 cards evenly among 4 people. What is the probability everyone gets an ace?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2865" y="2286000"/>
            <a:ext cx="6405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dirty="0">
                <a:latin typeface="Garamond"/>
                <a:cs typeface="Garamond"/>
              </a:rPr>
              <a:t> = </a:t>
            </a:r>
            <a:r>
              <a:rPr lang="en-US" sz="2400" dirty="0">
                <a:latin typeface="Franklin Gothic Medium"/>
                <a:cs typeface="Franklin Gothic Medium"/>
              </a:rPr>
              <a:t>all ways to divide 52 cards among 4 people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2865" y="3305103"/>
            <a:ext cx="35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dirty="0">
                <a:latin typeface="Garamond"/>
                <a:cs typeface="Garamond"/>
              </a:rPr>
              <a:t> = </a:t>
            </a:r>
            <a:r>
              <a:rPr lang="en-US" sz="2400" dirty="0">
                <a:latin typeface="Franklin Gothic Medium"/>
                <a:cs typeface="Franklin Gothic Medium"/>
              </a:rPr>
              <a:t>everyone gets an ace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7352" y="4405893"/>
            <a:ext cx="6857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baseline="-25000" dirty="0">
                <a:latin typeface="Garamond"/>
                <a:cs typeface="Garamond"/>
              </a:rPr>
              <a:t>3</a:t>
            </a:r>
            <a:r>
              <a:rPr lang="en-US" sz="2400" dirty="0">
                <a:latin typeface="Garamond"/>
                <a:cs typeface="Garamond"/>
              </a:rPr>
              <a:t> = </a:t>
            </a:r>
            <a:r>
              <a:rPr lang="en-US" sz="2400" dirty="0">
                <a:latin typeface="Franklin Gothic Medium"/>
                <a:cs typeface="Franklin Gothic Medium"/>
              </a:rPr>
              <a:t>A♣ </a:t>
            </a:r>
            <a:r>
              <a:rPr lang="en-US" sz="24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A♥ A♦</a:t>
            </a:r>
            <a:r>
              <a:rPr lang="en-US" sz="2400" dirty="0">
                <a:latin typeface="Franklin Gothic Medium"/>
                <a:cs typeface="Franklin Gothic Medium"/>
              </a:rPr>
              <a:t> are all assigned to different people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5696" y="3759903"/>
            <a:ext cx="6515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= </a:t>
            </a:r>
            <a:r>
              <a:rPr lang="en-US" sz="2400" dirty="0">
                <a:latin typeface="Franklin Gothic Medium"/>
                <a:cs typeface="Franklin Gothic Medium"/>
              </a:rPr>
              <a:t>A♠ A♣ </a:t>
            </a:r>
            <a:r>
              <a:rPr lang="en-US" sz="24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A♥ A♦</a:t>
            </a:r>
            <a:r>
              <a:rPr lang="en-US" sz="2400" dirty="0">
                <a:latin typeface="Franklin Gothic Medium"/>
                <a:cs typeface="Franklin Gothic Medium"/>
              </a:rPr>
              <a:t> are assigned to different people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7352" y="4888522"/>
            <a:ext cx="6392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baseline="-25000" dirty="0">
                <a:latin typeface="Garamond"/>
                <a:cs typeface="Garamond"/>
              </a:rPr>
              <a:t>2</a:t>
            </a:r>
            <a:r>
              <a:rPr lang="en-US" sz="2400" dirty="0">
                <a:latin typeface="Garamond"/>
                <a:cs typeface="Garamond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A♥ A♦</a:t>
            </a:r>
            <a:r>
              <a:rPr lang="en-US" sz="2400" dirty="0">
                <a:latin typeface="Franklin Gothic Medium"/>
                <a:cs typeface="Franklin Gothic Medium"/>
              </a:rPr>
              <a:t> are all assigned to different people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9692" y="5686651"/>
            <a:ext cx="5064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3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3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2865" y="2703557"/>
            <a:ext cx="327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equally likely outcomes</a:t>
            </a:r>
          </a:p>
        </p:txBody>
      </p:sp>
    </p:spTree>
    <p:extLst>
      <p:ext uri="{BB962C8B-B14F-4D97-AF65-F5344CB8AC3E}">
        <p14:creationId xmlns:p14="http://schemas.microsoft.com/office/powerpoint/2010/main" val="368089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 </a:t>
            </a:r>
            <a:r>
              <a:rPr lang="en-US" dirty="0"/>
              <a:t>Cards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22673"/>
            <a:ext cx="6968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A♥ A♦</a:t>
            </a:r>
            <a:r>
              <a:rPr lang="en-US" sz="2800" dirty="0">
                <a:latin typeface="Franklin Gothic Medium"/>
                <a:cs typeface="Franklin Gothic Medium"/>
              </a:rPr>
              <a:t> are assigned to different people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319900"/>
            <a:ext cx="13055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) =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060450" y="1956992"/>
            <a:ext cx="484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After assigning </a:t>
            </a:r>
            <a:r>
              <a:rPr lang="en-US" sz="24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A♥ </a:t>
            </a:r>
            <a:r>
              <a:rPr lang="en-US" sz="2400" dirty="0">
                <a:latin typeface="Franklin Gothic Medium"/>
                <a:cs typeface="Franklin Gothic Medium"/>
              </a:rPr>
              <a:t>it looks like this: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752600" y="2628900"/>
            <a:ext cx="5257800" cy="2317750"/>
            <a:chOff x="1752600" y="2628900"/>
            <a:chExt cx="5257800" cy="2317750"/>
          </a:xfrm>
        </p:grpSpPr>
        <p:sp>
          <p:nvSpPr>
            <p:cNvPr id="3" name="Rounded Rectangle 2"/>
            <p:cNvSpPr/>
            <p:nvPr/>
          </p:nvSpPr>
          <p:spPr>
            <a:xfrm>
              <a:off x="1758950" y="26384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  <a:endParaRPr lang="en-US" sz="14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165350" y="26384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571750" y="26384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990850" y="26384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397250" y="26384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816350" y="26289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222750" y="26289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641850" y="26289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048250" y="26289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461000" y="26289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867400" y="26289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286500" y="26289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692900" y="26289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758950" y="325755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  <a:endParaRPr lang="en-US" sz="14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165350" y="325755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571750" y="325755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990850" y="325755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397250" y="325755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816350" y="32480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222750" y="32480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641850" y="32480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048250" y="32480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461000" y="32480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867400" y="32480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286500" y="32480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692900" y="32480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1752600" y="3863975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  <a:endParaRPr lang="en-US" sz="14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159000" y="3863975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565400" y="3863975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984500" y="3863975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390900" y="3863975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810000" y="3854450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4216400" y="3854450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4635500" y="3854450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041900" y="3854450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Franklin Gothic Medium"/>
                  <a:cs typeface="Franklin Gothic Medium"/>
                </a:rPr>
                <a:t>A♥</a:t>
              </a:r>
              <a:endParaRPr lang="en-US" sz="1400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454650" y="3854450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861050" y="3854450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6280150" y="3854450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6686550" y="3854450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752600" y="44958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  <a:endParaRPr lang="en-US" sz="1400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159000" y="44958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565400" y="44958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984500" y="44958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390900" y="44958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810000" y="448627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216400" y="448627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4635500" y="448627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041900" y="448627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454650" y="448627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861050" y="448627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280150" y="448627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686550" y="448627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</p:grpSp>
      <p:sp>
        <p:nvSpPr>
          <p:cNvPr id="76" name="Rectangle 75"/>
          <p:cNvSpPr/>
          <p:nvPr/>
        </p:nvSpPr>
        <p:spPr>
          <a:xfrm>
            <a:off x="4133850" y="5319900"/>
            <a:ext cx="3891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3 ∙ 13/(52 – 1) = 39/51</a:t>
            </a:r>
            <a:endParaRPr lang="en-US" sz="2800" dirty="0">
              <a:solidFill>
                <a:prstClr val="black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736701" y="5212177"/>
            <a:ext cx="2390799" cy="768400"/>
            <a:chOff x="1736701" y="5213220"/>
            <a:chExt cx="2390799" cy="768400"/>
          </a:xfrm>
        </p:grpSpPr>
        <p:sp>
          <p:nvSpPr>
            <p:cNvPr id="77" name="TextBox 76"/>
            <p:cNvSpPr txBox="1"/>
            <p:nvPr/>
          </p:nvSpPr>
          <p:spPr>
            <a:xfrm>
              <a:off x="2128164" y="5213220"/>
              <a:ext cx="15221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ranklin Gothic Medium"/>
                  <a:cs typeface="Franklin Gothic Medium"/>
                </a:rPr>
                <a:t># grey cards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36701" y="5581510"/>
              <a:ext cx="2390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ranklin Gothic Medium"/>
                  <a:cs typeface="Franklin Gothic Medium"/>
                </a:rPr>
                <a:t># of question marks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1762772" y="5626030"/>
              <a:ext cx="2313928" cy="0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96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  <p:bldP spid="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 </a:t>
            </a:r>
            <a:r>
              <a:rPr lang="en-US" dirty="0"/>
              <a:t>Cards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22673"/>
            <a:ext cx="797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3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dirty="0">
                <a:latin typeface="Franklin Gothic Medium"/>
                <a:cs typeface="Franklin Gothic Medium"/>
              </a:rPr>
              <a:t>A♣ </a:t>
            </a:r>
            <a:r>
              <a:rPr lang="en-US" sz="28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A♥ A♦</a:t>
            </a:r>
            <a:r>
              <a:rPr lang="en-US" sz="2800" dirty="0">
                <a:latin typeface="Franklin Gothic Medium"/>
                <a:cs typeface="Franklin Gothic Medium"/>
              </a:rPr>
              <a:t> are all assigned to different people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319900"/>
            <a:ext cx="5221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3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) = 2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∙ </a:t>
            </a:r>
            <a:r>
              <a:rPr lang="en-US" sz="2800" dirty="0">
                <a:latin typeface="Garamond"/>
                <a:cs typeface="Garamond"/>
              </a:rPr>
              <a:t>13/(52 – 2) = 26/50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060450" y="1956992"/>
            <a:ext cx="3417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After </a:t>
            </a:r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baseline="-25000" dirty="0">
                <a:latin typeface="Garamond"/>
                <a:cs typeface="Garamond"/>
              </a:rPr>
              <a:t>2 </a:t>
            </a:r>
            <a:r>
              <a:rPr lang="en-US" sz="2400" dirty="0">
                <a:latin typeface="Franklin Gothic Medium"/>
                <a:cs typeface="Franklin Gothic Medium"/>
              </a:rPr>
              <a:t>it looks like this: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52600" y="2628900"/>
            <a:ext cx="5257800" cy="2317750"/>
            <a:chOff x="1752600" y="2628900"/>
            <a:chExt cx="5257800" cy="2317750"/>
          </a:xfrm>
        </p:grpSpPr>
        <p:sp>
          <p:nvSpPr>
            <p:cNvPr id="3" name="Rounded Rectangle 2"/>
            <p:cNvSpPr/>
            <p:nvPr/>
          </p:nvSpPr>
          <p:spPr>
            <a:xfrm>
              <a:off x="1758950" y="2638425"/>
              <a:ext cx="317500" cy="45085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  <a:endParaRPr lang="en-US" sz="14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165350" y="2638425"/>
              <a:ext cx="317500" cy="45085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571750" y="2638425"/>
              <a:ext cx="317500" cy="45085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990850" y="2638425"/>
              <a:ext cx="317500" cy="45085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Franklin Gothic Medium"/>
                  <a:cs typeface="Franklin Gothic Medium"/>
                </a:rPr>
                <a:t>A♦</a:t>
              </a:r>
              <a:endParaRPr lang="en-US" sz="14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397250" y="2638425"/>
              <a:ext cx="317500" cy="45085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816350" y="2628900"/>
              <a:ext cx="317500" cy="45085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222750" y="2628900"/>
              <a:ext cx="317500" cy="45085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641850" y="2628900"/>
              <a:ext cx="317500" cy="45085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048250" y="2628900"/>
              <a:ext cx="317500" cy="45085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461000" y="2628900"/>
              <a:ext cx="317500" cy="45085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867400" y="2628900"/>
              <a:ext cx="317500" cy="45085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286500" y="2628900"/>
              <a:ext cx="317500" cy="45085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692900" y="2628900"/>
              <a:ext cx="317500" cy="45085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758950" y="325755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  <a:endParaRPr lang="en-US" sz="14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165350" y="325755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571750" y="325755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990850" y="325755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397250" y="325755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816350" y="32480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222750" y="32480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641850" y="32480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048250" y="32480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461000" y="32480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867400" y="32480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286500" y="32480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692900" y="324802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1752600" y="3863975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  <a:endParaRPr lang="en-US" sz="14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159000" y="3863975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565400" y="3863975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984500" y="3863975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390900" y="3863975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810000" y="3854450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4216400" y="3854450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4635500" y="3854450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041900" y="3854450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Franklin Gothic Medium"/>
                  <a:cs typeface="Franklin Gothic Medium"/>
                </a:rPr>
                <a:t>A♥</a:t>
              </a:r>
              <a:endParaRPr lang="en-US" sz="1400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454650" y="3854450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861050" y="3854450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6280150" y="3854450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6686550" y="3854450"/>
              <a:ext cx="317500" cy="450850"/>
            </a:xfrm>
            <a:prstGeom prst="round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752600" y="44958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  <a:endParaRPr lang="en-US" sz="1400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159000" y="44958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565400" y="44958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984500" y="44958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390900" y="4495800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810000" y="448627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216400" y="448627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4635500" y="448627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041900" y="448627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454650" y="448627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861050" y="448627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280150" y="448627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686550" y="4486275"/>
              <a:ext cx="317500" cy="4508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Franklin Gothic Medium"/>
                  <a:cs typeface="Franklin Gothic Medium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514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 </a:t>
            </a:r>
            <a:r>
              <a:rPr lang="en-US" dirty="0"/>
              <a:t>Cards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22673"/>
            <a:ext cx="6968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A♥ A♦</a:t>
            </a:r>
            <a:r>
              <a:rPr lang="en-US" sz="2800" dirty="0">
                <a:latin typeface="Franklin Gothic Medium"/>
                <a:cs typeface="Franklin Gothic Medium"/>
              </a:rPr>
              <a:t> are assigned to different people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745893"/>
            <a:ext cx="46829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) = 3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∙ </a:t>
            </a:r>
            <a:r>
              <a:rPr lang="en-US" sz="2800" dirty="0">
                <a:latin typeface="Garamond"/>
                <a:cs typeface="Garamond"/>
              </a:rPr>
              <a:t>13/(52 – 1) = 39/51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593555"/>
            <a:ext cx="797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3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dirty="0">
                <a:latin typeface="Franklin Gothic Medium"/>
                <a:cs typeface="Franklin Gothic Medium"/>
              </a:rPr>
              <a:t>A♣ </a:t>
            </a:r>
            <a:r>
              <a:rPr lang="en-US" sz="28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A♥ A♦</a:t>
            </a:r>
            <a:r>
              <a:rPr lang="en-US" sz="2800" dirty="0">
                <a:latin typeface="Franklin Gothic Medium"/>
                <a:cs typeface="Franklin Gothic Medium"/>
              </a:rPr>
              <a:t> are all assigned to different people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3116775"/>
            <a:ext cx="54758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3 </a:t>
            </a:r>
            <a:r>
              <a:rPr lang="en-US" sz="2800" dirty="0">
                <a:latin typeface="Garamond"/>
                <a:cs typeface="Garamond"/>
              </a:rPr>
              <a:t>|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) = 2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∙ </a:t>
            </a:r>
            <a:r>
              <a:rPr lang="en-US" sz="2800" dirty="0">
                <a:latin typeface="Garamond"/>
                <a:cs typeface="Garamond"/>
              </a:rPr>
              <a:t>13/(52 – 2) = 26/50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877170"/>
            <a:ext cx="7795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dirty="0">
                <a:latin typeface="Franklin Gothic Medium"/>
                <a:cs typeface="Franklin Gothic Medium"/>
              </a:rPr>
              <a:t>A♠ A♣ </a:t>
            </a:r>
            <a:r>
              <a:rPr lang="en-US" sz="28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A♥ A♦</a:t>
            </a:r>
            <a:r>
              <a:rPr lang="en-US" sz="2800" dirty="0">
                <a:latin typeface="Franklin Gothic Medium"/>
                <a:cs typeface="Franklin Gothic Medium"/>
              </a:rPr>
              <a:t> all assigned to different people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4400390"/>
            <a:ext cx="4832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Garamond"/>
                <a:cs typeface="Garamond"/>
              </a:rPr>
              <a:t>|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3</a:t>
            </a:r>
            <a:r>
              <a:rPr lang="en-US" sz="2800" dirty="0">
                <a:latin typeface="Garamond"/>
                <a:cs typeface="Garamond"/>
              </a:rPr>
              <a:t>) = 13/(52 – 3) = 13/49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799264" y="5350437"/>
            <a:ext cx="562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) = (39/51) (26/50) (13/49) ≈ .105 </a:t>
            </a:r>
          </a:p>
        </p:txBody>
      </p:sp>
    </p:spTree>
    <p:extLst>
      <p:ext uri="{BB962C8B-B14F-4D97-AF65-F5344CB8AC3E}">
        <p14:creationId xmlns:p14="http://schemas.microsoft.com/office/powerpoint/2010/main" val="121454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average conditional probabilities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593" y="1422788"/>
            <a:ext cx="850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1262" y="1422788"/>
            <a:ext cx="27027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EF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1262" y="2013338"/>
            <a:ext cx="4430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52825" y="1393594"/>
            <a:ext cx="2790841" cy="1482956"/>
          </a:xfrm>
          <a:prstGeom prst="roundRect">
            <a:avLst/>
          </a:prstGeom>
          <a:noFill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r"/>
            <a:r>
              <a:rPr lang="en-US" sz="2400" i="1" dirty="0">
                <a:latin typeface="Garamond"/>
                <a:cs typeface="Garamond"/>
              </a:rPr>
              <a:t>S</a:t>
            </a:r>
          </a:p>
        </p:txBody>
      </p:sp>
      <p:sp>
        <p:nvSpPr>
          <p:cNvPr id="7" name="Oval 6"/>
          <p:cNvSpPr/>
          <p:nvPr/>
        </p:nvSpPr>
        <p:spPr>
          <a:xfrm>
            <a:off x="6394470" y="1609494"/>
            <a:ext cx="1732616" cy="10195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94126" y="1848525"/>
            <a:ext cx="406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237712" y="945659"/>
            <a:ext cx="1112073" cy="1930891"/>
            <a:chOff x="7237712" y="945659"/>
            <a:chExt cx="1112073" cy="1930891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7237712" y="1047750"/>
              <a:ext cx="729551" cy="18288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538829" y="945659"/>
              <a:ext cx="349686" cy="374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88079" y="945659"/>
              <a:ext cx="461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i="1" baseline="30000" dirty="0">
                  <a:latin typeface="Garamond"/>
                  <a:cs typeface="Garamond"/>
                </a:rPr>
                <a:t>c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842000" y="3691235"/>
            <a:ext cx="2801666" cy="1617365"/>
            <a:chOff x="5842000" y="3691235"/>
            <a:chExt cx="2801666" cy="1617365"/>
          </a:xfrm>
        </p:grpSpPr>
        <p:sp>
          <p:nvSpPr>
            <p:cNvPr id="16" name="Rounded Rectangle 15"/>
            <p:cNvSpPr/>
            <p:nvPr/>
          </p:nvSpPr>
          <p:spPr>
            <a:xfrm>
              <a:off x="5852825" y="3819294"/>
              <a:ext cx="2790841" cy="1482956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r"/>
              <a:endParaRPr lang="en-US" sz="2400" i="1" dirty="0">
                <a:latin typeface="Garamond"/>
                <a:cs typeface="Garamond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394470" y="4035194"/>
              <a:ext cx="1732616" cy="10195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94126" y="4274225"/>
              <a:ext cx="406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08333" y="3886911"/>
              <a:ext cx="484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baseline="-25000" dirty="0">
                  <a:latin typeface="Garamond"/>
                  <a:cs typeface="Garamond"/>
                </a:rPr>
                <a:t>1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842000" y="3816350"/>
              <a:ext cx="1041400" cy="908050"/>
            </a:xfrm>
            <a:custGeom>
              <a:avLst/>
              <a:gdLst>
                <a:gd name="connsiteX0" fmla="*/ 863600 w 1041400"/>
                <a:gd name="connsiteY0" fmla="*/ 0 h 908050"/>
                <a:gd name="connsiteX1" fmla="*/ 895350 w 1041400"/>
                <a:gd name="connsiteY1" fmla="*/ 88900 h 908050"/>
                <a:gd name="connsiteX2" fmla="*/ 901700 w 1041400"/>
                <a:gd name="connsiteY2" fmla="*/ 127000 h 908050"/>
                <a:gd name="connsiteX3" fmla="*/ 914400 w 1041400"/>
                <a:gd name="connsiteY3" fmla="*/ 152400 h 908050"/>
                <a:gd name="connsiteX4" fmla="*/ 927100 w 1041400"/>
                <a:gd name="connsiteY4" fmla="*/ 196850 h 908050"/>
                <a:gd name="connsiteX5" fmla="*/ 946150 w 1041400"/>
                <a:gd name="connsiteY5" fmla="*/ 241300 h 908050"/>
                <a:gd name="connsiteX6" fmla="*/ 965200 w 1041400"/>
                <a:gd name="connsiteY6" fmla="*/ 292100 h 908050"/>
                <a:gd name="connsiteX7" fmla="*/ 984250 w 1041400"/>
                <a:gd name="connsiteY7" fmla="*/ 349250 h 908050"/>
                <a:gd name="connsiteX8" fmla="*/ 1003300 w 1041400"/>
                <a:gd name="connsiteY8" fmla="*/ 400050 h 908050"/>
                <a:gd name="connsiteX9" fmla="*/ 1016000 w 1041400"/>
                <a:gd name="connsiteY9" fmla="*/ 450850 h 908050"/>
                <a:gd name="connsiteX10" fmla="*/ 1041400 w 1041400"/>
                <a:gd name="connsiteY10" fmla="*/ 546100 h 908050"/>
                <a:gd name="connsiteX11" fmla="*/ 1028700 w 1041400"/>
                <a:gd name="connsiteY11" fmla="*/ 654050 h 908050"/>
                <a:gd name="connsiteX12" fmla="*/ 1016000 w 1041400"/>
                <a:gd name="connsiteY12" fmla="*/ 679450 h 908050"/>
                <a:gd name="connsiteX13" fmla="*/ 977900 w 1041400"/>
                <a:gd name="connsiteY13" fmla="*/ 736600 h 908050"/>
                <a:gd name="connsiteX14" fmla="*/ 958850 w 1041400"/>
                <a:gd name="connsiteY14" fmla="*/ 774700 h 908050"/>
                <a:gd name="connsiteX15" fmla="*/ 939800 w 1041400"/>
                <a:gd name="connsiteY15" fmla="*/ 787400 h 908050"/>
                <a:gd name="connsiteX16" fmla="*/ 908050 w 1041400"/>
                <a:gd name="connsiteY16" fmla="*/ 812800 h 908050"/>
                <a:gd name="connsiteX17" fmla="*/ 806450 w 1041400"/>
                <a:gd name="connsiteY17" fmla="*/ 857250 h 908050"/>
                <a:gd name="connsiteX18" fmla="*/ 736600 w 1041400"/>
                <a:gd name="connsiteY18" fmla="*/ 863600 h 908050"/>
                <a:gd name="connsiteX19" fmla="*/ 685800 w 1041400"/>
                <a:gd name="connsiteY19" fmla="*/ 876300 h 908050"/>
                <a:gd name="connsiteX20" fmla="*/ 660400 w 1041400"/>
                <a:gd name="connsiteY20" fmla="*/ 889000 h 908050"/>
                <a:gd name="connsiteX21" fmla="*/ 596900 w 1041400"/>
                <a:gd name="connsiteY21" fmla="*/ 895350 h 908050"/>
                <a:gd name="connsiteX22" fmla="*/ 501650 w 1041400"/>
                <a:gd name="connsiteY22" fmla="*/ 908050 h 908050"/>
                <a:gd name="connsiteX23" fmla="*/ 311150 w 1041400"/>
                <a:gd name="connsiteY23" fmla="*/ 901700 h 908050"/>
                <a:gd name="connsiteX24" fmla="*/ 273050 w 1041400"/>
                <a:gd name="connsiteY24" fmla="*/ 876300 h 908050"/>
                <a:gd name="connsiteX25" fmla="*/ 247650 w 1041400"/>
                <a:gd name="connsiteY25" fmla="*/ 863600 h 908050"/>
                <a:gd name="connsiteX26" fmla="*/ 228600 w 1041400"/>
                <a:gd name="connsiteY26" fmla="*/ 857250 h 908050"/>
                <a:gd name="connsiteX27" fmla="*/ 209550 w 1041400"/>
                <a:gd name="connsiteY27" fmla="*/ 844550 h 908050"/>
                <a:gd name="connsiteX28" fmla="*/ 165100 w 1041400"/>
                <a:gd name="connsiteY28" fmla="*/ 819150 h 908050"/>
                <a:gd name="connsiteX29" fmla="*/ 152400 w 1041400"/>
                <a:gd name="connsiteY29" fmla="*/ 800100 h 908050"/>
                <a:gd name="connsiteX30" fmla="*/ 114300 w 1041400"/>
                <a:gd name="connsiteY30" fmla="*/ 774700 h 908050"/>
                <a:gd name="connsiteX31" fmla="*/ 69850 w 1041400"/>
                <a:gd name="connsiteY31" fmla="*/ 762000 h 908050"/>
                <a:gd name="connsiteX32" fmla="*/ 44450 w 1041400"/>
                <a:gd name="connsiteY32" fmla="*/ 749300 h 908050"/>
                <a:gd name="connsiteX33" fmla="*/ 0 w 1041400"/>
                <a:gd name="connsiteY33" fmla="*/ 749300 h 9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41400" h="908050">
                  <a:moveTo>
                    <a:pt x="863600" y="0"/>
                  </a:moveTo>
                  <a:cubicBezTo>
                    <a:pt x="881254" y="41193"/>
                    <a:pt x="885358" y="45603"/>
                    <a:pt x="895350" y="88900"/>
                  </a:cubicBezTo>
                  <a:cubicBezTo>
                    <a:pt x="898245" y="101445"/>
                    <a:pt x="898000" y="114668"/>
                    <a:pt x="901700" y="127000"/>
                  </a:cubicBezTo>
                  <a:cubicBezTo>
                    <a:pt x="904420" y="136067"/>
                    <a:pt x="911165" y="143504"/>
                    <a:pt x="914400" y="152400"/>
                  </a:cubicBezTo>
                  <a:cubicBezTo>
                    <a:pt x="919666" y="166882"/>
                    <a:pt x="921917" y="182338"/>
                    <a:pt x="927100" y="196850"/>
                  </a:cubicBezTo>
                  <a:cubicBezTo>
                    <a:pt x="932522" y="212031"/>
                    <a:pt x="940163" y="226333"/>
                    <a:pt x="946150" y="241300"/>
                  </a:cubicBezTo>
                  <a:cubicBezTo>
                    <a:pt x="952867" y="258091"/>
                    <a:pt x="959181" y="275046"/>
                    <a:pt x="965200" y="292100"/>
                  </a:cubicBezTo>
                  <a:cubicBezTo>
                    <a:pt x="971883" y="311036"/>
                    <a:pt x="977567" y="330314"/>
                    <a:pt x="984250" y="349250"/>
                  </a:cubicBezTo>
                  <a:cubicBezTo>
                    <a:pt x="990269" y="366304"/>
                    <a:pt x="997906" y="382788"/>
                    <a:pt x="1003300" y="400050"/>
                  </a:cubicBezTo>
                  <a:cubicBezTo>
                    <a:pt x="1008506" y="416710"/>
                    <a:pt x="1011503" y="433985"/>
                    <a:pt x="1016000" y="450850"/>
                  </a:cubicBezTo>
                  <a:cubicBezTo>
                    <a:pt x="1050990" y="582063"/>
                    <a:pt x="1005146" y="401083"/>
                    <a:pt x="1041400" y="546100"/>
                  </a:cubicBezTo>
                  <a:cubicBezTo>
                    <a:pt x="1037167" y="582083"/>
                    <a:pt x="1035479" y="618458"/>
                    <a:pt x="1028700" y="654050"/>
                  </a:cubicBezTo>
                  <a:cubicBezTo>
                    <a:pt x="1026929" y="663349"/>
                    <a:pt x="1020961" y="671388"/>
                    <a:pt x="1016000" y="679450"/>
                  </a:cubicBezTo>
                  <a:cubicBezTo>
                    <a:pt x="1004001" y="698949"/>
                    <a:pt x="985140" y="714880"/>
                    <a:pt x="977900" y="736600"/>
                  </a:cubicBezTo>
                  <a:cubicBezTo>
                    <a:pt x="972735" y="752094"/>
                    <a:pt x="971160" y="762390"/>
                    <a:pt x="958850" y="774700"/>
                  </a:cubicBezTo>
                  <a:cubicBezTo>
                    <a:pt x="953454" y="780096"/>
                    <a:pt x="945905" y="782821"/>
                    <a:pt x="939800" y="787400"/>
                  </a:cubicBezTo>
                  <a:cubicBezTo>
                    <a:pt x="928957" y="795532"/>
                    <a:pt x="919672" y="805827"/>
                    <a:pt x="908050" y="812800"/>
                  </a:cubicBezTo>
                  <a:cubicBezTo>
                    <a:pt x="890041" y="823606"/>
                    <a:pt x="834494" y="852301"/>
                    <a:pt x="806450" y="857250"/>
                  </a:cubicBezTo>
                  <a:cubicBezTo>
                    <a:pt x="783426" y="861313"/>
                    <a:pt x="759883" y="861483"/>
                    <a:pt x="736600" y="863600"/>
                  </a:cubicBezTo>
                  <a:cubicBezTo>
                    <a:pt x="717964" y="867327"/>
                    <a:pt x="702885" y="868978"/>
                    <a:pt x="685800" y="876300"/>
                  </a:cubicBezTo>
                  <a:cubicBezTo>
                    <a:pt x="677099" y="880029"/>
                    <a:pt x="669656" y="887017"/>
                    <a:pt x="660400" y="889000"/>
                  </a:cubicBezTo>
                  <a:cubicBezTo>
                    <a:pt x="639600" y="893457"/>
                    <a:pt x="618055" y="893123"/>
                    <a:pt x="596900" y="895350"/>
                  </a:cubicBezTo>
                  <a:cubicBezTo>
                    <a:pt x="533615" y="902012"/>
                    <a:pt x="554182" y="899295"/>
                    <a:pt x="501650" y="908050"/>
                  </a:cubicBezTo>
                  <a:cubicBezTo>
                    <a:pt x="438150" y="905933"/>
                    <a:pt x="374081" y="910440"/>
                    <a:pt x="311150" y="901700"/>
                  </a:cubicBezTo>
                  <a:cubicBezTo>
                    <a:pt x="296032" y="899600"/>
                    <a:pt x="286702" y="883126"/>
                    <a:pt x="273050" y="876300"/>
                  </a:cubicBezTo>
                  <a:cubicBezTo>
                    <a:pt x="264583" y="872067"/>
                    <a:pt x="256351" y="867329"/>
                    <a:pt x="247650" y="863600"/>
                  </a:cubicBezTo>
                  <a:cubicBezTo>
                    <a:pt x="241498" y="860963"/>
                    <a:pt x="234587" y="860243"/>
                    <a:pt x="228600" y="857250"/>
                  </a:cubicBezTo>
                  <a:cubicBezTo>
                    <a:pt x="221774" y="853837"/>
                    <a:pt x="216176" y="848336"/>
                    <a:pt x="209550" y="844550"/>
                  </a:cubicBezTo>
                  <a:cubicBezTo>
                    <a:pt x="153154" y="812324"/>
                    <a:pt x="211512" y="850092"/>
                    <a:pt x="165100" y="819150"/>
                  </a:cubicBezTo>
                  <a:cubicBezTo>
                    <a:pt x="160867" y="812800"/>
                    <a:pt x="158143" y="805126"/>
                    <a:pt x="152400" y="800100"/>
                  </a:cubicBezTo>
                  <a:cubicBezTo>
                    <a:pt x="140913" y="790049"/>
                    <a:pt x="129108" y="778402"/>
                    <a:pt x="114300" y="774700"/>
                  </a:cubicBezTo>
                  <a:cubicBezTo>
                    <a:pt x="101411" y="771478"/>
                    <a:pt x="82604" y="767466"/>
                    <a:pt x="69850" y="762000"/>
                  </a:cubicBezTo>
                  <a:cubicBezTo>
                    <a:pt x="61149" y="758271"/>
                    <a:pt x="53763" y="750993"/>
                    <a:pt x="44450" y="749300"/>
                  </a:cubicBezTo>
                  <a:cubicBezTo>
                    <a:pt x="29872" y="746650"/>
                    <a:pt x="14817" y="749300"/>
                    <a:pt x="0" y="749300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6813550" y="4559300"/>
              <a:ext cx="1035815" cy="749300"/>
            </a:xfrm>
            <a:custGeom>
              <a:avLst/>
              <a:gdLst>
                <a:gd name="connsiteX0" fmla="*/ 0 w 1035815"/>
                <a:gd name="connsiteY0" fmla="*/ 0 h 749300"/>
                <a:gd name="connsiteX1" fmla="*/ 76200 w 1035815"/>
                <a:gd name="connsiteY1" fmla="*/ 6350 h 749300"/>
                <a:gd name="connsiteX2" fmla="*/ 196850 w 1035815"/>
                <a:gd name="connsiteY2" fmla="*/ 31750 h 749300"/>
                <a:gd name="connsiteX3" fmla="*/ 393700 w 1035815"/>
                <a:gd name="connsiteY3" fmla="*/ 88900 h 749300"/>
                <a:gd name="connsiteX4" fmla="*/ 438150 w 1035815"/>
                <a:gd name="connsiteY4" fmla="*/ 120650 h 749300"/>
                <a:gd name="connsiteX5" fmla="*/ 514350 w 1035815"/>
                <a:gd name="connsiteY5" fmla="*/ 152400 h 749300"/>
                <a:gd name="connsiteX6" fmla="*/ 565150 w 1035815"/>
                <a:gd name="connsiteY6" fmla="*/ 190500 h 749300"/>
                <a:gd name="connsiteX7" fmla="*/ 584200 w 1035815"/>
                <a:gd name="connsiteY7" fmla="*/ 209550 h 749300"/>
                <a:gd name="connsiteX8" fmla="*/ 615950 w 1035815"/>
                <a:gd name="connsiteY8" fmla="*/ 228600 h 749300"/>
                <a:gd name="connsiteX9" fmla="*/ 673100 w 1035815"/>
                <a:gd name="connsiteY9" fmla="*/ 279400 h 749300"/>
                <a:gd name="connsiteX10" fmla="*/ 723900 w 1035815"/>
                <a:gd name="connsiteY10" fmla="*/ 330200 h 749300"/>
                <a:gd name="connsiteX11" fmla="*/ 749300 w 1035815"/>
                <a:gd name="connsiteY11" fmla="*/ 349250 h 749300"/>
                <a:gd name="connsiteX12" fmla="*/ 768350 w 1035815"/>
                <a:gd name="connsiteY12" fmla="*/ 374650 h 749300"/>
                <a:gd name="connsiteX13" fmla="*/ 812800 w 1035815"/>
                <a:gd name="connsiteY13" fmla="*/ 419100 h 749300"/>
                <a:gd name="connsiteX14" fmla="*/ 850900 w 1035815"/>
                <a:gd name="connsiteY14" fmla="*/ 450850 h 749300"/>
                <a:gd name="connsiteX15" fmla="*/ 889000 w 1035815"/>
                <a:gd name="connsiteY15" fmla="*/ 501650 h 749300"/>
                <a:gd name="connsiteX16" fmla="*/ 908050 w 1035815"/>
                <a:gd name="connsiteY16" fmla="*/ 527050 h 749300"/>
                <a:gd name="connsiteX17" fmla="*/ 939800 w 1035815"/>
                <a:gd name="connsiteY17" fmla="*/ 565150 h 749300"/>
                <a:gd name="connsiteX18" fmla="*/ 958850 w 1035815"/>
                <a:gd name="connsiteY18" fmla="*/ 584200 h 749300"/>
                <a:gd name="connsiteX19" fmla="*/ 971550 w 1035815"/>
                <a:gd name="connsiteY19" fmla="*/ 603250 h 749300"/>
                <a:gd name="connsiteX20" fmla="*/ 990600 w 1035815"/>
                <a:gd name="connsiteY20" fmla="*/ 628650 h 749300"/>
                <a:gd name="connsiteX21" fmla="*/ 996950 w 1035815"/>
                <a:gd name="connsiteY21" fmla="*/ 647700 h 749300"/>
                <a:gd name="connsiteX22" fmla="*/ 1028700 w 1035815"/>
                <a:gd name="connsiteY22" fmla="*/ 692150 h 749300"/>
                <a:gd name="connsiteX23" fmla="*/ 1035050 w 1035815"/>
                <a:gd name="connsiteY23" fmla="*/ 749300 h 74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5815" h="749300">
                  <a:moveTo>
                    <a:pt x="0" y="0"/>
                  </a:moveTo>
                  <a:cubicBezTo>
                    <a:pt x="25400" y="2117"/>
                    <a:pt x="51162" y="1581"/>
                    <a:pt x="76200" y="6350"/>
                  </a:cubicBezTo>
                  <a:cubicBezTo>
                    <a:pt x="275632" y="44337"/>
                    <a:pt x="-15978" y="10467"/>
                    <a:pt x="196850" y="31750"/>
                  </a:cubicBezTo>
                  <a:cubicBezTo>
                    <a:pt x="351448" y="75921"/>
                    <a:pt x="285921" y="56566"/>
                    <a:pt x="393700" y="88900"/>
                  </a:cubicBezTo>
                  <a:cubicBezTo>
                    <a:pt x="408517" y="99483"/>
                    <a:pt x="422118" y="112017"/>
                    <a:pt x="438150" y="120650"/>
                  </a:cubicBezTo>
                  <a:cubicBezTo>
                    <a:pt x="526449" y="168195"/>
                    <a:pt x="425320" y="95167"/>
                    <a:pt x="514350" y="152400"/>
                  </a:cubicBezTo>
                  <a:cubicBezTo>
                    <a:pt x="532155" y="163846"/>
                    <a:pt x="550183" y="175533"/>
                    <a:pt x="565150" y="190500"/>
                  </a:cubicBezTo>
                  <a:cubicBezTo>
                    <a:pt x="571500" y="196850"/>
                    <a:pt x="577016" y="204162"/>
                    <a:pt x="584200" y="209550"/>
                  </a:cubicBezTo>
                  <a:cubicBezTo>
                    <a:pt x="594074" y="216955"/>
                    <a:pt x="605367" y="222250"/>
                    <a:pt x="615950" y="228600"/>
                  </a:cubicBezTo>
                  <a:cubicBezTo>
                    <a:pt x="678090" y="306275"/>
                    <a:pt x="603292" y="220332"/>
                    <a:pt x="673100" y="279400"/>
                  </a:cubicBezTo>
                  <a:cubicBezTo>
                    <a:pt x="691381" y="294869"/>
                    <a:pt x="704742" y="315832"/>
                    <a:pt x="723900" y="330200"/>
                  </a:cubicBezTo>
                  <a:cubicBezTo>
                    <a:pt x="732367" y="336550"/>
                    <a:pt x="741816" y="341766"/>
                    <a:pt x="749300" y="349250"/>
                  </a:cubicBezTo>
                  <a:cubicBezTo>
                    <a:pt x="756784" y="356734"/>
                    <a:pt x="761231" y="366819"/>
                    <a:pt x="768350" y="374650"/>
                  </a:cubicBezTo>
                  <a:cubicBezTo>
                    <a:pt x="782445" y="390155"/>
                    <a:pt x="795365" y="407477"/>
                    <a:pt x="812800" y="419100"/>
                  </a:cubicBezTo>
                  <a:cubicBezTo>
                    <a:pt x="831012" y="431241"/>
                    <a:pt x="836232" y="432923"/>
                    <a:pt x="850900" y="450850"/>
                  </a:cubicBezTo>
                  <a:cubicBezTo>
                    <a:pt x="864304" y="467232"/>
                    <a:pt x="876300" y="484717"/>
                    <a:pt x="889000" y="501650"/>
                  </a:cubicBezTo>
                  <a:cubicBezTo>
                    <a:pt x="895350" y="510117"/>
                    <a:pt x="900566" y="519566"/>
                    <a:pt x="908050" y="527050"/>
                  </a:cubicBezTo>
                  <a:cubicBezTo>
                    <a:pt x="963705" y="582705"/>
                    <a:pt x="895597" y="512106"/>
                    <a:pt x="939800" y="565150"/>
                  </a:cubicBezTo>
                  <a:cubicBezTo>
                    <a:pt x="945549" y="572049"/>
                    <a:pt x="953101" y="577301"/>
                    <a:pt x="958850" y="584200"/>
                  </a:cubicBezTo>
                  <a:cubicBezTo>
                    <a:pt x="963736" y="590063"/>
                    <a:pt x="967114" y="597040"/>
                    <a:pt x="971550" y="603250"/>
                  </a:cubicBezTo>
                  <a:cubicBezTo>
                    <a:pt x="977701" y="611862"/>
                    <a:pt x="984250" y="620183"/>
                    <a:pt x="990600" y="628650"/>
                  </a:cubicBezTo>
                  <a:cubicBezTo>
                    <a:pt x="992717" y="635000"/>
                    <a:pt x="993629" y="641888"/>
                    <a:pt x="996950" y="647700"/>
                  </a:cubicBezTo>
                  <a:cubicBezTo>
                    <a:pt x="1008455" y="667834"/>
                    <a:pt x="1018872" y="672494"/>
                    <a:pt x="1028700" y="692150"/>
                  </a:cubicBezTo>
                  <a:cubicBezTo>
                    <a:pt x="1039066" y="712882"/>
                    <a:pt x="1035050" y="724175"/>
                    <a:pt x="1035050" y="749300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454900" y="3833024"/>
              <a:ext cx="558809" cy="961226"/>
            </a:xfrm>
            <a:custGeom>
              <a:avLst/>
              <a:gdLst>
                <a:gd name="connsiteX0" fmla="*/ 0 w 558809"/>
                <a:gd name="connsiteY0" fmla="*/ 1016000 h 1016000"/>
                <a:gd name="connsiteX1" fmla="*/ 82550 w 558809"/>
                <a:gd name="connsiteY1" fmla="*/ 920750 h 1016000"/>
                <a:gd name="connsiteX2" fmla="*/ 146050 w 558809"/>
                <a:gd name="connsiteY2" fmla="*/ 863600 h 1016000"/>
                <a:gd name="connsiteX3" fmla="*/ 171450 w 558809"/>
                <a:gd name="connsiteY3" fmla="*/ 831850 h 1016000"/>
                <a:gd name="connsiteX4" fmla="*/ 196850 w 558809"/>
                <a:gd name="connsiteY4" fmla="*/ 812800 h 1016000"/>
                <a:gd name="connsiteX5" fmla="*/ 247650 w 558809"/>
                <a:gd name="connsiteY5" fmla="*/ 749300 h 1016000"/>
                <a:gd name="connsiteX6" fmla="*/ 260350 w 558809"/>
                <a:gd name="connsiteY6" fmla="*/ 717550 h 1016000"/>
                <a:gd name="connsiteX7" fmla="*/ 292100 w 558809"/>
                <a:gd name="connsiteY7" fmla="*/ 685800 h 1016000"/>
                <a:gd name="connsiteX8" fmla="*/ 317500 w 558809"/>
                <a:gd name="connsiteY8" fmla="*/ 647700 h 1016000"/>
                <a:gd name="connsiteX9" fmla="*/ 361950 w 558809"/>
                <a:gd name="connsiteY9" fmla="*/ 590550 h 1016000"/>
                <a:gd name="connsiteX10" fmla="*/ 400050 w 558809"/>
                <a:gd name="connsiteY10" fmla="*/ 546100 h 1016000"/>
                <a:gd name="connsiteX11" fmla="*/ 406400 w 558809"/>
                <a:gd name="connsiteY11" fmla="*/ 527050 h 1016000"/>
                <a:gd name="connsiteX12" fmla="*/ 450850 w 558809"/>
                <a:gd name="connsiteY12" fmla="*/ 482600 h 1016000"/>
                <a:gd name="connsiteX13" fmla="*/ 469900 w 558809"/>
                <a:gd name="connsiteY13" fmla="*/ 450850 h 1016000"/>
                <a:gd name="connsiteX14" fmla="*/ 495300 w 558809"/>
                <a:gd name="connsiteY14" fmla="*/ 412750 h 1016000"/>
                <a:gd name="connsiteX15" fmla="*/ 514350 w 558809"/>
                <a:gd name="connsiteY15" fmla="*/ 374650 h 1016000"/>
                <a:gd name="connsiteX16" fmla="*/ 520700 w 558809"/>
                <a:gd name="connsiteY16" fmla="*/ 330200 h 1016000"/>
                <a:gd name="connsiteX17" fmla="*/ 533400 w 558809"/>
                <a:gd name="connsiteY17" fmla="*/ 311150 h 1016000"/>
                <a:gd name="connsiteX18" fmla="*/ 546100 w 558809"/>
                <a:gd name="connsiteY18" fmla="*/ 222250 h 1016000"/>
                <a:gd name="connsiteX19" fmla="*/ 552450 w 558809"/>
                <a:gd name="connsiteY19" fmla="*/ 190500 h 1016000"/>
                <a:gd name="connsiteX20" fmla="*/ 558800 w 558809"/>
                <a:gd name="connsiteY20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58809" h="1016000">
                  <a:moveTo>
                    <a:pt x="0" y="1016000"/>
                  </a:moveTo>
                  <a:cubicBezTo>
                    <a:pt x="37584" y="967677"/>
                    <a:pt x="40701" y="958795"/>
                    <a:pt x="82550" y="920750"/>
                  </a:cubicBezTo>
                  <a:cubicBezTo>
                    <a:pt x="128857" y="878652"/>
                    <a:pt x="101547" y="913048"/>
                    <a:pt x="146050" y="863600"/>
                  </a:cubicBezTo>
                  <a:cubicBezTo>
                    <a:pt x="155117" y="853526"/>
                    <a:pt x="161866" y="841434"/>
                    <a:pt x="171450" y="831850"/>
                  </a:cubicBezTo>
                  <a:cubicBezTo>
                    <a:pt x="178934" y="824366"/>
                    <a:pt x="189366" y="820284"/>
                    <a:pt x="196850" y="812800"/>
                  </a:cubicBezTo>
                  <a:cubicBezTo>
                    <a:pt x="199348" y="810302"/>
                    <a:pt x="241745" y="759928"/>
                    <a:pt x="247650" y="749300"/>
                  </a:cubicBezTo>
                  <a:cubicBezTo>
                    <a:pt x="253186" y="739336"/>
                    <a:pt x="253813" y="726888"/>
                    <a:pt x="260350" y="717550"/>
                  </a:cubicBezTo>
                  <a:cubicBezTo>
                    <a:pt x="268933" y="705288"/>
                    <a:pt x="281517" y="696383"/>
                    <a:pt x="292100" y="685800"/>
                  </a:cubicBezTo>
                  <a:cubicBezTo>
                    <a:pt x="303259" y="652322"/>
                    <a:pt x="291074" y="679411"/>
                    <a:pt x="317500" y="647700"/>
                  </a:cubicBezTo>
                  <a:cubicBezTo>
                    <a:pt x="332950" y="629160"/>
                    <a:pt x="344885" y="607615"/>
                    <a:pt x="361950" y="590550"/>
                  </a:cubicBezTo>
                  <a:cubicBezTo>
                    <a:pt x="388484" y="564016"/>
                    <a:pt x="375612" y="578684"/>
                    <a:pt x="400050" y="546100"/>
                  </a:cubicBezTo>
                  <a:cubicBezTo>
                    <a:pt x="402167" y="539750"/>
                    <a:pt x="402219" y="532277"/>
                    <a:pt x="406400" y="527050"/>
                  </a:cubicBezTo>
                  <a:cubicBezTo>
                    <a:pt x="419490" y="510688"/>
                    <a:pt x="440069" y="500568"/>
                    <a:pt x="450850" y="482600"/>
                  </a:cubicBezTo>
                  <a:cubicBezTo>
                    <a:pt x="457200" y="472017"/>
                    <a:pt x="463274" y="461263"/>
                    <a:pt x="469900" y="450850"/>
                  </a:cubicBezTo>
                  <a:cubicBezTo>
                    <a:pt x="478095" y="437973"/>
                    <a:pt x="490473" y="427230"/>
                    <a:pt x="495300" y="412750"/>
                  </a:cubicBezTo>
                  <a:cubicBezTo>
                    <a:pt x="504063" y="386460"/>
                    <a:pt x="497937" y="399269"/>
                    <a:pt x="514350" y="374650"/>
                  </a:cubicBezTo>
                  <a:cubicBezTo>
                    <a:pt x="516467" y="359833"/>
                    <a:pt x="516399" y="344536"/>
                    <a:pt x="520700" y="330200"/>
                  </a:cubicBezTo>
                  <a:cubicBezTo>
                    <a:pt x="522893" y="322890"/>
                    <a:pt x="531652" y="318579"/>
                    <a:pt x="533400" y="311150"/>
                  </a:cubicBezTo>
                  <a:cubicBezTo>
                    <a:pt x="540256" y="282012"/>
                    <a:pt x="540229" y="251603"/>
                    <a:pt x="546100" y="222250"/>
                  </a:cubicBezTo>
                  <a:lnTo>
                    <a:pt x="552450" y="190500"/>
                  </a:lnTo>
                  <a:cubicBezTo>
                    <a:pt x="559329" y="25411"/>
                    <a:pt x="558800" y="88944"/>
                    <a:pt x="558800" y="0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7988300" y="4133850"/>
              <a:ext cx="647700" cy="850934"/>
            </a:xfrm>
            <a:custGeom>
              <a:avLst/>
              <a:gdLst>
                <a:gd name="connsiteX0" fmla="*/ 0 w 647700"/>
                <a:gd name="connsiteY0" fmla="*/ 0 h 850934"/>
                <a:gd name="connsiteX1" fmla="*/ 44450 w 647700"/>
                <a:gd name="connsiteY1" fmla="*/ 38100 h 850934"/>
                <a:gd name="connsiteX2" fmla="*/ 76200 w 647700"/>
                <a:gd name="connsiteY2" fmla="*/ 69850 h 850934"/>
                <a:gd name="connsiteX3" fmla="*/ 107950 w 647700"/>
                <a:gd name="connsiteY3" fmla="*/ 95250 h 850934"/>
                <a:gd name="connsiteX4" fmla="*/ 152400 w 647700"/>
                <a:gd name="connsiteY4" fmla="*/ 152400 h 850934"/>
                <a:gd name="connsiteX5" fmla="*/ 184150 w 647700"/>
                <a:gd name="connsiteY5" fmla="*/ 184150 h 850934"/>
                <a:gd name="connsiteX6" fmla="*/ 196850 w 647700"/>
                <a:gd name="connsiteY6" fmla="*/ 203200 h 850934"/>
                <a:gd name="connsiteX7" fmla="*/ 266700 w 647700"/>
                <a:gd name="connsiteY7" fmla="*/ 279400 h 850934"/>
                <a:gd name="connsiteX8" fmla="*/ 292100 w 647700"/>
                <a:gd name="connsiteY8" fmla="*/ 336550 h 850934"/>
                <a:gd name="connsiteX9" fmla="*/ 406400 w 647700"/>
                <a:gd name="connsiteY9" fmla="*/ 495300 h 850934"/>
                <a:gd name="connsiteX10" fmla="*/ 425450 w 647700"/>
                <a:gd name="connsiteY10" fmla="*/ 527050 h 850934"/>
                <a:gd name="connsiteX11" fmla="*/ 444500 w 647700"/>
                <a:gd name="connsiteY11" fmla="*/ 552450 h 850934"/>
                <a:gd name="connsiteX12" fmla="*/ 450850 w 647700"/>
                <a:gd name="connsiteY12" fmla="*/ 571500 h 850934"/>
                <a:gd name="connsiteX13" fmla="*/ 463550 w 647700"/>
                <a:gd name="connsiteY13" fmla="*/ 590550 h 850934"/>
                <a:gd name="connsiteX14" fmla="*/ 469900 w 647700"/>
                <a:gd name="connsiteY14" fmla="*/ 615950 h 850934"/>
                <a:gd name="connsiteX15" fmla="*/ 476250 w 647700"/>
                <a:gd name="connsiteY15" fmla="*/ 635000 h 850934"/>
                <a:gd name="connsiteX16" fmla="*/ 488950 w 647700"/>
                <a:gd name="connsiteY16" fmla="*/ 660400 h 850934"/>
                <a:gd name="connsiteX17" fmla="*/ 501650 w 647700"/>
                <a:gd name="connsiteY17" fmla="*/ 679450 h 850934"/>
                <a:gd name="connsiteX18" fmla="*/ 514350 w 647700"/>
                <a:gd name="connsiteY18" fmla="*/ 717550 h 850934"/>
                <a:gd name="connsiteX19" fmla="*/ 520700 w 647700"/>
                <a:gd name="connsiteY19" fmla="*/ 736600 h 850934"/>
                <a:gd name="connsiteX20" fmla="*/ 533400 w 647700"/>
                <a:gd name="connsiteY20" fmla="*/ 755650 h 850934"/>
                <a:gd name="connsiteX21" fmla="*/ 558800 w 647700"/>
                <a:gd name="connsiteY21" fmla="*/ 800100 h 850934"/>
                <a:gd name="connsiteX22" fmla="*/ 584200 w 647700"/>
                <a:gd name="connsiteY22" fmla="*/ 819150 h 850934"/>
                <a:gd name="connsiteX23" fmla="*/ 596900 w 647700"/>
                <a:gd name="connsiteY23" fmla="*/ 838200 h 850934"/>
                <a:gd name="connsiteX24" fmla="*/ 647700 w 647700"/>
                <a:gd name="connsiteY24" fmla="*/ 850900 h 850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7700" h="850934">
                  <a:moveTo>
                    <a:pt x="0" y="0"/>
                  </a:moveTo>
                  <a:cubicBezTo>
                    <a:pt x="14817" y="12700"/>
                    <a:pt x="30065" y="24913"/>
                    <a:pt x="44450" y="38100"/>
                  </a:cubicBezTo>
                  <a:cubicBezTo>
                    <a:pt x="55483" y="48214"/>
                    <a:pt x="65075" y="59838"/>
                    <a:pt x="76200" y="69850"/>
                  </a:cubicBezTo>
                  <a:cubicBezTo>
                    <a:pt x="86274" y="78917"/>
                    <a:pt x="98757" y="85291"/>
                    <a:pt x="107950" y="95250"/>
                  </a:cubicBezTo>
                  <a:cubicBezTo>
                    <a:pt x="124319" y="112984"/>
                    <a:pt x="135335" y="135335"/>
                    <a:pt x="152400" y="152400"/>
                  </a:cubicBezTo>
                  <a:cubicBezTo>
                    <a:pt x="162983" y="162983"/>
                    <a:pt x="174294" y="172886"/>
                    <a:pt x="184150" y="184150"/>
                  </a:cubicBezTo>
                  <a:cubicBezTo>
                    <a:pt x="189176" y="189893"/>
                    <a:pt x="191454" y="197804"/>
                    <a:pt x="196850" y="203200"/>
                  </a:cubicBezTo>
                  <a:cubicBezTo>
                    <a:pt x="243416" y="249766"/>
                    <a:pt x="223142" y="205352"/>
                    <a:pt x="266700" y="279400"/>
                  </a:cubicBezTo>
                  <a:cubicBezTo>
                    <a:pt x="277270" y="297369"/>
                    <a:pt x="281472" y="318616"/>
                    <a:pt x="292100" y="336550"/>
                  </a:cubicBezTo>
                  <a:cubicBezTo>
                    <a:pt x="408029" y="532181"/>
                    <a:pt x="326182" y="388342"/>
                    <a:pt x="406400" y="495300"/>
                  </a:cubicBezTo>
                  <a:cubicBezTo>
                    <a:pt x="413805" y="505174"/>
                    <a:pt x="418604" y="516781"/>
                    <a:pt x="425450" y="527050"/>
                  </a:cubicBezTo>
                  <a:cubicBezTo>
                    <a:pt x="431321" y="535856"/>
                    <a:pt x="438150" y="543983"/>
                    <a:pt x="444500" y="552450"/>
                  </a:cubicBezTo>
                  <a:cubicBezTo>
                    <a:pt x="446617" y="558800"/>
                    <a:pt x="447857" y="565513"/>
                    <a:pt x="450850" y="571500"/>
                  </a:cubicBezTo>
                  <a:cubicBezTo>
                    <a:pt x="454263" y="578326"/>
                    <a:pt x="460544" y="583535"/>
                    <a:pt x="463550" y="590550"/>
                  </a:cubicBezTo>
                  <a:cubicBezTo>
                    <a:pt x="466988" y="598572"/>
                    <a:pt x="467502" y="607559"/>
                    <a:pt x="469900" y="615950"/>
                  </a:cubicBezTo>
                  <a:cubicBezTo>
                    <a:pt x="471739" y="622386"/>
                    <a:pt x="473613" y="628848"/>
                    <a:pt x="476250" y="635000"/>
                  </a:cubicBezTo>
                  <a:cubicBezTo>
                    <a:pt x="479979" y="643701"/>
                    <a:pt x="484254" y="652181"/>
                    <a:pt x="488950" y="660400"/>
                  </a:cubicBezTo>
                  <a:cubicBezTo>
                    <a:pt x="492736" y="667026"/>
                    <a:pt x="498550" y="672476"/>
                    <a:pt x="501650" y="679450"/>
                  </a:cubicBezTo>
                  <a:cubicBezTo>
                    <a:pt x="507087" y="691683"/>
                    <a:pt x="510117" y="704850"/>
                    <a:pt x="514350" y="717550"/>
                  </a:cubicBezTo>
                  <a:cubicBezTo>
                    <a:pt x="516467" y="723900"/>
                    <a:pt x="516987" y="731031"/>
                    <a:pt x="520700" y="736600"/>
                  </a:cubicBezTo>
                  <a:cubicBezTo>
                    <a:pt x="524933" y="742950"/>
                    <a:pt x="529614" y="749024"/>
                    <a:pt x="533400" y="755650"/>
                  </a:cubicBezTo>
                  <a:cubicBezTo>
                    <a:pt x="540041" y="767271"/>
                    <a:pt x="548486" y="789786"/>
                    <a:pt x="558800" y="800100"/>
                  </a:cubicBezTo>
                  <a:cubicBezTo>
                    <a:pt x="566284" y="807584"/>
                    <a:pt x="576716" y="811666"/>
                    <a:pt x="584200" y="819150"/>
                  </a:cubicBezTo>
                  <a:cubicBezTo>
                    <a:pt x="589596" y="824546"/>
                    <a:pt x="590428" y="834155"/>
                    <a:pt x="596900" y="838200"/>
                  </a:cubicBezTo>
                  <a:cubicBezTo>
                    <a:pt x="619362" y="852239"/>
                    <a:pt x="627828" y="850900"/>
                    <a:pt x="647700" y="850900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51203" y="4794250"/>
              <a:ext cx="484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baseline="-25000" dirty="0">
                  <a:latin typeface="Garamond"/>
                  <a:cs typeface="Garamond"/>
                </a:rPr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25983" y="3691235"/>
              <a:ext cx="484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baseline="-25000" dirty="0">
                  <a:latin typeface="Garamond"/>
                  <a:cs typeface="Garamond"/>
                </a:rPr>
                <a:t>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127086" y="3843635"/>
              <a:ext cx="493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baseline="-25000" dirty="0">
                  <a:latin typeface="Garamond"/>
                  <a:cs typeface="Garamond"/>
                </a:rPr>
                <a:t>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13709" y="4753951"/>
              <a:ext cx="484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baseline="-25000" dirty="0">
                  <a:latin typeface="Garamond"/>
                  <a:cs typeface="Garamond"/>
                </a:rPr>
                <a:t>5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647534" y="5493138"/>
            <a:ext cx="6235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… +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534" y="4128963"/>
            <a:ext cx="41497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More generally, if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,…,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</a:p>
          <a:p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partition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800" dirty="0">
                <a:latin typeface="Franklin Gothic Medium"/>
                <a:cs typeface="Franklin Gothic Medium"/>
              </a:rPr>
              <a:t> then 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62BE36C-B579-4F6C-8CD9-11983A6EE07F}"/>
              </a:ext>
            </a:extLst>
          </p:cNvPr>
          <p:cNvSpPr txBox="1"/>
          <p:nvPr/>
        </p:nvSpPr>
        <p:spPr>
          <a:xfrm>
            <a:off x="643282" y="351544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Law of total probability (LOTP)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99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30" grpId="0"/>
      <p:bldP spid="31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Multiple choice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29925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Franklin Gothic Medium"/>
                <a:cs typeface="Franklin Gothic Medium"/>
              </a:rPr>
              <a:t>What is the capital of Macedonia?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9132" y="2798573"/>
            <a:ext cx="1589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A: Split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54832" y="2798573"/>
            <a:ext cx="19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B: </a:t>
            </a:r>
            <a:r>
              <a:rPr lang="en-US" sz="3600" dirty="0" err="1">
                <a:latin typeface="Franklin Gothic Medium"/>
                <a:cs typeface="Franklin Gothic Medium"/>
              </a:rPr>
              <a:t>Struga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9132" y="3890773"/>
            <a:ext cx="2029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C: Skopje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54832" y="3890773"/>
            <a:ext cx="242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D: Sarajevo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300" y="5236864"/>
            <a:ext cx="8174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What probability is that a student know the answer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05945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choice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22700"/>
            <a:ext cx="340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Probability model</a:t>
            </a:r>
            <a:endParaRPr lang="en-US" sz="3200" dirty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788675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There are two types of students: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5350" y="2442725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Type 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Franklin Gothic Medium"/>
                <a:cs typeface="Franklin Gothic Medium"/>
              </a:rPr>
              <a:t>: Knows the answer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5350" y="2976125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Type </a:t>
            </a:r>
            <a:r>
              <a:rPr lang="en-US" sz="2800" i="1" dirty="0" err="1">
                <a:latin typeface="Garamond"/>
                <a:cs typeface="Garamond"/>
              </a:rPr>
              <a:t>K</a:t>
            </a:r>
            <a:r>
              <a:rPr lang="en-US" sz="2800" i="1" baseline="30000" dirty="0" err="1">
                <a:latin typeface="Garamond"/>
                <a:cs typeface="Garamond"/>
              </a:rPr>
              <a:t>c</a:t>
            </a:r>
            <a:r>
              <a:rPr lang="en-US" sz="2800" dirty="0">
                <a:latin typeface="Franklin Gothic Medium"/>
                <a:cs typeface="Franklin Gothic Medium"/>
              </a:rPr>
              <a:t>: Picks a random answer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649225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Event </a:t>
            </a:r>
            <a:r>
              <a:rPr lang="en-US" sz="2800" i="1" dirty="0">
                <a:latin typeface="Garamond"/>
                <a:cs typeface="Garamond"/>
              </a:rPr>
              <a:t>C</a:t>
            </a:r>
            <a:r>
              <a:rPr lang="en-US" sz="2800" dirty="0">
                <a:latin typeface="Franklin Gothic Medium"/>
                <a:cs typeface="Franklin Gothic Medium"/>
              </a:rPr>
              <a:t>: Student gives correct answer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550" y="4864100"/>
            <a:ext cx="4632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K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K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K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K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172445"/>
            <a:ext cx="5907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C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fraction of correct answers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032632" y="5385535"/>
            <a:ext cx="328936" cy="588665"/>
            <a:chOff x="2515232" y="5683985"/>
            <a:chExt cx="328936" cy="588665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2673350" y="5683985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15232" y="5810985"/>
              <a:ext cx="32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1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918501" y="5385535"/>
            <a:ext cx="627095" cy="569615"/>
            <a:chOff x="4401101" y="5683985"/>
            <a:chExt cx="627095" cy="569615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705350" y="5683985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01101" y="5791935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1/4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33537" y="5367956"/>
            <a:ext cx="1161815" cy="579346"/>
            <a:chOff x="5116137" y="5647356"/>
            <a:chExt cx="1161815" cy="5793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581650" y="5647356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116137" y="5765037"/>
              <a:ext cx="1161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1 -</a:t>
              </a:r>
              <a:r>
                <a:rPr lang="en-US" sz="2400" i="1" dirty="0">
                  <a:latin typeface="Garamond"/>
                  <a:cs typeface="Garamond"/>
                </a:rPr>
                <a:t> 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K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  <a:endParaRPr lang="en-US" sz="2400" i="1" dirty="0">
                <a:latin typeface="Garamond"/>
                <a:cs typeface="Garamond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511283" y="4876486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aramond"/>
                <a:cs typeface="Garamond"/>
              </a:rPr>
              <a:t>= 1/4 + 3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Garamond"/>
                <a:cs typeface="Garamond"/>
              </a:rPr>
              <a:t>)/4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7229" y="5982195"/>
            <a:ext cx="289640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Garamond"/>
                <a:cs typeface="Garamond"/>
              </a:rPr>
              <a:t>) = 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– ¼) / ¾</a:t>
            </a:r>
            <a:endParaRPr lang="en-US" sz="2800" dirty="0">
              <a:solidFill>
                <a:prstClr val="black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3302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20" grpId="0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5  </a:t>
            </a:r>
            <a:r>
              <a:rPr lang="en-US" dirty="0"/>
              <a:t>Red and blue balls again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98233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There are </a:t>
            </a:r>
            <a:r>
              <a:rPr lang="en-US" sz="2800" dirty="0">
                <a:latin typeface="Garamond"/>
                <a:cs typeface="Garamond"/>
              </a:rPr>
              <a:t>8</a:t>
            </a:r>
            <a:r>
              <a:rPr lang="en-US" sz="2800" dirty="0">
                <a:latin typeface="Franklin Gothic Medium"/>
                <a:cs typeface="Franklin Gothic Medium"/>
              </a:rPr>
              <a:t> red balls and </a:t>
            </a:r>
            <a:r>
              <a:rPr lang="en-US" sz="2800" dirty="0">
                <a:latin typeface="Garamond"/>
                <a:cs typeface="Garamond"/>
              </a:rPr>
              <a:t>6</a:t>
            </a:r>
            <a:r>
              <a:rPr lang="en-US" sz="2800" dirty="0">
                <a:latin typeface="Franklin Gothic Medium"/>
                <a:cs typeface="Franklin Gothic Medium"/>
              </a:rPr>
              <a:t> blue balls in an urn. You draw at random without replacement. What is the probability the first two balls are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of the same color</a:t>
            </a:r>
            <a:r>
              <a:rPr lang="en-US" sz="2800" dirty="0">
                <a:latin typeface="Franklin Gothic Medium"/>
                <a:cs typeface="Franklin Gothic Medium"/>
              </a:rPr>
              <a:t>?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03450" y="2475278"/>
            <a:ext cx="6057900" cy="696616"/>
            <a:chOff x="2203450" y="2475278"/>
            <a:chExt cx="6057900" cy="696616"/>
          </a:xfrm>
        </p:grpSpPr>
        <p:sp>
          <p:nvSpPr>
            <p:cNvPr id="5" name="Left Brace 4"/>
            <p:cNvSpPr/>
            <p:nvPr/>
          </p:nvSpPr>
          <p:spPr>
            <a:xfrm rot="16200000">
              <a:off x="5124450" y="-445722"/>
              <a:ext cx="215900" cy="6057900"/>
            </a:xfrm>
            <a:prstGeom prst="leftBrace">
              <a:avLst>
                <a:gd name="adj1" fmla="val 51190"/>
                <a:gd name="adj2" fmla="val 50000"/>
              </a:avLst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03750" y="2710229"/>
              <a:ext cx="12519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event </a:t>
              </a:r>
              <a:r>
                <a:rPr lang="en-US" sz="2400" i="1" dirty="0">
                  <a:latin typeface="Garamond"/>
                  <a:cs typeface="Garamond"/>
                </a:rPr>
                <a:t>E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7201" y="3369002"/>
            <a:ext cx="155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Solution: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3450" y="3430557"/>
            <a:ext cx="5442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Let </a:t>
            </a:r>
            <a:r>
              <a:rPr lang="en-US" sz="2400" i="1" dirty="0">
                <a:latin typeface="Garamond"/>
                <a:cs typeface="Garamond"/>
              </a:rPr>
              <a:t>R</a:t>
            </a:r>
            <a:r>
              <a:rPr lang="en-US" sz="2400" baseline="-25000" dirty="0">
                <a:latin typeface="Garamond"/>
                <a:cs typeface="Garamond"/>
              </a:rPr>
              <a:t>1</a:t>
            </a:r>
            <a:r>
              <a:rPr lang="en-US" sz="2400" dirty="0">
                <a:latin typeface="Franklin Gothic Medium"/>
                <a:cs typeface="Franklin Gothic Medium"/>
              </a:rPr>
              <a:t> be the event “the first ball is red”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3350" y="3874729"/>
            <a:ext cx="401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R</a:t>
            </a:r>
            <a:r>
              <a:rPr lang="en-US" sz="2400" baseline="-25000" dirty="0">
                <a:latin typeface="Garamond"/>
                <a:cs typeface="Garamond"/>
              </a:rPr>
              <a:t>2</a:t>
            </a:r>
            <a:r>
              <a:rPr lang="en-US" sz="2400" dirty="0">
                <a:latin typeface="Garamond"/>
                <a:cs typeface="Garamond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be “the second ball is red”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3450" y="4572388"/>
            <a:ext cx="4852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400" i="1" baseline="30000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400" i="1" baseline="30000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5102406"/>
            <a:ext cx="44792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= 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400" i="1" baseline="30000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400" i="1" baseline="30000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400" i="1" baseline="30000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178364" y="5564071"/>
            <a:ext cx="774571" cy="587194"/>
            <a:chOff x="4178364" y="5564071"/>
            <a:chExt cx="774571" cy="587194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552950" y="5564071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178364" y="5689600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8/14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402026" y="5527442"/>
            <a:ext cx="774571" cy="592073"/>
            <a:chOff x="6402026" y="5527442"/>
            <a:chExt cx="774571" cy="592073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6770149" y="5527442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402026" y="5657850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6/14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59214" y="5564071"/>
            <a:ext cx="771365" cy="588665"/>
            <a:chOff x="3359214" y="5564071"/>
            <a:chExt cx="771365" cy="588665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3778250" y="5564071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359214" y="5691071"/>
              <a:ext cx="771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7/13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76416" y="5552842"/>
            <a:ext cx="771365" cy="592073"/>
            <a:chOff x="5476416" y="5527442"/>
            <a:chExt cx="771365" cy="592073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855749" y="5527442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476416" y="5657850"/>
              <a:ext cx="771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5/13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087762" y="5122927"/>
            <a:ext cx="1341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= 86/182</a:t>
            </a:r>
          </a:p>
        </p:txBody>
      </p:sp>
    </p:spTree>
    <p:extLst>
      <p:ext uri="{BB962C8B-B14F-4D97-AF65-F5344CB8AC3E}">
        <p14:creationId xmlns:p14="http://schemas.microsoft.com/office/powerpoint/2010/main" val="141419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47F5D-050D-4D9F-BD23-76E7BD0D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385052-83CB-49E4-B513-73386C6A64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195097"/>
            <a:ext cx="8229599" cy="5284258"/>
          </a:xfrm>
        </p:spPr>
        <p:txBody>
          <a:bodyPr/>
          <a:lstStyle/>
          <a:p>
            <a:r>
              <a:rPr lang="en-US" altLang="zh-CN" sz="2800" dirty="0"/>
              <a:t>Conditional probability</a:t>
            </a:r>
          </a:p>
          <a:p>
            <a:r>
              <a:rPr lang="en-US" altLang="zh-CN" sz="2800" dirty="0"/>
              <a:t>Bayes Formula </a:t>
            </a:r>
          </a:p>
          <a:p>
            <a:r>
              <a:rPr lang="en-US" altLang="zh-CN" sz="2800" dirty="0"/>
              <a:t>Independent Events</a:t>
            </a:r>
          </a:p>
          <a:p>
            <a:r>
              <a:rPr lang="en-US" altLang="zh-CN" sz="2800" dirty="0"/>
              <a:t>P(ꞏ|F) Is a Probability</a:t>
            </a:r>
          </a:p>
        </p:txBody>
      </p:sp>
    </p:spTree>
    <p:extLst>
      <p:ext uri="{BB962C8B-B14F-4D97-AF65-F5344CB8AC3E}">
        <p14:creationId xmlns:p14="http://schemas.microsoft.com/office/powerpoint/2010/main" val="1582034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5 </a:t>
            </a:r>
            <a:r>
              <a:rPr lang="en-US" dirty="0"/>
              <a:t>Boxes</a:t>
            </a:r>
          </a:p>
        </p:txBody>
      </p:sp>
      <p:sp>
        <p:nvSpPr>
          <p:cNvPr id="4" name="Trapezoid 3"/>
          <p:cNvSpPr/>
          <p:nvPr/>
        </p:nvSpPr>
        <p:spPr>
          <a:xfrm flipV="1">
            <a:off x="2025659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 flipV="1">
            <a:off x="3680778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 flipV="1">
            <a:off x="5302948" y="1571164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07116" y="2236059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15127" y="2002895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90151" y="2236059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42016" y="1558224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65986" y="1825783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82865" y="2281955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14926" y="1583040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40386" y="1839102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7536" y="1753802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3039733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 choose a cup at random and then a random ball from that cup. The ball is blue. You need to guess where the ball came from.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0900" y="4754928"/>
            <a:ext cx="702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(a) Which cup would you guess?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8882" y="5478828"/>
            <a:ext cx="7408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(b) What is the probability you are correct? </a:t>
            </a:r>
          </a:p>
        </p:txBody>
      </p:sp>
      <p:sp>
        <p:nvSpPr>
          <p:cNvPr id="20" name="Oval 19"/>
          <p:cNvSpPr/>
          <p:nvPr/>
        </p:nvSpPr>
        <p:spPr>
          <a:xfrm>
            <a:off x="2012959" y="1482300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3681989" y="1468999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5290164" y="1477152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16918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5 </a:t>
            </a:r>
            <a:r>
              <a:rPr lang="en-US" dirty="0"/>
              <a:t>Boxes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6387" y="2594931"/>
            <a:ext cx="5644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11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12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21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22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23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31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32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33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34</a:t>
            </a:r>
            <a:r>
              <a:rPr lang="en-US" sz="2400" dirty="0">
                <a:latin typeface="Garamond"/>
                <a:cs typeface="Garamond"/>
              </a:rPr>
              <a:t> }</a:t>
            </a:r>
          </a:p>
        </p:txBody>
      </p:sp>
      <p:sp>
        <p:nvSpPr>
          <p:cNvPr id="5" name="Trapezoid 4"/>
          <p:cNvSpPr/>
          <p:nvPr/>
        </p:nvSpPr>
        <p:spPr>
          <a:xfrm flipV="1">
            <a:off x="2025659" y="124278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/>
          <p:cNvSpPr/>
          <p:nvPr/>
        </p:nvSpPr>
        <p:spPr>
          <a:xfrm flipV="1">
            <a:off x="3680778" y="124278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 flipV="1">
            <a:off x="5302948" y="1260014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07116" y="1924909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15127" y="1691745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90151" y="1924909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42016" y="1247074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65986" y="1514633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82865" y="1970805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14926" y="1271890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40386" y="1527952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7536" y="1442652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12959" y="1171150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3681989" y="1157849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5290164" y="1166002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27536" y="1444886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04006" y="1931259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34389" y="1533786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02367" y="1279000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22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90151" y="1934523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56785" y="1521602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31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31327" y="1247074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32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76702" y="1978530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33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04438" y="1699918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34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3177" y="3088346"/>
            <a:ext cx="4367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outcomes are </a:t>
            </a:r>
            <a:r>
              <a:rPr lang="en-US" sz="24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not</a:t>
            </a:r>
            <a:r>
              <a:rPr lang="en-US" sz="2400" dirty="0">
                <a:latin typeface="Franklin Gothic Medium"/>
                <a:cs typeface="Franklin Gothic Medium"/>
              </a:rPr>
              <a:t> equally likely!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3177" y="3702411"/>
            <a:ext cx="359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 events of interest are: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6387" y="4258631"/>
            <a:ext cx="623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BLUE</a:t>
            </a:r>
            <a:r>
              <a:rPr lang="en-US" sz="2400" dirty="0">
                <a:latin typeface="Garamond"/>
                <a:cs typeface="Garamond"/>
              </a:rPr>
              <a:t> = </a:t>
            </a:r>
            <a:r>
              <a:rPr lang="en-US" sz="2400" dirty="0">
                <a:latin typeface="Franklin Gothic Medium"/>
                <a:cs typeface="Franklin Gothic Medium"/>
              </a:rPr>
              <a:t>blue ball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11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21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22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31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32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33</a:t>
            </a:r>
            <a:r>
              <a:rPr lang="en-US" sz="2400" dirty="0">
                <a:latin typeface="Garamond"/>
                <a:cs typeface="Garamond"/>
              </a:rPr>
              <a:t> 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86387" y="4785681"/>
            <a:ext cx="4079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CUP</a:t>
            </a:r>
            <a:r>
              <a:rPr lang="en-US" sz="2400" baseline="-25000" dirty="0">
                <a:latin typeface="Garamond"/>
                <a:cs typeface="Garamond"/>
              </a:rPr>
              <a:t>1</a:t>
            </a:r>
            <a:r>
              <a:rPr lang="en-US" sz="2400" dirty="0">
                <a:latin typeface="Garamond"/>
                <a:cs typeface="Garamond"/>
              </a:rPr>
              <a:t> = </a:t>
            </a:r>
            <a:r>
              <a:rPr lang="en-US" sz="2400" dirty="0">
                <a:latin typeface="Franklin Gothic Medium"/>
                <a:cs typeface="Franklin Gothic Medium"/>
              </a:rPr>
              <a:t>first cup </a:t>
            </a:r>
            <a:r>
              <a:rPr lang="en-US" sz="2400" dirty="0">
                <a:latin typeface="Garamond"/>
                <a:cs typeface="Garamond"/>
              </a:rPr>
              <a:t>= {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11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12</a:t>
            </a:r>
            <a:r>
              <a:rPr lang="en-US" sz="2400" dirty="0">
                <a:latin typeface="Garamond"/>
                <a:cs typeface="Garamond"/>
              </a:rPr>
              <a:t> 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81277" y="5244793"/>
            <a:ext cx="3089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CUP</a:t>
            </a:r>
            <a:r>
              <a:rPr lang="en-US" sz="2400" baseline="-25000" dirty="0">
                <a:latin typeface="Garamond"/>
                <a:cs typeface="Garamond"/>
              </a:rPr>
              <a:t>2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21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22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23</a:t>
            </a:r>
            <a:r>
              <a:rPr lang="en-US" sz="2400" dirty="0">
                <a:latin typeface="Garamond"/>
                <a:cs typeface="Garamond"/>
              </a:rPr>
              <a:t> 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86387" y="5725508"/>
            <a:ext cx="3603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CUP</a:t>
            </a:r>
            <a:r>
              <a:rPr lang="en-US" sz="2400" baseline="-25000" dirty="0">
                <a:latin typeface="Garamond"/>
                <a:cs typeface="Garamond"/>
              </a:rPr>
              <a:t>3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31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32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33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34</a:t>
            </a:r>
            <a:r>
              <a:rPr lang="en-US" sz="2400" dirty="0">
                <a:latin typeface="Garamond"/>
                <a:cs typeface="Garamond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05359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5 </a:t>
            </a:r>
            <a:r>
              <a:rPr lang="en-US" dirty="0"/>
              <a:t>Boxes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6387" y="2594931"/>
            <a:ext cx="5644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11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12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21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22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23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31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32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33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34</a:t>
            </a:r>
            <a:r>
              <a:rPr lang="en-US" sz="2400" dirty="0">
                <a:latin typeface="Garamond"/>
                <a:cs typeface="Garamond"/>
              </a:rPr>
              <a:t> }</a:t>
            </a:r>
          </a:p>
        </p:txBody>
      </p:sp>
      <p:sp>
        <p:nvSpPr>
          <p:cNvPr id="5" name="Trapezoid 4"/>
          <p:cNvSpPr/>
          <p:nvPr/>
        </p:nvSpPr>
        <p:spPr>
          <a:xfrm flipV="1">
            <a:off x="2025659" y="124278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/>
          <p:cNvSpPr/>
          <p:nvPr/>
        </p:nvSpPr>
        <p:spPr>
          <a:xfrm flipV="1">
            <a:off x="3680778" y="124278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 flipV="1">
            <a:off x="5302948" y="1260014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07116" y="1924909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15127" y="1691745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90151" y="1924909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42016" y="1247074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65986" y="1514633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82865" y="1970805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14926" y="1271890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40386" y="1527952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7536" y="1442652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12959" y="1171150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3681989" y="1157849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5290164" y="1166002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27536" y="1444886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04006" y="1931259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34389" y="1533786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02367" y="1279000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22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90151" y="1934523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56785" y="1521602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31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31327" y="1247074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32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76702" y="1978530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33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04438" y="1699918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34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843438" y="3033296"/>
            <a:ext cx="4610606" cy="338554"/>
            <a:chOff x="1843438" y="3033296"/>
            <a:chExt cx="4610606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1843438" y="3033296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aramond"/>
                  <a:cs typeface="Garamond"/>
                </a:rPr>
                <a:t>1/6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57788" y="3033296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aramond"/>
                  <a:cs typeface="Garamond"/>
                </a:rPr>
                <a:t>1/6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56456" y="3033296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aramond"/>
                  <a:cs typeface="Garamond"/>
                </a:rPr>
                <a:t>1/9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71119" y="3033296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aramond"/>
                  <a:cs typeface="Garamond"/>
                </a:rPr>
                <a:t>1/9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05892" y="3033296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aramond"/>
                  <a:cs typeface="Garamond"/>
                </a:rPr>
                <a:t>1/9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57397" y="3033296"/>
              <a:ext cx="575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aramond"/>
                  <a:cs typeface="Garamond"/>
                </a:rPr>
                <a:t>1/12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67546" y="3033296"/>
              <a:ext cx="575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aramond"/>
                  <a:cs typeface="Garamond"/>
                </a:rPr>
                <a:t>1/12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61746" y="3033296"/>
              <a:ext cx="575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aramond"/>
                  <a:cs typeface="Garamond"/>
                </a:rPr>
                <a:t>1/12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878245" y="3033296"/>
              <a:ext cx="575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aramond"/>
                  <a:cs typeface="Garamond"/>
                </a:rPr>
                <a:t>1/12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838200" y="3651638"/>
            <a:ext cx="5986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CUP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BLUE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CUP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400" i="1" baseline="-25000" dirty="0">
                <a:solidFill>
                  <a:prstClr val="black"/>
                </a:solidFill>
                <a:latin typeface="Garamond"/>
                <a:cs typeface="Garamond"/>
              </a:rPr>
              <a:t>  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BLUE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/ 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BLUE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860966" y="4113303"/>
            <a:ext cx="5229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= 1 ∙ 1/6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/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 (3 ∙ 1/12 + 2 ∙ 1/9 + 1 ∙ 1/6)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866919" y="4590576"/>
            <a:ext cx="1053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= 6/23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42582" y="5131188"/>
            <a:ext cx="31214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CUP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BLUE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8/23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8200" y="5694453"/>
            <a:ext cx="31214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CUP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3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BLUE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9/23 </a:t>
            </a:r>
          </a:p>
        </p:txBody>
      </p:sp>
    </p:spTree>
    <p:extLst>
      <p:ext uri="{BB962C8B-B14F-4D97-AF65-F5344CB8AC3E}">
        <p14:creationId xmlns:p14="http://schemas.microsoft.com/office/powerpoint/2010/main" val="147933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5  </a:t>
            </a:r>
            <a:r>
              <a:rPr lang="en-US" dirty="0"/>
              <a:t>Boxes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378588"/>
            <a:ext cx="5742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 err="1">
                <a:solidFill>
                  <a:prstClr val="black"/>
                </a:solidFill>
                <a:latin typeface="Garamond"/>
                <a:cs typeface="Garamond"/>
              </a:rPr>
              <a:t>CUP</a:t>
            </a:r>
            <a:r>
              <a:rPr lang="en-US" sz="24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4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400" i="1" dirty="0" err="1">
                <a:solidFill>
                  <a:prstClr val="black"/>
                </a:solidFill>
                <a:latin typeface="Garamond"/>
                <a:cs typeface="Garamond"/>
              </a:rPr>
              <a:t>BLUE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 err="1">
                <a:solidFill>
                  <a:prstClr val="black"/>
                </a:solidFill>
                <a:latin typeface="Garamond"/>
                <a:cs typeface="Garamond"/>
              </a:rPr>
              <a:t>CUP</a:t>
            </a:r>
            <a:r>
              <a:rPr lang="en-US" sz="24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400" i="1" baseline="-25000" dirty="0">
                <a:solidFill>
                  <a:prstClr val="black"/>
                </a:solidFill>
                <a:latin typeface="Garamond"/>
                <a:cs typeface="Garamond"/>
              </a:rPr>
              <a:t>  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BLUE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/ 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BLUE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5057" y="3999984"/>
            <a:ext cx="5642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 err="1">
                <a:solidFill>
                  <a:prstClr val="black"/>
                </a:solidFill>
                <a:latin typeface="Garamond"/>
                <a:cs typeface="Garamond"/>
              </a:rPr>
              <a:t>CUP</a:t>
            </a:r>
            <a:r>
              <a:rPr lang="en-US" sz="24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400" i="1" baseline="-25000" dirty="0">
                <a:solidFill>
                  <a:prstClr val="black"/>
                </a:solidFill>
                <a:latin typeface="Garamond"/>
                <a:cs typeface="Garamond"/>
              </a:rPr>
              <a:t>  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BLUE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BLUE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 | </a:t>
            </a:r>
            <a:r>
              <a:rPr lang="en-US" sz="2400" i="1" dirty="0" err="1">
                <a:solidFill>
                  <a:prstClr val="black"/>
                </a:solidFill>
                <a:latin typeface="Garamond"/>
                <a:cs typeface="Garamond"/>
              </a:rPr>
              <a:t>CUP</a:t>
            </a:r>
            <a:r>
              <a:rPr lang="en-US" sz="24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 ) 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 err="1">
                <a:solidFill>
                  <a:prstClr val="black"/>
                </a:solidFill>
                <a:latin typeface="Garamond"/>
                <a:cs typeface="Garamond"/>
              </a:rPr>
              <a:t>CUP</a:t>
            </a:r>
            <a:r>
              <a:rPr lang="en-US" sz="24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356414" y="4442599"/>
            <a:ext cx="627095" cy="593544"/>
            <a:chOff x="4260914" y="5564071"/>
            <a:chExt cx="627095" cy="593544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4552950" y="5564071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260914" y="5695950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1/3</a:t>
              </a:r>
            </a:p>
          </p:txBody>
        </p:sp>
      </p:grpSp>
      <p:sp>
        <p:nvSpPr>
          <p:cNvPr id="9" name="Trapezoid 8"/>
          <p:cNvSpPr/>
          <p:nvPr/>
        </p:nvSpPr>
        <p:spPr>
          <a:xfrm flipV="1">
            <a:off x="2025659" y="199208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/>
          <p:cNvSpPr/>
          <p:nvPr/>
        </p:nvSpPr>
        <p:spPr>
          <a:xfrm flipV="1">
            <a:off x="3680778" y="199208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 flipV="1">
            <a:off x="5302948" y="2009314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07116" y="2674209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15127" y="2441045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90151" y="2674209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42016" y="1996374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465986" y="2263933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82865" y="2720105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14926" y="2021190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40386" y="2277252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627536" y="2191952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012959" y="1920450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3681989" y="1907149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5290164" y="1915302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27536" y="2194186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04006" y="2680559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34389" y="2283086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02367" y="2028300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22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90151" y="2683823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56785" y="2270902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31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31327" y="1996374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32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76702" y="2727830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33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04438" y="2449218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34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368931" y="4845110"/>
            <a:ext cx="1752992" cy="419100"/>
            <a:chOff x="4368931" y="4845110"/>
            <a:chExt cx="1752992" cy="419100"/>
          </a:xfrm>
        </p:grpSpPr>
        <p:sp>
          <p:nvSpPr>
            <p:cNvPr id="40" name="TextBox 39"/>
            <p:cNvSpPr txBox="1"/>
            <p:nvPr/>
          </p:nvSpPr>
          <p:spPr>
            <a:xfrm>
              <a:off x="4368931" y="4864100"/>
              <a:ext cx="553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1/2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67776" y="4861488"/>
              <a:ext cx="553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2/3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68566" y="4845110"/>
              <a:ext cx="553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3/4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57199" y="1216352"/>
            <a:ext cx="6526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Another way to present the solution: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15057" y="5327134"/>
            <a:ext cx="6390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BLUE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1/2 1/3 + 2/3 1/3 + 3/4 1/3 = 23/36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3930548" y="4442599"/>
            <a:ext cx="2109688" cy="427851"/>
            <a:chOff x="3930548" y="4442599"/>
            <a:chExt cx="2109688" cy="427851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930548" y="4870450"/>
              <a:ext cx="2109688" cy="0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475207" y="4470340"/>
              <a:ext cx="3048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85421" y="4470340"/>
              <a:ext cx="3048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03595" y="4470340"/>
              <a:ext cx="3048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67230" y="4463990"/>
              <a:ext cx="3032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latin typeface="Garamond"/>
                  <a:cs typeface="Garamond"/>
                </a:rPr>
                <a:t>i</a:t>
              </a:r>
              <a:endParaRPr lang="en-US" sz="2000" i="1" dirty="0">
                <a:latin typeface="Garamond"/>
                <a:cs typeface="Garamond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4967776" y="4442599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227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Trapezoid 3"/>
          <p:cNvSpPr/>
          <p:nvPr/>
        </p:nvSpPr>
        <p:spPr>
          <a:xfrm flipV="1">
            <a:off x="2025659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 flipV="1">
            <a:off x="3680778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/>
          <p:cNvSpPr/>
          <p:nvPr/>
        </p:nvSpPr>
        <p:spPr>
          <a:xfrm flipV="1">
            <a:off x="5302948" y="1571164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07116" y="2236059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15127" y="2002895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90151" y="2236059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42016" y="1558224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465986" y="1825783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582865" y="2281955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14926" y="1583040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40386" y="1839102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27536" y="1753802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03973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Same as before, but now the ball is red.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0900" y="3821478"/>
            <a:ext cx="763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(a) Which cup would you guess it came from?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8882" y="4545378"/>
            <a:ext cx="7408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(b) What is the probability you are correct? </a:t>
            </a:r>
          </a:p>
        </p:txBody>
      </p:sp>
      <p:sp>
        <p:nvSpPr>
          <p:cNvPr id="19" name="Oval 18"/>
          <p:cNvSpPr/>
          <p:nvPr/>
        </p:nvSpPr>
        <p:spPr>
          <a:xfrm>
            <a:off x="2012959" y="1482300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3681989" y="1468999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5290164" y="1477152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82776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Thomas_Baye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452" y="359836"/>
            <a:ext cx="1681698" cy="180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en-US" altLang="zh-CN" sz="3200" dirty="0">
                <a:solidFill>
                  <a:srgbClr val="FF0000"/>
                </a:solidFill>
              </a:rPr>
              <a:t>Bayes Formula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6086" y="4437199"/>
            <a:ext cx="1647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i</a:t>
            </a:r>
            <a:r>
              <a:rPr lang="en-US" sz="2800" dirty="0" err="1">
                <a:latin typeface="Garamond"/>
                <a:cs typeface="Garamond"/>
              </a:rPr>
              <a:t>|</a:t>
            </a:r>
            <a:r>
              <a:rPr lang="en-US" sz="2800" i="1" dirty="0" err="1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) =</a:t>
            </a:r>
          </a:p>
        </p:txBody>
      </p:sp>
      <p:sp>
        <p:nvSpPr>
          <p:cNvPr id="6" name="Rectangle 5"/>
          <p:cNvSpPr/>
          <p:nvPr/>
        </p:nvSpPr>
        <p:spPr>
          <a:xfrm>
            <a:off x="2045456" y="1874738"/>
            <a:ext cx="1931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90403" y="2410658"/>
            <a:ext cx="1808497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49766" y="2328336"/>
            <a:ext cx="8506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5406" y="1868388"/>
            <a:ext cx="1931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451350" y="2410658"/>
            <a:ext cx="4057650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33707" y="2332572"/>
            <a:ext cx="4331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1101" y="2123648"/>
            <a:ext cx="423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aramond"/>
                <a:cs typeface="Garamond"/>
              </a:rPr>
              <a:t>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4645" y="3364971"/>
            <a:ext cx="809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More generally, if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,…,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partition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800" dirty="0">
                <a:latin typeface="Franklin Gothic Medium"/>
                <a:cs typeface="Franklin Gothic Medium"/>
              </a:rPr>
              <a:t> then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4645" y="2116554"/>
            <a:ext cx="156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) =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602082" y="4162889"/>
            <a:ext cx="20820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114550" y="4717859"/>
            <a:ext cx="5029200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968779" y="4641659"/>
            <a:ext cx="5298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… +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3" name="TextBox 22">
            <a:extLst>
              <a:ext uri="{FF2B5EF4-FFF2-40B4-BE49-F238E27FC236}">
                <a16:creationId xmlns:a16="http://schemas.microsoft.com/office/drawing/2014/main" id="{94B2CDD8-5831-E0C6-A788-B02CCB865B88}"/>
              </a:ext>
            </a:extLst>
          </p:cNvPr>
          <p:cNvSpPr txBox="1"/>
          <p:nvPr/>
        </p:nvSpPr>
        <p:spPr>
          <a:xfrm>
            <a:off x="474645" y="5274107"/>
            <a:ext cx="80900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Two cases: </a:t>
            </a:r>
          </a:p>
          <a:p>
            <a:pPr marL="514350" indent="-514350">
              <a:buAutoNum type="arabicParenBoth"/>
            </a:pPr>
            <a:r>
              <a:rPr lang="en-US" sz="28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E is result, F is reason</a:t>
            </a:r>
          </a:p>
          <a:p>
            <a:pPr marL="514350" indent="-514350">
              <a:buAutoNum type="arabicParenBoth"/>
            </a:pPr>
            <a:r>
              <a:rPr lang="en-US" sz="28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E happens later, F happens early.</a:t>
            </a:r>
          </a:p>
        </p:txBody>
      </p:sp>
    </p:spTree>
    <p:extLst>
      <p:ext uri="{BB962C8B-B14F-4D97-AF65-F5344CB8AC3E}">
        <p14:creationId xmlns:p14="http://schemas.microsoft.com/office/powerpoint/2010/main" val="290519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6 </a:t>
            </a:r>
            <a:r>
              <a:rPr lang="en-US" dirty="0"/>
              <a:t>Medical tests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19823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If a person is sick 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, a blood test comes out positive 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 95% of the time.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9647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If he is 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not</a:t>
            </a:r>
            <a:r>
              <a:rPr lang="en-US" sz="2800" dirty="0">
                <a:latin typeface="Franklin Gothic Medium"/>
                <a:cs typeface="Franklin Gothic Medium"/>
              </a:rPr>
              <a:t> sick, the test is positive 5% of the time.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05847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Suppose 1% people in China are sick.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82682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He takes the test and come out positive. What are the chances that you are sick?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032000" y="4941788"/>
            <a:ext cx="4057650" cy="968354"/>
            <a:chOff x="2032000" y="4941788"/>
            <a:chExt cx="4057650" cy="968354"/>
          </a:xfrm>
        </p:grpSpPr>
        <p:sp>
          <p:nvSpPr>
            <p:cNvPr id="9" name="Rectangle 8"/>
            <p:cNvSpPr/>
            <p:nvPr/>
          </p:nvSpPr>
          <p:spPr>
            <a:xfrm>
              <a:off x="3077170" y="4941788"/>
              <a:ext cx="18491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S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S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032000" y="5484058"/>
              <a:ext cx="4057650" cy="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052763" y="5386922"/>
              <a:ext cx="399097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S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S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+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 err="1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S</a:t>
              </a:r>
              <a:r>
                <a:rPr lang="en-US" sz="2800" i="1" baseline="30000" dirty="0" err="1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S</a:t>
              </a:r>
              <a:r>
                <a:rPr lang="en-US" sz="2800" i="1" baseline="30000" dirty="0" err="1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15759" y="5203398"/>
            <a:ext cx="1482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) =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99740" y="6073170"/>
            <a:ext cx="1354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95%   1%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18756" y="6083350"/>
            <a:ext cx="1354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5%   99%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550120" y="5417590"/>
            <a:ext cx="1913930" cy="748260"/>
            <a:chOff x="2550120" y="5417590"/>
            <a:chExt cx="1913930" cy="748260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2647950" y="5417590"/>
              <a:ext cx="1054100" cy="74826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3409950" y="5417590"/>
              <a:ext cx="1054100" cy="74826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2550120" y="5861050"/>
              <a:ext cx="161330" cy="30480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3329285" y="5861050"/>
              <a:ext cx="161330" cy="30480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512270" y="5910142"/>
            <a:ext cx="1010345" cy="315428"/>
            <a:chOff x="4512270" y="5910142"/>
            <a:chExt cx="1010345" cy="315428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4512270" y="5920770"/>
              <a:ext cx="161330" cy="30480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5361285" y="5910142"/>
              <a:ext cx="161330" cy="30480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6134575" y="5203398"/>
            <a:ext cx="1391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aramond"/>
                <a:cs typeface="Garamond"/>
              </a:rPr>
              <a:t>≈ 16.1%</a:t>
            </a:r>
          </a:p>
        </p:txBody>
      </p:sp>
    </p:spTree>
    <p:extLst>
      <p:ext uri="{BB962C8B-B14F-4D97-AF65-F5344CB8AC3E}">
        <p14:creationId xmlns:p14="http://schemas.microsoft.com/office/powerpoint/2010/main" val="404620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3" grpId="0"/>
      <p:bldP spid="14" grpId="0"/>
      <p:bldP spid="15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945E5-5530-4D25-97CC-7D84456C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6 Explain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554D47-D279-494B-A85D-C68BE9979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549" y="953673"/>
            <a:ext cx="6923909" cy="571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95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1" y="963432"/>
            <a:ext cx="8328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An insurance company believes that people can be divided into two classes: those who are accident prone and those who are not. </a:t>
            </a:r>
            <a:r>
              <a:rPr lang="en-US" sz="24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The company’s statistics show that an accident-prone person will have an accident at some time within a fixed 1-year period with probability .4</a:t>
            </a:r>
            <a:r>
              <a:rPr lang="en-US" sz="2400" dirty="0">
                <a:latin typeface="Franklin Gothic Medium"/>
                <a:cs typeface="Franklin Gothic Medium"/>
              </a:rPr>
              <a:t>,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Franklin Gothic Medium"/>
                <a:cs typeface="Franklin Gothic Medium"/>
              </a:rPr>
              <a:t>whereas this probability decreases to .2 for a person who is not accident prone. </a:t>
            </a:r>
            <a:r>
              <a:rPr lang="en-US" sz="2400" dirty="0">
                <a:latin typeface="Franklin Gothic Medium"/>
                <a:cs typeface="Franklin Gothic Medium"/>
              </a:rPr>
              <a:t>If we assume that 30 percent of the population is accident prone, what is the probability that a new policyholder will have an accident within a year of purchasing a policy?</a:t>
            </a:r>
          </a:p>
        </p:txBody>
      </p:sp>
    </p:spTree>
    <p:extLst>
      <p:ext uri="{BB962C8B-B14F-4D97-AF65-F5344CB8AC3E}">
        <p14:creationId xmlns:p14="http://schemas.microsoft.com/office/powerpoint/2010/main" val="959570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7 </a:t>
            </a:r>
            <a:r>
              <a:rPr lang="en-US" dirty="0"/>
              <a:t>Russian roulette</a:t>
            </a:r>
          </a:p>
        </p:txBody>
      </p:sp>
      <p:pic>
        <p:nvPicPr>
          <p:cNvPr id="6" name="Picture 5" descr="url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" y="1454229"/>
            <a:ext cx="1717040" cy="21463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184650" y="1879540"/>
            <a:ext cx="2978150" cy="535781"/>
            <a:chOff x="4184650" y="1879540"/>
            <a:chExt cx="2978150" cy="535781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4184650" y="2190750"/>
              <a:ext cx="297815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SW-629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7950" y="1879540"/>
              <a:ext cx="952500" cy="535781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048000" y="1299170"/>
            <a:ext cx="945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Alice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16800" y="1257379"/>
            <a:ext cx="786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Bob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184650" y="3130490"/>
            <a:ext cx="2978150" cy="535781"/>
            <a:chOff x="4184650" y="3130490"/>
            <a:chExt cx="2978150" cy="535781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4184650" y="3416300"/>
              <a:ext cx="297815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 descr="SW-629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7950" y="3130490"/>
              <a:ext cx="952500" cy="535781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4184650" y="1276429"/>
            <a:ext cx="2978150" cy="535781"/>
            <a:chOff x="4184650" y="1276429"/>
            <a:chExt cx="2978150" cy="535781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4184650" y="1568450"/>
              <a:ext cx="297815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 descr="SW-629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87950" y="1276429"/>
              <a:ext cx="952500" cy="53578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4184650" y="2527379"/>
            <a:ext cx="2978150" cy="535781"/>
            <a:chOff x="4184650" y="2527379"/>
            <a:chExt cx="2978150" cy="535781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4184650" y="2832100"/>
              <a:ext cx="297815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SW-629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87950" y="2527379"/>
              <a:ext cx="952500" cy="535781"/>
            </a:xfrm>
            <a:prstGeom prst="rect">
              <a:avLst/>
            </a:prstGeom>
          </p:spPr>
        </p:pic>
      </p:grpSp>
      <p:sp>
        <p:nvSpPr>
          <p:cNvPr id="22" name="Cloud 21"/>
          <p:cNvSpPr/>
          <p:nvPr/>
        </p:nvSpPr>
        <p:spPr>
          <a:xfrm>
            <a:off x="6203950" y="1066800"/>
            <a:ext cx="539750" cy="50165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22"/>
          <p:cNvSpPr/>
          <p:nvPr/>
        </p:nvSpPr>
        <p:spPr>
          <a:xfrm>
            <a:off x="4540250" y="1689100"/>
            <a:ext cx="539750" cy="50165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23"/>
          <p:cNvSpPr/>
          <p:nvPr/>
        </p:nvSpPr>
        <p:spPr>
          <a:xfrm>
            <a:off x="6203950" y="2330450"/>
            <a:ext cx="539750" cy="50165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xplosion 2 24"/>
          <p:cNvSpPr/>
          <p:nvPr/>
        </p:nvSpPr>
        <p:spPr>
          <a:xfrm rot="19197087">
            <a:off x="3467101" y="2784523"/>
            <a:ext cx="1993900" cy="1022350"/>
          </a:xfrm>
          <a:prstGeom prst="irregularSeal2">
            <a:avLst/>
          </a:prstGeom>
          <a:solidFill>
            <a:srgbClr val="D9D9D9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/>
                <a:cs typeface="Comic Sans MS"/>
              </a:rPr>
              <a:t>BANG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4284177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Alice and Bob take turns spinning the 6 hole cylinder and shooting at each other.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53906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What is the probability that Alice wins (Bob dies)?</a:t>
            </a:r>
          </a:p>
        </p:txBody>
      </p:sp>
    </p:spTree>
    <p:extLst>
      <p:ext uri="{BB962C8B-B14F-4D97-AF65-F5344CB8AC3E}">
        <p14:creationId xmlns:p14="http://schemas.microsoft.com/office/powerpoint/2010/main" val="152184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Coins game ----understand conditional probability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9823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Toss 3 coins. You win if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at least two </a:t>
            </a:r>
            <a:r>
              <a:rPr lang="en-US" sz="2800" dirty="0">
                <a:latin typeface="Franklin Gothic Medium"/>
                <a:cs typeface="Franklin Gothic Medium"/>
              </a:rPr>
              <a:t>come out heads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6387" y="1963526"/>
            <a:ext cx="6607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latin typeface="Courier New"/>
                <a:cs typeface="Courier New"/>
              </a:rPr>
              <a:t>HHH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HHT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HTH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HTT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THH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THT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TTH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TTT</a:t>
            </a:r>
            <a:r>
              <a:rPr lang="en-US" sz="2400" dirty="0">
                <a:latin typeface="Garamond"/>
                <a:cs typeface="Garamond"/>
              </a:rPr>
              <a:t>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6387" y="2528165"/>
            <a:ext cx="327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equally likely outcomes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6387" y="3131927"/>
            <a:ext cx="403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W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latin typeface="Courier New"/>
                <a:cs typeface="Courier New"/>
              </a:rPr>
              <a:t>HHH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HHT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HTH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THH</a:t>
            </a:r>
            <a:r>
              <a:rPr lang="en-US" sz="2400" dirty="0">
                <a:latin typeface="Garamond"/>
                <a:cs typeface="Garamond"/>
              </a:rPr>
              <a:t>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6387" y="3806057"/>
            <a:ext cx="3271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W</a:t>
            </a:r>
            <a:r>
              <a:rPr lang="en-US" sz="2400" dirty="0">
                <a:latin typeface="Garamond"/>
                <a:cs typeface="Garamond"/>
              </a:rPr>
              <a:t>) = |</a:t>
            </a:r>
            <a:r>
              <a:rPr lang="en-US" sz="2400" i="1" dirty="0">
                <a:latin typeface="Garamond"/>
                <a:cs typeface="Garamond"/>
              </a:rPr>
              <a:t>W</a:t>
            </a:r>
            <a:r>
              <a:rPr lang="en-US" sz="2400" dirty="0">
                <a:latin typeface="Garamond"/>
                <a:cs typeface="Garamond"/>
              </a:rPr>
              <a:t>|/|</a:t>
            </a:r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dirty="0">
                <a:latin typeface="Garamond"/>
                <a:cs typeface="Garamond"/>
              </a:rPr>
              <a:t>| = 1/2</a:t>
            </a:r>
          </a:p>
        </p:txBody>
      </p:sp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7 </a:t>
            </a:r>
            <a:r>
              <a:rPr lang="en-US" dirty="0"/>
              <a:t>Russian roulette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49226"/>
            <a:ext cx="486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MH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MMH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MMMH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MMMMH</a:t>
            </a:r>
            <a:r>
              <a:rPr lang="en-US" sz="2400" dirty="0">
                <a:latin typeface="Garamond"/>
                <a:cs typeface="Garamond"/>
              </a:rPr>
              <a:t>, …}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5146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E.g. </a:t>
            </a:r>
            <a:r>
              <a:rPr lang="en-US" sz="2400" dirty="0">
                <a:latin typeface="Courier New"/>
                <a:cs typeface="Courier New"/>
              </a:rPr>
              <a:t>MMH</a:t>
            </a:r>
            <a:r>
              <a:rPr lang="en-US" sz="2400" dirty="0">
                <a:latin typeface="Franklin Gothic Medium"/>
                <a:cs typeface="Franklin Gothic Medium"/>
              </a:rPr>
              <a:t>: Alice misses, then Bob misses, then Alice kills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170026"/>
            <a:ext cx="546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A</a:t>
            </a:r>
            <a:r>
              <a:rPr lang="en-US" sz="2400" dirty="0">
                <a:latin typeface="Garamond"/>
                <a:cs typeface="Garamond"/>
              </a:rPr>
              <a:t> = </a:t>
            </a:r>
            <a:r>
              <a:rPr lang="en-US" sz="2400" dirty="0">
                <a:latin typeface="Franklin Gothic Medium"/>
                <a:cs typeface="Franklin Gothic Medium"/>
              </a:rPr>
              <a:t>“Alice wins”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H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MMH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MMMMH</a:t>
            </a:r>
            <a:r>
              <a:rPr lang="en-US" sz="2400" dirty="0">
                <a:latin typeface="Garamond"/>
                <a:cs typeface="Garamond"/>
              </a:rPr>
              <a:t>, …}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117950"/>
            <a:ext cx="340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Probability model</a:t>
            </a:r>
            <a:endParaRPr lang="en-US" sz="3200" dirty="0">
              <a:latin typeface="Franklin Gothic Medium"/>
              <a:cs typeface="Franklin Gothic 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3937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outcomes are </a:t>
            </a:r>
            <a:r>
              <a:rPr lang="en-US" sz="24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not</a:t>
            </a:r>
            <a:r>
              <a:rPr lang="en-US" sz="2400" dirty="0">
                <a:latin typeface="Franklin Gothic Medium"/>
                <a:cs typeface="Franklin Gothic Medium"/>
              </a:rPr>
              <a:t> equally likely!</a:t>
            </a:r>
          </a:p>
        </p:txBody>
      </p:sp>
    </p:spTree>
    <p:extLst>
      <p:ext uri="{BB962C8B-B14F-4D97-AF65-F5344CB8AC3E}">
        <p14:creationId xmlns:p14="http://schemas.microsoft.com/office/powerpoint/2010/main" val="31073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7 </a:t>
            </a:r>
            <a:r>
              <a:rPr lang="en-US" dirty="0"/>
              <a:t>Russian roulette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8119" y="3284954"/>
            <a:ext cx="87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29" y="1385676"/>
            <a:ext cx="7566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outcome</a:t>
            </a:r>
            <a:r>
              <a:rPr lang="en-US" sz="2400" i="1" dirty="0">
                <a:latin typeface="Garamond"/>
                <a:cs typeface="Garamond"/>
              </a:rPr>
              <a:t>		</a:t>
            </a:r>
            <a:r>
              <a:rPr lang="en-US" sz="2400" dirty="0">
                <a:latin typeface="Courier New"/>
                <a:cs typeface="Courier New"/>
              </a:rPr>
              <a:t>H</a:t>
            </a:r>
            <a:r>
              <a:rPr lang="en-US" sz="2400" dirty="0">
                <a:latin typeface="Garamond"/>
                <a:cs typeface="Garamond"/>
              </a:rPr>
              <a:t>         </a:t>
            </a:r>
            <a:r>
              <a:rPr lang="en-US" sz="2400" dirty="0">
                <a:latin typeface="Courier New"/>
                <a:cs typeface="Courier New"/>
              </a:rPr>
              <a:t>MH</a:t>
            </a:r>
            <a:r>
              <a:rPr lang="en-US" sz="2400" dirty="0">
                <a:latin typeface="Garamond"/>
                <a:cs typeface="Garamond"/>
              </a:rPr>
              <a:t>         </a:t>
            </a:r>
            <a:r>
              <a:rPr lang="en-US" sz="2400" dirty="0">
                <a:latin typeface="Courier New"/>
                <a:cs typeface="Courier New"/>
              </a:rPr>
              <a:t>MMH</a:t>
            </a:r>
            <a:r>
              <a:rPr lang="en-US" sz="2400" dirty="0">
                <a:latin typeface="Garamond"/>
                <a:cs typeface="Garamond"/>
              </a:rPr>
              <a:t>         </a:t>
            </a:r>
            <a:r>
              <a:rPr lang="en-US" sz="2400">
                <a:latin typeface="Courier New"/>
                <a:cs typeface="Courier New"/>
              </a:rPr>
              <a:t>MMMH</a:t>
            </a:r>
            <a:r>
              <a:rPr lang="en-US" sz="2400">
                <a:latin typeface="Garamond"/>
                <a:cs typeface="Garamond"/>
              </a:rPr>
              <a:t>         </a:t>
            </a:r>
            <a:r>
              <a:rPr lang="en-US" sz="2400">
                <a:latin typeface="Courier New"/>
                <a:cs typeface="Courier New"/>
              </a:rPr>
              <a:t>MMM</a:t>
            </a:r>
            <a:r>
              <a:rPr lang="en-US" altLang="zh-CN" sz="2400">
                <a:latin typeface="Courier New"/>
                <a:cs typeface="Courier New"/>
              </a:rPr>
              <a:t>M</a:t>
            </a:r>
            <a:r>
              <a:rPr lang="en-US" sz="2400">
                <a:latin typeface="Courier New"/>
                <a:cs typeface="Courier New"/>
              </a:rPr>
              <a:t>H</a:t>
            </a:r>
            <a:endParaRPr lang="en-US" sz="2400" dirty="0">
              <a:latin typeface="Garamond"/>
              <a:cs typeface="Garamon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29" y="1895052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probability</a:t>
            </a:r>
            <a:endParaRPr lang="en-US" sz="2400" dirty="0">
              <a:latin typeface="Garamond"/>
              <a:cs typeface="Garamon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46185" y="1895052"/>
            <a:ext cx="5164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aramond"/>
                <a:cs typeface="Garamond"/>
              </a:rPr>
              <a:t>1/6</a:t>
            </a:r>
            <a:r>
              <a:rPr lang="en-US" sz="2000" dirty="0">
                <a:latin typeface="Garamond"/>
                <a:cs typeface="Garamond"/>
              </a:rPr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66967" y="1895052"/>
            <a:ext cx="1014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aramond"/>
                <a:cs typeface="Garamond"/>
              </a:rPr>
              <a:t>5/6 </a:t>
            </a:r>
            <a:r>
              <a:rPr lang="en-US" dirty="0">
                <a:solidFill>
                  <a:prstClr val="black"/>
                </a:solidFill>
                <a:latin typeface="Garamond"/>
                <a:cs typeface="Garamond"/>
              </a:rPr>
              <a:t>∙ </a:t>
            </a:r>
            <a:r>
              <a:rPr lang="en-US" dirty="0">
                <a:latin typeface="Garamond"/>
                <a:cs typeface="Garamond"/>
              </a:rPr>
              <a:t>1/6</a:t>
            </a:r>
            <a:r>
              <a:rPr lang="en-US" sz="2000" dirty="0">
                <a:latin typeface="Garamond"/>
                <a:cs typeface="Garamond"/>
              </a:rPr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38637" y="1895052"/>
            <a:ext cx="125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aramond"/>
                <a:cs typeface="Garamond"/>
              </a:rPr>
              <a:t>(5/6)</a:t>
            </a:r>
            <a:r>
              <a:rPr lang="en-US" baseline="30000" dirty="0">
                <a:latin typeface="Garamond"/>
                <a:cs typeface="Garamond"/>
              </a:rPr>
              <a:t>2</a:t>
            </a:r>
            <a:r>
              <a:rPr lang="en-US" dirty="0">
                <a:latin typeface="Garamond"/>
                <a:cs typeface="Garamond"/>
              </a:rPr>
              <a:t> </a:t>
            </a:r>
            <a:r>
              <a:rPr lang="en-US" dirty="0">
                <a:solidFill>
                  <a:prstClr val="black"/>
                </a:solidFill>
                <a:latin typeface="Garamond"/>
                <a:cs typeface="Garamond"/>
              </a:rPr>
              <a:t>∙ </a:t>
            </a:r>
            <a:r>
              <a:rPr lang="en-US" dirty="0">
                <a:latin typeface="Garamond"/>
                <a:cs typeface="Garamond"/>
              </a:rPr>
              <a:t>1/6</a:t>
            </a:r>
            <a:r>
              <a:rPr lang="en-US" sz="2000" dirty="0">
                <a:latin typeface="Garamond"/>
                <a:cs typeface="Garamond"/>
              </a:rPr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57537" y="1881899"/>
            <a:ext cx="125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aramond"/>
                <a:cs typeface="Garamond"/>
              </a:rPr>
              <a:t>(5/6)</a:t>
            </a:r>
            <a:r>
              <a:rPr lang="en-US" baseline="30000" dirty="0">
                <a:latin typeface="Garamond"/>
                <a:cs typeface="Garamond"/>
              </a:rPr>
              <a:t>3</a:t>
            </a:r>
            <a:r>
              <a:rPr lang="en-US" dirty="0">
                <a:latin typeface="Garamond"/>
                <a:cs typeface="Garamond"/>
              </a:rPr>
              <a:t> </a:t>
            </a:r>
            <a:r>
              <a:rPr lang="en-US" dirty="0">
                <a:solidFill>
                  <a:prstClr val="black"/>
                </a:solidFill>
                <a:latin typeface="Garamond"/>
                <a:cs typeface="Garamond"/>
              </a:rPr>
              <a:t>∙ </a:t>
            </a:r>
            <a:r>
              <a:rPr lang="en-US" dirty="0">
                <a:latin typeface="Garamond"/>
                <a:cs typeface="Garamond"/>
              </a:rPr>
              <a:t>1/6</a:t>
            </a:r>
            <a:r>
              <a:rPr lang="en-US" sz="2000" dirty="0">
                <a:latin typeface="Garamond"/>
                <a:cs typeface="Garamond"/>
              </a:rPr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66937" y="1855990"/>
            <a:ext cx="125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aramond"/>
                <a:cs typeface="Garamond"/>
              </a:rPr>
              <a:t>(5/6)</a:t>
            </a:r>
            <a:r>
              <a:rPr lang="en-US" baseline="30000" dirty="0">
                <a:latin typeface="Garamond"/>
                <a:cs typeface="Garamond"/>
              </a:rPr>
              <a:t>4</a:t>
            </a:r>
            <a:r>
              <a:rPr lang="en-US" dirty="0">
                <a:latin typeface="Garamond"/>
                <a:cs typeface="Garamond"/>
              </a:rPr>
              <a:t> </a:t>
            </a:r>
            <a:r>
              <a:rPr lang="en-US" dirty="0">
                <a:solidFill>
                  <a:prstClr val="black"/>
                </a:solidFill>
                <a:latin typeface="Garamond"/>
                <a:cs typeface="Garamond"/>
              </a:rPr>
              <a:t>∙ </a:t>
            </a:r>
            <a:r>
              <a:rPr lang="en-US" dirty="0">
                <a:latin typeface="Garamond"/>
                <a:cs typeface="Garamond"/>
              </a:rPr>
              <a:t>1/6</a:t>
            </a:r>
            <a:r>
              <a:rPr lang="en-US" sz="2000" dirty="0">
                <a:latin typeface="Garamond"/>
                <a:cs typeface="Garamond"/>
              </a:rPr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54913" y="3284954"/>
            <a:ext cx="58695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1/6 + (5/6)</a:t>
            </a:r>
            <a:r>
              <a:rPr lang="en-US" sz="2800" baseline="30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∙ 1/6 + (5/6)</a:t>
            </a:r>
            <a:r>
              <a:rPr lang="en-US" sz="2800" baseline="30000" dirty="0">
                <a:solidFill>
                  <a:prstClr val="black"/>
                </a:solidFill>
                <a:latin typeface="Garamond"/>
                <a:cs typeface="Garamond"/>
              </a:rPr>
              <a:t>4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∙ 1/6 + 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54913" y="3888204"/>
            <a:ext cx="50465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1/6 ∙ (1 + (5/6)</a:t>
            </a:r>
            <a:r>
              <a:rPr lang="en-US" sz="2800" baseline="30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 + (5/6)</a:t>
            </a:r>
            <a:r>
              <a:rPr lang="en-US" sz="2800" baseline="30000" dirty="0">
                <a:solidFill>
                  <a:prstClr val="black"/>
                </a:solidFill>
                <a:latin typeface="Garamond"/>
                <a:cs typeface="Garamond"/>
              </a:rPr>
              <a:t>4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+ …)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54913" y="4490194"/>
            <a:ext cx="3266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1/6 ∙ 1/(1 – (5/6)</a:t>
            </a:r>
            <a:r>
              <a:rPr lang="en-US" sz="2800" baseline="30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54913" y="5129668"/>
            <a:ext cx="11982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6/11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9FB1D5B3-73C6-35D5-CD1A-264531964234}"/>
              </a:ext>
            </a:extLst>
          </p:cNvPr>
          <p:cNvSpPr txBox="1"/>
          <p:nvPr/>
        </p:nvSpPr>
        <p:spPr>
          <a:xfrm>
            <a:off x="1265209" y="2560375"/>
            <a:ext cx="630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dirty="0">
                <a:latin typeface="Franklin Gothic Medium"/>
                <a:cs typeface="Franklin Gothic Medium"/>
              </a:rPr>
              <a:t>“Alice wins”</a:t>
            </a:r>
            <a:r>
              <a:rPr lang="en-US" sz="2800" dirty="0">
                <a:latin typeface="Garamond"/>
                <a:cs typeface="Garamond"/>
              </a:rPr>
              <a:t> = {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H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Garamond"/>
                <a:cs typeface="Garamond"/>
              </a:rPr>
              <a:t>,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MMH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Garamond"/>
                <a:cs typeface="Garamond"/>
              </a:rPr>
              <a:t>,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MMMMH</a:t>
            </a:r>
            <a:r>
              <a:rPr lang="en-US" sz="2800" dirty="0">
                <a:latin typeface="Garamond"/>
                <a:cs typeface="Garamond"/>
              </a:rPr>
              <a:t>, …}</a:t>
            </a:r>
          </a:p>
        </p:txBody>
      </p:sp>
    </p:spTree>
    <p:extLst>
      <p:ext uri="{BB962C8B-B14F-4D97-AF65-F5344CB8AC3E}">
        <p14:creationId xmlns:p14="http://schemas.microsoft.com/office/powerpoint/2010/main" val="415278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7 </a:t>
            </a:r>
            <a:r>
              <a:rPr lang="en-US" dirty="0"/>
              <a:t>Russian roulette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67152"/>
            <a:ext cx="6318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Solution using conditional probabilities: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51000" y="3867492"/>
            <a:ext cx="62631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800" i="1" dirty="0">
                <a:solidFill>
                  <a:srgbClr val="FF0000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srgbClr val="FF0000"/>
                </a:solidFill>
                <a:latin typeface="Garamond"/>
                <a:cs typeface="Garamond"/>
              </a:rPr>
              <a:t>A</a:t>
            </a:r>
            <a:r>
              <a:rPr lang="en-US" sz="2800" dirty="0">
                <a:solidFill>
                  <a:srgbClr val="FF0000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srgbClr val="FF0000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srgbClr val="FF0000"/>
                </a:solidFill>
                <a:latin typeface="Garamond"/>
                <a:cs typeface="Garamond"/>
              </a:rPr>
              <a:t>1</a:t>
            </a:r>
            <a:r>
              <a:rPr lang="en-US" sz="2800" i="1" baseline="30000" dirty="0">
                <a:solidFill>
                  <a:srgbClr val="FF0000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srgbClr val="FF0000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039726"/>
            <a:ext cx="546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A</a:t>
            </a:r>
            <a:r>
              <a:rPr lang="en-US" sz="2400" dirty="0">
                <a:latin typeface="Garamond"/>
                <a:cs typeface="Garamond"/>
              </a:rPr>
              <a:t> = </a:t>
            </a:r>
            <a:r>
              <a:rPr lang="en-US" sz="2400" dirty="0">
                <a:latin typeface="Franklin Gothic Medium"/>
                <a:cs typeface="Franklin Gothic Medium"/>
              </a:rPr>
              <a:t>“Alice wins”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latin typeface="Courier New"/>
                <a:cs typeface="Courier New"/>
              </a:rPr>
              <a:t>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MMH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MMMMH</a:t>
            </a:r>
            <a:r>
              <a:rPr lang="en-US" sz="2400" dirty="0">
                <a:latin typeface="Garamond"/>
                <a:cs typeface="Garamond"/>
              </a:rPr>
              <a:t>, …}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123182"/>
            <a:ext cx="5163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W</a:t>
            </a:r>
            <a:r>
              <a:rPr lang="en-US" sz="2400" baseline="-25000" dirty="0">
                <a:latin typeface="Garamond"/>
                <a:cs typeface="Garamond"/>
              </a:rPr>
              <a:t>1</a:t>
            </a:r>
            <a:r>
              <a:rPr lang="en-US" sz="2400" dirty="0">
                <a:latin typeface="Garamond"/>
                <a:cs typeface="Garamond"/>
              </a:rPr>
              <a:t> = </a:t>
            </a:r>
            <a:r>
              <a:rPr lang="en-US" sz="2400" dirty="0">
                <a:latin typeface="Franklin Gothic Medium"/>
                <a:cs typeface="Franklin Gothic Medium"/>
              </a:rPr>
              <a:t>“Alice wins in first round”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latin typeface="Courier New"/>
                <a:cs typeface="Courier New"/>
              </a:rPr>
              <a:t>H</a:t>
            </a:r>
            <a:r>
              <a:rPr lang="en-US" sz="2400" dirty="0">
                <a:latin typeface="Garamond"/>
                <a:cs typeface="Garamond"/>
              </a:rPr>
              <a:t>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580343"/>
            <a:ext cx="5994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A</a:t>
            </a:r>
            <a:r>
              <a:rPr lang="en-US" sz="2400" i="1" baseline="30000" dirty="0">
                <a:latin typeface="Garamond"/>
                <a:cs typeface="Garamond"/>
              </a:rPr>
              <a:t>c</a:t>
            </a:r>
            <a:r>
              <a:rPr lang="en-US" sz="2400" dirty="0">
                <a:latin typeface="Garamond"/>
                <a:cs typeface="Garamond"/>
              </a:rPr>
              <a:t> = </a:t>
            </a:r>
            <a:r>
              <a:rPr lang="en-US" sz="2400" dirty="0">
                <a:latin typeface="Franklin Gothic Medium"/>
                <a:cs typeface="Franklin Gothic Medium"/>
              </a:rPr>
              <a:t>“Bob wins”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latin typeface="Courier New"/>
                <a:cs typeface="Courier New"/>
              </a:rPr>
              <a:t>MH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MMMH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MMMMMH</a:t>
            </a:r>
            <a:r>
              <a:rPr lang="en-US" sz="2400" dirty="0">
                <a:latin typeface="Garamond"/>
                <a:cs typeface="Garamond"/>
              </a:rPr>
              <a:t>, …}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969902" y="4390712"/>
            <a:ext cx="627095" cy="593544"/>
            <a:chOff x="6658752" y="4390712"/>
            <a:chExt cx="627095" cy="593544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6965950" y="4390712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658752" y="4522591"/>
              <a:ext cx="6270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5/6 </a:t>
              </a:r>
              <a:endParaRPr 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15602" y="4390712"/>
            <a:ext cx="627095" cy="599894"/>
            <a:chOff x="4252102" y="4390712"/>
            <a:chExt cx="627095" cy="599894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521200" y="4390712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252102" y="4528941"/>
              <a:ext cx="6270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1/6 </a:t>
              </a:r>
              <a:endParaRPr lang="en-US" sz="24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353432" y="4428076"/>
            <a:ext cx="328936" cy="582971"/>
            <a:chOff x="3480432" y="4428076"/>
            <a:chExt cx="328936" cy="58297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3632200" y="4428076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3480432" y="4549382"/>
              <a:ext cx="3289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1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05653" y="4396326"/>
            <a:ext cx="833522" cy="562036"/>
            <a:chOff x="5534203" y="4396326"/>
            <a:chExt cx="833522" cy="56203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944614" y="4396326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534203" y="4496697"/>
              <a:ext cx="8335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P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A</a:t>
              </a:r>
              <a:r>
                <a:rPr lang="en-US" sz="2400" i="1" baseline="30000" dirty="0">
                  <a:latin typeface="Garamond"/>
                  <a:cs typeface="Garamond"/>
                </a:rPr>
                <a:t>c</a:t>
              </a:r>
              <a:r>
                <a:rPr lang="en-US" sz="2400" dirty="0">
                  <a:latin typeface="Garamond"/>
                  <a:cs typeface="Garamond"/>
                </a:rPr>
                <a:t>)</a:t>
              </a:r>
              <a:endParaRPr lang="en-US" sz="24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1651000" y="5067148"/>
            <a:ext cx="4930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 1 ∙ 1/6 + (1 –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)) ∙ 5/6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59645" y="5822798"/>
            <a:ext cx="2219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11/6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 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63141" y="5809946"/>
            <a:ext cx="25833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so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 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6/11</a:t>
            </a:r>
          </a:p>
        </p:txBody>
      </p:sp>
    </p:spTree>
    <p:extLst>
      <p:ext uri="{BB962C8B-B14F-4D97-AF65-F5344CB8AC3E}">
        <p14:creationId xmlns:p14="http://schemas.microsoft.com/office/powerpoint/2010/main" val="198142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20" grpId="0"/>
      <p:bldP spid="21" grpId="0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sample spaces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42683"/>
            <a:ext cx="356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Axioms of probability:</a:t>
            </a:r>
            <a:endParaRPr lang="en-US" sz="2800" i="1" dirty="0">
              <a:latin typeface="Franklin Gothic Medium"/>
              <a:cs typeface="Franklin Gothic Medium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42950" y="1765903"/>
            <a:ext cx="7412082" cy="750020"/>
            <a:chOff x="825500" y="3587030"/>
            <a:chExt cx="7412082" cy="750020"/>
          </a:xfrm>
        </p:grpSpPr>
        <p:sp>
          <p:nvSpPr>
            <p:cNvPr id="8" name="Rounded Rectangle 7"/>
            <p:cNvSpPr/>
            <p:nvPr/>
          </p:nvSpPr>
          <p:spPr>
            <a:xfrm>
              <a:off x="6191250" y="3587030"/>
              <a:ext cx="2046332" cy="75002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r"/>
              <a:r>
                <a:rPr lang="en-US" sz="2000" i="1" dirty="0">
                  <a:latin typeface="Garamond"/>
                  <a:cs typeface="Garamond"/>
                </a:rPr>
                <a:t>S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911400" y="3667979"/>
              <a:ext cx="595416" cy="5954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31148" y="3729935"/>
              <a:ext cx="4208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Garamond"/>
                  <a:cs typeface="Garamond"/>
                </a:rPr>
                <a:t>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5500" y="3669040"/>
              <a:ext cx="427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1. for every 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dirty="0">
                  <a:latin typeface="Franklin Gothic Medium"/>
                  <a:cs typeface="Franklin Gothic Medium"/>
                </a:rPr>
                <a:t>, </a:t>
              </a:r>
              <a:r>
                <a:rPr lang="en-US" sz="2800" dirty="0">
                  <a:latin typeface="Garamond"/>
                  <a:cs typeface="Garamond"/>
                </a:rPr>
                <a:t>0 ≤ </a:t>
              </a:r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dirty="0">
                  <a:latin typeface="Garamond"/>
                  <a:cs typeface="Garamond"/>
                </a:rPr>
                <a:t>) ≤ 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62000" y="2743803"/>
            <a:ext cx="7393032" cy="750020"/>
            <a:chOff x="844550" y="4564930"/>
            <a:chExt cx="7393032" cy="750020"/>
          </a:xfrm>
        </p:grpSpPr>
        <p:sp>
          <p:nvSpPr>
            <p:cNvPr id="13" name="Rounded Rectangle 12"/>
            <p:cNvSpPr/>
            <p:nvPr/>
          </p:nvSpPr>
          <p:spPr>
            <a:xfrm>
              <a:off x="6191250" y="4564930"/>
              <a:ext cx="2046332" cy="7500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r"/>
              <a:r>
                <a:rPr lang="en-US" sz="2000" i="1" dirty="0">
                  <a:latin typeface="Garamond"/>
                  <a:cs typeface="Garamond"/>
                </a:rPr>
                <a:t>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550" y="4599945"/>
              <a:ext cx="18055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2. </a:t>
              </a:r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S</a:t>
              </a:r>
              <a:r>
                <a:rPr lang="en-US" sz="2800" dirty="0">
                  <a:latin typeface="Garamond"/>
                  <a:cs typeface="Garamond"/>
                </a:rPr>
                <a:t>) = 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2000" y="3468448"/>
            <a:ext cx="7393032" cy="1071840"/>
            <a:chOff x="844550" y="5289575"/>
            <a:chExt cx="7393032" cy="1071840"/>
          </a:xfrm>
        </p:grpSpPr>
        <p:sp>
          <p:nvSpPr>
            <p:cNvPr id="16" name="Rounded Rectangle 15"/>
            <p:cNvSpPr/>
            <p:nvPr/>
          </p:nvSpPr>
          <p:spPr>
            <a:xfrm>
              <a:off x="6191250" y="5568230"/>
              <a:ext cx="2046332" cy="75002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r"/>
              <a:r>
                <a:rPr lang="en-US" sz="2000" i="1" dirty="0">
                  <a:latin typeface="Garamond"/>
                  <a:cs typeface="Garamond"/>
                </a:rPr>
                <a:t>S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6384350" y="5649179"/>
              <a:ext cx="595416" cy="5954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04098" y="5711135"/>
              <a:ext cx="4208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Garamond"/>
                  <a:cs typeface="Garamond"/>
                </a:rPr>
                <a:t>E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186139" y="5649179"/>
              <a:ext cx="595416" cy="5954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05887" y="5711135"/>
              <a:ext cx="391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Garamond"/>
                  <a:cs typeface="Garamond"/>
                </a:rPr>
                <a:t>F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550" y="5289575"/>
              <a:ext cx="2790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3. If </a:t>
              </a:r>
              <a:r>
                <a:rPr lang="en-US" sz="2800" i="1" dirty="0">
                  <a:latin typeface="Garamond"/>
                  <a:cs typeface="Garamond"/>
                </a:rPr>
                <a:t>EF</a:t>
              </a:r>
              <a:r>
                <a:rPr lang="en-US" sz="2800" dirty="0">
                  <a:latin typeface="Garamond"/>
                  <a:cs typeface="Garamond"/>
                </a:rPr>
                <a:t> = ∅ </a:t>
              </a:r>
              <a:r>
                <a:rPr lang="en-US" sz="2800" dirty="0">
                  <a:latin typeface="Franklin Gothic Medium"/>
                  <a:cs typeface="Franklin Gothic Medium"/>
                </a:rPr>
                <a:t>then</a:t>
              </a:r>
              <a:endParaRPr lang="en-US" sz="2800" dirty="0">
                <a:latin typeface="Garamond"/>
                <a:cs typeface="Garamond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690417" y="5838195"/>
              <a:ext cx="350584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dirty="0">
                  <a:latin typeface="Garamond"/>
                  <a:cs typeface="Garamond"/>
                </a:rPr>
                <a:t>∪</a:t>
              </a:r>
              <a:r>
                <a:rPr lang="en-US" sz="2800" i="1" dirty="0">
                  <a:latin typeface="Garamond"/>
                  <a:cs typeface="Garamond"/>
                </a:rPr>
                <a:t>F</a:t>
              </a:r>
              <a:r>
                <a:rPr lang="en-US" sz="2800" dirty="0">
                  <a:latin typeface="Garamond"/>
                  <a:cs typeface="Garamond"/>
                </a:rPr>
                <a:t>) = </a:t>
              </a:r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dirty="0">
                  <a:latin typeface="Garamond"/>
                  <a:cs typeface="Garamond"/>
                </a:rPr>
                <a:t>)</a:t>
              </a:r>
              <a:r>
                <a:rPr lang="en-US" sz="2800" i="1" dirty="0">
                  <a:latin typeface="Garamond"/>
                  <a:cs typeface="Garamond"/>
                </a:rPr>
                <a:t> + 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F</a:t>
              </a:r>
              <a:r>
                <a:rPr lang="en-US" sz="2800" dirty="0">
                  <a:latin typeface="Garamond"/>
                  <a:cs typeface="Garamond"/>
                </a:rPr>
                <a:t>)</a:t>
              </a:r>
              <a:endParaRPr lang="en-US" sz="28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62000" y="4878148"/>
            <a:ext cx="6392634" cy="1071840"/>
            <a:chOff x="762000" y="4878148"/>
            <a:chExt cx="6392634" cy="1071840"/>
          </a:xfrm>
        </p:grpSpPr>
        <p:sp>
          <p:nvSpPr>
            <p:cNvPr id="29" name="TextBox 28"/>
            <p:cNvSpPr txBox="1"/>
            <p:nvPr/>
          </p:nvSpPr>
          <p:spPr>
            <a:xfrm>
              <a:off x="762000" y="4878148"/>
              <a:ext cx="55521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3. If 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latin typeface="Garamond"/>
                  <a:cs typeface="Garamond"/>
                </a:rPr>
                <a:t>1</a:t>
              </a:r>
              <a:r>
                <a:rPr lang="en-US" sz="2800" dirty="0">
                  <a:latin typeface="Garamond"/>
                  <a:cs typeface="Garamond"/>
                </a:rPr>
                <a:t>, 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latin typeface="Garamond"/>
                  <a:cs typeface="Garamond"/>
                </a:rPr>
                <a:t>2</a:t>
              </a:r>
              <a:r>
                <a:rPr lang="en-US" sz="2800" dirty="0">
                  <a:latin typeface="Garamond"/>
                  <a:cs typeface="Garamond"/>
                </a:rPr>
                <a:t>, …</a:t>
              </a:r>
              <a:r>
                <a:rPr lang="en-US" sz="2800" i="1" dirty="0">
                  <a:latin typeface="Garamond"/>
                  <a:cs typeface="Garamond"/>
                </a:rPr>
                <a:t> </a:t>
              </a:r>
              <a:r>
                <a:rPr lang="en-US" sz="2800" dirty="0">
                  <a:latin typeface="Franklin Gothic Medium"/>
                  <a:cs typeface="Franklin Gothic Medium"/>
                </a:rPr>
                <a:t>are pairwise disjoint</a:t>
              </a:r>
              <a:r>
                <a:rPr lang="en-US" sz="2800" dirty="0">
                  <a:latin typeface="Garamond"/>
                  <a:cs typeface="Garamond"/>
                </a:rPr>
                <a:t>: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607867" y="5426768"/>
              <a:ext cx="55467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latin typeface="Garamond"/>
                  <a:cs typeface="Garamond"/>
                </a:rPr>
                <a:t>1</a:t>
              </a:r>
              <a:r>
                <a:rPr lang="en-US" sz="2800" dirty="0">
                  <a:latin typeface="Garamond"/>
                  <a:cs typeface="Garamond"/>
                </a:rPr>
                <a:t>∪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latin typeface="Garamond"/>
                  <a:cs typeface="Garamond"/>
                </a:rPr>
                <a:t>2</a:t>
              </a:r>
              <a:r>
                <a:rPr lang="en-US" sz="2800" dirty="0">
                  <a:latin typeface="Garamond"/>
                  <a:cs typeface="Garamond"/>
                </a:rPr>
                <a:t>∪…) = </a:t>
              </a:r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latin typeface="Garamond"/>
                  <a:cs typeface="Garamond"/>
                </a:rPr>
                <a:t>1</a:t>
              </a:r>
              <a:r>
                <a:rPr lang="en-US" sz="2800" dirty="0">
                  <a:latin typeface="Garamond"/>
                  <a:cs typeface="Garamond"/>
                </a:rPr>
                <a:t>)</a:t>
              </a:r>
              <a:r>
                <a:rPr lang="en-US" sz="2800" i="1" dirty="0">
                  <a:latin typeface="Garamond"/>
                  <a:cs typeface="Garamond"/>
                </a:rPr>
                <a:t> + 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latin typeface="Garamond"/>
                  <a:cs typeface="Garamond"/>
                </a:rPr>
                <a:t>2</a:t>
              </a:r>
              <a:r>
                <a:rPr lang="en-US" sz="2800" dirty="0">
                  <a:latin typeface="Garamond"/>
                  <a:cs typeface="Garamond"/>
                </a:rPr>
                <a:t>) </a:t>
              </a:r>
              <a:r>
                <a:rPr lang="en-US" sz="2800" i="1" dirty="0">
                  <a:latin typeface="Garamond"/>
                  <a:cs typeface="Garamond"/>
                </a:rPr>
                <a:t>+ …</a:t>
              </a:r>
              <a:endParaRPr lang="en-US" sz="28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73100" y="3563673"/>
            <a:ext cx="7848600" cy="1179777"/>
            <a:chOff x="673100" y="3493823"/>
            <a:chExt cx="7848600" cy="117977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673100" y="3493823"/>
              <a:ext cx="7848600" cy="1179777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673100" y="3493823"/>
              <a:ext cx="7848600" cy="1179777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40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8842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Charlie tosses a pair of dice. Alice wins if the sum is </a:t>
            </a:r>
            <a:r>
              <a:rPr lang="en-US" sz="2800" dirty="0">
                <a:latin typeface="Courier New"/>
                <a:cs typeface="Courier New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. Bob wins if the sum is </a:t>
            </a:r>
            <a:r>
              <a:rPr lang="en-US" sz="2800" dirty="0">
                <a:latin typeface="Courier New"/>
                <a:cs typeface="Courier New"/>
              </a:rPr>
              <a:t>8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5842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Charlie keeps tossing until one of them wins.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64616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What is the probability that Alice wins?</a:t>
            </a:r>
          </a:p>
        </p:txBody>
      </p:sp>
    </p:spTree>
    <p:extLst>
      <p:ext uri="{BB962C8B-B14F-4D97-AF65-F5344CB8AC3E}">
        <p14:creationId xmlns:p14="http://schemas.microsoft.com/office/powerpoint/2010/main" val="2298846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FF0000"/>
                </a:solidFill>
              </a:rPr>
              <a:t>3 Independent Events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g9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61" y="1497731"/>
            <a:ext cx="923210" cy="925778"/>
          </a:xfrm>
          <a:prstGeom prst="rect">
            <a:avLst/>
          </a:prstGeom>
        </p:spPr>
      </p:pic>
      <p:pic>
        <p:nvPicPr>
          <p:cNvPr id="5" name="Picture 4" descr="g9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911" y="1497731"/>
            <a:ext cx="923210" cy="9257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86100" y="1389781"/>
            <a:ext cx="5227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 be “first coin comes up </a:t>
            </a:r>
            <a:r>
              <a:rPr lang="en-US" sz="2800" dirty="0">
                <a:latin typeface="Courier New"/>
                <a:cs typeface="Courier New"/>
              </a:rPr>
              <a:t>H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43721" y="1906651"/>
            <a:ext cx="5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Franklin Gothic Medium"/>
                <a:cs typeface="Franklin Gothic Medium"/>
              </a:rPr>
              <a:t> be “second coin comes up </a:t>
            </a:r>
            <a:r>
              <a:rPr lang="en-US" sz="2800" dirty="0">
                <a:latin typeface="Courier New"/>
                <a:cs typeface="Courier New"/>
              </a:rPr>
              <a:t>H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6100" y="2605504"/>
            <a:ext cx="366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Franklin Gothic Medium"/>
                <a:cs typeface="Franklin Gothic Medium"/>
              </a:rPr>
              <a:t>Then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 </a:t>
            </a:r>
            <a:r>
              <a:rPr lang="en-US" sz="2800" dirty="0">
                <a:latin typeface="Garamond"/>
                <a:cs typeface="Garamond"/>
              </a:rPr>
              <a:t>|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11910" y="3729277"/>
            <a:ext cx="7120180" cy="1491397"/>
            <a:chOff x="1064970" y="4090253"/>
            <a:chExt cx="7120180" cy="1491397"/>
          </a:xfrm>
        </p:grpSpPr>
        <p:sp>
          <p:nvSpPr>
            <p:cNvPr id="12" name="Rectangle 11"/>
            <p:cNvSpPr/>
            <p:nvPr/>
          </p:nvSpPr>
          <p:spPr>
            <a:xfrm>
              <a:off x="1064970" y="4090253"/>
              <a:ext cx="7120180" cy="1491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4970" y="4090253"/>
              <a:ext cx="70140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latin typeface="Franklin Gothic Medium"/>
                  <a:cs typeface="Franklin Gothic Medium"/>
                </a:rPr>
                <a:t>Events </a:t>
              </a:r>
              <a:r>
                <a:rPr lang="en-US" sz="3600" i="1" dirty="0">
                  <a:latin typeface="Garamond"/>
                  <a:cs typeface="Garamond"/>
                </a:rPr>
                <a:t>A</a:t>
              </a:r>
              <a:r>
                <a:rPr lang="en-US" sz="3600" dirty="0">
                  <a:latin typeface="Franklin Gothic Medium"/>
                  <a:cs typeface="Franklin Gothic Medium"/>
                </a:rPr>
                <a:t> and </a:t>
              </a:r>
              <a:r>
                <a:rPr lang="en-US" sz="3600" i="1" dirty="0">
                  <a:latin typeface="Garamond"/>
                  <a:cs typeface="Garamond"/>
                </a:rPr>
                <a:t>B</a:t>
              </a:r>
              <a:r>
                <a:rPr lang="en-US" sz="3600" dirty="0">
                  <a:latin typeface="Franklin Gothic Medium"/>
                  <a:cs typeface="Franklin Gothic Medium"/>
                </a:rPr>
                <a:t> are </a:t>
              </a:r>
              <a:r>
                <a:rPr lang="en-US" sz="36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independent</a:t>
              </a:r>
              <a:r>
                <a:rPr lang="en-US" sz="3600" dirty="0">
                  <a:latin typeface="Franklin Gothic Medium"/>
                  <a:cs typeface="Franklin Gothic Medium"/>
                </a:rPr>
                <a:t> if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99332" y="4819134"/>
              <a:ext cx="3342861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3200" i="1" dirty="0">
                  <a:solidFill>
                    <a:prstClr val="black"/>
                  </a:solidFill>
                  <a:latin typeface="Garamond"/>
                  <a:cs typeface="Garamond"/>
                </a:rPr>
                <a:t>A</a:t>
              </a:r>
              <a:r>
                <a:rPr lang="en-US" sz="32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 </a:t>
              </a:r>
              <a:r>
                <a:rPr lang="en-US" sz="32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) = </a:t>
              </a:r>
              <a:r>
                <a:rPr lang="en-US" sz="32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3200" i="1" dirty="0">
                  <a:solidFill>
                    <a:prstClr val="black"/>
                  </a:solidFill>
                  <a:latin typeface="Garamond"/>
                  <a:cs typeface="Garamond"/>
                </a:rPr>
                <a:t>A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32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32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endParaRPr lang="en-US" sz="32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827697" y="3111678"/>
            <a:ext cx="3362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A5403B-F9BB-451D-98DD-0D7A6A8C7DBD}"/>
              </a:ext>
            </a:extLst>
          </p:cNvPr>
          <p:cNvSpPr txBox="1"/>
          <p:nvPr/>
        </p:nvSpPr>
        <p:spPr>
          <a:xfrm>
            <a:off x="884195" y="5451174"/>
            <a:ext cx="74525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Independence is completely diﬀerent from </a:t>
            </a:r>
            <a:r>
              <a:rPr lang="en-US" altLang="zh-CN" sz="2400" dirty="0" err="1">
                <a:solidFill>
                  <a:srgbClr val="FF0000"/>
                </a:solidFill>
              </a:rPr>
              <a:t>disjointness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FF0000"/>
                </a:solidFill>
              </a:rPr>
              <a:t>Disjointness</a:t>
            </a:r>
            <a:r>
              <a:rPr lang="en-US" altLang="zh-CN" sz="2400" dirty="0">
                <a:solidFill>
                  <a:srgbClr val="FF0000"/>
                </a:solidFill>
              </a:rPr>
              <a:t>: P(AB)=0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1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 of independent events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If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Franklin Gothic Medium"/>
                <a:cs typeface="Franklin Gothic Medium"/>
              </a:rPr>
              <a:t> are independent, then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 err="1">
                <a:latin typeface="Garamond"/>
                <a:cs typeface="Garamond"/>
              </a:rPr>
              <a:t>B</a:t>
            </a:r>
            <a:r>
              <a:rPr lang="en-US" sz="2800" i="1" baseline="30000" dirty="0" err="1">
                <a:latin typeface="Garamond"/>
                <a:cs typeface="Garamond"/>
              </a:rPr>
              <a:t>c</a:t>
            </a:r>
            <a:r>
              <a:rPr lang="en-US" sz="2800" dirty="0">
                <a:latin typeface="Franklin Gothic Medium"/>
                <a:cs typeface="Franklin Gothic Medium"/>
              </a:rPr>
              <a:t> are also independent.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706" y="26670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Proof: </a:t>
            </a:r>
            <a:r>
              <a:rPr lang="en-US" sz="2800" dirty="0">
                <a:latin typeface="Franklin Gothic Medium"/>
                <a:cs typeface="Franklin Gothic Medium"/>
              </a:rPr>
              <a:t>Assume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Franklin Gothic Medium"/>
                <a:cs typeface="Franklin Gothic Medium"/>
              </a:rPr>
              <a:t> are independent.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53856" y="3465324"/>
            <a:ext cx="1486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 err="1">
                <a:latin typeface="Garamond"/>
                <a:cs typeface="Garamond"/>
              </a:rPr>
              <a:t>B</a:t>
            </a:r>
            <a:r>
              <a:rPr lang="en-US" sz="2800" i="1" baseline="30000" dirty="0" err="1">
                <a:latin typeface="Garamond"/>
                <a:cs typeface="Garamond"/>
              </a:rPr>
              <a:t>c</a:t>
            </a:r>
            <a:r>
              <a:rPr lang="en-US" sz="2800" baseline="-250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Garamond"/>
                <a:cs typeface="Garamond"/>
              </a:rPr>
              <a:t>|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40250" y="3476248"/>
            <a:ext cx="22752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1 –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B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|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48206" y="3488194"/>
            <a:ext cx="16432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1 –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B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93778" y="3488194"/>
            <a:ext cx="1180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B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427355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so </a:t>
            </a:r>
            <a:r>
              <a:rPr lang="en-US" sz="2800" i="1" dirty="0" err="1">
                <a:latin typeface="Garamond"/>
                <a:cs typeface="Garamond"/>
              </a:rPr>
              <a:t>B</a:t>
            </a:r>
            <a:r>
              <a:rPr lang="en-US" sz="2800" i="1" baseline="30000" dirty="0" err="1">
                <a:latin typeface="Garamond"/>
                <a:cs typeface="Garamond"/>
              </a:rPr>
              <a:t>c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 are independent.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2355" y="5436453"/>
            <a:ext cx="7319306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Franklin Gothic Medium"/>
                <a:cs typeface="Franklin Gothic Medium"/>
              </a:rPr>
              <a:t>Taking complements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preserves</a:t>
            </a:r>
            <a:r>
              <a:rPr lang="en-US" sz="2800" dirty="0">
                <a:latin typeface="Franklin Gothic Medium"/>
                <a:cs typeface="Franklin Gothic Medium"/>
              </a:rPr>
              <a:t> independence.</a:t>
            </a:r>
          </a:p>
        </p:txBody>
      </p:sp>
    </p:spTree>
    <p:extLst>
      <p:ext uri="{BB962C8B-B14F-4D97-AF65-F5344CB8AC3E}">
        <p14:creationId xmlns:p14="http://schemas.microsoft.com/office/powerpoint/2010/main" val="334842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(in)dependence</a:t>
            </a:r>
          </a:p>
        </p:txBody>
      </p:sp>
      <p:pic>
        <p:nvPicPr>
          <p:cNvPr id="4" name="Picture 3" descr="Die_Spire_01_48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5" y="1251118"/>
            <a:ext cx="1006171" cy="1006171"/>
          </a:xfrm>
          <a:prstGeom prst="rect">
            <a:avLst/>
          </a:prstGeom>
        </p:spPr>
      </p:pic>
      <p:pic>
        <p:nvPicPr>
          <p:cNvPr id="5" name="Picture 4" descr="Die_Spire_01_48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3288">
            <a:off x="1696843" y="1352721"/>
            <a:ext cx="1006171" cy="10061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6602" y="1269299"/>
            <a:ext cx="403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 be “first die is a </a:t>
            </a:r>
            <a:r>
              <a:rPr lang="en-US" sz="2800" dirty="0">
                <a:latin typeface="Courier New"/>
                <a:cs typeface="Courier New"/>
              </a:rPr>
              <a:t>4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1752" y="1779118"/>
            <a:ext cx="4058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6</a:t>
            </a:r>
            <a:r>
              <a:rPr lang="en-US" sz="2800" dirty="0">
                <a:latin typeface="Franklin Gothic Medium"/>
                <a:cs typeface="Franklin Gothic Medium"/>
              </a:rPr>
              <a:t> be “sum of dice is a </a:t>
            </a:r>
            <a:r>
              <a:rPr lang="en-US" sz="2800" dirty="0">
                <a:latin typeface="Courier New"/>
                <a:cs typeface="Courier New"/>
              </a:rPr>
              <a:t>6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41752" y="2301739"/>
            <a:ext cx="4058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 be “sum of dice is a </a:t>
            </a:r>
            <a:r>
              <a:rPr lang="en-US" sz="2800" dirty="0">
                <a:latin typeface="Courier New"/>
                <a:cs typeface="Courier New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590" y="3213100"/>
            <a:ext cx="166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baseline="-25000" dirty="0">
                <a:latin typeface="Garamond"/>
                <a:cs typeface="Garamond"/>
              </a:rPr>
              <a:t>1</a:t>
            </a:r>
            <a:r>
              <a:rPr lang="en-US" sz="2400" dirty="0">
                <a:latin typeface="Garamond"/>
                <a:cs typeface="Garamond"/>
              </a:rPr>
              <a:t>) = 1/6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1590" y="3660755"/>
            <a:ext cx="175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baseline="-25000" dirty="0">
                <a:latin typeface="Garamond"/>
                <a:cs typeface="Garamond"/>
              </a:rPr>
              <a:t>6</a:t>
            </a:r>
            <a:r>
              <a:rPr lang="en-US" sz="2400" dirty="0">
                <a:latin typeface="Garamond"/>
                <a:cs typeface="Garamond"/>
              </a:rPr>
              <a:t>) = 5/36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2563" y="3199090"/>
            <a:ext cx="2058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baseline="-25000" dirty="0">
                <a:latin typeface="Garamond"/>
                <a:cs typeface="Garamond"/>
              </a:rPr>
              <a:t>1</a:t>
            </a:r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baseline="-25000" dirty="0">
                <a:latin typeface="Garamond"/>
                <a:cs typeface="Garamond"/>
              </a:rPr>
              <a:t>6</a:t>
            </a:r>
            <a:r>
              <a:rPr lang="en-US" sz="2400" dirty="0">
                <a:latin typeface="Garamond"/>
                <a:cs typeface="Garamond"/>
              </a:rPr>
              <a:t>) = 1/36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99957" y="3185080"/>
            <a:ext cx="2892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baseline="-25000" dirty="0">
                <a:latin typeface="Garamond"/>
                <a:cs typeface="Garamond"/>
              </a:rPr>
              <a:t>1</a:t>
            </a:r>
            <a:r>
              <a:rPr lang="en-US" sz="2400" dirty="0">
                <a:latin typeface="Franklin Gothic Medium"/>
                <a:cs typeface="Franklin Gothic Medium"/>
              </a:rPr>
              <a:t>,</a:t>
            </a:r>
            <a:r>
              <a:rPr lang="en-US" sz="2400" dirty="0">
                <a:latin typeface="Garamond"/>
                <a:cs typeface="Garamond"/>
              </a:rPr>
              <a:t> </a:t>
            </a:r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baseline="-25000" dirty="0">
                <a:latin typeface="Garamond"/>
                <a:cs typeface="Garamond"/>
              </a:rPr>
              <a:t>6 </a:t>
            </a:r>
            <a:r>
              <a:rPr lang="en-US" sz="2400" dirty="0">
                <a:latin typeface="Franklin Gothic Medium"/>
                <a:cs typeface="Franklin Gothic Medium"/>
              </a:rPr>
              <a:t>are dependent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1590" y="4335740"/>
            <a:ext cx="1606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baseline="-25000" dirty="0">
                <a:latin typeface="Garamond"/>
                <a:cs typeface="Garamond"/>
              </a:rPr>
              <a:t>7</a:t>
            </a:r>
            <a:r>
              <a:rPr lang="en-US" sz="2400" dirty="0">
                <a:latin typeface="Garamond"/>
                <a:cs typeface="Garamond"/>
              </a:rPr>
              <a:t>) = 1/6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2563" y="4335740"/>
            <a:ext cx="2058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baseline="-25000" dirty="0">
                <a:latin typeface="Garamond"/>
                <a:cs typeface="Garamond"/>
              </a:rPr>
              <a:t>1</a:t>
            </a:r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baseline="-25000" dirty="0">
                <a:latin typeface="Garamond"/>
                <a:cs typeface="Garamond"/>
              </a:rPr>
              <a:t>7</a:t>
            </a:r>
            <a:r>
              <a:rPr lang="en-US" sz="2400" dirty="0">
                <a:latin typeface="Garamond"/>
                <a:cs typeface="Garamond"/>
              </a:rPr>
              <a:t>) = 1/36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50943" y="4335740"/>
            <a:ext cx="313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baseline="-25000" dirty="0">
                <a:latin typeface="Garamond"/>
                <a:cs typeface="Garamond"/>
              </a:rPr>
              <a:t>1</a:t>
            </a:r>
            <a:r>
              <a:rPr lang="en-US" sz="2400" dirty="0">
                <a:latin typeface="Franklin Gothic Medium"/>
                <a:cs typeface="Franklin Gothic Medium"/>
              </a:rPr>
              <a:t>,</a:t>
            </a:r>
            <a:r>
              <a:rPr lang="en-US" sz="2400" dirty="0">
                <a:latin typeface="Garamond"/>
                <a:cs typeface="Garamond"/>
              </a:rPr>
              <a:t> </a:t>
            </a:r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baseline="-25000" dirty="0">
                <a:latin typeface="Garamond"/>
                <a:cs typeface="Garamond"/>
              </a:rPr>
              <a:t>7 </a:t>
            </a:r>
            <a:r>
              <a:rPr lang="en-US" sz="2400" dirty="0">
                <a:latin typeface="Franklin Gothic Medium"/>
                <a:cs typeface="Franklin Gothic Medium"/>
              </a:rPr>
              <a:t>are independent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57502" y="5062795"/>
            <a:ext cx="155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baseline="-25000" dirty="0">
                <a:latin typeface="Garamond"/>
                <a:cs typeface="Garamond"/>
              </a:rPr>
              <a:t>6</a:t>
            </a:r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baseline="-25000" dirty="0">
                <a:latin typeface="Garamond"/>
                <a:cs typeface="Garamond"/>
              </a:rPr>
              <a:t>7</a:t>
            </a:r>
            <a:r>
              <a:rPr lang="en-US" sz="2400" dirty="0">
                <a:latin typeface="Garamond"/>
                <a:cs typeface="Garamond"/>
              </a:rPr>
              <a:t>) =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50943" y="5060175"/>
            <a:ext cx="2892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baseline="-25000" dirty="0">
                <a:latin typeface="Garamond"/>
                <a:cs typeface="Garamond"/>
              </a:rPr>
              <a:t>6</a:t>
            </a:r>
            <a:r>
              <a:rPr lang="en-US" sz="2400" dirty="0">
                <a:latin typeface="Franklin Gothic Medium"/>
                <a:cs typeface="Franklin Gothic Medium"/>
              </a:rPr>
              <a:t>,</a:t>
            </a:r>
            <a:r>
              <a:rPr lang="en-US" sz="2400" dirty="0">
                <a:latin typeface="Garamond"/>
                <a:cs typeface="Garamond"/>
              </a:rPr>
              <a:t> </a:t>
            </a:r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baseline="-25000" dirty="0">
                <a:latin typeface="Garamond"/>
                <a:cs typeface="Garamond"/>
              </a:rPr>
              <a:t>7 </a:t>
            </a:r>
            <a:r>
              <a:rPr lang="en-US" sz="2400" dirty="0">
                <a:latin typeface="Franklin Gothic Medium"/>
                <a:cs typeface="Franklin Gothic Medium"/>
              </a:rPr>
              <a:t>are dependent</a:t>
            </a:r>
          </a:p>
        </p:txBody>
      </p:sp>
    </p:spTree>
    <p:extLst>
      <p:ext uri="{BB962C8B-B14F-4D97-AF65-F5344CB8AC3E}">
        <p14:creationId xmlns:p14="http://schemas.microsoft.com/office/powerpoint/2010/main" val="45990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 descr="plane-taking-off-clip-art_41779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054" y="1604175"/>
            <a:ext cx="1511300" cy="929474"/>
          </a:xfrm>
          <a:prstGeom prst="rect">
            <a:avLst/>
          </a:prstGeom>
        </p:spPr>
      </p:pic>
      <p:pic>
        <p:nvPicPr>
          <p:cNvPr id="51" name="Picture 50" descr="race-car-clip-art-15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1"/>
          <a:stretch/>
        </p:blipFill>
        <p:spPr>
          <a:xfrm>
            <a:off x="406400" y="1120775"/>
            <a:ext cx="1612900" cy="1352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 8 </a:t>
            </a:r>
            <a:r>
              <a:rPr lang="en-US" dirty="0"/>
              <a:t>Reliability of sequential components</a:t>
            </a:r>
          </a:p>
        </p:txBody>
      </p:sp>
      <p:sp>
        <p:nvSpPr>
          <p:cNvPr id="7" name="Block Arc 6"/>
          <p:cNvSpPr/>
          <p:nvPr/>
        </p:nvSpPr>
        <p:spPr>
          <a:xfrm>
            <a:off x="2832101" y="1746250"/>
            <a:ext cx="838199" cy="838199"/>
          </a:xfrm>
          <a:prstGeom prst="blockArc">
            <a:avLst>
              <a:gd name="adj1" fmla="val 10800000"/>
              <a:gd name="adj2" fmla="val 35638"/>
              <a:gd name="adj3" fmla="val 2031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082800" y="2063750"/>
            <a:ext cx="449240" cy="0"/>
          </a:xfrm>
          <a:prstGeom prst="line">
            <a:avLst/>
          </a:pr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81450" y="2063750"/>
            <a:ext cx="742950" cy="0"/>
          </a:xfrm>
          <a:prstGeom prst="line">
            <a:avLst/>
          </a:pr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407150" y="2057400"/>
            <a:ext cx="742950" cy="0"/>
          </a:xfrm>
          <a:prstGeom prst="line">
            <a:avLst/>
          </a:pr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4700" y="2353616"/>
            <a:ext cx="812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SWU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21983" y="2326678"/>
            <a:ext cx="100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Franklin Gothic Medium"/>
                <a:cs typeface="Franklin Gothic Medium"/>
              </a:rPr>
              <a:t>Jinyun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91342" y="2313632"/>
            <a:ext cx="100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Franklin Gothic Medium"/>
                <a:cs typeface="Franklin Gothic Medium"/>
              </a:rPr>
              <a:t>Jiayue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09117" y="2313632"/>
            <a:ext cx="109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Airport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438650" y="1711324"/>
            <a:ext cx="2266950" cy="447676"/>
            <a:chOff x="4603750" y="2098674"/>
            <a:chExt cx="2266950" cy="447676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359400" y="2241550"/>
              <a:ext cx="0" cy="3048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115050" y="2241550"/>
              <a:ext cx="0" cy="3048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Arc 34"/>
            <p:cNvSpPr/>
            <p:nvPr/>
          </p:nvSpPr>
          <p:spPr>
            <a:xfrm>
              <a:off x="5359400" y="2098674"/>
              <a:ext cx="755650" cy="333375"/>
            </a:xfrm>
            <a:prstGeom prst="arc">
              <a:avLst>
                <a:gd name="adj1" fmla="val 21456843"/>
                <a:gd name="adj2" fmla="val 10934745"/>
              </a:avLst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>
              <a:off x="6115050" y="2098674"/>
              <a:ext cx="755650" cy="333375"/>
            </a:xfrm>
            <a:prstGeom prst="arc">
              <a:avLst>
                <a:gd name="adj1" fmla="val 8448318"/>
                <a:gd name="adj2" fmla="val 10934745"/>
              </a:avLst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/>
            <p:cNvSpPr/>
            <p:nvPr/>
          </p:nvSpPr>
          <p:spPr>
            <a:xfrm flipH="1">
              <a:off x="4603750" y="2098674"/>
              <a:ext cx="755650" cy="333375"/>
            </a:xfrm>
            <a:prstGeom prst="arc">
              <a:avLst>
                <a:gd name="adj1" fmla="val 8448318"/>
                <a:gd name="adj2" fmla="val 10934745"/>
              </a:avLst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 flipH="1">
            <a:off x="576144" y="3051812"/>
            <a:ext cx="620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W</a:t>
            </a:r>
            <a:r>
              <a:rPr lang="en-US" sz="2400" baseline="-25000" dirty="0">
                <a:latin typeface="Garamond"/>
                <a:cs typeface="Garamond"/>
              </a:rPr>
              <a:t>JYT</a:t>
            </a:r>
            <a:r>
              <a:rPr lang="en-US" sz="2400" dirty="0">
                <a:latin typeface="Franklin Gothic Medium"/>
                <a:cs typeface="Franklin Gothic Medium"/>
              </a:rPr>
              <a:t>: “</a:t>
            </a:r>
            <a:r>
              <a:rPr lang="en-US" sz="2400" dirty="0" err="1">
                <a:latin typeface="Franklin Gothic Medium"/>
                <a:cs typeface="Franklin Gothic Medium"/>
              </a:rPr>
              <a:t>Jinyun</a:t>
            </a:r>
            <a:r>
              <a:rPr lang="en-US" sz="2400" dirty="0">
                <a:latin typeface="Franklin Gothic Medium"/>
                <a:cs typeface="Franklin Gothic Medium"/>
              </a:rPr>
              <a:t> tunnel is operational”</a:t>
            </a:r>
          </a:p>
        </p:txBody>
      </p:sp>
      <p:sp>
        <p:nvSpPr>
          <p:cNvPr id="57" name="TextBox 56"/>
          <p:cNvSpPr txBox="1"/>
          <p:nvPr/>
        </p:nvSpPr>
        <p:spPr>
          <a:xfrm flipH="1">
            <a:off x="576144" y="3517882"/>
            <a:ext cx="5868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W</a:t>
            </a:r>
            <a:r>
              <a:rPr lang="en-US" sz="2400" baseline="-25000" dirty="0">
                <a:latin typeface="Garamond"/>
                <a:cs typeface="Garamond"/>
              </a:rPr>
              <a:t>JYB</a:t>
            </a:r>
            <a:r>
              <a:rPr lang="en-US" sz="2400" dirty="0">
                <a:latin typeface="Franklin Gothic Medium"/>
                <a:cs typeface="Franklin Gothic Medium"/>
              </a:rPr>
              <a:t>: “</a:t>
            </a:r>
            <a:r>
              <a:rPr lang="en-US" sz="2400" dirty="0" err="1">
                <a:latin typeface="Franklin Gothic Medium"/>
                <a:cs typeface="Franklin Gothic Medium"/>
              </a:rPr>
              <a:t>Jiayue</a:t>
            </a:r>
            <a:r>
              <a:rPr lang="en-US" sz="2400" dirty="0">
                <a:latin typeface="Franklin Gothic Medium"/>
                <a:cs typeface="Franklin Gothic Medium"/>
              </a:rPr>
              <a:t> bridge is operational”</a:t>
            </a:r>
          </a:p>
        </p:txBody>
      </p:sp>
      <p:sp>
        <p:nvSpPr>
          <p:cNvPr id="58" name="TextBox 57"/>
          <p:cNvSpPr txBox="1"/>
          <p:nvPr/>
        </p:nvSpPr>
        <p:spPr>
          <a:xfrm flipH="1">
            <a:off x="6298104" y="3049274"/>
            <a:ext cx="209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W</a:t>
            </a:r>
            <a:r>
              <a:rPr lang="en-US" sz="2400" baseline="-25000" dirty="0">
                <a:latin typeface="Garamond"/>
                <a:cs typeface="Garamond"/>
              </a:rPr>
              <a:t>JYT</a:t>
            </a:r>
            <a:r>
              <a:rPr lang="en-US" sz="2400" dirty="0">
                <a:latin typeface="Garamond"/>
                <a:cs typeface="Garamond"/>
              </a:rPr>
              <a:t>) = 90%</a:t>
            </a:r>
          </a:p>
        </p:txBody>
      </p:sp>
      <p:sp>
        <p:nvSpPr>
          <p:cNvPr id="59" name="TextBox 58"/>
          <p:cNvSpPr txBox="1"/>
          <p:nvPr/>
        </p:nvSpPr>
        <p:spPr>
          <a:xfrm flipH="1">
            <a:off x="6298103" y="3505164"/>
            <a:ext cx="209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W</a:t>
            </a:r>
            <a:r>
              <a:rPr lang="en-US" sz="2400" baseline="-25000" dirty="0">
                <a:latin typeface="Garamond"/>
                <a:cs typeface="Garamond"/>
              </a:rPr>
              <a:t>JYB</a:t>
            </a:r>
            <a:r>
              <a:rPr lang="en-US" sz="2400" dirty="0">
                <a:latin typeface="Garamond"/>
                <a:cs typeface="Garamond"/>
              </a:rPr>
              <a:t>) = 98%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6144" y="4838700"/>
            <a:ext cx="767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Assuming events </a:t>
            </a:r>
            <a:r>
              <a:rPr lang="en-US" altLang="zh-CN" sz="2800" i="1" dirty="0">
                <a:latin typeface="Garamond"/>
                <a:cs typeface="Garamond"/>
              </a:rPr>
              <a:t>W</a:t>
            </a:r>
            <a:r>
              <a:rPr lang="en-US" altLang="zh-CN" sz="2800" baseline="-25000" dirty="0">
                <a:latin typeface="Garamond"/>
                <a:cs typeface="Garamond"/>
              </a:rPr>
              <a:t>JYT</a:t>
            </a:r>
            <a:r>
              <a:rPr lang="en-US" sz="2800" i="1" baseline="-250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Franklin Gothic Medium"/>
                <a:cs typeface="Franklin Gothic Medium"/>
              </a:rPr>
              <a:t>and </a:t>
            </a:r>
            <a:r>
              <a:rPr lang="en-US" altLang="zh-CN" sz="2800" i="1" dirty="0">
                <a:latin typeface="Garamond"/>
                <a:cs typeface="Garamond"/>
              </a:rPr>
              <a:t>W</a:t>
            </a:r>
            <a:r>
              <a:rPr lang="en-US" altLang="zh-CN" sz="2800" baseline="-25000" dirty="0">
                <a:latin typeface="Garamond"/>
                <a:cs typeface="Garamond"/>
              </a:rPr>
              <a:t>JYB</a:t>
            </a:r>
            <a:r>
              <a:rPr lang="en-US" sz="2800" dirty="0">
                <a:latin typeface="Franklin Gothic Medium"/>
                <a:cs typeface="Franklin Gothic Medium"/>
              </a:rPr>
              <a:t> are independent: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1171" y="5521920"/>
            <a:ext cx="7279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W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altLang="zh-CN" sz="2800" i="1" dirty="0">
                <a:latin typeface="Garamond"/>
                <a:cs typeface="Garamond"/>
              </a:rPr>
              <a:t>W</a:t>
            </a:r>
            <a:r>
              <a:rPr lang="en-US" altLang="zh-CN" sz="2800" baseline="-25000" dirty="0">
                <a:latin typeface="Garamond"/>
                <a:cs typeface="Garamond"/>
              </a:rPr>
              <a:t>JYT </a:t>
            </a:r>
            <a:r>
              <a:rPr lang="en-US" altLang="zh-CN" sz="2800" i="1" dirty="0">
                <a:latin typeface="Garamond"/>
                <a:cs typeface="Garamond"/>
              </a:rPr>
              <a:t>W</a:t>
            </a:r>
            <a:r>
              <a:rPr lang="en-US" altLang="zh-CN" sz="2800" baseline="-25000" dirty="0">
                <a:latin typeface="Garamond"/>
                <a:cs typeface="Garamond"/>
              </a:rPr>
              <a:t>JYB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altLang="zh-CN" sz="2800" i="1" dirty="0">
                <a:latin typeface="Garamond"/>
                <a:cs typeface="Garamond"/>
              </a:rPr>
              <a:t>W</a:t>
            </a:r>
            <a:r>
              <a:rPr lang="en-US" altLang="zh-CN" sz="2800" baseline="-25000" dirty="0">
                <a:latin typeface="Garamond"/>
                <a:cs typeface="Garamond"/>
              </a:rPr>
              <a:t>JYT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altLang="zh-CN" sz="2800" i="1" dirty="0">
                <a:latin typeface="Garamond"/>
                <a:cs typeface="Garamond"/>
              </a:rPr>
              <a:t>W</a:t>
            </a:r>
            <a:r>
              <a:rPr lang="en-US" altLang="zh-CN" sz="2800" baseline="-25000" dirty="0">
                <a:latin typeface="Garamond"/>
                <a:cs typeface="Garamond"/>
              </a:rPr>
              <a:t>JYB</a:t>
            </a:r>
            <a:r>
              <a:rPr lang="en-US" sz="2800" dirty="0">
                <a:latin typeface="Garamond"/>
                <a:cs typeface="Garamond"/>
              </a:rPr>
              <a:t>) = 88.2%  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62" name="TextBox 61"/>
          <p:cNvSpPr txBox="1"/>
          <p:nvPr/>
        </p:nvSpPr>
        <p:spPr>
          <a:xfrm flipH="1">
            <a:off x="576144" y="4121114"/>
            <a:ext cx="6337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W</a:t>
            </a:r>
            <a:r>
              <a:rPr lang="en-US" sz="2400" dirty="0">
                <a:latin typeface="Franklin Gothic Medium"/>
                <a:cs typeface="Franklin Gothic Medium"/>
              </a:rPr>
              <a:t>: “The road is operational”</a:t>
            </a:r>
          </a:p>
        </p:txBody>
      </p:sp>
    </p:spTree>
    <p:extLst>
      <p:ext uri="{BB962C8B-B14F-4D97-AF65-F5344CB8AC3E}">
        <p14:creationId xmlns:p14="http://schemas.microsoft.com/office/powerpoint/2010/main" val="290413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 9 </a:t>
            </a:r>
            <a:r>
              <a:rPr lang="en-US" dirty="0"/>
              <a:t>Reliability of parallel components</a:t>
            </a:r>
          </a:p>
        </p:txBody>
      </p:sp>
      <p:pic>
        <p:nvPicPr>
          <p:cNvPr id="4" name="Picture 3" descr="race-car-clip-art-15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1"/>
          <a:stretch/>
        </p:blipFill>
        <p:spPr>
          <a:xfrm>
            <a:off x="1136650" y="1586290"/>
            <a:ext cx="1612900" cy="1352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4950" y="2819131"/>
            <a:ext cx="812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SWU</a:t>
            </a:r>
          </a:p>
        </p:txBody>
      </p:sp>
      <p:sp>
        <p:nvSpPr>
          <p:cNvPr id="6" name="Block Arc 5"/>
          <p:cNvSpPr/>
          <p:nvPr/>
        </p:nvSpPr>
        <p:spPr>
          <a:xfrm>
            <a:off x="4013673" y="1483396"/>
            <a:ext cx="838199" cy="838199"/>
          </a:xfrm>
          <a:prstGeom prst="blockArc">
            <a:avLst>
              <a:gd name="adj1" fmla="val 10800000"/>
              <a:gd name="adj2" fmla="val 35638"/>
              <a:gd name="adj3" fmla="val 2031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68375" y="1860275"/>
            <a:ext cx="1510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Franklin Gothic Medium"/>
                <a:cs typeface="Franklin Gothic Medium"/>
              </a:rPr>
              <a:t>Raocheng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8" name="Block Arc 7"/>
          <p:cNvSpPr/>
          <p:nvPr/>
        </p:nvSpPr>
        <p:spPr>
          <a:xfrm>
            <a:off x="4007323" y="2663902"/>
            <a:ext cx="838199" cy="838199"/>
          </a:xfrm>
          <a:prstGeom prst="blockArc">
            <a:avLst>
              <a:gd name="adj1" fmla="val 10800000"/>
              <a:gd name="adj2" fmla="val 35638"/>
              <a:gd name="adj3" fmla="val 2031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5833" y="3040781"/>
            <a:ext cx="1082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Franklin Gothic Medium"/>
                <a:cs typeface="Franklin Gothic Medium"/>
              </a:rPr>
              <a:t>Kuaisu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79347" y="2627166"/>
            <a:ext cx="2579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Franklin Gothic Medium"/>
                <a:cs typeface="Franklin Gothic Medium"/>
              </a:rPr>
              <a:t>Shapingba</a:t>
            </a:r>
            <a:r>
              <a:rPr lang="en-US" sz="2400" dirty="0">
                <a:latin typeface="Franklin Gothic Medium"/>
                <a:cs typeface="Franklin Gothic Medium"/>
              </a:rPr>
              <a:t> station</a:t>
            </a:r>
          </a:p>
        </p:txBody>
      </p:sp>
      <p:pic>
        <p:nvPicPr>
          <p:cNvPr id="13" name="Picture 12" descr="train-clip-art-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44376" y="1993323"/>
            <a:ext cx="1618524" cy="733731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2914650" y="2417196"/>
            <a:ext cx="304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27700" y="2417196"/>
            <a:ext cx="304800" cy="0"/>
          </a:xfrm>
          <a:prstGeom prst="line">
            <a:avLst/>
          </a:pr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19450" y="1701530"/>
            <a:ext cx="0" cy="147354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19450" y="1707880"/>
            <a:ext cx="304800" cy="0"/>
          </a:xfrm>
          <a:prstGeom prst="line">
            <a:avLst/>
          </a:pr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19450" y="3175075"/>
            <a:ext cx="304800" cy="0"/>
          </a:xfrm>
          <a:prstGeom prst="line">
            <a:avLst/>
          </a:pr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27700" y="1701530"/>
            <a:ext cx="0" cy="147354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22900" y="1707880"/>
            <a:ext cx="304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22900" y="3175075"/>
            <a:ext cx="304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06626" y="1450349"/>
            <a:ext cx="726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85%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6626" y="2420021"/>
            <a:ext cx="726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95%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144" y="3771900"/>
            <a:ext cx="6412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Assuming </a:t>
            </a:r>
            <a:r>
              <a:rPr lang="en-US" sz="2800" i="1" dirty="0">
                <a:latin typeface="Garamond"/>
                <a:cs typeface="Garamond"/>
              </a:rPr>
              <a:t>W</a:t>
            </a:r>
            <a:r>
              <a:rPr lang="en-US" sz="2800" baseline="-25000" dirty="0">
                <a:latin typeface="Garamond"/>
                <a:cs typeface="Garamond"/>
              </a:rPr>
              <a:t>RC</a:t>
            </a:r>
            <a:r>
              <a:rPr lang="en-US" sz="2800" i="1" baseline="-250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Franklin Gothic Medium"/>
                <a:cs typeface="Franklin Gothic Medium"/>
              </a:rPr>
              <a:t>and </a:t>
            </a:r>
            <a:r>
              <a:rPr lang="en-US" sz="2800" i="1" dirty="0">
                <a:latin typeface="Garamond"/>
                <a:cs typeface="Garamond"/>
              </a:rPr>
              <a:t>W</a:t>
            </a:r>
            <a:r>
              <a:rPr lang="en-US" sz="2800" baseline="-25000" dirty="0">
                <a:latin typeface="Garamond"/>
                <a:cs typeface="Garamond"/>
              </a:rPr>
              <a:t>KS</a:t>
            </a:r>
            <a:r>
              <a:rPr lang="en-US" sz="2800" dirty="0">
                <a:latin typeface="Franklin Gothic Medium"/>
                <a:cs typeface="Franklin Gothic Medium"/>
              </a:rPr>
              <a:t> are independent: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6144" y="4498180"/>
            <a:ext cx="3334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W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altLang="zh-CN" sz="2800" baseline="-25000" dirty="0">
                <a:latin typeface="Garamond"/>
                <a:cs typeface="Garamond"/>
              </a:rPr>
              <a:t>RC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∪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altLang="zh-CN" sz="2800" baseline="-25000" dirty="0">
                <a:latin typeface="Garamond"/>
                <a:cs typeface="Garamond"/>
              </a:rPr>
              <a:t>KS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sz="2800" dirty="0">
              <a:solidFill>
                <a:prstClr val="black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6144" y="5133180"/>
            <a:ext cx="5830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 err="1">
                <a:latin typeface="Garamond"/>
                <a:cs typeface="Garamond"/>
              </a:rPr>
              <a:t>W</a:t>
            </a:r>
            <a:r>
              <a:rPr lang="en-US" sz="2800" i="1" baseline="30000" dirty="0" err="1">
                <a:latin typeface="Garamond"/>
                <a:cs typeface="Garamond"/>
              </a:rPr>
              <a:t>c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altLang="zh-CN" sz="2800" baseline="-25000" dirty="0" err="1">
                <a:latin typeface="Garamond"/>
                <a:cs typeface="Garamond"/>
              </a:rPr>
              <a:t>RC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altLang="zh-CN" sz="2800" baseline="-25000" dirty="0" err="1">
                <a:latin typeface="Garamond"/>
                <a:cs typeface="Garamond"/>
              </a:rPr>
              <a:t>KS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altLang="zh-CN" sz="2800" baseline="-25000" dirty="0" err="1">
                <a:latin typeface="Garamond"/>
                <a:cs typeface="Garamond"/>
              </a:rPr>
              <a:t>RC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altLang="zh-CN" sz="2800" baseline="-25000" dirty="0" err="1">
                <a:latin typeface="Garamond"/>
                <a:cs typeface="Garamond"/>
              </a:rPr>
              <a:t>KS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sz="2800" dirty="0">
              <a:solidFill>
                <a:prstClr val="black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6144" y="5756670"/>
            <a:ext cx="777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W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1 –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altLang="zh-CN" sz="2800" baseline="-25000" dirty="0" err="1">
                <a:latin typeface="Garamond"/>
                <a:cs typeface="Garamond"/>
              </a:rPr>
              <a:t>RC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altLang="zh-CN" sz="2800" baseline="-25000" dirty="0" err="1">
                <a:latin typeface="Garamond"/>
                <a:cs typeface="Garamond"/>
              </a:rPr>
              <a:t>KS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1 – 15% 5% = 99.25%  </a:t>
            </a:r>
            <a:endParaRPr lang="en-US" sz="2800" dirty="0">
              <a:solidFill>
                <a:prstClr val="black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121B4CD2-918E-48A0-A7B7-B559145D7B04}"/>
              </a:ext>
            </a:extLst>
          </p:cNvPr>
          <p:cNvSpPr txBox="1"/>
          <p:nvPr/>
        </p:nvSpPr>
        <p:spPr>
          <a:xfrm>
            <a:off x="457200" y="854850"/>
            <a:ext cx="7957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Two cars go to </a:t>
            </a:r>
            <a:r>
              <a:rPr lang="en-US" sz="2800" dirty="0" err="1">
                <a:latin typeface="Franklin Gothic Medium"/>
                <a:cs typeface="Franklin Gothic Medium"/>
              </a:rPr>
              <a:t>Shapingba</a:t>
            </a:r>
            <a:r>
              <a:rPr lang="en-US" sz="2800" dirty="0">
                <a:latin typeface="Franklin Gothic Medium"/>
                <a:cs typeface="Franklin Gothic Medium"/>
              </a:rPr>
              <a:t> station in different ways:</a:t>
            </a:r>
          </a:p>
        </p:txBody>
      </p:sp>
    </p:spTree>
    <p:extLst>
      <p:ext uri="{BB962C8B-B14F-4D97-AF65-F5344CB8AC3E}">
        <p14:creationId xmlns:p14="http://schemas.microsoft.com/office/powerpoint/2010/main" val="330274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2" grpId="0"/>
      <p:bldP spid="34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Coins game</a:t>
            </a:r>
            <a:r>
              <a:rPr lang="en-US" altLang="zh-CN" dirty="0"/>
              <a:t> ----understand conditional probability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9823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first coin was just tossed and it came out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tails. How does this affect your chances?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6387" y="2423481"/>
            <a:ext cx="6607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latin typeface="Courier New"/>
                <a:cs typeface="Courier New"/>
              </a:rPr>
              <a:t>HHH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HHT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HTH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HTT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THH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THT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TTH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TTT</a:t>
            </a:r>
            <a:r>
              <a:rPr lang="en-US" sz="2400" dirty="0">
                <a:latin typeface="Garamond"/>
                <a:cs typeface="Garamond"/>
              </a:rPr>
              <a:t>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6387" y="4522594"/>
            <a:ext cx="1490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W | F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pic>
        <p:nvPicPr>
          <p:cNvPr id="9" name="Picture 8" descr="g9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342" y="1226562"/>
            <a:ext cx="923210" cy="9257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86387" y="2969235"/>
            <a:ext cx="327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equally likely outcomes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6387" y="3572997"/>
            <a:ext cx="393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W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latin typeface="Courier New"/>
                <a:cs typeface="Courier New"/>
              </a:rPr>
              <a:t>HHH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HHT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HTH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THH</a:t>
            </a:r>
            <a:r>
              <a:rPr lang="en-US" sz="2400" dirty="0">
                <a:latin typeface="Garamond"/>
                <a:cs typeface="Garamond"/>
              </a:rPr>
              <a:t> 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654381" y="2830228"/>
            <a:ext cx="2646405" cy="947700"/>
            <a:chOff x="4654381" y="2830228"/>
            <a:chExt cx="2646405" cy="947700"/>
          </a:xfrm>
        </p:grpSpPr>
        <p:sp>
          <p:nvSpPr>
            <p:cNvPr id="7" name="TextBox 6"/>
            <p:cNvSpPr txBox="1"/>
            <p:nvPr/>
          </p:nvSpPr>
          <p:spPr>
            <a:xfrm>
              <a:off x="4831411" y="2946931"/>
              <a:ext cx="23037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9933"/>
                  </a:solidFill>
                  <a:latin typeface="Franklin Gothic Medium"/>
                  <a:cs typeface="Franklin Gothic Medium"/>
                </a:rPr>
                <a:t>reduced sample </a:t>
              </a:r>
            </a:p>
            <a:p>
              <a:pPr algn="ctr"/>
              <a:r>
                <a:rPr lang="en-US" sz="2400" dirty="0">
                  <a:solidFill>
                    <a:srgbClr val="FF9933"/>
                  </a:solidFill>
                  <a:latin typeface="Franklin Gothic Medium"/>
                  <a:cs typeface="Franklin Gothic Medium"/>
                </a:rPr>
                <a:t>space </a:t>
              </a:r>
              <a:r>
                <a:rPr lang="en-US" sz="2400" i="1" dirty="0">
                  <a:latin typeface="Garamond"/>
                  <a:cs typeface="Garamond"/>
                </a:rPr>
                <a:t>F</a:t>
              </a:r>
              <a:endParaRPr lang="en-US" sz="2400" baseline="-25000" dirty="0">
                <a:latin typeface="Garamond"/>
                <a:cs typeface="Garamond"/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 rot="16200000">
              <a:off x="5888341" y="1596268"/>
              <a:ext cx="178486" cy="2646405"/>
            </a:xfrm>
            <a:prstGeom prst="leftBrace">
              <a:avLst>
                <a:gd name="adj1" fmla="val 46795"/>
                <a:gd name="adj2" fmla="val 50000"/>
              </a:avLst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1887838" y="2691027"/>
            <a:ext cx="2649838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17167" y="3833536"/>
            <a:ext cx="19232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02855" y="4522594"/>
            <a:ext cx="2230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 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|/|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4619006" y="4531046"/>
            <a:ext cx="10310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1/4</a:t>
            </a:r>
          </a:p>
        </p:txBody>
      </p:sp>
    </p:spTree>
    <p:extLst>
      <p:ext uri="{BB962C8B-B14F-4D97-AF65-F5344CB8AC3E}">
        <p14:creationId xmlns:p14="http://schemas.microsoft.com/office/powerpoint/2010/main" val="362190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8842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 electronic system as follows: each component’s reliability is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8D601A-4599-4A5F-91A5-216F47367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51" y="2971050"/>
            <a:ext cx="5719568" cy="239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28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of three events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76400" y="1631950"/>
            <a:ext cx="5911850" cy="3162300"/>
            <a:chOff x="1790700" y="1371600"/>
            <a:chExt cx="5911850" cy="3162300"/>
          </a:xfrm>
        </p:grpSpPr>
        <p:sp>
          <p:nvSpPr>
            <p:cNvPr id="9" name="Rectangle 8"/>
            <p:cNvSpPr/>
            <p:nvPr/>
          </p:nvSpPr>
          <p:spPr>
            <a:xfrm>
              <a:off x="1790700" y="1371600"/>
              <a:ext cx="5911850" cy="3162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90700" y="1371600"/>
              <a:ext cx="59118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Events </a:t>
              </a:r>
              <a:r>
                <a:rPr lang="en-US" sz="2800" i="1" dirty="0">
                  <a:latin typeface="Garamond"/>
                  <a:cs typeface="Garamond"/>
                </a:rPr>
                <a:t>A</a:t>
              </a:r>
              <a:r>
                <a:rPr lang="en-US" sz="2800" dirty="0">
                  <a:latin typeface="Franklin Gothic Medium"/>
                  <a:cs typeface="Franklin Gothic Medium"/>
                </a:rPr>
                <a:t>, </a:t>
              </a:r>
              <a:r>
                <a:rPr lang="en-US" sz="2800" i="1" dirty="0">
                  <a:latin typeface="Garamond"/>
                  <a:cs typeface="Garamond"/>
                </a:rPr>
                <a:t>B</a:t>
              </a:r>
              <a:r>
                <a:rPr lang="en-US" sz="2800" dirty="0">
                  <a:latin typeface="Franklin Gothic Medium"/>
                  <a:cs typeface="Franklin Gothic Medium"/>
                </a:rPr>
                <a:t>, and </a:t>
              </a:r>
              <a:r>
                <a:rPr lang="en-US" sz="2800" i="1" dirty="0">
                  <a:latin typeface="Garamond"/>
                  <a:cs typeface="Garamond"/>
                </a:rPr>
                <a:t>C</a:t>
              </a:r>
              <a:r>
                <a:rPr lang="en-US" sz="2800" dirty="0">
                  <a:latin typeface="Franklin Gothic Medium"/>
                  <a:cs typeface="Franklin Gothic Medium"/>
                </a:rPr>
                <a:t> are </a:t>
              </a:r>
              <a:r>
                <a:rPr lang="en-US" sz="2800" dirty="0">
                  <a:solidFill>
                    <a:srgbClr val="FF9933"/>
                  </a:solidFill>
                  <a:latin typeface="Franklin Gothic Medium"/>
                  <a:cs typeface="Franklin Gothic Medium"/>
                </a:rPr>
                <a:t>independent</a:t>
              </a:r>
              <a:r>
                <a:rPr lang="en-US" sz="2800" dirty="0">
                  <a:latin typeface="Franklin Gothic Medium"/>
                  <a:cs typeface="Franklin Gothic Medium"/>
                </a:rPr>
                <a:t> if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669351" y="2012434"/>
              <a:ext cx="293601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=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endParaRPr lang="en-US" sz="2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9351" y="2590284"/>
              <a:ext cx="281643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=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69351" y="3157438"/>
              <a:ext cx="29262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=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endParaRPr lang="en-US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93353" y="3782258"/>
              <a:ext cx="45324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and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ABC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=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). </a:t>
              </a:r>
              <a:endParaRPr lang="en-US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55051" y="4017386"/>
            <a:ext cx="4732115" cy="1158001"/>
            <a:chOff x="2555051" y="3757036"/>
            <a:chExt cx="4732115" cy="1158001"/>
          </a:xfrm>
        </p:grpSpPr>
        <p:sp>
          <p:nvSpPr>
            <p:cNvPr id="13" name="Freeform 12"/>
            <p:cNvSpPr/>
            <p:nvPr/>
          </p:nvSpPr>
          <p:spPr>
            <a:xfrm>
              <a:off x="2555051" y="3757036"/>
              <a:ext cx="4128134" cy="692150"/>
            </a:xfrm>
            <a:custGeom>
              <a:avLst/>
              <a:gdLst>
                <a:gd name="connsiteX0" fmla="*/ 3861714 w 3900897"/>
                <a:gd name="connsiteY0" fmla="*/ 222250 h 654050"/>
                <a:gd name="connsiteX1" fmla="*/ 3798214 w 3900897"/>
                <a:gd name="connsiteY1" fmla="*/ 184150 h 654050"/>
                <a:gd name="connsiteX2" fmla="*/ 3715664 w 3900897"/>
                <a:gd name="connsiteY2" fmla="*/ 165100 h 654050"/>
                <a:gd name="connsiteX3" fmla="*/ 3690264 w 3900897"/>
                <a:gd name="connsiteY3" fmla="*/ 152400 h 654050"/>
                <a:gd name="connsiteX4" fmla="*/ 3620414 w 3900897"/>
                <a:gd name="connsiteY4" fmla="*/ 139700 h 654050"/>
                <a:gd name="connsiteX5" fmla="*/ 3595014 w 3900897"/>
                <a:gd name="connsiteY5" fmla="*/ 127000 h 654050"/>
                <a:gd name="connsiteX6" fmla="*/ 3474364 w 3900897"/>
                <a:gd name="connsiteY6" fmla="*/ 107950 h 654050"/>
                <a:gd name="connsiteX7" fmla="*/ 3372764 w 3900897"/>
                <a:gd name="connsiteY7" fmla="*/ 88900 h 654050"/>
                <a:gd name="connsiteX8" fmla="*/ 3309264 w 3900897"/>
                <a:gd name="connsiteY8" fmla="*/ 76200 h 654050"/>
                <a:gd name="connsiteX9" fmla="*/ 3017164 w 3900897"/>
                <a:gd name="connsiteY9" fmla="*/ 63500 h 654050"/>
                <a:gd name="connsiteX10" fmla="*/ 2458364 w 3900897"/>
                <a:gd name="connsiteY10" fmla="*/ 50800 h 654050"/>
                <a:gd name="connsiteX11" fmla="*/ 1817014 w 3900897"/>
                <a:gd name="connsiteY11" fmla="*/ 38100 h 654050"/>
                <a:gd name="connsiteX12" fmla="*/ 1709064 w 3900897"/>
                <a:gd name="connsiteY12" fmla="*/ 25400 h 654050"/>
                <a:gd name="connsiteX13" fmla="*/ 1582064 w 3900897"/>
                <a:gd name="connsiteY13" fmla="*/ 19050 h 654050"/>
                <a:gd name="connsiteX14" fmla="*/ 1524914 w 3900897"/>
                <a:gd name="connsiteY14" fmla="*/ 12700 h 654050"/>
                <a:gd name="connsiteX15" fmla="*/ 1474114 w 3900897"/>
                <a:gd name="connsiteY15" fmla="*/ 6350 h 654050"/>
                <a:gd name="connsiteX16" fmla="*/ 1328064 w 3900897"/>
                <a:gd name="connsiteY16" fmla="*/ 0 h 654050"/>
                <a:gd name="connsiteX17" fmla="*/ 762914 w 3900897"/>
                <a:gd name="connsiteY17" fmla="*/ 6350 h 654050"/>
                <a:gd name="connsiteX18" fmla="*/ 553364 w 3900897"/>
                <a:gd name="connsiteY18" fmla="*/ 19050 h 654050"/>
                <a:gd name="connsiteX19" fmla="*/ 508914 w 3900897"/>
                <a:gd name="connsiteY19" fmla="*/ 31750 h 654050"/>
                <a:gd name="connsiteX20" fmla="*/ 369214 w 3900897"/>
                <a:gd name="connsiteY20" fmla="*/ 44450 h 654050"/>
                <a:gd name="connsiteX21" fmla="*/ 299364 w 3900897"/>
                <a:gd name="connsiteY21" fmla="*/ 57150 h 654050"/>
                <a:gd name="connsiteX22" fmla="*/ 235864 w 3900897"/>
                <a:gd name="connsiteY22" fmla="*/ 82550 h 654050"/>
                <a:gd name="connsiteX23" fmla="*/ 216814 w 3900897"/>
                <a:gd name="connsiteY23" fmla="*/ 88900 h 654050"/>
                <a:gd name="connsiteX24" fmla="*/ 159664 w 3900897"/>
                <a:gd name="connsiteY24" fmla="*/ 101600 h 654050"/>
                <a:gd name="connsiteX25" fmla="*/ 134264 w 3900897"/>
                <a:gd name="connsiteY25" fmla="*/ 107950 h 654050"/>
                <a:gd name="connsiteX26" fmla="*/ 108864 w 3900897"/>
                <a:gd name="connsiteY26" fmla="*/ 127000 h 654050"/>
                <a:gd name="connsiteX27" fmla="*/ 51714 w 3900897"/>
                <a:gd name="connsiteY27" fmla="*/ 177800 h 654050"/>
                <a:gd name="connsiteX28" fmla="*/ 26314 w 3900897"/>
                <a:gd name="connsiteY28" fmla="*/ 215900 h 654050"/>
                <a:gd name="connsiteX29" fmla="*/ 7264 w 3900897"/>
                <a:gd name="connsiteY29" fmla="*/ 260350 h 654050"/>
                <a:gd name="connsiteX30" fmla="*/ 7264 w 3900897"/>
                <a:gd name="connsiteY30" fmla="*/ 361950 h 654050"/>
                <a:gd name="connsiteX31" fmla="*/ 13614 w 3900897"/>
                <a:gd name="connsiteY31" fmla="*/ 387350 h 654050"/>
                <a:gd name="connsiteX32" fmla="*/ 32664 w 3900897"/>
                <a:gd name="connsiteY32" fmla="*/ 412750 h 654050"/>
                <a:gd name="connsiteX33" fmla="*/ 39014 w 3900897"/>
                <a:gd name="connsiteY33" fmla="*/ 431800 h 654050"/>
                <a:gd name="connsiteX34" fmla="*/ 108864 w 3900897"/>
                <a:gd name="connsiteY34" fmla="*/ 488950 h 654050"/>
                <a:gd name="connsiteX35" fmla="*/ 146964 w 3900897"/>
                <a:gd name="connsiteY35" fmla="*/ 508000 h 654050"/>
                <a:gd name="connsiteX36" fmla="*/ 223164 w 3900897"/>
                <a:gd name="connsiteY36" fmla="*/ 546100 h 654050"/>
                <a:gd name="connsiteX37" fmla="*/ 324764 w 3900897"/>
                <a:gd name="connsiteY37" fmla="*/ 565150 h 654050"/>
                <a:gd name="connsiteX38" fmla="*/ 426364 w 3900897"/>
                <a:gd name="connsiteY38" fmla="*/ 584200 h 654050"/>
                <a:gd name="connsiteX39" fmla="*/ 477164 w 3900897"/>
                <a:gd name="connsiteY39" fmla="*/ 596900 h 654050"/>
                <a:gd name="connsiteX40" fmla="*/ 527964 w 3900897"/>
                <a:gd name="connsiteY40" fmla="*/ 603250 h 654050"/>
                <a:gd name="connsiteX41" fmla="*/ 578764 w 3900897"/>
                <a:gd name="connsiteY41" fmla="*/ 615950 h 654050"/>
                <a:gd name="connsiteX42" fmla="*/ 858164 w 3900897"/>
                <a:gd name="connsiteY42" fmla="*/ 635000 h 654050"/>
                <a:gd name="connsiteX43" fmla="*/ 1258214 w 3900897"/>
                <a:gd name="connsiteY43" fmla="*/ 654050 h 654050"/>
                <a:gd name="connsiteX44" fmla="*/ 1880514 w 3900897"/>
                <a:gd name="connsiteY44" fmla="*/ 641350 h 654050"/>
                <a:gd name="connsiteX45" fmla="*/ 1931314 w 3900897"/>
                <a:gd name="connsiteY45" fmla="*/ 635000 h 654050"/>
                <a:gd name="connsiteX46" fmla="*/ 2172614 w 3900897"/>
                <a:gd name="connsiteY46" fmla="*/ 628650 h 654050"/>
                <a:gd name="connsiteX47" fmla="*/ 2547264 w 3900897"/>
                <a:gd name="connsiteY47" fmla="*/ 609600 h 654050"/>
                <a:gd name="connsiteX48" fmla="*/ 2617114 w 3900897"/>
                <a:gd name="connsiteY48" fmla="*/ 603250 h 654050"/>
                <a:gd name="connsiteX49" fmla="*/ 2712364 w 3900897"/>
                <a:gd name="connsiteY49" fmla="*/ 596900 h 654050"/>
                <a:gd name="connsiteX50" fmla="*/ 2940964 w 3900897"/>
                <a:gd name="connsiteY50" fmla="*/ 584200 h 654050"/>
                <a:gd name="connsiteX51" fmla="*/ 3036214 w 3900897"/>
                <a:gd name="connsiteY51" fmla="*/ 571500 h 654050"/>
                <a:gd name="connsiteX52" fmla="*/ 3118764 w 3900897"/>
                <a:gd name="connsiteY52" fmla="*/ 565150 h 654050"/>
                <a:gd name="connsiteX53" fmla="*/ 3252114 w 3900897"/>
                <a:gd name="connsiteY53" fmla="*/ 546100 h 654050"/>
                <a:gd name="connsiteX54" fmla="*/ 3309264 w 3900897"/>
                <a:gd name="connsiteY54" fmla="*/ 533400 h 654050"/>
                <a:gd name="connsiteX55" fmla="*/ 3366414 w 3900897"/>
                <a:gd name="connsiteY55" fmla="*/ 527050 h 654050"/>
                <a:gd name="connsiteX56" fmla="*/ 3499764 w 3900897"/>
                <a:gd name="connsiteY56" fmla="*/ 501650 h 654050"/>
                <a:gd name="connsiteX57" fmla="*/ 3595014 w 3900897"/>
                <a:gd name="connsiteY57" fmla="*/ 469900 h 654050"/>
                <a:gd name="connsiteX58" fmla="*/ 3645814 w 3900897"/>
                <a:gd name="connsiteY58" fmla="*/ 457200 h 654050"/>
                <a:gd name="connsiteX59" fmla="*/ 3671214 w 3900897"/>
                <a:gd name="connsiteY59" fmla="*/ 450850 h 654050"/>
                <a:gd name="connsiteX60" fmla="*/ 3734714 w 3900897"/>
                <a:gd name="connsiteY60" fmla="*/ 431800 h 654050"/>
                <a:gd name="connsiteX61" fmla="*/ 3760114 w 3900897"/>
                <a:gd name="connsiteY61" fmla="*/ 419100 h 654050"/>
                <a:gd name="connsiteX62" fmla="*/ 3810914 w 3900897"/>
                <a:gd name="connsiteY62" fmla="*/ 406400 h 654050"/>
                <a:gd name="connsiteX63" fmla="*/ 3849014 w 3900897"/>
                <a:gd name="connsiteY63" fmla="*/ 381000 h 654050"/>
                <a:gd name="connsiteX64" fmla="*/ 3868064 w 3900897"/>
                <a:gd name="connsiteY64" fmla="*/ 342900 h 654050"/>
                <a:gd name="connsiteX65" fmla="*/ 3880764 w 3900897"/>
                <a:gd name="connsiteY65" fmla="*/ 323850 h 654050"/>
                <a:gd name="connsiteX66" fmla="*/ 3887114 w 3900897"/>
                <a:gd name="connsiteY66" fmla="*/ 304800 h 654050"/>
                <a:gd name="connsiteX67" fmla="*/ 3899814 w 3900897"/>
                <a:gd name="connsiteY67" fmla="*/ 254000 h 654050"/>
                <a:gd name="connsiteX68" fmla="*/ 3899814 w 3900897"/>
                <a:gd name="connsiteY68" fmla="*/ 184150 h 65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900897" h="654050">
                  <a:moveTo>
                    <a:pt x="3861714" y="222250"/>
                  </a:moveTo>
                  <a:cubicBezTo>
                    <a:pt x="3847223" y="212589"/>
                    <a:pt x="3817740" y="190659"/>
                    <a:pt x="3798214" y="184150"/>
                  </a:cubicBezTo>
                  <a:cubicBezTo>
                    <a:pt x="3775237" y="176491"/>
                    <a:pt x="3740850" y="170137"/>
                    <a:pt x="3715664" y="165100"/>
                  </a:cubicBezTo>
                  <a:cubicBezTo>
                    <a:pt x="3707197" y="160867"/>
                    <a:pt x="3699244" y="155393"/>
                    <a:pt x="3690264" y="152400"/>
                  </a:cubicBezTo>
                  <a:cubicBezTo>
                    <a:pt x="3681389" y="149442"/>
                    <a:pt x="3626811" y="140766"/>
                    <a:pt x="3620414" y="139700"/>
                  </a:cubicBezTo>
                  <a:cubicBezTo>
                    <a:pt x="3611947" y="135467"/>
                    <a:pt x="3604197" y="129296"/>
                    <a:pt x="3595014" y="127000"/>
                  </a:cubicBezTo>
                  <a:cubicBezTo>
                    <a:pt x="3475635" y="97155"/>
                    <a:pt x="3560822" y="126477"/>
                    <a:pt x="3474364" y="107950"/>
                  </a:cubicBezTo>
                  <a:cubicBezTo>
                    <a:pt x="3283503" y="67051"/>
                    <a:pt x="3604419" y="125477"/>
                    <a:pt x="3372764" y="88900"/>
                  </a:cubicBezTo>
                  <a:cubicBezTo>
                    <a:pt x="3351442" y="85533"/>
                    <a:pt x="3330795" y="77738"/>
                    <a:pt x="3309264" y="76200"/>
                  </a:cubicBezTo>
                  <a:cubicBezTo>
                    <a:pt x="3212053" y="69256"/>
                    <a:pt x="3114592" y="65936"/>
                    <a:pt x="3017164" y="63500"/>
                  </a:cubicBezTo>
                  <a:lnTo>
                    <a:pt x="2458364" y="50800"/>
                  </a:lnTo>
                  <a:cubicBezTo>
                    <a:pt x="1828768" y="38921"/>
                    <a:pt x="2339064" y="50241"/>
                    <a:pt x="1817014" y="38100"/>
                  </a:cubicBezTo>
                  <a:lnTo>
                    <a:pt x="1709064" y="25400"/>
                  </a:lnTo>
                  <a:cubicBezTo>
                    <a:pt x="1666778" y="22484"/>
                    <a:pt x="1624397" y="21167"/>
                    <a:pt x="1582064" y="19050"/>
                  </a:cubicBezTo>
                  <a:lnTo>
                    <a:pt x="1524914" y="12700"/>
                  </a:lnTo>
                  <a:cubicBezTo>
                    <a:pt x="1507966" y="10706"/>
                    <a:pt x="1491144" y="7449"/>
                    <a:pt x="1474114" y="6350"/>
                  </a:cubicBezTo>
                  <a:cubicBezTo>
                    <a:pt x="1425486" y="3213"/>
                    <a:pt x="1376747" y="2117"/>
                    <a:pt x="1328064" y="0"/>
                  </a:cubicBezTo>
                  <a:lnTo>
                    <a:pt x="762914" y="6350"/>
                  </a:lnTo>
                  <a:cubicBezTo>
                    <a:pt x="692957" y="8070"/>
                    <a:pt x="553364" y="19050"/>
                    <a:pt x="553364" y="19050"/>
                  </a:cubicBezTo>
                  <a:cubicBezTo>
                    <a:pt x="538547" y="23283"/>
                    <a:pt x="524060" y="28910"/>
                    <a:pt x="508914" y="31750"/>
                  </a:cubicBezTo>
                  <a:cubicBezTo>
                    <a:pt x="479553" y="37255"/>
                    <a:pt x="391369" y="42234"/>
                    <a:pt x="369214" y="44450"/>
                  </a:cubicBezTo>
                  <a:cubicBezTo>
                    <a:pt x="331293" y="48242"/>
                    <a:pt x="330440" y="49381"/>
                    <a:pt x="299364" y="57150"/>
                  </a:cubicBezTo>
                  <a:cubicBezTo>
                    <a:pt x="266493" y="79064"/>
                    <a:pt x="289670" y="66408"/>
                    <a:pt x="235864" y="82550"/>
                  </a:cubicBezTo>
                  <a:cubicBezTo>
                    <a:pt x="229453" y="84473"/>
                    <a:pt x="223308" y="87277"/>
                    <a:pt x="216814" y="88900"/>
                  </a:cubicBezTo>
                  <a:cubicBezTo>
                    <a:pt x="197882" y="93633"/>
                    <a:pt x="178679" y="97212"/>
                    <a:pt x="159664" y="101600"/>
                  </a:cubicBezTo>
                  <a:cubicBezTo>
                    <a:pt x="151160" y="103562"/>
                    <a:pt x="142731" y="105833"/>
                    <a:pt x="134264" y="107950"/>
                  </a:cubicBezTo>
                  <a:cubicBezTo>
                    <a:pt x="125797" y="114300"/>
                    <a:pt x="116731" y="119920"/>
                    <a:pt x="108864" y="127000"/>
                  </a:cubicBezTo>
                  <a:cubicBezTo>
                    <a:pt x="46726" y="182924"/>
                    <a:pt x="93629" y="149857"/>
                    <a:pt x="51714" y="177800"/>
                  </a:cubicBezTo>
                  <a:cubicBezTo>
                    <a:pt x="43247" y="190500"/>
                    <a:pt x="31141" y="201420"/>
                    <a:pt x="26314" y="215900"/>
                  </a:cubicBezTo>
                  <a:cubicBezTo>
                    <a:pt x="16971" y="243930"/>
                    <a:pt x="22957" y="228963"/>
                    <a:pt x="7264" y="260350"/>
                  </a:cubicBezTo>
                  <a:cubicBezTo>
                    <a:pt x="-2724" y="310290"/>
                    <a:pt x="-2115" y="291609"/>
                    <a:pt x="7264" y="361950"/>
                  </a:cubicBezTo>
                  <a:cubicBezTo>
                    <a:pt x="8417" y="370601"/>
                    <a:pt x="9711" y="379544"/>
                    <a:pt x="13614" y="387350"/>
                  </a:cubicBezTo>
                  <a:cubicBezTo>
                    <a:pt x="18347" y="396816"/>
                    <a:pt x="26314" y="404283"/>
                    <a:pt x="32664" y="412750"/>
                  </a:cubicBezTo>
                  <a:cubicBezTo>
                    <a:pt x="34781" y="419100"/>
                    <a:pt x="34998" y="426445"/>
                    <a:pt x="39014" y="431800"/>
                  </a:cubicBezTo>
                  <a:cubicBezTo>
                    <a:pt x="57141" y="455969"/>
                    <a:pt x="83210" y="473985"/>
                    <a:pt x="108864" y="488950"/>
                  </a:cubicBezTo>
                  <a:cubicBezTo>
                    <a:pt x="121129" y="496104"/>
                    <a:pt x="134499" y="501201"/>
                    <a:pt x="146964" y="508000"/>
                  </a:cubicBezTo>
                  <a:cubicBezTo>
                    <a:pt x="185076" y="528788"/>
                    <a:pt x="177114" y="530750"/>
                    <a:pt x="223164" y="546100"/>
                  </a:cubicBezTo>
                  <a:cubicBezTo>
                    <a:pt x="263577" y="559571"/>
                    <a:pt x="282986" y="559928"/>
                    <a:pt x="324764" y="565150"/>
                  </a:cubicBezTo>
                  <a:cubicBezTo>
                    <a:pt x="422499" y="593074"/>
                    <a:pt x="310543" y="563761"/>
                    <a:pt x="426364" y="584200"/>
                  </a:cubicBezTo>
                  <a:cubicBezTo>
                    <a:pt x="443553" y="587233"/>
                    <a:pt x="460008" y="593683"/>
                    <a:pt x="477164" y="596900"/>
                  </a:cubicBezTo>
                  <a:cubicBezTo>
                    <a:pt x="493937" y="600045"/>
                    <a:pt x="511191" y="600105"/>
                    <a:pt x="527964" y="603250"/>
                  </a:cubicBezTo>
                  <a:cubicBezTo>
                    <a:pt x="545120" y="606467"/>
                    <a:pt x="561390" y="614279"/>
                    <a:pt x="578764" y="615950"/>
                  </a:cubicBezTo>
                  <a:cubicBezTo>
                    <a:pt x="671685" y="624885"/>
                    <a:pt x="764920" y="630560"/>
                    <a:pt x="858164" y="635000"/>
                  </a:cubicBezTo>
                  <a:lnTo>
                    <a:pt x="1258214" y="654050"/>
                  </a:lnTo>
                  <a:lnTo>
                    <a:pt x="1880514" y="641350"/>
                  </a:lnTo>
                  <a:cubicBezTo>
                    <a:pt x="1897572" y="640867"/>
                    <a:pt x="1914265" y="635741"/>
                    <a:pt x="1931314" y="635000"/>
                  </a:cubicBezTo>
                  <a:cubicBezTo>
                    <a:pt x="2011699" y="631505"/>
                    <a:pt x="2092181" y="630767"/>
                    <a:pt x="2172614" y="628650"/>
                  </a:cubicBezTo>
                  <a:cubicBezTo>
                    <a:pt x="2606906" y="598699"/>
                    <a:pt x="2102423" y="631300"/>
                    <a:pt x="2547264" y="609600"/>
                  </a:cubicBezTo>
                  <a:cubicBezTo>
                    <a:pt x="2570616" y="608461"/>
                    <a:pt x="2593804" y="605043"/>
                    <a:pt x="2617114" y="603250"/>
                  </a:cubicBezTo>
                  <a:cubicBezTo>
                    <a:pt x="2648841" y="600809"/>
                    <a:pt x="2680598" y="598769"/>
                    <a:pt x="2712364" y="596900"/>
                  </a:cubicBezTo>
                  <a:lnTo>
                    <a:pt x="2940964" y="584200"/>
                  </a:lnTo>
                  <a:cubicBezTo>
                    <a:pt x="3212091" y="564117"/>
                    <a:pt x="2883710" y="588445"/>
                    <a:pt x="3036214" y="571500"/>
                  </a:cubicBezTo>
                  <a:cubicBezTo>
                    <a:pt x="3063643" y="568452"/>
                    <a:pt x="3091247" y="567267"/>
                    <a:pt x="3118764" y="565150"/>
                  </a:cubicBezTo>
                  <a:cubicBezTo>
                    <a:pt x="3304864" y="527930"/>
                    <a:pt x="3052811" y="575995"/>
                    <a:pt x="3252114" y="546100"/>
                  </a:cubicBezTo>
                  <a:cubicBezTo>
                    <a:pt x="3271413" y="543205"/>
                    <a:pt x="3290015" y="536608"/>
                    <a:pt x="3309264" y="533400"/>
                  </a:cubicBezTo>
                  <a:cubicBezTo>
                    <a:pt x="3328170" y="530249"/>
                    <a:pt x="3347364" y="529167"/>
                    <a:pt x="3366414" y="527050"/>
                  </a:cubicBezTo>
                  <a:cubicBezTo>
                    <a:pt x="3447744" y="499940"/>
                    <a:pt x="3403553" y="509668"/>
                    <a:pt x="3499764" y="501650"/>
                  </a:cubicBezTo>
                  <a:cubicBezTo>
                    <a:pt x="3545053" y="483534"/>
                    <a:pt x="3534127" y="486813"/>
                    <a:pt x="3595014" y="469900"/>
                  </a:cubicBezTo>
                  <a:cubicBezTo>
                    <a:pt x="3611832" y="465228"/>
                    <a:pt x="3628881" y="461433"/>
                    <a:pt x="3645814" y="457200"/>
                  </a:cubicBezTo>
                  <a:cubicBezTo>
                    <a:pt x="3654281" y="455083"/>
                    <a:pt x="3663111" y="454091"/>
                    <a:pt x="3671214" y="450850"/>
                  </a:cubicBezTo>
                  <a:cubicBezTo>
                    <a:pt x="3712985" y="434142"/>
                    <a:pt x="3691787" y="440385"/>
                    <a:pt x="3734714" y="431800"/>
                  </a:cubicBezTo>
                  <a:cubicBezTo>
                    <a:pt x="3743181" y="427567"/>
                    <a:pt x="3751134" y="422093"/>
                    <a:pt x="3760114" y="419100"/>
                  </a:cubicBezTo>
                  <a:cubicBezTo>
                    <a:pt x="3774188" y="414409"/>
                    <a:pt x="3796657" y="414320"/>
                    <a:pt x="3810914" y="406400"/>
                  </a:cubicBezTo>
                  <a:cubicBezTo>
                    <a:pt x="3824257" y="398987"/>
                    <a:pt x="3849014" y="381000"/>
                    <a:pt x="3849014" y="381000"/>
                  </a:cubicBezTo>
                  <a:cubicBezTo>
                    <a:pt x="3885410" y="326405"/>
                    <a:pt x="3841774" y="395480"/>
                    <a:pt x="3868064" y="342900"/>
                  </a:cubicBezTo>
                  <a:cubicBezTo>
                    <a:pt x="3871477" y="336074"/>
                    <a:pt x="3877351" y="330676"/>
                    <a:pt x="3880764" y="323850"/>
                  </a:cubicBezTo>
                  <a:cubicBezTo>
                    <a:pt x="3883757" y="317863"/>
                    <a:pt x="3885353" y="311258"/>
                    <a:pt x="3887114" y="304800"/>
                  </a:cubicBezTo>
                  <a:cubicBezTo>
                    <a:pt x="3891707" y="287961"/>
                    <a:pt x="3897987" y="271359"/>
                    <a:pt x="3899814" y="254000"/>
                  </a:cubicBezTo>
                  <a:cubicBezTo>
                    <a:pt x="3902251" y="230845"/>
                    <a:pt x="3899814" y="207433"/>
                    <a:pt x="3899814" y="184150"/>
                  </a:cubicBezTo>
                </a:path>
              </a:pathLst>
            </a:cu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06950" y="4453372"/>
              <a:ext cx="24802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Franklin Gothic Medium"/>
                  <a:cs typeface="Franklin Gothic Medium"/>
                </a:rPr>
                <a:t>This is important!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271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(In)dependence of three events</a:t>
            </a:r>
          </a:p>
        </p:txBody>
      </p:sp>
      <p:pic>
        <p:nvPicPr>
          <p:cNvPr id="4" name="Picture 3" descr="Die_Spire_01_48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5" y="1251118"/>
            <a:ext cx="1006171" cy="1006171"/>
          </a:xfrm>
          <a:prstGeom prst="rect">
            <a:avLst/>
          </a:prstGeom>
        </p:spPr>
      </p:pic>
      <p:pic>
        <p:nvPicPr>
          <p:cNvPr id="5" name="Picture 4" descr="Die_Spire_01_48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3288">
            <a:off x="1696843" y="1352721"/>
            <a:ext cx="1006171" cy="1006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6602" y="1269299"/>
            <a:ext cx="403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 be “first die is a </a:t>
            </a:r>
            <a:r>
              <a:rPr lang="en-US" sz="2800" dirty="0">
                <a:latin typeface="Courier New"/>
                <a:cs typeface="Courier New"/>
              </a:rPr>
              <a:t>4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1752" y="1779118"/>
            <a:ext cx="3992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Franklin Gothic Medium"/>
                <a:cs typeface="Franklin Gothic Medium"/>
              </a:rPr>
              <a:t> be “second die is a </a:t>
            </a:r>
            <a:r>
              <a:rPr lang="en-US" sz="2800" dirty="0">
                <a:latin typeface="Courier New"/>
                <a:cs typeface="Courier New"/>
              </a:rPr>
              <a:t>3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1752" y="2301739"/>
            <a:ext cx="4058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 be “sum of dice is a </a:t>
            </a:r>
            <a:r>
              <a:rPr lang="en-US" sz="2800" dirty="0">
                <a:latin typeface="Courier New"/>
                <a:cs typeface="Courier New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48367" y="3226078"/>
            <a:ext cx="3362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105517" y="3880128"/>
            <a:ext cx="3227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7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7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105517" y="4523482"/>
            <a:ext cx="3227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7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7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756267" y="5351502"/>
            <a:ext cx="4514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7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7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221948" y="29644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FF00"/>
                </a:solidFill>
                <a:latin typeface="Franklin Gothic Medium"/>
                <a:cs typeface="Franklin Gothic Medium"/>
              </a:rPr>
              <a:t>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8869" y="365101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FF00"/>
                </a:solidFill>
                <a:latin typeface="Franklin Gothic Medium"/>
                <a:cs typeface="Franklin Gothic Medium"/>
              </a:rPr>
              <a:t>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9819" y="430809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FF00"/>
                </a:solidFill>
                <a:latin typeface="Franklin Gothic Medium"/>
                <a:cs typeface="Franklin Gothic Medium"/>
              </a:rPr>
              <a:t>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12057" y="51345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✗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331494" y="5862022"/>
            <a:ext cx="3615738" cy="412810"/>
            <a:chOff x="1331494" y="5862022"/>
            <a:chExt cx="3615738" cy="412810"/>
          </a:xfrm>
        </p:grpSpPr>
        <p:sp>
          <p:nvSpPr>
            <p:cNvPr id="17" name="TextBox 16"/>
            <p:cNvSpPr txBox="1"/>
            <p:nvPr/>
          </p:nvSpPr>
          <p:spPr>
            <a:xfrm>
              <a:off x="2734844" y="5862022"/>
              <a:ext cx="553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1/6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60344" y="5862022"/>
              <a:ext cx="553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1/6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93875" y="5862022"/>
              <a:ext cx="553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1/6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31494" y="587472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1/36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875374" y="3715281"/>
            <a:ext cx="1914157" cy="1730492"/>
            <a:chOff x="5875374" y="3893081"/>
            <a:chExt cx="1914157" cy="1730492"/>
          </a:xfrm>
        </p:grpSpPr>
        <p:sp>
          <p:nvSpPr>
            <p:cNvPr id="22" name="Arc 21"/>
            <p:cNvSpPr/>
            <p:nvPr/>
          </p:nvSpPr>
          <p:spPr>
            <a:xfrm>
              <a:off x="6411779" y="3910593"/>
              <a:ext cx="799084" cy="1379349"/>
            </a:xfrm>
            <a:custGeom>
              <a:avLst/>
              <a:gdLst>
                <a:gd name="connsiteX0" fmla="*/ 399541 w 799084"/>
                <a:gd name="connsiteY0" fmla="*/ 499874 h 1379349"/>
                <a:gd name="connsiteX1" fmla="*/ 157076 w 799084"/>
                <a:gd name="connsiteY1" fmla="*/ 757619 h 1379349"/>
                <a:gd name="connsiteX2" fmla="*/ 399541 w 799084"/>
                <a:gd name="connsiteY2" fmla="*/ 661799 h 1379349"/>
                <a:gd name="connsiteX3" fmla="*/ 600136 w 799084"/>
                <a:gd name="connsiteY3" fmla="*/ 723072 h 1379349"/>
                <a:gd name="connsiteX4" fmla="*/ 612600 w 799084"/>
                <a:gd name="connsiteY4" fmla="*/ 733356 h 1379349"/>
                <a:gd name="connsiteX5" fmla="*/ 399541 w 799084"/>
                <a:gd name="connsiteY5" fmla="*/ 499874 h 1379349"/>
                <a:gd name="connsiteX6" fmla="*/ 403333 w 799084"/>
                <a:gd name="connsiteY6" fmla="*/ 23 h 1379349"/>
                <a:gd name="connsiteX7" fmla="*/ 781550 w 799084"/>
                <a:gd name="connsiteY7" fmla="*/ 353439 h 1379349"/>
                <a:gd name="connsiteX8" fmla="*/ 756987 w 799084"/>
                <a:gd name="connsiteY8" fmla="*/ 723224 h 1379349"/>
                <a:gd name="connsiteX9" fmla="*/ 701072 w 799084"/>
                <a:gd name="connsiteY9" fmla="*/ 827403 h 1379349"/>
                <a:gd name="connsiteX10" fmla="*/ 730122 w 799084"/>
                <a:gd name="connsiteY10" fmla="*/ 880923 h 1379349"/>
                <a:gd name="connsiteX11" fmla="*/ 758316 w 799084"/>
                <a:gd name="connsiteY11" fmla="*/ 1020574 h 1379349"/>
                <a:gd name="connsiteX12" fmla="*/ 399541 w 799084"/>
                <a:gd name="connsiteY12" fmla="*/ 1379349 h 1379349"/>
                <a:gd name="connsiteX13" fmla="*/ 40766 w 799084"/>
                <a:gd name="connsiteY13" fmla="*/ 1020574 h 1379349"/>
                <a:gd name="connsiteX14" fmla="*/ 102039 w 799084"/>
                <a:gd name="connsiteY14" fmla="*/ 819980 h 1379349"/>
                <a:gd name="connsiteX15" fmla="*/ 127920 w 799084"/>
                <a:gd name="connsiteY15" fmla="*/ 788612 h 1379349"/>
                <a:gd name="connsiteX16" fmla="*/ 95065 w 799084"/>
                <a:gd name="connsiteY16" fmla="*/ 823537 h 1379349"/>
                <a:gd name="connsiteX17" fmla="*/ 19055 w 799084"/>
                <a:gd name="connsiteY17" fmla="*/ 347363 h 1379349"/>
                <a:gd name="connsiteX18" fmla="*/ 403333 w 799084"/>
                <a:gd name="connsiteY18" fmla="*/ 23 h 1379349"/>
                <a:gd name="connsiteX0" fmla="*/ 399541 w 799084"/>
                <a:gd name="connsiteY0" fmla="*/ 499874 h 1379349"/>
                <a:gd name="connsiteX1" fmla="*/ 157076 w 799084"/>
                <a:gd name="connsiteY1" fmla="*/ 757619 h 1379349"/>
                <a:gd name="connsiteX2" fmla="*/ 600136 w 799084"/>
                <a:gd name="connsiteY2" fmla="*/ 723072 h 1379349"/>
                <a:gd name="connsiteX3" fmla="*/ 612600 w 799084"/>
                <a:gd name="connsiteY3" fmla="*/ 733356 h 1379349"/>
                <a:gd name="connsiteX4" fmla="*/ 399541 w 799084"/>
                <a:gd name="connsiteY4" fmla="*/ 499874 h 1379349"/>
                <a:gd name="connsiteX5" fmla="*/ 403333 w 799084"/>
                <a:gd name="connsiteY5" fmla="*/ 23 h 1379349"/>
                <a:gd name="connsiteX6" fmla="*/ 781550 w 799084"/>
                <a:gd name="connsiteY6" fmla="*/ 353439 h 1379349"/>
                <a:gd name="connsiteX7" fmla="*/ 756987 w 799084"/>
                <a:gd name="connsiteY7" fmla="*/ 723224 h 1379349"/>
                <a:gd name="connsiteX8" fmla="*/ 701072 w 799084"/>
                <a:gd name="connsiteY8" fmla="*/ 827403 h 1379349"/>
                <a:gd name="connsiteX9" fmla="*/ 730122 w 799084"/>
                <a:gd name="connsiteY9" fmla="*/ 880923 h 1379349"/>
                <a:gd name="connsiteX10" fmla="*/ 758316 w 799084"/>
                <a:gd name="connsiteY10" fmla="*/ 1020574 h 1379349"/>
                <a:gd name="connsiteX11" fmla="*/ 399541 w 799084"/>
                <a:gd name="connsiteY11" fmla="*/ 1379349 h 1379349"/>
                <a:gd name="connsiteX12" fmla="*/ 40766 w 799084"/>
                <a:gd name="connsiteY12" fmla="*/ 1020574 h 1379349"/>
                <a:gd name="connsiteX13" fmla="*/ 102039 w 799084"/>
                <a:gd name="connsiteY13" fmla="*/ 819980 h 1379349"/>
                <a:gd name="connsiteX14" fmla="*/ 127920 w 799084"/>
                <a:gd name="connsiteY14" fmla="*/ 788612 h 1379349"/>
                <a:gd name="connsiteX15" fmla="*/ 95065 w 799084"/>
                <a:gd name="connsiteY15" fmla="*/ 823537 h 1379349"/>
                <a:gd name="connsiteX16" fmla="*/ 19055 w 799084"/>
                <a:gd name="connsiteY16" fmla="*/ 347363 h 1379349"/>
                <a:gd name="connsiteX17" fmla="*/ 403333 w 799084"/>
                <a:gd name="connsiteY17" fmla="*/ 23 h 1379349"/>
                <a:gd name="connsiteX0" fmla="*/ 399541 w 799084"/>
                <a:gd name="connsiteY0" fmla="*/ 499874 h 1379349"/>
                <a:gd name="connsiteX1" fmla="*/ 157076 w 799084"/>
                <a:gd name="connsiteY1" fmla="*/ 757619 h 1379349"/>
                <a:gd name="connsiteX2" fmla="*/ 600136 w 799084"/>
                <a:gd name="connsiteY2" fmla="*/ 723072 h 1379349"/>
                <a:gd name="connsiteX3" fmla="*/ 399541 w 799084"/>
                <a:gd name="connsiteY3" fmla="*/ 499874 h 1379349"/>
                <a:gd name="connsiteX4" fmla="*/ 403333 w 799084"/>
                <a:gd name="connsiteY4" fmla="*/ 23 h 1379349"/>
                <a:gd name="connsiteX5" fmla="*/ 781550 w 799084"/>
                <a:gd name="connsiteY5" fmla="*/ 353439 h 1379349"/>
                <a:gd name="connsiteX6" fmla="*/ 756987 w 799084"/>
                <a:gd name="connsiteY6" fmla="*/ 723224 h 1379349"/>
                <a:gd name="connsiteX7" fmla="*/ 701072 w 799084"/>
                <a:gd name="connsiteY7" fmla="*/ 827403 h 1379349"/>
                <a:gd name="connsiteX8" fmla="*/ 730122 w 799084"/>
                <a:gd name="connsiteY8" fmla="*/ 880923 h 1379349"/>
                <a:gd name="connsiteX9" fmla="*/ 758316 w 799084"/>
                <a:gd name="connsiteY9" fmla="*/ 1020574 h 1379349"/>
                <a:gd name="connsiteX10" fmla="*/ 399541 w 799084"/>
                <a:gd name="connsiteY10" fmla="*/ 1379349 h 1379349"/>
                <a:gd name="connsiteX11" fmla="*/ 40766 w 799084"/>
                <a:gd name="connsiteY11" fmla="*/ 1020574 h 1379349"/>
                <a:gd name="connsiteX12" fmla="*/ 102039 w 799084"/>
                <a:gd name="connsiteY12" fmla="*/ 819980 h 1379349"/>
                <a:gd name="connsiteX13" fmla="*/ 127920 w 799084"/>
                <a:gd name="connsiteY13" fmla="*/ 788612 h 1379349"/>
                <a:gd name="connsiteX14" fmla="*/ 95065 w 799084"/>
                <a:gd name="connsiteY14" fmla="*/ 823537 h 1379349"/>
                <a:gd name="connsiteX15" fmla="*/ 19055 w 799084"/>
                <a:gd name="connsiteY15" fmla="*/ 347363 h 1379349"/>
                <a:gd name="connsiteX16" fmla="*/ 403333 w 799084"/>
                <a:gd name="connsiteY16" fmla="*/ 23 h 1379349"/>
                <a:gd name="connsiteX0" fmla="*/ 399541 w 799084"/>
                <a:gd name="connsiteY0" fmla="*/ 499874 h 1379349"/>
                <a:gd name="connsiteX1" fmla="*/ 157076 w 799084"/>
                <a:gd name="connsiteY1" fmla="*/ 757619 h 1379349"/>
                <a:gd name="connsiteX2" fmla="*/ 399541 w 799084"/>
                <a:gd name="connsiteY2" fmla="*/ 499874 h 1379349"/>
                <a:gd name="connsiteX3" fmla="*/ 403333 w 799084"/>
                <a:gd name="connsiteY3" fmla="*/ 23 h 1379349"/>
                <a:gd name="connsiteX4" fmla="*/ 781550 w 799084"/>
                <a:gd name="connsiteY4" fmla="*/ 353439 h 1379349"/>
                <a:gd name="connsiteX5" fmla="*/ 756987 w 799084"/>
                <a:gd name="connsiteY5" fmla="*/ 723224 h 1379349"/>
                <a:gd name="connsiteX6" fmla="*/ 701072 w 799084"/>
                <a:gd name="connsiteY6" fmla="*/ 827403 h 1379349"/>
                <a:gd name="connsiteX7" fmla="*/ 730122 w 799084"/>
                <a:gd name="connsiteY7" fmla="*/ 880923 h 1379349"/>
                <a:gd name="connsiteX8" fmla="*/ 758316 w 799084"/>
                <a:gd name="connsiteY8" fmla="*/ 1020574 h 1379349"/>
                <a:gd name="connsiteX9" fmla="*/ 399541 w 799084"/>
                <a:gd name="connsiteY9" fmla="*/ 1379349 h 1379349"/>
                <a:gd name="connsiteX10" fmla="*/ 40766 w 799084"/>
                <a:gd name="connsiteY10" fmla="*/ 1020574 h 1379349"/>
                <a:gd name="connsiteX11" fmla="*/ 102039 w 799084"/>
                <a:gd name="connsiteY11" fmla="*/ 819980 h 1379349"/>
                <a:gd name="connsiteX12" fmla="*/ 127920 w 799084"/>
                <a:gd name="connsiteY12" fmla="*/ 788612 h 1379349"/>
                <a:gd name="connsiteX13" fmla="*/ 95065 w 799084"/>
                <a:gd name="connsiteY13" fmla="*/ 823537 h 1379349"/>
                <a:gd name="connsiteX14" fmla="*/ 19055 w 799084"/>
                <a:gd name="connsiteY14" fmla="*/ 347363 h 1379349"/>
                <a:gd name="connsiteX15" fmla="*/ 403333 w 799084"/>
                <a:gd name="connsiteY15" fmla="*/ 23 h 1379349"/>
                <a:gd name="connsiteX0" fmla="*/ 403333 w 799084"/>
                <a:gd name="connsiteY0" fmla="*/ 23 h 1379349"/>
                <a:gd name="connsiteX1" fmla="*/ 781550 w 799084"/>
                <a:gd name="connsiteY1" fmla="*/ 353439 h 1379349"/>
                <a:gd name="connsiteX2" fmla="*/ 756987 w 799084"/>
                <a:gd name="connsiteY2" fmla="*/ 723224 h 1379349"/>
                <a:gd name="connsiteX3" fmla="*/ 701072 w 799084"/>
                <a:gd name="connsiteY3" fmla="*/ 827403 h 1379349"/>
                <a:gd name="connsiteX4" fmla="*/ 730122 w 799084"/>
                <a:gd name="connsiteY4" fmla="*/ 880923 h 1379349"/>
                <a:gd name="connsiteX5" fmla="*/ 758316 w 799084"/>
                <a:gd name="connsiteY5" fmla="*/ 1020574 h 1379349"/>
                <a:gd name="connsiteX6" fmla="*/ 399541 w 799084"/>
                <a:gd name="connsiteY6" fmla="*/ 1379349 h 1379349"/>
                <a:gd name="connsiteX7" fmla="*/ 40766 w 799084"/>
                <a:gd name="connsiteY7" fmla="*/ 1020574 h 1379349"/>
                <a:gd name="connsiteX8" fmla="*/ 102039 w 799084"/>
                <a:gd name="connsiteY8" fmla="*/ 819980 h 1379349"/>
                <a:gd name="connsiteX9" fmla="*/ 127920 w 799084"/>
                <a:gd name="connsiteY9" fmla="*/ 788612 h 1379349"/>
                <a:gd name="connsiteX10" fmla="*/ 95065 w 799084"/>
                <a:gd name="connsiteY10" fmla="*/ 823537 h 1379349"/>
                <a:gd name="connsiteX11" fmla="*/ 19055 w 799084"/>
                <a:gd name="connsiteY11" fmla="*/ 347363 h 1379349"/>
                <a:gd name="connsiteX12" fmla="*/ 403333 w 799084"/>
                <a:gd name="connsiteY12" fmla="*/ 23 h 1379349"/>
                <a:gd name="connsiteX0" fmla="*/ 403333 w 799084"/>
                <a:gd name="connsiteY0" fmla="*/ 23 h 1379349"/>
                <a:gd name="connsiteX1" fmla="*/ 781550 w 799084"/>
                <a:gd name="connsiteY1" fmla="*/ 353439 h 1379349"/>
                <a:gd name="connsiteX2" fmla="*/ 756987 w 799084"/>
                <a:gd name="connsiteY2" fmla="*/ 723224 h 1379349"/>
                <a:gd name="connsiteX3" fmla="*/ 701072 w 799084"/>
                <a:gd name="connsiteY3" fmla="*/ 827403 h 1379349"/>
                <a:gd name="connsiteX4" fmla="*/ 730122 w 799084"/>
                <a:gd name="connsiteY4" fmla="*/ 880923 h 1379349"/>
                <a:gd name="connsiteX5" fmla="*/ 758316 w 799084"/>
                <a:gd name="connsiteY5" fmla="*/ 1020574 h 1379349"/>
                <a:gd name="connsiteX6" fmla="*/ 399541 w 799084"/>
                <a:gd name="connsiteY6" fmla="*/ 1379349 h 1379349"/>
                <a:gd name="connsiteX7" fmla="*/ 40766 w 799084"/>
                <a:gd name="connsiteY7" fmla="*/ 1020574 h 1379349"/>
                <a:gd name="connsiteX8" fmla="*/ 102039 w 799084"/>
                <a:gd name="connsiteY8" fmla="*/ 819980 h 1379349"/>
                <a:gd name="connsiteX9" fmla="*/ 95065 w 799084"/>
                <a:gd name="connsiteY9" fmla="*/ 823537 h 1379349"/>
                <a:gd name="connsiteX10" fmla="*/ 19055 w 799084"/>
                <a:gd name="connsiteY10" fmla="*/ 347363 h 1379349"/>
                <a:gd name="connsiteX11" fmla="*/ 403333 w 799084"/>
                <a:gd name="connsiteY11" fmla="*/ 23 h 137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9084" h="1379349">
                  <a:moveTo>
                    <a:pt x="403333" y="23"/>
                  </a:moveTo>
                  <a:cubicBezTo>
                    <a:pt x="577500" y="2091"/>
                    <a:pt x="730526" y="145083"/>
                    <a:pt x="781550" y="353439"/>
                  </a:cubicBezTo>
                  <a:cubicBezTo>
                    <a:pt x="811955" y="477599"/>
                    <a:pt x="802221" y="609891"/>
                    <a:pt x="756987" y="723224"/>
                  </a:cubicBezTo>
                  <a:lnTo>
                    <a:pt x="701072" y="827403"/>
                  </a:lnTo>
                  <a:lnTo>
                    <a:pt x="730122" y="880923"/>
                  </a:lnTo>
                  <a:cubicBezTo>
                    <a:pt x="748277" y="923846"/>
                    <a:pt x="758316" y="971038"/>
                    <a:pt x="758316" y="1020574"/>
                  </a:cubicBezTo>
                  <a:cubicBezTo>
                    <a:pt x="758316" y="1218720"/>
                    <a:pt x="597687" y="1379349"/>
                    <a:pt x="399541" y="1379349"/>
                  </a:cubicBezTo>
                  <a:cubicBezTo>
                    <a:pt x="201395" y="1379349"/>
                    <a:pt x="40766" y="1218720"/>
                    <a:pt x="40766" y="1020574"/>
                  </a:cubicBezTo>
                  <a:cubicBezTo>
                    <a:pt x="40766" y="946269"/>
                    <a:pt x="63355" y="877240"/>
                    <a:pt x="102039" y="819980"/>
                  </a:cubicBezTo>
                  <a:lnTo>
                    <a:pt x="95065" y="823537"/>
                  </a:lnTo>
                  <a:cubicBezTo>
                    <a:pt x="5673" y="691904"/>
                    <a:pt x="-23067" y="511858"/>
                    <a:pt x="19055" y="347363"/>
                  </a:cubicBezTo>
                  <a:cubicBezTo>
                    <a:pt x="72476" y="138740"/>
                    <a:pt x="228246" y="-2056"/>
                    <a:pt x="403333" y="23"/>
                  </a:cubicBezTo>
                  <a:close/>
                </a:path>
              </a:pathLst>
            </a:custGeom>
            <a:solidFill>
              <a:srgbClr val="7F7F7F">
                <a:alpha val="20000"/>
              </a:srgb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875374" y="4603464"/>
              <a:ext cx="1260774" cy="1020109"/>
            </a:xfrm>
            <a:custGeom>
              <a:avLst/>
              <a:gdLst>
                <a:gd name="connsiteX0" fmla="*/ 611248 w 1260774"/>
                <a:gd name="connsiteY0" fmla="*/ 302840 h 1020109"/>
                <a:gd name="connsiteX1" fmla="*/ 477444 w 1260774"/>
                <a:gd name="connsiteY1" fmla="*/ 593958 h 1020109"/>
                <a:gd name="connsiteX2" fmla="*/ 752618 w 1260774"/>
                <a:gd name="connsiteY2" fmla="*/ 596191 h 1020109"/>
                <a:gd name="connsiteX3" fmla="*/ 608920 w 1260774"/>
                <a:gd name="connsiteY3" fmla="*/ 325927 h 1020109"/>
                <a:gd name="connsiteX4" fmla="*/ 611248 w 1260774"/>
                <a:gd name="connsiteY4" fmla="*/ 302840 h 1020109"/>
                <a:gd name="connsiteX5" fmla="*/ 934847 w 1260774"/>
                <a:gd name="connsiteY5" fmla="*/ 0 h 1020109"/>
                <a:gd name="connsiteX6" fmla="*/ 1260774 w 1260774"/>
                <a:gd name="connsiteY6" fmla="*/ 325927 h 1020109"/>
                <a:gd name="connsiteX7" fmla="*/ 934847 w 1260774"/>
                <a:gd name="connsiteY7" fmla="*/ 651854 h 1020109"/>
                <a:gd name="connsiteX8" fmla="*/ 928537 w 1260774"/>
                <a:gd name="connsiteY8" fmla="*/ 651218 h 1020109"/>
                <a:gd name="connsiteX9" fmla="*/ 915806 w 1260774"/>
                <a:gd name="connsiteY9" fmla="*/ 685236 h 1020109"/>
                <a:gd name="connsiteX10" fmla="*/ 570995 w 1260774"/>
                <a:gd name="connsiteY10" fmla="*/ 988289 h 1020109"/>
                <a:gd name="connsiteX11" fmla="*/ 47536 w 1260774"/>
                <a:gd name="connsiteY11" fmla="*/ 848907 h 1020109"/>
                <a:gd name="connsiteX12" fmla="*/ 175050 w 1260774"/>
                <a:gd name="connsiteY12" fmla="*/ 321609 h 1020109"/>
                <a:gd name="connsiteX13" fmla="*/ 605888 w 1260774"/>
                <a:gd name="connsiteY13" fmla="*/ 169224 h 1020109"/>
                <a:gd name="connsiteX14" fmla="*/ 647512 w 1260774"/>
                <a:gd name="connsiteY14" fmla="*/ 175149 h 1020109"/>
                <a:gd name="connsiteX15" fmla="*/ 664583 w 1260774"/>
                <a:gd name="connsiteY15" fmla="*/ 143698 h 1020109"/>
                <a:gd name="connsiteX16" fmla="*/ 934847 w 1260774"/>
                <a:gd name="connsiteY16" fmla="*/ 0 h 1020109"/>
                <a:gd name="connsiteX0" fmla="*/ 611248 w 1260774"/>
                <a:gd name="connsiteY0" fmla="*/ 302840 h 1020109"/>
                <a:gd name="connsiteX1" fmla="*/ 477444 w 1260774"/>
                <a:gd name="connsiteY1" fmla="*/ 593958 h 1020109"/>
                <a:gd name="connsiteX2" fmla="*/ 608920 w 1260774"/>
                <a:gd name="connsiteY2" fmla="*/ 325927 h 1020109"/>
                <a:gd name="connsiteX3" fmla="*/ 611248 w 1260774"/>
                <a:gd name="connsiteY3" fmla="*/ 302840 h 1020109"/>
                <a:gd name="connsiteX4" fmla="*/ 934847 w 1260774"/>
                <a:gd name="connsiteY4" fmla="*/ 0 h 1020109"/>
                <a:gd name="connsiteX5" fmla="*/ 1260774 w 1260774"/>
                <a:gd name="connsiteY5" fmla="*/ 325927 h 1020109"/>
                <a:gd name="connsiteX6" fmla="*/ 934847 w 1260774"/>
                <a:gd name="connsiteY6" fmla="*/ 651854 h 1020109"/>
                <a:gd name="connsiteX7" fmla="*/ 928537 w 1260774"/>
                <a:gd name="connsiteY7" fmla="*/ 651218 h 1020109"/>
                <a:gd name="connsiteX8" fmla="*/ 915806 w 1260774"/>
                <a:gd name="connsiteY8" fmla="*/ 685236 h 1020109"/>
                <a:gd name="connsiteX9" fmla="*/ 570995 w 1260774"/>
                <a:gd name="connsiteY9" fmla="*/ 988289 h 1020109"/>
                <a:gd name="connsiteX10" fmla="*/ 47536 w 1260774"/>
                <a:gd name="connsiteY10" fmla="*/ 848907 h 1020109"/>
                <a:gd name="connsiteX11" fmla="*/ 175050 w 1260774"/>
                <a:gd name="connsiteY11" fmla="*/ 321609 h 1020109"/>
                <a:gd name="connsiteX12" fmla="*/ 605888 w 1260774"/>
                <a:gd name="connsiteY12" fmla="*/ 169224 h 1020109"/>
                <a:gd name="connsiteX13" fmla="*/ 647512 w 1260774"/>
                <a:gd name="connsiteY13" fmla="*/ 175149 h 1020109"/>
                <a:gd name="connsiteX14" fmla="*/ 664583 w 1260774"/>
                <a:gd name="connsiteY14" fmla="*/ 143698 h 1020109"/>
                <a:gd name="connsiteX15" fmla="*/ 934847 w 1260774"/>
                <a:gd name="connsiteY15" fmla="*/ 0 h 1020109"/>
                <a:gd name="connsiteX0" fmla="*/ 611248 w 1260774"/>
                <a:gd name="connsiteY0" fmla="*/ 302840 h 1020109"/>
                <a:gd name="connsiteX1" fmla="*/ 608920 w 1260774"/>
                <a:gd name="connsiteY1" fmla="*/ 325927 h 1020109"/>
                <a:gd name="connsiteX2" fmla="*/ 611248 w 1260774"/>
                <a:gd name="connsiteY2" fmla="*/ 302840 h 1020109"/>
                <a:gd name="connsiteX3" fmla="*/ 934847 w 1260774"/>
                <a:gd name="connsiteY3" fmla="*/ 0 h 1020109"/>
                <a:gd name="connsiteX4" fmla="*/ 1260774 w 1260774"/>
                <a:gd name="connsiteY4" fmla="*/ 325927 h 1020109"/>
                <a:gd name="connsiteX5" fmla="*/ 934847 w 1260774"/>
                <a:gd name="connsiteY5" fmla="*/ 651854 h 1020109"/>
                <a:gd name="connsiteX6" fmla="*/ 928537 w 1260774"/>
                <a:gd name="connsiteY6" fmla="*/ 651218 h 1020109"/>
                <a:gd name="connsiteX7" fmla="*/ 915806 w 1260774"/>
                <a:gd name="connsiteY7" fmla="*/ 685236 h 1020109"/>
                <a:gd name="connsiteX8" fmla="*/ 570995 w 1260774"/>
                <a:gd name="connsiteY8" fmla="*/ 988289 h 1020109"/>
                <a:gd name="connsiteX9" fmla="*/ 47536 w 1260774"/>
                <a:gd name="connsiteY9" fmla="*/ 848907 h 1020109"/>
                <a:gd name="connsiteX10" fmla="*/ 175050 w 1260774"/>
                <a:gd name="connsiteY10" fmla="*/ 321609 h 1020109"/>
                <a:gd name="connsiteX11" fmla="*/ 605888 w 1260774"/>
                <a:gd name="connsiteY11" fmla="*/ 169224 h 1020109"/>
                <a:gd name="connsiteX12" fmla="*/ 647512 w 1260774"/>
                <a:gd name="connsiteY12" fmla="*/ 175149 h 1020109"/>
                <a:gd name="connsiteX13" fmla="*/ 664583 w 1260774"/>
                <a:gd name="connsiteY13" fmla="*/ 143698 h 1020109"/>
                <a:gd name="connsiteX14" fmla="*/ 934847 w 1260774"/>
                <a:gd name="connsiteY14" fmla="*/ 0 h 1020109"/>
                <a:gd name="connsiteX0" fmla="*/ 934847 w 1260774"/>
                <a:gd name="connsiteY0" fmla="*/ 0 h 1020109"/>
                <a:gd name="connsiteX1" fmla="*/ 1260774 w 1260774"/>
                <a:gd name="connsiteY1" fmla="*/ 325927 h 1020109"/>
                <a:gd name="connsiteX2" fmla="*/ 934847 w 1260774"/>
                <a:gd name="connsiteY2" fmla="*/ 651854 h 1020109"/>
                <a:gd name="connsiteX3" fmla="*/ 928537 w 1260774"/>
                <a:gd name="connsiteY3" fmla="*/ 651218 h 1020109"/>
                <a:gd name="connsiteX4" fmla="*/ 915806 w 1260774"/>
                <a:gd name="connsiteY4" fmla="*/ 685236 h 1020109"/>
                <a:gd name="connsiteX5" fmla="*/ 570995 w 1260774"/>
                <a:gd name="connsiteY5" fmla="*/ 988289 h 1020109"/>
                <a:gd name="connsiteX6" fmla="*/ 47536 w 1260774"/>
                <a:gd name="connsiteY6" fmla="*/ 848907 h 1020109"/>
                <a:gd name="connsiteX7" fmla="*/ 175050 w 1260774"/>
                <a:gd name="connsiteY7" fmla="*/ 321609 h 1020109"/>
                <a:gd name="connsiteX8" fmla="*/ 605888 w 1260774"/>
                <a:gd name="connsiteY8" fmla="*/ 169224 h 1020109"/>
                <a:gd name="connsiteX9" fmla="*/ 647512 w 1260774"/>
                <a:gd name="connsiteY9" fmla="*/ 175149 h 1020109"/>
                <a:gd name="connsiteX10" fmla="*/ 664583 w 1260774"/>
                <a:gd name="connsiteY10" fmla="*/ 143698 h 1020109"/>
                <a:gd name="connsiteX11" fmla="*/ 934847 w 1260774"/>
                <a:gd name="connsiteY11" fmla="*/ 0 h 1020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0774" h="1020109">
                  <a:moveTo>
                    <a:pt x="934847" y="0"/>
                  </a:moveTo>
                  <a:cubicBezTo>
                    <a:pt x="1114852" y="0"/>
                    <a:pt x="1260774" y="145922"/>
                    <a:pt x="1260774" y="325927"/>
                  </a:cubicBezTo>
                  <a:cubicBezTo>
                    <a:pt x="1260774" y="505932"/>
                    <a:pt x="1114852" y="651854"/>
                    <a:pt x="934847" y="651854"/>
                  </a:cubicBezTo>
                  <a:lnTo>
                    <a:pt x="928537" y="651218"/>
                  </a:lnTo>
                  <a:lnTo>
                    <a:pt x="915806" y="685236"/>
                  </a:lnTo>
                  <a:cubicBezTo>
                    <a:pt x="854272" y="820710"/>
                    <a:pt x="726115" y="934779"/>
                    <a:pt x="570995" y="988289"/>
                  </a:cubicBezTo>
                  <a:cubicBezTo>
                    <a:pt x="357512" y="1061931"/>
                    <a:pt x="142209" y="1004602"/>
                    <a:pt x="47536" y="848907"/>
                  </a:cubicBezTo>
                  <a:cubicBezTo>
                    <a:pt x="-48426" y="691094"/>
                    <a:pt x="4295" y="473085"/>
                    <a:pt x="175050" y="321609"/>
                  </a:cubicBezTo>
                  <a:cubicBezTo>
                    <a:pt x="296402" y="213959"/>
                    <a:pt x="457487" y="158085"/>
                    <a:pt x="605888" y="169224"/>
                  </a:cubicBezTo>
                  <a:lnTo>
                    <a:pt x="647512" y="175149"/>
                  </a:lnTo>
                  <a:lnTo>
                    <a:pt x="664583" y="143698"/>
                  </a:lnTo>
                  <a:cubicBezTo>
                    <a:pt x="723155" y="57001"/>
                    <a:pt x="822344" y="0"/>
                    <a:pt x="934847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 rot="7172903">
              <a:off x="6732362" y="4449295"/>
              <a:ext cx="799106" cy="1315233"/>
            </a:xfrm>
            <a:custGeom>
              <a:avLst/>
              <a:gdLst>
                <a:gd name="connsiteX0" fmla="*/ 234574 w 799106"/>
                <a:gd name="connsiteY0" fmla="*/ 799142 h 1315233"/>
                <a:gd name="connsiteX1" fmla="*/ 263921 w 799106"/>
                <a:gd name="connsiteY1" fmla="*/ 778360 h 1315233"/>
                <a:gd name="connsiteX2" fmla="*/ 533432 w 799106"/>
                <a:gd name="connsiteY2" fmla="*/ 771072 h 1315233"/>
                <a:gd name="connsiteX3" fmla="*/ 565829 w 799106"/>
                <a:gd name="connsiteY3" fmla="*/ 791284 h 1315233"/>
                <a:gd name="connsiteX4" fmla="*/ 234574 w 799106"/>
                <a:gd name="connsiteY4" fmla="*/ 799142 h 1315233"/>
                <a:gd name="connsiteX5" fmla="*/ 155755 w 799106"/>
                <a:gd name="connsiteY5" fmla="*/ 1169679 h 1315233"/>
                <a:gd name="connsiteX6" fmla="*/ 148467 w 799106"/>
                <a:gd name="connsiteY6" fmla="*/ 900169 h 1315233"/>
                <a:gd name="connsiteX7" fmla="*/ 153533 w 799106"/>
                <a:gd name="connsiteY7" fmla="*/ 892049 h 1315233"/>
                <a:gd name="connsiteX8" fmla="*/ 126520 w 799106"/>
                <a:gd name="connsiteY8" fmla="*/ 864839 h 1315233"/>
                <a:gd name="connsiteX9" fmla="*/ 7971 w 799106"/>
                <a:gd name="connsiteY9" fmla="*/ 400623 h 1315233"/>
                <a:gd name="connsiteX10" fmla="*/ 395880 w 799106"/>
                <a:gd name="connsiteY10" fmla="*/ 22 h 1315233"/>
                <a:gd name="connsiteX11" fmla="*/ 790152 w 799106"/>
                <a:gd name="connsiteY11" fmla="*/ 394740 h 1315233"/>
                <a:gd name="connsiteX12" fmla="*/ 677116 w 799106"/>
                <a:gd name="connsiteY12" fmla="*/ 859450 h 1315233"/>
                <a:gd name="connsiteX13" fmla="*/ 653482 w 799106"/>
                <a:gd name="connsiteY13" fmla="*/ 884042 h 1315233"/>
                <a:gd name="connsiteX14" fmla="*/ 655241 w 799106"/>
                <a:gd name="connsiteY14" fmla="*/ 886526 h 1315233"/>
                <a:gd name="connsiteX15" fmla="*/ 547074 w 799106"/>
                <a:gd name="connsiteY15" fmla="*/ 1277846 h 1315233"/>
                <a:gd name="connsiteX16" fmla="*/ 155755 w 799106"/>
                <a:gd name="connsiteY16" fmla="*/ 1169679 h 1315233"/>
                <a:gd name="connsiteX0" fmla="*/ 234574 w 799106"/>
                <a:gd name="connsiteY0" fmla="*/ 799142 h 1315233"/>
                <a:gd name="connsiteX1" fmla="*/ 263921 w 799106"/>
                <a:gd name="connsiteY1" fmla="*/ 778360 h 1315233"/>
                <a:gd name="connsiteX2" fmla="*/ 533432 w 799106"/>
                <a:gd name="connsiteY2" fmla="*/ 771072 h 1315233"/>
                <a:gd name="connsiteX3" fmla="*/ 234574 w 799106"/>
                <a:gd name="connsiteY3" fmla="*/ 799142 h 1315233"/>
                <a:gd name="connsiteX4" fmla="*/ 155755 w 799106"/>
                <a:gd name="connsiteY4" fmla="*/ 1169679 h 1315233"/>
                <a:gd name="connsiteX5" fmla="*/ 148467 w 799106"/>
                <a:gd name="connsiteY5" fmla="*/ 900169 h 1315233"/>
                <a:gd name="connsiteX6" fmla="*/ 153533 w 799106"/>
                <a:gd name="connsiteY6" fmla="*/ 892049 h 1315233"/>
                <a:gd name="connsiteX7" fmla="*/ 126520 w 799106"/>
                <a:gd name="connsiteY7" fmla="*/ 864839 h 1315233"/>
                <a:gd name="connsiteX8" fmla="*/ 7971 w 799106"/>
                <a:gd name="connsiteY8" fmla="*/ 400623 h 1315233"/>
                <a:gd name="connsiteX9" fmla="*/ 395880 w 799106"/>
                <a:gd name="connsiteY9" fmla="*/ 22 h 1315233"/>
                <a:gd name="connsiteX10" fmla="*/ 790152 w 799106"/>
                <a:gd name="connsiteY10" fmla="*/ 394740 h 1315233"/>
                <a:gd name="connsiteX11" fmla="*/ 677116 w 799106"/>
                <a:gd name="connsiteY11" fmla="*/ 859450 h 1315233"/>
                <a:gd name="connsiteX12" fmla="*/ 653482 w 799106"/>
                <a:gd name="connsiteY12" fmla="*/ 884042 h 1315233"/>
                <a:gd name="connsiteX13" fmla="*/ 655241 w 799106"/>
                <a:gd name="connsiteY13" fmla="*/ 886526 h 1315233"/>
                <a:gd name="connsiteX14" fmla="*/ 547074 w 799106"/>
                <a:gd name="connsiteY14" fmla="*/ 1277846 h 1315233"/>
                <a:gd name="connsiteX15" fmla="*/ 155755 w 799106"/>
                <a:gd name="connsiteY15" fmla="*/ 1169679 h 1315233"/>
                <a:gd name="connsiteX0" fmla="*/ 234574 w 799106"/>
                <a:gd name="connsiteY0" fmla="*/ 799142 h 1315233"/>
                <a:gd name="connsiteX1" fmla="*/ 263921 w 799106"/>
                <a:gd name="connsiteY1" fmla="*/ 778360 h 1315233"/>
                <a:gd name="connsiteX2" fmla="*/ 234574 w 799106"/>
                <a:gd name="connsiteY2" fmla="*/ 799142 h 1315233"/>
                <a:gd name="connsiteX3" fmla="*/ 155755 w 799106"/>
                <a:gd name="connsiteY3" fmla="*/ 1169679 h 1315233"/>
                <a:gd name="connsiteX4" fmla="*/ 148467 w 799106"/>
                <a:gd name="connsiteY4" fmla="*/ 900169 h 1315233"/>
                <a:gd name="connsiteX5" fmla="*/ 153533 w 799106"/>
                <a:gd name="connsiteY5" fmla="*/ 892049 h 1315233"/>
                <a:gd name="connsiteX6" fmla="*/ 126520 w 799106"/>
                <a:gd name="connsiteY6" fmla="*/ 864839 h 1315233"/>
                <a:gd name="connsiteX7" fmla="*/ 7971 w 799106"/>
                <a:gd name="connsiteY7" fmla="*/ 400623 h 1315233"/>
                <a:gd name="connsiteX8" fmla="*/ 395880 w 799106"/>
                <a:gd name="connsiteY8" fmla="*/ 22 h 1315233"/>
                <a:gd name="connsiteX9" fmla="*/ 790152 w 799106"/>
                <a:gd name="connsiteY9" fmla="*/ 394740 h 1315233"/>
                <a:gd name="connsiteX10" fmla="*/ 677116 w 799106"/>
                <a:gd name="connsiteY10" fmla="*/ 859450 h 1315233"/>
                <a:gd name="connsiteX11" fmla="*/ 653482 w 799106"/>
                <a:gd name="connsiteY11" fmla="*/ 884042 h 1315233"/>
                <a:gd name="connsiteX12" fmla="*/ 655241 w 799106"/>
                <a:gd name="connsiteY12" fmla="*/ 886526 h 1315233"/>
                <a:gd name="connsiteX13" fmla="*/ 547074 w 799106"/>
                <a:gd name="connsiteY13" fmla="*/ 1277846 h 1315233"/>
                <a:gd name="connsiteX14" fmla="*/ 155755 w 799106"/>
                <a:gd name="connsiteY14" fmla="*/ 1169679 h 1315233"/>
                <a:gd name="connsiteX0" fmla="*/ 155755 w 799106"/>
                <a:gd name="connsiteY0" fmla="*/ 1169679 h 1315233"/>
                <a:gd name="connsiteX1" fmla="*/ 148467 w 799106"/>
                <a:gd name="connsiteY1" fmla="*/ 900169 h 1315233"/>
                <a:gd name="connsiteX2" fmla="*/ 153533 w 799106"/>
                <a:gd name="connsiteY2" fmla="*/ 892049 h 1315233"/>
                <a:gd name="connsiteX3" fmla="*/ 126520 w 799106"/>
                <a:gd name="connsiteY3" fmla="*/ 864839 h 1315233"/>
                <a:gd name="connsiteX4" fmla="*/ 7971 w 799106"/>
                <a:gd name="connsiteY4" fmla="*/ 400623 h 1315233"/>
                <a:gd name="connsiteX5" fmla="*/ 395880 w 799106"/>
                <a:gd name="connsiteY5" fmla="*/ 22 h 1315233"/>
                <a:gd name="connsiteX6" fmla="*/ 790152 w 799106"/>
                <a:gd name="connsiteY6" fmla="*/ 394740 h 1315233"/>
                <a:gd name="connsiteX7" fmla="*/ 677116 w 799106"/>
                <a:gd name="connsiteY7" fmla="*/ 859450 h 1315233"/>
                <a:gd name="connsiteX8" fmla="*/ 653482 w 799106"/>
                <a:gd name="connsiteY8" fmla="*/ 884042 h 1315233"/>
                <a:gd name="connsiteX9" fmla="*/ 655241 w 799106"/>
                <a:gd name="connsiteY9" fmla="*/ 886526 h 1315233"/>
                <a:gd name="connsiteX10" fmla="*/ 547074 w 799106"/>
                <a:gd name="connsiteY10" fmla="*/ 1277846 h 1315233"/>
                <a:gd name="connsiteX11" fmla="*/ 155755 w 799106"/>
                <a:gd name="connsiteY11" fmla="*/ 1169679 h 131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9106" h="1315233">
                  <a:moveTo>
                    <a:pt x="155755" y="1169679"/>
                  </a:moveTo>
                  <a:cubicBezTo>
                    <a:pt x="106886" y="1083474"/>
                    <a:pt x="107477" y="982709"/>
                    <a:pt x="148467" y="900169"/>
                  </a:cubicBezTo>
                  <a:lnTo>
                    <a:pt x="153533" y="892049"/>
                  </a:lnTo>
                  <a:lnTo>
                    <a:pt x="126520" y="864839"/>
                  </a:lnTo>
                  <a:cubicBezTo>
                    <a:pt x="26330" y="747568"/>
                    <a:pt x="-19820" y="572261"/>
                    <a:pt x="7971" y="400623"/>
                  </a:cubicBezTo>
                  <a:cubicBezTo>
                    <a:pt x="45438" y="169235"/>
                    <a:pt x="207189" y="2192"/>
                    <a:pt x="395880" y="22"/>
                  </a:cubicBezTo>
                  <a:cubicBezTo>
                    <a:pt x="585525" y="-2159"/>
                    <a:pt x="750264" y="162766"/>
                    <a:pt x="790152" y="394740"/>
                  </a:cubicBezTo>
                  <a:cubicBezTo>
                    <a:pt x="819480" y="565300"/>
                    <a:pt x="775468" y="740666"/>
                    <a:pt x="677116" y="859450"/>
                  </a:cubicBezTo>
                  <a:lnTo>
                    <a:pt x="653482" y="884042"/>
                  </a:lnTo>
                  <a:lnTo>
                    <a:pt x="655241" y="886526"/>
                  </a:lnTo>
                  <a:cubicBezTo>
                    <a:pt x="733431" y="1024455"/>
                    <a:pt x="685003" y="1199656"/>
                    <a:pt x="547074" y="1277846"/>
                  </a:cubicBezTo>
                  <a:cubicBezTo>
                    <a:pt x="409145" y="1356036"/>
                    <a:pt x="233945" y="1307608"/>
                    <a:pt x="155755" y="1169679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60400" y="3893081"/>
              <a:ext cx="5196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906350" y="5054099"/>
              <a:ext cx="5196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endParaRPr lang="en-US" sz="2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18983" y="5039767"/>
              <a:ext cx="4683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S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7</a:t>
              </a:r>
              <a:endParaRPr lang="en-US" sz="24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58507" y="3351817"/>
            <a:ext cx="1842310" cy="2449246"/>
            <a:chOff x="5858507" y="3529617"/>
            <a:chExt cx="1842310" cy="2449246"/>
          </a:xfrm>
        </p:grpSpPr>
        <p:sp>
          <p:nvSpPr>
            <p:cNvPr id="38" name="TextBox 37"/>
            <p:cNvSpPr txBox="1"/>
            <p:nvPr/>
          </p:nvSpPr>
          <p:spPr>
            <a:xfrm>
              <a:off x="5858507" y="5578753"/>
              <a:ext cx="553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1/6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52088" y="3529617"/>
              <a:ext cx="553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1/6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47460" y="5515764"/>
              <a:ext cx="553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1/6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76313" y="473446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1/36</a:t>
              </a: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5581650" y="3351817"/>
            <a:ext cx="2419350" cy="2510205"/>
          </a:xfrm>
          <a:prstGeom prst="roundRec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8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of many events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1050" y="1479550"/>
            <a:ext cx="7620000" cy="1733550"/>
            <a:chOff x="895350" y="1371600"/>
            <a:chExt cx="7620000" cy="1733550"/>
          </a:xfrm>
        </p:grpSpPr>
        <p:sp>
          <p:nvSpPr>
            <p:cNvPr id="5" name="Rectangle 4"/>
            <p:cNvSpPr/>
            <p:nvPr/>
          </p:nvSpPr>
          <p:spPr>
            <a:xfrm>
              <a:off x="895350" y="1371600"/>
              <a:ext cx="7620000" cy="17335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95350" y="1371600"/>
              <a:ext cx="7620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Events </a:t>
              </a:r>
              <a:r>
                <a:rPr lang="en-US" sz="2800" i="1" dirty="0">
                  <a:latin typeface="Garamond"/>
                  <a:cs typeface="Garamond"/>
                </a:rPr>
                <a:t>A</a:t>
              </a:r>
              <a:r>
                <a:rPr lang="en-US" sz="2800" baseline="-25000" dirty="0">
                  <a:latin typeface="Garamond"/>
                  <a:cs typeface="Garamond"/>
                </a:rPr>
                <a:t>1</a:t>
              </a:r>
              <a:r>
                <a:rPr lang="en-US" sz="2800" dirty="0">
                  <a:latin typeface="Garamond"/>
                  <a:cs typeface="Garamond"/>
                </a:rPr>
                <a:t>, </a:t>
              </a:r>
              <a:r>
                <a:rPr lang="en-US" sz="2800" i="1" dirty="0">
                  <a:latin typeface="Garamond"/>
                  <a:cs typeface="Garamond"/>
                </a:rPr>
                <a:t>A</a:t>
              </a:r>
              <a:r>
                <a:rPr lang="en-US" sz="2800" baseline="-25000" dirty="0">
                  <a:latin typeface="Garamond"/>
                  <a:cs typeface="Garamond"/>
                </a:rPr>
                <a:t>2</a:t>
              </a:r>
              <a:r>
                <a:rPr lang="en-US" sz="2800" dirty="0">
                  <a:latin typeface="Garamond"/>
                  <a:cs typeface="Garamond"/>
                </a:rPr>
                <a:t>,</a:t>
              </a:r>
              <a:r>
                <a:rPr lang="en-US" sz="2800" dirty="0">
                  <a:latin typeface="Franklin Gothic Medium"/>
                  <a:cs typeface="Franklin Gothic Medium"/>
                </a:rPr>
                <a:t> </a:t>
              </a:r>
              <a:r>
                <a:rPr lang="en-US" sz="2800" dirty="0">
                  <a:latin typeface="Garamond"/>
                  <a:cs typeface="Garamond"/>
                </a:rPr>
                <a:t>… </a:t>
              </a:r>
              <a:r>
                <a:rPr lang="en-US" sz="2800" dirty="0">
                  <a:latin typeface="Franklin Gothic Medium"/>
                  <a:cs typeface="Franklin Gothic Medium"/>
                </a:rPr>
                <a:t>are </a:t>
              </a:r>
              <a:r>
                <a:rPr lang="en-US" sz="2800" dirty="0">
                  <a:solidFill>
                    <a:srgbClr val="000000"/>
                  </a:solidFill>
                  <a:latin typeface="Franklin Gothic Medium"/>
                  <a:cs typeface="Franklin Gothic Medium"/>
                </a:rPr>
                <a:t>independent</a:t>
              </a:r>
              <a:r>
                <a:rPr lang="en-US" sz="2800" dirty="0">
                  <a:latin typeface="Franklin Gothic Medium"/>
                  <a:cs typeface="Franklin Gothic Medium"/>
                </a:rPr>
                <a:t> if </a:t>
              </a:r>
              <a:r>
                <a:rPr lang="en-US" sz="28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for every subset</a:t>
              </a:r>
              <a:r>
                <a:rPr lang="en-US" sz="2800" dirty="0">
                  <a:latin typeface="Franklin Gothic Medium"/>
                  <a:cs typeface="Franklin Gothic Medium"/>
                </a:rPr>
                <a:t> </a:t>
              </a:r>
              <a:r>
                <a:rPr lang="en-US" sz="2800" i="1" dirty="0">
                  <a:latin typeface="Garamond"/>
                  <a:cs typeface="Garamond"/>
                </a:rPr>
                <a:t>A</a:t>
              </a:r>
              <a:r>
                <a:rPr lang="en-US" sz="2800" i="1" baseline="-25000" dirty="0">
                  <a:latin typeface="Garamond"/>
                  <a:cs typeface="Garamond"/>
                </a:rPr>
                <a:t>i</a:t>
              </a:r>
              <a:r>
                <a:rPr lang="en-US" sz="2800" baseline="-25000" dirty="0">
                  <a:latin typeface="Garamond"/>
                  <a:cs typeface="Garamond"/>
                </a:rPr>
                <a:t>1</a:t>
              </a:r>
              <a:r>
                <a:rPr lang="en-US" sz="2800" dirty="0">
                  <a:latin typeface="Garamond"/>
                  <a:cs typeface="Garamond"/>
                </a:rPr>
                <a:t>, …, </a:t>
              </a:r>
              <a:r>
                <a:rPr lang="en-US" sz="2800" i="1" dirty="0">
                  <a:latin typeface="Garamond"/>
                  <a:cs typeface="Garamond"/>
                </a:rPr>
                <a:t>A</a:t>
              </a:r>
              <a:r>
                <a:rPr lang="en-US" sz="2800" i="1" baseline="-25000" dirty="0">
                  <a:latin typeface="Garamond"/>
                  <a:cs typeface="Garamond"/>
                </a:rPr>
                <a:t>ir</a:t>
              </a:r>
              <a:r>
                <a:rPr lang="en-US" sz="2800" dirty="0">
                  <a:latin typeface="Franklin Gothic Medium"/>
                  <a:cs typeface="Franklin Gothic Medium"/>
                </a:rPr>
                <a:t> of the events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53451" y="2395438"/>
              <a:ext cx="447434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</a:t>
              </a:r>
              <a:r>
                <a:rPr lang="en-US" sz="2800" i="1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i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…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</a:t>
              </a:r>
              <a:r>
                <a:rPr lang="en-US" sz="2800" i="1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ir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=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</a:t>
              </a:r>
              <a:r>
                <a:rPr lang="en-US" sz="2800" i="1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i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 … 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</a:t>
              </a:r>
              <a:r>
                <a:rPr lang="en-US" sz="2800" i="1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ir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endParaRPr lang="en-US" sz="28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7200" y="3966833"/>
            <a:ext cx="8229600" cy="1667224"/>
            <a:chOff x="457200" y="3966833"/>
            <a:chExt cx="8229600" cy="1667224"/>
          </a:xfrm>
        </p:grpSpPr>
        <p:sp>
          <p:nvSpPr>
            <p:cNvPr id="13" name="TextBox 12"/>
            <p:cNvSpPr txBox="1"/>
            <p:nvPr/>
          </p:nvSpPr>
          <p:spPr>
            <a:xfrm>
              <a:off x="457200" y="4679950"/>
              <a:ext cx="8229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Independence is preserved if we replace some event(s) by their complements, intersections, unions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00" y="3966833"/>
              <a:ext cx="82296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Algebra of independent events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11949867871570711906table_tennis_omar_abo-na_01.svg.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9210">
            <a:off x="5665919" y="2322878"/>
            <a:ext cx="3166412" cy="2897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10 </a:t>
            </a:r>
            <a:r>
              <a:rPr lang="en-US" dirty="0"/>
              <a:t>Playoffs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98233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Alice wins 60% of her ping pong matches against Bob. They meet for a 3 match playoff. What are the chances that Alice will win the playoff?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401971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Probability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05573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latin typeface="Garamond"/>
                <a:cs typeface="Garamond"/>
              </a:rPr>
              <a:t>W</a:t>
            </a:r>
            <a:r>
              <a:rPr lang="en-US" sz="2800" i="1" baseline="-25000" dirty="0">
                <a:latin typeface="Garamond"/>
                <a:cs typeface="Garamond"/>
              </a:rPr>
              <a:t>i</a:t>
            </a:r>
            <a:r>
              <a:rPr lang="en-US" sz="2800" dirty="0">
                <a:latin typeface="Franklin Gothic Medium"/>
                <a:cs typeface="Franklin Gothic Medium"/>
              </a:rPr>
              <a:t> be the event Alice wins match </a:t>
            </a:r>
            <a:r>
              <a:rPr lang="en-US" sz="2800" i="1" dirty="0" err="1">
                <a:latin typeface="Garamond"/>
                <a:cs typeface="Garamond"/>
              </a:rPr>
              <a:t>i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7059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We assume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W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W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W</a:t>
            </a:r>
            <a:r>
              <a:rPr lang="en-US" sz="2800" baseline="-25000" dirty="0">
                <a:latin typeface="Garamond"/>
                <a:cs typeface="Garamond"/>
              </a:rPr>
              <a:t>3</a:t>
            </a:r>
            <a:r>
              <a:rPr lang="en-US" sz="2800" dirty="0">
                <a:latin typeface="Garamond"/>
                <a:cs typeface="Garamond"/>
              </a:rPr>
              <a:t>) = 0.6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53536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We also assume </a:t>
            </a:r>
            <a:r>
              <a:rPr lang="en-US" sz="2800" i="1" dirty="0">
                <a:latin typeface="Garamond"/>
                <a:cs typeface="Garamond"/>
              </a:rPr>
              <a:t>W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W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W</a:t>
            </a:r>
            <a:r>
              <a:rPr lang="en-US" sz="2800" baseline="-25000" dirty="0">
                <a:latin typeface="Garamond"/>
                <a:cs typeface="Garamond"/>
              </a:rPr>
              <a:t>3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Franklin Gothic Medium"/>
                <a:cs typeface="Franklin Gothic Medium"/>
              </a:rPr>
              <a:t>are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independent</a:t>
            </a:r>
          </a:p>
        </p:txBody>
      </p:sp>
    </p:spTree>
    <p:extLst>
      <p:ext uri="{BB962C8B-B14F-4D97-AF65-F5344CB8AC3E}">
        <p14:creationId xmlns:p14="http://schemas.microsoft.com/office/powerpoint/2010/main" val="41175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10 </a:t>
            </a:r>
            <a:r>
              <a:rPr lang="en-US" dirty="0"/>
              <a:t>Playoffs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11221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Probability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96023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To convince ourselves this is a probability model, let’s redo it the usual way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3734" y="3130898"/>
            <a:ext cx="6675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 = {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AAA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AAB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ABA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ABB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BAA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BAB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BBA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BBB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 }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3734" y="3740150"/>
            <a:ext cx="5830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 probability of </a:t>
            </a:r>
            <a:r>
              <a:rPr lang="en-US" sz="2400" dirty="0">
                <a:latin typeface="Courier New"/>
                <a:cs typeface="Courier New"/>
              </a:rPr>
              <a:t>AAA</a:t>
            </a:r>
            <a:r>
              <a:rPr lang="en-US" sz="2400" dirty="0">
                <a:latin typeface="Franklin Gothic Medium"/>
                <a:cs typeface="Franklin Gothic Medium"/>
              </a:rPr>
              <a:t> is </a:t>
            </a:r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W</a:t>
            </a:r>
            <a:r>
              <a:rPr lang="en-US" sz="2400" baseline="-25000" dirty="0">
                <a:latin typeface="Garamond"/>
                <a:cs typeface="Garamond"/>
              </a:rPr>
              <a:t>1</a:t>
            </a:r>
            <a:r>
              <a:rPr lang="en-US" sz="2400" i="1" dirty="0">
                <a:latin typeface="Garamond"/>
                <a:cs typeface="Garamond"/>
              </a:rPr>
              <a:t>W</a:t>
            </a:r>
            <a:r>
              <a:rPr lang="en-US" sz="2400" baseline="-25000" dirty="0">
                <a:latin typeface="Garamond"/>
                <a:cs typeface="Garamond"/>
              </a:rPr>
              <a:t>2</a:t>
            </a:r>
            <a:r>
              <a:rPr lang="en-US" sz="2400" i="1" dirty="0">
                <a:latin typeface="Garamond"/>
                <a:cs typeface="Garamond"/>
              </a:rPr>
              <a:t>W</a:t>
            </a:r>
            <a:r>
              <a:rPr lang="en-US" sz="2400" baseline="-25000" dirty="0">
                <a:latin typeface="Garamond"/>
                <a:cs typeface="Garamond"/>
              </a:rPr>
              <a:t>3</a:t>
            </a:r>
            <a:r>
              <a:rPr lang="en-US" sz="2400" dirty="0">
                <a:latin typeface="Garamond"/>
                <a:cs typeface="Garamond"/>
              </a:rPr>
              <a:t>) = 0.6</a:t>
            </a:r>
            <a:r>
              <a:rPr lang="en-US" sz="2400" baseline="30000" dirty="0">
                <a:latin typeface="Garamond"/>
                <a:cs typeface="Garamond"/>
              </a:rPr>
              <a:t>3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15570" y="4107418"/>
            <a:ext cx="3986593" cy="462181"/>
            <a:chOff x="3315570" y="4107418"/>
            <a:chExt cx="3986593" cy="462181"/>
          </a:xfrm>
        </p:grpSpPr>
        <p:sp>
          <p:nvSpPr>
            <p:cNvPr id="9" name="Rectangle 8"/>
            <p:cNvSpPr/>
            <p:nvPr/>
          </p:nvSpPr>
          <p:spPr>
            <a:xfrm>
              <a:off x="3315570" y="4107934"/>
              <a:ext cx="7387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AAB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23324" y="4107418"/>
              <a:ext cx="30788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W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W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W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r>
                <a:rPr lang="en-US" sz="2400" i="1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= 0.6</a:t>
              </a:r>
              <a:r>
                <a:rPr lang="en-US" sz="24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2 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∙ 0.4</a:t>
              </a:r>
              <a:endParaRPr lang="en-US" sz="2400" baseline="30000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315570" y="4443968"/>
            <a:ext cx="4072053" cy="462181"/>
            <a:chOff x="3315570" y="4443968"/>
            <a:chExt cx="4072053" cy="462181"/>
          </a:xfrm>
        </p:grpSpPr>
        <p:sp>
          <p:nvSpPr>
            <p:cNvPr id="11" name="Rectangle 10"/>
            <p:cNvSpPr/>
            <p:nvPr/>
          </p:nvSpPr>
          <p:spPr>
            <a:xfrm>
              <a:off x="3315570" y="4444484"/>
              <a:ext cx="7387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ABA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23324" y="4443968"/>
              <a:ext cx="316429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W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W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400" i="1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W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= 0.6</a:t>
              </a:r>
              <a:r>
                <a:rPr lang="en-US" sz="24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2 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∙ 0.4</a:t>
              </a:r>
              <a:endParaRPr lang="en-US" sz="2400" baseline="30000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21920" y="4800220"/>
            <a:ext cx="3594458" cy="728229"/>
            <a:chOff x="3321920" y="4800220"/>
            <a:chExt cx="3594458" cy="728229"/>
          </a:xfrm>
        </p:grpSpPr>
        <p:sp>
          <p:nvSpPr>
            <p:cNvPr id="13" name="Rectangle 12"/>
            <p:cNvSpPr/>
            <p:nvPr/>
          </p:nvSpPr>
          <p:spPr>
            <a:xfrm>
              <a:off x="3321920" y="5066784"/>
              <a:ext cx="7387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BBB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29674" y="5066268"/>
              <a:ext cx="268670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W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400" i="1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W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400" i="1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W</a:t>
              </a:r>
              <a:r>
                <a:rPr lang="en-US" sz="24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r>
                <a:rPr lang="en-US" sz="2400" i="1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) = 0.4</a:t>
              </a:r>
              <a:r>
                <a:rPr lang="en-US" sz="24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5400000">
              <a:off x="3575050" y="4785499"/>
              <a:ext cx="4127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5400000">
              <a:off x="5873750" y="4775784"/>
              <a:ext cx="4127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…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23734" y="5695950"/>
            <a:ext cx="4325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 probabilities add up to one.</a:t>
            </a:r>
            <a:endParaRPr lang="en-US" sz="2400" baseline="300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33500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10 </a:t>
            </a:r>
            <a:r>
              <a:rPr lang="en-US" dirty="0"/>
              <a:t>Playoffs</a:t>
            </a:r>
          </a:p>
        </p:txBody>
      </p:sp>
      <p:sp>
        <p:nvSpPr>
          <p:cNvPr id="4" name="Rectangle 3"/>
          <p:cNvSpPr/>
          <p:nvPr/>
        </p:nvSpPr>
        <p:spPr>
          <a:xfrm>
            <a:off x="858634" y="2361011"/>
            <a:ext cx="45163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{ </a:t>
            </a:r>
            <a:r>
              <a:rPr lang="en-US" sz="2800" dirty="0">
                <a:solidFill>
                  <a:prstClr val="black"/>
                </a:solidFill>
                <a:latin typeface="Courier New"/>
                <a:cs typeface="Courier New"/>
              </a:rPr>
              <a:t>AAA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800" dirty="0">
                <a:solidFill>
                  <a:prstClr val="black"/>
                </a:solidFill>
                <a:latin typeface="Courier New"/>
                <a:cs typeface="Courier New"/>
              </a:rPr>
              <a:t>AAB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800" dirty="0">
                <a:solidFill>
                  <a:prstClr val="black"/>
                </a:solidFill>
                <a:latin typeface="Courier New"/>
                <a:cs typeface="Courier New"/>
              </a:rPr>
              <a:t>ABA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lang="en-US" sz="2800" dirty="0">
                <a:solidFill>
                  <a:prstClr val="black"/>
                </a:solidFill>
                <a:latin typeface="Courier New"/>
                <a:cs typeface="Courier New"/>
              </a:rPr>
              <a:t>BAA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}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26808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For Alice to win the tournament, she must win at least 2 out of 3 games. The corresponding event is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41599" y="2943326"/>
            <a:ext cx="561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Garamond"/>
                <a:cs typeface="Garamond"/>
              </a:rPr>
              <a:t>0.6</a:t>
            </a:r>
            <a:r>
              <a:rPr lang="en-US" sz="2000" baseline="30000" dirty="0">
                <a:latin typeface="Garamond"/>
                <a:cs typeface="Garamond"/>
              </a:rPr>
              <a:t>3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06738" y="2829026"/>
            <a:ext cx="2271662" cy="514410"/>
            <a:chOff x="2706738" y="2829026"/>
            <a:chExt cx="2271662" cy="514410"/>
          </a:xfrm>
        </p:grpSpPr>
        <p:sp>
          <p:nvSpPr>
            <p:cNvPr id="7" name="Rectangle 6"/>
            <p:cNvSpPr/>
            <p:nvPr/>
          </p:nvSpPr>
          <p:spPr>
            <a:xfrm>
              <a:off x="3033799" y="2943326"/>
              <a:ext cx="161789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Garamond"/>
                  <a:cs typeface="Garamond"/>
                </a:rPr>
                <a:t>0.6</a:t>
              </a:r>
              <a:r>
                <a:rPr lang="en-US" sz="2000" baseline="30000" dirty="0">
                  <a:latin typeface="Garamond"/>
                  <a:cs typeface="Garamond"/>
                </a:rPr>
                <a:t>2 </a:t>
              </a:r>
              <a:r>
                <a:rPr lang="en-US" sz="2000" dirty="0">
                  <a:solidFill>
                    <a:prstClr val="black"/>
                  </a:solidFill>
                  <a:latin typeface="Garamond"/>
                  <a:cs typeface="Garamond"/>
                </a:rPr>
                <a:t>∙ </a:t>
              </a:r>
              <a:r>
                <a:rPr lang="en-US" sz="2000" dirty="0">
                  <a:latin typeface="Garamond"/>
                  <a:cs typeface="Garamond"/>
                </a:rPr>
                <a:t>0.4 </a:t>
              </a:r>
              <a:r>
                <a:rPr lang="en-US" sz="2000" dirty="0">
                  <a:latin typeface="Franklin Gothic Medium"/>
                  <a:cs typeface="Franklin Gothic Medium"/>
                </a:rPr>
                <a:t>each</a:t>
              </a:r>
              <a:endParaRPr lang="en-US" sz="2000" dirty="0">
                <a:latin typeface="Garamond"/>
                <a:cs typeface="Garamond"/>
              </a:endParaRPr>
            </a:p>
          </p:txBody>
        </p:sp>
        <p:sp>
          <p:nvSpPr>
            <p:cNvPr id="8" name="Right Brace 7"/>
            <p:cNvSpPr/>
            <p:nvPr/>
          </p:nvSpPr>
          <p:spPr>
            <a:xfrm rot="5400000">
              <a:off x="3747319" y="1788445"/>
              <a:ext cx="190500" cy="2271662"/>
            </a:xfrm>
            <a:prstGeom prst="rightBrace">
              <a:avLst>
                <a:gd name="adj1" fmla="val 40833"/>
                <a:gd name="adj2" fmla="val 50000"/>
              </a:avLst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58634" y="3375186"/>
            <a:ext cx="508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Garamond"/>
                <a:cs typeface="Garamond"/>
              </a:rPr>
              <a:t>) = 0.6</a:t>
            </a:r>
            <a:r>
              <a:rPr lang="en-US" sz="2800" baseline="30000" dirty="0">
                <a:latin typeface="Garamond"/>
                <a:cs typeface="Garamond"/>
              </a:rPr>
              <a:t>3</a:t>
            </a:r>
            <a:r>
              <a:rPr lang="en-US" sz="2800" dirty="0">
                <a:latin typeface="Garamond"/>
                <a:cs typeface="Garamond"/>
              </a:rPr>
              <a:t> + 3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∙ </a:t>
            </a:r>
            <a:r>
              <a:rPr lang="en-US" sz="2800" dirty="0">
                <a:latin typeface="Garamond"/>
                <a:cs typeface="Garamond"/>
              </a:rPr>
              <a:t>0.6</a:t>
            </a:r>
            <a:r>
              <a:rPr lang="en-US" sz="2800" baseline="30000" dirty="0">
                <a:latin typeface="Garamond"/>
                <a:cs typeface="Garamond"/>
              </a:rPr>
              <a:t>2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∙ </a:t>
            </a:r>
            <a:r>
              <a:rPr lang="en-US" sz="2800" dirty="0">
                <a:latin typeface="Garamond"/>
                <a:cs typeface="Garamond"/>
              </a:rPr>
              <a:t>0.4 = 0.648.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57200" y="4125007"/>
            <a:ext cx="8229600" cy="2014221"/>
            <a:chOff x="457200" y="4125007"/>
            <a:chExt cx="8229600" cy="2014221"/>
          </a:xfrm>
        </p:grpSpPr>
        <p:sp>
          <p:nvSpPr>
            <p:cNvPr id="10" name="TextBox 9"/>
            <p:cNvSpPr txBox="1"/>
            <p:nvPr/>
          </p:nvSpPr>
          <p:spPr>
            <a:xfrm>
              <a:off x="457200" y="4754233"/>
              <a:ext cx="8229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Alice wins a </a:t>
              </a:r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Franklin Gothic Medium"/>
                  <a:cs typeface="Franklin Gothic Medium"/>
                </a:rPr>
                <a:t> fraction of her ping pong games against Bob. What are the chances Alice beats Bob in an </a:t>
              </a:r>
              <a:r>
                <a:rPr lang="en-US" sz="2800" i="1" dirty="0">
                  <a:latin typeface="Garamond"/>
                  <a:cs typeface="Garamond"/>
                </a:rPr>
                <a:t>n</a:t>
              </a:r>
              <a:r>
                <a:rPr lang="en-US" sz="2800" dirty="0">
                  <a:latin typeface="Franklin Gothic Medium"/>
                  <a:cs typeface="Franklin Gothic Medium"/>
                </a:rPr>
                <a:t> match tournament (</a:t>
              </a:r>
              <a:r>
                <a:rPr lang="en-US" sz="2800" i="1" dirty="0">
                  <a:latin typeface="Garamond"/>
                  <a:cs typeface="Garamond"/>
                </a:rPr>
                <a:t>n</a:t>
              </a:r>
              <a:r>
                <a:rPr lang="en-US" sz="2800" dirty="0">
                  <a:latin typeface="Franklin Gothic Medium"/>
                  <a:cs typeface="Franklin Gothic Medium"/>
                </a:rPr>
                <a:t> is odd)?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200" y="4125007"/>
              <a:ext cx="82296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General playoff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308350" y="4552950"/>
              <a:ext cx="537845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691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10 </a:t>
            </a:r>
            <a:r>
              <a:rPr lang="en-US" dirty="0"/>
              <a:t>Playoffs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198521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Solution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69" y="185360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Probability model similar as before.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969" y="246889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 be the event “Alice wins playoff”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8119" y="2929213"/>
            <a:ext cx="7321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Garamond"/>
                <a:cs typeface="Garamond"/>
              </a:rPr>
              <a:t>A</a:t>
            </a:r>
            <a:r>
              <a:rPr lang="en-US" sz="2800" i="1" baseline="-25000" dirty="0" err="1">
                <a:latin typeface="Garamond"/>
                <a:cs typeface="Garamond"/>
              </a:rPr>
              <a:t>k</a:t>
            </a:r>
            <a:r>
              <a:rPr lang="en-US" sz="2800" dirty="0">
                <a:latin typeface="Franklin Gothic Medium"/>
                <a:cs typeface="Franklin Gothic Medium"/>
              </a:rPr>
              <a:t> be the event “Alice wins exactly 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Franklin Gothic Medium"/>
                <a:cs typeface="Franklin Gothic Medium"/>
              </a:rPr>
              <a:t> matches”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889500"/>
            <a:ext cx="4257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 err="1">
                <a:latin typeface="Garamond"/>
                <a:cs typeface="Garamond"/>
              </a:rPr>
              <a:t>A</a:t>
            </a:r>
            <a:r>
              <a:rPr lang="en-US" sz="2800" i="1" baseline="-25000" dirty="0" err="1">
                <a:latin typeface="Garamond"/>
                <a:cs typeface="Garamond"/>
              </a:rPr>
              <a:t>k</a:t>
            </a:r>
            <a:r>
              <a:rPr lang="en-US" sz="2800" dirty="0">
                <a:latin typeface="Garamond"/>
                <a:cs typeface="Garamond"/>
              </a:rPr>
              <a:t>) = C(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800" i="1" dirty="0" err="1">
                <a:latin typeface="Garamond"/>
                <a:cs typeface="Garamond"/>
              </a:rPr>
              <a:t>p</a:t>
            </a:r>
            <a:r>
              <a:rPr lang="en-US" sz="2800" i="1" baseline="30000" dirty="0" err="1">
                <a:latin typeface="Garamond"/>
                <a:cs typeface="Garamond"/>
              </a:rPr>
              <a:t>k</a:t>
            </a:r>
            <a:r>
              <a:rPr lang="en-US" sz="2800" dirty="0">
                <a:latin typeface="Garamond"/>
                <a:cs typeface="Garamond"/>
              </a:rPr>
              <a:t> (1 –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i="1" baseline="30000" dirty="0">
                <a:latin typeface="Garamond"/>
                <a:cs typeface="Garamond"/>
              </a:rPr>
              <a:t>n</a:t>
            </a:r>
            <a:r>
              <a:rPr lang="en-US" sz="2800" baseline="30000" dirty="0">
                <a:latin typeface="Garamond"/>
                <a:cs typeface="Garamond"/>
              </a:rPr>
              <a:t> - </a:t>
            </a:r>
            <a:r>
              <a:rPr lang="en-US" sz="2800" i="1" baseline="30000" dirty="0">
                <a:latin typeface="Garamond"/>
                <a:cs typeface="Garamond"/>
              </a:rPr>
              <a:t>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3573861"/>
            <a:ext cx="349125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+1)/2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∪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…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∪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2969" y="4241187"/>
            <a:ext cx="8080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+1)/2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… + 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  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   (they are disjoint)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25807" y="5412720"/>
            <a:ext cx="3054350" cy="965200"/>
            <a:chOff x="525807" y="5412720"/>
            <a:chExt cx="3054350" cy="965200"/>
          </a:xfrm>
        </p:grpSpPr>
        <p:sp>
          <p:nvSpPr>
            <p:cNvPr id="16" name="Rectangle 15"/>
            <p:cNvSpPr/>
            <p:nvPr/>
          </p:nvSpPr>
          <p:spPr>
            <a:xfrm>
              <a:off x="525807" y="5588000"/>
              <a:ext cx="3054350" cy="789920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solidFill>
                    <a:prstClr val="black"/>
                  </a:solidFill>
                  <a:latin typeface="Franklin Gothic Medium"/>
                  <a:cs typeface="Franklin Gothic Medium"/>
                </a:rPr>
                <a:t>number of arrangements of </a:t>
              </a:r>
              <a:r>
                <a:rPr lang="en-US" sz="2000" i="1" dirty="0">
                  <a:solidFill>
                    <a:prstClr val="black"/>
                  </a:solidFill>
                  <a:latin typeface="Garamond"/>
                  <a:cs typeface="Garamond"/>
                </a:rPr>
                <a:t>k</a:t>
              </a:r>
              <a:r>
                <a:rPr lang="en-US" sz="2000" dirty="0">
                  <a:solidFill>
                    <a:prstClr val="black"/>
                  </a:solidFill>
                  <a:latin typeface="Franklin Gothic Medium"/>
                  <a:cs typeface="Franklin Gothic Medium"/>
                </a:rPr>
                <a:t> </a:t>
              </a:r>
              <a:r>
                <a:rPr lang="en-US" sz="2000" dirty="0">
                  <a:solidFill>
                    <a:prstClr val="black"/>
                  </a:solidFill>
                  <a:latin typeface="Courier New"/>
                  <a:cs typeface="Courier New"/>
                </a:rPr>
                <a:t>A</a:t>
              </a:r>
              <a:r>
                <a:rPr lang="en-US" sz="2000" dirty="0">
                  <a:solidFill>
                    <a:prstClr val="black"/>
                  </a:solidFill>
                  <a:latin typeface="Franklin Gothic Medium"/>
                  <a:cs typeface="Franklin Gothic Medium"/>
                </a:rPr>
                <a:t>s, </a:t>
              </a:r>
              <a:r>
                <a:rPr lang="en-US" sz="2000" i="1" dirty="0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r>
                <a:rPr lang="en-US" sz="2000" dirty="0">
                  <a:solidFill>
                    <a:prstClr val="black"/>
                  </a:solidFill>
                  <a:latin typeface="Garamond"/>
                  <a:cs typeface="Garamond"/>
                </a:rPr>
                <a:t> – </a:t>
              </a:r>
              <a:r>
                <a:rPr lang="en-US" sz="2000" i="1" dirty="0">
                  <a:solidFill>
                    <a:prstClr val="black"/>
                  </a:solidFill>
                  <a:latin typeface="Garamond"/>
                  <a:cs typeface="Garamond"/>
                </a:rPr>
                <a:t>k</a:t>
              </a:r>
              <a:r>
                <a:rPr lang="en-US" sz="2000" dirty="0">
                  <a:solidFill>
                    <a:prstClr val="black"/>
                  </a:solidFill>
                  <a:latin typeface="Garamond"/>
                  <a:cs typeface="Garamond"/>
                </a:rPr>
                <a:t> </a:t>
              </a:r>
              <a:r>
                <a:rPr lang="en-US" sz="2000" dirty="0" err="1">
                  <a:solidFill>
                    <a:prstClr val="black"/>
                  </a:solidFill>
                  <a:latin typeface="Courier New"/>
                  <a:cs typeface="Courier New"/>
                </a:rPr>
                <a:t>B</a:t>
              </a:r>
              <a:r>
                <a:rPr lang="en-US" sz="2000" dirty="0" err="1">
                  <a:solidFill>
                    <a:prstClr val="black"/>
                  </a:solidFill>
                  <a:latin typeface="Franklin Gothic Medium"/>
                  <a:cs typeface="Franklin Gothic Medium"/>
                </a:rPr>
                <a:t>s</a:t>
              </a:r>
              <a:endParaRPr lang="en-US" sz="2000" dirty="0">
                <a:solidFill>
                  <a:prstClr val="black"/>
                </a:solidFill>
                <a:latin typeface="Franklin Gothic Medium"/>
                <a:cs typeface="Franklin Gothic Medium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2241550" y="5412720"/>
              <a:ext cx="6350" cy="17528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3365500" y="5412720"/>
            <a:ext cx="3453157" cy="965200"/>
            <a:chOff x="3365500" y="5412720"/>
            <a:chExt cx="3453157" cy="965200"/>
          </a:xfrm>
        </p:grpSpPr>
        <p:sp>
          <p:nvSpPr>
            <p:cNvPr id="17" name="Rectangle 16"/>
            <p:cNvSpPr/>
            <p:nvPr/>
          </p:nvSpPr>
          <p:spPr>
            <a:xfrm>
              <a:off x="3764307" y="5588000"/>
              <a:ext cx="3054350" cy="789920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solidFill>
                    <a:prstClr val="black"/>
                  </a:solidFill>
                  <a:latin typeface="Franklin Gothic Medium"/>
                  <a:cs typeface="Franklin Gothic Medium"/>
                </a:rPr>
                <a:t>probability of each such arrangement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3365500" y="5412720"/>
              <a:ext cx="857250" cy="17528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453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10 </a:t>
            </a:r>
            <a:r>
              <a:rPr lang="en-US" dirty="0"/>
              <a:t>Playoffs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32019" y="1301137"/>
            <a:ext cx="5676079" cy="523220"/>
            <a:chOff x="976369" y="1301137"/>
            <a:chExt cx="5676079" cy="523220"/>
          </a:xfrm>
        </p:grpSpPr>
        <p:sp>
          <p:nvSpPr>
            <p:cNvPr id="4" name="Rectangle 3"/>
            <p:cNvSpPr/>
            <p:nvPr/>
          </p:nvSpPr>
          <p:spPr>
            <a:xfrm>
              <a:off x="976369" y="1301137"/>
              <a:ext cx="280445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= ∑ </a:t>
              </a:r>
              <a:r>
                <a:rPr lang="en-US" sz="2800" i="1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k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 = (</a:t>
              </a:r>
              <a:r>
                <a:rPr lang="en-US" sz="2800" i="1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+1)/2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 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02180" y="1382686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endParaRPr lang="en-US" sz="2400" baseline="30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4129" y="1301137"/>
              <a:ext cx="291831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C(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k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i="1" baseline="30000" dirty="0" err="1">
                  <a:solidFill>
                    <a:prstClr val="black"/>
                  </a:solidFill>
                  <a:latin typeface="Garamond"/>
                  <a:cs typeface="Garamond"/>
                </a:rPr>
                <a:t>k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(1 –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  <a:r>
                <a:rPr lang="en-US" sz="2800" i="1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r>
                <a:rPr lang="en-US" sz="28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 - </a:t>
              </a:r>
              <a:r>
                <a:rPr lang="en-US" sz="2800" i="1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k</a:t>
              </a:r>
            </a:p>
          </p:txBody>
        </p:sp>
      </p:grpSp>
      <p:pic>
        <p:nvPicPr>
          <p:cNvPr id="8" name="Picture 7" descr="match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9" y="2228850"/>
            <a:ext cx="4555048" cy="3441420"/>
          </a:xfrm>
          <a:prstGeom prst="rect">
            <a:avLst/>
          </a:prstGeom>
        </p:spPr>
      </p:pic>
      <p:pic>
        <p:nvPicPr>
          <p:cNvPr id="9" name="Picture 8" descr="matches p=.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829" y="2228850"/>
            <a:ext cx="4555048" cy="34414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57830" y="4806950"/>
            <a:ext cx="1056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 = 0.6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7080" y="4838700"/>
            <a:ext cx="1056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 = 0.7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6056" y="5734050"/>
            <a:ext cx="7240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 probability that Alice wins an </a:t>
            </a:r>
            <a:r>
              <a:rPr lang="en-US" sz="2400" i="1" dirty="0">
                <a:latin typeface="Garamond"/>
                <a:cs typeface="Garamond"/>
              </a:rPr>
              <a:t>n</a:t>
            </a:r>
            <a:r>
              <a:rPr lang="en-US" sz="2400" dirty="0">
                <a:latin typeface="Franklin Gothic Medium"/>
                <a:cs typeface="Franklin Gothic Medium"/>
              </a:rPr>
              <a:t> game tournament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37093" y="5268615"/>
            <a:ext cx="316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Garamond"/>
                <a:cs typeface="Garamond"/>
              </a:rPr>
              <a:t>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559843" y="5268615"/>
            <a:ext cx="316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Garamond"/>
                <a:cs typeface="Garamond"/>
              </a:rPr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908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5538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Lakers and the Celtics meet for a 7-game playoff. They play until one team wins four games.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27493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Suppose the Lakers win 60% of the time. What is the probability that all 7 games are played?</a:t>
            </a:r>
          </a:p>
        </p:txBody>
      </p:sp>
      <p:pic>
        <p:nvPicPr>
          <p:cNvPr id="11" name="Picture 10" descr="lakers_celtic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0" y="2392484"/>
            <a:ext cx="3854450" cy="266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1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 you to solve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98233"/>
            <a:ext cx="4526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Toss 2 dice. You win if the sum of the outcomes is 8.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9" y="2950150"/>
            <a:ext cx="4471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first die comes out to a 4. Should you be happy?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626547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Now suppose you win if the sum is 7. Your first toss is a 4. Should you be happy?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094712" y="1311383"/>
            <a:ext cx="1428751" cy="695690"/>
            <a:chOff x="6094712" y="1311383"/>
            <a:chExt cx="1428751" cy="695690"/>
          </a:xfrm>
        </p:grpSpPr>
        <p:pic>
          <p:nvPicPr>
            <p:cNvPr id="7" name="Picture 6" descr="Dice-2.sv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1313" y="1314923"/>
              <a:ext cx="692150" cy="692150"/>
            </a:xfrm>
            <a:prstGeom prst="rect">
              <a:avLst/>
            </a:prstGeom>
          </p:spPr>
        </p:pic>
        <p:pic>
          <p:nvPicPr>
            <p:cNvPr id="8" name="Picture 7" descr="Dice-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712" y="1311383"/>
              <a:ext cx="692151" cy="69215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6094711" y="3080585"/>
            <a:ext cx="1435617" cy="692152"/>
            <a:chOff x="6094711" y="2998205"/>
            <a:chExt cx="1435617" cy="692152"/>
          </a:xfrm>
        </p:grpSpPr>
        <p:pic>
          <p:nvPicPr>
            <p:cNvPr id="9" name="Picture 8" descr="Dice-4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711" y="2998205"/>
              <a:ext cx="692152" cy="692152"/>
            </a:xfrm>
            <a:prstGeom prst="rect">
              <a:avLst/>
            </a:prstGeom>
          </p:spPr>
        </p:pic>
        <p:pic>
          <p:nvPicPr>
            <p:cNvPr id="10" name="Picture 9" descr="Dice-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178" y="2998205"/>
              <a:ext cx="692150" cy="692150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6954106" y="3109785"/>
              <a:ext cx="432487" cy="4324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31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11 </a:t>
            </a:r>
            <a:r>
              <a:rPr lang="en-US" dirty="0"/>
              <a:t>Gambler’s ruin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4120"/>
            <a:ext cx="5219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have $100. You keep betting $1 on </a:t>
            </a:r>
            <a:r>
              <a:rPr lang="en-US" sz="28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red</a:t>
            </a:r>
            <a:r>
              <a:rPr lang="en-US" sz="2800" dirty="0">
                <a:latin typeface="Franklin Gothic Medium"/>
                <a:cs typeface="Franklin Gothic Medium"/>
              </a:rPr>
              <a:t> at roulette.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</a:p>
        </p:txBody>
      </p:sp>
      <p:pic>
        <p:nvPicPr>
          <p:cNvPr id="9" name="Picture 8" descr="10894109-roulett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050" y="1320800"/>
            <a:ext cx="2813050" cy="2813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2732405"/>
            <a:ext cx="5645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stop when you win $200, </a:t>
            </a:r>
            <a:br>
              <a:rPr lang="en-US" sz="2800" dirty="0">
                <a:latin typeface="Franklin Gothic Medium"/>
                <a:cs typeface="Franklin Gothic Medium"/>
              </a:rPr>
            </a:br>
            <a:r>
              <a:rPr lang="en-US" sz="2800" dirty="0">
                <a:latin typeface="Franklin Gothic Medium"/>
                <a:cs typeface="Franklin Gothic Medium"/>
              </a:rPr>
              <a:t>or when you run out of money.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4044950"/>
            <a:ext cx="633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What is the probability you win $200?</a:t>
            </a:r>
          </a:p>
        </p:txBody>
      </p:sp>
    </p:spTree>
    <p:extLst>
      <p:ext uri="{BB962C8B-B14F-4D97-AF65-F5344CB8AC3E}">
        <p14:creationId xmlns:p14="http://schemas.microsoft.com/office/powerpoint/2010/main" val="424062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11 </a:t>
            </a:r>
            <a:r>
              <a:rPr lang="en-US" dirty="0"/>
              <a:t>Gambler’s ruin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81071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Probability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025998"/>
            <a:ext cx="7062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all infinite sequences of </a:t>
            </a:r>
            <a:r>
              <a:rPr lang="en-US" sz="2800" dirty="0">
                <a:solidFill>
                  <a:prstClr val="black"/>
                </a:solidFill>
                <a:latin typeface="Courier New"/>
                <a:cs typeface="Courier New"/>
              </a:rPr>
              <a:t>R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eds and </a:t>
            </a:r>
            <a:r>
              <a:rPr lang="en-US" sz="2800" dirty="0">
                <a:solidFill>
                  <a:prstClr val="black"/>
                </a:solidFill>
                <a:latin typeface="Courier New"/>
                <a:cs typeface="Courier New"/>
              </a:rPr>
              <a:t>O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thers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2805511"/>
            <a:ext cx="66910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be the event of red in the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Franklin Gothic Medium"/>
                <a:cs typeface="Franklin Gothic Medium"/>
              </a:rPr>
              <a:t>th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round </a:t>
            </a:r>
            <a:b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</a:b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          (there is an </a:t>
            </a:r>
            <a:r>
              <a:rPr lang="en-US" sz="2800" dirty="0">
                <a:solidFill>
                  <a:prstClr val="black"/>
                </a:solidFill>
                <a:latin typeface="Courier New"/>
                <a:cs typeface="Courier New"/>
              </a:rPr>
              <a:t>R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in position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980261"/>
            <a:ext cx="2192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Probabilities: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7066" y="4547156"/>
            <a:ext cx="4220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… = </a:t>
            </a:r>
            <a:r>
              <a:rPr lang="en-US" sz="2800" dirty="0">
                <a:solidFill>
                  <a:srgbClr val="FF0000"/>
                </a:solidFill>
                <a:latin typeface="Garamond"/>
                <a:cs typeface="Garamond"/>
              </a:rPr>
              <a:t>18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/37</a:t>
            </a:r>
            <a:endParaRPr lang="en-US" sz="2800" i="1" dirty="0"/>
          </a:p>
        </p:txBody>
      </p:sp>
      <p:sp>
        <p:nvSpPr>
          <p:cNvPr id="9" name="Rectangle 8"/>
          <p:cNvSpPr/>
          <p:nvPr/>
        </p:nvSpPr>
        <p:spPr>
          <a:xfrm>
            <a:off x="1007066" y="5053827"/>
            <a:ext cx="4449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 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 … 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are independent</a:t>
            </a:r>
            <a:endParaRPr lang="en-US" sz="2800" i="1" dirty="0">
              <a:latin typeface="Franklin Gothic Medium"/>
              <a:cs typeface="Franklin Gothic Medium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667250" y="4168153"/>
            <a:ext cx="1839447" cy="461665"/>
            <a:chOff x="4451350" y="4493567"/>
            <a:chExt cx="1839447" cy="461665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4451350" y="4753917"/>
              <a:ext cx="374650" cy="17162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826000" y="4493567"/>
              <a:ext cx="14647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9933"/>
                  </a:solidFill>
                  <a:latin typeface="Franklin Gothic Medium"/>
                  <a:cs typeface="Franklin Gothic Medium"/>
                </a:rPr>
                <a:t>call this </a:t>
              </a:r>
              <a:r>
                <a:rPr lang="en-US" sz="2400" i="1" dirty="0">
                  <a:latin typeface="Garamond"/>
                  <a:cs typeface="Garamond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19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11 </a:t>
            </a:r>
            <a:r>
              <a:rPr lang="en-US" dirty="0"/>
              <a:t>Gambler’s ruin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449911"/>
            <a:ext cx="7475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be the event you win $200 and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56462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have $100. You stop when you win $200.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14276" y="1220460"/>
            <a:ext cx="879724" cy="724385"/>
            <a:chOff x="1914276" y="1010910"/>
            <a:chExt cx="879724" cy="724385"/>
          </a:xfrm>
        </p:grpSpPr>
        <p:sp>
          <p:nvSpPr>
            <p:cNvPr id="8" name="Freeform 7"/>
            <p:cNvSpPr/>
            <p:nvPr/>
          </p:nvSpPr>
          <p:spPr>
            <a:xfrm>
              <a:off x="2120900" y="1622544"/>
              <a:ext cx="673100" cy="112751"/>
            </a:xfrm>
            <a:custGeom>
              <a:avLst/>
              <a:gdLst>
                <a:gd name="connsiteX0" fmla="*/ 0 w 673100"/>
                <a:gd name="connsiteY0" fmla="*/ 112751 h 112751"/>
                <a:gd name="connsiteX1" fmla="*/ 330200 w 673100"/>
                <a:gd name="connsiteY1" fmla="*/ 4801 h 112751"/>
                <a:gd name="connsiteX2" fmla="*/ 673100 w 673100"/>
                <a:gd name="connsiteY2" fmla="*/ 17501 h 11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100" h="112751">
                  <a:moveTo>
                    <a:pt x="0" y="112751"/>
                  </a:moveTo>
                  <a:cubicBezTo>
                    <a:pt x="109008" y="66713"/>
                    <a:pt x="218017" y="20676"/>
                    <a:pt x="330200" y="4801"/>
                  </a:cubicBezTo>
                  <a:cubicBezTo>
                    <a:pt x="442383" y="-11074"/>
                    <a:pt x="673100" y="17501"/>
                    <a:pt x="673100" y="17501"/>
                  </a:cubicBezTo>
                </a:path>
              </a:pathLst>
            </a:custGeom>
            <a:ln w="762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14276" y="1010910"/>
              <a:ext cx="6193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Franklin Gothic Medium"/>
                  <a:cs typeface="Franklin Gothic Medium"/>
                </a:rPr>
                <a:t>$</a:t>
              </a:r>
              <a:r>
                <a:rPr lang="en-US" sz="2800" i="1" dirty="0">
                  <a:solidFill>
                    <a:srgbClr val="FF0000"/>
                  </a:solidFill>
                  <a:latin typeface="Garamond"/>
                  <a:cs typeface="Garamond"/>
                </a:rPr>
                <a:t>n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24688" y="3285072"/>
            <a:ext cx="5183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 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32918" y="3285072"/>
            <a:ext cx="1647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849252" y="3795592"/>
            <a:ext cx="556563" cy="593544"/>
            <a:chOff x="6696852" y="4390712"/>
            <a:chExt cx="556563" cy="593544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6965950" y="4390712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696852" y="4522591"/>
              <a:ext cx="5565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1-</a:t>
              </a:r>
              <a:r>
                <a:rPr lang="en-US" sz="2400" i="1" dirty="0">
                  <a:latin typeface="Garamond"/>
                  <a:cs typeface="Garamond"/>
                </a:rPr>
                <a:t>p</a:t>
              </a:r>
              <a:r>
                <a:rPr lang="en-US" sz="2400" dirty="0">
                  <a:latin typeface="Garamond"/>
                  <a:cs typeface="Garamond"/>
                </a:rPr>
                <a:t> </a:t>
              </a:r>
              <a:endParaRPr 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60052" y="3808292"/>
            <a:ext cx="402086" cy="599894"/>
            <a:chOff x="4347352" y="4390712"/>
            <a:chExt cx="402086" cy="599894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4521200" y="4390712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347352" y="4528941"/>
              <a:ext cx="4020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p</a:t>
              </a:r>
              <a:endParaRPr lang="en-US" sz="2400" i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08982" y="3820256"/>
            <a:ext cx="695975" cy="538521"/>
            <a:chOff x="3385182" y="4428076"/>
            <a:chExt cx="695975" cy="538521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3632200" y="4428076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85182" y="4504932"/>
              <a:ext cx="6959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w</a:t>
              </a:r>
              <a:r>
                <a:rPr lang="en-US" sz="2400" i="1" baseline="-25000" dirty="0">
                  <a:latin typeface="Garamond"/>
                  <a:cs typeface="Garamond"/>
                </a:rPr>
                <a:t>n</a:t>
              </a:r>
              <a:r>
                <a:rPr lang="en-US" sz="2400" baseline="-25000" dirty="0">
                  <a:latin typeface="Garamond"/>
                  <a:cs typeface="Garamond"/>
                </a:rPr>
                <a:t>+1</a:t>
              </a:r>
              <a:endParaRPr lang="en-US" sz="2400" baseline="-25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92953" y="3813906"/>
            <a:ext cx="623339" cy="542986"/>
            <a:chOff x="5623103" y="4396326"/>
            <a:chExt cx="623339" cy="542986"/>
          </a:xfrm>
        </p:grpSpPr>
        <p:cxnSp>
          <p:nvCxnSpPr>
            <p:cNvPr id="25" name="Straight Arrow Connector 24"/>
            <p:cNvCxnSpPr/>
            <p:nvPr/>
          </p:nvCxnSpPr>
          <p:spPr>
            <a:xfrm flipH="1">
              <a:off x="5944614" y="4396326"/>
              <a:ext cx="6350" cy="18902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5623103" y="4477647"/>
              <a:ext cx="6233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w</a:t>
              </a:r>
              <a:r>
                <a:rPr lang="en-US" sz="2400" i="1" baseline="-25000" dirty="0">
                  <a:latin typeface="Garamond"/>
                  <a:cs typeface="Garamond"/>
                </a:rPr>
                <a:t>n</a:t>
              </a:r>
              <a:r>
                <a:rPr lang="en-US" sz="2400" baseline="-25000" dirty="0">
                  <a:latin typeface="Garamond"/>
                  <a:cs typeface="Garamond"/>
                </a:rPr>
                <a:t>-1</a:t>
              </a:r>
              <a:endParaRPr lang="en-US" sz="2400" baseline="-250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928872" y="4859872"/>
            <a:ext cx="31697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(1-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i="1" dirty="0">
                <a:latin typeface="Garamond"/>
                <a:cs typeface="Garamond"/>
              </a:rPr>
              <a:t>w</a:t>
            </a:r>
            <a:r>
              <a:rPr lang="en-US" sz="2800" i="1" baseline="-25000" dirty="0">
                <a:latin typeface="Garamond"/>
                <a:cs typeface="Garamond"/>
              </a:rPr>
              <a:t>n</a:t>
            </a:r>
            <a:r>
              <a:rPr lang="en-US" sz="2800" baseline="-25000" dirty="0">
                <a:latin typeface="Garamond"/>
                <a:cs typeface="Garamond"/>
              </a:rPr>
              <a:t>-1</a:t>
            </a:r>
            <a:r>
              <a:rPr lang="en-US" sz="2800" dirty="0">
                <a:latin typeface="Garamond"/>
                <a:cs typeface="Garamond"/>
              </a:rPr>
              <a:t> +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+1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09740" y="5399622"/>
            <a:ext cx="1107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0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673916" y="5399622"/>
            <a:ext cx="1410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200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1.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31850" y="4853522"/>
            <a:ext cx="3289300" cy="1185328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3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27" grpId="0"/>
      <p:bldP spid="28" grpId="0"/>
      <p:bldP spid="29" grpId="0"/>
      <p:bldP spid="3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11 </a:t>
            </a:r>
            <a:r>
              <a:rPr lang="en-US" dirty="0"/>
              <a:t>Gambler’s ruin</a:t>
            </a:r>
          </a:p>
        </p:txBody>
      </p:sp>
      <p:sp>
        <p:nvSpPr>
          <p:cNvPr id="8" name="Rectangle 7"/>
          <p:cNvSpPr/>
          <p:nvPr/>
        </p:nvSpPr>
        <p:spPr>
          <a:xfrm>
            <a:off x="535090" y="2685254"/>
            <a:ext cx="4229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+1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–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(1-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–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-1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4222" y="1145528"/>
            <a:ext cx="31697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(1-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i="1" dirty="0">
                <a:latin typeface="Garamond"/>
                <a:cs typeface="Garamond"/>
              </a:rPr>
              <a:t>w</a:t>
            </a:r>
            <a:r>
              <a:rPr lang="en-US" sz="2800" i="1" baseline="-25000" dirty="0">
                <a:latin typeface="Garamond"/>
                <a:cs typeface="Garamond"/>
              </a:rPr>
              <a:t>n</a:t>
            </a:r>
            <a:r>
              <a:rPr lang="en-US" sz="2800" baseline="-25000" dirty="0">
                <a:latin typeface="Garamond"/>
                <a:cs typeface="Garamond"/>
              </a:rPr>
              <a:t>-1</a:t>
            </a:r>
            <a:r>
              <a:rPr lang="en-US" sz="2800" dirty="0">
                <a:latin typeface="Garamond"/>
                <a:cs typeface="Garamond"/>
              </a:rPr>
              <a:t> +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+1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35090" y="1691628"/>
            <a:ext cx="1107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0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299266" y="1691628"/>
            <a:ext cx="1410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200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1.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" y="1145528"/>
            <a:ext cx="3289300" cy="1185328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5090" y="3360874"/>
            <a:ext cx="3541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+1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–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–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-1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178320" y="2738574"/>
            <a:ext cx="3508480" cy="523220"/>
          </a:xfrm>
          <a:prstGeom prst="rect">
            <a:avLst/>
          </a:prstGeom>
          <a:ln w="19050" cmpd="sng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let </a:t>
            </a:r>
            <a:r>
              <a:rPr lang="en-US" sz="2800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(1-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)/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19/18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889792" y="3928544"/>
            <a:ext cx="2428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</a:t>
            </a:r>
            <a:r>
              <a:rPr lang="en-US" sz="2800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baseline="30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-1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–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-2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889792" y="4446824"/>
            <a:ext cx="2855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… = </a:t>
            </a:r>
            <a:r>
              <a:rPr lang="en-US" sz="2800" dirty="0" err="1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–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0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4184650" y="4741169"/>
            <a:ext cx="387350" cy="112751"/>
          </a:xfrm>
          <a:custGeom>
            <a:avLst/>
            <a:gdLst>
              <a:gd name="connsiteX0" fmla="*/ 0 w 673100"/>
              <a:gd name="connsiteY0" fmla="*/ 112751 h 112751"/>
              <a:gd name="connsiteX1" fmla="*/ 330200 w 673100"/>
              <a:gd name="connsiteY1" fmla="*/ 4801 h 112751"/>
              <a:gd name="connsiteX2" fmla="*/ 673100 w 673100"/>
              <a:gd name="connsiteY2" fmla="*/ 17501 h 11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100" h="112751">
                <a:moveTo>
                  <a:pt x="0" y="112751"/>
                </a:moveTo>
                <a:cubicBezTo>
                  <a:pt x="109008" y="66713"/>
                  <a:pt x="218017" y="20676"/>
                  <a:pt x="330200" y="4801"/>
                </a:cubicBezTo>
                <a:cubicBezTo>
                  <a:pt x="442383" y="-11074"/>
                  <a:pt x="673100" y="17501"/>
                  <a:pt x="673100" y="17501"/>
                </a:cubicBezTo>
              </a:path>
            </a:pathLst>
          </a:cu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54222" y="5170624"/>
            <a:ext cx="2541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+1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+ </a:t>
            </a:r>
            <a:r>
              <a:rPr lang="en-US" sz="2800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endParaRPr lang="en-US" baseline="-25000" dirty="0"/>
          </a:p>
        </p:txBody>
      </p:sp>
      <p:sp>
        <p:nvSpPr>
          <p:cNvPr id="3" name="Rectangle 2"/>
          <p:cNvSpPr/>
          <p:nvPr/>
        </p:nvSpPr>
        <p:spPr>
          <a:xfrm>
            <a:off x="2926033" y="5155684"/>
            <a:ext cx="3133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-1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+ </a:t>
            </a:r>
            <a:r>
              <a:rPr lang="en-US" sz="2800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30000" dirty="0">
                <a:solidFill>
                  <a:prstClr val="black"/>
                </a:solidFill>
                <a:latin typeface="Garamond"/>
                <a:cs typeface="Garamond"/>
              </a:rPr>
              <a:t>-1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+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 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26033" y="5700623"/>
            <a:ext cx="4312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…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+ </a:t>
            </a:r>
            <a:r>
              <a:rPr lang="en-US" sz="2800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+ … + 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51963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0" grpId="0"/>
      <p:bldP spid="31" grpId="0" animBg="1"/>
      <p:bldP spid="32" grpId="0"/>
      <p:bldP spid="33" grpId="0"/>
      <p:bldP spid="34" grpId="0" animBg="1"/>
      <p:bldP spid="35" grpId="0"/>
      <p:bldP spid="3" grpId="0"/>
      <p:bldP spid="3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11 </a:t>
            </a:r>
            <a:r>
              <a:rPr lang="en-US" dirty="0"/>
              <a:t>Gambler’s ruin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4222" y="1145528"/>
            <a:ext cx="31697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(1-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i="1" dirty="0">
                <a:latin typeface="Garamond"/>
                <a:cs typeface="Garamond"/>
              </a:rPr>
              <a:t>w</a:t>
            </a:r>
            <a:r>
              <a:rPr lang="en-US" sz="2800" i="1" baseline="-25000" dirty="0">
                <a:latin typeface="Garamond"/>
                <a:cs typeface="Garamond"/>
              </a:rPr>
              <a:t>n</a:t>
            </a:r>
            <a:r>
              <a:rPr lang="en-US" sz="2800" baseline="-25000" dirty="0">
                <a:latin typeface="Garamond"/>
                <a:cs typeface="Garamond"/>
              </a:rPr>
              <a:t>-1</a:t>
            </a:r>
            <a:r>
              <a:rPr lang="en-US" sz="2800" dirty="0">
                <a:latin typeface="Garamond"/>
                <a:cs typeface="Garamond"/>
              </a:rPr>
              <a:t> +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+1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35090" y="1691628"/>
            <a:ext cx="1107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0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299266" y="1691628"/>
            <a:ext cx="1410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200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1.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" y="1145528"/>
            <a:ext cx="3289300" cy="1185328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57200" y="2571758"/>
            <a:ext cx="3289300" cy="523220"/>
          </a:xfrm>
          <a:prstGeom prst="rect">
            <a:avLst/>
          </a:prstGeom>
          <a:ln w="19050" cmpd="sng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(1-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)/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19/18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57200" y="3325723"/>
            <a:ext cx="34227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+1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+ … + 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endParaRPr lang="en-US" sz="2800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1113022" y="3785443"/>
            <a:ext cx="3237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(</a:t>
            </a:r>
            <a:r>
              <a:rPr lang="en-US" sz="2800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baseline="30000" dirty="0">
                <a:solidFill>
                  <a:prstClr val="black"/>
                </a:solidFill>
                <a:latin typeface="Garamond"/>
                <a:cs typeface="Garamond"/>
              </a:rPr>
              <a:t>+1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– 1)/(</a:t>
            </a:r>
            <a:r>
              <a:rPr lang="en-US" sz="2800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– 1)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endParaRPr lang="en-US" sz="2800" baseline="-25000" dirty="0"/>
          </a:p>
        </p:txBody>
      </p:sp>
      <p:sp>
        <p:nvSpPr>
          <p:cNvPr id="17" name="Rectangle 16"/>
          <p:cNvSpPr/>
          <p:nvPr/>
        </p:nvSpPr>
        <p:spPr>
          <a:xfrm>
            <a:off x="457200" y="4500473"/>
            <a:ext cx="38502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200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(</a:t>
            </a:r>
            <a:r>
              <a:rPr lang="en-US" sz="2800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baseline="30000" dirty="0">
                <a:solidFill>
                  <a:prstClr val="black"/>
                </a:solidFill>
                <a:latin typeface="Garamond"/>
                <a:cs typeface="Garamond"/>
              </a:rPr>
              <a:t>200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– 1)/(</a:t>
            </a:r>
            <a:r>
              <a:rPr lang="en-US" sz="2800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– 1)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endParaRPr lang="en-US" sz="2800" baseline="-25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57200" y="5191363"/>
            <a:ext cx="2464594" cy="1033641"/>
            <a:chOff x="457200" y="5191363"/>
            <a:chExt cx="2464594" cy="1033641"/>
          </a:xfrm>
        </p:grpSpPr>
        <p:sp>
          <p:nvSpPr>
            <p:cNvPr id="19" name="Rectangle 18"/>
            <p:cNvSpPr/>
            <p:nvPr/>
          </p:nvSpPr>
          <p:spPr>
            <a:xfrm>
              <a:off x="457200" y="5440273"/>
              <a:ext cx="11111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w</a:t>
              </a:r>
              <a:r>
                <a:rPr lang="en-US" sz="2800" i="1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+1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=</a:t>
              </a:r>
              <a:endParaRPr lang="en-US" sz="2800" baseline="-250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19250" y="5721350"/>
              <a:ext cx="124460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638637" y="5191363"/>
              <a:ext cx="12831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l</a:t>
              </a:r>
              <a:r>
                <a:rPr lang="en-US" sz="2800" i="1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r>
                <a:rPr lang="en-US" sz="28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+1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– 1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50989" y="5701784"/>
              <a:ext cx="1245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l</a:t>
              </a:r>
              <a:r>
                <a:rPr lang="en-US" sz="28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200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– 1</a:t>
              </a:r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457200" y="5171428"/>
            <a:ext cx="2647950" cy="1185328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50900" y="5721350"/>
            <a:ext cx="268472" cy="2421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038350" y="5287451"/>
            <a:ext cx="268472" cy="2421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610100" y="1145528"/>
            <a:ext cx="4238231" cy="5211228"/>
            <a:chOff x="4610100" y="1145528"/>
            <a:chExt cx="4238231" cy="521122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10100" y="1145528"/>
              <a:ext cx="0" cy="521122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4809245" y="1145528"/>
              <a:ext cx="25770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Franklin Gothic Medium"/>
                  <a:cs typeface="Franklin Gothic Medium"/>
                </a:rPr>
                <a:t>You have $100. 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09245" y="1747476"/>
              <a:ext cx="365441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Franklin Gothic Medium"/>
                  <a:cs typeface="Franklin Gothic Medium"/>
                </a:rPr>
                <a:t>You stop when you win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Franklin Gothic Medium"/>
                  <a:cs typeface="Franklin Gothic Medium"/>
                </a:rPr>
                <a:t>$200 or run out. 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809245" y="2902412"/>
              <a:ext cx="40390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Franklin Gothic Medium"/>
                  <a:cs typeface="Franklin Gothic Medium"/>
                </a:rPr>
                <a:t>The probability you win is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53100" y="3587333"/>
              <a:ext cx="20836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Garamond"/>
                  <a:cs typeface="Garamond"/>
                </a:rPr>
                <a:t>w</a:t>
              </a:r>
              <a:r>
                <a:rPr lang="en-US" sz="2800" baseline="-25000" dirty="0">
                  <a:latin typeface="Garamond"/>
                  <a:cs typeface="Garamond"/>
                </a:rPr>
                <a:t>100</a:t>
              </a:r>
              <a:r>
                <a:rPr lang="en-US" sz="2800" dirty="0">
                  <a:latin typeface="Garamond"/>
                  <a:cs typeface="Garamond"/>
                </a:rPr>
                <a:t> ≈ 0.0045</a:t>
              </a:r>
              <a:r>
                <a:rPr lang="en-US" sz="2800" dirty="0">
                  <a:latin typeface="Franklin Gothic Medium"/>
                  <a:cs typeface="Franklin Gothic Medium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77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/>
      <p:bldP spid="17" grpId="0"/>
      <p:bldP spid="37" grpId="0" animBg="1"/>
      <p:bldP spid="14" grpId="0" animBg="1"/>
      <p:bldP spid="3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4 P(ꞏ|F) Is a Probability</a:t>
            </a:r>
            <a:br>
              <a:rPr lang="en-US" altLang="zh-CN" sz="3200" dirty="0"/>
            </a:br>
            <a:endParaRPr 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39B7DF7-3ABB-4645-B105-64ACDE4F84DF}"/>
              </a:ext>
            </a:extLst>
          </p:cNvPr>
          <p:cNvGrpSpPr/>
          <p:nvPr/>
        </p:nvGrpSpPr>
        <p:grpSpPr>
          <a:xfrm>
            <a:off x="457199" y="858798"/>
            <a:ext cx="8229601" cy="5788178"/>
            <a:chOff x="457199" y="970112"/>
            <a:chExt cx="8229601" cy="5788178"/>
          </a:xfrm>
        </p:grpSpPr>
        <p:sp>
          <p:nvSpPr>
            <p:cNvPr id="7" name="TextBox 6"/>
            <p:cNvSpPr txBox="1"/>
            <p:nvPr/>
          </p:nvSpPr>
          <p:spPr>
            <a:xfrm>
              <a:off x="457200" y="970112"/>
              <a:ext cx="149111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Franklin Gothic Medium"/>
                  <a:cs typeface="Franklin Gothic Medium"/>
                </a:rPr>
                <a:t>Theorem 1</a:t>
              </a: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1F6CF8C-B561-4995-B6BF-50448EF2F177}"/>
                </a:ext>
              </a:extLst>
            </p:cNvPr>
            <p:cNvGrpSpPr/>
            <p:nvPr/>
          </p:nvGrpSpPr>
          <p:grpSpPr>
            <a:xfrm>
              <a:off x="457200" y="1481136"/>
              <a:ext cx="8229600" cy="5277154"/>
              <a:chOff x="457200" y="1481136"/>
              <a:chExt cx="8229600" cy="5277154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F857DEB5-9A16-4BC1-B25A-4C984A93C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7200" y="1481136"/>
                <a:ext cx="8229600" cy="5277154"/>
              </a:xfrm>
              <a:prstGeom prst="rect">
                <a:avLst/>
              </a:prstGeom>
            </p:spPr>
          </p:pic>
          <p:sp>
            <p:nvSpPr>
              <p:cNvPr id="18" name="TextBox 6">
                <a:extLst>
                  <a:ext uri="{FF2B5EF4-FFF2-40B4-BE49-F238E27FC236}">
                    <a16:creationId xmlns:a16="http://schemas.microsoft.com/office/drawing/2014/main" id="{7CAE9CA1-3EF7-44CD-8B8C-6125903DE9B1}"/>
                  </a:ext>
                </a:extLst>
              </p:cNvPr>
              <p:cNvSpPr txBox="1"/>
              <p:nvPr/>
            </p:nvSpPr>
            <p:spPr>
              <a:xfrm>
                <a:off x="3504538" y="1792111"/>
                <a:ext cx="51087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</a:p>
            </p:txBody>
          </p:sp>
        </p:grp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AF4A5390-4EF0-43D1-BF27-B273FA45DBEF}"/>
                </a:ext>
              </a:extLst>
            </p:cNvPr>
            <p:cNvSpPr txBox="1"/>
            <p:nvPr/>
          </p:nvSpPr>
          <p:spPr>
            <a:xfrm>
              <a:off x="457199" y="3198167"/>
              <a:ext cx="1912289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Franklin Gothic Medium"/>
                  <a:cs typeface="Franklin Gothic Medium"/>
                </a:rPr>
                <a:t>Theorem 2</a:t>
              </a:r>
            </a:p>
          </p:txBody>
        </p:sp>
        <p:sp>
          <p:nvSpPr>
            <p:cNvPr id="17" name="TextBox 6">
              <a:extLst>
                <a:ext uri="{FF2B5EF4-FFF2-40B4-BE49-F238E27FC236}">
                  <a16:creationId xmlns:a16="http://schemas.microsoft.com/office/drawing/2014/main" id="{A95F54E3-D220-4AA6-9263-33B6FF30660D}"/>
                </a:ext>
              </a:extLst>
            </p:cNvPr>
            <p:cNvSpPr txBox="1"/>
            <p:nvPr/>
          </p:nvSpPr>
          <p:spPr>
            <a:xfrm>
              <a:off x="457200" y="4935685"/>
              <a:ext cx="1912289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Franklin Gothic Medium"/>
                  <a:cs typeface="Franklin Gothic Medium"/>
                </a:rPr>
                <a:t>Theorem 3</a:t>
              </a:r>
            </a:p>
          </p:txBody>
        </p:sp>
      </p:grpSp>
      <p:sp>
        <p:nvSpPr>
          <p:cNvPr id="3" name="TextBox 24">
            <a:extLst>
              <a:ext uri="{FF2B5EF4-FFF2-40B4-BE49-F238E27FC236}">
                <a16:creationId xmlns:a16="http://schemas.microsoft.com/office/drawing/2014/main" id="{97A1EA30-88BC-5A70-26B4-0D2AFA4DB8CA}"/>
              </a:ext>
            </a:extLst>
          </p:cNvPr>
          <p:cNvSpPr txBox="1"/>
          <p:nvPr/>
        </p:nvSpPr>
        <p:spPr>
          <a:xfrm>
            <a:off x="5056414" y="2581017"/>
            <a:ext cx="364202" cy="5755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Franklin Gothic Medium"/>
              </a:rPr>
              <a:t>_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6622403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27244"/>
            <a:ext cx="8229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An insurance company that believes that people can be divided into two distinct classes: those who are accident prone and those who are not. During any given year, </a:t>
            </a:r>
            <a:r>
              <a:rPr lang="en-US" sz="24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an accident-prone person will have an accident with probability 0.4</a:t>
            </a:r>
            <a:r>
              <a:rPr lang="en-US" sz="2400" dirty="0">
                <a:latin typeface="Franklin Gothic Medium"/>
                <a:cs typeface="Franklin Gothic Medium"/>
              </a:rPr>
              <a:t>,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Franklin Gothic Medium"/>
                <a:cs typeface="Franklin Gothic Medium"/>
              </a:rPr>
              <a:t>whereas the corresponding figure for a person who is not prone to accidents is 0.2</a:t>
            </a:r>
            <a:r>
              <a:rPr lang="en-US" sz="2400" dirty="0">
                <a:latin typeface="Franklin Gothic Medium"/>
                <a:cs typeface="Franklin Gothic Medium"/>
              </a:rPr>
              <a:t>. If we assume that 30 percent of the population is accident prone, What is the conditional probability that a new policyholder will have an accident in his or her second year of policy ownership, given that the policyholder had an accident in the first year?</a:t>
            </a:r>
          </a:p>
          <a:p>
            <a:pPr algn="just"/>
            <a:r>
              <a:rPr lang="en-US" sz="2400" dirty="0">
                <a:latin typeface="Franklin Gothic Medium"/>
                <a:cs typeface="Franklin Gothic Medium"/>
              </a:rPr>
              <a:t>Let  A</a:t>
            </a:r>
            <a:r>
              <a:rPr lang="en-US" sz="2400" baseline="-25000" dirty="0">
                <a:latin typeface="Franklin Gothic Medium"/>
                <a:cs typeface="Franklin Gothic Medium"/>
              </a:rPr>
              <a:t>1  </a:t>
            </a:r>
            <a:r>
              <a:rPr lang="en-US" altLang="zh-CN" sz="2400" dirty="0">
                <a:latin typeface="Franklin Gothic Medium"/>
                <a:cs typeface="Franklin Gothic Medium"/>
              </a:rPr>
              <a:t>: the even had an accident in the first year</a:t>
            </a:r>
            <a:endParaRPr lang="en-US" sz="2400" baseline="-25000" dirty="0">
              <a:latin typeface="Franklin Gothic Medium"/>
              <a:cs typeface="Franklin Gothic Medium"/>
            </a:endParaRPr>
          </a:p>
          <a:p>
            <a:pPr algn="just"/>
            <a:r>
              <a:rPr lang="en-US" sz="2400" dirty="0">
                <a:latin typeface="Franklin Gothic Medium"/>
                <a:cs typeface="Franklin Gothic Medium"/>
              </a:rPr>
              <a:t>A</a:t>
            </a:r>
            <a:r>
              <a:rPr lang="en-US" sz="2400" baseline="-25000" dirty="0">
                <a:latin typeface="Franklin Gothic Medium"/>
              </a:rPr>
              <a:t>2</a:t>
            </a:r>
            <a:r>
              <a:rPr lang="en-US" altLang="zh-CN" sz="2400" dirty="0">
                <a:latin typeface="Franklin Gothic Medium"/>
                <a:cs typeface="Franklin Gothic Medium"/>
              </a:rPr>
              <a:t> : the even had an accident in the second year</a:t>
            </a:r>
            <a:endParaRPr lang="en-US" sz="2400" baseline="-25000" dirty="0">
              <a:latin typeface="Franklin Gothic Medium"/>
            </a:endParaRPr>
          </a:p>
          <a:p>
            <a:pPr algn="just"/>
            <a:r>
              <a:rPr lang="en-US" sz="2400" dirty="0">
                <a:latin typeface="Franklin Gothic Medium"/>
                <a:cs typeface="Franklin Gothic Medium"/>
              </a:rPr>
              <a:t>A </a:t>
            </a:r>
            <a:r>
              <a:rPr lang="en-US" altLang="zh-CN" sz="2400" dirty="0">
                <a:latin typeface="Franklin Gothic Medium"/>
                <a:cs typeface="Franklin Gothic Medium"/>
              </a:rPr>
              <a:t>: the even he is accident-prone</a:t>
            </a:r>
          </a:p>
          <a:p>
            <a:pPr algn="just"/>
            <a:r>
              <a:rPr lang="en-US" altLang="zh-CN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altLang="zh-CN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altLang="zh-CN" sz="24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altLang="zh-CN" sz="2400" baseline="-25000" dirty="0">
                <a:solidFill>
                  <a:prstClr val="black"/>
                </a:solidFill>
                <a:latin typeface="Garamond"/>
                <a:cs typeface="Garamond"/>
              </a:rPr>
              <a:t>2 </a:t>
            </a:r>
            <a:r>
              <a:rPr lang="en-US" altLang="zh-CN" sz="24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altLang="zh-CN" sz="2400" i="1" dirty="0">
                <a:solidFill>
                  <a:prstClr val="black"/>
                </a:solidFill>
                <a:latin typeface="Garamond"/>
                <a:cs typeface="Garamond"/>
              </a:rPr>
              <a:t> A</a:t>
            </a:r>
            <a:r>
              <a:rPr lang="en-US" altLang="zh-CN" sz="24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  <a:p>
            <a:pPr algn="just"/>
            <a:r>
              <a:rPr lang="en-US" altLang="zh-CN" sz="24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altLang="zh-CN" sz="2400" baseline="-25000" dirty="0">
                <a:solidFill>
                  <a:prstClr val="black"/>
                </a:solidFill>
                <a:latin typeface="Garamond"/>
                <a:cs typeface="Garamond"/>
              </a:rPr>
              <a:t>2 </a:t>
            </a:r>
            <a:r>
              <a:rPr lang="en-US" altLang="zh-CN" sz="2400" dirty="0">
                <a:solidFill>
                  <a:prstClr val="black"/>
                </a:solidFill>
                <a:latin typeface="Garamond"/>
                <a:cs typeface="Garamond"/>
              </a:rPr>
              <a:t>= </a:t>
            </a:r>
            <a:r>
              <a:rPr lang="en-US" altLang="zh-CN" sz="24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altLang="zh-CN" sz="2400" baseline="-25000" dirty="0">
                <a:solidFill>
                  <a:prstClr val="black"/>
                </a:solidFill>
                <a:latin typeface="Garamond"/>
                <a:cs typeface="Garamond"/>
              </a:rPr>
              <a:t>2 </a:t>
            </a:r>
            <a:r>
              <a:rPr lang="en-US" altLang="zh-CN" sz="24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Garamond"/>
                <a:cs typeface="Garamond"/>
              </a:rPr>
              <a:t>∪</a:t>
            </a:r>
            <a:r>
              <a:rPr lang="en-US" altLang="zh-CN" sz="2400" i="1" dirty="0">
                <a:solidFill>
                  <a:prstClr val="black"/>
                </a:solidFill>
                <a:latin typeface="Garamond"/>
                <a:cs typeface="Garamond"/>
              </a:rPr>
              <a:t> A</a:t>
            </a:r>
            <a:r>
              <a:rPr lang="en-US" altLang="zh-CN" sz="2400" baseline="-25000" dirty="0">
                <a:solidFill>
                  <a:prstClr val="black"/>
                </a:solidFill>
                <a:latin typeface="Garamond"/>
                <a:cs typeface="Garamond"/>
              </a:rPr>
              <a:t>2 </a:t>
            </a:r>
            <a:r>
              <a:rPr lang="en-US" altLang="zh-CN" sz="24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altLang="zh-CN" sz="2400" i="1" baseline="30000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altLang="zh-CN" sz="2400" baseline="-250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7188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12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B6C17F-B6FB-491C-85D2-F7A551821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04" y="1229421"/>
            <a:ext cx="8825179" cy="4356018"/>
          </a:xfrm>
          <a:prstGeom prst="rect">
            <a:avLst/>
          </a:prstGeom>
        </p:spPr>
      </p:pic>
      <p:sp>
        <p:nvSpPr>
          <p:cNvPr id="3" name="TextBox 24">
            <a:extLst>
              <a:ext uri="{FF2B5EF4-FFF2-40B4-BE49-F238E27FC236}">
                <a16:creationId xmlns:a16="http://schemas.microsoft.com/office/drawing/2014/main" id="{7B53B900-6911-0947-284F-B1CC6F3DC945}"/>
              </a:ext>
            </a:extLst>
          </p:cNvPr>
          <p:cNvSpPr txBox="1"/>
          <p:nvPr/>
        </p:nvSpPr>
        <p:spPr>
          <a:xfrm>
            <a:off x="3316342" y="3145820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Garamond"/>
                <a:cs typeface="Garamond"/>
              </a:rPr>
              <a:t>0.4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F721C718-05B4-F243-65E0-E87C15C372A5}"/>
              </a:ext>
            </a:extLst>
          </p:cNvPr>
          <p:cNvSpPr txBox="1"/>
          <p:nvPr/>
        </p:nvSpPr>
        <p:spPr>
          <a:xfrm>
            <a:off x="5837961" y="3115556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Garamond"/>
                <a:cs typeface="Garamond"/>
              </a:rPr>
              <a:t>0.2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5" name="TextBox 24">
            <a:extLst>
              <a:ext uri="{FF2B5EF4-FFF2-40B4-BE49-F238E27FC236}">
                <a16:creationId xmlns:a16="http://schemas.microsoft.com/office/drawing/2014/main" id="{EB0169B0-13BA-F323-E596-397FA57C1DF4}"/>
              </a:ext>
            </a:extLst>
          </p:cNvPr>
          <p:cNvSpPr txBox="1"/>
          <p:nvPr/>
        </p:nvSpPr>
        <p:spPr>
          <a:xfrm>
            <a:off x="5998581" y="4506347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Garamond"/>
                <a:cs typeface="Garamond"/>
              </a:rPr>
              <a:t>0.3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1FA8174F-4224-21C9-C610-D49721D344EE}"/>
              </a:ext>
            </a:extLst>
          </p:cNvPr>
          <p:cNvSpPr txBox="1"/>
          <p:nvPr/>
        </p:nvSpPr>
        <p:spPr>
          <a:xfrm>
            <a:off x="5358506" y="4510698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Garamond"/>
                <a:cs typeface="Garamond"/>
              </a:rPr>
              <a:t>0.4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837688-9106-3719-9E10-47E23427681E}"/>
              </a:ext>
            </a:extLst>
          </p:cNvPr>
          <p:cNvSpPr txBox="1"/>
          <p:nvPr/>
        </p:nvSpPr>
        <p:spPr>
          <a:xfrm>
            <a:off x="2732885" y="6009152"/>
            <a:ext cx="3589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altLang="zh-CN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altLang="zh-CN" sz="24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altLang="zh-CN" sz="24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  <a:latin typeface="Garamond"/>
                <a:cs typeface="Garamond"/>
              </a:rPr>
              <a:t>)=</a:t>
            </a:r>
            <a:r>
              <a:rPr lang="en-US" altLang="zh-CN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altLang="zh-CN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altLang="zh-CN" sz="24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altLang="zh-CN" sz="2400" baseline="-25000" dirty="0">
                <a:solidFill>
                  <a:prstClr val="black"/>
                </a:solidFill>
                <a:latin typeface="Garamond"/>
                <a:cs typeface="Garamond"/>
              </a:rPr>
              <a:t>1 </a:t>
            </a:r>
            <a:r>
              <a:rPr lang="en-US" altLang="zh-CN" sz="24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Garamond"/>
                <a:cs typeface="Garamond"/>
              </a:rPr>
              <a:t>)+</a:t>
            </a:r>
            <a:r>
              <a:rPr lang="en-US" altLang="zh-CN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altLang="zh-CN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altLang="zh-CN" sz="24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altLang="zh-CN" sz="2400" baseline="-25000" dirty="0">
                <a:solidFill>
                  <a:prstClr val="black"/>
                </a:solidFill>
                <a:latin typeface="Garamond"/>
                <a:cs typeface="Garamond"/>
              </a:rPr>
              <a:t>1 </a:t>
            </a:r>
            <a:r>
              <a:rPr lang="en-US" altLang="zh-CN" sz="24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altLang="zh-CN" sz="2400" i="1" baseline="30000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altLang="zh-CN" sz="2400" baseline="-250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763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 Conditional probability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201967" y="1393594"/>
            <a:ext cx="3441700" cy="1828800"/>
          </a:xfrm>
          <a:prstGeom prst="roundRect">
            <a:avLst/>
          </a:prstGeom>
          <a:noFill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r"/>
            <a:r>
              <a:rPr lang="en-US" sz="2400" i="1" dirty="0">
                <a:latin typeface="Garamond"/>
                <a:cs typeface="Garamond"/>
              </a:rPr>
              <a:t>S</a:t>
            </a:r>
          </a:p>
        </p:txBody>
      </p:sp>
      <p:sp>
        <p:nvSpPr>
          <p:cNvPr id="5" name="Oval 4"/>
          <p:cNvSpPr/>
          <p:nvPr/>
        </p:nvSpPr>
        <p:spPr>
          <a:xfrm>
            <a:off x="5863402" y="1692044"/>
            <a:ext cx="2136684" cy="1257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00044" y="2058454"/>
            <a:ext cx="50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921165" y="968316"/>
            <a:ext cx="1854880" cy="2385027"/>
            <a:chOff x="6921165" y="968316"/>
            <a:chExt cx="1854880" cy="2385027"/>
          </a:xfrm>
        </p:grpSpPr>
        <p:sp>
          <p:nvSpPr>
            <p:cNvPr id="11" name="Rounded Rectangle 10"/>
            <p:cNvSpPr/>
            <p:nvPr/>
          </p:nvSpPr>
          <p:spPr>
            <a:xfrm>
              <a:off x="6934894" y="1334557"/>
              <a:ext cx="1841151" cy="1991326"/>
            </a:xfrm>
            <a:custGeom>
              <a:avLst/>
              <a:gdLst>
                <a:gd name="connsiteX0" fmla="*/ 0 w 3441700"/>
                <a:gd name="connsiteY0" fmla="*/ 304806 h 1828800"/>
                <a:gd name="connsiteX1" fmla="*/ 304806 w 3441700"/>
                <a:gd name="connsiteY1" fmla="*/ 0 h 1828800"/>
                <a:gd name="connsiteX2" fmla="*/ 3136894 w 3441700"/>
                <a:gd name="connsiteY2" fmla="*/ 0 h 1828800"/>
                <a:gd name="connsiteX3" fmla="*/ 3441700 w 3441700"/>
                <a:gd name="connsiteY3" fmla="*/ 304806 h 1828800"/>
                <a:gd name="connsiteX4" fmla="*/ 3441700 w 3441700"/>
                <a:gd name="connsiteY4" fmla="*/ 1523994 h 1828800"/>
                <a:gd name="connsiteX5" fmla="*/ 3136894 w 3441700"/>
                <a:gd name="connsiteY5" fmla="*/ 1828800 h 1828800"/>
                <a:gd name="connsiteX6" fmla="*/ 304806 w 3441700"/>
                <a:gd name="connsiteY6" fmla="*/ 1828800 h 1828800"/>
                <a:gd name="connsiteX7" fmla="*/ 0 w 3441700"/>
                <a:gd name="connsiteY7" fmla="*/ 1523994 h 1828800"/>
                <a:gd name="connsiteX8" fmla="*/ 0 w 3441700"/>
                <a:gd name="connsiteY8" fmla="*/ 304806 h 1828800"/>
                <a:gd name="connsiteX0" fmla="*/ 2375243 w 3441700"/>
                <a:gd name="connsiteY0" fmla="*/ 442104 h 1828800"/>
                <a:gd name="connsiteX1" fmla="*/ 304806 w 3441700"/>
                <a:gd name="connsiteY1" fmla="*/ 0 h 1828800"/>
                <a:gd name="connsiteX2" fmla="*/ 3136894 w 3441700"/>
                <a:gd name="connsiteY2" fmla="*/ 0 h 1828800"/>
                <a:gd name="connsiteX3" fmla="*/ 3441700 w 3441700"/>
                <a:gd name="connsiteY3" fmla="*/ 304806 h 1828800"/>
                <a:gd name="connsiteX4" fmla="*/ 3441700 w 3441700"/>
                <a:gd name="connsiteY4" fmla="*/ 1523994 h 1828800"/>
                <a:gd name="connsiteX5" fmla="*/ 3136894 w 3441700"/>
                <a:gd name="connsiteY5" fmla="*/ 1828800 h 1828800"/>
                <a:gd name="connsiteX6" fmla="*/ 304806 w 3441700"/>
                <a:gd name="connsiteY6" fmla="*/ 1828800 h 1828800"/>
                <a:gd name="connsiteX7" fmla="*/ 0 w 3441700"/>
                <a:gd name="connsiteY7" fmla="*/ 1523994 h 1828800"/>
                <a:gd name="connsiteX8" fmla="*/ 2375243 w 3441700"/>
                <a:gd name="connsiteY8" fmla="*/ 442104 h 1828800"/>
                <a:gd name="connsiteX0" fmla="*/ 2375243 w 3441700"/>
                <a:gd name="connsiteY0" fmla="*/ 442104 h 1828800"/>
                <a:gd name="connsiteX1" fmla="*/ 2494698 w 3441700"/>
                <a:gd name="connsiteY1" fmla="*/ 6865 h 1828800"/>
                <a:gd name="connsiteX2" fmla="*/ 3136894 w 3441700"/>
                <a:gd name="connsiteY2" fmla="*/ 0 h 1828800"/>
                <a:gd name="connsiteX3" fmla="*/ 3441700 w 3441700"/>
                <a:gd name="connsiteY3" fmla="*/ 304806 h 1828800"/>
                <a:gd name="connsiteX4" fmla="*/ 3441700 w 3441700"/>
                <a:gd name="connsiteY4" fmla="*/ 1523994 h 1828800"/>
                <a:gd name="connsiteX5" fmla="*/ 3136894 w 3441700"/>
                <a:gd name="connsiteY5" fmla="*/ 1828800 h 1828800"/>
                <a:gd name="connsiteX6" fmla="*/ 304806 w 3441700"/>
                <a:gd name="connsiteY6" fmla="*/ 1828800 h 1828800"/>
                <a:gd name="connsiteX7" fmla="*/ 0 w 3441700"/>
                <a:gd name="connsiteY7" fmla="*/ 1523994 h 1828800"/>
                <a:gd name="connsiteX8" fmla="*/ 2375243 w 3441700"/>
                <a:gd name="connsiteY8" fmla="*/ 442104 h 1828800"/>
                <a:gd name="connsiteX0" fmla="*/ 2375243 w 3441700"/>
                <a:gd name="connsiteY0" fmla="*/ 442104 h 1828800"/>
                <a:gd name="connsiteX1" fmla="*/ 2494698 w 3441700"/>
                <a:gd name="connsiteY1" fmla="*/ 6865 h 1828800"/>
                <a:gd name="connsiteX2" fmla="*/ 3136894 w 3441700"/>
                <a:gd name="connsiteY2" fmla="*/ 0 h 1828800"/>
                <a:gd name="connsiteX3" fmla="*/ 3441700 w 3441700"/>
                <a:gd name="connsiteY3" fmla="*/ 304806 h 1828800"/>
                <a:gd name="connsiteX4" fmla="*/ 3441700 w 3441700"/>
                <a:gd name="connsiteY4" fmla="*/ 1523994 h 1828800"/>
                <a:gd name="connsiteX5" fmla="*/ 3136894 w 3441700"/>
                <a:gd name="connsiteY5" fmla="*/ 1828800 h 1828800"/>
                <a:gd name="connsiteX6" fmla="*/ 1780752 w 3441700"/>
                <a:gd name="connsiteY6" fmla="*/ 1828800 h 1828800"/>
                <a:gd name="connsiteX7" fmla="*/ 0 w 3441700"/>
                <a:gd name="connsiteY7" fmla="*/ 1523994 h 1828800"/>
                <a:gd name="connsiteX8" fmla="*/ 2375243 w 3441700"/>
                <a:gd name="connsiteY8" fmla="*/ 442104 h 1828800"/>
                <a:gd name="connsiteX0" fmla="*/ 823784 w 1890241"/>
                <a:gd name="connsiteY0" fmla="*/ 442104 h 1828800"/>
                <a:gd name="connsiteX1" fmla="*/ 943239 w 1890241"/>
                <a:gd name="connsiteY1" fmla="*/ 6865 h 1828800"/>
                <a:gd name="connsiteX2" fmla="*/ 1585435 w 1890241"/>
                <a:gd name="connsiteY2" fmla="*/ 0 h 1828800"/>
                <a:gd name="connsiteX3" fmla="*/ 1890241 w 1890241"/>
                <a:gd name="connsiteY3" fmla="*/ 304806 h 1828800"/>
                <a:gd name="connsiteX4" fmla="*/ 1890241 w 1890241"/>
                <a:gd name="connsiteY4" fmla="*/ 1523994 h 1828800"/>
                <a:gd name="connsiteX5" fmla="*/ 1585435 w 1890241"/>
                <a:gd name="connsiteY5" fmla="*/ 1828800 h 1828800"/>
                <a:gd name="connsiteX6" fmla="*/ 229293 w 1890241"/>
                <a:gd name="connsiteY6" fmla="*/ 1828800 h 1828800"/>
                <a:gd name="connsiteX7" fmla="*/ 0 w 1890241"/>
                <a:gd name="connsiteY7" fmla="*/ 1352373 h 1828800"/>
                <a:gd name="connsiteX8" fmla="*/ 823784 w 1890241"/>
                <a:gd name="connsiteY8" fmla="*/ 442104 h 1828800"/>
                <a:gd name="connsiteX0" fmla="*/ 521730 w 1890241"/>
                <a:gd name="connsiteY0" fmla="*/ 675509 h 1828800"/>
                <a:gd name="connsiteX1" fmla="*/ 943239 w 1890241"/>
                <a:gd name="connsiteY1" fmla="*/ 6865 h 1828800"/>
                <a:gd name="connsiteX2" fmla="*/ 1585435 w 1890241"/>
                <a:gd name="connsiteY2" fmla="*/ 0 h 1828800"/>
                <a:gd name="connsiteX3" fmla="*/ 1890241 w 1890241"/>
                <a:gd name="connsiteY3" fmla="*/ 304806 h 1828800"/>
                <a:gd name="connsiteX4" fmla="*/ 1890241 w 1890241"/>
                <a:gd name="connsiteY4" fmla="*/ 1523994 h 1828800"/>
                <a:gd name="connsiteX5" fmla="*/ 1585435 w 1890241"/>
                <a:gd name="connsiteY5" fmla="*/ 1828800 h 1828800"/>
                <a:gd name="connsiteX6" fmla="*/ 229293 w 1890241"/>
                <a:gd name="connsiteY6" fmla="*/ 1828800 h 1828800"/>
                <a:gd name="connsiteX7" fmla="*/ 0 w 1890241"/>
                <a:gd name="connsiteY7" fmla="*/ 1352373 h 1828800"/>
                <a:gd name="connsiteX8" fmla="*/ 521730 w 1890241"/>
                <a:gd name="connsiteY8" fmla="*/ 675509 h 1828800"/>
                <a:gd name="connsiteX0" fmla="*/ 521730 w 1890241"/>
                <a:gd name="connsiteY0" fmla="*/ 675509 h 1828800"/>
                <a:gd name="connsiteX1" fmla="*/ 943239 w 1890241"/>
                <a:gd name="connsiteY1" fmla="*/ 6865 h 1828800"/>
                <a:gd name="connsiteX2" fmla="*/ 1585435 w 1890241"/>
                <a:gd name="connsiteY2" fmla="*/ 0 h 1828800"/>
                <a:gd name="connsiteX3" fmla="*/ 1890241 w 1890241"/>
                <a:gd name="connsiteY3" fmla="*/ 304806 h 1828800"/>
                <a:gd name="connsiteX4" fmla="*/ 1890241 w 1890241"/>
                <a:gd name="connsiteY4" fmla="*/ 1523994 h 1828800"/>
                <a:gd name="connsiteX5" fmla="*/ 1585435 w 1890241"/>
                <a:gd name="connsiteY5" fmla="*/ 1828800 h 1828800"/>
                <a:gd name="connsiteX6" fmla="*/ 229293 w 1890241"/>
                <a:gd name="connsiteY6" fmla="*/ 1828800 h 1828800"/>
                <a:gd name="connsiteX7" fmla="*/ 0 w 1890241"/>
                <a:gd name="connsiteY7" fmla="*/ 1352373 h 1828800"/>
                <a:gd name="connsiteX8" fmla="*/ 521730 w 1890241"/>
                <a:gd name="connsiteY8" fmla="*/ 675509 h 1828800"/>
                <a:gd name="connsiteX0" fmla="*/ 943239 w 1890241"/>
                <a:gd name="connsiteY0" fmla="*/ 6865 h 1828800"/>
                <a:gd name="connsiteX1" fmla="*/ 1585435 w 1890241"/>
                <a:gd name="connsiteY1" fmla="*/ 0 h 1828800"/>
                <a:gd name="connsiteX2" fmla="*/ 1890241 w 1890241"/>
                <a:gd name="connsiteY2" fmla="*/ 304806 h 1828800"/>
                <a:gd name="connsiteX3" fmla="*/ 1890241 w 1890241"/>
                <a:gd name="connsiteY3" fmla="*/ 1523994 h 1828800"/>
                <a:gd name="connsiteX4" fmla="*/ 1585435 w 1890241"/>
                <a:gd name="connsiteY4" fmla="*/ 1828800 h 1828800"/>
                <a:gd name="connsiteX5" fmla="*/ 229293 w 1890241"/>
                <a:gd name="connsiteY5" fmla="*/ 1828800 h 1828800"/>
                <a:gd name="connsiteX6" fmla="*/ 0 w 1890241"/>
                <a:gd name="connsiteY6" fmla="*/ 1352373 h 1828800"/>
                <a:gd name="connsiteX7" fmla="*/ 521730 w 1890241"/>
                <a:gd name="connsiteY7" fmla="*/ 675509 h 1828800"/>
                <a:gd name="connsiteX8" fmla="*/ 1034679 w 1890241"/>
                <a:gd name="connsiteY8" fmla="*/ 98305 h 1828800"/>
                <a:gd name="connsiteX0" fmla="*/ 943239 w 1890241"/>
                <a:gd name="connsiteY0" fmla="*/ 6865 h 1828800"/>
                <a:gd name="connsiteX1" fmla="*/ 1585435 w 1890241"/>
                <a:gd name="connsiteY1" fmla="*/ 0 h 1828800"/>
                <a:gd name="connsiteX2" fmla="*/ 1890241 w 1890241"/>
                <a:gd name="connsiteY2" fmla="*/ 304806 h 1828800"/>
                <a:gd name="connsiteX3" fmla="*/ 1890241 w 1890241"/>
                <a:gd name="connsiteY3" fmla="*/ 1523994 h 1828800"/>
                <a:gd name="connsiteX4" fmla="*/ 1585435 w 1890241"/>
                <a:gd name="connsiteY4" fmla="*/ 1828800 h 1828800"/>
                <a:gd name="connsiteX5" fmla="*/ 229293 w 1890241"/>
                <a:gd name="connsiteY5" fmla="*/ 1828800 h 1828800"/>
                <a:gd name="connsiteX6" fmla="*/ 0 w 1890241"/>
                <a:gd name="connsiteY6" fmla="*/ 1352373 h 1828800"/>
                <a:gd name="connsiteX7" fmla="*/ 521730 w 1890241"/>
                <a:gd name="connsiteY7" fmla="*/ 675509 h 1828800"/>
                <a:gd name="connsiteX0" fmla="*/ 943239 w 1890241"/>
                <a:gd name="connsiteY0" fmla="*/ 6865 h 1828800"/>
                <a:gd name="connsiteX1" fmla="*/ 1585435 w 1890241"/>
                <a:gd name="connsiteY1" fmla="*/ 0 h 1828800"/>
                <a:gd name="connsiteX2" fmla="*/ 1890241 w 1890241"/>
                <a:gd name="connsiteY2" fmla="*/ 304806 h 1828800"/>
                <a:gd name="connsiteX3" fmla="*/ 1890241 w 1890241"/>
                <a:gd name="connsiteY3" fmla="*/ 1523994 h 1828800"/>
                <a:gd name="connsiteX4" fmla="*/ 1585435 w 1890241"/>
                <a:gd name="connsiteY4" fmla="*/ 1828800 h 1828800"/>
                <a:gd name="connsiteX5" fmla="*/ 229293 w 1890241"/>
                <a:gd name="connsiteY5" fmla="*/ 1828800 h 1828800"/>
                <a:gd name="connsiteX6" fmla="*/ 0 w 1890241"/>
                <a:gd name="connsiteY6" fmla="*/ 1352373 h 1828800"/>
                <a:gd name="connsiteX0" fmla="*/ 713946 w 1660948"/>
                <a:gd name="connsiteY0" fmla="*/ 6865 h 1828800"/>
                <a:gd name="connsiteX1" fmla="*/ 1356142 w 1660948"/>
                <a:gd name="connsiteY1" fmla="*/ 0 h 1828800"/>
                <a:gd name="connsiteX2" fmla="*/ 1660948 w 1660948"/>
                <a:gd name="connsiteY2" fmla="*/ 304806 h 1828800"/>
                <a:gd name="connsiteX3" fmla="*/ 1660948 w 1660948"/>
                <a:gd name="connsiteY3" fmla="*/ 1523994 h 1828800"/>
                <a:gd name="connsiteX4" fmla="*/ 1356142 w 1660948"/>
                <a:gd name="connsiteY4" fmla="*/ 1828800 h 1828800"/>
                <a:gd name="connsiteX5" fmla="*/ 0 w 1660948"/>
                <a:gd name="connsiteY5" fmla="*/ 18288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0948" h="1828800">
                  <a:moveTo>
                    <a:pt x="713946" y="6865"/>
                  </a:moveTo>
                  <a:lnTo>
                    <a:pt x="1356142" y="0"/>
                  </a:lnTo>
                  <a:cubicBezTo>
                    <a:pt x="1524482" y="0"/>
                    <a:pt x="1660948" y="136466"/>
                    <a:pt x="1660948" y="304806"/>
                  </a:cubicBezTo>
                  <a:lnTo>
                    <a:pt x="1660948" y="1523994"/>
                  </a:lnTo>
                  <a:cubicBezTo>
                    <a:pt x="1660948" y="1692334"/>
                    <a:pt x="1524482" y="1828800"/>
                    <a:pt x="1356142" y="1828800"/>
                  </a:cubicBezTo>
                  <a:lnTo>
                    <a:pt x="0" y="1828800"/>
                  </a:lnTo>
                </a:path>
              </a:pathLst>
            </a:custGeom>
            <a:solidFill>
              <a:schemeClr val="bg1">
                <a:alpha val="75000"/>
              </a:schemeClr>
            </a:solidFill>
            <a:ln w="5715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r"/>
              <a:endParaRPr lang="en-US" sz="2400" i="1" dirty="0">
                <a:latin typeface="Garamond"/>
                <a:cs typeface="Garamond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921165" y="1216640"/>
              <a:ext cx="852380" cy="213670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402769" y="968316"/>
              <a:ext cx="4312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7200" y="1369858"/>
            <a:ext cx="46296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conditional probability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A </a:t>
            </a:r>
            <a:r>
              <a:rPr lang="en-US" sz="2800" dirty="0">
                <a:latin typeface="Garamond"/>
                <a:cs typeface="Garamond"/>
              </a:rPr>
              <a:t>| 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 represents the probability of event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assuming event </a:t>
            </a:r>
            <a:r>
              <a:rPr lang="en-US" sz="2800" i="1" dirty="0">
                <a:solidFill>
                  <a:srgbClr val="FF9933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 happened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365036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Conditional probabilities with respect to the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reduced sample space 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Franklin Gothic Medium"/>
                <a:cs typeface="Franklin Gothic Medium"/>
              </a:rPr>
              <a:t> are given by the formula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074889" y="4796669"/>
            <a:ext cx="3102919" cy="1103425"/>
            <a:chOff x="622776" y="3764643"/>
            <a:chExt cx="3102919" cy="1103425"/>
          </a:xfrm>
        </p:grpSpPr>
        <p:sp>
          <p:nvSpPr>
            <p:cNvPr id="28" name="TextBox 27"/>
            <p:cNvSpPr txBox="1"/>
            <p:nvPr/>
          </p:nvSpPr>
          <p:spPr>
            <a:xfrm>
              <a:off x="708819" y="4006789"/>
              <a:ext cx="1770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A | F</a:t>
              </a:r>
              <a:r>
                <a:rPr lang="en-US" sz="2800" dirty="0">
                  <a:latin typeface="Garamond"/>
                  <a:cs typeface="Garamond"/>
                </a:rPr>
                <a:t>) =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9437" y="3764643"/>
              <a:ext cx="108245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AF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616734" y="4239594"/>
              <a:ext cx="8094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F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2546866" y="4308457"/>
              <a:ext cx="878703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22776" y="3777930"/>
              <a:ext cx="3102919" cy="1090138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287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98233"/>
            <a:ext cx="51445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 box contains 3 cards. One is black on both sides. One is red on both sides. One is black on one side and red on the other.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410092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draw a random card and see a black side. What are the chances the other side is red?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40152" y="1620109"/>
            <a:ext cx="770020" cy="974811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592552" y="1772509"/>
            <a:ext cx="770020" cy="974811"/>
          </a:xfrm>
          <a:prstGeom prst="roundRect">
            <a:avLst/>
          </a:prstGeom>
          <a:solidFill>
            <a:schemeClr val="tx1"/>
          </a:solidFill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553633" y="1620109"/>
            <a:ext cx="770020" cy="97481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706033" y="1772509"/>
            <a:ext cx="770020" cy="974811"/>
          </a:xfrm>
          <a:prstGeom prst="roundRect">
            <a:avLst/>
          </a:prstGeom>
          <a:solidFill>
            <a:srgbClr val="FF0000"/>
          </a:solidFill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660248" y="1620109"/>
            <a:ext cx="770020" cy="97481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812648" y="1772509"/>
            <a:ext cx="770020" cy="974811"/>
          </a:xfrm>
          <a:prstGeom prst="roundRect">
            <a:avLst/>
          </a:prstGeom>
          <a:solidFill>
            <a:schemeClr val="tx1"/>
          </a:solidFill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00432" y="4792473"/>
            <a:ext cx="16257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Franklin Gothic Medium"/>
                <a:cs typeface="Franklin Gothic Medium"/>
              </a:rPr>
              <a:t>A: </a:t>
            </a:r>
            <a:r>
              <a:rPr lang="en-US" sz="4400" dirty="0">
                <a:latin typeface="Garamond"/>
                <a:cs typeface="Garamond"/>
              </a:rPr>
              <a:t>1/4</a:t>
            </a:r>
            <a:endParaRPr lang="en-US" sz="4400" dirty="0">
              <a:latin typeface="Franklin Gothic Medium"/>
              <a:cs typeface="Franklin Gothic Medium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28993" y="4799050"/>
            <a:ext cx="16154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Franklin Gothic Medium"/>
                <a:cs typeface="Franklin Gothic Medium"/>
              </a:rPr>
              <a:t>B: </a:t>
            </a:r>
            <a:r>
              <a:rPr lang="en-US" sz="4400" dirty="0">
                <a:latin typeface="Garamond"/>
                <a:cs typeface="Garamond"/>
              </a:rPr>
              <a:t>1/3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69314" y="4785896"/>
            <a:ext cx="16154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Franklin Gothic Medium"/>
                <a:cs typeface="Franklin Gothic Medium"/>
              </a:rPr>
              <a:t>C: </a:t>
            </a:r>
            <a:r>
              <a:rPr lang="en-US" sz="4400" dirty="0">
                <a:latin typeface="Garamond"/>
                <a:cs typeface="Garamond"/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413961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86032" y="1523999"/>
            <a:ext cx="770020" cy="974811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538432" y="1676399"/>
            <a:ext cx="770020" cy="974811"/>
          </a:xfrm>
          <a:prstGeom prst="roundRect">
            <a:avLst/>
          </a:prstGeom>
          <a:solidFill>
            <a:schemeClr val="tx1"/>
          </a:solidFill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F1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99513" y="1523999"/>
            <a:ext cx="770020" cy="97481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651913" y="1676399"/>
            <a:ext cx="770020" cy="974811"/>
          </a:xfrm>
          <a:prstGeom prst="roundRect">
            <a:avLst/>
          </a:prstGeom>
          <a:solidFill>
            <a:srgbClr val="FF0000"/>
          </a:solidFill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06128" y="1523999"/>
            <a:ext cx="770020" cy="97481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758528" y="1676399"/>
            <a:ext cx="770020" cy="974811"/>
          </a:xfrm>
          <a:prstGeom prst="roundRect">
            <a:avLst/>
          </a:prstGeom>
          <a:solidFill>
            <a:schemeClr val="tx1"/>
          </a:solidFill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ourier New"/>
                <a:cs typeface="Courier New"/>
              </a:rPr>
              <a:t>F3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94342" y="1154667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urier New"/>
                <a:cs typeface="Courier New"/>
              </a:rPr>
              <a:t>B1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21553" y="1164276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urier New"/>
                <a:cs typeface="Courier New"/>
              </a:rPr>
              <a:t>B2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1303" y="1169764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urier New"/>
                <a:cs typeface="Courier New"/>
              </a:rPr>
              <a:t>B3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1469709"/>
            <a:ext cx="4755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dirty="0">
                <a:latin typeface="Garamond"/>
                <a:cs typeface="Garamond"/>
              </a:rPr>
              <a:t> = { </a:t>
            </a:r>
            <a:r>
              <a:rPr lang="en-US" sz="2800" dirty="0">
                <a:latin typeface="Courier New"/>
                <a:cs typeface="Courier New"/>
              </a:rPr>
              <a:t>F1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latin typeface="Courier New"/>
                <a:cs typeface="Courier New"/>
              </a:rPr>
              <a:t>B1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F2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B2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latin typeface="Courier New"/>
                <a:cs typeface="Courier New"/>
              </a:rPr>
              <a:t>F3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B3</a:t>
            </a:r>
            <a:r>
              <a:rPr lang="en-US" sz="2800" dirty="0">
                <a:latin typeface="Garamond"/>
                <a:cs typeface="Garamond"/>
              </a:rPr>
              <a:t> 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301505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event you see a black side is </a:t>
            </a:r>
            <a:r>
              <a:rPr lang="en-US" sz="2800" i="1" dirty="0">
                <a:latin typeface="Garamond"/>
                <a:cs typeface="Garamond"/>
              </a:rPr>
              <a:t>SB</a:t>
            </a:r>
            <a:r>
              <a:rPr lang="en-US" sz="2800" dirty="0">
                <a:latin typeface="Garamond"/>
                <a:cs typeface="Garamond"/>
              </a:rPr>
              <a:t> = { </a:t>
            </a:r>
            <a:r>
              <a:rPr lang="en-US" sz="2800" dirty="0">
                <a:latin typeface="Courier New"/>
                <a:cs typeface="Courier New"/>
              </a:rPr>
              <a:t>F1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latin typeface="Courier New"/>
                <a:cs typeface="Courier New"/>
              </a:rPr>
              <a:t>B1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latin typeface="Courier New"/>
                <a:cs typeface="Courier New"/>
              </a:rPr>
              <a:t>F3</a:t>
            </a:r>
            <a:r>
              <a:rPr lang="en-US" sz="2800" dirty="0">
                <a:latin typeface="Garamond"/>
                <a:cs typeface="Garamond"/>
              </a:rPr>
              <a:t> 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38058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event the other side is red is </a:t>
            </a:r>
            <a:r>
              <a:rPr lang="en-US" sz="2800" i="1" dirty="0">
                <a:latin typeface="Garamond"/>
                <a:cs typeface="Garamond"/>
              </a:rPr>
              <a:t>OR</a:t>
            </a:r>
            <a:r>
              <a:rPr lang="en-US" sz="2800" dirty="0">
                <a:latin typeface="Garamond"/>
                <a:cs typeface="Garamond"/>
              </a:rPr>
              <a:t> = { 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F2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B2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latin typeface="Courier New"/>
                <a:cs typeface="Courier New"/>
              </a:rPr>
              <a:t>F3</a:t>
            </a:r>
            <a:r>
              <a:rPr lang="en-US" sz="2800" dirty="0">
                <a:latin typeface="Garamond"/>
                <a:cs typeface="Garamond"/>
              </a:rPr>
              <a:t> 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2018" y="5016852"/>
            <a:ext cx="214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OR | SB</a:t>
            </a:r>
            <a:r>
              <a:rPr lang="en-US" sz="2800" dirty="0">
                <a:latin typeface="Garamond"/>
                <a:cs typeface="Garamond"/>
              </a:rPr>
              <a:t>) =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09361" y="2007966"/>
            <a:ext cx="378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equally likely outcomes</a:t>
            </a:r>
            <a:endParaRPr lang="en-US" sz="2400" dirty="0">
              <a:latin typeface="Garamond"/>
              <a:cs typeface="Garamond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573105" y="4777171"/>
            <a:ext cx="1542691" cy="998171"/>
            <a:chOff x="3573105" y="4777171"/>
            <a:chExt cx="1542691" cy="998171"/>
          </a:xfrm>
        </p:grpSpPr>
        <p:sp>
          <p:nvSpPr>
            <p:cNvPr id="19" name="Rectangle 18"/>
            <p:cNvSpPr/>
            <p:nvPr/>
          </p:nvSpPr>
          <p:spPr>
            <a:xfrm>
              <a:off x="3573105" y="4777171"/>
              <a:ext cx="15426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OR SB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33972" y="5252122"/>
              <a:ext cx="98532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SB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640534" y="5320985"/>
              <a:ext cx="1336501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115796" y="4742080"/>
            <a:ext cx="1549193" cy="1046991"/>
            <a:chOff x="5115796" y="4742080"/>
            <a:chExt cx="1549193" cy="1046991"/>
          </a:xfrm>
        </p:grpSpPr>
        <p:sp>
          <p:nvSpPr>
            <p:cNvPr id="23" name="Rectangle 22"/>
            <p:cNvSpPr/>
            <p:nvPr/>
          </p:nvSpPr>
          <p:spPr>
            <a:xfrm>
              <a:off x="5115796" y="5031915"/>
              <a:ext cx="4239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=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74821" y="4742080"/>
              <a:ext cx="10901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1/|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S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76039" y="5265851"/>
              <a:ext cx="10635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3/|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S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574821" y="5320984"/>
              <a:ext cx="979401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6664989" y="5031915"/>
            <a:ext cx="10299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1/3</a:t>
            </a:r>
          </a:p>
        </p:txBody>
      </p:sp>
    </p:spTree>
    <p:extLst>
      <p:ext uri="{BB962C8B-B14F-4D97-AF65-F5344CB8AC3E}">
        <p14:creationId xmlns:p14="http://schemas.microsoft.com/office/powerpoint/2010/main" val="160149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multiplication rule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96797" y="1285182"/>
            <a:ext cx="3106171" cy="998171"/>
            <a:chOff x="708819" y="3764643"/>
            <a:chExt cx="3106171" cy="998171"/>
          </a:xfrm>
        </p:grpSpPr>
        <p:sp>
          <p:nvSpPr>
            <p:cNvPr id="5" name="TextBox 4"/>
            <p:cNvSpPr txBox="1"/>
            <p:nvPr/>
          </p:nvSpPr>
          <p:spPr>
            <a:xfrm>
              <a:off x="708819" y="4006789"/>
              <a:ext cx="18441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latin typeface="Garamond"/>
                  <a:cs typeface="Garamond"/>
                </a:rPr>
                <a:t>2</a:t>
              </a:r>
              <a:r>
                <a:rPr lang="en-US" sz="2800" i="1" dirty="0">
                  <a:latin typeface="Garamond"/>
                  <a:cs typeface="Garamond"/>
                </a:rPr>
                <a:t>|E</a:t>
              </a:r>
              <a:r>
                <a:rPr lang="en-US" sz="2800" baseline="-25000" dirty="0">
                  <a:latin typeface="Garamond"/>
                  <a:cs typeface="Garamond"/>
                </a:rPr>
                <a:t>1</a:t>
              </a:r>
              <a:r>
                <a:rPr lang="en-US" sz="2800" dirty="0">
                  <a:latin typeface="Garamond"/>
                  <a:cs typeface="Garamond"/>
                </a:rPr>
                <a:t>) =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479437" y="3764643"/>
              <a:ext cx="13355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16734" y="4239594"/>
              <a:ext cx="97648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546866" y="4308457"/>
              <a:ext cx="1122552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57200" y="1539713"/>
            <a:ext cx="2914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Using the formula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515897"/>
            <a:ext cx="7411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We can calculate the probability of intersection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21862" y="3244917"/>
            <a:ext cx="3990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4055002"/>
            <a:ext cx="3607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In general for </a:t>
            </a:r>
            <a:r>
              <a:rPr lang="en-US" sz="2800" i="1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events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481" y="4777155"/>
            <a:ext cx="7252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…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i="1" baseline="-25000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)…P(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i="1" baseline="-25000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…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i="1" baseline="-25000" dirty="0">
                <a:latin typeface="Garamond"/>
                <a:cs typeface="Garamond"/>
              </a:rPr>
              <a:t>n</a:t>
            </a:r>
            <a:r>
              <a:rPr lang="en-US" sz="2800" baseline="-25000" dirty="0">
                <a:latin typeface="Garamond"/>
                <a:cs typeface="Garamond"/>
              </a:rPr>
              <a:t>-1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9946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4260</Words>
  <Application>Microsoft Office PowerPoint</Application>
  <PresentationFormat>全屏显示(4:3)</PresentationFormat>
  <Paragraphs>669</Paragraphs>
  <Slides>57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7" baseType="lpstr">
      <vt:lpstr>Arial</vt:lpstr>
      <vt:lpstr>Calibri</vt:lpstr>
      <vt:lpstr>Comic Sans MS</vt:lpstr>
      <vt:lpstr>Courier New</vt:lpstr>
      <vt:lpstr>Franklin Gothic Book</vt:lpstr>
      <vt:lpstr>Franklin Gothic Medium</vt:lpstr>
      <vt:lpstr>Garamond</vt:lpstr>
      <vt:lpstr>Symbol</vt:lpstr>
      <vt:lpstr>Times New Roman</vt:lpstr>
      <vt:lpstr>Office Theme</vt:lpstr>
      <vt:lpstr>2. Conditional probability</vt:lpstr>
      <vt:lpstr>Contents</vt:lpstr>
      <vt:lpstr>Coins game ----understand conditional probability</vt:lpstr>
      <vt:lpstr>Coins game ----understand conditional probability</vt:lpstr>
      <vt:lpstr>Problem for you to solve</vt:lpstr>
      <vt:lpstr>1 Conditional probability</vt:lpstr>
      <vt:lpstr>Example 1</vt:lpstr>
      <vt:lpstr>Solution</vt:lpstr>
      <vt:lpstr>The multiplication rule</vt:lpstr>
      <vt:lpstr>Example 2 Using conditional probabilities</vt:lpstr>
      <vt:lpstr>Example 2 Using conditional probabilities</vt:lpstr>
      <vt:lpstr>Example 3 Cards</vt:lpstr>
      <vt:lpstr>Example 3 Cards</vt:lpstr>
      <vt:lpstr>Example 3 Cards</vt:lpstr>
      <vt:lpstr>Example 3 Cards</vt:lpstr>
      <vt:lpstr>Rule of average conditional probabilities</vt:lpstr>
      <vt:lpstr>Example 4 Multiple choice</vt:lpstr>
      <vt:lpstr>Multiple choice test</vt:lpstr>
      <vt:lpstr>Example 5  Red and blue balls again</vt:lpstr>
      <vt:lpstr>Example 5 Boxes</vt:lpstr>
      <vt:lpstr>Example 5 Boxes</vt:lpstr>
      <vt:lpstr>Example 5 Boxes</vt:lpstr>
      <vt:lpstr>Example 5  Boxes</vt:lpstr>
      <vt:lpstr>Exercise</vt:lpstr>
      <vt:lpstr>2 Bayes Formula</vt:lpstr>
      <vt:lpstr>Example 6 Medical tests</vt:lpstr>
      <vt:lpstr>Example 6 Explain</vt:lpstr>
      <vt:lpstr>Exercise</vt:lpstr>
      <vt:lpstr>Example 7 Russian roulette</vt:lpstr>
      <vt:lpstr>Example 7 Russian roulette</vt:lpstr>
      <vt:lpstr>Example 7 Russian roulette</vt:lpstr>
      <vt:lpstr>Example 7 Russian roulette</vt:lpstr>
      <vt:lpstr>Infinite sample spaces</vt:lpstr>
      <vt:lpstr>Exercise</vt:lpstr>
      <vt:lpstr>3 Independent Events</vt:lpstr>
      <vt:lpstr>Algebra of independent events</vt:lpstr>
      <vt:lpstr>Examples of (in)dependence</vt:lpstr>
      <vt:lpstr>Example 8 Reliability of sequential components</vt:lpstr>
      <vt:lpstr>Example 9 Reliability of parallel components</vt:lpstr>
      <vt:lpstr>Exercise</vt:lpstr>
      <vt:lpstr>Independence of three events</vt:lpstr>
      <vt:lpstr>(In)dependence of three events</vt:lpstr>
      <vt:lpstr>Independence of many events</vt:lpstr>
      <vt:lpstr>Example 10 Playoffs</vt:lpstr>
      <vt:lpstr>Example 10 Playoffs</vt:lpstr>
      <vt:lpstr>Example 10 Playoffs</vt:lpstr>
      <vt:lpstr>Example 10 Playoffs</vt:lpstr>
      <vt:lpstr>Example 10 Playoffs</vt:lpstr>
      <vt:lpstr>Exercise</vt:lpstr>
      <vt:lpstr>Example 11 Gambler’s ruin</vt:lpstr>
      <vt:lpstr>Example 11 Gambler’s ruin</vt:lpstr>
      <vt:lpstr>Example 11 Gambler’s ruin</vt:lpstr>
      <vt:lpstr>Example 11 Gambler’s ruin</vt:lpstr>
      <vt:lpstr>Example 11 Gambler’s ruin</vt:lpstr>
      <vt:lpstr>4 P(ꞏ|F) Is a Probability </vt:lpstr>
      <vt:lpstr>Example 12</vt:lpstr>
      <vt:lpstr>Example 12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Bogdanov</dc:creator>
  <cp:lastModifiedBy>Lenovo</cp:lastModifiedBy>
  <cp:revision>321</cp:revision>
  <dcterms:created xsi:type="dcterms:W3CDTF">2013-01-07T07:20:47Z</dcterms:created>
  <dcterms:modified xsi:type="dcterms:W3CDTF">2023-09-18T13:06:36Z</dcterms:modified>
</cp:coreProperties>
</file>