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95" r:id="rId3"/>
    <p:sldId id="436" r:id="rId4"/>
    <p:sldId id="263" r:id="rId5"/>
    <p:sldId id="437" r:id="rId6"/>
    <p:sldId id="438" r:id="rId7"/>
    <p:sldId id="439" r:id="rId8"/>
    <p:sldId id="440" r:id="rId9"/>
    <p:sldId id="441" r:id="rId10"/>
    <p:sldId id="442" r:id="rId11"/>
    <p:sldId id="443" r:id="rId12"/>
    <p:sldId id="444" r:id="rId13"/>
    <p:sldId id="445" r:id="rId14"/>
    <p:sldId id="446" r:id="rId15"/>
    <p:sldId id="447" r:id="rId16"/>
    <p:sldId id="448" r:id="rId17"/>
    <p:sldId id="449" r:id="rId18"/>
    <p:sldId id="451"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3300"/>
    <a:srgbClr val="FFFF66"/>
    <a:srgbClr val="FF0000"/>
    <a:srgbClr val="33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8994" autoAdjust="0"/>
  </p:normalViewPr>
  <p:slideViewPr>
    <p:cSldViewPr snapToGrid="0" snapToObjects="1">
      <p:cViewPr varScale="1">
        <p:scale>
          <a:sx n="103" d="100"/>
          <a:sy n="103" d="100"/>
        </p:scale>
        <p:origin x="1044" y="102"/>
      </p:cViewPr>
      <p:guideLst>
        <p:guide orient="horz" pos="2156"/>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3FB922-F127-5E47-9B2E-CA730A74DCAB}" type="datetimeFigureOut">
              <a:rPr lang="en-US" smtClean="0"/>
              <a:t>5/11/2023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E1A22D-B0DA-7946-9107-1C35E13A8882}" type="slidenum">
              <a:rPr lang="en-US" smtClean="0"/>
              <a:t>‹#›</a:t>
            </a:fld>
            <a:endParaRPr lang="en-US"/>
          </a:p>
        </p:txBody>
      </p:sp>
    </p:spTree>
    <p:extLst>
      <p:ext uri="{BB962C8B-B14F-4D97-AF65-F5344CB8AC3E}">
        <p14:creationId xmlns:p14="http://schemas.microsoft.com/office/powerpoint/2010/main" val="23400849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45E3907-ACEE-45E6-A0B9-E22B89235027}"/>
              </a:ext>
            </a:extLst>
          </p:cNvPr>
          <p:cNvSpPr>
            <a:spLocks noGrp="1"/>
          </p:cNvSpPr>
          <p:nvPr>
            <p:ph type="ctrTitle"/>
          </p:nvPr>
        </p:nvSpPr>
        <p:spPr>
          <a:xfrm>
            <a:off x="685800" y="2958037"/>
            <a:ext cx="7772400" cy="815815"/>
          </a:xfrm>
          <a:prstGeom prst="rect">
            <a:avLst/>
          </a:prstGeom>
        </p:spPr>
        <p:txBody>
          <a:bodyPr/>
          <a:lstStyle>
            <a:lvl1pPr>
              <a:defRPr>
                <a:latin typeface="Franklin Gothic Medium"/>
                <a:cs typeface="Franklin Gothic Medium"/>
              </a:defRPr>
            </a:lvl1pPr>
          </a:lstStyle>
          <a:p>
            <a:r>
              <a:rPr lang="en-US" dirty="0"/>
              <a:t>Click to edit Master title style</a:t>
            </a:r>
          </a:p>
        </p:txBody>
      </p:sp>
      <p:sp>
        <p:nvSpPr>
          <p:cNvPr id="10" name="TextBox 6">
            <a:extLst>
              <a:ext uri="{FF2B5EF4-FFF2-40B4-BE49-F238E27FC236}">
                <a16:creationId xmlns:a16="http://schemas.microsoft.com/office/drawing/2014/main" id="{D8608811-4A6D-45EE-9DF2-62558E1B92AE}"/>
              </a:ext>
            </a:extLst>
          </p:cNvPr>
          <p:cNvSpPr txBox="1"/>
          <p:nvPr userDrawn="1"/>
        </p:nvSpPr>
        <p:spPr>
          <a:xfrm>
            <a:off x="685800" y="682560"/>
            <a:ext cx="4364400" cy="830997"/>
          </a:xfrm>
          <a:prstGeom prst="rect">
            <a:avLst/>
          </a:prstGeom>
          <a:noFill/>
        </p:spPr>
        <p:txBody>
          <a:bodyPr wrap="none" rtlCol="0">
            <a:spAutoFit/>
          </a:bodyPr>
          <a:lstStyle/>
          <a:p>
            <a:r>
              <a:rPr lang="en-US" sz="2400" baseline="0" dirty="0"/>
              <a:t>Probability </a:t>
            </a:r>
            <a:r>
              <a:rPr lang="en-US" altLang="zh-CN" sz="2400" baseline="0" dirty="0"/>
              <a:t>Theories</a:t>
            </a:r>
            <a:r>
              <a:rPr lang="en-US" sz="2400" baseline="0" dirty="0"/>
              <a:t> and </a:t>
            </a:r>
            <a:r>
              <a:rPr lang="en-US" altLang="zh-CN" sz="2400" baseline="0" dirty="0"/>
              <a:t>statistics</a:t>
            </a:r>
            <a:endParaRPr lang="en-US" sz="2400" baseline="0" dirty="0"/>
          </a:p>
          <a:p>
            <a:endParaRPr lang="en-US" sz="2400" dirty="0"/>
          </a:p>
        </p:txBody>
      </p:sp>
      <p:sp>
        <p:nvSpPr>
          <p:cNvPr id="11" name="TextBox 7">
            <a:extLst>
              <a:ext uri="{FF2B5EF4-FFF2-40B4-BE49-F238E27FC236}">
                <a16:creationId xmlns:a16="http://schemas.microsoft.com/office/drawing/2014/main" id="{5614B8F3-6731-4265-B0DC-9E02BC68489B}"/>
              </a:ext>
            </a:extLst>
          </p:cNvPr>
          <p:cNvSpPr txBox="1"/>
          <p:nvPr userDrawn="1"/>
        </p:nvSpPr>
        <p:spPr>
          <a:xfrm>
            <a:off x="5987123" y="5793317"/>
            <a:ext cx="2842573" cy="830997"/>
          </a:xfrm>
          <a:prstGeom prst="rect">
            <a:avLst/>
          </a:prstGeom>
          <a:noFill/>
        </p:spPr>
        <p:txBody>
          <a:bodyPr wrap="none" rtlCol="0">
            <a:spAutoFit/>
          </a:bodyPr>
          <a:lstStyle/>
          <a:p>
            <a:r>
              <a:rPr lang="en-US" altLang="zh-CN" sz="2400" dirty="0"/>
              <a:t>HUANG </a:t>
            </a:r>
            <a:r>
              <a:rPr lang="en-US" altLang="zh-CN" sz="2400" dirty="0" err="1"/>
              <a:t>Renjie</a:t>
            </a:r>
            <a:br>
              <a:rPr lang="en-US" altLang="zh-CN" sz="2400" dirty="0"/>
            </a:br>
            <a:r>
              <a:rPr lang="en-US" altLang="zh-CN" sz="2400" dirty="0"/>
              <a:t>huangrj@swu.edu.cn</a:t>
            </a:r>
            <a:endParaRPr lang="en-US" sz="2400" dirty="0"/>
          </a:p>
        </p:txBody>
      </p:sp>
    </p:spTree>
    <p:extLst>
      <p:ext uri="{BB962C8B-B14F-4D97-AF65-F5344CB8AC3E}">
        <p14:creationId xmlns:p14="http://schemas.microsoft.com/office/powerpoint/2010/main" val="627174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6642"/>
          </a:xfrm>
          <a:prstGeom prst="rect">
            <a:avLst/>
          </a:prstGeom>
        </p:spPr>
        <p:txBody>
          <a:bodyPr>
            <a:normAutofit/>
          </a:bodyPr>
          <a:lstStyle>
            <a:lvl1pPr algn="l">
              <a:defRPr sz="3200">
                <a:latin typeface="Franklin Gothic Medium"/>
                <a:cs typeface="Franklin Gothic Medium"/>
              </a:defRPr>
            </a:lvl1pPr>
          </a:lstStyle>
          <a:p>
            <a:r>
              <a:rPr lang="en-US" dirty="0"/>
              <a:t>Click to edit Master title style</a:t>
            </a:r>
          </a:p>
        </p:txBody>
      </p:sp>
      <p:sp>
        <p:nvSpPr>
          <p:cNvPr id="3" name="Content Placeholder 2"/>
          <p:cNvSpPr>
            <a:spLocks noGrp="1"/>
          </p:cNvSpPr>
          <p:nvPr>
            <p:ph idx="1"/>
          </p:nvPr>
        </p:nvSpPr>
        <p:spPr>
          <a:xfrm>
            <a:off x="457200" y="1244160"/>
            <a:ext cx="8229600" cy="5140800"/>
          </a:xfrm>
          <a:prstGeom prst="rect">
            <a:avLst/>
          </a:prstGeom>
        </p:spPr>
        <p:txBody>
          <a:bodyPr/>
          <a:lstStyle>
            <a:lvl1pPr>
              <a:defRPr>
                <a:latin typeface="Franklin Gothic Medium"/>
                <a:cs typeface="Franklin Gothic Medium"/>
              </a:defRPr>
            </a:lvl1pPr>
            <a:lvl2pPr>
              <a:defRPr>
                <a:latin typeface="Franklin Gothic Medium"/>
                <a:cs typeface="Franklin Gothic Medium"/>
              </a:defRPr>
            </a:lvl2pPr>
            <a:lvl3pPr marL="914400" indent="0">
              <a:buNone/>
              <a:defRPr/>
            </a:lvl3pPr>
            <a:lvl4pPr marL="1371600" indent="0">
              <a:buNone/>
              <a:defRPr/>
            </a:lvl4pPr>
            <a:lvl5pPr marL="1828800" indent="0">
              <a:buNone/>
              <a:defRPr/>
            </a:lvl5pPr>
          </a:lstStyle>
          <a:p>
            <a:pPr lvl="0"/>
            <a:r>
              <a:rPr lang="en-US" dirty="0"/>
              <a:t>Click to edit Master text styles</a:t>
            </a:r>
          </a:p>
          <a:p>
            <a:pPr lvl="1"/>
            <a:r>
              <a:rPr lang="en-US" dirty="0"/>
              <a:t>Second level</a:t>
            </a:r>
          </a:p>
        </p:txBody>
      </p:sp>
      <p:cxnSp>
        <p:nvCxnSpPr>
          <p:cNvPr id="8" name="Straight Connector 7"/>
          <p:cNvCxnSpPr/>
          <p:nvPr userDrawn="1"/>
        </p:nvCxnSpPr>
        <p:spPr>
          <a:xfrm>
            <a:off x="457200" y="881280"/>
            <a:ext cx="822960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5649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p:cNvSpPr>
            <a:spLocks noGrp="1"/>
          </p:cNvSpPr>
          <p:nvPr>
            <p:ph type="title"/>
          </p:nvPr>
        </p:nvSpPr>
        <p:spPr>
          <a:xfrm>
            <a:off x="457200" y="274638"/>
            <a:ext cx="8229600" cy="606642"/>
          </a:xfrm>
          <a:prstGeom prst="rect">
            <a:avLst/>
          </a:prstGeom>
        </p:spPr>
        <p:txBody>
          <a:bodyPr>
            <a:normAutofit/>
          </a:bodyPr>
          <a:lstStyle>
            <a:lvl1pPr algn="l">
              <a:defRPr sz="3200">
                <a:latin typeface="Franklin Gothic Medium"/>
                <a:cs typeface="Franklin Gothic Medium"/>
              </a:defRPr>
            </a:lvl1pPr>
          </a:lstStyle>
          <a:p>
            <a:r>
              <a:rPr lang="en-US" dirty="0"/>
              <a:t>Click to edit Master title style</a:t>
            </a:r>
          </a:p>
        </p:txBody>
      </p:sp>
      <p:cxnSp>
        <p:nvCxnSpPr>
          <p:cNvPr id="7" name="Straight Connector 6"/>
          <p:cNvCxnSpPr/>
          <p:nvPr userDrawn="1"/>
        </p:nvCxnSpPr>
        <p:spPr>
          <a:xfrm>
            <a:off x="457200" y="881280"/>
            <a:ext cx="822960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31583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82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061753"/>
            <a:ext cx="9080390" cy="1406879"/>
          </a:xfrm>
          <a:prstGeom prst="rect">
            <a:avLst/>
          </a:prstGeom>
        </p:spPr>
        <p:txBody>
          <a:bodyPr/>
          <a:lstStyle/>
          <a:p>
            <a:r>
              <a:rPr lang="en-US" dirty="0"/>
              <a:t>6. </a:t>
            </a:r>
            <a:r>
              <a:rPr lang="en-US" altLang="zh-CN" sz="4400" dirty="0"/>
              <a:t>Inequalities and limit theorems</a:t>
            </a:r>
            <a:endParaRPr lang="en-US" sz="3600" i="1" dirty="0"/>
          </a:p>
        </p:txBody>
      </p:sp>
      <p:graphicFrame>
        <p:nvGraphicFramePr>
          <p:cNvPr id="3" name="对象 2">
            <a:extLst>
              <a:ext uri="{FF2B5EF4-FFF2-40B4-BE49-F238E27FC236}">
                <a16:creationId xmlns:a16="http://schemas.microsoft.com/office/drawing/2014/main" id="{0A656CF7-6D41-11AE-22B6-3FF045EF28E3}"/>
              </a:ext>
            </a:extLst>
          </p:cNvPr>
          <p:cNvGraphicFramePr>
            <a:graphicFrameLocks noChangeAspect="1"/>
          </p:cNvGraphicFramePr>
          <p:nvPr>
            <p:extLst>
              <p:ext uri="{D42A27DB-BD31-4B8C-83A1-F6EECF244321}">
                <p14:modId xmlns:p14="http://schemas.microsoft.com/office/powerpoint/2010/main" val="3048140584"/>
              </p:ext>
            </p:extLst>
          </p:nvPr>
        </p:nvGraphicFramePr>
        <p:xfrm>
          <a:off x="4927600" y="2667000"/>
          <a:ext cx="914400" cy="198438"/>
        </p:xfrm>
        <a:graphic>
          <a:graphicData uri="http://schemas.openxmlformats.org/presentationml/2006/ole">
            <mc:AlternateContent xmlns:mc="http://schemas.openxmlformats.org/markup-compatibility/2006">
              <mc:Choice xmlns:v="urn:schemas-microsoft-com:vml" Requires="v">
                <p:oleObj name="Equation" r:id="rId2" imgW="914400" imgH="198720" progId="Equation.DSMT4">
                  <p:embed/>
                </p:oleObj>
              </mc:Choice>
              <mc:Fallback>
                <p:oleObj name="Equation" r:id="rId2" imgW="914400" imgH="198720" progId="Equation.DSMT4">
                  <p:embed/>
                  <p:pic>
                    <p:nvPicPr>
                      <p:cNvPr id="0" name=""/>
                      <p:cNvPicPr/>
                      <p:nvPr/>
                    </p:nvPicPr>
                    <p:blipFill>
                      <a:blip r:embed="rId3"/>
                      <a:stretch>
                        <a:fillRect/>
                      </a:stretch>
                    </p:blipFill>
                    <p:spPr>
                      <a:xfrm>
                        <a:off x="4927600" y="2667000"/>
                        <a:ext cx="914400" cy="198438"/>
                      </a:xfrm>
                      <a:prstGeom prst="rect">
                        <a:avLst/>
                      </a:prstGeom>
                    </p:spPr>
                  </p:pic>
                </p:oleObj>
              </mc:Fallback>
            </mc:AlternateContent>
          </a:graphicData>
        </a:graphic>
      </p:graphicFrame>
    </p:spTree>
    <p:extLst>
      <p:ext uri="{BB962C8B-B14F-4D97-AF65-F5344CB8AC3E}">
        <p14:creationId xmlns:p14="http://schemas.microsoft.com/office/powerpoint/2010/main" val="4293983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2 Central limit theorem</a:t>
            </a:r>
            <a:endParaRPr lang="en-US" dirty="0"/>
          </a:p>
        </p:txBody>
      </p:sp>
      <mc:AlternateContent xmlns:mc="http://schemas.openxmlformats.org/markup-compatibility/2006" xmlns:a14="http://schemas.microsoft.com/office/drawing/2010/main">
        <mc:Choice Requires="a14">
          <p:sp>
            <p:nvSpPr>
              <p:cNvPr id="3" name="TextBox 3">
                <a:extLst>
                  <a:ext uri="{FF2B5EF4-FFF2-40B4-BE49-F238E27FC236}">
                    <a16:creationId xmlns:a16="http://schemas.microsoft.com/office/drawing/2014/main" id="{E0F77684-ECBA-F162-FEE2-0AAD63A07B25}"/>
                  </a:ext>
                </a:extLst>
              </p:cNvPr>
              <p:cNvSpPr txBox="1"/>
              <p:nvPr/>
            </p:nvSpPr>
            <p:spPr>
              <a:xfrm>
                <a:off x="425395" y="1120137"/>
                <a:ext cx="8229600" cy="2246769"/>
              </a:xfrm>
              <a:prstGeom prst="rect">
                <a:avLst/>
              </a:prstGeom>
              <a:noFill/>
            </p:spPr>
            <p:txBody>
              <a:bodyPr wrap="square" rtlCol="0">
                <a:spAutoFit/>
              </a:bodyPr>
              <a:lstStyle/>
              <a:p>
                <a:r>
                  <a:rPr lang="en-US" sz="2800" dirty="0">
                    <a:solidFill>
                      <a:srgbClr val="FF0000"/>
                    </a:solidFill>
                    <a:latin typeface="Franklin Gothic Medium"/>
                    <a:cs typeface="Franklin Gothic Medium"/>
                  </a:rPr>
                  <a:t>Theorem 5 (Strong LLN)</a:t>
                </a:r>
                <a:r>
                  <a:rPr lang="en-US" sz="2800" dirty="0">
                    <a:latin typeface="Franklin Gothic Medium"/>
                    <a:cs typeface="Franklin Gothic Medium"/>
                  </a:rPr>
                  <a:t>: The sample mean </a:t>
                </a:r>
                <a14:m>
                  <m:oMath xmlns:m="http://schemas.openxmlformats.org/officeDocument/2006/math">
                    <m:acc>
                      <m:accPr>
                        <m:chr m:val="̅"/>
                        <m:ctrlPr>
                          <a:rPr lang="en-US" altLang="zh-CN" sz="2800" i="1">
                            <a:latin typeface="Cambria Math" panose="02040503050406030204" pitchFamily="18" charset="0"/>
                            <a:ea typeface="Cambria Math" panose="02040503050406030204" pitchFamily="18" charset="0"/>
                          </a:rPr>
                        </m:ctrlPr>
                      </m:accPr>
                      <m:e>
                        <m:r>
                          <a:rPr lang="en-US" altLang="zh-CN" sz="2800" b="0" i="1">
                            <a:latin typeface="Cambria Math" panose="02040503050406030204" pitchFamily="18" charset="0"/>
                            <a:ea typeface="Cambria Math" panose="02040503050406030204" pitchFamily="18" charset="0"/>
                          </a:rPr>
                          <m:t>𝑋</m:t>
                        </m:r>
                      </m:e>
                    </m:acc>
                    <m:r>
                      <a:rPr lang="en-US" altLang="zh-CN" sz="2800" b="0" i="1">
                        <a:latin typeface="Cambria Math" panose="02040503050406030204" pitchFamily="18" charset="0"/>
                        <a:ea typeface="Cambria Math" panose="02040503050406030204" pitchFamily="18" charset="0"/>
                      </a:rPr>
                      <m:t> </m:t>
                    </m:r>
                  </m:oMath>
                </a14:m>
                <a:r>
                  <a:rPr lang="en-US" sz="2800" dirty="0">
                    <a:latin typeface="Franklin Gothic Medium"/>
                    <a:cs typeface="Franklin Gothic Medium"/>
                  </a:rPr>
                  <a:t>converges to the true mean</a:t>
                </a:r>
                <a:r>
                  <a:rPr lang="en-US" altLang="zh-CN" sz="2800" dirty="0"/>
                  <a:t> </a:t>
                </a:r>
                <a14:m>
                  <m:oMath xmlns:m="http://schemas.openxmlformats.org/officeDocument/2006/math">
                    <m:r>
                      <a:rPr lang="zh-CN" altLang="en-US" sz="2800" b="0" i="1" smtClean="0">
                        <a:latin typeface="Cambria Math" panose="02040503050406030204" pitchFamily="18" charset="0"/>
                      </a:rPr>
                      <m:t>𝜇</m:t>
                    </m:r>
                  </m:oMath>
                </a14:m>
                <a:r>
                  <a:rPr lang="en-US" sz="2800" dirty="0">
                    <a:latin typeface="Franklin Gothic Medium"/>
                    <a:cs typeface="Franklin Gothic Medium"/>
                  </a:rPr>
                  <a:t> when </a:t>
                </a:r>
                <a14:m>
                  <m:oMath xmlns:m="http://schemas.openxmlformats.org/officeDocument/2006/math">
                    <m:r>
                      <m:rPr>
                        <m:sty m:val="p"/>
                      </m:rPr>
                      <a:rPr lang="en-US" altLang="zh-CN" sz="2800" b="0" i="0" smtClean="0">
                        <a:latin typeface="Cambria Math" panose="02040503050406030204" pitchFamily="18" charset="0"/>
                      </a:rPr>
                      <m:t>n</m:t>
                    </m:r>
                    <m:r>
                      <a:rPr lang="en-US" altLang="zh-CN" sz="2800" b="0" i="1" smtClean="0">
                        <a:latin typeface="Cambria Math" panose="02040503050406030204" pitchFamily="18" charset="0"/>
                        <a:ea typeface="Cambria Math" panose="02040503050406030204" pitchFamily="18" charset="0"/>
                      </a:rPr>
                      <m:t>→∞</m:t>
                    </m:r>
                    <m:r>
                      <a:rPr lang="en-US" altLang="zh-CN" sz="2800" b="0" i="0" smtClean="0">
                        <a:latin typeface="Cambria Math" panose="02040503050406030204" pitchFamily="18" charset="0"/>
                        <a:ea typeface="Cambria Math" panose="02040503050406030204" pitchFamily="18" charset="0"/>
                      </a:rPr>
                      <m:t>,</m:t>
                    </m:r>
                  </m:oMath>
                </a14:m>
                <a:r>
                  <a:rPr lang="en-US" sz="2800" dirty="0">
                    <a:latin typeface="Franklin Gothic Medium"/>
                    <a:cs typeface="Franklin Gothic Medium"/>
                  </a:rPr>
                  <a:t> with probability 1. Namely,</a:t>
                </a:r>
                <a14:m>
                  <m:oMath xmlns:m="http://schemas.openxmlformats.org/officeDocument/2006/math">
                    <m:r>
                      <a:rPr lang="en-US" altLang="zh-CN" sz="2800" b="0" i="0" smtClean="0">
                        <a:latin typeface="Cambria Math" panose="02040503050406030204" pitchFamily="18" charset="0"/>
                        <a:ea typeface="Cambria Math" panose="02040503050406030204" pitchFamily="18" charset="0"/>
                      </a:rPr>
                      <m:t>    </m:t>
                    </m:r>
                    <m:acc>
                      <m:accPr>
                        <m:chr m:val="̅"/>
                        <m:ctrlPr>
                          <a:rPr lang="en-US" altLang="zh-CN" sz="2800" i="1">
                            <a:latin typeface="Cambria Math" panose="02040503050406030204" pitchFamily="18" charset="0"/>
                            <a:ea typeface="Cambria Math" panose="02040503050406030204" pitchFamily="18" charset="0"/>
                          </a:rPr>
                        </m:ctrlPr>
                      </m:accPr>
                      <m:e>
                        <m:r>
                          <a:rPr lang="en-US" altLang="zh-CN" sz="2800" b="0" i="1">
                            <a:latin typeface="Cambria Math" panose="02040503050406030204" pitchFamily="18" charset="0"/>
                            <a:ea typeface="Cambria Math" panose="02040503050406030204" pitchFamily="18" charset="0"/>
                          </a:rPr>
                          <m:t>𝑋</m:t>
                        </m:r>
                      </m:e>
                    </m:acc>
                  </m:oMath>
                </a14:m>
                <a:r>
                  <a:rPr lang="en-US" altLang="zh-CN" sz="2800" dirty="0">
                    <a:ea typeface="Cambria Math" panose="02040503050406030204" pitchFamily="18" charset="0"/>
                  </a:rPr>
                  <a:t> </a:t>
                </a:r>
                <a14:m>
                  <m:oMath xmlns:m="http://schemas.openxmlformats.org/officeDocument/2006/math">
                    <m:r>
                      <a:rPr lang="en-US" altLang="zh-CN" sz="2800" b="0" i="1">
                        <a:latin typeface="Cambria Math" panose="02040503050406030204" pitchFamily="18" charset="0"/>
                        <a:ea typeface="Cambria Math" panose="02040503050406030204" pitchFamily="18" charset="0"/>
                      </a:rPr>
                      <m:t>→</m:t>
                    </m:r>
                    <m:r>
                      <a:rPr lang="zh-CN" altLang="en-US" sz="2800" b="0" i="1">
                        <a:latin typeface="Cambria Math" panose="02040503050406030204" pitchFamily="18" charset="0"/>
                      </a:rPr>
                      <m:t>𝜇</m:t>
                    </m:r>
                    <m:r>
                      <a:rPr lang="en-US" altLang="zh-CN" sz="2800" b="0" i="1" smtClean="0">
                        <a:latin typeface="Cambria Math" panose="02040503050406030204" pitchFamily="18" charset="0"/>
                      </a:rPr>
                      <m:t> </m:t>
                    </m:r>
                  </m:oMath>
                </a14:m>
                <a:r>
                  <a:rPr lang="en-US" sz="2800" dirty="0">
                    <a:latin typeface="Franklin Gothic Medium"/>
                    <a:cs typeface="Franklin Gothic Medium"/>
                  </a:rPr>
                  <a:t>has </a:t>
                </a:r>
                <a:r>
                  <a:rPr lang="en-US" altLang="zh-CN" sz="2800" dirty="0">
                    <a:latin typeface="Franklin Gothic Medium"/>
                    <a:cs typeface="Franklin Gothic Medium"/>
                  </a:rPr>
                  <a:t>probability 1.</a:t>
                </a:r>
                <a:endParaRPr lang="en-US" sz="2800" dirty="0">
                  <a:latin typeface="Franklin Gothic Medium"/>
                  <a:cs typeface="Franklin Gothic Medium"/>
                </a:endParaRPr>
              </a:p>
              <a:p>
                <a:pPr algn="ctr"/>
                <a:endParaRPr lang="en-US" sz="2800" b="0" dirty="0">
                  <a:latin typeface="Franklin Gothic Medium"/>
                  <a:cs typeface="Franklin Gothic Medium"/>
                </a:endParaRPr>
              </a:p>
              <a:p>
                <a:endParaRPr lang="en-US" sz="2800" i="1" dirty="0">
                  <a:latin typeface="Garamond"/>
                  <a:cs typeface="Garamond"/>
                </a:endParaRPr>
              </a:p>
            </p:txBody>
          </p:sp>
        </mc:Choice>
        <mc:Fallback xmlns="">
          <p:sp>
            <p:nvSpPr>
              <p:cNvPr id="3" name="TextBox 3">
                <a:extLst>
                  <a:ext uri="{FF2B5EF4-FFF2-40B4-BE49-F238E27FC236}">
                    <a16:creationId xmlns:a16="http://schemas.microsoft.com/office/drawing/2014/main" id="{E0F77684-ECBA-F162-FEE2-0AAD63A07B25}"/>
                  </a:ext>
                </a:extLst>
              </p:cNvPr>
              <p:cNvSpPr txBox="1">
                <a:spLocks noRot="1" noChangeAspect="1" noMove="1" noResize="1" noEditPoints="1" noAdjustHandles="1" noChangeArrowheads="1" noChangeShapeType="1" noTextEdit="1"/>
              </p:cNvSpPr>
              <p:nvPr/>
            </p:nvSpPr>
            <p:spPr>
              <a:xfrm>
                <a:off x="425395" y="1120137"/>
                <a:ext cx="8229600" cy="2246769"/>
              </a:xfrm>
              <a:prstGeom prst="rect">
                <a:avLst/>
              </a:prstGeom>
              <a:blipFill>
                <a:blip r:embed="rId2"/>
                <a:stretch>
                  <a:fillRect l="-1556" t="-27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3">
                <a:extLst>
                  <a:ext uri="{FF2B5EF4-FFF2-40B4-BE49-F238E27FC236}">
                    <a16:creationId xmlns:a16="http://schemas.microsoft.com/office/drawing/2014/main" id="{1F9F11C5-A21A-99A4-215F-5687E8FC2D8D}"/>
                  </a:ext>
                </a:extLst>
              </p:cNvPr>
              <p:cNvSpPr txBox="1"/>
              <p:nvPr/>
            </p:nvSpPr>
            <p:spPr>
              <a:xfrm>
                <a:off x="425395" y="2729317"/>
                <a:ext cx="8229600" cy="4034631"/>
              </a:xfrm>
              <a:prstGeom prst="rect">
                <a:avLst/>
              </a:prstGeom>
              <a:noFill/>
            </p:spPr>
            <p:txBody>
              <a:bodyPr wrap="square" rtlCol="0">
                <a:spAutoFit/>
              </a:bodyPr>
              <a:lstStyle/>
              <a:p>
                <a:r>
                  <a:rPr lang="en-US" sz="2800" dirty="0">
                    <a:solidFill>
                      <a:srgbClr val="FF0000"/>
                    </a:solidFill>
                    <a:latin typeface="Franklin Gothic Medium"/>
                    <a:cs typeface="Franklin Gothic Medium"/>
                  </a:rPr>
                  <a:t>Theorem 6 (Weak LLN)</a:t>
                </a:r>
                <a:r>
                  <a:rPr lang="en-US" sz="2800" dirty="0">
                    <a:latin typeface="Franklin Gothic Medium"/>
                    <a:cs typeface="Franklin Gothic Medium"/>
                  </a:rPr>
                  <a:t>: For any small value </a:t>
                </a:r>
                <a14:m>
                  <m:oMath xmlns:m="http://schemas.openxmlformats.org/officeDocument/2006/math">
                    <m:r>
                      <a:rPr lang="zh-CN" altLang="en-US" sz="2800" i="1" smtClean="0">
                        <a:latin typeface="Cambria Math" panose="02040503050406030204" pitchFamily="18" charset="0"/>
                      </a:rPr>
                      <m:t>𝜀</m:t>
                    </m:r>
                    <m:r>
                      <a:rPr lang="en-US" altLang="zh-CN" sz="2800" b="0" i="1" smtClean="0">
                        <a:latin typeface="Cambria Math" panose="02040503050406030204" pitchFamily="18" charset="0"/>
                      </a:rPr>
                      <m:t>&gt;0</m:t>
                    </m:r>
                    <m:r>
                      <a:rPr lang="en-US" altLang="zh-CN" sz="2800" i="1">
                        <a:latin typeface="Cambria Math" panose="02040503050406030204" pitchFamily="18" charset="0"/>
                      </a:rPr>
                      <m:t> </m:t>
                    </m:r>
                  </m:oMath>
                </a14:m>
                <a:r>
                  <a:rPr lang="en-US" sz="2800" dirty="0">
                    <a:latin typeface="Franklin Gothic Medium"/>
                    <a:cs typeface="Franklin Gothic Medium"/>
                  </a:rPr>
                  <a:t>, </a:t>
                </a:r>
                <a:r>
                  <a:rPr lang="en-US" altLang="zh-CN" sz="2800" dirty="0">
                    <a:latin typeface="Franklin Gothic Medium"/>
                    <a:cs typeface="Franklin Gothic Medium"/>
                  </a:rPr>
                  <a:t>when </a:t>
                </a:r>
                <a14:m>
                  <m:oMath xmlns:m="http://schemas.openxmlformats.org/officeDocument/2006/math">
                    <m:r>
                      <m:rPr>
                        <m:sty m:val="p"/>
                      </m:rPr>
                      <a:rPr lang="en-US" altLang="zh-CN" sz="2800">
                        <a:latin typeface="Cambria Math" panose="02040503050406030204" pitchFamily="18" charset="0"/>
                      </a:rPr>
                      <m:t>n</m:t>
                    </m:r>
                    <m:r>
                      <a:rPr lang="en-US" altLang="zh-CN" sz="2800" i="1">
                        <a:latin typeface="Cambria Math" panose="02040503050406030204" pitchFamily="18" charset="0"/>
                        <a:ea typeface="Cambria Math" panose="02040503050406030204" pitchFamily="18" charset="0"/>
                      </a:rPr>
                      <m:t>→∞</m:t>
                    </m:r>
                    <m:r>
                      <a:rPr lang="en-US" altLang="zh-CN" sz="2800">
                        <a:latin typeface="Cambria Math" panose="02040503050406030204" pitchFamily="18" charset="0"/>
                        <a:ea typeface="Cambria Math" panose="02040503050406030204" pitchFamily="18" charset="0"/>
                      </a:rPr>
                      <m:t>,</m:t>
                    </m:r>
                  </m:oMath>
                </a14:m>
                <a:r>
                  <a:rPr lang="en-US" sz="2800" dirty="0">
                    <a:latin typeface="Franklin Gothic Medium"/>
                    <a:cs typeface="Franklin Gothic Medium"/>
                  </a:rPr>
                  <a:t> </a:t>
                </a:r>
                <a14:m>
                  <m:oMath xmlns:m="http://schemas.openxmlformats.org/officeDocument/2006/math">
                    <m:r>
                      <a:rPr lang="en-US" altLang="zh-CN" sz="2800" b="0" i="1" smtClean="0">
                        <a:latin typeface="Cambria Math" panose="02040503050406030204" pitchFamily="18" charset="0"/>
                      </a:rPr>
                      <m:t>𝑃</m:t>
                    </m:r>
                    <m:r>
                      <a:rPr lang="en-US" altLang="zh-CN" sz="2800" b="0" i="1" smtClean="0">
                        <a:latin typeface="Cambria Math" panose="02040503050406030204" pitchFamily="18" charset="0"/>
                      </a:rPr>
                      <m:t>(</m:t>
                    </m:r>
                    <m:d>
                      <m:dPr>
                        <m:begChr m:val="|"/>
                        <m:endChr m:val="|"/>
                        <m:ctrlPr>
                          <a:rPr lang="en-US" altLang="zh-CN" sz="2800" i="1">
                            <a:latin typeface="Cambria Math" panose="02040503050406030204" pitchFamily="18" charset="0"/>
                            <a:ea typeface="Cambria Math" panose="02040503050406030204" pitchFamily="18" charset="0"/>
                          </a:rPr>
                        </m:ctrlPr>
                      </m:dPr>
                      <m:e>
                        <m:acc>
                          <m:accPr>
                            <m:chr m:val="̅"/>
                            <m:ctrlPr>
                              <a:rPr lang="en-US" altLang="zh-CN" sz="2800" i="1">
                                <a:latin typeface="Cambria Math" panose="02040503050406030204" pitchFamily="18" charset="0"/>
                                <a:ea typeface="Cambria Math" panose="02040503050406030204" pitchFamily="18" charset="0"/>
                              </a:rPr>
                            </m:ctrlPr>
                          </m:accPr>
                          <m:e>
                            <m:r>
                              <a:rPr lang="en-US" altLang="zh-CN" sz="2800" i="1">
                                <a:latin typeface="Cambria Math" panose="02040503050406030204" pitchFamily="18" charset="0"/>
                                <a:ea typeface="Cambria Math" panose="02040503050406030204" pitchFamily="18" charset="0"/>
                              </a:rPr>
                              <m:t>𝑋</m:t>
                            </m:r>
                          </m:e>
                        </m:acc>
                        <m:r>
                          <a:rPr lang="en-US" altLang="zh-CN" sz="2800" i="1">
                            <a:latin typeface="Cambria Math" panose="02040503050406030204" pitchFamily="18" charset="0"/>
                            <a:ea typeface="Cambria Math" panose="02040503050406030204" pitchFamily="18" charset="0"/>
                          </a:rPr>
                          <m:t>−</m:t>
                        </m:r>
                        <m:r>
                          <a:rPr lang="zh-CN" altLang="en-US" sz="2800" i="1">
                            <a:latin typeface="Cambria Math" panose="02040503050406030204" pitchFamily="18" charset="0"/>
                          </a:rPr>
                          <m:t>𝜇</m:t>
                        </m:r>
                      </m:e>
                    </m:d>
                    <m:r>
                      <a:rPr lang="en-US" altLang="zh-CN" sz="2800" i="1">
                        <a:latin typeface="Cambria Math" panose="02040503050406030204" pitchFamily="18" charset="0"/>
                        <a:ea typeface="Cambria Math" panose="02040503050406030204" pitchFamily="18" charset="0"/>
                      </a:rPr>
                      <m:t>≥</m:t>
                    </m:r>
                    <m:r>
                      <a:rPr lang="zh-CN" altLang="en-US" sz="2800" i="1">
                        <a:latin typeface="Cambria Math" panose="02040503050406030204" pitchFamily="18" charset="0"/>
                      </a:rPr>
                      <m:t>𝜀</m:t>
                    </m:r>
                    <m:r>
                      <a:rPr lang="en-US" altLang="zh-CN" sz="2800" b="0" i="1" smtClean="0">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0</m:t>
                    </m:r>
                  </m:oMath>
                </a14:m>
                <a:r>
                  <a:rPr lang="en-US" sz="2800" dirty="0">
                    <a:latin typeface="Franklin Gothic Medium"/>
                    <a:cs typeface="Franklin Gothic Medium"/>
                  </a:rPr>
                  <a:t>. </a:t>
                </a:r>
              </a:p>
              <a:p>
                <a:r>
                  <a:rPr lang="en-US" sz="2800" dirty="0">
                    <a:latin typeface="Franklin Gothic Medium"/>
                    <a:cs typeface="Franklin Gothic Medium"/>
                  </a:rPr>
                  <a:t>(</a:t>
                </a:r>
                <a:r>
                  <a:rPr lang="en-US" sz="2800" dirty="0">
                    <a:solidFill>
                      <a:srgbClr val="FF3300"/>
                    </a:solidFill>
                    <a:latin typeface="Franklin Gothic Medium"/>
                    <a:cs typeface="Franklin Gothic Medium"/>
                  </a:rPr>
                  <a:t>Convergence in probability</a:t>
                </a:r>
                <a:r>
                  <a:rPr lang="en-US" sz="2800" dirty="0">
                    <a:latin typeface="Franklin Gothic Medium"/>
                    <a:cs typeface="Franklin Gothic Medium"/>
                  </a:rPr>
                  <a:t>).</a:t>
                </a:r>
              </a:p>
              <a:p>
                <a:r>
                  <a:rPr lang="en-US" altLang="zh-CN" sz="2800" dirty="0">
                    <a:ea typeface="Cambria Math" panose="02040503050406030204" pitchFamily="18" charset="0"/>
                  </a:rPr>
                  <a:t>Equivalent form:   </a:t>
                </a:r>
                <a14:m>
                  <m:oMath xmlns:m="http://schemas.openxmlformats.org/officeDocument/2006/math">
                    <m:r>
                      <a:rPr lang="en-US" altLang="zh-CN" sz="2800" i="1" dirty="0">
                        <a:latin typeface="Cambria Math" panose="02040503050406030204" pitchFamily="18" charset="0"/>
                        <a:ea typeface="Cambria Math" panose="02040503050406030204" pitchFamily="18" charset="0"/>
                      </a:rPr>
                      <m:t>𝑃</m:t>
                    </m:r>
                    <m:d>
                      <m:dPr>
                        <m:ctrlPr>
                          <a:rPr lang="en-US" altLang="zh-CN" sz="2800" i="1" dirty="0">
                            <a:latin typeface="Cambria Math" panose="02040503050406030204" pitchFamily="18" charset="0"/>
                            <a:ea typeface="Cambria Math" panose="02040503050406030204" pitchFamily="18" charset="0"/>
                          </a:rPr>
                        </m:ctrlPr>
                      </m:dPr>
                      <m:e>
                        <m:d>
                          <m:dPr>
                            <m:begChr m:val="|"/>
                            <m:endChr m:val="|"/>
                            <m:ctrlPr>
                              <a:rPr lang="en-US" altLang="zh-CN" sz="2800" i="1">
                                <a:latin typeface="Cambria Math" panose="02040503050406030204" pitchFamily="18" charset="0"/>
                                <a:ea typeface="Cambria Math" panose="02040503050406030204" pitchFamily="18" charset="0"/>
                              </a:rPr>
                            </m:ctrlPr>
                          </m:dPr>
                          <m:e>
                            <m:acc>
                              <m:accPr>
                                <m:chr m:val="̅"/>
                                <m:ctrlPr>
                                  <a:rPr lang="en-US" altLang="zh-CN" sz="2800" i="1">
                                    <a:latin typeface="Cambria Math" panose="02040503050406030204" pitchFamily="18" charset="0"/>
                                    <a:ea typeface="Cambria Math" panose="02040503050406030204" pitchFamily="18" charset="0"/>
                                  </a:rPr>
                                </m:ctrlPr>
                              </m:accPr>
                              <m:e>
                                <m:r>
                                  <a:rPr lang="en-US" altLang="zh-CN" sz="2800" i="1">
                                    <a:latin typeface="Cambria Math" panose="02040503050406030204" pitchFamily="18" charset="0"/>
                                    <a:ea typeface="Cambria Math" panose="02040503050406030204" pitchFamily="18" charset="0"/>
                                  </a:rPr>
                                  <m:t>𝑋</m:t>
                                </m:r>
                              </m:e>
                            </m:acc>
                            <m:r>
                              <a:rPr lang="en-US" altLang="zh-CN" sz="2800" i="1">
                                <a:latin typeface="Cambria Math" panose="02040503050406030204" pitchFamily="18" charset="0"/>
                                <a:ea typeface="Cambria Math" panose="02040503050406030204" pitchFamily="18" charset="0"/>
                              </a:rPr>
                              <m:t>−</m:t>
                            </m:r>
                            <m:r>
                              <a:rPr lang="zh-CN" altLang="en-US" sz="2800" i="1">
                                <a:latin typeface="Cambria Math" panose="02040503050406030204" pitchFamily="18" charset="0"/>
                              </a:rPr>
                              <m:t>𝜇</m:t>
                            </m:r>
                          </m:e>
                        </m:d>
                        <m:r>
                          <a:rPr lang="en-US" altLang="zh-CN" sz="2800" b="0" i="1" smtClean="0">
                            <a:latin typeface="Cambria Math" panose="02040503050406030204" pitchFamily="18" charset="0"/>
                            <a:ea typeface="Cambria Math" panose="02040503050406030204" pitchFamily="18" charset="0"/>
                          </a:rPr>
                          <m:t>&lt;</m:t>
                        </m:r>
                        <m:r>
                          <a:rPr lang="zh-CN" altLang="en-US" sz="2800" i="1">
                            <a:latin typeface="Cambria Math" panose="02040503050406030204" pitchFamily="18" charset="0"/>
                          </a:rPr>
                          <m:t>𝜀</m:t>
                        </m:r>
                      </m:e>
                    </m:d>
                    <m:r>
                      <a:rPr lang="en-US" altLang="zh-CN" sz="2800" i="1">
                        <a:latin typeface="Cambria Math" panose="02040503050406030204" pitchFamily="18" charset="0"/>
                        <a:ea typeface="Cambria Math" panose="02040503050406030204" pitchFamily="18" charset="0"/>
                      </a:rPr>
                      <m:t>→</m:t>
                    </m:r>
                    <m:r>
                      <a:rPr lang="en-US" altLang="zh-CN" sz="2800" i="1" smtClean="0">
                        <a:latin typeface="Cambria Math" panose="02040503050406030204" pitchFamily="18" charset="0"/>
                        <a:ea typeface="Cambria Math" panose="02040503050406030204" pitchFamily="18" charset="0"/>
                      </a:rPr>
                      <m:t>1</m:t>
                    </m:r>
                  </m:oMath>
                </a14:m>
                <a:endParaRPr lang="en-US" altLang="zh-CN" sz="2800"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800" i="1" dirty="0">
                          <a:latin typeface="Cambria Math" panose="02040503050406030204" pitchFamily="18" charset="0"/>
                          <a:ea typeface="Cambria Math" panose="02040503050406030204" pitchFamily="18" charset="0"/>
                        </a:rPr>
                        <m:t>𝑃</m:t>
                      </m:r>
                      <m:d>
                        <m:dPr>
                          <m:ctrlPr>
                            <a:rPr lang="en-US" altLang="zh-CN" sz="2800" i="1" dirty="0">
                              <a:latin typeface="Cambria Math" panose="02040503050406030204" pitchFamily="18" charset="0"/>
                              <a:ea typeface="Cambria Math" panose="02040503050406030204" pitchFamily="18" charset="0"/>
                            </a:rPr>
                          </m:ctrlPr>
                        </m:dPr>
                        <m:e>
                          <m:r>
                            <a:rPr lang="zh-CN" altLang="en-US" sz="2800" i="1">
                              <a:latin typeface="Cambria Math" panose="02040503050406030204" pitchFamily="18" charset="0"/>
                            </a:rPr>
                            <m:t>𝜇</m:t>
                          </m:r>
                          <m:r>
                            <a:rPr lang="en-US" altLang="zh-CN" sz="2800" b="0" i="1" smtClean="0">
                              <a:latin typeface="Cambria Math" panose="02040503050406030204" pitchFamily="18" charset="0"/>
                            </a:rPr>
                            <m:t>−</m:t>
                          </m:r>
                          <m:r>
                            <a:rPr lang="zh-CN" altLang="en-US" sz="2800" i="1">
                              <a:latin typeface="Cambria Math" panose="02040503050406030204" pitchFamily="18" charset="0"/>
                            </a:rPr>
                            <m:t>𝜀</m:t>
                          </m:r>
                          <m:r>
                            <a:rPr lang="en-US" altLang="zh-CN" sz="2800" b="0" i="1" dirty="0" smtClean="0">
                              <a:latin typeface="Cambria Math" panose="02040503050406030204" pitchFamily="18" charset="0"/>
                              <a:ea typeface="Cambria Math" panose="02040503050406030204" pitchFamily="18" charset="0"/>
                            </a:rPr>
                            <m:t>&lt;</m:t>
                          </m:r>
                          <m:acc>
                            <m:accPr>
                              <m:chr m:val="̅"/>
                              <m:ctrlPr>
                                <a:rPr lang="en-US" altLang="zh-CN" sz="2800" i="1">
                                  <a:latin typeface="Cambria Math" panose="02040503050406030204" pitchFamily="18" charset="0"/>
                                  <a:ea typeface="Cambria Math" panose="02040503050406030204" pitchFamily="18" charset="0"/>
                                </a:rPr>
                              </m:ctrlPr>
                            </m:accPr>
                            <m:e>
                              <m:r>
                                <a:rPr lang="en-US" altLang="zh-CN" sz="2800" i="1">
                                  <a:latin typeface="Cambria Math" panose="02040503050406030204" pitchFamily="18" charset="0"/>
                                  <a:ea typeface="Cambria Math" panose="02040503050406030204" pitchFamily="18" charset="0"/>
                                </a:rPr>
                                <m:t>𝑋</m:t>
                              </m:r>
                            </m:e>
                          </m:acc>
                          <m:r>
                            <a:rPr lang="en-US" altLang="zh-CN" sz="2800" i="1">
                              <a:latin typeface="Cambria Math" panose="02040503050406030204" pitchFamily="18" charset="0"/>
                              <a:ea typeface="Cambria Math" panose="02040503050406030204" pitchFamily="18" charset="0"/>
                            </a:rPr>
                            <m:t>&lt;</m:t>
                          </m:r>
                          <m:r>
                            <a:rPr lang="zh-CN" altLang="en-US" sz="2800" i="1">
                              <a:latin typeface="Cambria Math" panose="02040503050406030204" pitchFamily="18" charset="0"/>
                            </a:rPr>
                            <m:t>𝜇</m:t>
                          </m:r>
                          <m:r>
                            <a:rPr lang="en-US" altLang="zh-CN" sz="2800" b="0" i="1" smtClean="0">
                              <a:latin typeface="Cambria Math" panose="02040503050406030204" pitchFamily="18" charset="0"/>
                            </a:rPr>
                            <m:t>+</m:t>
                          </m:r>
                          <m:r>
                            <a:rPr lang="zh-CN" altLang="en-US" sz="2800" i="1">
                              <a:latin typeface="Cambria Math" panose="02040503050406030204" pitchFamily="18" charset="0"/>
                            </a:rPr>
                            <m:t>𝜀</m:t>
                          </m:r>
                        </m:e>
                      </m:d>
                      <m:r>
                        <a:rPr lang="en-US" altLang="zh-CN" sz="2800" i="1">
                          <a:latin typeface="Cambria Math" panose="02040503050406030204" pitchFamily="18" charset="0"/>
                          <a:ea typeface="Cambria Math" panose="02040503050406030204" pitchFamily="18" charset="0"/>
                        </a:rPr>
                        <m:t>→1</m:t>
                      </m:r>
                    </m:oMath>
                  </m:oMathPara>
                </a14:m>
                <a:endParaRPr lang="en-US" altLang="zh-CN" sz="2800" dirty="0">
                  <a:ea typeface="Cambria Math" panose="02040503050406030204" pitchFamily="18" charset="0"/>
                </a:endParaRPr>
              </a:p>
              <a:p>
                <a:pPr algn="ctr"/>
                <a:endParaRPr lang="en-US" altLang="zh-CN" sz="2800" dirty="0">
                  <a:ea typeface="Cambria Math" panose="02040503050406030204" pitchFamily="18" charset="0"/>
                </a:endParaRPr>
              </a:p>
              <a:p>
                <a:r>
                  <a:rPr lang="en-US" altLang="zh-CN" sz="3200" i="1" dirty="0">
                    <a:latin typeface="Garamond"/>
                    <a:cs typeface="Garamond"/>
                  </a:rPr>
                  <a:t>Proof: </a:t>
                </a:r>
                <a:r>
                  <a:rPr lang="en-US" altLang="zh-CN" sz="2800" dirty="0"/>
                  <a:t>Using Chebyshev’s inequality,</a:t>
                </a:r>
                <a:endParaRPr lang="en-US" altLang="zh-CN" sz="2800" i="1" dirty="0">
                  <a:latin typeface="Garamond"/>
                  <a:cs typeface="Garamond"/>
                </a:endParaRPr>
              </a:p>
              <a:p>
                <a:pPr/>
                <a14:m>
                  <m:oMathPara xmlns:m="http://schemas.openxmlformats.org/officeDocument/2006/math">
                    <m:oMathParaPr>
                      <m:jc m:val="centerGroup"/>
                    </m:oMathParaPr>
                    <m:oMath xmlns:m="http://schemas.openxmlformats.org/officeDocument/2006/math">
                      <m:r>
                        <a:rPr lang="en-US" altLang="zh-CN" sz="2800" i="1" dirty="0">
                          <a:latin typeface="Cambria Math" panose="02040503050406030204" pitchFamily="18" charset="0"/>
                          <a:ea typeface="Cambria Math" panose="02040503050406030204" pitchFamily="18" charset="0"/>
                        </a:rPr>
                        <m:t>𝑃</m:t>
                      </m:r>
                      <m:d>
                        <m:dPr>
                          <m:ctrlPr>
                            <a:rPr lang="en-US" altLang="zh-CN" sz="2800" i="1" dirty="0">
                              <a:latin typeface="Cambria Math" panose="02040503050406030204" pitchFamily="18" charset="0"/>
                              <a:ea typeface="Cambria Math" panose="02040503050406030204" pitchFamily="18" charset="0"/>
                            </a:rPr>
                          </m:ctrlPr>
                        </m:dPr>
                        <m:e>
                          <m:d>
                            <m:dPr>
                              <m:begChr m:val="|"/>
                              <m:endChr m:val="|"/>
                              <m:ctrlPr>
                                <a:rPr lang="en-US" altLang="zh-CN" sz="2800" i="1">
                                  <a:latin typeface="Cambria Math" panose="02040503050406030204" pitchFamily="18" charset="0"/>
                                  <a:ea typeface="Cambria Math" panose="02040503050406030204" pitchFamily="18" charset="0"/>
                                </a:rPr>
                              </m:ctrlPr>
                            </m:dPr>
                            <m:e>
                              <m:acc>
                                <m:accPr>
                                  <m:chr m:val="̅"/>
                                  <m:ctrlPr>
                                    <a:rPr lang="en-US" altLang="zh-CN" sz="2800" i="1">
                                      <a:latin typeface="Cambria Math" panose="02040503050406030204" pitchFamily="18" charset="0"/>
                                      <a:ea typeface="Cambria Math" panose="02040503050406030204" pitchFamily="18" charset="0"/>
                                    </a:rPr>
                                  </m:ctrlPr>
                                </m:accPr>
                                <m:e>
                                  <m:r>
                                    <a:rPr lang="en-US" altLang="zh-CN" sz="2800" i="1">
                                      <a:latin typeface="Cambria Math" panose="02040503050406030204" pitchFamily="18" charset="0"/>
                                      <a:ea typeface="Cambria Math" panose="02040503050406030204" pitchFamily="18" charset="0"/>
                                    </a:rPr>
                                    <m:t>𝑋</m:t>
                                  </m:r>
                                </m:e>
                              </m:acc>
                              <m:r>
                                <a:rPr lang="en-US" altLang="zh-CN" sz="2800" i="1">
                                  <a:latin typeface="Cambria Math" panose="02040503050406030204" pitchFamily="18" charset="0"/>
                                  <a:ea typeface="Cambria Math" panose="02040503050406030204" pitchFamily="18" charset="0"/>
                                </a:rPr>
                                <m:t>−</m:t>
                              </m:r>
                              <m:r>
                                <a:rPr lang="zh-CN" altLang="en-US" sz="2800" i="1">
                                  <a:latin typeface="Cambria Math" panose="02040503050406030204" pitchFamily="18" charset="0"/>
                                </a:rPr>
                                <m:t>𝜇</m:t>
                              </m:r>
                            </m:e>
                          </m:d>
                          <m:r>
                            <a:rPr lang="en-US" altLang="zh-CN" sz="2800" i="1">
                              <a:latin typeface="Cambria Math" panose="02040503050406030204" pitchFamily="18" charset="0"/>
                              <a:ea typeface="Cambria Math" panose="02040503050406030204" pitchFamily="18" charset="0"/>
                            </a:rPr>
                            <m:t>≥</m:t>
                          </m:r>
                          <m:r>
                            <a:rPr lang="zh-CN" altLang="en-US" sz="2800" i="1">
                              <a:latin typeface="Cambria Math" panose="02040503050406030204" pitchFamily="18" charset="0"/>
                            </a:rPr>
                            <m:t>𝜀</m:t>
                          </m:r>
                        </m:e>
                      </m:d>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ea typeface="Cambria Math" panose="02040503050406030204" pitchFamily="18" charset="0"/>
                            </a:rPr>
                          </m:ctrlPr>
                        </m:fPr>
                        <m:num>
                          <m:sSup>
                            <m:sSupPr>
                              <m:ctrlPr>
                                <a:rPr lang="en-US" altLang="zh-CN" sz="2800" i="1">
                                  <a:latin typeface="Cambria Math" panose="02040503050406030204" pitchFamily="18" charset="0"/>
                                </a:rPr>
                              </m:ctrlPr>
                            </m:sSupPr>
                            <m:e>
                              <m:r>
                                <a:rPr lang="zh-CN" altLang="en-US" sz="2800" i="1">
                                  <a:latin typeface="Cambria Math" panose="02040503050406030204" pitchFamily="18" charset="0"/>
                                </a:rPr>
                                <m:t>𝜎</m:t>
                              </m:r>
                            </m:e>
                            <m:sup>
                              <m:r>
                                <a:rPr lang="en-US" altLang="zh-CN" sz="2800" i="1">
                                  <a:latin typeface="Cambria Math" panose="02040503050406030204" pitchFamily="18" charset="0"/>
                                </a:rPr>
                                <m:t>2</m:t>
                              </m:r>
                            </m:sup>
                          </m:sSup>
                        </m:num>
                        <m:den>
                          <m:sSup>
                            <m:sSupPr>
                              <m:ctrlPr>
                                <a:rPr lang="en-US" altLang="zh-CN" sz="2800" i="1">
                                  <a:latin typeface="Cambria Math" panose="02040503050406030204" pitchFamily="18" charset="0"/>
                                </a:rPr>
                              </m:ctrlPr>
                            </m:sSupPr>
                            <m:e>
                              <m:r>
                                <a:rPr lang="en-US" altLang="zh-CN" sz="2800" b="0" i="1" smtClean="0">
                                  <a:latin typeface="Cambria Math" panose="02040503050406030204" pitchFamily="18" charset="0"/>
                                </a:rPr>
                                <m:t>𝑛</m:t>
                              </m:r>
                              <m:r>
                                <a:rPr lang="zh-CN" altLang="en-US" sz="2800" i="1">
                                  <a:latin typeface="Cambria Math" panose="02040503050406030204" pitchFamily="18" charset="0"/>
                                </a:rPr>
                                <m:t>𝜀</m:t>
                              </m:r>
                            </m:e>
                            <m:sup>
                              <m:r>
                                <a:rPr lang="en-US" altLang="zh-CN" sz="2800" i="1">
                                  <a:latin typeface="Cambria Math" panose="02040503050406030204" pitchFamily="18" charset="0"/>
                                </a:rPr>
                                <m:t>2</m:t>
                              </m:r>
                            </m:sup>
                          </m:sSup>
                        </m:den>
                      </m:f>
                    </m:oMath>
                  </m:oMathPara>
                </a14:m>
                <a:endParaRPr lang="en-US" sz="2800" b="0" dirty="0">
                  <a:latin typeface="Franklin Gothic Medium"/>
                  <a:cs typeface="Franklin Gothic Medium"/>
                </a:endParaRPr>
              </a:p>
            </p:txBody>
          </p:sp>
        </mc:Choice>
        <mc:Fallback xmlns="">
          <p:sp>
            <p:nvSpPr>
              <p:cNvPr id="5" name="TextBox 3">
                <a:extLst>
                  <a:ext uri="{FF2B5EF4-FFF2-40B4-BE49-F238E27FC236}">
                    <a16:creationId xmlns:a16="http://schemas.microsoft.com/office/drawing/2014/main" id="{1F9F11C5-A21A-99A4-215F-5687E8FC2D8D}"/>
                  </a:ext>
                </a:extLst>
              </p:cNvPr>
              <p:cNvSpPr txBox="1">
                <a:spLocks noRot="1" noChangeAspect="1" noMove="1" noResize="1" noEditPoints="1" noAdjustHandles="1" noChangeArrowheads="1" noChangeShapeType="1" noTextEdit="1"/>
              </p:cNvSpPr>
              <p:nvPr/>
            </p:nvSpPr>
            <p:spPr>
              <a:xfrm>
                <a:off x="425395" y="2729317"/>
                <a:ext cx="8229600" cy="4034631"/>
              </a:xfrm>
              <a:prstGeom prst="rect">
                <a:avLst/>
              </a:prstGeom>
              <a:blipFill>
                <a:blip r:embed="rId3"/>
                <a:stretch>
                  <a:fillRect l="-1926" t="-15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00351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 calcmode="lin" valueType="num">
                                      <p:cBhvr additive="base">
                                        <p:cTn id="1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 calcmode="lin" valueType="num">
                                      <p:cBhvr additive="base">
                                        <p:cTn id="3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2 Central limit theorem</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425395" y="905457"/>
                <a:ext cx="8229600" cy="2155718"/>
              </a:xfrm>
              <a:prstGeom prst="rect">
                <a:avLst/>
              </a:prstGeom>
              <a:noFill/>
            </p:spPr>
            <p:txBody>
              <a:bodyPr wrap="square" rtlCol="0">
                <a:spAutoFit/>
              </a:bodyPr>
              <a:lstStyle/>
              <a:p>
                <a:r>
                  <a:rPr lang="en-US" sz="2800" dirty="0">
                    <a:latin typeface="Franklin Gothic Medium"/>
                    <a:cs typeface="Franklin Gothic Medium"/>
                  </a:rPr>
                  <a:t>Example 4 (Running proportion of Heads) </a:t>
                </a:r>
                <a:endParaRPr lang="en-US" altLang="zh-CN" sz="2800" i="1" dirty="0">
                  <a:latin typeface="Cambria Math" panose="02040503050406030204" pitchFamily="18" charset="0"/>
                  <a:ea typeface="Cambria Math" panose="02040503050406030204" pitchFamily="18" charset="0"/>
                </a:endParaRPr>
              </a:p>
              <a:p>
                <a14:m>
                  <m:oMath xmlns:m="http://schemas.openxmlformats.org/officeDocument/2006/math">
                    <m:r>
                      <m:rPr>
                        <m:sty m:val="p"/>
                      </m:rPr>
                      <a:rPr lang="en-US" altLang="zh-CN" sz="2400" b="0" i="0" smtClean="0">
                        <a:latin typeface="Cambria Math" panose="02040503050406030204" pitchFamily="18" charset="0"/>
                        <a:ea typeface="Cambria Math" panose="02040503050406030204" pitchFamily="18" charset="0"/>
                      </a:rPr>
                      <m:t>Let</m:t>
                    </m:r>
                    <m:r>
                      <a:rPr lang="en-US" altLang="zh-CN" sz="2400" b="0" i="1" smtClean="0">
                        <a:latin typeface="Cambria Math" panose="02040503050406030204" pitchFamily="18" charset="0"/>
                        <a:ea typeface="Cambria Math" panose="02040503050406030204" pitchFamily="18" charset="0"/>
                      </a:rPr>
                      <m:t> </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𝑋</m:t>
                        </m:r>
                      </m:e>
                      <m:sub>
                        <m:r>
                          <a:rPr lang="en-US" altLang="zh-CN" sz="2400" b="0" i="1" smtClean="0">
                            <a:latin typeface="Cambria Math" panose="02040503050406030204" pitchFamily="18" charset="0"/>
                            <a:ea typeface="Cambria Math" panose="02040503050406030204" pitchFamily="18" charset="0"/>
                          </a:rPr>
                          <m:t>𝑖</m:t>
                        </m:r>
                      </m:sub>
                    </m:sSub>
                    <m:r>
                      <a:rPr lang="en-US" altLang="zh-CN" sz="240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𝐵𝑒𝑟𝑛</m:t>
                    </m:r>
                    <m:r>
                      <a:rPr lang="en-US" altLang="zh-CN" sz="2400" b="0" i="1" smtClean="0">
                        <a:latin typeface="Cambria Math" panose="02040503050406030204" pitchFamily="18" charset="0"/>
                        <a:ea typeface="Cambria Math" panose="02040503050406030204" pitchFamily="18" charset="0"/>
                      </a:rPr>
                      <m:t>(1/2)</m:t>
                    </m:r>
                  </m:oMath>
                </a14:m>
                <a:r>
                  <a:rPr lang="en-US" sz="2400" dirty="0">
                    <a:latin typeface="Franklin Gothic Medium"/>
                    <a:cs typeface="Franklin Gothic Medium"/>
                  </a:rPr>
                  <a:t>,</a:t>
                </a:r>
                <a14:m>
                  <m:oMath xmlns:m="http://schemas.openxmlformats.org/officeDocument/2006/math">
                    <m:sSub>
                      <m:sSubPr>
                        <m:ctrlPr>
                          <a:rPr lang="en-US" altLang="zh-CN" sz="2400" i="1">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𝑌</m:t>
                        </m:r>
                      </m:e>
                      <m:sub>
                        <m:r>
                          <a:rPr lang="en-US" altLang="zh-CN" sz="2400" b="0" i="1" smtClean="0">
                            <a:latin typeface="Cambria Math" panose="02040503050406030204" pitchFamily="18" charset="0"/>
                            <a:ea typeface="Cambria Math" panose="02040503050406030204" pitchFamily="18" charset="0"/>
                          </a:rPr>
                          <m:t>𝑗</m:t>
                        </m:r>
                      </m:sub>
                    </m:sSub>
                    <m:r>
                      <a:rPr lang="en-US" altLang="zh-CN" sz="2400" b="0" i="1" smtClean="0">
                        <a:latin typeface="Cambria Math" panose="02040503050406030204" pitchFamily="18" charset="0"/>
                        <a:ea typeface="Cambria Math" panose="02040503050406030204" pitchFamily="18" charset="0"/>
                      </a:rPr>
                      <m:t>=</m:t>
                    </m:r>
                    <m:f>
                      <m:fPr>
                        <m:ctrlPr>
                          <a:rPr lang="en-US" altLang="zh-CN" sz="2400" b="0" i="1" smtClean="0">
                            <a:latin typeface="Cambria Math" panose="02040503050406030204" pitchFamily="18" charset="0"/>
                            <a:ea typeface="Cambria Math" panose="02040503050406030204" pitchFamily="18" charset="0"/>
                          </a:rPr>
                        </m:ctrlPr>
                      </m:fPr>
                      <m:num>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𝑋</m:t>
                            </m:r>
                          </m:e>
                          <m:sub>
                            <m:r>
                              <a:rPr lang="en-US" altLang="zh-CN" sz="2400" b="0" i="1" smtClean="0">
                                <a:latin typeface="Cambria Math" panose="02040503050406030204" pitchFamily="18" charset="0"/>
                                <a:ea typeface="Cambria Math" panose="02040503050406030204" pitchFamily="18" charset="0"/>
                              </a:rPr>
                              <m:t>1</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𝑋</m:t>
                            </m:r>
                          </m:e>
                          <m:sub>
                            <m:r>
                              <a:rPr lang="en-US" altLang="zh-CN" sz="2400" b="0" i="1" smtClean="0">
                                <a:latin typeface="Cambria Math" panose="02040503050406030204" pitchFamily="18" charset="0"/>
                                <a:ea typeface="Cambria Math" panose="02040503050406030204" pitchFamily="18" charset="0"/>
                              </a:rPr>
                              <m:t>𝑛</m:t>
                            </m:r>
                          </m:sub>
                        </m:sSub>
                      </m:num>
                      <m:den>
                        <m:r>
                          <a:rPr lang="en-US" altLang="zh-CN" sz="2400" b="0" i="1" smtClean="0">
                            <a:latin typeface="Cambria Math" panose="02040503050406030204" pitchFamily="18" charset="0"/>
                            <a:ea typeface="Cambria Math" panose="02040503050406030204" pitchFamily="18" charset="0"/>
                          </a:rPr>
                          <m:t>𝑛</m:t>
                        </m:r>
                      </m:den>
                    </m:f>
                    <m:r>
                      <a:rPr lang="en-US" altLang="zh-CN" sz="2400" b="0" i="0" smtClean="0">
                        <a:latin typeface="Cambria Math" panose="02040503050406030204" pitchFamily="18" charset="0"/>
                        <a:ea typeface="Cambria Math" panose="02040503050406030204" pitchFamily="18" charset="0"/>
                      </a:rPr>
                      <m:t> (</m:t>
                    </m:r>
                    <m:r>
                      <m:rPr>
                        <m:sty m:val="p"/>
                      </m:rPr>
                      <a:rPr lang="en-US" altLang="zh-CN" sz="2400" b="0" i="0" smtClean="0">
                        <a:latin typeface="Cambria Math" panose="02040503050406030204" pitchFamily="18" charset="0"/>
                        <a:ea typeface="Cambria Math" panose="02040503050406030204" pitchFamily="18" charset="0"/>
                      </a:rPr>
                      <m:t>sample</m:t>
                    </m:r>
                    <m:r>
                      <a:rPr lang="en-US" altLang="zh-CN" sz="2400" b="0" i="0" smtClean="0">
                        <a:latin typeface="Cambria Math" panose="02040503050406030204" pitchFamily="18" charset="0"/>
                        <a:ea typeface="Cambria Math" panose="02040503050406030204" pitchFamily="18" charset="0"/>
                      </a:rPr>
                      <m:t> </m:t>
                    </m:r>
                    <m:r>
                      <m:rPr>
                        <m:sty m:val="p"/>
                      </m:rPr>
                      <a:rPr lang="en-US" altLang="zh-CN" sz="2400" b="0" i="0" smtClean="0">
                        <a:latin typeface="Cambria Math" panose="02040503050406030204" pitchFamily="18" charset="0"/>
                        <a:ea typeface="Cambria Math" panose="02040503050406030204" pitchFamily="18" charset="0"/>
                      </a:rPr>
                      <m:t>mean</m:t>
                    </m:r>
                    <m:r>
                      <a:rPr lang="en-US" altLang="zh-CN" sz="2400" b="0" i="0"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𝐸</m:t>
                    </m:r>
                    <m:d>
                      <m:dPr>
                        <m:ctrlPr>
                          <a:rPr lang="en-US" altLang="zh-CN" sz="2400" b="0" i="1" smtClean="0">
                            <a:latin typeface="Cambria Math" panose="02040503050406030204" pitchFamily="18" charset="0"/>
                            <a:ea typeface="Cambria Math" panose="02040503050406030204" pitchFamily="18" charset="0"/>
                          </a:rPr>
                        </m:ctrlPr>
                      </m:dPr>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 </m:t>
                            </m:r>
                            <m:r>
                              <a:rPr lang="en-US" altLang="zh-CN" sz="2400" i="1">
                                <a:latin typeface="Cambria Math" panose="02040503050406030204" pitchFamily="18" charset="0"/>
                                <a:ea typeface="Cambria Math" panose="02040503050406030204" pitchFamily="18" charset="0"/>
                              </a:rPr>
                              <m:t>𝑌</m:t>
                            </m:r>
                          </m:e>
                          <m:sub>
                            <m:r>
                              <a:rPr lang="en-US" altLang="zh-CN" sz="2400" i="1">
                                <a:latin typeface="Cambria Math" panose="02040503050406030204" pitchFamily="18" charset="0"/>
                                <a:ea typeface="Cambria Math" panose="02040503050406030204" pitchFamily="18" charset="0"/>
                              </a:rPr>
                              <m:t>𝑗</m:t>
                            </m:r>
                          </m:sub>
                        </m:sSub>
                      </m:e>
                    </m:d>
                    <m:r>
                      <a:rPr lang="en-US" altLang="zh-CN" sz="2400" b="0" i="1" smtClean="0">
                        <a:latin typeface="Cambria Math" panose="02040503050406030204" pitchFamily="18" charset="0"/>
                        <a:ea typeface="Cambria Math" panose="02040503050406030204" pitchFamily="18" charset="0"/>
                      </a:rPr>
                      <m:t>=0.5.</m:t>
                    </m:r>
                  </m:oMath>
                </a14:m>
                <a:endParaRPr lang="en-US" altLang="zh-CN" sz="2400" b="0" i="1" dirty="0">
                  <a:latin typeface="Garamond"/>
                  <a:ea typeface="Cambria Math" panose="02040503050406030204" pitchFamily="18" charset="0"/>
                </a:endParaRPr>
              </a:p>
              <a:p>
                <a:r>
                  <a:rPr lang="en-US" sz="2400" i="1" dirty="0">
                    <a:latin typeface="Garamond"/>
                    <a:cs typeface="Garamond"/>
                  </a:rPr>
                  <a:t>Experiments:</a:t>
                </a:r>
                <a14:m>
                  <m:oMath xmlns:m="http://schemas.openxmlformats.org/officeDocument/2006/math">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 </m:t>
                        </m:r>
                        <m:r>
                          <a:rPr lang="en-US" altLang="zh-CN" sz="2400" i="1">
                            <a:latin typeface="Cambria Math" panose="02040503050406030204" pitchFamily="18" charset="0"/>
                            <a:ea typeface="Cambria Math" panose="02040503050406030204" pitchFamily="18" charset="0"/>
                          </a:rPr>
                          <m:t>𝑌</m:t>
                        </m:r>
                      </m:e>
                      <m:sub>
                        <m:r>
                          <a:rPr lang="en-US" altLang="zh-CN" sz="2400" b="0" i="1" smtClean="0">
                            <a:latin typeface="Cambria Math" panose="02040503050406030204" pitchFamily="18" charset="0"/>
                            <a:ea typeface="Cambria Math" panose="02040503050406030204" pitchFamily="18" charset="0"/>
                          </a:rPr>
                          <m:t>1</m:t>
                        </m:r>
                      </m:sub>
                    </m:sSub>
                    <m:r>
                      <a:rPr lang="en-US" altLang="zh-CN" sz="240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 </m:t>
                        </m:r>
                        <m:r>
                          <a:rPr lang="en-US" altLang="zh-CN" sz="2400" i="1">
                            <a:latin typeface="Cambria Math" panose="02040503050406030204" pitchFamily="18" charset="0"/>
                            <a:ea typeface="Cambria Math" panose="02040503050406030204" pitchFamily="18" charset="0"/>
                          </a:rPr>
                          <m:t>𝑌</m:t>
                        </m:r>
                      </m:e>
                      <m:sub>
                        <m:r>
                          <a:rPr lang="en-US" altLang="zh-CN" sz="2400" b="0" i="1" smtClean="0">
                            <a:latin typeface="Cambria Math" panose="02040503050406030204" pitchFamily="18" charset="0"/>
                            <a:ea typeface="Cambria Math" panose="02040503050406030204" pitchFamily="18" charset="0"/>
                          </a:rPr>
                          <m:t>6</m:t>
                        </m:r>
                      </m:sub>
                    </m:sSub>
                    <m:r>
                      <a:rPr lang="en-US" altLang="zh-CN" sz="2400" b="0" i="1" smtClean="0">
                        <a:latin typeface="Cambria Math" panose="02040503050406030204" pitchFamily="18" charset="0"/>
                      </a:rPr>
                      <m:t>;</m:t>
                    </m:r>
                  </m:oMath>
                </a14:m>
                <a:r>
                  <a:rPr lang="en-US" altLang="zh-CN" sz="2400" b="0" i="1" dirty="0">
                    <a:latin typeface="Cambria Math" panose="02040503050406030204" pitchFamily="18" charset="0"/>
                  </a:rPr>
                  <a:t> </a:t>
                </a:r>
                <a14:m>
                  <m:oMath xmlns:m="http://schemas.openxmlformats.org/officeDocument/2006/math">
                    <m:r>
                      <a:rPr lang="en-US" altLang="zh-CN" sz="2400" i="1">
                        <a:latin typeface="Cambria Math" panose="02040503050406030204" pitchFamily="18" charset="0"/>
                        <a:ea typeface="Cambria Math" panose="02040503050406030204" pitchFamily="18" charset="0"/>
                      </a:rPr>
                      <m:t>𝑛</m:t>
                    </m:r>
                    <m:r>
                      <a:rPr lang="en-US" altLang="zh-CN" sz="2400" b="0" i="1" smtClean="0">
                        <a:latin typeface="Cambria Math" panose="02040503050406030204" pitchFamily="18" charset="0"/>
                        <a:ea typeface="Cambria Math" panose="02040503050406030204" pitchFamily="18" charset="0"/>
                      </a:rPr>
                      <m:t>=1⋯300.</m:t>
                    </m:r>
                  </m:oMath>
                </a14:m>
                <a:r>
                  <a:rPr lang="en-US" altLang="zh-CN" sz="2400" b="0" i="1" dirty="0">
                    <a:latin typeface="Garamond"/>
                  </a:rPr>
                  <a:t> for the j-</a:t>
                </a:r>
                <a:r>
                  <a:rPr lang="en-US" altLang="zh-CN" sz="2400" b="0" i="1" dirty="0" err="1">
                    <a:latin typeface="Garamond"/>
                  </a:rPr>
                  <a:t>th</a:t>
                </a:r>
                <a:r>
                  <a:rPr lang="en-US" altLang="zh-CN" sz="2400" b="0" i="1" dirty="0">
                    <a:latin typeface="Garamond"/>
                  </a:rPr>
                  <a:t> experiment, toss a coin </a:t>
                </a:r>
                <a14:m>
                  <m:oMath xmlns:m="http://schemas.openxmlformats.org/officeDocument/2006/math">
                    <m:r>
                      <a:rPr lang="en-US" altLang="zh-CN" sz="2400" i="1">
                        <a:latin typeface="Cambria Math" panose="02040503050406030204" pitchFamily="18" charset="0"/>
                        <a:ea typeface="Cambria Math" panose="02040503050406030204" pitchFamily="18" charset="0"/>
                      </a:rPr>
                      <m:t>𝑛</m:t>
                    </m:r>
                  </m:oMath>
                </a14:m>
                <a:r>
                  <a:rPr lang="en-US" altLang="zh-CN" sz="2400" b="0" i="1" dirty="0">
                    <a:latin typeface="Garamond"/>
                  </a:rPr>
                  <a:t> times, find the number of head, compute the proportion of heads. For 6 experiments, draw the following fig. </a:t>
                </a:r>
                <a:endParaRPr lang="en-US" altLang="zh-CN" sz="2400" i="1" dirty="0">
                  <a:latin typeface="Garamond"/>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425395" y="905457"/>
                <a:ext cx="8229600" cy="2155718"/>
              </a:xfrm>
              <a:prstGeom prst="rect">
                <a:avLst/>
              </a:prstGeom>
              <a:blipFill>
                <a:blip r:embed="rId2"/>
                <a:stretch>
                  <a:fillRect l="-1556" t="-2833" b="-5666"/>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8DC64A88-80D7-0100-3B5D-D6905BE32217}"/>
              </a:ext>
            </a:extLst>
          </p:cNvPr>
          <p:cNvPicPr>
            <a:picLocks noChangeAspect="1"/>
          </p:cNvPicPr>
          <p:nvPr/>
        </p:nvPicPr>
        <p:blipFill>
          <a:blip r:embed="rId3"/>
          <a:stretch>
            <a:fillRect/>
          </a:stretch>
        </p:blipFill>
        <p:spPr>
          <a:xfrm>
            <a:off x="1327868" y="3177621"/>
            <a:ext cx="6528021" cy="3486918"/>
          </a:xfrm>
          <a:prstGeom prst="rect">
            <a:avLst/>
          </a:prstGeom>
        </p:spPr>
      </p:pic>
    </p:spTree>
    <p:extLst>
      <p:ext uri="{BB962C8B-B14F-4D97-AF65-F5344CB8AC3E}">
        <p14:creationId xmlns:p14="http://schemas.microsoft.com/office/powerpoint/2010/main" val="11107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2 Central limit theorem</a:t>
            </a:r>
            <a:endParaRPr lang="en-US" dirty="0"/>
          </a:p>
        </p:txBody>
      </p:sp>
      <mc:AlternateContent xmlns:mc="http://schemas.openxmlformats.org/markup-compatibility/2006">
        <mc:Choice xmlns:a14="http://schemas.microsoft.com/office/drawing/2010/main" Requires="a14">
          <p:sp>
            <p:nvSpPr>
              <p:cNvPr id="3" name="TextBox 3">
                <a:extLst>
                  <a:ext uri="{FF2B5EF4-FFF2-40B4-BE49-F238E27FC236}">
                    <a16:creationId xmlns:a16="http://schemas.microsoft.com/office/drawing/2014/main" id="{E0F77684-ECBA-F162-FEE2-0AAD63A07B25}"/>
                  </a:ext>
                </a:extLst>
              </p:cNvPr>
              <p:cNvSpPr txBox="1"/>
              <p:nvPr/>
            </p:nvSpPr>
            <p:spPr>
              <a:xfrm>
                <a:off x="481052" y="1120137"/>
                <a:ext cx="8229600" cy="5477077"/>
              </a:xfrm>
              <a:prstGeom prst="rect">
                <a:avLst/>
              </a:prstGeom>
              <a:noFill/>
            </p:spPr>
            <p:txBody>
              <a:bodyPr wrap="square" rtlCol="0">
                <a:spAutoFit/>
              </a:bodyPr>
              <a:lstStyle/>
              <a:p>
                <a:r>
                  <a:rPr lang="en-US" sz="2800" dirty="0">
                    <a:solidFill>
                      <a:srgbClr val="FF0000"/>
                    </a:solidFill>
                    <a:latin typeface="Franklin Gothic Medium"/>
                    <a:cs typeface="Franklin Gothic Medium"/>
                  </a:rPr>
                  <a:t>Theorem 7 (</a:t>
                </a:r>
                <a:r>
                  <a:rPr lang="en-US" altLang="zh-CN" sz="2800" dirty="0">
                    <a:solidFill>
                      <a:srgbClr val="FF0000"/>
                    </a:solidFill>
                    <a:latin typeface="Franklin Gothic Medium"/>
                    <a:cs typeface="Franklin Gothic Medium"/>
                  </a:rPr>
                  <a:t>Central Limit theorem</a:t>
                </a:r>
                <a:r>
                  <a:rPr lang="en-US" sz="2800" dirty="0">
                    <a:solidFill>
                      <a:srgbClr val="FF0000"/>
                    </a:solidFill>
                    <a:latin typeface="Franklin Gothic Medium"/>
                    <a:cs typeface="Franklin Gothic Medium"/>
                  </a:rPr>
                  <a:t>)</a:t>
                </a:r>
                <a:r>
                  <a:rPr lang="en-US" sz="2800" dirty="0">
                    <a:latin typeface="Franklin Gothic Medium"/>
                    <a:cs typeface="Franklin Gothic Medium"/>
                  </a:rPr>
                  <a:t>: Let </a:t>
                </a:r>
                <a14:m>
                  <m:oMath xmlns:m="http://schemas.openxmlformats.org/officeDocument/2006/math">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𝑋</m:t>
                        </m:r>
                      </m:e>
                      <m:sub>
                        <m:r>
                          <a:rPr lang="en-US" altLang="zh-CN" sz="2800" i="1">
                            <a:latin typeface="Cambria Math" panose="02040503050406030204" pitchFamily="18" charset="0"/>
                            <a:ea typeface="Cambria Math" panose="02040503050406030204" pitchFamily="18" charset="0"/>
                          </a:rPr>
                          <m:t>1</m:t>
                        </m:r>
                      </m:sub>
                    </m:sSub>
                    <m:r>
                      <a:rPr lang="en-US" altLang="zh-CN" sz="2800" i="1">
                        <a:latin typeface="Cambria Math" panose="02040503050406030204" pitchFamily="18" charset="0"/>
                        <a:ea typeface="Cambria Math" panose="02040503050406030204" pitchFamily="18" charset="0"/>
                      </a:rPr>
                      <m:t>⋯ </m:t>
                    </m:r>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𝑋</m:t>
                        </m:r>
                      </m:e>
                      <m:sub>
                        <m:r>
                          <a:rPr lang="en-US" altLang="zh-CN" sz="2800" i="1">
                            <a:latin typeface="Cambria Math" panose="02040503050406030204" pitchFamily="18" charset="0"/>
                            <a:ea typeface="Cambria Math" panose="02040503050406030204" pitchFamily="18" charset="0"/>
                          </a:rPr>
                          <m:t>𝑛</m:t>
                        </m:r>
                      </m:sub>
                    </m:sSub>
                    <m:r>
                      <a:rPr lang="en-US" altLang="zh-CN" sz="2800" i="1">
                        <a:latin typeface="Cambria Math" panose="02040503050406030204" pitchFamily="18" charset="0"/>
                        <a:ea typeface="Cambria Math" panose="02040503050406030204" pitchFamily="18" charset="0"/>
                      </a:rPr>
                      <m:t> </m:t>
                    </m:r>
                  </m:oMath>
                </a14:m>
                <a:r>
                  <a:rPr lang="en-US" altLang="zh-CN" sz="2800" dirty="0">
                    <a:latin typeface="Franklin Gothic Medium"/>
                    <a:cs typeface="Franklin Gothic Medium"/>
                  </a:rPr>
                  <a:t>are </a:t>
                </a:r>
                <a:r>
                  <a:rPr lang="en-US" altLang="zh-CN" sz="2800" dirty="0" err="1">
                    <a:latin typeface="Franklin Gothic Medium"/>
                    <a:cs typeface="Franklin Gothic Medium"/>
                  </a:rPr>
                  <a:t>i.i.d.</a:t>
                </a:r>
                <a:r>
                  <a:rPr lang="en-US" sz="2800" dirty="0">
                    <a:latin typeface="Franklin Gothic Medium"/>
                    <a:cs typeface="Franklin Gothic Medium"/>
                  </a:rPr>
                  <a:t> </a:t>
                </a:r>
                <a14:m>
                  <m:oMath xmlns:m="http://schemas.openxmlformats.org/officeDocument/2006/math">
                    <m:acc>
                      <m:accPr>
                        <m:chr m:val="̅"/>
                        <m:ctrlPr>
                          <a:rPr lang="en-US" altLang="zh-CN" sz="2800" i="1">
                            <a:latin typeface="Cambria Math" panose="02040503050406030204" pitchFamily="18" charset="0"/>
                            <a:ea typeface="Cambria Math" panose="02040503050406030204" pitchFamily="18" charset="0"/>
                          </a:rPr>
                        </m:ctrlPr>
                      </m:accPr>
                      <m:e>
                        <m:r>
                          <a:rPr lang="en-US" altLang="zh-CN" sz="2800" i="1">
                            <a:latin typeface="Cambria Math" panose="02040503050406030204" pitchFamily="18" charset="0"/>
                            <a:ea typeface="Cambria Math" panose="02040503050406030204" pitchFamily="18" charset="0"/>
                          </a:rPr>
                          <m:t>𝑋</m:t>
                        </m:r>
                      </m:e>
                    </m:acc>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ea typeface="Cambria Math" panose="02040503050406030204" pitchFamily="18" charset="0"/>
                          </a:rPr>
                        </m:ctrlPr>
                      </m:fPr>
                      <m:num>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𝑋</m:t>
                            </m:r>
                          </m:e>
                          <m:sub>
                            <m:r>
                              <a:rPr lang="en-US" altLang="zh-CN" sz="2800" i="1">
                                <a:latin typeface="Cambria Math" panose="02040503050406030204" pitchFamily="18" charset="0"/>
                                <a:ea typeface="Cambria Math" panose="02040503050406030204" pitchFamily="18" charset="0"/>
                              </a:rPr>
                              <m:t>1</m:t>
                            </m:r>
                          </m:sub>
                        </m:sSub>
                        <m:r>
                          <a:rPr lang="en-US" altLang="zh-CN" sz="2800" i="1">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𝑋</m:t>
                            </m:r>
                          </m:e>
                          <m:sub>
                            <m:r>
                              <a:rPr lang="en-US" altLang="zh-CN" sz="2800" i="1">
                                <a:latin typeface="Cambria Math" panose="02040503050406030204" pitchFamily="18" charset="0"/>
                                <a:ea typeface="Cambria Math" panose="02040503050406030204" pitchFamily="18" charset="0"/>
                              </a:rPr>
                              <m:t>𝑛</m:t>
                            </m:r>
                          </m:sub>
                        </m:sSub>
                      </m:num>
                      <m:den>
                        <m:r>
                          <a:rPr lang="en-US" altLang="zh-CN" sz="2800" i="1">
                            <a:latin typeface="Cambria Math" panose="02040503050406030204" pitchFamily="18" charset="0"/>
                            <a:ea typeface="Cambria Math" panose="02040503050406030204" pitchFamily="18" charset="0"/>
                          </a:rPr>
                          <m:t>𝑛</m:t>
                        </m:r>
                      </m:den>
                    </m:f>
                    <m:r>
                      <a:rPr lang="en-US" altLang="zh-CN" sz="2800" i="1">
                        <a:latin typeface="Cambria Math" panose="02040503050406030204" pitchFamily="18" charset="0"/>
                        <a:ea typeface="Cambria Math" panose="02040503050406030204" pitchFamily="18" charset="0"/>
                      </a:rPr>
                      <m:t> </m:t>
                    </m:r>
                    <m:r>
                      <a:rPr lang="en-US" altLang="zh-CN" sz="2800" b="0" i="1" smtClean="0">
                        <a:latin typeface="Cambria Math" panose="02040503050406030204" pitchFamily="18" charset="0"/>
                        <a:ea typeface="Cambria Math" panose="02040503050406030204" pitchFamily="18" charset="0"/>
                      </a:rPr>
                      <m:t>,</m:t>
                    </m:r>
                  </m:oMath>
                </a14:m>
                <a:r>
                  <a:rPr lang="en-US" sz="2800" dirty="0">
                    <a:latin typeface="Franklin Gothic Medium"/>
                    <a:cs typeface="Franklin Gothic Medium"/>
                  </a:rPr>
                  <a:t> as </a:t>
                </a:r>
                <a14:m>
                  <m:oMath xmlns:m="http://schemas.openxmlformats.org/officeDocument/2006/math">
                    <m:r>
                      <m:rPr>
                        <m:sty m:val="p"/>
                      </m:rPr>
                      <a:rPr lang="en-US" altLang="zh-CN" sz="2800">
                        <a:latin typeface="Cambria Math" panose="02040503050406030204" pitchFamily="18" charset="0"/>
                      </a:rPr>
                      <m:t>n</m:t>
                    </m:r>
                    <m:r>
                      <a:rPr lang="en-US" altLang="zh-CN" sz="2800" i="1">
                        <a:latin typeface="Cambria Math" panose="02040503050406030204" pitchFamily="18" charset="0"/>
                        <a:ea typeface="Cambria Math" panose="02040503050406030204" pitchFamily="18" charset="0"/>
                      </a:rPr>
                      <m:t>→∞</m:t>
                    </m:r>
                    <m:r>
                      <a:rPr lang="en-US" altLang="zh-CN" sz="2800">
                        <a:latin typeface="Cambria Math" panose="02040503050406030204" pitchFamily="18" charset="0"/>
                        <a:ea typeface="Cambria Math" panose="02040503050406030204" pitchFamily="18" charset="0"/>
                      </a:rPr>
                      <m:t>,</m:t>
                    </m:r>
                  </m:oMath>
                </a14:m>
                <a:r>
                  <a:rPr lang="en-US" altLang="zh-CN" sz="2800" dirty="0">
                    <a:latin typeface="Franklin Gothic Medium"/>
                    <a:cs typeface="Franklin Gothic Medium"/>
                  </a:rPr>
                  <a:t> </a:t>
                </a:r>
              </a:p>
              <a:p>
                <a14:m>
                  <m:oMath xmlns:m="http://schemas.openxmlformats.org/officeDocument/2006/math">
                    <m:rad>
                      <m:radPr>
                        <m:degHide m:val="on"/>
                        <m:ctrlPr>
                          <a:rPr lang="en-US" altLang="zh-CN" sz="2800" i="1" smtClean="0">
                            <a:latin typeface="Cambria Math" panose="02040503050406030204" pitchFamily="18" charset="0"/>
                          </a:rPr>
                        </m:ctrlPr>
                      </m:radPr>
                      <m:deg/>
                      <m:e>
                        <m:r>
                          <a:rPr lang="en-US" altLang="zh-CN" sz="2800" b="0" i="1" smtClean="0">
                            <a:latin typeface="Cambria Math" panose="02040503050406030204" pitchFamily="18" charset="0"/>
                          </a:rPr>
                          <m:t>𝑛</m:t>
                        </m:r>
                      </m:e>
                    </m:rad>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acc>
                          <m:accPr>
                            <m:chr m:val="̅"/>
                            <m:ctrlPr>
                              <a:rPr lang="en-US" altLang="zh-CN" sz="2800" i="1">
                                <a:latin typeface="Cambria Math" panose="02040503050406030204" pitchFamily="18" charset="0"/>
                                <a:ea typeface="Cambria Math" panose="02040503050406030204" pitchFamily="18" charset="0"/>
                              </a:rPr>
                            </m:ctrlPr>
                          </m:accPr>
                          <m:e>
                            <m:r>
                              <a:rPr lang="en-US" altLang="zh-CN" sz="2800" i="1">
                                <a:latin typeface="Cambria Math" panose="02040503050406030204" pitchFamily="18" charset="0"/>
                                <a:ea typeface="Cambria Math" panose="02040503050406030204" pitchFamily="18" charset="0"/>
                              </a:rPr>
                              <m:t>𝑋</m:t>
                            </m:r>
                          </m:e>
                        </m:acc>
                        <m:r>
                          <a:rPr lang="en-US" altLang="zh-CN" sz="2800" b="0" i="1" smtClean="0">
                            <a:latin typeface="Cambria Math" panose="02040503050406030204" pitchFamily="18" charset="0"/>
                          </a:rPr>
                          <m:t>−</m:t>
                        </m:r>
                        <m:r>
                          <a:rPr lang="zh-CN" altLang="en-US" sz="2800" b="0" i="1" smtClean="0">
                            <a:latin typeface="Cambria Math" panose="02040503050406030204" pitchFamily="18" charset="0"/>
                          </a:rPr>
                          <m:t>𝜇</m:t>
                        </m:r>
                      </m:num>
                      <m:den>
                        <m:r>
                          <a:rPr lang="zh-CN" altLang="en-US" sz="2800" b="0" i="1" smtClean="0">
                            <a:latin typeface="Cambria Math" panose="02040503050406030204" pitchFamily="18" charset="0"/>
                          </a:rPr>
                          <m:t>𝜎</m:t>
                        </m:r>
                      </m:den>
                    </m:f>
                    <m:r>
                      <a:rPr lang="en-US" altLang="zh-CN" sz="2800" b="0" i="1" smtClean="0">
                        <a:latin typeface="Cambria Math" panose="02040503050406030204" pitchFamily="18" charset="0"/>
                      </a:rPr>
                      <m:t>)</m:t>
                    </m:r>
                    <m:r>
                      <a:rPr lang="en-US" altLang="zh-CN" sz="2800" i="1" smtClean="0">
                        <a:latin typeface="Cambria Math" panose="02040503050406030204" pitchFamily="18" charset="0"/>
                      </a:rPr>
                      <m:t> </m:t>
                    </m:r>
                    <m:r>
                      <a:rPr lang="en-US" altLang="zh-CN" sz="2800" i="1">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𝑁</m:t>
                    </m:r>
                    <m:r>
                      <a:rPr lang="en-US" altLang="zh-CN" sz="2800" b="0" i="1" smtClean="0">
                        <a:latin typeface="Cambria Math" panose="02040503050406030204" pitchFamily="18" charset="0"/>
                        <a:ea typeface="Cambria Math" panose="02040503050406030204" pitchFamily="18" charset="0"/>
                      </a:rPr>
                      <m:t>(0,1) </m:t>
                    </m:r>
                  </m:oMath>
                </a14:m>
                <a:r>
                  <a:rPr lang="en-US" sz="2800" dirty="0">
                    <a:latin typeface="Franklin Gothic Medium"/>
                    <a:cs typeface="Franklin Gothic Medium"/>
                  </a:rPr>
                  <a:t>in distribution. </a:t>
                </a:r>
                <a:endParaRPr lang="en-US" altLang="zh-CN" sz="2800" i="1" dirty="0">
                  <a:latin typeface="Franklin Gothic Medium"/>
                  <a:cs typeface="Garamond"/>
                </a:endParaRPr>
              </a:p>
              <a:p>
                <a:r>
                  <a:rPr lang="en-US" altLang="zh-CN" sz="2800" dirty="0">
                    <a:solidFill>
                      <a:srgbClr val="FF3300"/>
                    </a:solidFill>
                    <a:latin typeface="Franklin Gothic Medium"/>
                    <a:cs typeface="Garamond"/>
                  </a:rPr>
                  <a:t>(1) </a:t>
                </a:r>
                <a:r>
                  <a:rPr lang="en-US" altLang="zh-CN" sz="2800" i="1" dirty="0">
                    <a:solidFill>
                      <a:srgbClr val="FF3300"/>
                    </a:solidFill>
                    <a:latin typeface="Franklin Gothic Medium"/>
                    <a:cs typeface="Garamond"/>
                  </a:rPr>
                  <a:t>Approximation form: </a:t>
                </a:r>
                <a14:m>
                  <m:oMath xmlns:m="http://schemas.openxmlformats.org/officeDocument/2006/math">
                    <m:acc>
                      <m:accPr>
                        <m:chr m:val="̅"/>
                        <m:ctrlPr>
                          <a:rPr lang="en-US" altLang="zh-CN" sz="2800" i="1">
                            <a:latin typeface="Cambria Math" panose="02040503050406030204" pitchFamily="18" charset="0"/>
                            <a:ea typeface="Cambria Math" panose="02040503050406030204" pitchFamily="18" charset="0"/>
                          </a:rPr>
                        </m:ctrlPr>
                      </m:accPr>
                      <m:e>
                        <m:r>
                          <a:rPr lang="en-US" altLang="zh-CN" sz="2800" i="1">
                            <a:latin typeface="Cambria Math" panose="02040503050406030204" pitchFamily="18" charset="0"/>
                            <a:ea typeface="Cambria Math" panose="02040503050406030204" pitchFamily="18" charset="0"/>
                          </a:rPr>
                          <m:t>𝑋</m:t>
                        </m:r>
                      </m:e>
                    </m:acc>
                  </m:oMath>
                </a14:m>
                <a:r>
                  <a:rPr lang="en-US" sz="2800" i="1" dirty="0">
                    <a:latin typeface="Garamond"/>
                    <a:cs typeface="Garamond"/>
                  </a:rPr>
                  <a:t>~</a:t>
                </a:r>
                <a:r>
                  <a:rPr lang="en-US" altLang="zh-CN" sz="2800" dirty="0">
                    <a:ea typeface="Cambria Math" panose="02040503050406030204" pitchFamily="18" charset="0"/>
                  </a:rPr>
                  <a:t> </a:t>
                </a:r>
                <a14:m>
                  <m:oMath xmlns:m="http://schemas.openxmlformats.org/officeDocument/2006/math">
                    <m:r>
                      <a:rPr lang="en-US" altLang="zh-CN" sz="2800" i="1">
                        <a:latin typeface="Cambria Math" panose="02040503050406030204" pitchFamily="18" charset="0"/>
                        <a:ea typeface="Cambria Math" panose="02040503050406030204" pitchFamily="18" charset="0"/>
                      </a:rPr>
                      <m:t>𝑁</m:t>
                    </m:r>
                    <m:r>
                      <a:rPr lang="en-US" altLang="zh-CN" sz="2800" i="1">
                        <a:latin typeface="Cambria Math" panose="02040503050406030204" pitchFamily="18" charset="0"/>
                        <a:ea typeface="Cambria Math" panose="02040503050406030204" pitchFamily="18" charset="0"/>
                      </a:rPr>
                      <m:t>(</m:t>
                    </m:r>
                    <m:r>
                      <a:rPr lang="zh-CN" altLang="en-US" sz="2800" i="1">
                        <a:latin typeface="Cambria Math" panose="02040503050406030204" pitchFamily="18" charset="0"/>
                      </a:rPr>
                      <m:t>𝜇</m:t>
                    </m:r>
                    <m:r>
                      <a:rPr lang="en-US" altLang="zh-CN" sz="2800" i="1">
                        <a:latin typeface="Cambria Math" panose="02040503050406030204" pitchFamily="18" charset="0"/>
                        <a:ea typeface="Cambria Math" panose="02040503050406030204" pitchFamily="18" charset="0"/>
                      </a:rPr>
                      <m:t>,</m:t>
                    </m:r>
                    <m:f>
                      <m:fPr>
                        <m:ctrlPr>
                          <a:rPr lang="en-US" altLang="zh-CN" sz="2800" i="1" smtClean="0">
                            <a:latin typeface="Cambria Math" panose="02040503050406030204" pitchFamily="18" charset="0"/>
                            <a:ea typeface="Cambria Math" panose="02040503050406030204" pitchFamily="18" charset="0"/>
                          </a:rPr>
                        </m:ctrlPr>
                      </m:fPr>
                      <m:num>
                        <m:sSup>
                          <m:sSupPr>
                            <m:ctrlPr>
                              <a:rPr lang="en-US" altLang="zh-CN" sz="2800" i="1">
                                <a:latin typeface="Cambria Math" panose="02040503050406030204" pitchFamily="18" charset="0"/>
                              </a:rPr>
                            </m:ctrlPr>
                          </m:sSupPr>
                          <m:e>
                            <m:r>
                              <a:rPr lang="zh-CN" altLang="en-US" sz="2800" i="1">
                                <a:latin typeface="Cambria Math" panose="02040503050406030204" pitchFamily="18" charset="0"/>
                              </a:rPr>
                              <m:t>𝜎</m:t>
                            </m:r>
                          </m:e>
                          <m:sup>
                            <m:r>
                              <a:rPr lang="en-US" altLang="zh-CN" sz="2800" i="1">
                                <a:latin typeface="Cambria Math" panose="02040503050406030204" pitchFamily="18" charset="0"/>
                              </a:rPr>
                              <m:t>2</m:t>
                            </m:r>
                          </m:sup>
                        </m:sSup>
                      </m:num>
                      <m:den>
                        <m:r>
                          <a:rPr lang="en-US" altLang="zh-CN" sz="2800" b="0" i="1" smtClean="0">
                            <a:latin typeface="Cambria Math" panose="02040503050406030204" pitchFamily="18" charset="0"/>
                            <a:ea typeface="Cambria Math" panose="02040503050406030204" pitchFamily="18" charset="0"/>
                          </a:rPr>
                          <m:t>𝑛</m:t>
                        </m:r>
                      </m:den>
                    </m:f>
                    <m:r>
                      <a:rPr lang="en-US" altLang="zh-CN" sz="2800" i="1">
                        <a:latin typeface="Cambria Math" panose="02040503050406030204" pitchFamily="18" charset="0"/>
                        <a:ea typeface="Cambria Math" panose="02040503050406030204" pitchFamily="18" charset="0"/>
                      </a:rPr>
                      <m:t>) </m:t>
                    </m:r>
                  </m:oMath>
                </a14:m>
                <a:endParaRPr lang="en-US" sz="2800" i="1" dirty="0">
                  <a:latin typeface="Garamond"/>
                  <a:cs typeface="Garamond"/>
                </a:endParaRPr>
              </a:p>
              <a:p>
                <a:r>
                  <a:rPr lang="en-US" altLang="zh-CN" sz="2800" dirty="0">
                    <a:solidFill>
                      <a:srgbClr val="FF3300"/>
                    </a:solidFill>
                    <a:latin typeface="Franklin Gothic Medium"/>
                    <a:cs typeface="Garamond"/>
                  </a:rPr>
                  <a:t>(2) </a:t>
                </a:r>
                <a:r>
                  <a:rPr lang="en-US" altLang="zh-CN" sz="2800" i="1" dirty="0">
                    <a:solidFill>
                      <a:srgbClr val="FF3300"/>
                    </a:solidFill>
                    <a:latin typeface="Franklin Gothic Medium"/>
                    <a:cs typeface="Garamond"/>
                  </a:rPr>
                  <a:t>Approximation form of sum: </a:t>
                </a:r>
                <a:endParaRPr lang="en-US" altLang="zh-CN" sz="2800" i="1" dirty="0">
                  <a:latin typeface="Cambria Math" panose="02040503050406030204" pitchFamily="18" charset="0"/>
                  <a:ea typeface="Cambria Math" panose="02040503050406030204" pitchFamily="18" charset="0"/>
                </a:endParaRPr>
              </a:p>
              <a:p>
                <a:pPr algn="ctr"/>
                <a14:m>
                  <m:oMath xmlns:m="http://schemas.openxmlformats.org/officeDocument/2006/math">
                    <m:r>
                      <a:rPr lang="en-US" altLang="zh-CN" sz="2800" b="0" i="1" smtClean="0">
                        <a:latin typeface="Cambria Math" panose="02040503050406030204" pitchFamily="18" charset="0"/>
                        <a:ea typeface="Cambria Math" panose="02040503050406030204" pitchFamily="18" charset="0"/>
                      </a:rPr>
                      <m:t>𝑛</m:t>
                    </m:r>
                    <m:acc>
                      <m:accPr>
                        <m:chr m:val="̅"/>
                        <m:ctrlPr>
                          <a:rPr lang="en-US" altLang="zh-CN" sz="2800" i="1">
                            <a:latin typeface="Cambria Math" panose="02040503050406030204" pitchFamily="18" charset="0"/>
                            <a:ea typeface="Cambria Math" panose="02040503050406030204" pitchFamily="18" charset="0"/>
                          </a:rPr>
                        </m:ctrlPr>
                      </m:accPr>
                      <m:e>
                        <m:r>
                          <a:rPr lang="en-US" altLang="zh-CN" sz="2800" i="1">
                            <a:latin typeface="Cambria Math" panose="02040503050406030204" pitchFamily="18" charset="0"/>
                            <a:ea typeface="Cambria Math" panose="02040503050406030204" pitchFamily="18" charset="0"/>
                          </a:rPr>
                          <m:t>𝑋</m:t>
                        </m:r>
                      </m:e>
                    </m:acc>
                  </m:oMath>
                </a14:m>
                <a:r>
                  <a:rPr lang="en-US" altLang="zh-CN" sz="2800" i="1" dirty="0">
                    <a:latin typeface="Garamond"/>
                    <a:cs typeface="Garamond"/>
                  </a:rPr>
                  <a:t>~</a:t>
                </a:r>
                <a:r>
                  <a:rPr lang="en-US" altLang="zh-CN" sz="2800" dirty="0">
                    <a:ea typeface="Cambria Math" panose="02040503050406030204" pitchFamily="18" charset="0"/>
                  </a:rPr>
                  <a:t> </a:t>
                </a:r>
                <a14:m>
                  <m:oMath xmlns:m="http://schemas.openxmlformats.org/officeDocument/2006/math">
                    <m:r>
                      <a:rPr lang="en-US" altLang="zh-CN" sz="2800" i="1">
                        <a:latin typeface="Cambria Math" panose="02040503050406030204" pitchFamily="18" charset="0"/>
                        <a:ea typeface="Cambria Math" panose="02040503050406030204" pitchFamily="18" charset="0"/>
                      </a:rPr>
                      <m:t>𝑁</m:t>
                    </m:r>
                    <m:d>
                      <m:dPr>
                        <m:ctrlPr>
                          <a:rPr lang="en-US" altLang="zh-CN" sz="2800" i="1">
                            <a:latin typeface="Cambria Math" panose="02040503050406030204" pitchFamily="18" charset="0"/>
                            <a:ea typeface="Cambria Math" panose="02040503050406030204" pitchFamily="18" charset="0"/>
                          </a:rPr>
                        </m:ctrlPr>
                      </m:dPr>
                      <m:e>
                        <m:r>
                          <a:rPr lang="en-US" altLang="zh-CN" sz="2800" b="0" i="1" smtClean="0">
                            <a:latin typeface="Cambria Math" panose="02040503050406030204" pitchFamily="18" charset="0"/>
                            <a:ea typeface="Cambria Math" panose="02040503050406030204" pitchFamily="18" charset="0"/>
                          </a:rPr>
                          <m:t>𝑛</m:t>
                        </m:r>
                        <m:r>
                          <a:rPr lang="zh-CN" altLang="en-US" sz="2800" i="1">
                            <a:latin typeface="Cambria Math" panose="02040503050406030204" pitchFamily="18" charset="0"/>
                          </a:rPr>
                          <m:t>𝜇</m:t>
                        </m:r>
                        <m:r>
                          <a:rPr lang="en-US" altLang="zh-CN" sz="2800" i="1">
                            <a:latin typeface="Cambria Math" panose="02040503050406030204" pitchFamily="18" charset="0"/>
                            <a:ea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b="0" i="1" smtClean="0">
                                <a:latin typeface="Cambria Math" panose="02040503050406030204" pitchFamily="18" charset="0"/>
                              </a:rPr>
                              <m:t>𝑛</m:t>
                            </m:r>
                            <m:r>
                              <a:rPr lang="zh-CN" altLang="en-US" sz="2800" i="1">
                                <a:latin typeface="Cambria Math" panose="02040503050406030204" pitchFamily="18" charset="0"/>
                              </a:rPr>
                              <m:t>𝜎</m:t>
                            </m:r>
                          </m:e>
                          <m:sup>
                            <m:r>
                              <a:rPr lang="en-US" altLang="zh-CN" sz="2800" i="1">
                                <a:latin typeface="Cambria Math" panose="02040503050406030204" pitchFamily="18" charset="0"/>
                              </a:rPr>
                              <m:t>2</m:t>
                            </m:r>
                          </m:sup>
                        </m:sSup>
                      </m:e>
                    </m:d>
                    <m:r>
                      <a:rPr lang="en-US" altLang="zh-CN" sz="2800" b="0" i="1" smtClean="0">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 </m:t>
                    </m:r>
                  </m:oMath>
                </a14:m>
                <a:r>
                  <a:rPr lang="en-US" altLang="zh-CN" sz="2800" i="1" dirty="0">
                    <a:latin typeface="Garamond"/>
                    <a:cs typeface="Garamond"/>
                  </a:rPr>
                  <a:t>here </a:t>
                </a:r>
                <a14:m>
                  <m:oMath xmlns:m="http://schemas.openxmlformats.org/officeDocument/2006/math">
                    <m:r>
                      <a:rPr lang="en-US" altLang="zh-CN" sz="2800" i="1">
                        <a:latin typeface="Cambria Math" panose="02040503050406030204" pitchFamily="18" charset="0"/>
                        <a:ea typeface="Cambria Math" panose="02040503050406030204" pitchFamily="18" charset="0"/>
                      </a:rPr>
                      <m:t>𝑛</m:t>
                    </m:r>
                    <m:acc>
                      <m:accPr>
                        <m:chr m:val="̅"/>
                        <m:ctrlPr>
                          <a:rPr lang="en-US" altLang="zh-CN" sz="2800" i="1">
                            <a:latin typeface="Cambria Math" panose="02040503050406030204" pitchFamily="18" charset="0"/>
                            <a:ea typeface="Cambria Math" panose="02040503050406030204" pitchFamily="18" charset="0"/>
                          </a:rPr>
                        </m:ctrlPr>
                      </m:accPr>
                      <m:e>
                        <m:r>
                          <a:rPr lang="en-US" altLang="zh-CN" sz="2800" i="1">
                            <a:latin typeface="Cambria Math" panose="02040503050406030204" pitchFamily="18" charset="0"/>
                            <a:ea typeface="Cambria Math" panose="02040503050406030204" pitchFamily="18" charset="0"/>
                          </a:rPr>
                          <m:t>𝑋</m:t>
                        </m:r>
                      </m:e>
                    </m:acc>
                    <m:r>
                      <a:rPr lang="en-US" altLang="zh-CN" sz="2800" b="0" i="1" smtClean="0">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𝑋</m:t>
                        </m:r>
                      </m:e>
                      <m:sub>
                        <m:r>
                          <a:rPr lang="en-US" altLang="zh-CN" sz="2800" i="1">
                            <a:latin typeface="Cambria Math" panose="02040503050406030204" pitchFamily="18" charset="0"/>
                            <a:ea typeface="Cambria Math" panose="02040503050406030204" pitchFamily="18" charset="0"/>
                          </a:rPr>
                          <m:t>1</m:t>
                        </m:r>
                      </m:sub>
                    </m:sSub>
                    <m:r>
                      <a:rPr lang="en-US" altLang="zh-CN" sz="2800" i="1">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𝑋</m:t>
                        </m:r>
                      </m:e>
                      <m:sub>
                        <m:r>
                          <a:rPr lang="en-US" altLang="zh-CN" sz="2800" i="1">
                            <a:latin typeface="Cambria Math" panose="02040503050406030204" pitchFamily="18" charset="0"/>
                            <a:ea typeface="Cambria Math" panose="02040503050406030204" pitchFamily="18" charset="0"/>
                          </a:rPr>
                          <m:t>𝑛</m:t>
                        </m:r>
                      </m:sub>
                    </m:sSub>
                  </m:oMath>
                </a14:m>
                <a:endParaRPr lang="en-US" altLang="zh-CN" sz="2800" i="1" dirty="0">
                  <a:latin typeface="Garamond"/>
                  <a:cs typeface="Garamond"/>
                </a:endParaRPr>
              </a:p>
              <a:p>
                <a:endParaRPr lang="en-US" sz="2800" i="1" dirty="0">
                  <a:latin typeface="Garamond"/>
                  <a:cs typeface="Garamond"/>
                </a:endParaRPr>
              </a:p>
              <a:p>
                <a:r>
                  <a:rPr lang="en-US" sz="2800" i="1" dirty="0">
                    <a:latin typeface="Garamond"/>
                    <a:cs typeface="Garamond"/>
                  </a:rPr>
                  <a:t>Notes: two conditions</a:t>
                </a:r>
                <a:r>
                  <a:rPr lang="en-US" sz="2800" dirty="0">
                    <a:latin typeface="Garamond"/>
                    <a:cs typeface="Garamond"/>
                  </a:rPr>
                  <a:t>(</a:t>
                </a:r>
                <a:r>
                  <a:rPr lang="en-US" sz="2800" dirty="0" err="1">
                    <a:latin typeface="Garamond"/>
                    <a:cs typeface="Garamond"/>
                  </a:rPr>
                  <a:t>i.i.d</a:t>
                </a:r>
                <a:r>
                  <a:rPr lang="en-US" sz="2800" dirty="0">
                    <a:latin typeface="Garamond"/>
                    <a:cs typeface="Garamond"/>
                  </a:rPr>
                  <a:t>,  n is enough large). </a:t>
                </a:r>
                <a14:m>
                  <m:oMath xmlns:m="http://schemas.openxmlformats.org/officeDocument/2006/math">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𝑋</m:t>
                        </m:r>
                      </m:e>
                      <m:sub>
                        <m:r>
                          <a:rPr lang="en-US" altLang="zh-CN" sz="2800" b="0" i="1" smtClean="0">
                            <a:latin typeface="Cambria Math" panose="02040503050406030204" pitchFamily="18" charset="0"/>
                            <a:ea typeface="Cambria Math" panose="02040503050406030204" pitchFamily="18" charset="0"/>
                          </a:rPr>
                          <m:t>𝑖</m:t>
                        </m:r>
                      </m:sub>
                    </m:sSub>
                  </m:oMath>
                </a14:m>
                <a:r>
                  <a:rPr lang="en-US" sz="2800" dirty="0">
                    <a:latin typeface="Garamond"/>
                    <a:cs typeface="Garamond"/>
                  </a:rPr>
                  <a:t> can be unknown.</a:t>
                </a:r>
              </a:p>
              <a:p>
                <a:pPr algn="ctr"/>
                <a:endParaRPr lang="en-US" sz="2800" i="1" dirty="0">
                  <a:latin typeface="Garamond"/>
                  <a:cs typeface="Garamond"/>
                </a:endParaRPr>
              </a:p>
              <a:p>
                <a:pPr algn="ctr"/>
                <a:endParaRPr lang="en-US" sz="2800" i="1" dirty="0">
                  <a:latin typeface="Garamond"/>
                  <a:cs typeface="Garamond"/>
                </a:endParaRPr>
              </a:p>
            </p:txBody>
          </p:sp>
        </mc:Choice>
        <mc:Fallback>
          <p:sp>
            <p:nvSpPr>
              <p:cNvPr id="3" name="TextBox 3">
                <a:extLst>
                  <a:ext uri="{FF2B5EF4-FFF2-40B4-BE49-F238E27FC236}">
                    <a16:creationId xmlns:a16="http://schemas.microsoft.com/office/drawing/2014/main" id="{E0F77684-ECBA-F162-FEE2-0AAD63A07B25}"/>
                  </a:ext>
                </a:extLst>
              </p:cNvPr>
              <p:cNvSpPr txBox="1">
                <a:spLocks noRot="1" noChangeAspect="1" noMove="1" noResize="1" noEditPoints="1" noAdjustHandles="1" noChangeArrowheads="1" noChangeShapeType="1" noTextEdit="1"/>
              </p:cNvSpPr>
              <p:nvPr/>
            </p:nvSpPr>
            <p:spPr>
              <a:xfrm>
                <a:off x="481052" y="1120137"/>
                <a:ext cx="8229600" cy="5477077"/>
              </a:xfrm>
              <a:prstGeom prst="rect">
                <a:avLst/>
              </a:prstGeom>
              <a:blipFill>
                <a:blip r:embed="rId2"/>
                <a:stretch>
                  <a:fillRect l="-1556" t="-1114" r="-3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16180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2 Central limit theorem</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425395" y="905457"/>
                <a:ext cx="8229600" cy="4161845"/>
              </a:xfrm>
              <a:prstGeom prst="rect">
                <a:avLst/>
              </a:prstGeom>
              <a:noFill/>
            </p:spPr>
            <p:txBody>
              <a:bodyPr wrap="square" rtlCol="0">
                <a:spAutoFit/>
              </a:bodyPr>
              <a:lstStyle/>
              <a:p>
                <a:r>
                  <a:rPr lang="en-US" sz="2800" dirty="0">
                    <a:latin typeface="Franklin Gothic Medium"/>
                    <a:cs typeface="Franklin Gothic Medium"/>
                  </a:rPr>
                  <a:t>Example 5 (Histograms of the distribution of </a:t>
                </a:r>
                <a14:m>
                  <m:oMath xmlns:m="http://schemas.openxmlformats.org/officeDocument/2006/math">
                    <m:acc>
                      <m:accPr>
                        <m:chr m:val="̅"/>
                        <m:ctrlPr>
                          <a:rPr lang="en-US" altLang="zh-CN" sz="2800" i="1">
                            <a:latin typeface="Cambria Math" panose="02040503050406030204" pitchFamily="18" charset="0"/>
                            <a:ea typeface="Cambria Math" panose="02040503050406030204" pitchFamily="18" charset="0"/>
                          </a:rPr>
                        </m:ctrlPr>
                      </m:accPr>
                      <m:e>
                        <m:r>
                          <a:rPr lang="en-US" altLang="zh-CN" sz="2800" i="1">
                            <a:latin typeface="Cambria Math" panose="02040503050406030204" pitchFamily="18" charset="0"/>
                            <a:ea typeface="Cambria Math" panose="02040503050406030204" pitchFamily="18" charset="0"/>
                          </a:rPr>
                          <m:t>𝑋</m:t>
                        </m:r>
                      </m:e>
                    </m:acc>
                  </m:oMath>
                </a14:m>
                <a:r>
                  <a:rPr lang="en-US" sz="2800" dirty="0">
                    <a:latin typeface="Franklin Gothic Medium"/>
                    <a:cs typeface="Franklin Gothic Medium"/>
                  </a:rPr>
                  <a:t>) </a:t>
                </a:r>
                <a:endParaRPr lang="en-US" altLang="zh-CN" sz="2800" i="1" dirty="0">
                  <a:latin typeface="Cambria Math" panose="02040503050406030204" pitchFamily="18" charset="0"/>
                  <a:ea typeface="Cambria Math" panose="02040503050406030204" pitchFamily="18" charset="0"/>
                </a:endParaRPr>
              </a:p>
              <a:p>
                <a14:m>
                  <m:oMath xmlns:m="http://schemas.openxmlformats.org/officeDocument/2006/math">
                    <m:acc>
                      <m:accPr>
                        <m:chr m:val="̅"/>
                        <m:ctrlPr>
                          <a:rPr lang="en-US" altLang="zh-CN" sz="2400" i="1">
                            <a:latin typeface="Cambria Math" panose="02040503050406030204" pitchFamily="18" charset="0"/>
                            <a:ea typeface="Cambria Math" panose="02040503050406030204" pitchFamily="18" charset="0"/>
                          </a:rPr>
                        </m:ctrlPr>
                      </m:accPr>
                      <m:e>
                        <m:r>
                          <a:rPr lang="en-US" altLang="zh-CN" sz="2400" i="1">
                            <a:latin typeface="Cambria Math" panose="02040503050406030204" pitchFamily="18" charset="0"/>
                            <a:ea typeface="Cambria Math" panose="02040503050406030204" pitchFamily="18" charset="0"/>
                          </a:rPr>
                          <m:t>𝑋</m:t>
                        </m:r>
                      </m:e>
                    </m:acc>
                    <m:r>
                      <a:rPr lang="en-US" altLang="zh-CN" sz="2400" b="0" i="1" smtClean="0">
                        <a:latin typeface="Cambria Math" panose="02040503050406030204" pitchFamily="18" charset="0"/>
                        <a:ea typeface="Cambria Math" panose="02040503050406030204" pitchFamily="18" charset="0"/>
                      </a:rPr>
                      <m:t>=</m:t>
                    </m:r>
                    <m:f>
                      <m:fPr>
                        <m:ctrlPr>
                          <a:rPr lang="en-US" altLang="zh-CN" sz="2400" b="0" i="1" smtClean="0">
                            <a:latin typeface="Cambria Math" panose="02040503050406030204" pitchFamily="18" charset="0"/>
                            <a:ea typeface="Cambria Math" panose="02040503050406030204" pitchFamily="18" charset="0"/>
                          </a:rPr>
                        </m:ctrlPr>
                      </m:fPr>
                      <m:num>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𝑋</m:t>
                            </m:r>
                          </m:e>
                          <m:sub>
                            <m:r>
                              <a:rPr lang="en-US" altLang="zh-CN" sz="2400" b="0" i="1" smtClean="0">
                                <a:latin typeface="Cambria Math" panose="02040503050406030204" pitchFamily="18" charset="0"/>
                                <a:ea typeface="Cambria Math" panose="02040503050406030204" pitchFamily="18" charset="0"/>
                              </a:rPr>
                              <m:t>1</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𝑋</m:t>
                            </m:r>
                          </m:e>
                          <m:sub>
                            <m:r>
                              <a:rPr lang="en-US" altLang="zh-CN" sz="2400" b="0" i="1" smtClean="0">
                                <a:latin typeface="Cambria Math" panose="02040503050406030204" pitchFamily="18" charset="0"/>
                                <a:ea typeface="Cambria Math" panose="02040503050406030204" pitchFamily="18" charset="0"/>
                              </a:rPr>
                              <m:t>𝑛</m:t>
                            </m:r>
                          </m:sub>
                        </m:sSub>
                      </m:num>
                      <m:den>
                        <m:r>
                          <a:rPr lang="en-US" altLang="zh-CN" sz="2400" b="0" i="1" smtClean="0">
                            <a:latin typeface="Cambria Math" panose="02040503050406030204" pitchFamily="18" charset="0"/>
                            <a:ea typeface="Cambria Math" panose="02040503050406030204" pitchFamily="18" charset="0"/>
                          </a:rPr>
                          <m:t>𝑛</m:t>
                        </m:r>
                      </m:den>
                    </m:f>
                    <m:r>
                      <a:rPr lang="en-US" altLang="zh-CN" sz="2400" b="0" i="0" smtClean="0">
                        <a:latin typeface="Cambria Math" panose="02040503050406030204" pitchFamily="18" charset="0"/>
                        <a:ea typeface="Cambria Math" panose="02040503050406030204" pitchFamily="18" charset="0"/>
                      </a:rPr>
                      <m:t>, </m:t>
                    </m:r>
                    <m:r>
                      <m:rPr>
                        <m:sty m:val="p"/>
                      </m:rPr>
                      <a:rPr lang="en-US" altLang="zh-CN" sz="2400" b="0" i="0" smtClean="0">
                        <a:latin typeface="Cambria Math" panose="02040503050406030204" pitchFamily="18" charset="0"/>
                        <a:ea typeface="Cambria Math" panose="02040503050406030204" pitchFamily="18" charset="0"/>
                      </a:rPr>
                      <m:t>when</m:t>
                    </m:r>
                    <m:sSub>
                      <m:sSubPr>
                        <m:ctrlPr>
                          <a:rPr lang="en-US" altLang="zh-CN" sz="2400" i="1">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 </m:t>
                        </m:r>
                        <m:r>
                          <a:rPr lang="en-US" altLang="zh-CN" sz="2400" i="1">
                            <a:latin typeface="Cambria Math" panose="02040503050406030204" pitchFamily="18" charset="0"/>
                            <a:ea typeface="Cambria Math" panose="02040503050406030204" pitchFamily="18" charset="0"/>
                          </a:rPr>
                          <m:t>𝑋</m:t>
                        </m:r>
                      </m:e>
                      <m:sub>
                        <m:r>
                          <a:rPr lang="en-US" altLang="zh-CN" sz="2400" i="1">
                            <a:latin typeface="Cambria Math" panose="02040503050406030204" pitchFamily="18" charset="0"/>
                            <a:ea typeface="Cambria Math" panose="02040503050406030204" pitchFamily="18" charset="0"/>
                          </a:rPr>
                          <m:t>𝑖</m:t>
                        </m:r>
                      </m:sub>
                    </m:sSub>
                    <m:r>
                      <a:rPr lang="en-US" altLang="zh-CN" sz="2400" b="0" i="0" smtClean="0">
                        <a:latin typeface="Cambria Math" panose="02040503050406030204" pitchFamily="18" charset="0"/>
                        <a:ea typeface="Cambria Math" panose="02040503050406030204" pitchFamily="18" charset="0"/>
                      </a:rPr>
                      <m:t> </m:t>
                    </m:r>
                    <m:r>
                      <m:rPr>
                        <m:sty m:val="p"/>
                      </m:rPr>
                      <a:rPr lang="en-US" altLang="zh-CN" sz="2400" b="0" i="0" smtClean="0">
                        <a:latin typeface="Cambria Math" panose="02040503050406030204" pitchFamily="18" charset="0"/>
                        <a:ea typeface="Cambria Math" panose="02040503050406030204" pitchFamily="18" charset="0"/>
                      </a:rPr>
                      <m:t>distributes</m:t>
                    </m:r>
                    <m:r>
                      <a:rPr lang="en-US" altLang="zh-CN" sz="2400" b="0" i="0" smtClean="0">
                        <a:latin typeface="Cambria Math" panose="02040503050406030204" pitchFamily="18" charset="0"/>
                        <a:ea typeface="Cambria Math" panose="02040503050406030204" pitchFamily="18" charset="0"/>
                      </a:rPr>
                      <m:t> </m:t>
                    </m:r>
                    <m:r>
                      <m:rPr>
                        <m:sty m:val="p"/>
                      </m:rPr>
                      <a:rPr lang="en-US" altLang="zh-CN" sz="2400" b="0" i="0" smtClean="0">
                        <a:latin typeface="Cambria Math" panose="02040503050406030204" pitchFamily="18" charset="0"/>
                        <a:ea typeface="Cambria Math" panose="02040503050406030204" pitchFamily="18" charset="0"/>
                      </a:rPr>
                      <m:t>the</m:t>
                    </m:r>
                    <m:r>
                      <a:rPr lang="en-US" altLang="zh-CN" sz="2400" b="0" i="0" smtClean="0">
                        <a:latin typeface="Cambria Math" panose="02040503050406030204" pitchFamily="18" charset="0"/>
                        <a:ea typeface="Cambria Math" panose="02040503050406030204" pitchFamily="18" charset="0"/>
                      </a:rPr>
                      <m:t> </m:t>
                    </m:r>
                    <m:r>
                      <m:rPr>
                        <m:sty m:val="p"/>
                      </m:rPr>
                      <a:rPr lang="en-US" altLang="zh-CN" sz="2400" b="0" i="0" smtClean="0">
                        <a:latin typeface="Cambria Math" panose="02040503050406030204" pitchFamily="18" charset="0"/>
                        <a:ea typeface="Cambria Math" panose="02040503050406030204" pitchFamily="18" charset="0"/>
                      </a:rPr>
                      <m:t>different</m:t>
                    </m:r>
                    <m:r>
                      <a:rPr lang="en-US" altLang="zh-CN" sz="2400" b="0" i="0" smtClean="0">
                        <a:latin typeface="Cambria Math" panose="02040503050406030204" pitchFamily="18" charset="0"/>
                        <a:ea typeface="Cambria Math" panose="02040503050406030204" pitchFamily="18" charset="0"/>
                      </a:rPr>
                      <m:t> </m:t>
                    </m:r>
                  </m:oMath>
                </a14:m>
                <a:r>
                  <a:rPr lang="en-US" altLang="zh-CN" sz="2400" b="0" i="0" dirty="0">
                    <a:latin typeface="Cambria Math" panose="02040503050406030204" pitchFamily="18" charset="0"/>
                    <a:ea typeface="Cambria Math" panose="02040503050406030204" pitchFamily="18" charset="0"/>
                  </a:rPr>
                  <a:t> </a:t>
                </a:r>
                <a14:m>
                  <m:oMath xmlns:m="http://schemas.openxmlformats.org/officeDocument/2006/math">
                    <m:r>
                      <m:rPr>
                        <m:sty m:val="p"/>
                      </m:rPr>
                      <a:rPr lang="en-US" altLang="zh-CN" sz="2400" b="0" i="0" smtClean="0">
                        <a:latin typeface="Cambria Math" panose="02040503050406030204" pitchFamily="18" charset="0"/>
                        <a:ea typeface="Cambria Math" panose="02040503050406030204" pitchFamily="18" charset="0"/>
                      </a:rPr>
                      <m:t>distribution</m:t>
                    </m:r>
                  </m:oMath>
                </a14:m>
                <a:r>
                  <a:rPr lang="en-US" altLang="zh-CN" sz="2400" b="0" i="0" dirty="0">
                    <a:latin typeface="Cambria Math" panose="02040503050406030204" pitchFamily="18" charset="0"/>
                    <a:ea typeface="Cambria Math" panose="02040503050406030204" pitchFamily="18" charset="0"/>
                  </a:rPr>
                  <a:t>, we can use the </a:t>
                </a:r>
                <a14:m>
                  <m:oMath xmlns:m="http://schemas.openxmlformats.org/officeDocument/2006/math">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 </m:t>
                        </m:r>
                        <m:r>
                          <a:rPr lang="en-US" altLang="zh-CN" sz="2400" i="1">
                            <a:latin typeface="Cambria Math" panose="02040503050406030204" pitchFamily="18" charset="0"/>
                            <a:ea typeface="Cambria Math" panose="02040503050406030204" pitchFamily="18" charset="0"/>
                          </a:rPr>
                          <m:t>𝑋</m:t>
                        </m:r>
                      </m:e>
                      <m:sub>
                        <m:r>
                          <a:rPr lang="en-US" altLang="zh-CN" sz="2400" i="1">
                            <a:latin typeface="Cambria Math" panose="02040503050406030204" pitchFamily="18" charset="0"/>
                            <a:ea typeface="Cambria Math" panose="02040503050406030204" pitchFamily="18" charset="0"/>
                          </a:rPr>
                          <m:t>𝑖</m:t>
                        </m:r>
                      </m:sub>
                    </m:sSub>
                    <m:r>
                      <a:rPr lang="en-US" altLang="zh-CN" sz="2400">
                        <a:latin typeface="Cambria Math" panose="02040503050406030204" pitchFamily="18" charset="0"/>
                        <a:ea typeface="Cambria Math" panose="02040503050406030204" pitchFamily="18" charset="0"/>
                      </a:rPr>
                      <m:t> </m:t>
                    </m:r>
                  </m:oMath>
                </a14:m>
                <a:r>
                  <a:rPr lang="en-US" altLang="zh-CN" sz="2400" b="0" i="0" dirty="0">
                    <a:latin typeface="Cambria Math" panose="02040503050406030204" pitchFamily="18" charset="0"/>
                    <a:ea typeface="Cambria Math" panose="02040503050406030204" pitchFamily="18" charset="0"/>
                  </a:rPr>
                  <a:t>to generate </a:t>
                </a:r>
                <a:r>
                  <a:rPr lang="en-US" altLang="zh-CN" sz="2400" b="0" i="1" dirty="0">
                    <a:latin typeface="Times New Roman" panose="02020603050405020304" pitchFamily="18" charset="0"/>
                    <a:ea typeface="Cambria Math" panose="02040503050406030204" pitchFamily="18" charset="0"/>
                    <a:cs typeface="Times New Roman" panose="02020603050405020304" pitchFamily="18" charset="0"/>
                  </a:rPr>
                  <a:t>n</a:t>
                </a:r>
                <a:r>
                  <a:rPr lang="en-US" altLang="zh-CN" sz="2400" b="0" i="0" dirty="0">
                    <a:latin typeface="Cambria Math" panose="02040503050406030204" pitchFamily="18" charset="0"/>
                    <a:ea typeface="Cambria Math" panose="02040503050406030204" pitchFamily="18" charset="0"/>
                  </a:rPr>
                  <a:t> random numbers (</a:t>
                </a:r>
                <a14:m>
                  <m:oMath xmlns:m="http://schemas.openxmlformats.org/officeDocument/2006/math">
                    <m:sSub>
                      <m:sSubPr>
                        <m:ctrlPr>
                          <a:rPr lang="en-US" altLang="zh-CN" sz="2400" i="1">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i="1">
                            <a:latin typeface="Cambria Math" panose="02040503050406030204" pitchFamily="18" charset="0"/>
                            <a:ea typeface="Cambria Math" panose="02040503050406030204" pitchFamily="18" charset="0"/>
                          </a:rPr>
                          <m:t>1</m:t>
                        </m:r>
                        <m:r>
                          <a:rPr lang="en-US" altLang="zh-CN" sz="2400" b="0" i="1" smtClean="0">
                            <a:latin typeface="Cambria Math" panose="02040503050406030204" pitchFamily="18" charset="0"/>
                            <a:ea typeface="Cambria Math" panose="02040503050406030204" pitchFamily="18" charset="0"/>
                          </a:rPr>
                          <m:t>,</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i="1">
                            <a:latin typeface="Cambria Math" panose="02040503050406030204" pitchFamily="18" charset="0"/>
                            <a:ea typeface="Cambria Math" panose="02040503050406030204" pitchFamily="18" charset="0"/>
                          </a:rPr>
                          <m:t>𝑛</m:t>
                        </m:r>
                      </m:sub>
                    </m:sSub>
                  </m:oMath>
                </a14:m>
                <a:r>
                  <a:rPr lang="en-US" altLang="zh-CN" sz="2400" b="0" i="0" dirty="0">
                    <a:latin typeface="Cambria Math" panose="02040503050406030204" pitchFamily="18" charset="0"/>
                    <a:ea typeface="Cambria Math" panose="02040503050406030204" pitchFamily="18" charset="0"/>
                  </a:rPr>
                  <a:t>).</a:t>
                </a:r>
              </a:p>
              <a:p>
                <a:r>
                  <a:rPr lang="en-US" altLang="zh-CN" sz="2400" b="0" dirty="0">
                    <a:ea typeface="Cambria Math" panose="02040503050406030204" pitchFamily="18" charset="0"/>
                  </a:rPr>
                  <a:t>Then, compute </a:t>
                </a:r>
                <a14:m>
                  <m:oMath xmlns:m="http://schemas.openxmlformats.org/officeDocument/2006/math">
                    <m:acc>
                      <m:accPr>
                        <m:chr m:val="̅"/>
                        <m:ctrlPr>
                          <a:rPr lang="en-US" altLang="zh-CN" sz="2400" i="1" smtClean="0">
                            <a:latin typeface="Cambria Math" panose="02040503050406030204" pitchFamily="18" charset="0"/>
                            <a:ea typeface="Cambria Math" panose="02040503050406030204" pitchFamily="18" charset="0"/>
                          </a:rPr>
                        </m:ctrlPr>
                      </m:accPr>
                      <m:e>
                        <m:r>
                          <a:rPr lang="en-US" altLang="zh-CN" sz="2400" b="0" i="1" smtClean="0">
                            <a:latin typeface="Cambria Math" panose="02040503050406030204" pitchFamily="18" charset="0"/>
                            <a:ea typeface="Cambria Math" panose="02040503050406030204" pitchFamily="18" charset="0"/>
                          </a:rPr>
                          <m:t>𝑥</m:t>
                        </m:r>
                      </m:e>
                    </m:acc>
                    <m:r>
                      <a:rPr lang="en-US" altLang="zh-CN" sz="2400" i="1">
                        <a:latin typeface="Cambria Math" panose="02040503050406030204" pitchFamily="18" charset="0"/>
                        <a:ea typeface="Cambria Math" panose="02040503050406030204" pitchFamily="18" charset="0"/>
                      </a:rPr>
                      <m:t>=</m:t>
                    </m:r>
                    <m:f>
                      <m:fPr>
                        <m:ctrlPr>
                          <a:rPr lang="en-US" altLang="zh-CN" sz="2400" i="1">
                            <a:latin typeface="Cambria Math" panose="02040503050406030204" pitchFamily="18" charset="0"/>
                            <a:ea typeface="Cambria Math" panose="02040503050406030204" pitchFamily="18" charset="0"/>
                          </a:rPr>
                        </m:ctrlPr>
                      </m:fPr>
                      <m:num>
                        <m:sSub>
                          <m:sSubPr>
                            <m:ctrlPr>
                              <a:rPr lang="en-US" altLang="zh-CN" sz="2400" i="1">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i="1">
                                <a:latin typeface="Cambria Math" panose="02040503050406030204" pitchFamily="18" charset="0"/>
                                <a:ea typeface="Cambria Math" panose="02040503050406030204" pitchFamily="18" charset="0"/>
                              </a:rPr>
                              <m:t>1</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i="1">
                                <a:latin typeface="Cambria Math" panose="02040503050406030204" pitchFamily="18" charset="0"/>
                                <a:ea typeface="Cambria Math" panose="02040503050406030204" pitchFamily="18" charset="0"/>
                              </a:rPr>
                              <m:t>𝑛</m:t>
                            </m:r>
                          </m:sub>
                        </m:sSub>
                      </m:num>
                      <m:den>
                        <m:r>
                          <a:rPr lang="en-US" altLang="zh-CN" sz="2400" i="1">
                            <a:latin typeface="Cambria Math" panose="02040503050406030204" pitchFamily="18" charset="0"/>
                            <a:ea typeface="Cambria Math" panose="02040503050406030204" pitchFamily="18" charset="0"/>
                          </a:rPr>
                          <m:t>𝑛</m:t>
                        </m:r>
                      </m:den>
                    </m:f>
                    <m:r>
                      <a:rPr lang="en-US" altLang="zh-CN" sz="2400" b="0" i="1" smtClean="0">
                        <a:latin typeface="Cambria Math" panose="02040503050406030204" pitchFamily="18" charset="0"/>
                        <a:ea typeface="Cambria Math" panose="02040503050406030204" pitchFamily="18" charset="0"/>
                      </a:rPr>
                      <m:t>.</m:t>
                    </m:r>
                  </m:oMath>
                </a14:m>
                <a:r>
                  <a:rPr lang="en-US" altLang="zh-CN" sz="2400" b="0" i="1" dirty="0">
                    <a:latin typeface="Garamond"/>
                    <a:ea typeface="Cambria Math" panose="02040503050406030204" pitchFamily="18" charset="0"/>
                  </a:rPr>
                  <a:t> In this way, </a:t>
                </a:r>
                <a:r>
                  <a:rPr lang="en-US" altLang="zh-CN" sz="2400" dirty="0">
                    <a:latin typeface="Cambria Math" panose="02040503050406030204" pitchFamily="18" charset="0"/>
                    <a:ea typeface="Cambria Math" panose="02040503050406030204" pitchFamily="18" charset="0"/>
                  </a:rPr>
                  <a:t>we generate 100000 random numbers </a:t>
                </a:r>
                <a14:m>
                  <m:oMath xmlns:m="http://schemas.openxmlformats.org/officeDocument/2006/math">
                    <m:sSub>
                      <m:sSubPr>
                        <m:ctrlPr>
                          <a:rPr lang="en-US" altLang="zh-CN" sz="2400" i="1" smtClean="0">
                            <a:latin typeface="Cambria Math" panose="02040503050406030204" pitchFamily="18" charset="0"/>
                            <a:ea typeface="Cambria Math" panose="02040503050406030204" pitchFamily="18" charset="0"/>
                          </a:rPr>
                        </m:ctrlPr>
                      </m:sSubPr>
                      <m:e>
                        <m:acc>
                          <m:accPr>
                            <m:chr m:val="̅"/>
                            <m:ctrlPr>
                              <a:rPr lang="en-US" altLang="zh-CN" sz="2400" i="1">
                                <a:latin typeface="Cambria Math" panose="02040503050406030204" pitchFamily="18" charset="0"/>
                                <a:ea typeface="Cambria Math" panose="02040503050406030204" pitchFamily="18" charset="0"/>
                              </a:rPr>
                            </m:ctrlPr>
                          </m:accPr>
                          <m:e>
                            <m:r>
                              <a:rPr lang="en-US" altLang="zh-CN" sz="2400" i="1">
                                <a:latin typeface="Cambria Math" panose="02040503050406030204" pitchFamily="18" charset="0"/>
                                <a:ea typeface="Cambria Math" panose="02040503050406030204" pitchFamily="18" charset="0"/>
                              </a:rPr>
                              <m:t>𝑥</m:t>
                            </m:r>
                          </m:e>
                        </m:acc>
                      </m:e>
                      <m:sub>
                        <m:r>
                          <a:rPr lang="en-US" altLang="zh-CN" sz="2400" b="0" i="1" smtClean="0">
                            <a:latin typeface="Cambria Math" panose="02040503050406030204" pitchFamily="18" charset="0"/>
                            <a:ea typeface="Cambria Math" panose="02040503050406030204" pitchFamily="18" charset="0"/>
                          </a:rPr>
                          <m:t>1</m:t>
                        </m:r>
                      </m:sub>
                    </m:sSub>
                    <m:r>
                      <a:rPr lang="en-US" altLang="zh-CN" sz="240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acc>
                          <m:accPr>
                            <m:chr m:val="̅"/>
                            <m:ctrlPr>
                              <a:rPr lang="en-US" altLang="zh-CN" sz="2400" i="1">
                                <a:latin typeface="Cambria Math" panose="02040503050406030204" pitchFamily="18" charset="0"/>
                                <a:ea typeface="Cambria Math" panose="02040503050406030204" pitchFamily="18" charset="0"/>
                              </a:rPr>
                            </m:ctrlPr>
                          </m:accPr>
                          <m:e>
                            <m:r>
                              <a:rPr lang="en-US" altLang="zh-CN" sz="2400" i="1">
                                <a:latin typeface="Cambria Math" panose="02040503050406030204" pitchFamily="18" charset="0"/>
                                <a:ea typeface="Cambria Math" panose="02040503050406030204" pitchFamily="18" charset="0"/>
                              </a:rPr>
                              <m:t>𝑥</m:t>
                            </m:r>
                          </m:e>
                        </m:acc>
                      </m:e>
                      <m:sub>
                        <m:r>
                          <a:rPr lang="en-US" altLang="zh-CN" sz="2400" i="1">
                            <a:latin typeface="Cambria Math" panose="02040503050406030204" pitchFamily="18" charset="0"/>
                            <a:ea typeface="Cambria Math" panose="02040503050406030204" pitchFamily="18" charset="0"/>
                          </a:rPr>
                          <m:t>1</m:t>
                        </m:r>
                        <m:r>
                          <a:rPr lang="en-US" altLang="zh-CN" sz="2400" b="0" i="1" smtClean="0">
                            <a:latin typeface="Cambria Math" panose="02040503050406030204" pitchFamily="18" charset="0"/>
                            <a:ea typeface="Cambria Math" panose="02040503050406030204" pitchFamily="18" charset="0"/>
                          </a:rPr>
                          <m:t>00000</m:t>
                        </m:r>
                      </m:sub>
                    </m:sSub>
                  </m:oMath>
                </a14:m>
                <a:r>
                  <a:rPr lang="en-US" altLang="zh-CN" sz="2400" b="0" i="1" dirty="0">
                    <a:latin typeface="Garamond"/>
                    <a:ea typeface="Cambria Math" panose="02040503050406030204" pitchFamily="18" charset="0"/>
                  </a:rPr>
                  <a:t>, and plot the histogram.</a:t>
                </a:r>
              </a:p>
              <a:p>
                <a:endParaRPr lang="en-US" altLang="zh-CN" sz="2400" i="1" dirty="0">
                  <a:latin typeface="Garamond"/>
                  <a:ea typeface="Cambria Math" panose="02040503050406030204" pitchFamily="18" charset="0"/>
                </a:endParaRPr>
              </a:p>
              <a:p>
                <a:endParaRPr lang="en-US" altLang="zh-CN" sz="2400" b="0" i="1" dirty="0">
                  <a:latin typeface="Garamond"/>
                  <a:ea typeface="Cambria Math" panose="02040503050406030204" pitchFamily="18" charset="0"/>
                </a:endParaRPr>
              </a:p>
              <a:p>
                <a:r>
                  <a:rPr lang="en-US" sz="2400" i="1" dirty="0">
                    <a:latin typeface="Garamond"/>
                    <a:cs typeface="Garamond"/>
                  </a:rPr>
                  <a:t>Experiments:</a:t>
                </a:r>
              </a:p>
              <a:p>
                <a:pPr/>
                <a14:m>
                  <m:oMathPara xmlns:m="http://schemas.openxmlformats.org/officeDocument/2006/math">
                    <m:oMathParaPr>
                      <m:jc m:val="left"/>
                    </m:oMathParaPr>
                    <m:oMath xmlns:m="http://schemas.openxmlformats.org/officeDocument/2006/math">
                      <m:r>
                        <a:rPr lang="en-US" altLang="zh-CN" sz="2400" i="1" smtClean="0">
                          <a:latin typeface="Cambria Math" panose="02040503050406030204" pitchFamily="18" charset="0"/>
                          <a:ea typeface="Cambria Math" panose="02040503050406030204" pitchFamily="18" charset="0"/>
                        </a:rPr>
                        <m:t>𝑋</m:t>
                      </m:r>
                      <m:r>
                        <a:rPr lang="en-US" altLang="zh-CN" sz="240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𝐵𝑖𝑛</m:t>
                      </m:r>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10,0.9</m:t>
                          </m:r>
                        </m:e>
                      </m:d>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𝑃𝑜𝑖𝑠</m:t>
                      </m:r>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2</m:t>
                          </m:r>
                        </m:e>
                      </m:d>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𝐸𝑥𝑝𝑜</m:t>
                      </m:r>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1</m:t>
                          </m:r>
                        </m:e>
                      </m:d>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𝐵𝑒𝑡𝑎</m:t>
                      </m:r>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0.8,0.8</m:t>
                          </m:r>
                        </m:e>
                      </m:d>
                    </m:oMath>
                  </m:oMathPara>
                </a14:m>
                <a:endParaRPr lang="en-US" altLang="zh-CN" sz="2400" b="0" i="1" dirty="0">
                  <a:latin typeface="Garamond"/>
                  <a:ea typeface="Cambria Math" panose="02040503050406030204" pitchFamily="18" charset="0"/>
                </a:endParaRPr>
              </a:p>
              <a:p>
                <a:r>
                  <a:rPr lang="en-US" altLang="zh-CN" sz="2400" b="0" i="1" dirty="0">
                    <a:latin typeface="Garamond"/>
                  </a:rPr>
                  <a:t> </a:t>
                </a:r>
                <a14:m>
                  <m:oMath xmlns:m="http://schemas.openxmlformats.org/officeDocument/2006/math">
                    <m:r>
                      <a:rPr lang="en-US" altLang="zh-CN" sz="2400" b="0" i="1" smtClean="0">
                        <a:latin typeface="Cambria Math" panose="02040503050406030204" pitchFamily="18" charset="0"/>
                        <a:ea typeface="Cambria Math" panose="02040503050406030204" pitchFamily="18" charset="0"/>
                      </a:rPr>
                      <m:t>𝑛</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1, 5, 30, 100</m:t>
                    </m:r>
                  </m:oMath>
                </a14:m>
                <a:endParaRPr lang="en-US" altLang="zh-CN" sz="2400" i="1" dirty="0">
                  <a:latin typeface="Garamond"/>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425395" y="905457"/>
                <a:ext cx="8229600" cy="4161845"/>
              </a:xfrm>
              <a:prstGeom prst="rect">
                <a:avLst/>
              </a:prstGeom>
              <a:blipFill>
                <a:blip r:embed="rId2"/>
                <a:stretch>
                  <a:fillRect l="-1556" t="-146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07588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additive="base">
                                        <p:cTn id="2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2 Central limit theorem</a:t>
            </a:r>
            <a:endParaRPr lang="en-US" dirty="0"/>
          </a:p>
        </p:txBody>
      </p:sp>
      <p:pic>
        <p:nvPicPr>
          <p:cNvPr id="5" name="图片 4">
            <a:extLst>
              <a:ext uri="{FF2B5EF4-FFF2-40B4-BE49-F238E27FC236}">
                <a16:creationId xmlns:a16="http://schemas.microsoft.com/office/drawing/2014/main" id="{C07FD8E2-F61D-51A6-F8E0-CF638F6896FB}"/>
              </a:ext>
            </a:extLst>
          </p:cNvPr>
          <p:cNvPicPr>
            <a:picLocks noChangeAspect="1"/>
          </p:cNvPicPr>
          <p:nvPr/>
        </p:nvPicPr>
        <p:blipFill>
          <a:blip r:embed="rId2"/>
          <a:stretch>
            <a:fillRect/>
          </a:stretch>
        </p:blipFill>
        <p:spPr>
          <a:xfrm>
            <a:off x="477977" y="1509275"/>
            <a:ext cx="8229600" cy="5329390"/>
          </a:xfrm>
          <a:prstGeom prst="rect">
            <a:avLst/>
          </a:prstGeom>
        </p:spPr>
      </p:pic>
      <mc:AlternateContent xmlns:mc="http://schemas.openxmlformats.org/markup-compatibility/2006" xmlns:a14="http://schemas.microsoft.com/office/drawing/2010/main">
        <mc:Choice Requires="a14">
          <p:sp>
            <p:nvSpPr>
              <p:cNvPr id="6" name="TextBox 3">
                <a:extLst>
                  <a:ext uri="{FF2B5EF4-FFF2-40B4-BE49-F238E27FC236}">
                    <a16:creationId xmlns:a16="http://schemas.microsoft.com/office/drawing/2014/main" id="{4536A33A-F555-AD2D-B623-85C1642CFE1F}"/>
                  </a:ext>
                </a:extLst>
              </p:cNvPr>
              <p:cNvSpPr txBox="1"/>
              <p:nvPr/>
            </p:nvSpPr>
            <p:spPr>
              <a:xfrm>
                <a:off x="425395" y="905457"/>
                <a:ext cx="8229600" cy="523220"/>
              </a:xfrm>
              <a:prstGeom prst="rect">
                <a:avLst/>
              </a:prstGeom>
              <a:noFill/>
            </p:spPr>
            <p:txBody>
              <a:bodyPr wrap="square" rtlCol="0">
                <a:spAutoFit/>
              </a:bodyPr>
              <a:lstStyle/>
              <a:p>
                <a:r>
                  <a:rPr lang="en-US" sz="2800" dirty="0">
                    <a:latin typeface="Franklin Gothic Medium"/>
                    <a:cs typeface="Franklin Gothic Medium"/>
                  </a:rPr>
                  <a:t>Example 5 (Histograms of the distribution of </a:t>
                </a:r>
                <a14:m>
                  <m:oMath xmlns:m="http://schemas.openxmlformats.org/officeDocument/2006/math">
                    <m:acc>
                      <m:accPr>
                        <m:chr m:val="̅"/>
                        <m:ctrlPr>
                          <a:rPr lang="en-US" altLang="zh-CN" sz="2800" i="1">
                            <a:latin typeface="Cambria Math" panose="02040503050406030204" pitchFamily="18" charset="0"/>
                            <a:ea typeface="Cambria Math" panose="02040503050406030204" pitchFamily="18" charset="0"/>
                          </a:rPr>
                        </m:ctrlPr>
                      </m:accPr>
                      <m:e>
                        <m:r>
                          <a:rPr lang="en-US" altLang="zh-CN" sz="2800" i="1">
                            <a:latin typeface="Cambria Math" panose="02040503050406030204" pitchFamily="18" charset="0"/>
                            <a:ea typeface="Cambria Math" panose="02040503050406030204" pitchFamily="18" charset="0"/>
                          </a:rPr>
                          <m:t>𝑋</m:t>
                        </m:r>
                      </m:e>
                    </m:acc>
                  </m:oMath>
                </a14:m>
                <a:r>
                  <a:rPr lang="en-US" sz="2800" dirty="0">
                    <a:latin typeface="Franklin Gothic Medium"/>
                    <a:cs typeface="Franklin Gothic Medium"/>
                  </a:rPr>
                  <a:t>) </a:t>
                </a:r>
                <a:endParaRPr lang="en-US" altLang="zh-CN" sz="2800" i="1" dirty="0">
                  <a:latin typeface="Cambria Math" panose="02040503050406030204" pitchFamily="18" charset="0"/>
                  <a:ea typeface="Cambria Math" panose="02040503050406030204" pitchFamily="18" charset="0"/>
                </a:endParaRPr>
              </a:p>
            </p:txBody>
          </p:sp>
        </mc:Choice>
        <mc:Fallback xmlns="">
          <p:sp>
            <p:nvSpPr>
              <p:cNvPr id="6" name="TextBox 3">
                <a:extLst>
                  <a:ext uri="{FF2B5EF4-FFF2-40B4-BE49-F238E27FC236}">
                    <a16:creationId xmlns:a16="http://schemas.microsoft.com/office/drawing/2014/main" id="{4536A33A-F555-AD2D-B623-85C1642CFE1F}"/>
                  </a:ext>
                </a:extLst>
              </p:cNvPr>
              <p:cNvSpPr txBox="1">
                <a:spLocks noRot="1" noChangeAspect="1" noMove="1" noResize="1" noEditPoints="1" noAdjustHandles="1" noChangeArrowheads="1" noChangeShapeType="1" noTextEdit="1"/>
              </p:cNvSpPr>
              <p:nvPr/>
            </p:nvSpPr>
            <p:spPr>
              <a:xfrm>
                <a:off x="425395" y="905457"/>
                <a:ext cx="8229600" cy="523220"/>
              </a:xfrm>
              <a:prstGeom prst="rect">
                <a:avLst/>
              </a:prstGeom>
              <a:blipFill>
                <a:blip r:embed="rId3"/>
                <a:stretch>
                  <a:fillRect l="-1556" t="-11765" b="-341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6791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2 Central limit theorem</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425395" y="905457"/>
                <a:ext cx="8229600" cy="1631216"/>
              </a:xfrm>
              <a:prstGeom prst="rect">
                <a:avLst/>
              </a:prstGeom>
              <a:noFill/>
            </p:spPr>
            <p:txBody>
              <a:bodyPr wrap="square" rtlCol="0">
                <a:spAutoFit/>
              </a:bodyPr>
              <a:lstStyle/>
              <a:p>
                <a:r>
                  <a:rPr lang="en-US" sz="2800" dirty="0">
                    <a:latin typeface="Franklin Gothic Medium"/>
                    <a:cs typeface="Franklin Gothic Medium"/>
                  </a:rPr>
                  <a:t>Example 6 (Poisson convergence to Normal) </a:t>
                </a:r>
                <a:endParaRPr lang="en-US" altLang="zh-CN" sz="2800" i="1" dirty="0">
                  <a:latin typeface="Cambria Math" panose="02040503050406030204" pitchFamily="18" charset="0"/>
                  <a:ea typeface="Cambria Math" panose="02040503050406030204" pitchFamily="18" charset="0"/>
                </a:endParaRPr>
              </a:p>
              <a:p>
                <a:r>
                  <a:rPr lang="en-US" altLang="zh-CN" sz="2400" b="0" dirty="0">
                    <a:ea typeface="Cambria Math" panose="02040503050406030204" pitchFamily="18" charset="0"/>
                  </a:rPr>
                  <a:t>Given a </a:t>
                </a:r>
                <a:r>
                  <a:rPr lang="en-US" altLang="zh-CN" sz="2400" b="0" dirty="0" err="1">
                    <a:ea typeface="Cambria Math" panose="02040503050406030204" pitchFamily="18" charset="0"/>
                  </a:rPr>
                  <a:t>r.v.</a:t>
                </a:r>
                <a:r>
                  <a:rPr lang="en-US" altLang="zh-CN" sz="2400" b="0" dirty="0">
                    <a:ea typeface="Cambria Math" panose="02040503050406030204" pitchFamily="18" charset="0"/>
                  </a:rPr>
                  <a:t> </a:t>
                </a:r>
                <a14:m>
                  <m:oMath xmlns:m="http://schemas.openxmlformats.org/officeDocument/2006/math">
                    <m:r>
                      <a:rPr lang="en-US" altLang="zh-CN" sz="2400" b="0" i="1" smtClean="0">
                        <a:latin typeface="Cambria Math" panose="02040503050406030204" pitchFamily="18" charset="0"/>
                        <a:ea typeface="Cambria Math" panose="02040503050406030204" pitchFamily="18" charset="0"/>
                      </a:rPr>
                      <m:t>𝑌</m:t>
                    </m:r>
                  </m:oMath>
                </a14:m>
                <a:r>
                  <a:rPr lang="en-US" altLang="zh-CN" sz="2400" i="1" dirty="0">
                    <a:latin typeface="Garamond"/>
                    <a:cs typeface="Garamond"/>
                  </a:rPr>
                  <a:t>~</a:t>
                </a:r>
                <a:r>
                  <a:rPr lang="en-US" altLang="zh-CN" sz="2400" dirty="0">
                    <a:ea typeface="Cambria Math" panose="02040503050406030204" pitchFamily="18" charset="0"/>
                  </a:rPr>
                  <a:t> </a:t>
                </a:r>
                <a14:m>
                  <m:oMath xmlns:m="http://schemas.openxmlformats.org/officeDocument/2006/math">
                    <m:r>
                      <a:rPr lang="en-US" altLang="zh-CN" sz="2400" b="0" i="1" smtClean="0">
                        <a:latin typeface="Cambria Math" panose="02040503050406030204" pitchFamily="18" charset="0"/>
                        <a:ea typeface="Cambria Math" panose="02040503050406030204" pitchFamily="18" charset="0"/>
                      </a:rPr>
                      <m:t>𝑃𝑜𝑖𝑠</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𝑛</m:t>
                        </m:r>
                      </m:e>
                    </m:d>
                  </m:oMath>
                </a14:m>
                <a:r>
                  <a:rPr lang="en-US" altLang="zh-CN" sz="2400" b="0" i="0" dirty="0">
                    <a:latin typeface="Cambria Math" panose="02040503050406030204" pitchFamily="18" charset="0"/>
                    <a:ea typeface="Cambria Math" panose="02040503050406030204" pitchFamily="18" charset="0"/>
                  </a:rPr>
                  <a:t>;</a:t>
                </a:r>
              </a:p>
              <a:p>
                <a:r>
                  <a:rPr lang="en-US" altLang="zh-CN" sz="2400" b="0" i="0" dirty="0">
                    <a:latin typeface="Cambria Math" panose="02040503050406030204" pitchFamily="18" charset="0"/>
                    <a:ea typeface="Cambria Math" panose="02040503050406030204" pitchFamily="18" charset="0"/>
                  </a:rPr>
                  <a:t>we can consider </a:t>
                </a:r>
                <a14:m>
                  <m:oMath xmlns:m="http://schemas.openxmlformats.org/officeDocument/2006/math">
                    <m:r>
                      <a:rPr lang="en-US" altLang="zh-CN" sz="2400" i="1">
                        <a:latin typeface="Cambria Math" panose="02040503050406030204" pitchFamily="18" charset="0"/>
                        <a:ea typeface="Cambria Math" panose="02040503050406030204" pitchFamily="18" charset="0"/>
                      </a:rPr>
                      <m:t>𝑌</m:t>
                    </m:r>
                  </m:oMath>
                </a14:m>
                <a:r>
                  <a:rPr lang="en-US" altLang="zh-CN" sz="2400" b="0" i="0" dirty="0">
                    <a:latin typeface="Cambria Math" panose="02040503050406030204" pitchFamily="18" charset="0"/>
                    <a:ea typeface="Cambria Math" panose="02040503050406030204" pitchFamily="18" charset="0"/>
                  </a:rPr>
                  <a:t> to be a sum of </a:t>
                </a:r>
                <a14:m>
                  <m:oMath xmlns:m="http://schemas.openxmlformats.org/officeDocument/2006/math">
                    <m:r>
                      <a:rPr lang="en-US" altLang="zh-CN" sz="2400" i="1">
                        <a:latin typeface="Cambria Math" panose="02040503050406030204" pitchFamily="18" charset="0"/>
                        <a:ea typeface="Cambria Math" panose="02040503050406030204" pitchFamily="18" charset="0"/>
                      </a:rPr>
                      <m:t>𝑛</m:t>
                    </m:r>
                  </m:oMath>
                </a14:m>
                <a:r>
                  <a:rPr lang="en-US" altLang="zh-CN" sz="2400" b="0" i="0" dirty="0">
                    <a:latin typeface="Cambria Math" panose="02040503050406030204" pitchFamily="18" charset="0"/>
                    <a:ea typeface="Cambria Math" panose="02040503050406030204" pitchFamily="18" charset="0"/>
                  </a:rPr>
                  <a:t> </a:t>
                </a:r>
                <a:r>
                  <a:rPr lang="en-US" altLang="zh-CN" sz="2400" b="0" i="0" dirty="0" err="1">
                    <a:latin typeface="Cambria Math" panose="02040503050406030204" pitchFamily="18" charset="0"/>
                    <a:ea typeface="Cambria Math" panose="02040503050406030204" pitchFamily="18" charset="0"/>
                  </a:rPr>
                  <a:t>i.i.d</a:t>
                </a:r>
                <a:r>
                  <a:rPr lang="en-US" altLang="zh-CN" sz="2400" b="0" i="0" dirty="0">
                    <a:latin typeface="Cambria Math" panose="02040503050406030204" pitchFamily="18" charset="0"/>
                    <a:ea typeface="Cambria Math" panose="02040503050406030204" pitchFamily="18" charset="0"/>
                  </a:rPr>
                  <a:t> </a:t>
                </a:r>
                <a14:m>
                  <m:oMath xmlns:m="http://schemas.openxmlformats.org/officeDocument/2006/math">
                    <m:r>
                      <a:rPr lang="en-US" altLang="zh-CN" sz="2400" i="1">
                        <a:latin typeface="Cambria Math" panose="02040503050406030204" pitchFamily="18" charset="0"/>
                        <a:ea typeface="Cambria Math" panose="02040503050406030204" pitchFamily="18" charset="0"/>
                      </a:rPr>
                      <m:t>𝑃𝑜𝑖𝑠</m:t>
                    </m:r>
                    <m:d>
                      <m:dPr>
                        <m:ctrlPr>
                          <a:rPr lang="en-US" altLang="zh-CN" sz="2400" i="1">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1</m:t>
                        </m:r>
                      </m:e>
                    </m:d>
                  </m:oMath>
                </a14:m>
                <a:r>
                  <a:rPr lang="en-US" altLang="zh-CN" sz="2400" b="0" i="0" dirty="0">
                    <a:latin typeface="Cambria Math" panose="02040503050406030204" pitchFamily="18" charset="0"/>
                    <a:ea typeface="Cambria Math" panose="02040503050406030204" pitchFamily="18" charset="0"/>
                  </a:rPr>
                  <a:t> </a:t>
                </a:r>
                <a:r>
                  <a:rPr lang="en-US" altLang="zh-CN" sz="2400" b="0" i="0" dirty="0" err="1">
                    <a:latin typeface="Cambria Math" panose="02040503050406030204" pitchFamily="18" charset="0"/>
                    <a:ea typeface="Cambria Math" panose="02040503050406030204" pitchFamily="18" charset="0"/>
                  </a:rPr>
                  <a:t>r.v.s</a:t>
                </a:r>
                <a:r>
                  <a:rPr lang="en-US" altLang="zh-CN" sz="2400" b="0" i="0" dirty="0">
                    <a:latin typeface="Cambria Math" panose="02040503050406030204" pitchFamily="18" charset="0"/>
                    <a:ea typeface="Cambria Math" panose="02040503050406030204" pitchFamily="18" charset="0"/>
                  </a:rPr>
                  <a:t>; Therefore, for large , </a:t>
                </a:r>
                <a14:m>
                  <m:oMath xmlns:m="http://schemas.openxmlformats.org/officeDocument/2006/math">
                    <m:r>
                      <a:rPr lang="en-US" altLang="zh-CN" sz="2400" i="1">
                        <a:latin typeface="Cambria Math" panose="02040503050406030204" pitchFamily="18" charset="0"/>
                        <a:ea typeface="Cambria Math" panose="02040503050406030204" pitchFamily="18" charset="0"/>
                      </a:rPr>
                      <m:t>𝑌</m:t>
                    </m:r>
                  </m:oMath>
                </a14:m>
                <a:r>
                  <a:rPr lang="en-US" altLang="zh-CN" sz="2400" i="1" dirty="0">
                    <a:latin typeface="Garamond"/>
                    <a:cs typeface="Garamond"/>
                  </a:rPr>
                  <a:t>~</a:t>
                </a:r>
                <a:r>
                  <a:rPr lang="en-US" altLang="zh-CN" sz="2400" dirty="0">
                    <a:ea typeface="Cambria Math" panose="02040503050406030204" pitchFamily="18" charset="0"/>
                  </a:rPr>
                  <a:t> </a:t>
                </a:r>
                <a14:m>
                  <m:oMath xmlns:m="http://schemas.openxmlformats.org/officeDocument/2006/math">
                    <m:r>
                      <a:rPr lang="en-US" altLang="zh-CN" sz="2400" b="0" i="1" smtClean="0">
                        <a:latin typeface="Cambria Math" panose="02040503050406030204" pitchFamily="18" charset="0"/>
                        <a:ea typeface="Cambria Math" panose="02040503050406030204" pitchFamily="18" charset="0"/>
                      </a:rPr>
                      <m:t>𝑁</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𝑛</m:t>
                        </m:r>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𝑛</m:t>
                        </m:r>
                      </m:e>
                    </m:d>
                  </m:oMath>
                </a14:m>
                <a:r>
                  <a:rPr lang="en-US" altLang="zh-CN" sz="2400" b="0" i="0" dirty="0">
                    <a:latin typeface="Cambria Math" panose="02040503050406030204" pitchFamily="18" charset="0"/>
                    <a:ea typeface="Cambria Math" panose="02040503050406030204" pitchFamily="18" charset="0"/>
                  </a:rPr>
                  <a:t>.</a:t>
                </a:r>
                <a:endParaRPr lang="en-US" altLang="zh-CN" sz="2400" b="0" i="1" dirty="0">
                  <a:latin typeface="Garamond"/>
                  <a:ea typeface="Cambria Math" panose="020405030504060302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425395" y="905457"/>
                <a:ext cx="8229600" cy="1631216"/>
              </a:xfrm>
              <a:prstGeom prst="rect">
                <a:avLst/>
              </a:prstGeom>
              <a:blipFill>
                <a:blip r:embed="rId2"/>
                <a:stretch>
                  <a:fillRect l="-1556" t="-3745" b="-824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TextBox 3">
                <a:extLst>
                  <a:ext uri="{FF2B5EF4-FFF2-40B4-BE49-F238E27FC236}">
                    <a16:creationId xmlns:a16="http://schemas.microsoft.com/office/drawing/2014/main" id="{CF01238A-050B-3DFD-AA7E-9175FF17C436}"/>
                  </a:ext>
                </a:extLst>
              </p:cNvPr>
              <p:cNvSpPr txBox="1"/>
              <p:nvPr/>
            </p:nvSpPr>
            <p:spPr>
              <a:xfrm>
                <a:off x="425395" y="2711948"/>
                <a:ext cx="8229600" cy="1826782"/>
              </a:xfrm>
              <a:prstGeom prst="rect">
                <a:avLst/>
              </a:prstGeom>
              <a:noFill/>
            </p:spPr>
            <p:txBody>
              <a:bodyPr wrap="square" rtlCol="0">
                <a:spAutoFit/>
              </a:bodyPr>
              <a:lstStyle/>
              <a:p>
                <a:r>
                  <a:rPr lang="en-US" sz="2800" dirty="0">
                    <a:latin typeface="Franklin Gothic Medium"/>
                    <a:cs typeface="Franklin Gothic Medium"/>
                  </a:rPr>
                  <a:t>Example 7 (Gamma convergence to Normal) </a:t>
                </a:r>
                <a:endParaRPr lang="en-US" altLang="zh-CN" sz="2800" i="1" dirty="0">
                  <a:latin typeface="Cambria Math" panose="02040503050406030204" pitchFamily="18" charset="0"/>
                  <a:ea typeface="Cambria Math" panose="02040503050406030204" pitchFamily="18" charset="0"/>
                </a:endParaRPr>
              </a:p>
              <a:p>
                <a:r>
                  <a:rPr lang="en-US" altLang="zh-CN" sz="2400" b="0" dirty="0">
                    <a:ea typeface="Cambria Math" panose="02040503050406030204" pitchFamily="18" charset="0"/>
                  </a:rPr>
                  <a:t>Given a </a:t>
                </a:r>
                <a:r>
                  <a:rPr lang="en-US" altLang="zh-CN" sz="2400" b="0" dirty="0" err="1">
                    <a:ea typeface="Cambria Math" panose="02040503050406030204" pitchFamily="18" charset="0"/>
                  </a:rPr>
                  <a:t>r.v.</a:t>
                </a:r>
                <a:r>
                  <a:rPr lang="en-US" altLang="zh-CN" sz="2400" b="0" dirty="0">
                    <a:ea typeface="Cambria Math" panose="02040503050406030204" pitchFamily="18" charset="0"/>
                  </a:rPr>
                  <a:t> </a:t>
                </a:r>
                <a14:m>
                  <m:oMath xmlns:m="http://schemas.openxmlformats.org/officeDocument/2006/math">
                    <m:r>
                      <a:rPr lang="en-US" altLang="zh-CN" sz="2400" b="0" i="1" smtClean="0">
                        <a:latin typeface="Cambria Math" panose="02040503050406030204" pitchFamily="18" charset="0"/>
                        <a:ea typeface="Cambria Math" panose="02040503050406030204" pitchFamily="18" charset="0"/>
                      </a:rPr>
                      <m:t>𝑌</m:t>
                    </m:r>
                  </m:oMath>
                </a14:m>
                <a:r>
                  <a:rPr lang="en-US" altLang="zh-CN" sz="2400" i="1" dirty="0">
                    <a:latin typeface="Garamond"/>
                    <a:cs typeface="Garamond"/>
                  </a:rPr>
                  <a:t>~</a:t>
                </a:r>
                <a:r>
                  <a:rPr lang="en-US" altLang="zh-CN" sz="2400" dirty="0">
                    <a:ea typeface="Cambria Math" panose="02040503050406030204" pitchFamily="18" charset="0"/>
                  </a:rPr>
                  <a:t> </a:t>
                </a:r>
                <a14:m>
                  <m:oMath xmlns:m="http://schemas.openxmlformats.org/officeDocument/2006/math">
                    <m:r>
                      <a:rPr lang="en-US" altLang="zh-CN" sz="2400" b="0" i="1" smtClean="0">
                        <a:latin typeface="Cambria Math" panose="02040503050406030204" pitchFamily="18" charset="0"/>
                        <a:ea typeface="Cambria Math" panose="02040503050406030204" pitchFamily="18" charset="0"/>
                      </a:rPr>
                      <m:t>𝐺𝑎𝑚𝑚𝑎</m:t>
                    </m:r>
                    <m:d>
                      <m:dPr>
                        <m:ctrlPr>
                          <a:rPr lang="en-US" altLang="zh-CN" sz="2400" i="1" smtClean="0">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𝑛</m:t>
                        </m:r>
                        <m:r>
                          <a:rPr lang="en-US" altLang="zh-CN" sz="2400" b="0" i="1" smtClean="0">
                            <a:latin typeface="Cambria Math" panose="02040503050406030204" pitchFamily="18" charset="0"/>
                            <a:ea typeface="Cambria Math" panose="02040503050406030204" pitchFamily="18" charset="0"/>
                          </a:rPr>
                          <m:t>,</m:t>
                        </m:r>
                        <m:r>
                          <a:rPr lang="zh-CN" altLang="en-US" sz="2400" b="0" i="1" smtClean="0">
                            <a:latin typeface="Cambria Math" panose="02040503050406030204" pitchFamily="18" charset="0"/>
                            <a:ea typeface="Cambria Math" panose="02040503050406030204" pitchFamily="18" charset="0"/>
                          </a:rPr>
                          <m:t>𝜆</m:t>
                        </m:r>
                      </m:e>
                    </m:d>
                  </m:oMath>
                </a14:m>
                <a:r>
                  <a:rPr lang="en-US" altLang="zh-CN" sz="2400" b="0" i="0" dirty="0">
                    <a:latin typeface="Cambria Math" panose="02040503050406030204" pitchFamily="18" charset="0"/>
                    <a:ea typeface="Cambria Math" panose="02040503050406030204" pitchFamily="18" charset="0"/>
                  </a:rPr>
                  <a:t>;</a:t>
                </a:r>
              </a:p>
              <a:p>
                <a:r>
                  <a:rPr lang="en-US" altLang="zh-CN" sz="2400" b="0" i="0" dirty="0">
                    <a:latin typeface="Cambria Math" panose="02040503050406030204" pitchFamily="18" charset="0"/>
                    <a:ea typeface="Cambria Math" panose="02040503050406030204" pitchFamily="18" charset="0"/>
                  </a:rPr>
                  <a:t>we can consider </a:t>
                </a:r>
                <a14:m>
                  <m:oMath xmlns:m="http://schemas.openxmlformats.org/officeDocument/2006/math">
                    <m:r>
                      <a:rPr lang="en-US" altLang="zh-CN" sz="2400" i="1">
                        <a:latin typeface="Cambria Math" panose="02040503050406030204" pitchFamily="18" charset="0"/>
                        <a:ea typeface="Cambria Math" panose="02040503050406030204" pitchFamily="18" charset="0"/>
                      </a:rPr>
                      <m:t>𝑌</m:t>
                    </m:r>
                  </m:oMath>
                </a14:m>
                <a:r>
                  <a:rPr lang="en-US" altLang="zh-CN" sz="2400" b="0" i="0" dirty="0">
                    <a:latin typeface="Cambria Math" panose="02040503050406030204" pitchFamily="18" charset="0"/>
                    <a:ea typeface="Cambria Math" panose="02040503050406030204" pitchFamily="18" charset="0"/>
                  </a:rPr>
                  <a:t> to be a sum of </a:t>
                </a:r>
                <a14:m>
                  <m:oMath xmlns:m="http://schemas.openxmlformats.org/officeDocument/2006/math">
                    <m:r>
                      <a:rPr lang="en-US" altLang="zh-CN" sz="2400" i="1">
                        <a:latin typeface="Cambria Math" panose="02040503050406030204" pitchFamily="18" charset="0"/>
                        <a:ea typeface="Cambria Math" panose="02040503050406030204" pitchFamily="18" charset="0"/>
                      </a:rPr>
                      <m:t>𝑛</m:t>
                    </m:r>
                  </m:oMath>
                </a14:m>
                <a:r>
                  <a:rPr lang="en-US" altLang="zh-CN" sz="2400" b="0" i="0" dirty="0">
                    <a:latin typeface="Cambria Math" panose="02040503050406030204" pitchFamily="18" charset="0"/>
                    <a:ea typeface="Cambria Math" panose="02040503050406030204" pitchFamily="18" charset="0"/>
                  </a:rPr>
                  <a:t> </a:t>
                </a:r>
                <a:r>
                  <a:rPr lang="en-US" altLang="zh-CN" sz="2400" b="0" i="0" dirty="0" err="1">
                    <a:latin typeface="Cambria Math" panose="02040503050406030204" pitchFamily="18" charset="0"/>
                    <a:ea typeface="Cambria Math" panose="02040503050406030204" pitchFamily="18" charset="0"/>
                  </a:rPr>
                  <a:t>i.i.d</a:t>
                </a:r>
                <a:r>
                  <a:rPr lang="en-US" altLang="zh-CN" sz="2400" b="0" i="0" dirty="0">
                    <a:latin typeface="Cambria Math" panose="02040503050406030204" pitchFamily="18" charset="0"/>
                    <a:ea typeface="Cambria Math" panose="02040503050406030204" pitchFamily="18" charset="0"/>
                  </a:rPr>
                  <a:t> </a:t>
                </a:r>
                <a14:m>
                  <m:oMath xmlns:m="http://schemas.openxmlformats.org/officeDocument/2006/math">
                    <m:r>
                      <a:rPr lang="en-US" altLang="zh-CN" sz="2400" b="0" i="1" smtClean="0">
                        <a:latin typeface="Cambria Math" panose="02040503050406030204" pitchFamily="18" charset="0"/>
                        <a:ea typeface="Cambria Math" panose="02040503050406030204" pitchFamily="18" charset="0"/>
                      </a:rPr>
                      <m:t>𝐸𝑥𝑝𝑜</m:t>
                    </m:r>
                    <m:d>
                      <m:dPr>
                        <m:ctrlPr>
                          <a:rPr lang="en-US" altLang="zh-CN" sz="2400" i="1">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1,</m:t>
                        </m:r>
                        <m:r>
                          <a:rPr lang="zh-CN" altLang="en-US" sz="2400" i="1" smtClean="0">
                            <a:latin typeface="Cambria Math" panose="02040503050406030204" pitchFamily="18" charset="0"/>
                            <a:ea typeface="Cambria Math" panose="02040503050406030204" pitchFamily="18" charset="0"/>
                          </a:rPr>
                          <m:t>𝜆</m:t>
                        </m:r>
                      </m:e>
                    </m:d>
                  </m:oMath>
                </a14:m>
                <a:r>
                  <a:rPr lang="en-US" altLang="zh-CN" sz="2400" b="0" i="0" dirty="0">
                    <a:latin typeface="Cambria Math" panose="02040503050406030204" pitchFamily="18" charset="0"/>
                    <a:ea typeface="Cambria Math" panose="02040503050406030204" pitchFamily="18" charset="0"/>
                  </a:rPr>
                  <a:t> </a:t>
                </a:r>
                <a:r>
                  <a:rPr lang="en-US" altLang="zh-CN" sz="2400" b="0" i="0" dirty="0" err="1">
                    <a:latin typeface="Cambria Math" panose="02040503050406030204" pitchFamily="18" charset="0"/>
                    <a:ea typeface="Cambria Math" panose="02040503050406030204" pitchFamily="18" charset="0"/>
                  </a:rPr>
                  <a:t>r.v.s</a:t>
                </a:r>
                <a:r>
                  <a:rPr lang="en-US" altLang="zh-CN" sz="2400" b="0" i="0" dirty="0">
                    <a:latin typeface="Cambria Math" panose="02040503050406030204" pitchFamily="18" charset="0"/>
                    <a:ea typeface="Cambria Math" panose="02040503050406030204" pitchFamily="18" charset="0"/>
                  </a:rPr>
                  <a:t>; Therefore, for large , </a:t>
                </a:r>
                <a14:m>
                  <m:oMath xmlns:m="http://schemas.openxmlformats.org/officeDocument/2006/math">
                    <m:r>
                      <a:rPr lang="en-US" altLang="zh-CN" sz="2400" i="1">
                        <a:latin typeface="Cambria Math" panose="02040503050406030204" pitchFamily="18" charset="0"/>
                        <a:ea typeface="Cambria Math" panose="02040503050406030204" pitchFamily="18" charset="0"/>
                      </a:rPr>
                      <m:t>𝑌</m:t>
                    </m:r>
                  </m:oMath>
                </a14:m>
                <a:r>
                  <a:rPr lang="en-US" altLang="zh-CN" sz="2400" i="1" dirty="0">
                    <a:latin typeface="Garamond"/>
                    <a:cs typeface="Garamond"/>
                  </a:rPr>
                  <a:t>~</a:t>
                </a:r>
                <a:r>
                  <a:rPr lang="en-US" altLang="zh-CN" sz="2400" dirty="0">
                    <a:ea typeface="Cambria Math" panose="02040503050406030204" pitchFamily="18" charset="0"/>
                  </a:rPr>
                  <a:t> </a:t>
                </a:r>
                <a14:m>
                  <m:oMath xmlns:m="http://schemas.openxmlformats.org/officeDocument/2006/math">
                    <m:r>
                      <a:rPr lang="en-US" altLang="zh-CN" sz="2400" b="0" i="1" smtClean="0">
                        <a:latin typeface="Cambria Math" panose="02040503050406030204" pitchFamily="18" charset="0"/>
                        <a:ea typeface="Cambria Math" panose="02040503050406030204" pitchFamily="18" charset="0"/>
                      </a:rPr>
                      <m:t>𝑁</m:t>
                    </m:r>
                    <m:d>
                      <m:dPr>
                        <m:ctrlPr>
                          <a:rPr lang="en-US" altLang="zh-CN" sz="2400" i="1">
                            <a:latin typeface="Cambria Math" panose="02040503050406030204" pitchFamily="18" charset="0"/>
                            <a:ea typeface="Cambria Math" panose="02040503050406030204" pitchFamily="18" charset="0"/>
                          </a:rPr>
                        </m:ctrlPr>
                      </m:dPr>
                      <m:e>
                        <m:f>
                          <m:fPr>
                            <m:ctrlPr>
                              <a:rPr lang="en-US" altLang="zh-CN" sz="2400" i="1" smtClean="0">
                                <a:latin typeface="Cambria Math" panose="02040503050406030204" pitchFamily="18" charset="0"/>
                                <a:ea typeface="Cambria Math" panose="02040503050406030204" pitchFamily="18" charset="0"/>
                              </a:rPr>
                            </m:ctrlPr>
                          </m:fPr>
                          <m:num>
                            <m:r>
                              <a:rPr lang="en-US" altLang="zh-CN" sz="2400" b="0" i="1" smtClean="0">
                                <a:latin typeface="Cambria Math" panose="02040503050406030204" pitchFamily="18" charset="0"/>
                                <a:ea typeface="Cambria Math" panose="02040503050406030204" pitchFamily="18" charset="0"/>
                              </a:rPr>
                              <m:t>𝑛</m:t>
                            </m:r>
                          </m:num>
                          <m:den>
                            <m:r>
                              <a:rPr lang="zh-CN" altLang="en-US" sz="2400" i="1" smtClean="0">
                                <a:latin typeface="Cambria Math" panose="02040503050406030204" pitchFamily="18" charset="0"/>
                                <a:ea typeface="Cambria Math" panose="02040503050406030204" pitchFamily="18" charset="0"/>
                              </a:rPr>
                              <m:t>𝜆</m:t>
                            </m:r>
                          </m:den>
                        </m:f>
                        <m:r>
                          <a:rPr lang="en-US" altLang="zh-CN" sz="2400" b="0" i="1" smtClean="0">
                            <a:latin typeface="Cambria Math" panose="02040503050406030204" pitchFamily="18" charset="0"/>
                            <a:ea typeface="Cambria Math" panose="02040503050406030204" pitchFamily="18" charset="0"/>
                          </a:rPr>
                          <m:t>, </m:t>
                        </m:r>
                        <m:f>
                          <m:fPr>
                            <m:ctrlPr>
                              <a:rPr lang="en-US" altLang="zh-CN" sz="2400" b="0" i="1" smtClean="0">
                                <a:latin typeface="Cambria Math" panose="02040503050406030204" pitchFamily="18" charset="0"/>
                                <a:ea typeface="Cambria Math" panose="02040503050406030204" pitchFamily="18" charset="0"/>
                              </a:rPr>
                            </m:ctrlPr>
                          </m:fPr>
                          <m:num>
                            <m:r>
                              <a:rPr lang="en-US" altLang="zh-CN" sz="2400" b="0" i="1" smtClean="0">
                                <a:latin typeface="Cambria Math" panose="02040503050406030204" pitchFamily="18" charset="0"/>
                                <a:ea typeface="Cambria Math" panose="02040503050406030204" pitchFamily="18" charset="0"/>
                              </a:rPr>
                              <m:t>𝑛</m:t>
                            </m:r>
                          </m:num>
                          <m:den>
                            <m:sSup>
                              <m:sSupPr>
                                <m:ctrlPr>
                                  <a:rPr lang="en-US" altLang="zh-CN" sz="2400" b="0" i="1" smtClean="0">
                                    <a:latin typeface="Cambria Math" panose="02040503050406030204" pitchFamily="18" charset="0"/>
                                    <a:ea typeface="Cambria Math" panose="02040503050406030204" pitchFamily="18" charset="0"/>
                                  </a:rPr>
                                </m:ctrlPr>
                              </m:sSupPr>
                              <m:e>
                                <m:r>
                                  <a:rPr lang="zh-CN" altLang="en-US" sz="2400" b="0" i="1" smtClean="0">
                                    <a:latin typeface="Cambria Math" panose="02040503050406030204" pitchFamily="18" charset="0"/>
                                    <a:ea typeface="Cambria Math" panose="02040503050406030204" pitchFamily="18" charset="0"/>
                                  </a:rPr>
                                  <m:t>𝜆</m:t>
                                </m:r>
                              </m:e>
                              <m:sup>
                                <m:r>
                                  <a:rPr lang="en-US" altLang="zh-CN" sz="2400" b="0" i="1" smtClean="0">
                                    <a:latin typeface="Cambria Math" panose="02040503050406030204" pitchFamily="18" charset="0"/>
                                    <a:ea typeface="Cambria Math" panose="02040503050406030204" pitchFamily="18" charset="0"/>
                                  </a:rPr>
                                  <m:t>2</m:t>
                                </m:r>
                              </m:sup>
                            </m:sSup>
                          </m:den>
                        </m:f>
                      </m:e>
                    </m:d>
                  </m:oMath>
                </a14:m>
                <a:r>
                  <a:rPr lang="en-US" altLang="zh-CN" sz="2400" b="0" i="0" dirty="0">
                    <a:latin typeface="Cambria Math" panose="02040503050406030204" pitchFamily="18" charset="0"/>
                    <a:ea typeface="Cambria Math" panose="02040503050406030204" pitchFamily="18" charset="0"/>
                  </a:rPr>
                  <a:t>.</a:t>
                </a:r>
                <a:endParaRPr lang="en-US" altLang="zh-CN" sz="2400" b="0" i="1" dirty="0">
                  <a:latin typeface="Garamond"/>
                  <a:ea typeface="Cambria Math" panose="02040503050406030204" pitchFamily="18" charset="0"/>
                </a:endParaRPr>
              </a:p>
            </p:txBody>
          </p:sp>
        </mc:Choice>
        <mc:Fallback xmlns="">
          <p:sp>
            <p:nvSpPr>
              <p:cNvPr id="3" name="TextBox 3">
                <a:extLst>
                  <a:ext uri="{FF2B5EF4-FFF2-40B4-BE49-F238E27FC236}">
                    <a16:creationId xmlns:a16="http://schemas.microsoft.com/office/drawing/2014/main" id="{CF01238A-050B-3DFD-AA7E-9175FF17C436}"/>
                  </a:ext>
                </a:extLst>
              </p:cNvPr>
              <p:cNvSpPr txBox="1">
                <a:spLocks noRot="1" noChangeAspect="1" noMove="1" noResize="1" noEditPoints="1" noAdjustHandles="1" noChangeArrowheads="1" noChangeShapeType="1" noTextEdit="1"/>
              </p:cNvSpPr>
              <p:nvPr/>
            </p:nvSpPr>
            <p:spPr>
              <a:xfrm>
                <a:off x="425395" y="2711948"/>
                <a:ext cx="8229600" cy="1826782"/>
              </a:xfrm>
              <a:prstGeom prst="rect">
                <a:avLst/>
              </a:prstGeom>
              <a:blipFill>
                <a:blip r:embed="rId3"/>
                <a:stretch>
                  <a:fillRect l="-1556" t="-3333"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3">
                <a:extLst>
                  <a:ext uri="{FF2B5EF4-FFF2-40B4-BE49-F238E27FC236}">
                    <a16:creationId xmlns:a16="http://schemas.microsoft.com/office/drawing/2014/main" id="{745600FB-B203-A7C3-F54E-37A68EA5EE27}"/>
                  </a:ext>
                </a:extLst>
              </p:cNvPr>
              <p:cNvSpPr txBox="1"/>
              <p:nvPr/>
            </p:nvSpPr>
            <p:spPr>
              <a:xfrm>
                <a:off x="425395" y="4792459"/>
                <a:ext cx="8229600" cy="1631216"/>
              </a:xfrm>
              <a:prstGeom prst="rect">
                <a:avLst/>
              </a:prstGeom>
              <a:noFill/>
            </p:spPr>
            <p:txBody>
              <a:bodyPr wrap="square" rtlCol="0">
                <a:spAutoFit/>
              </a:bodyPr>
              <a:lstStyle/>
              <a:p>
                <a:r>
                  <a:rPr lang="en-US" sz="2800" dirty="0">
                    <a:latin typeface="Franklin Gothic Medium"/>
                    <a:cs typeface="Franklin Gothic Medium"/>
                  </a:rPr>
                  <a:t>Example 8 (Binomial convergence to Normal) </a:t>
                </a:r>
                <a:endParaRPr lang="en-US" altLang="zh-CN" sz="2800" i="1" dirty="0">
                  <a:latin typeface="Cambria Math" panose="02040503050406030204" pitchFamily="18" charset="0"/>
                  <a:ea typeface="Cambria Math" panose="02040503050406030204" pitchFamily="18" charset="0"/>
                </a:endParaRPr>
              </a:p>
              <a:p>
                <a:r>
                  <a:rPr lang="en-US" altLang="zh-CN" sz="2400" b="0" dirty="0">
                    <a:ea typeface="Cambria Math" panose="02040503050406030204" pitchFamily="18" charset="0"/>
                  </a:rPr>
                  <a:t>Given a </a:t>
                </a:r>
                <a:r>
                  <a:rPr lang="en-US" altLang="zh-CN" sz="2400" b="0" dirty="0" err="1">
                    <a:ea typeface="Cambria Math" panose="02040503050406030204" pitchFamily="18" charset="0"/>
                  </a:rPr>
                  <a:t>r.v.</a:t>
                </a:r>
                <a:r>
                  <a:rPr lang="en-US" altLang="zh-CN" sz="2400" b="0" dirty="0">
                    <a:ea typeface="Cambria Math" panose="02040503050406030204" pitchFamily="18" charset="0"/>
                  </a:rPr>
                  <a:t> </a:t>
                </a:r>
                <a14:m>
                  <m:oMath xmlns:m="http://schemas.openxmlformats.org/officeDocument/2006/math">
                    <m:r>
                      <a:rPr lang="en-US" altLang="zh-CN" sz="2400" b="0" i="1" smtClean="0">
                        <a:latin typeface="Cambria Math" panose="02040503050406030204" pitchFamily="18" charset="0"/>
                        <a:ea typeface="Cambria Math" panose="02040503050406030204" pitchFamily="18" charset="0"/>
                      </a:rPr>
                      <m:t>𝑌</m:t>
                    </m:r>
                  </m:oMath>
                </a14:m>
                <a:r>
                  <a:rPr lang="en-US" altLang="zh-CN" sz="2400" i="1" dirty="0">
                    <a:latin typeface="Garamond"/>
                    <a:cs typeface="Garamond"/>
                  </a:rPr>
                  <a:t>~</a:t>
                </a:r>
                <a:r>
                  <a:rPr lang="en-US" altLang="zh-CN" sz="2400" dirty="0">
                    <a:ea typeface="Cambria Math" panose="02040503050406030204" pitchFamily="18" charset="0"/>
                  </a:rPr>
                  <a:t> </a:t>
                </a:r>
                <a14:m>
                  <m:oMath xmlns:m="http://schemas.openxmlformats.org/officeDocument/2006/math">
                    <m:r>
                      <a:rPr lang="en-US" altLang="zh-CN" sz="2400" b="0" i="1" smtClean="0">
                        <a:latin typeface="Cambria Math" panose="02040503050406030204" pitchFamily="18" charset="0"/>
                        <a:ea typeface="Cambria Math" panose="02040503050406030204" pitchFamily="18" charset="0"/>
                      </a:rPr>
                      <m:t>𝐵𝑖𝑛</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𝑛</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𝑝</m:t>
                        </m:r>
                      </m:e>
                    </m:d>
                  </m:oMath>
                </a14:m>
                <a:r>
                  <a:rPr lang="en-US" altLang="zh-CN" sz="2400" b="0" i="0" dirty="0">
                    <a:latin typeface="Cambria Math" panose="02040503050406030204" pitchFamily="18" charset="0"/>
                    <a:ea typeface="Cambria Math" panose="02040503050406030204" pitchFamily="18" charset="0"/>
                  </a:rPr>
                  <a:t>;</a:t>
                </a:r>
              </a:p>
              <a:p>
                <a:r>
                  <a:rPr lang="en-US" altLang="zh-CN" sz="2400" b="0" i="0" dirty="0">
                    <a:latin typeface="Cambria Math" panose="02040503050406030204" pitchFamily="18" charset="0"/>
                    <a:ea typeface="Cambria Math" panose="02040503050406030204" pitchFamily="18" charset="0"/>
                  </a:rPr>
                  <a:t>we can consider </a:t>
                </a:r>
                <a14:m>
                  <m:oMath xmlns:m="http://schemas.openxmlformats.org/officeDocument/2006/math">
                    <m:r>
                      <a:rPr lang="en-US" altLang="zh-CN" sz="2400" i="1">
                        <a:latin typeface="Cambria Math" panose="02040503050406030204" pitchFamily="18" charset="0"/>
                        <a:ea typeface="Cambria Math" panose="02040503050406030204" pitchFamily="18" charset="0"/>
                      </a:rPr>
                      <m:t>𝑌</m:t>
                    </m:r>
                  </m:oMath>
                </a14:m>
                <a:r>
                  <a:rPr lang="en-US" altLang="zh-CN" sz="2400" b="0" i="0" dirty="0">
                    <a:latin typeface="Cambria Math" panose="02040503050406030204" pitchFamily="18" charset="0"/>
                    <a:ea typeface="Cambria Math" panose="02040503050406030204" pitchFamily="18" charset="0"/>
                  </a:rPr>
                  <a:t> to be a sum of </a:t>
                </a:r>
                <a14:m>
                  <m:oMath xmlns:m="http://schemas.openxmlformats.org/officeDocument/2006/math">
                    <m:r>
                      <a:rPr lang="en-US" altLang="zh-CN" sz="2400" i="1">
                        <a:latin typeface="Cambria Math" panose="02040503050406030204" pitchFamily="18" charset="0"/>
                        <a:ea typeface="Cambria Math" panose="02040503050406030204" pitchFamily="18" charset="0"/>
                      </a:rPr>
                      <m:t>𝑛</m:t>
                    </m:r>
                  </m:oMath>
                </a14:m>
                <a:r>
                  <a:rPr lang="en-US" altLang="zh-CN" sz="2400" b="0" i="0" dirty="0">
                    <a:latin typeface="Cambria Math" panose="02040503050406030204" pitchFamily="18" charset="0"/>
                    <a:ea typeface="Cambria Math" panose="02040503050406030204" pitchFamily="18" charset="0"/>
                  </a:rPr>
                  <a:t> </a:t>
                </a:r>
                <a:r>
                  <a:rPr lang="en-US" altLang="zh-CN" sz="2400" b="0" i="0" dirty="0" err="1">
                    <a:latin typeface="Cambria Math" panose="02040503050406030204" pitchFamily="18" charset="0"/>
                    <a:ea typeface="Cambria Math" panose="02040503050406030204" pitchFamily="18" charset="0"/>
                  </a:rPr>
                  <a:t>i.i.d</a:t>
                </a:r>
                <a:r>
                  <a:rPr lang="en-US" altLang="zh-CN" sz="2400" b="0" i="0" dirty="0">
                    <a:latin typeface="Cambria Math" panose="02040503050406030204" pitchFamily="18" charset="0"/>
                    <a:ea typeface="Cambria Math" panose="02040503050406030204" pitchFamily="18" charset="0"/>
                  </a:rPr>
                  <a:t> </a:t>
                </a:r>
                <a14:m>
                  <m:oMath xmlns:m="http://schemas.openxmlformats.org/officeDocument/2006/math">
                    <m:r>
                      <a:rPr lang="en-US" altLang="zh-CN" sz="2400" b="0" i="1" smtClean="0">
                        <a:latin typeface="Cambria Math" panose="02040503050406030204" pitchFamily="18" charset="0"/>
                        <a:ea typeface="Cambria Math" panose="02040503050406030204" pitchFamily="18" charset="0"/>
                      </a:rPr>
                      <m:t>𝐵𝑒𝑟𝑛</m:t>
                    </m:r>
                    <m:d>
                      <m:dPr>
                        <m:ctrlPr>
                          <a:rPr lang="en-US" altLang="zh-CN" sz="2400" i="1">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𝑝</m:t>
                        </m:r>
                      </m:e>
                    </m:d>
                  </m:oMath>
                </a14:m>
                <a:r>
                  <a:rPr lang="en-US" altLang="zh-CN" sz="2400" b="0" i="0" dirty="0">
                    <a:latin typeface="Cambria Math" panose="02040503050406030204" pitchFamily="18" charset="0"/>
                    <a:ea typeface="Cambria Math" panose="02040503050406030204" pitchFamily="18" charset="0"/>
                  </a:rPr>
                  <a:t> </a:t>
                </a:r>
                <a:r>
                  <a:rPr lang="en-US" altLang="zh-CN" sz="2400" b="0" i="0" dirty="0" err="1">
                    <a:latin typeface="Cambria Math" panose="02040503050406030204" pitchFamily="18" charset="0"/>
                    <a:ea typeface="Cambria Math" panose="02040503050406030204" pitchFamily="18" charset="0"/>
                  </a:rPr>
                  <a:t>r.v.s</a:t>
                </a:r>
                <a:r>
                  <a:rPr lang="en-US" altLang="zh-CN" sz="2400" b="0" i="0" dirty="0">
                    <a:latin typeface="Cambria Math" panose="02040503050406030204" pitchFamily="18" charset="0"/>
                    <a:ea typeface="Cambria Math" panose="02040503050406030204" pitchFamily="18" charset="0"/>
                  </a:rPr>
                  <a:t>; Therefore, for large , </a:t>
                </a:r>
                <a14:m>
                  <m:oMath xmlns:m="http://schemas.openxmlformats.org/officeDocument/2006/math">
                    <m:r>
                      <a:rPr lang="en-US" altLang="zh-CN" sz="2400" i="1">
                        <a:latin typeface="Cambria Math" panose="02040503050406030204" pitchFamily="18" charset="0"/>
                        <a:ea typeface="Cambria Math" panose="02040503050406030204" pitchFamily="18" charset="0"/>
                      </a:rPr>
                      <m:t>𝑌</m:t>
                    </m:r>
                  </m:oMath>
                </a14:m>
                <a:r>
                  <a:rPr lang="en-US" altLang="zh-CN" sz="2400" i="1" dirty="0">
                    <a:latin typeface="Garamond"/>
                    <a:cs typeface="Garamond"/>
                  </a:rPr>
                  <a:t>~</a:t>
                </a:r>
                <a:r>
                  <a:rPr lang="en-US" altLang="zh-CN" sz="2400" dirty="0">
                    <a:ea typeface="Cambria Math" panose="02040503050406030204" pitchFamily="18" charset="0"/>
                  </a:rPr>
                  <a:t> </a:t>
                </a:r>
                <a14:m>
                  <m:oMath xmlns:m="http://schemas.openxmlformats.org/officeDocument/2006/math">
                    <m:r>
                      <a:rPr lang="en-US" altLang="zh-CN" sz="2400" b="0" i="1" smtClean="0">
                        <a:latin typeface="Cambria Math" panose="02040503050406030204" pitchFamily="18" charset="0"/>
                        <a:ea typeface="Cambria Math" panose="02040503050406030204" pitchFamily="18" charset="0"/>
                      </a:rPr>
                      <m:t>𝑁</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𝑛</m:t>
                        </m:r>
                        <m:r>
                          <a:rPr lang="en-US" altLang="zh-CN" sz="2400" b="0" i="1" smtClean="0">
                            <a:latin typeface="Cambria Math" panose="02040503050406030204" pitchFamily="18" charset="0"/>
                            <a:ea typeface="Cambria Math" panose="02040503050406030204" pitchFamily="18" charset="0"/>
                          </a:rPr>
                          <m:t>𝑝</m:t>
                        </m:r>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𝑛𝑝𝑞</m:t>
                        </m:r>
                      </m:e>
                    </m:d>
                  </m:oMath>
                </a14:m>
                <a:r>
                  <a:rPr lang="en-US" altLang="zh-CN" sz="2400" b="0" i="0" dirty="0">
                    <a:latin typeface="Cambria Math" panose="02040503050406030204" pitchFamily="18" charset="0"/>
                    <a:ea typeface="Cambria Math" panose="02040503050406030204" pitchFamily="18" charset="0"/>
                  </a:rPr>
                  <a:t>.</a:t>
                </a:r>
                <a:endParaRPr lang="en-US" altLang="zh-CN" sz="2400" b="0" i="1" dirty="0">
                  <a:latin typeface="Garamond"/>
                  <a:ea typeface="Cambria Math" panose="02040503050406030204" pitchFamily="18" charset="0"/>
                </a:endParaRPr>
              </a:p>
            </p:txBody>
          </p:sp>
        </mc:Choice>
        <mc:Fallback xmlns="">
          <p:sp>
            <p:nvSpPr>
              <p:cNvPr id="5" name="TextBox 3">
                <a:extLst>
                  <a:ext uri="{FF2B5EF4-FFF2-40B4-BE49-F238E27FC236}">
                    <a16:creationId xmlns:a16="http://schemas.microsoft.com/office/drawing/2014/main" id="{745600FB-B203-A7C3-F54E-37A68EA5EE27}"/>
                  </a:ext>
                </a:extLst>
              </p:cNvPr>
              <p:cNvSpPr txBox="1">
                <a:spLocks noRot="1" noChangeAspect="1" noMove="1" noResize="1" noEditPoints="1" noAdjustHandles="1" noChangeArrowheads="1" noChangeShapeType="1" noTextEdit="1"/>
              </p:cNvSpPr>
              <p:nvPr/>
            </p:nvSpPr>
            <p:spPr>
              <a:xfrm>
                <a:off x="425395" y="4792459"/>
                <a:ext cx="8229600" cy="1631216"/>
              </a:xfrm>
              <a:prstGeom prst="rect">
                <a:avLst/>
              </a:prstGeom>
              <a:blipFill>
                <a:blip r:embed="rId4"/>
                <a:stretch>
                  <a:fillRect l="-1556" t="-3358" b="-78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73202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additive="base">
                                        <p:cTn id="3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anim calcmode="lin" valueType="num">
                                      <p:cBhvr additive="base">
                                        <p:cTn id="4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1" end="1"/>
                                            </p:txEl>
                                          </p:spTgt>
                                        </p:tgtEl>
                                        <p:attrNameLst>
                                          <p:attrName>style.visibility</p:attrName>
                                        </p:attrNameLst>
                                      </p:cBhvr>
                                      <p:to>
                                        <p:strVal val="visible"/>
                                      </p:to>
                                    </p:set>
                                    <p:anim calcmode="lin" valueType="num">
                                      <p:cBhvr additive="base">
                                        <p:cTn id="4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2" end="2"/>
                                            </p:txEl>
                                          </p:spTgt>
                                        </p:tgtEl>
                                        <p:attrNameLst>
                                          <p:attrName>style.visibility</p:attrName>
                                        </p:attrNameLst>
                                      </p:cBhvr>
                                      <p:to>
                                        <p:strVal val="visible"/>
                                      </p:to>
                                    </p:set>
                                    <p:anim calcmode="lin" valueType="num">
                                      <p:cBhvr additive="base">
                                        <p:cTn id="5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2 Central limit theorem</a:t>
            </a:r>
            <a:endParaRPr lang="en-US" dirty="0"/>
          </a:p>
        </p:txBody>
      </p:sp>
      <p:sp>
        <p:nvSpPr>
          <p:cNvPr id="4" name="TextBox 3"/>
          <p:cNvSpPr txBox="1"/>
          <p:nvPr/>
        </p:nvSpPr>
        <p:spPr>
          <a:xfrm>
            <a:off x="425395" y="905457"/>
            <a:ext cx="8229600" cy="4585871"/>
          </a:xfrm>
          <a:prstGeom prst="rect">
            <a:avLst/>
          </a:prstGeom>
          <a:noFill/>
        </p:spPr>
        <p:txBody>
          <a:bodyPr wrap="square" rtlCol="0">
            <a:spAutoFit/>
          </a:bodyPr>
          <a:lstStyle/>
          <a:p>
            <a:r>
              <a:rPr lang="en-US" sz="2800" dirty="0">
                <a:latin typeface="Franklin Gothic Medium"/>
                <a:cs typeface="Franklin Gothic Medium"/>
              </a:rPr>
              <a:t>Example 9 (Approximation of unknown distributions) </a:t>
            </a:r>
            <a:endParaRPr lang="en-US" altLang="zh-CN" sz="2800" i="1" dirty="0">
              <a:latin typeface="Cambria Math" panose="02040503050406030204" pitchFamily="18" charset="0"/>
              <a:ea typeface="Cambria Math" panose="02040503050406030204" pitchFamily="18" charset="0"/>
            </a:endParaRPr>
          </a:p>
          <a:p>
            <a:r>
              <a:rPr lang="en-US" altLang="zh-CN" sz="2400" dirty="0">
                <a:ea typeface="Cambria Math" panose="02040503050406030204" pitchFamily="18" charset="0"/>
              </a:rPr>
              <a:t>A.J. has 20 jobs that she must do in sequence, with the times</a:t>
            </a:r>
          </a:p>
          <a:p>
            <a:r>
              <a:rPr lang="en-US" altLang="zh-CN" sz="2400" dirty="0">
                <a:ea typeface="Cambria Math" panose="02040503050406030204" pitchFamily="18" charset="0"/>
              </a:rPr>
              <a:t>required to do each of these jobs being independent random</a:t>
            </a:r>
          </a:p>
          <a:p>
            <a:r>
              <a:rPr lang="en-US" altLang="zh-CN" sz="2400" dirty="0">
                <a:ea typeface="Cambria Math" panose="02040503050406030204" pitchFamily="18" charset="0"/>
              </a:rPr>
              <a:t>variables with mean 50 minutes and standard deviation 10 minutes. M.J. has 20 jobs that he must do in sequence, with the times required to do each of these jobs being independent random variables with mean 52 minutes and standard deviation 15 minutes.</a:t>
            </a:r>
          </a:p>
          <a:p>
            <a:endParaRPr lang="en-US" altLang="zh-CN" sz="2400" dirty="0">
              <a:ea typeface="Cambria Math" panose="02040503050406030204" pitchFamily="18" charset="0"/>
            </a:endParaRPr>
          </a:p>
          <a:p>
            <a:r>
              <a:rPr lang="en-US" altLang="zh-CN" sz="2400" dirty="0">
                <a:ea typeface="Cambria Math" panose="02040503050406030204" pitchFamily="18" charset="0"/>
              </a:rPr>
              <a:t>a. Find the probability that A.J. finishes in less than 900 minutes.</a:t>
            </a:r>
          </a:p>
          <a:p>
            <a:r>
              <a:rPr lang="en-US" altLang="zh-CN" sz="2400" dirty="0">
                <a:ea typeface="Cambria Math" panose="02040503050406030204" pitchFamily="18" charset="0"/>
              </a:rPr>
              <a:t>b. Find the probability that M.J. finishes in less than 900 minutes.</a:t>
            </a:r>
          </a:p>
          <a:p>
            <a:r>
              <a:rPr lang="en-US" altLang="zh-CN" sz="2400" dirty="0">
                <a:ea typeface="Cambria Math" panose="02040503050406030204" pitchFamily="18" charset="0"/>
              </a:rPr>
              <a:t>c. Find the probability that A.J. finishes before M.J.</a:t>
            </a:r>
            <a:endParaRPr lang="en-US" altLang="zh-CN" sz="2400" b="0" i="1" dirty="0">
              <a:latin typeface="Garamond"/>
              <a:ea typeface="Cambria Math" panose="02040503050406030204" pitchFamily="18" charset="0"/>
            </a:endParaRPr>
          </a:p>
        </p:txBody>
      </p:sp>
    </p:spTree>
    <p:extLst>
      <p:ext uri="{BB962C8B-B14F-4D97-AF65-F5344CB8AC3E}">
        <p14:creationId xmlns:p14="http://schemas.microsoft.com/office/powerpoint/2010/main" val="280853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3 Monte Carlo simulation</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425395" y="1120137"/>
                <a:ext cx="8229600" cy="5015989"/>
              </a:xfrm>
              <a:prstGeom prst="rect">
                <a:avLst/>
              </a:prstGeom>
              <a:noFill/>
            </p:spPr>
            <p:txBody>
              <a:bodyPr wrap="square" rtlCol="0">
                <a:spAutoFit/>
              </a:bodyPr>
              <a:lstStyle/>
              <a:p>
                <a:r>
                  <a:rPr lang="en-US" sz="2800" dirty="0">
                    <a:latin typeface="Franklin Gothic Medium"/>
                    <a:cs typeface="Franklin Gothic Medium"/>
                  </a:rPr>
                  <a:t>Monte Carlo simulation </a:t>
                </a:r>
              </a:p>
              <a:p>
                <a:pPr algn="just"/>
                <a:r>
                  <a:rPr lang="en-US" sz="2400" dirty="0">
                    <a:latin typeface="+mj-lt"/>
                    <a:cs typeface="Franklin Gothic Medium"/>
                  </a:rPr>
                  <a:t>In general, efforts to estimate probabilities by simulating repetitions of an experiment (usually with a computer) are referred to as </a:t>
                </a:r>
                <a:r>
                  <a:rPr lang="en-US" sz="2400" dirty="0">
                    <a:solidFill>
                      <a:srgbClr val="FF3300"/>
                    </a:solidFill>
                    <a:latin typeface="+mj-lt"/>
                    <a:cs typeface="Franklin Gothic Medium"/>
                  </a:rPr>
                  <a:t>Monte Carlo </a:t>
                </a:r>
                <a:r>
                  <a:rPr lang="en-US" sz="2400" dirty="0">
                    <a:latin typeface="+mj-lt"/>
                    <a:cs typeface="Franklin Gothic Medium"/>
                  </a:rPr>
                  <a:t>studies. Usually the technique is used in situations where an exact probability is difﬁcult to calculate. It can also be used, though, as an empirical justiﬁcation for choosing one proposed solution over another.</a:t>
                </a:r>
              </a:p>
              <a:p>
                <a:endParaRPr lang="en-US" altLang="zh-CN" sz="2400" dirty="0">
                  <a:latin typeface="Franklin Gothic Medium"/>
                  <a:ea typeface="Cambria Math" panose="02040503050406030204" pitchFamily="18" charset="0"/>
                </a:endParaRPr>
              </a:p>
              <a:p>
                <a:r>
                  <a:rPr lang="en-US" altLang="zh-CN" sz="2800" dirty="0">
                    <a:solidFill>
                      <a:srgbClr val="CC0000"/>
                    </a:solidFill>
                    <a:latin typeface="Arial" panose="020B0604020202020204" pitchFamily="34" charset="0"/>
                  </a:rPr>
                  <a:t>Principle: even frequency and even probability</a:t>
                </a:r>
                <a:endParaRPr lang="en-US" sz="2800" dirty="0">
                  <a:latin typeface="Franklin Gothic Medium"/>
                  <a:cs typeface="Franklin Gothic Medium"/>
                </a:endParaRPr>
              </a:p>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ea typeface="Cambria Math" panose="02040503050406030204" pitchFamily="18" charset="0"/>
                        </a:rPr>
                        <m:t>𝑃</m:t>
                      </m:r>
                      <m:d>
                        <m:dPr>
                          <m:ctrlPr>
                            <a:rPr lang="en-US" altLang="zh-CN" sz="2800" i="1">
                              <a:latin typeface="Cambria Math" panose="02040503050406030204" pitchFamily="18" charset="0"/>
                              <a:ea typeface="Cambria Math" panose="02040503050406030204" pitchFamily="18" charset="0"/>
                            </a:rPr>
                          </m:ctrlPr>
                        </m:dPr>
                        <m:e>
                          <m:r>
                            <a:rPr lang="en-US" altLang="zh-CN" sz="2800" b="0" i="1" smtClean="0">
                              <a:latin typeface="Cambria Math" panose="02040503050406030204" pitchFamily="18" charset="0"/>
                              <a:ea typeface="Cambria Math" panose="02040503050406030204" pitchFamily="18" charset="0"/>
                            </a:rPr>
                            <m:t>𝐸</m:t>
                          </m:r>
                        </m:e>
                      </m:d>
                      <m:r>
                        <a:rPr lang="en-US" altLang="zh-CN" sz="2800" b="0" i="1" smtClean="0">
                          <a:latin typeface="Cambria Math" panose="02040503050406030204" pitchFamily="18" charset="0"/>
                          <a:ea typeface="Cambria Math" panose="02040503050406030204" pitchFamily="18" charset="0"/>
                        </a:rPr>
                        <m:t>=</m:t>
                      </m:r>
                      <m:func>
                        <m:funcPr>
                          <m:ctrlPr>
                            <a:rPr lang="en-US" altLang="zh-CN" sz="2800" b="0" i="1" smtClean="0">
                              <a:latin typeface="Cambria Math" panose="02040503050406030204" pitchFamily="18" charset="0"/>
                              <a:ea typeface="Cambria Math" panose="02040503050406030204" pitchFamily="18" charset="0"/>
                            </a:rPr>
                          </m:ctrlPr>
                        </m:funcPr>
                        <m:fName>
                          <m:limLow>
                            <m:limLowPr>
                              <m:ctrlPr>
                                <a:rPr lang="en-US" altLang="zh-CN" sz="2800" b="0" i="1" smtClean="0">
                                  <a:latin typeface="Cambria Math" panose="02040503050406030204" pitchFamily="18" charset="0"/>
                                  <a:ea typeface="Cambria Math" panose="02040503050406030204" pitchFamily="18" charset="0"/>
                                </a:rPr>
                              </m:ctrlPr>
                            </m:limLowPr>
                            <m:e>
                              <m:r>
                                <m:rPr>
                                  <m:sty m:val="p"/>
                                </m:rPr>
                                <a:rPr lang="en-US" altLang="zh-CN" sz="2800" b="0" i="0" smtClean="0">
                                  <a:latin typeface="Cambria Math" panose="02040503050406030204" pitchFamily="18" charset="0"/>
                                  <a:ea typeface="Cambria Math" panose="02040503050406030204" pitchFamily="18" charset="0"/>
                                </a:rPr>
                                <m:t>lim</m:t>
                              </m:r>
                            </m:e>
                            <m:lim>
                              <m:r>
                                <a:rPr lang="en-US" altLang="zh-CN" sz="2800" b="0" i="1" smtClean="0">
                                  <a:latin typeface="Cambria Math" panose="02040503050406030204" pitchFamily="18" charset="0"/>
                                  <a:ea typeface="Cambria Math" panose="02040503050406030204" pitchFamily="18" charset="0"/>
                                </a:rPr>
                                <m:t>𝑛</m:t>
                              </m:r>
                              <m:r>
                                <a:rPr lang="en-US" altLang="zh-CN" sz="2800" b="0" i="1" smtClean="0">
                                  <a:latin typeface="Cambria Math" panose="02040503050406030204" pitchFamily="18" charset="0"/>
                                  <a:ea typeface="Cambria Math" panose="02040503050406030204" pitchFamily="18" charset="0"/>
                                </a:rPr>
                                <m:t>→∞</m:t>
                              </m:r>
                            </m:lim>
                          </m:limLow>
                        </m:fName>
                        <m:e>
                          <m:f>
                            <m:fPr>
                              <m:ctrlPr>
                                <a:rPr lang="en-US" altLang="zh-CN" sz="2800" i="1">
                                  <a:latin typeface="Cambria Math" panose="02040503050406030204" pitchFamily="18" charset="0"/>
                                  <a:ea typeface="Cambria Math" panose="02040503050406030204" pitchFamily="18" charset="0"/>
                                </a:rPr>
                              </m:ctrlPr>
                            </m:fPr>
                            <m:num>
                              <m:r>
                                <a:rPr lang="en-US" altLang="zh-CN" sz="2800" i="1">
                                  <a:latin typeface="Cambria Math" panose="02040503050406030204" pitchFamily="18" charset="0"/>
                                </a:rPr>
                                <m:t>𝑚</m:t>
                              </m:r>
                            </m:num>
                            <m:den>
                              <m:r>
                                <a:rPr lang="en-US" altLang="zh-CN" sz="2800" i="1">
                                  <a:latin typeface="Cambria Math" panose="02040503050406030204" pitchFamily="18" charset="0"/>
                                  <a:ea typeface="Cambria Math" panose="02040503050406030204" pitchFamily="18" charset="0"/>
                                </a:rPr>
                                <m:t>𝑛</m:t>
                              </m:r>
                            </m:den>
                          </m:f>
                        </m:e>
                      </m:func>
                      <m:r>
                        <a:rPr lang="en-US" altLang="zh-CN" sz="2800" b="0" i="1" smtClean="0">
                          <a:latin typeface="Cambria Math" panose="02040503050406030204" pitchFamily="18" charset="0"/>
                          <a:ea typeface="Cambria Math" panose="02040503050406030204" pitchFamily="18" charset="0"/>
                        </a:rPr>
                        <m:t>⁡</m:t>
                      </m:r>
                    </m:oMath>
                  </m:oMathPara>
                </a14:m>
                <a:endParaRPr lang="en-US" sz="2800" i="1" dirty="0">
                  <a:latin typeface="Garamond"/>
                  <a:cs typeface="Garamond"/>
                </a:endParaRPr>
              </a:p>
              <a:p>
                <a14:m>
                  <m:oMath xmlns:m="http://schemas.openxmlformats.org/officeDocument/2006/math">
                    <m:r>
                      <a:rPr lang="en-US" altLang="zh-CN" sz="2400" b="0" i="1" smtClean="0">
                        <a:latin typeface="Cambria Math" panose="02040503050406030204" pitchFamily="18" charset="0"/>
                      </a:rPr>
                      <m:t>𝑛</m:t>
                    </m:r>
                    <m:r>
                      <a:rPr lang="en-US" altLang="zh-CN" sz="2400" b="0" i="0" smtClean="0">
                        <a:latin typeface="Cambria Math" panose="02040503050406030204" pitchFamily="18" charset="0"/>
                      </a:rPr>
                      <m:t> </m:t>
                    </m:r>
                  </m:oMath>
                </a14:m>
                <a:r>
                  <a:rPr lang="en-US" altLang="zh-CN" sz="2400" b="0" dirty="0">
                    <a:latin typeface="Garamond"/>
                  </a:rPr>
                  <a:t>: Th</a:t>
                </a:r>
                <a:r>
                  <a:rPr lang="en-US" altLang="zh-CN" sz="2400" dirty="0">
                    <a:latin typeface="Garamond"/>
                  </a:rPr>
                  <a:t>e total times of trials;</a:t>
                </a:r>
                <a:endParaRPr lang="en-US" altLang="zh-CN" sz="2400" b="0" dirty="0">
                  <a:latin typeface="Garamond"/>
                </a:endParaRPr>
              </a:p>
              <a:p>
                <a14:m>
                  <m:oMath xmlns:m="http://schemas.openxmlformats.org/officeDocument/2006/math">
                    <m:r>
                      <a:rPr lang="en-US" altLang="zh-CN" sz="2400" b="0" i="1" smtClean="0">
                        <a:latin typeface="Cambria Math" panose="02040503050406030204" pitchFamily="18" charset="0"/>
                      </a:rPr>
                      <m:t>𝑚</m:t>
                    </m:r>
                    <m:r>
                      <a:rPr lang="en-US" altLang="zh-CN" sz="2400">
                        <a:latin typeface="Cambria Math" panose="02040503050406030204" pitchFamily="18" charset="0"/>
                      </a:rPr>
                      <m:t> </m:t>
                    </m:r>
                  </m:oMath>
                </a14:m>
                <a:r>
                  <a:rPr lang="en-US" altLang="zh-CN" sz="2400" dirty="0">
                    <a:latin typeface="Garamond"/>
                  </a:rPr>
                  <a:t>: The times of events which occur in all </a:t>
                </a:r>
                <a14:m>
                  <m:oMath xmlns:m="http://schemas.openxmlformats.org/officeDocument/2006/math">
                    <m:r>
                      <a:rPr lang="en-US" altLang="zh-CN" sz="2400" i="1">
                        <a:latin typeface="Cambria Math" panose="02040503050406030204" pitchFamily="18" charset="0"/>
                      </a:rPr>
                      <m:t>𝑛</m:t>
                    </m:r>
                  </m:oMath>
                </a14:m>
                <a:r>
                  <a:rPr lang="en-US" altLang="zh-CN" sz="2400" dirty="0">
                    <a:latin typeface="Garamond"/>
                  </a:rPr>
                  <a:t> trials.</a:t>
                </a:r>
              </a:p>
            </p:txBody>
          </p:sp>
        </mc:Choice>
        <mc:Fallback xmlns="">
          <p:sp>
            <p:nvSpPr>
              <p:cNvPr id="4" name="TextBox 3"/>
              <p:cNvSpPr txBox="1">
                <a:spLocks noRot="1" noChangeAspect="1" noMove="1" noResize="1" noEditPoints="1" noAdjustHandles="1" noChangeArrowheads="1" noChangeShapeType="1" noTextEdit="1"/>
              </p:cNvSpPr>
              <p:nvPr/>
            </p:nvSpPr>
            <p:spPr>
              <a:xfrm>
                <a:off x="425395" y="1120137"/>
                <a:ext cx="8229600" cy="5015989"/>
              </a:xfrm>
              <a:prstGeom prst="rect">
                <a:avLst/>
              </a:prstGeom>
              <a:blipFill>
                <a:blip r:embed="rId2"/>
                <a:stretch>
                  <a:fillRect l="-1556" t="-1215" r="-1111" b="-18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43732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3 Monte Carlo simulation</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425395" y="905457"/>
                <a:ext cx="8229600" cy="1730282"/>
              </a:xfrm>
              <a:prstGeom prst="rect">
                <a:avLst/>
              </a:prstGeom>
              <a:noFill/>
            </p:spPr>
            <p:txBody>
              <a:bodyPr wrap="square" rtlCol="0">
                <a:spAutoFit/>
              </a:bodyPr>
              <a:lstStyle/>
              <a:p>
                <a:r>
                  <a:rPr lang="en-US" sz="2800" dirty="0">
                    <a:latin typeface="Franklin Gothic Medium"/>
                    <a:cs typeface="Franklin Gothic Medium"/>
                  </a:rPr>
                  <a:t>Example 10 (Monte Carlo integration) </a:t>
                </a:r>
                <a:endParaRPr lang="en-US" altLang="zh-CN" sz="280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m:rPr>
                          <m:sty m:val="p"/>
                        </m:rPr>
                        <a:rPr lang="en-US" altLang="zh-CN" sz="2400" b="0" i="0" smtClean="0">
                          <a:latin typeface="Cambria Math" panose="02040503050406030204" pitchFamily="18" charset="0"/>
                          <a:ea typeface="Cambria Math" panose="02040503050406030204" pitchFamily="18" charset="0"/>
                        </a:rPr>
                        <m:t>Let</m:t>
                      </m:r>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𝑓</m:t>
                      </m:r>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𝑥</m:t>
                          </m:r>
                        </m:e>
                      </m:d>
                      <m:r>
                        <a:rPr lang="en-US" altLang="zh-CN" sz="2400" b="0" i="1" smtClean="0">
                          <a:latin typeface="Cambria Math" panose="02040503050406030204" pitchFamily="18" charset="0"/>
                          <a:ea typeface="Cambria Math" panose="02040503050406030204" pitchFamily="18" charset="0"/>
                        </a:rPr>
                        <m:t> </m:t>
                      </m:r>
                      <m:r>
                        <m:rPr>
                          <m:sty m:val="p"/>
                        </m:rPr>
                        <a:rPr lang="en-US" altLang="zh-CN" sz="2400" b="0" i="0" smtClean="0">
                          <a:latin typeface="Cambria Math" panose="02040503050406030204" pitchFamily="18" charset="0"/>
                          <a:ea typeface="Cambria Math" panose="02040503050406030204" pitchFamily="18" charset="0"/>
                        </a:rPr>
                        <m:t>be</m:t>
                      </m:r>
                      <m:r>
                        <a:rPr lang="en-US" altLang="zh-CN" sz="2400" b="0" i="1" smtClean="0">
                          <a:latin typeface="Cambria Math" panose="02040503050406030204" pitchFamily="18" charset="0"/>
                          <a:ea typeface="Cambria Math" panose="02040503050406030204" pitchFamily="18" charset="0"/>
                        </a:rPr>
                        <m:t> </m:t>
                      </m:r>
                      <m:r>
                        <m:rPr>
                          <m:sty m:val="p"/>
                        </m:rPr>
                        <a:rPr lang="en-US" altLang="zh-CN" sz="2400" b="0" i="0" smtClean="0">
                          <a:latin typeface="Cambria Math" panose="02040503050406030204" pitchFamily="18" charset="0"/>
                          <a:ea typeface="Cambria Math" panose="02040503050406030204" pitchFamily="18" charset="0"/>
                        </a:rPr>
                        <m:t>a</m:t>
                      </m:r>
                      <m:r>
                        <a:rPr lang="en-US" altLang="zh-CN" sz="2400" b="0" i="0" smtClean="0">
                          <a:latin typeface="Cambria Math" panose="02040503050406030204" pitchFamily="18" charset="0"/>
                          <a:ea typeface="Cambria Math" panose="02040503050406030204" pitchFamily="18" charset="0"/>
                        </a:rPr>
                        <m:t> </m:t>
                      </m:r>
                      <m:r>
                        <m:rPr>
                          <m:sty m:val="p"/>
                        </m:rPr>
                        <a:rPr lang="en-US" altLang="zh-CN" sz="2400" b="0" i="0" smtClean="0">
                          <a:latin typeface="Cambria Math" panose="02040503050406030204" pitchFamily="18" charset="0"/>
                          <a:ea typeface="Cambria Math" panose="02040503050406030204" pitchFamily="18" charset="0"/>
                        </a:rPr>
                        <m:t>complicated</m:t>
                      </m:r>
                      <m:r>
                        <a:rPr lang="en-US" altLang="zh-CN" sz="2400" b="0" i="0" smtClean="0">
                          <a:latin typeface="Cambria Math" panose="02040503050406030204" pitchFamily="18" charset="0"/>
                          <a:ea typeface="Cambria Math" panose="02040503050406030204" pitchFamily="18" charset="0"/>
                        </a:rPr>
                        <m:t> </m:t>
                      </m:r>
                      <m:r>
                        <m:rPr>
                          <m:sty m:val="p"/>
                        </m:rPr>
                        <a:rPr lang="en-US" altLang="zh-CN" sz="2400" b="0" i="0" smtClean="0">
                          <a:latin typeface="Cambria Math" panose="02040503050406030204" pitchFamily="18" charset="0"/>
                          <a:ea typeface="Cambria Math" panose="02040503050406030204" pitchFamily="18" charset="0"/>
                        </a:rPr>
                        <m:t>function</m:t>
                      </m:r>
                      <m:r>
                        <a:rPr lang="en-US" altLang="zh-CN" sz="2400" b="0" i="0" smtClean="0">
                          <a:latin typeface="Cambria Math" panose="02040503050406030204" pitchFamily="18" charset="0"/>
                          <a:ea typeface="Cambria Math" panose="02040503050406030204" pitchFamily="18" charset="0"/>
                        </a:rPr>
                        <m:t> </m:t>
                      </m:r>
                      <m:r>
                        <m:rPr>
                          <m:sty m:val="p"/>
                        </m:rPr>
                        <a:rPr lang="en-US" altLang="zh-CN" sz="2400" b="0" i="0" smtClean="0">
                          <a:latin typeface="Cambria Math" panose="02040503050406030204" pitchFamily="18" charset="0"/>
                          <a:ea typeface="Cambria Math" panose="02040503050406030204" pitchFamily="18" charset="0"/>
                        </a:rPr>
                        <m:t>whose</m:t>
                      </m:r>
                      <m:r>
                        <a:rPr lang="en-US" altLang="zh-CN" sz="2400" b="0" i="0" smtClean="0">
                          <a:latin typeface="Cambria Math" panose="02040503050406030204" pitchFamily="18" charset="0"/>
                          <a:ea typeface="Cambria Math" panose="02040503050406030204" pitchFamily="18" charset="0"/>
                        </a:rPr>
                        <m:t> </m:t>
                      </m:r>
                      <m:r>
                        <m:rPr>
                          <m:sty m:val="p"/>
                        </m:rPr>
                        <a:rPr lang="en-US" altLang="zh-CN" sz="2400" b="0" i="0" smtClean="0">
                          <a:latin typeface="Cambria Math" panose="02040503050406030204" pitchFamily="18" charset="0"/>
                          <a:ea typeface="Cambria Math" panose="02040503050406030204" pitchFamily="18" charset="0"/>
                        </a:rPr>
                        <m:t>integral</m:t>
                      </m:r>
                      <m:r>
                        <a:rPr lang="en-US" altLang="zh-CN" sz="2400" b="0" i="0" smtClean="0">
                          <a:latin typeface="Cambria Math" panose="02040503050406030204" pitchFamily="18" charset="0"/>
                          <a:ea typeface="Cambria Math" panose="02040503050406030204" pitchFamily="18" charset="0"/>
                        </a:rPr>
                        <m:t> </m:t>
                      </m:r>
                      <m:nary>
                        <m:naryPr>
                          <m:ctrlPr>
                            <a:rPr lang="en-US" altLang="zh-CN" sz="2400" b="0" i="1" smtClean="0">
                              <a:latin typeface="Cambria Math" panose="02040503050406030204" pitchFamily="18" charset="0"/>
                              <a:ea typeface="Cambria Math" panose="02040503050406030204" pitchFamily="18" charset="0"/>
                            </a:rPr>
                          </m:ctrlPr>
                        </m:naryPr>
                        <m:sub>
                          <m:r>
                            <m:rPr>
                              <m:brk m:alnAt="23"/>
                            </m:rPr>
                            <a:rPr lang="en-US" altLang="zh-CN" sz="2400" b="0" i="1" smtClean="0">
                              <a:latin typeface="Cambria Math" panose="02040503050406030204" pitchFamily="18" charset="0"/>
                              <a:ea typeface="Cambria Math" panose="02040503050406030204" pitchFamily="18" charset="0"/>
                            </a:rPr>
                            <m:t>𝑎</m:t>
                          </m:r>
                        </m:sub>
                        <m:sup>
                          <m:r>
                            <a:rPr lang="en-US" altLang="zh-CN" sz="2400" b="0" i="1" smtClean="0">
                              <a:latin typeface="Cambria Math" panose="02040503050406030204" pitchFamily="18" charset="0"/>
                              <a:ea typeface="Cambria Math" panose="02040503050406030204" pitchFamily="18" charset="0"/>
                            </a:rPr>
                            <m:t>𝑏</m:t>
                          </m:r>
                        </m:sup>
                        <m:e>
                          <m:r>
                            <a:rPr lang="en-US" altLang="zh-CN" sz="2400" b="0" i="1" smtClean="0">
                              <a:latin typeface="Cambria Math" panose="02040503050406030204" pitchFamily="18" charset="0"/>
                              <a:ea typeface="Cambria Math" panose="02040503050406030204" pitchFamily="18" charset="0"/>
                            </a:rPr>
                            <m:t>𝑓</m:t>
                          </m:r>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𝑥</m:t>
                              </m:r>
                            </m:e>
                          </m:d>
                        </m:e>
                      </m:nary>
                      <m:r>
                        <a:rPr lang="en-US" altLang="zh-CN" sz="2400" b="0" i="1" smtClean="0">
                          <a:latin typeface="Cambria Math" panose="02040503050406030204" pitchFamily="18" charset="0"/>
                          <a:ea typeface="Cambria Math" panose="02040503050406030204" pitchFamily="18" charset="0"/>
                        </a:rPr>
                        <m:t>𝑑𝑥</m:t>
                      </m:r>
                      <m:r>
                        <a:rPr lang="en-US" altLang="zh-CN" sz="2400" b="0" i="1" smtClean="0">
                          <a:latin typeface="Cambria Math" panose="02040503050406030204" pitchFamily="18" charset="0"/>
                          <a:ea typeface="Cambria Math" panose="02040503050406030204" pitchFamily="18" charset="0"/>
                        </a:rPr>
                        <m:t> </m:t>
                      </m:r>
                    </m:oMath>
                  </m:oMathPara>
                </a14:m>
                <a:endParaRPr lang="en-US" altLang="zh-CN" sz="2400" b="0" i="1" dirty="0">
                  <a:latin typeface="Cambria Math" panose="02040503050406030204" pitchFamily="18" charset="0"/>
                  <a:ea typeface="Cambria Math" panose="02040503050406030204" pitchFamily="18" charset="0"/>
                </a:endParaRPr>
              </a:p>
              <a:p>
                <a14:m>
                  <m:oMath xmlns:m="http://schemas.openxmlformats.org/officeDocument/2006/math">
                    <m:r>
                      <m:rPr>
                        <m:sty m:val="p"/>
                      </m:rPr>
                      <a:rPr lang="en-US" altLang="zh-CN" sz="2400" b="0" i="0" smtClean="0">
                        <a:latin typeface="Cambria Math" panose="02040503050406030204" pitchFamily="18" charset="0"/>
                        <a:ea typeface="Cambria Math" panose="02040503050406030204" pitchFamily="18" charset="0"/>
                      </a:rPr>
                      <m:t>we</m:t>
                    </m:r>
                    <m:r>
                      <a:rPr lang="en-US" altLang="zh-CN" sz="2400" b="0" i="0" smtClean="0">
                        <a:latin typeface="Cambria Math" panose="02040503050406030204" pitchFamily="18" charset="0"/>
                        <a:ea typeface="Cambria Math" panose="02040503050406030204" pitchFamily="18" charset="0"/>
                      </a:rPr>
                      <m:t> </m:t>
                    </m:r>
                    <m:r>
                      <m:rPr>
                        <m:sty m:val="p"/>
                      </m:rPr>
                      <a:rPr lang="en-US" altLang="zh-CN" sz="2400" b="0" i="0" smtClean="0">
                        <a:latin typeface="Cambria Math" panose="02040503050406030204" pitchFamily="18" charset="0"/>
                        <a:ea typeface="Cambria Math" panose="02040503050406030204" pitchFamily="18" charset="0"/>
                      </a:rPr>
                      <m:t>want</m:t>
                    </m:r>
                    <m:r>
                      <a:rPr lang="en-US" altLang="zh-CN" sz="2400" b="0" i="0" smtClean="0">
                        <a:latin typeface="Cambria Math" panose="02040503050406030204" pitchFamily="18" charset="0"/>
                        <a:ea typeface="Cambria Math" panose="02040503050406030204" pitchFamily="18" charset="0"/>
                      </a:rPr>
                      <m:t> </m:t>
                    </m:r>
                    <m:r>
                      <m:rPr>
                        <m:sty m:val="p"/>
                      </m:rPr>
                      <a:rPr lang="en-US" altLang="zh-CN" sz="2400" b="0" i="0" smtClean="0">
                        <a:latin typeface="Cambria Math" panose="02040503050406030204" pitchFamily="18" charset="0"/>
                        <a:ea typeface="Cambria Math" panose="02040503050406030204" pitchFamily="18" charset="0"/>
                      </a:rPr>
                      <m:t>to</m:t>
                    </m:r>
                    <m:r>
                      <a:rPr lang="en-US" altLang="zh-CN" sz="2400" b="0" i="0" smtClean="0">
                        <a:latin typeface="Cambria Math" panose="02040503050406030204" pitchFamily="18" charset="0"/>
                        <a:ea typeface="Cambria Math" panose="02040503050406030204" pitchFamily="18" charset="0"/>
                      </a:rPr>
                      <m:t> </m:t>
                    </m:r>
                    <m:r>
                      <m:rPr>
                        <m:sty m:val="p"/>
                      </m:rPr>
                      <a:rPr lang="en-US" altLang="zh-CN" sz="2400" b="0" i="0" smtClean="0">
                        <a:latin typeface="Cambria Math" panose="02040503050406030204" pitchFamily="18" charset="0"/>
                        <a:ea typeface="Cambria Math" panose="02040503050406030204" pitchFamily="18" charset="0"/>
                      </a:rPr>
                      <m:t>approximate</m:t>
                    </m:r>
                    <m:r>
                      <a:rPr lang="en-US" altLang="zh-CN" sz="2400" b="0" i="0" smtClean="0">
                        <a:latin typeface="Cambria Math" panose="02040503050406030204" pitchFamily="18" charset="0"/>
                        <a:ea typeface="Cambria Math" panose="02040503050406030204" pitchFamily="18" charset="0"/>
                      </a:rPr>
                      <m:t>.  </m:t>
                    </m:r>
                    <m:r>
                      <m:rPr>
                        <m:sty m:val="p"/>
                      </m:rPr>
                      <a:rPr lang="en-US" altLang="zh-CN" sz="2400" b="0" i="0" smtClean="0">
                        <a:latin typeface="Cambria Math" panose="02040503050406030204" pitchFamily="18" charset="0"/>
                        <a:ea typeface="Cambria Math" panose="02040503050406030204" pitchFamily="18" charset="0"/>
                      </a:rPr>
                      <m:t>It</m:t>
                    </m:r>
                    <m:r>
                      <a:rPr lang="en-US" altLang="zh-CN" sz="2400" b="0" i="0" smtClean="0">
                        <a:latin typeface="Cambria Math" panose="02040503050406030204" pitchFamily="18" charset="0"/>
                        <a:ea typeface="Cambria Math" panose="02040503050406030204" pitchFamily="18" charset="0"/>
                      </a:rPr>
                      <m:t> </m:t>
                    </m:r>
                    <m:r>
                      <m:rPr>
                        <m:sty m:val="p"/>
                      </m:rPr>
                      <a:rPr lang="en-US" altLang="zh-CN" sz="2400" b="0" i="0" smtClean="0">
                        <a:latin typeface="Cambria Math" panose="02040503050406030204" pitchFamily="18" charset="0"/>
                        <a:ea typeface="Cambria Math" panose="02040503050406030204" pitchFamily="18" charset="0"/>
                      </a:rPr>
                      <m:t>is</m:t>
                    </m:r>
                    <m:r>
                      <a:rPr lang="en-US" altLang="zh-CN" sz="2400" b="0" i="0" smtClean="0">
                        <a:latin typeface="Cambria Math" panose="02040503050406030204" pitchFamily="18" charset="0"/>
                        <a:ea typeface="Cambria Math" panose="02040503050406030204" pitchFamily="18" charset="0"/>
                      </a:rPr>
                      <m:t> </m:t>
                    </m:r>
                    <m:r>
                      <m:rPr>
                        <m:sty m:val="p"/>
                      </m:rPr>
                      <a:rPr lang="en-US" altLang="zh-CN" sz="2400" b="0" i="0" smtClean="0">
                        <a:latin typeface="Cambria Math" panose="02040503050406030204" pitchFamily="18" charset="0"/>
                        <a:ea typeface="Cambria Math" panose="02040503050406030204" pitchFamily="18" charset="0"/>
                      </a:rPr>
                      <m:t>known</m:t>
                    </m:r>
                    <m:r>
                      <a:rPr lang="en-US" altLang="zh-CN" sz="2400" b="0" i="0" smtClean="0">
                        <a:latin typeface="Cambria Math" panose="02040503050406030204" pitchFamily="18" charset="0"/>
                        <a:ea typeface="Cambria Math" panose="02040503050406030204" pitchFamily="18" charset="0"/>
                      </a:rPr>
                      <m:t> </m:t>
                    </m:r>
                    <m:r>
                      <m:rPr>
                        <m:sty m:val="p"/>
                      </m:rPr>
                      <a:rPr lang="en-US" altLang="zh-CN" sz="2400" b="0" i="0" smtClean="0">
                        <a:latin typeface="Cambria Math" panose="02040503050406030204" pitchFamily="18" charset="0"/>
                        <a:ea typeface="Cambria Math" panose="02040503050406030204" pitchFamily="18" charset="0"/>
                      </a:rPr>
                      <m:t>that</m:t>
                    </m:r>
                    <m:r>
                      <a:rPr lang="en-US" altLang="zh-CN" sz="2400" b="0" i="0"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0≤</m:t>
                    </m:r>
                    <m:r>
                      <a:rPr lang="en-US" altLang="zh-CN" sz="2400" i="1">
                        <a:latin typeface="Cambria Math" panose="02040503050406030204" pitchFamily="18" charset="0"/>
                        <a:ea typeface="Cambria Math" panose="02040503050406030204" pitchFamily="18" charset="0"/>
                      </a:rPr>
                      <m:t>𝑓</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𝑥</m:t>
                        </m:r>
                      </m:e>
                    </m:d>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𝑐</m:t>
                    </m:r>
                  </m:oMath>
                </a14:m>
                <a:r>
                  <a:rPr lang="en-US" altLang="zh-CN" sz="2400" i="1" dirty="0">
                    <a:latin typeface="Garamond"/>
                  </a:rPr>
                  <a:t>.</a:t>
                </a:r>
              </a:p>
            </p:txBody>
          </p:sp>
        </mc:Choice>
        <mc:Fallback xmlns="">
          <p:sp>
            <p:nvSpPr>
              <p:cNvPr id="4" name="TextBox 3"/>
              <p:cNvSpPr txBox="1">
                <a:spLocks noRot="1" noChangeAspect="1" noMove="1" noResize="1" noEditPoints="1" noAdjustHandles="1" noChangeArrowheads="1" noChangeShapeType="1" noTextEdit="1"/>
              </p:cNvSpPr>
              <p:nvPr/>
            </p:nvSpPr>
            <p:spPr>
              <a:xfrm>
                <a:off x="425395" y="905457"/>
                <a:ext cx="8229600" cy="1730282"/>
              </a:xfrm>
              <a:prstGeom prst="rect">
                <a:avLst/>
              </a:prstGeom>
              <a:blipFill>
                <a:blip r:embed="rId2"/>
                <a:stretch>
                  <a:fillRect l="-1556" t="-3534" b="-7420"/>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7A071C5A-31C0-DC99-1BCC-8B5B9EF99418}"/>
              </a:ext>
            </a:extLst>
          </p:cNvPr>
          <p:cNvPicPr>
            <a:picLocks noChangeAspect="1"/>
          </p:cNvPicPr>
          <p:nvPr/>
        </p:nvPicPr>
        <p:blipFill>
          <a:blip r:embed="rId3"/>
          <a:stretch>
            <a:fillRect/>
          </a:stretch>
        </p:blipFill>
        <p:spPr>
          <a:xfrm>
            <a:off x="315366" y="2820201"/>
            <a:ext cx="4461384" cy="3580595"/>
          </a:xfrm>
          <a:prstGeom prst="rect">
            <a:avLst/>
          </a:prstGeom>
        </p:spPr>
      </p:pic>
      <mc:AlternateContent xmlns:mc="http://schemas.openxmlformats.org/markup-compatibility/2006" xmlns:a14="http://schemas.microsoft.com/office/drawing/2010/main">
        <mc:Choice Requires="a14">
          <p:sp>
            <p:nvSpPr>
              <p:cNvPr id="7" name="TextBox 3">
                <a:extLst>
                  <a:ext uri="{FF2B5EF4-FFF2-40B4-BE49-F238E27FC236}">
                    <a16:creationId xmlns:a16="http://schemas.microsoft.com/office/drawing/2014/main" id="{E4017C2B-E5B0-843F-D408-FA42528038C7}"/>
                  </a:ext>
                </a:extLst>
              </p:cNvPr>
              <p:cNvSpPr txBox="1"/>
              <p:nvPr/>
            </p:nvSpPr>
            <p:spPr>
              <a:xfrm>
                <a:off x="5322770" y="3173089"/>
                <a:ext cx="3599850" cy="3146054"/>
              </a:xfrm>
              <a:prstGeom prst="rect">
                <a:avLst/>
              </a:prstGeom>
              <a:noFill/>
            </p:spPr>
            <p:txBody>
              <a:bodyPr wrap="square" rtlCol="0">
                <a:spAutoFit/>
              </a:bodyPr>
              <a:lstStyle/>
              <a:p>
                <a14:m>
                  <m:oMath xmlns:m="http://schemas.openxmlformats.org/officeDocument/2006/math">
                    <m:r>
                      <m:rPr>
                        <m:sty m:val="p"/>
                      </m:rPr>
                      <a:rPr lang="en-US" altLang="zh-CN" sz="2400" b="0" i="0" smtClean="0">
                        <a:latin typeface="Cambria Math" panose="02040503050406030204" pitchFamily="18" charset="0"/>
                        <a:ea typeface="Cambria Math" panose="02040503050406030204" pitchFamily="18" charset="0"/>
                      </a:rPr>
                      <m:t>Let</m:t>
                    </m:r>
                    <m:r>
                      <a:rPr lang="en-US" altLang="zh-CN" sz="2400" b="0" i="1" smtClean="0">
                        <a:latin typeface="Cambria Math" panose="02040503050406030204" pitchFamily="18" charset="0"/>
                        <a:ea typeface="Cambria Math" panose="02040503050406030204" pitchFamily="18" charset="0"/>
                      </a:rPr>
                      <m:t> </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𝑛</m:t>
                        </m:r>
                      </m:e>
                      <m:sub>
                        <m:r>
                          <a:rPr lang="en-US" altLang="zh-CN" sz="2400" b="0" i="1" smtClean="0">
                            <a:latin typeface="Cambria Math" panose="02040503050406030204" pitchFamily="18" charset="0"/>
                            <a:ea typeface="Cambria Math" panose="02040503050406030204" pitchFamily="18" charset="0"/>
                          </a:rPr>
                          <m:t>𝑏</m:t>
                        </m:r>
                      </m:sub>
                    </m:sSub>
                  </m:oMath>
                </a14:m>
                <a:r>
                  <a:rPr lang="en-US" altLang="zh-CN" sz="2400" b="0" i="1" dirty="0">
                    <a:latin typeface="Cambria Math" panose="02040503050406030204" pitchFamily="18" charset="0"/>
                    <a:ea typeface="Cambria Math" panose="02040503050406030204" pitchFamily="18" charset="0"/>
                  </a:rPr>
                  <a:t> </a:t>
                </a:r>
                <a:r>
                  <a:rPr lang="en-US" altLang="zh-CN" sz="2400" b="0" dirty="0">
                    <a:latin typeface="Cambria Math" panose="02040503050406030204" pitchFamily="18" charset="0"/>
                    <a:ea typeface="Cambria Math" panose="02040503050406030204" pitchFamily="18" charset="0"/>
                  </a:rPr>
                  <a:t>be the number of black points;</a:t>
                </a:r>
              </a:p>
              <a:p>
                <a:endParaRPr lang="en-US" altLang="zh-CN" sz="2400" b="0" dirty="0">
                  <a:latin typeface="Cambria Math" panose="02040503050406030204" pitchFamily="18" charset="0"/>
                  <a:ea typeface="Cambria Math" panose="02040503050406030204" pitchFamily="18" charset="0"/>
                </a:endParaRPr>
              </a:p>
              <a:p>
                <a14:m>
                  <m:oMath xmlns:m="http://schemas.openxmlformats.org/officeDocument/2006/math">
                    <m:r>
                      <m:rPr>
                        <m:sty m:val="p"/>
                      </m:rPr>
                      <a:rPr lang="en-US" altLang="zh-CN" sz="2400">
                        <a:latin typeface="Cambria Math" panose="02040503050406030204" pitchFamily="18" charset="0"/>
                        <a:ea typeface="Cambria Math" panose="02040503050406030204" pitchFamily="18" charset="0"/>
                      </a:rPr>
                      <m:t>Let</m:t>
                    </m:r>
                    <m:r>
                      <a:rPr lang="en-US" altLang="zh-CN" sz="2400" i="1">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𝑛</m:t>
                    </m:r>
                    <m:r>
                      <a:rPr lang="en-US" altLang="zh-CN" sz="2400" b="0" i="1" smtClean="0">
                        <a:latin typeface="Cambria Math" panose="02040503050406030204" pitchFamily="18" charset="0"/>
                        <a:ea typeface="Cambria Math" panose="02040503050406030204" pitchFamily="18" charset="0"/>
                      </a:rPr>
                      <m:t> </m:t>
                    </m:r>
                  </m:oMath>
                </a14:m>
                <a:r>
                  <a:rPr lang="en-US" altLang="zh-CN" sz="2400" dirty="0">
                    <a:latin typeface="Cambria Math" panose="02040503050406030204" pitchFamily="18" charset="0"/>
                    <a:ea typeface="Cambria Math" panose="02040503050406030204" pitchFamily="18" charset="0"/>
                  </a:rPr>
                  <a:t>be the number of all trials;</a:t>
                </a:r>
              </a:p>
              <a:p>
                <a:endParaRPr lang="en-US" altLang="zh-CN" sz="2400" b="0"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nary>
                        <m:naryPr>
                          <m:ctrlPr>
                            <a:rPr lang="en-US" altLang="zh-CN" sz="2400" i="1">
                              <a:latin typeface="Cambria Math" panose="02040503050406030204" pitchFamily="18" charset="0"/>
                              <a:ea typeface="Cambria Math" panose="02040503050406030204" pitchFamily="18" charset="0"/>
                            </a:rPr>
                          </m:ctrlPr>
                        </m:naryPr>
                        <m:sub>
                          <m:r>
                            <m:rPr>
                              <m:brk m:alnAt="23"/>
                            </m:rPr>
                            <a:rPr lang="en-US" altLang="zh-CN" sz="2400" i="1">
                              <a:latin typeface="Cambria Math" panose="02040503050406030204" pitchFamily="18" charset="0"/>
                              <a:ea typeface="Cambria Math" panose="02040503050406030204" pitchFamily="18" charset="0"/>
                            </a:rPr>
                            <m:t>𝑎</m:t>
                          </m:r>
                        </m:sub>
                        <m:sup>
                          <m:r>
                            <a:rPr lang="en-US" altLang="zh-CN" sz="2400" i="1">
                              <a:latin typeface="Cambria Math" panose="02040503050406030204" pitchFamily="18" charset="0"/>
                              <a:ea typeface="Cambria Math" panose="02040503050406030204" pitchFamily="18" charset="0"/>
                            </a:rPr>
                            <m:t>𝑏</m:t>
                          </m:r>
                        </m:sup>
                        <m:e>
                          <m:r>
                            <a:rPr lang="en-US" altLang="zh-CN" sz="2400" i="1">
                              <a:latin typeface="Cambria Math" panose="02040503050406030204" pitchFamily="18" charset="0"/>
                              <a:ea typeface="Cambria Math" panose="02040503050406030204" pitchFamily="18" charset="0"/>
                            </a:rPr>
                            <m:t>𝑓</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𝑥</m:t>
                              </m:r>
                            </m:e>
                          </m:d>
                        </m:e>
                      </m:nary>
                      <m:r>
                        <a:rPr lang="en-US" altLang="zh-CN" sz="2400" i="1">
                          <a:latin typeface="Cambria Math" panose="02040503050406030204" pitchFamily="18" charset="0"/>
                          <a:ea typeface="Cambria Math" panose="02040503050406030204" pitchFamily="18" charset="0"/>
                        </a:rPr>
                        <m:t>𝑑𝑥</m:t>
                      </m:r>
                      <m:r>
                        <a:rPr lang="en-US" altLang="zh-CN" sz="2400" b="0" i="1" smtClean="0">
                          <a:latin typeface="Cambria Math" panose="02040503050406030204" pitchFamily="18" charset="0"/>
                          <a:ea typeface="Cambria Math" panose="02040503050406030204" pitchFamily="18" charset="0"/>
                        </a:rPr>
                        <m:t>≈</m:t>
                      </m:r>
                      <m:f>
                        <m:fPr>
                          <m:ctrlPr>
                            <a:rPr lang="en-US" altLang="zh-CN" sz="2400" b="0" i="1" smtClean="0">
                              <a:latin typeface="Cambria Math" panose="02040503050406030204" pitchFamily="18" charset="0"/>
                              <a:ea typeface="Cambria Math" panose="02040503050406030204" pitchFamily="18" charset="0"/>
                            </a:rPr>
                          </m:ctrlPr>
                        </m:fPr>
                        <m:num>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𝑛</m:t>
                              </m:r>
                            </m:e>
                            <m:sub>
                              <m:r>
                                <a:rPr lang="en-US" altLang="zh-CN" sz="2400" i="1">
                                  <a:latin typeface="Cambria Math" panose="02040503050406030204" pitchFamily="18" charset="0"/>
                                  <a:ea typeface="Cambria Math" panose="02040503050406030204" pitchFamily="18" charset="0"/>
                                </a:rPr>
                                <m:t>𝑏</m:t>
                              </m:r>
                            </m:sub>
                          </m:sSub>
                        </m:num>
                        <m:den>
                          <m:r>
                            <a:rPr lang="en-US" altLang="zh-CN" sz="2400" i="1">
                              <a:latin typeface="Cambria Math" panose="02040503050406030204" pitchFamily="18" charset="0"/>
                              <a:ea typeface="Cambria Math" panose="02040503050406030204" pitchFamily="18" charset="0"/>
                            </a:rPr>
                            <m:t>𝑛</m:t>
                          </m:r>
                        </m:den>
                      </m:f>
                    </m:oMath>
                  </m:oMathPara>
                </a14:m>
                <a:endParaRPr lang="en-US" altLang="zh-CN" sz="2400" i="1" dirty="0">
                  <a:latin typeface="Garamond"/>
                </a:endParaRPr>
              </a:p>
            </p:txBody>
          </p:sp>
        </mc:Choice>
        <mc:Fallback xmlns="">
          <p:sp>
            <p:nvSpPr>
              <p:cNvPr id="7" name="TextBox 3">
                <a:extLst>
                  <a:ext uri="{FF2B5EF4-FFF2-40B4-BE49-F238E27FC236}">
                    <a16:creationId xmlns:a16="http://schemas.microsoft.com/office/drawing/2014/main" id="{E4017C2B-E5B0-843F-D408-FA42528038C7}"/>
                  </a:ext>
                </a:extLst>
              </p:cNvPr>
              <p:cNvSpPr txBox="1">
                <a:spLocks noRot="1" noChangeAspect="1" noMove="1" noResize="1" noEditPoints="1" noAdjustHandles="1" noChangeArrowheads="1" noChangeShapeType="1" noTextEdit="1"/>
              </p:cNvSpPr>
              <p:nvPr/>
            </p:nvSpPr>
            <p:spPr>
              <a:xfrm>
                <a:off x="5322770" y="3173089"/>
                <a:ext cx="3599850" cy="3146054"/>
              </a:xfrm>
              <a:prstGeom prst="rect">
                <a:avLst/>
              </a:prstGeom>
              <a:blipFill>
                <a:blip r:embed="rId4"/>
                <a:stretch>
                  <a:fillRect l="-2538" t="-1550" r="-22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45821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anim calcmode="lin" valueType="num">
                                      <p:cBhvr additive="base">
                                        <p:cTn id="3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4" end="4"/>
                                            </p:txEl>
                                          </p:spTgt>
                                        </p:tgtEl>
                                        <p:attrNameLst>
                                          <p:attrName>style.visibility</p:attrName>
                                        </p:attrNameLst>
                                      </p:cBhvr>
                                      <p:to>
                                        <p:strVal val="visible"/>
                                      </p:to>
                                    </p:set>
                                    <p:anim calcmode="lin" valueType="num">
                                      <p:cBhvr additive="base">
                                        <p:cTn id="4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15" name="TextBox 14"/>
          <p:cNvSpPr txBox="1"/>
          <p:nvPr/>
        </p:nvSpPr>
        <p:spPr>
          <a:xfrm>
            <a:off x="457200" y="2678585"/>
            <a:ext cx="4133567" cy="523220"/>
          </a:xfrm>
          <a:prstGeom prst="rect">
            <a:avLst/>
          </a:prstGeom>
          <a:noFill/>
        </p:spPr>
        <p:txBody>
          <a:bodyPr wrap="none" rtlCol="0">
            <a:spAutoFit/>
          </a:bodyPr>
          <a:lstStyle/>
          <a:p>
            <a:r>
              <a:rPr lang="en-US" sz="2800" dirty="0">
                <a:latin typeface="+mj-lt"/>
                <a:cs typeface="Franklin Gothic Medium"/>
              </a:rPr>
              <a:t>3. </a:t>
            </a:r>
            <a:r>
              <a:rPr lang="en-US" altLang="zh-CN" sz="2800" dirty="0">
                <a:latin typeface="+mj-lt"/>
              </a:rPr>
              <a:t>Monte Carlo Simulations</a:t>
            </a:r>
            <a:endParaRPr lang="en-US" sz="2800" i="1" dirty="0">
              <a:latin typeface="+mj-lt"/>
              <a:cs typeface="Garamond"/>
            </a:endParaRPr>
          </a:p>
        </p:txBody>
      </p:sp>
      <p:sp>
        <p:nvSpPr>
          <p:cNvPr id="16" name="TextBox 15"/>
          <p:cNvSpPr txBox="1"/>
          <p:nvPr/>
        </p:nvSpPr>
        <p:spPr>
          <a:xfrm>
            <a:off x="457200" y="965757"/>
            <a:ext cx="2223686" cy="523220"/>
          </a:xfrm>
          <a:prstGeom prst="rect">
            <a:avLst/>
          </a:prstGeom>
          <a:noFill/>
        </p:spPr>
        <p:txBody>
          <a:bodyPr wrap="none" rtlCol="0">
            <a:spAutoFit/>
          </a:bodyPr>
          <a:lstStyle/>
          <a:p>
            <a:r>
              <a:rPr lang="en-US" sz="2800" dirty="0">
                <a:latin typeface="+mj-lt"/>
                <a:cs typeface="Franklin Gothic Medium"/>
              </a:rPr>
              <a:t>1. Inequalities</a:t>
            </a:r>
            <a:endParaRPr lang="en-US" sz="2800" i="1" dirty="0">
              <a:latin typeface="+mj-lt"/>
              <a:cs typeface="Garamond"/>
            </a:endParaRPr>
          </a:p>
        </p:txBody>
      </p:sp>
      <p:sp>
        <p:nvSpPr>
          <p:cNvPr id="17" name="TextBox 16"/>
          <p:cNvSpPr txBox="1"/>
          <p:nvPr/>
        </p:nvSpPr>
        <p:spPr>
          <a:xfrm>
            <a:off x="457200" y="1728418"/>
            <a:ext cx="3745513" cy="523220"/>
          </a:xfrm>
          <a:prstGeom prst="rect">
            <a:avLst/>
          </a:prstGeom>
          <a:noFill/>
        </p:spPr>
        <p:txBody>
          <a:bodyPr wrap="none" rtlCol="0">
            <a:spAutoFit/>
          </a:bodyPr>
          <a:lstStyle/>
          <a:p>
            <a:r>
              <a:rPr lang="en-US" sz="2800" dirty="0">
                <a:latin typeface="+mj-lt"/>
                <a:cs typeface="Franklin Gothic Medium"/>
              </a:rPr>
              <a:t>2. Central limit theorem </a:t>
            </a:r>
            <a:endParaRPr lang="en-US" sz="2800" i="1" dirty="0">
              <a:latin typeface="+mj-lt"/>
              <a:cs typeface="Garamond"/>
            </a:endParaRPr>
          </a:p>
        </p:txBody>
      </p:sp>
    </p:spTree>
    <p:extLst>
      <p:ext uri="{BB962C8B-B14F-4D97-AF65-F5344CB8AC3E}">
        <p14:creationId xmlns:p14="http://schemas.microsoft.com/office/powerpoint/2010/main" val="2761431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15" name="TextBox 14"/>
          <p:cNvSpPr txBox="1"/>
          <p:nvPr/>
        </p:nvSpPr>
        <p:spPr>
          <a:xfrm>
            <a:off x="457200" y="4782362"/>
            <a:ext cx="8440310" cy="1631216"/>
          </a:xfrm>
          <a:prstGeom prst="rect">
            <a:avLst/>
          </a:prstGeom>
          <a:noFill/>
        </p:spPr>
        <p:txBody>
          <a:bodyPr wrap="square" rtlCol="0">
            <a:spAutoFit/>
          </a:bodyPr>
          <a:lstStyle/>
          <a:p>
            <a:r>
              <a:rPr lang="en-US" altLang="zh-CN" sz="2800" dirty="0">
                <a:latin typeface="+mj-lt"/>
              </a:rPr>
              <a:t>3. Simulations using Monte Carlo</a:t>
            </a:r>
          </a:p>
          <a:p>
            <a:r>
              <a:rPr lang="en-US" sz="2400" i="1" dirty="0">
                <a:latin typeface="+mj-lt"/>
                <a:cs typeface="Garamond"/>
              </a:rPr>
              <a:t>Monte Carlo simulation is an extremely powerful technique, and</a:t>
            </a:r>
          </a:p>
          <a:p>
            <a:r>
              <a:rPr lang="en-US" sz="2400" i="1" dirty="0">
                <a:latin typeface="+mj-lt"/>
                <a:cs typeface="Garamond"/>
              </a:rPr>
              <a:t>there are many problems where it is the only reasonable approach</a:t>
            </a:r>
          </a:p>
          <a:p>
            <a:r>
              <a:rPr lang="en-US" sz="2400" i="1" dirty="0">
                <a:latin typeface="+mj-lt"/>
                <a:cs typeface="Garamond"/>
              </a:rPr>
              <a:t>currently available.</a:t>
            </a:r>
          </a:p>
        </p:txBody>
      </p:sp>
      <p:sp>
        <p:nvSpPr>
          <p:cNvPr id="16" name="TextBox 15"/>
          <p:cNvSpPr txBox="1"/>
          <p:nvPr/>
        </p:nvSpPr>
        <p:spPr>
          <a:xfrm>
            <a:off x="457200" y="2404943"/>
            <a:ext cx="7783221" cy="1261884"/>
          </a:xfrm>
          <a:prstGeom prst="rect">
            <a:avLst/>
          </a:prstGeom>
          <a:noFill/>
        </p:spPr>
        <p:txBody>
          <a:bodyPr wrap="none" rtlCol="0">
            <a:spAutoFit/>
          </a:bodyPr>
          <a:lstStyle/>
          <a:p>
            <a:r>
              <a:rPr lang="en-US" sz="2800" dirty="0">
                <a:latin typeface="+mj-lt"/>
                <a:cs typeface="Franklin Gothic Medium"/>
              </a:rPr>
              <a:t>1. Bounds using inequalities</a:t>
            </a:r>
          </a:p>
          <a:p>
            <a:r>
              <a:rPr lang="en-US" sz="2400" i="1" dirty="0">
                <a:latin typeface="+mj-lt"/>
                <a:cs typeface="Garamond"/>
              </a:rPr>
              <a:t>A bound on a probability gives a provable guarantee that the</a:t>
            </a:r>
          </a:p>
          <a:p>
            <a:r>
              <a:rPr lang="en-US" sz="2400" i="1" dirty="0">
                <a:latin typeface="+mj-lt"/>
                <a:cs typeface="Garamond"/>
              </a:rPr>
              <a:t>probability is in a certain range.</a:t>
            </a:r>
          </a:p>
        </p:txBody>
      </p:sp>
      <p:sp>
        <p:nvSpPr>
          <p:cNvPr id="17" name="TextBox 16"/>
          <p:cNvSpPr txBox="1"/>
          <p:nvPr/>
        </p:nvSpPr>
        <p:spPr>
          <a:xfrm>
            <a:off x="457200" y="3748045"/>
            <a:ext cx="7117526" cy="954107"/>
          </a:xfrm>
          <a:prstGeom prst="rect">
            <a:avLst/>
          </a:prstGeom>
          <a:noFill/>
        </p:spPr>
        <p:txBody>
          <a:bodyPr wrap="none" rtlCol="0">
            <a:spAutoFit/>
          </a:bodyPr>
          <a:lstStyle/>
          <a:p>
            <a:r>
              <a:rPr lang="en-US" sz="2800" dirty="0">
                <a:latin typeface="+mj-lt"/>
                <a:cs typeface="Franklin Gothic Medium"/>
              </a:rPr>
              <a:t>2. Approximations using limit theorems</a:t>
            </a:r>
          </a:p>
          <a:p>
            <a:r>
              <a:rPr lang="en-US" sz="2800" dirty="0">
                <a:latin typeface="+mj-lt"/>
                <a:cs typeface="Franklin Gothic Medium"/>
              </a:rPr>
              <a:t> </a:t>
            </a:r>
            <a:r>
              <a:rPr lang="en-US" sz="2400" dirty="0">
                <a:latin typeface="+mj-lt"/>
                <a:cs typeface="Franklin Gothic Medium"/>
              </a:rPr>
              <a:t>the law of large numbers and the central limit theorem</a:t>
            </a:r>
            <a:endParaRPr lang="en-US" sz="2400" i="1" dirty="0">
              <a:latin typeface="+mj-lt"/>
              <a:cs typeface="Garamond"/>
            </a:endParaRPr>
          </a:p>
        </p:txBody>
      </p:sp>
      <p:sp>
        <p:nvSpPr>
          <p:cNvPr id="4" name="文本框 3">
            <a:extLst>
              <a:ext uri="{FF2B5EF4-FFF2-40B4-BE49-F238E27FC236}">
                <a16:creationId xmlns:a16="http://schemas.microsoft.com/office/drawing/2014/main" id="{463DB45D-C31D-74A2-E830-1EAA4F7403DA}"/>
              </a:ext>
            </a:extLst>
          </p:cNvPr>
          <p:cNvSpPr txBox="1"/>
          <p:nvPr/>
        </p:nvSpPr>
        <p:spPr>
          <a:xfrm>
            <a:off x="363081" y="1021667"/>
            <a:ext cx="8534429" cy="1384995"/>
          </a:xfrm>
          <a:prstGeom prst="rect">
            <a:avLst/>
          </a:prstGeom>
          <a:noFill/>
        </p:spPr>
        <p:txBody>
          <a:bodyPr wrap="square">
            <a:spAutoFit/>
          </a:bodyPr>
          <a:lstStyle/>
          <a:p>
            <a:r>
              <a:rPr lang="zh-CN" altLang="en-US" sz="2800" dirty="0">
                <a:solidFill>
                  <a:srgbClr val="FF0000"/>
                </a:solidFill>
              </a:rPr>
              <a:t>What should I do if I can’t calculate a probability or expectation exactly?</a:t>
            </a:r>
          </a:p>
          <a:p>
            <a:r>
              <a:rPr lang="zh-CN" altLang="en-US" sz="2800" dirty="0">
                <a:solidFill>
                  <a:srgbClr val="FF0000"/>
                </a:solidFill>
              </a:rPr>
              <a:t>Three are powerful strategies:</a:t>
            </a:r>
          </a:p>
        </p:txBody>
      </p:sp>
    </p:spTree>
    <p:extLst>
      <p:ext uri="{BB962C8B-B14F-4D97-AF65-F5344CB8AC3E}">
        <p14:creationId xmlns:p14="http://schemas.microsoft.com/office/powerpoint/2010/main" val="2093708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dissolve">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dissolv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1 Inequalities</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425395" y="1120137"/>
                <a:ext cx="8229600" cy="3303468"/>
              </a:xfrm>
              <a:prstGeom prst="rect">
                <a:avLst/>
              </a:prstGeom>
              <a:noFill/>
            </p:spPr>
            <p:txBody>
              <a:bodyPr wrap="square" rtlCol="0">
                <a:spAutoFit/>
              </a:bodyPr>
              <a:lstStyle/>
              <a:p>
                <a:r>
                  <a:rPr lang="en-US" sz="2800" dirty="0">
                    <a:solidFill>
                      <a:srgbClr val="FF0000"/>
                    </a:solidFill>
                    <a:latin typeface="Franklin Gothic Medium"/>
                    <a:cs typeface="Franklin Gothic Medium"/>
                  </a:rPr>
                  <a:t>Theorem 1 (Cauchy-Schwarz)</a:t>
                </a:r>
                <a:r>
                  <a:rPr lang="en-US" sz="2800" dirty="0">
                    <a:latin typeface="Franklin Gothic Medium"/>
                    <a:cs typeface="Franklin Gothic Medium"/>
                  </a:rPr>
                  <a:t>: For any </a:t>
                </a:r>
                <a:r>
                  <a:rPr lang="en-US" sz="2800" dirty="0" err="1">
                    <a:latin typeface="Franklin Gothic Medium"/>
                    <a:cs typeface="Franklin Gothic Medium"/>
                  </a:rPr>
                  <a:t>r.v.s</a:t>
                </a:r>
                <a:r>
                  <a:rPr lang="en-US" sz="2800" dirty="0">
                    <a:latin typeface="Franklin Gothic Medium"/>
                    <a:cs typeface="Franklin Gothic Medium"/>
                  </a:rPr>
                  <a:t> </a:t>
                </a:r>
                <a14:m>
                  <m:oMath xmlns:m="http://schemas.openxmlformats.org/officeDocument/2006/math">
                    <m:r>
                      <a:rPr lang="en-US" altLang="zh-CN" sz="2800" i="1">
                        <a:latin typeface="Cambria Math" panose="02040503050406030204" pitchFamily="18" charset="0"/>
                      </a:rPr>
                      <m:t>𝑋</m:t>
                    </m:r>
                    <m:r>
                      <a:rPr lang="en-US" altLang="zh-CN" sz="2800" i="1">
                        <a:latin typeface="Cambria Math" panose="02040503050406030204" pitchFamily="18" charset="0"/>
                      </a:rPr>
                      <m:t> </m:t>
                    </m:r>
                  </m:oMath>
                </a14:m>
                <a:r>
                  <a:rPr lang="en-US" sz="2800" dirty="0">
                    <a:latin typeface="Franklin Gothic Medium"/>
                    <a:cs typeface="Franklin Gothic Medium"/>
                  </a:rPr>
                  <a:t>and </a:t>
                </a:r>
                <a14:m>
                  <m:oMath xmlns:m="http://schemas.openxmlformats.org/officeDocument/2006/math">
                    <m:r>
                      <a:rPr lang="en-US" altLang="zh-CN" sz="2800" b="0" i="1" smtClean="0">
                        <a:latin typeface="Cambria Math" panose="02040503050406030204" pitchFamily="18" charset="0"/>
                      </a:rPr>
                      <m:t>𝑌</m:t>
                    </m:r>
                  </m:oMath>
                </a14:m>
                <a:r>
                  <a:rPr lang="en-US" sz="2800" dirty="0">
                    <a:latin typeface="Franklin Gothic Medium"/>
                    <a:cs typeface="Franklin Gothic Medium"/>
                  </a:rPr>
                  <a:t> with finite variances, </a:t>
                </a:r>
              </a:p>
              <a:p>
                <a:pPr algn="ctr"/>
                <a14:m>
                  <m:oMath xmlns:m="http://schemas.openxmlformats.org/officeDocument/2006/math">
                    <m:d>
                      <m:dPr>
                        <m:begChr m:val="|"/>
                        <m:endChr m:val="|"/>
                        <m:ctrlPr>
                          <a:rPr lang="en-US" altLang="zh-CN" sz="2800" b="0" i="1" smtClean="0">
                            <a:latin typeface="Cambria Math" panose="02040503050406030204" pitchFamily="18" charset="0"/>
                            <a:ea typeface="Cambria Math" panose="02040503050406030204" pitchFamily="18" charset="0"/>
                          </a:rPr>
                        </m:ctrlPr>
                      </m:dPr>
                      <m:e>
                        <m:r>
                          <a:rPr lang="en-US" altLang="zh-CN" sz="2800" b="0" i="1" smtClean="0">
                            <a:latin typeface="Cambria Math" panose="02040503050406030204" pitchFamily="18" charset="0"/>
                            <a:ea typeface="Cambria Math" panose="02040503050406030204" pitchFamily="18" charset="0"/>
                          </a:rPr>
                          <m:t>𝐸</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𝑋𝑌</m:t>
                        </m:r>
                        <m:r>
                          <a:rPr lang="en-US" altLang="zh-CN" sz="2800" b="0" i="1" smtClean="0">
                            <a:latin typeface="Cambria Math" panose="02040503050406030204" pitchFamily="18" charset="0"/>
                            <a:ea typeface="Cambria Math" panose="02040503050406030204" pitchFamily="18" charset="0"/>
                          </a:rPr>
                          <m:t>)</m:t>
                        </m:r>
                      </m:e>
                    </m:d>
                    <m:r>
                      <a:rPr lang="en-US" altLang="zh-CN" sz="2800" b="0" i="1" smtClean="0">
                        <a:latin typeface="Cambria Math" panose="02040503050406030204" pitchFamily="18" charset="0"/>
                        <a:ea typeface="Cambria Math" panose="02040503050406030204" pitchFamily="18" charset="0"/>
                      </a:rPr>
                      <m:t>≤</m:t>
                    </m:r>
                    <m:rad>
                      <m:radPr>
                        <m:degHide m:val="on"/>
                        <m:ctrlPr>
                          <a:rPr lang="en-US" altLang="zh-CN" sz="2800" b="0" i="1" smtClean="0">
                            <a:latin typeface="Cambria Math" panose="02040503050406030204" pitchFamily="18" charset="0"/>
                            <a:ea typeface="Cambria Math" panose="02040503050406030204" pitchFamily="18" charset="0"/>
                          </a:rPr>
                        </m:ctrlPr>
                      </m:radPr>
                      <m:deg/>
                      <m:e>
                        <m:r>
                          <a:rPr lang="en-US" altLang="zh-CN" sz="2800" b="0" i="1" smtClean="0">
                            <a:latin typeface="Cambria Math" panose="02040503050406030204" pitchFamily="18" charset="0"/>
                            <a:ea typeface="Cambria Math" panose="02040503050406030204" pitchFamily="18" charset="0"/>
                          </a:rPr>
                          <m:t>𝐸</m:t>
                        </m:r>
                        <m:d>
                          <m:dPr>
                            <m:ctrlPr>
                              <a:rPr lang="en-US" altLang="zh-CN" sz="2800" b="0" i="1" smtClean="0">
                                <a:latin typeface="Cambria Math" panose="02040503050406030204" pitchFamily="18" charset="0"/>
                                <a:ea typeface="Cambria Math" panose="02040503050406030204" pitchFamily="18" charset="0"/>
                              </a:rPr>
                            </m:ctrlPr>
                          </m:dPr>
                          <m:e>
                            <m:sSup>
                              <m:sSupPr>
                                <m:ctrlPr>
                                  <a:rPr lang="en-US" altLang="zh-CN" sz="2800" b="0" i="1" smtClean="0">
                                    <a:latin typeface="Cambria Math" panose="02040503050406030204" pitchFamily="18" charset="0"/>
                                    <a:ea typeface="Cambria Math" panose="02040503050406030204" pitchFamily="18" charset="0"/>
                                  </a:rPr>
                                </m:ctrlPr>
                              </m:sSupPr>
                              <m:e>
                                <m:r>
                                  <a:rPr lang="en-US" altLang="zh-CN" sz="2800" b="0" i="1" smtClean="0">
                                    <a:latin typeface="Cambria Math" panose="02040503050406030204" pitchFamily="18" charset="0"/>
                                    <a:ea typeface="Cambria Math" panose="02040503050406030204" pitchFamily="18" charset="0"/>
                                  </a:rPr>
                                  <m:t>𝑋</m:t>
                                </m:r>
                              </m:e>
                              <m:sup>
                                <m:r>
                                  <a:rPr lang="en-US" altLang="zh-CN" sz="2800" b="0" i="1" smtClean="0">
                                    <a:latin typeface="Cambria Math" panose="02040503050406030204" pitchFamily="18" charset="0"/>
                                    <a:ea typeface="Cambria Math" panose="02040503050406030204" pitchFamily="18" charset="0"/>
                                  </a:rPr>
                                  <m:t>2</m:t>
                                </m:r>
                              </m:sup>
                            </m:sSup>
                          </m:e>
                        </m:d>
                        <m:r>
                          <a:rPr lang="en-US" altLang="zh-CN" sz="2800" i="1">
                            <a:latin typeface="Cambria Math" panose="02040503050406030204" pitchFamily="18" charset="0"/>
                            <a:ea typeface="Cambria Math" panose="02040503050406030204" pitchFamily="18" charset="0"/>
                          </a:rPr>
                          <m:t>𝐸</m:t>
                        </m:r>
                        <m:d>
                          <m:dPr>
                            <m:ctrlPr>
                              <a:rPr lang="en-US" altLang="zh-CN" sz="2800" i="1">
                                <a:latin typeface="Cambria Math" panose="02040503050406030204" pitchFamily="18" charset="0"/>
                                <a:ea typeface="Cambria Math" panose="02040503050406030204" pitchFamily="18" charset="0"/>
                              </a:rPr>
                            </m:ctrlPr>
                          </m:dPr>
                          <m:e>
                            <m:sSup>
                              <m:sSupPr>
                                <m:ctrlPr>
                                  <a:rPr lang="en-US" altLang="zh-CN" sz="2800" i="1">
                                    <a:latin typeface="Cambria Math" panose="02040503050406030204" pitchFamily="18" charset="0"/>
                                    <a:ea typeface="Cambria Math" panose="02040503050406030204" pitchFamily="18" charset="0"/>
                                  </a:rPr>
                                </m:ctrlPr>
                              </m:sSupPr>
                              <m:e>
                                <m:r>
                                  <a:rPr lang="en-US" altLang="zh-CN" sz="2800" b="0" i="1" smtClean="0">
                                    <a:latin typeface="Cambria Math" panose="02040503050406030204" pitchFamily="18" charset="0"/>
                                    <a:ea typeface="Cambria Math" panose="02040503050406030204" pitchFamily="18" charset="0"/>
                                  </a:rPr>
                                  <m:t>𝑌</m:t>
                                </m:r>
                              </m:e>
                              <m:sup>
                                <m:r>
                                  <a:rPr lang="en-US" altLang="zh-CN" sz="2800" i="1">
                                    <a:latin typeface="Cambria Math" panose="02040503050406030204" pitchFamily="18" charset="0"/>
                                    <a:ea typeface="Cambria Math" panose="02040503050406030204" pitchFamily="18" charset="0"/>
                                  </a:rPr>
                                  <m:t>2</m:t>
                                </m:r>
                              </m:sup>
                            </m:sSup>
                          </m:e>
                        </m:d>
                      </m:e>
                    </m:rad>
                  </m:oMath>
                </a14:m>
                <a:r>
                  <a:rPr lang="en-US" sz="2800" b="0" dirty="0">
                    <a:latin typeface="Franklin Gothic Medium"/>
                    <a:cs typeface="Franklin Gothic Medium"/>
                  </a:rPr>
                  <a:t> </a:t>
                </a:r>
              </a:p>
              <a:p>
                <a:endParaRPr lang="en-US" sz="2800" b="0" dirty="0">
                  <a:latin typeface="Franklin Gothic Medium"/>
                  <a:cs typeface="Franklin Gothic Medium"/>
                </a:endParaRPr>
              </a:p>
              <a:p>
                <a:r>
                  <a:rPr lang="en-US" sz="2800" i="1" dirty="0">
                    <a:latin typeface="Garamond"/>
                    <a:cs typeface="Garamond"/>
                  </a:rPr>
                  <a:t>Proof:</a:t>
                </a:r>
              </a:p>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0</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rPr>
                        <m:t>𝐸</m:t>
                      </m:r>
                      <m:sSup>
                        <m:sSupPr>
                          <m:ctrlPr>
                            <a:rPr lang="en-US" altLang="zh-CN" sz="2800" b="0" i="1" smtClean="0">
                              <a:latin typeface="Cambria Math" panose="02040503050406030204" pitchFamily="18" charset="0"/>
                            </a:rPr>
                          </m:ctrlPr>
                        </m:sSupPr>
                        <m:e>
                          <m:d>
                            <m:dPr>
                              <m:ctrlPr>
                                <a:rPr lang="en-US" altLang="zh-CN" sz="2800" i="1">
                                  <a:latin typeface="Cambria Math" panose="02040503050406030204" pitchFamily="18" charset="0"/>
                                </a:rPr>
                              </m:ctrlPr>
                            </m:dPr>
                            <m:e>
                              <m:r>
                                <a:rPr lang="en-US" altLang="zh-CN" sz="2800" i="1">
                                  <a:latin typeface="Cambria Math" panose="02040503050406030204" pitchFamily="18" charset="0"/>
                                </a:rPr>
                                <m:t>𝑌</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𝑡𝑋</m:t>
                              </m:r>
                            </m:e>
                          </m:d>
                        </m:e>
                        <m:sup>
                          <m:r>
                            <a:rPr lang="en-US" altLang="zh-CN" sz="2800" b="0" i="1" smtClean="0">
                              <a:latin typeface="Cambria Math" panose="02040503050406030204" pitchFamily="18" charset="0"/>
                            </a:rPr>
                            <m:t>2</m:t>
                          </m:r>
                        </m:sup>
                      </m:sSup>
                      <m:r>
                        <a:rPr lang="en-US" altLang="zh-CN" sz="2800" b="0" i="1" smtClean="0">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𝐸</m:t>
                      </m:r>
                      <m:d>
                        <m:dPr>
                          <m:ctrlPr>
                            <a:rPr lang="en-US" altLang="zh-CN" sz="2800" i="1">
                              <a:latin typeface="Cambria Math" panose="02040503050406030204" pitchFamily="18" charset="0"/>
                              <a:ea typeface="Cambria Math" panose="02040503050406030204" pitchFamily="18" charset="0"/>
                            </a:rPr>
                          </m:ctrlPr>
                        </m:dPr>
                        <m:e>
                          <m:sSup>
                            <m:sSupPr>
                              <m:ctrlPr>
                                <a:rPr lang="en-US" altLang="zh-CN" sz="2800" i="1">
                                  <a:latin typeface="Cambria Math" panose="02040503050406030204" pitchFamily="18" charset="0"/>
                                  <a:ea typeface="Cambria Math" panose="02040503050406030204" pitchFamily="18" charset="0"/>
                                </a:rPr>
                              </m:ctrlPr>
                            </m:sSupPr>
                            <m:e>
                              <m:r>
                                <a:rPr lang="en-US" altLang="zh-CN" sz="2800" i="1">
                                  <a:latin typeface="Cambria Math" panose="02040503050406030204" pitchFamily="18" charset="0"/>
                                  <a:ea typeface="Cambria Math" panose="02040503050406030204" pitchFamily="18" charset="0"/>
                                </a:rPr>
                                <m:t>𝑌</m:t>
                              </m:r>
                            </m:e>
                            <m:sup>
                              <m:r>
                                <a:rPr lang="en-US" altLang="zh-CN" sz="2800" i="1">
                                  <a:latin typeface="Cambria Math" panose="02040503050406030204" pitchFamily="18" charset="0"/>
                                  <a:ea typeface="Cambria Math" panose="02040503050406030204" pitchFamily="18" charset="0"/>
                                </a:rPr>
                                <m:t>2</m:t>
                              </m:r>
                            </m:sup>
                          </m:sSup>
                        </m:e>
                      </m:d>
                      <m:r>
                        <a:rPr lang="en-US" altLang="zh-CN" sz="2800" b="0" i="1" smtClean="0">
                          <a:latin typeface="Cambria Math" panose="02040503050406030204" pitchFamily="18" charset="0"/>
                          <a:ea typeface="Cambria Math" panose="02040503050406030204" pitchFamily="18" charset="0"/>
                        </a:rPr>
                        <m:t>−2</m:t>
                      </m:r>
                      <m:r>
                        <a:rPr lang="en-US" altLang="zh-CN" sz="2800" b="0" i="1" smtClean="0">
                          <a:latin typeface="Cambria Math" panose="02040503050406030204" pitchFamily="18" charset="0"/>
                          <a:ea typeface="Cambria Math" panose="02040503050406030204" pitchFamily="18" charset="0"/>
                        </a:rPr>
                        <m:t>𝑡𝐸</m:t>
                      </m:r>
                      <m:d>
                        <m:dPr>
                          <m:ctrlPr>
                            <a:rPr lang="en-US" altLang="zh-CN" sz="2800" b="0" i="1" smtClean="0">
                              <a:latin typeface="Cambria Math" panose="02040503050406030204" pitchFamily="18" charset="0"/>
                              <a:ea typeface="Cambria Math" panose="02040503050406030204" pitchFamily="18" charset="0"/>
                            </a:rPr>
                          </m:ctrlPr>
                        </m:dPr>
                        <m:e>
                          <m:r>
                            <a:rPr lang="en-US" altLang="zh-CN" sz="2800" b="0" i="1" smtClean="0">
                              <a:latin typeface="Cambria Math" panose="02040503050406030204" pitchFamily="18" charset="0"/>
                              <a:ea typeface="Cambria Math" panose="02040503050406030204" pitchFamily="18" charset="0"/>
                            </a:rPr>
                            <m:t>𝑋𝑌</m:t>
                          </m:r>
                        </m:e>
                      </m:d>
                      <m:r>
                        <a:rPr lang="en-US" altLang="zh-CN" sz="2800" b="0" i="1" smtClean="0">
                          <a:latin typeface="Cambria Math" panose="02040503050406030204" pitchFamily="18" charset="0"/>
                          <a:ea typeface="Cambria Math" panose="02040503050406030204" pitchFamily="18" charset="0"/>
                        </a:rPr>
                        <m:t>+</m:t>
                      </m:r>
                      <m:sSup>
                        <m:sSupPr>
                          <m:ctrlPr>
                            <a:rPr lang="en-US" altLang="zh-CN" sz="2800" b="0" i="1" smtClean="0">
                              <a:latin typeface="Cambria Math" panose="02040503050406030204" pitchFamily="18" charset="0"/>
                              <a:ea typeface="Cambria Math" panose="02040503050406030204" pitchFamily="18" charset="0"/>
                            </a:rPr>
                          </m:ctrlPr>
                        </m:sSupPr>
                        <m:e>
                          <m:r>
                            <a:rPr lang="en-US" altLang="zh-CN" sz="2800" b="0" i="1" smtClean="0">
                              <a:latin typeface="Cambria Math" panose="02040503050406030204" pitchFamily="18" charset="0"/>
                              <a:ea typeface="Cambria Math" panose="02040503050406030204" pitchFamily="18" charset="0"/>
                            </a:rPr>
                            <m:t>𝑡</m:t>
                          </m:r>
                        </m:e>
                        <m:sup>
                          <m:r>
                            <a:rPr lang="en-US" altLang="zh-CN" sz="2800" b="0" i="1" smtClean="0">
                              <a:latin typeface="Cambria Math" panose="02040503050406030204" pitchFamily="18" charset="0"/>
                              <a:ea typeface="Cambria Math" panose="02040503050406030204" pitchFamily="18" charset="0"/>
                            </a:rPr>
                            <m:t>2</m:t>
                          </m:r>
                        </m:sup>
                      </m:sSup>
                      <m:r>
                        <a:rPr lang="en-US" altLang="zh-CN" sz="2800" b="0" i="1" smtClean="0">
                          <a:latin typeface="Cambria Math" panose="02040503050406030204" pitchFamily="18" charset="0"/>
                          <a:ea typeface="Cambria Math" panose="02040503050406030204" pitchFamily="18" charset="0"/>
                        </a:rPr>
                        <m:t>𝐸</m:t>
                      </m:r>
                      <m:r>
                        <a:rPr lang="en-US" altLang="zh-CN" sz="2800" b="0" i="1" smtClean="0">
                          <a:latin typeface="Cambria Math" panose="02040503050406030204" pitchFamily="18" charset="0"/>
                          <a:ea typeface="Cambria Math" panose="02040503050406030204" pitchFamily="18" charset="0"/>
                        </a:rPr>
                        <m:t>(</m:t>
                      </m:r>
                      <m:sSup>
                        <m:sSupPr>
                          <m:ctrlPr>
                            <a:rPr lang="en-US" altLang="zh-CN" sz="2800" b="0" i="1" smtClean="0">
                              <a:latin typeface="Cambria Math" panose="02040503050406030204" pitchFamily="18" charset="0"/>
                              <a:ea typeface="Cambria Math" panose="02040503050406030204" pitchFamily="18" charset="0"/>
                            </a:rPr>
                          </m:ctrlPr>
                        </m:sSupPr>
                        <m:e>
                          <m:r>
                            <a:rPr lang="en-US" altLang="zh-CN" sz="2800" b="0" i="1" smtClean="0">
                              <a:latin typeface="Cambria Math" panose="02040503050406030204" pitchFamily="18" charset="0"/>
                              <a:ea typeface="Cambria Math" panose="02040503050406030204" pitchFamily="18" charset="0"/>
                            </a:rPr>
                            <m:t>𝑋</m:t>
                          </m:r>
                        </m:e>
                        <m:sup>
                          <m:r>
                            <a:rPr lang="en-US" altLang="zh-CN" sz="2800" b="0" i="1" smtClean="0">
                              <a:latin typeface="Cambria Math" panose="02040503050406030204" pitchFamily="18" charset="0"/>
                              <a:ea typeface="Cambria Math" panose="02040503050406030204" pitchFamily="18" charset="0"/>
                            </a:rPr>
                            <m:t>2</m:t>
                          </m:r>
                        </m:sup>
                      </m:sSup>
                      <m:r>
                        <a:rPr lang="en-US" altLang="zh-CN" sz="2800" b="0" i="1" smtClean="0">
                          <a:latin typeface="Cambria Math" panose="02040503050406030204" pitchFamily="18" charset="0"/>
                          <a:ea typeface="Cambria Math" panose="02040503050406030204" pitchFamily="18" charset="0"/>
                        </a:rPr>
                        <m:t>)</m:t>
                      </m:r>
                    </m:oMath>
                  </m:oMathPara>
                </a14:m>
                <a:endParaRPr lang="en-US" sz="2800" i="1" dirty="0">
                  <a:latin typeface="Garamond"/>
                  <a:cs typeface="Garamond"/>
                </a:endParaRPr>
              </a:p>
              <a:p>
                <a:endParaRPr lang="en-US" sz="2800" i="1" dirty="0">
                  <a:latin typeface="Garamond"/>
                  <a:cs typeface="Garamond"/>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425395" y="1120137"/>
                <a:ext cx="8229600" cy="3303468"/>
              </a:xfrm>
              <a:prstGeom prst="rect">
                <a:avLst/>
              </a:prstGeom>
              <a:blipFill>
                <a:blip r:embed="rId2"/>
                <a:stretch>
                  <a:fillRect l="-1556" t="-18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1660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1 Inequalities</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425395" y="1120137"/>
                <a:ext cx="8229600" cy="3371116"/>
              </a:xfrm>
              <a:prstGeom prst="rect">
                <a:avLst/>
              </a:prstGeom>
              <a:noFill/>
            </p:spPr>
            <p:txBody>
              <a:bodyPr wrap="square" rtlCol="0">
                <a:spAutoFit/>
              </a:bodyPr>
              <a:lstStyle/>
              <a:p>
                <a:r>
                  <a:rPr lang="en-US" sz="2800" dirty="0">
                    <a:latin typeface="Franklin Gothic Medium"/>
                    <a:cs typeface="Franklin Gothic Medium"/>
                  </a:rPr>
                  <a:t>Example 1 : if </a:t>
                </a:r>
                <a14:m>
                  <m:oMath xmlns:m="http://schemas.openxmlformats.org/officeDocument/2006/math">
                    <m:r>
                      <a:rPr lang="en-US" altLang="zh-CN" sz="2800" i="1">
                        <a:latin typeface="Cambria Math" panose="02040503050406030204" pitchFamily="18" charset="0"/>
                        <a:ea typeface="Cambria Math" panose="02040503050406030204" pitchFamily="18" charset="0"/>
                      </a:rPr>
                      <m:t>𝐸</m:t>
                    </m:r>
                    <m:d>
                      <m:dPr>
                        <m:ctrlPr>
                          <a:rPr lang="en-US" altLang="zh-CN" sz="2800" i="1">
                            <a:latin typeface="Cambria Math" panose="02040503050406030204" pitchFamily="18" charset="0"/>
                            <a:ea typeface="Cambria Math" panose="02040503050406030204" pitchFamily="18" charset="0"/>
                          </a:rPr>
                        </m:ctrlPr>
                      </m:dPr>
                      <m:e>
                        <m:r>
                          <a:rPr lang="en-US" altLang="zh-CN" sz="2800" i="1">
                            <a:latin typeface="Cambria Math" panose="02040503050406030204" pitchFamily="18" charset="0"/>
                            <a:ea typeface="Cambria Math" panose="02040503050406030204" pitchFamily="18" charset="0"/>
                          </a:rPr>
                          <m:t>𝑋</m:t>
                        </m:r>
                      </m:e>
                    </m:d>
                    <m:r>
                      <a:rPr lang="en-US" altLang="zh-CN" sz="2800" b="0" i="1" smtClean="0">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𝐸</m:t>
                    </m:r>
                    <m:d>
                      <m:dPr>
                        <m:ctrlPr>
                          <a:rPr lang="en-US" altLang="zh-CN" sz="2800" i="1">
                            <a:latin typeface="Cambria Math" panose="02040503050406030204" pitchFamily="18" charset="0"/>
                            <a:ea typeface="Cambria Math" panose="02040503050406030204" pitchFamily="18" charset="0"/>
                          </a:rPr>
                        </m:ctrlPr>
                      </m:dPr>
                      <m:e>
                        <m:r>
                          <a:rPr lang="en-US" altLang="zh-CN" sz="2800" i="1">
                            <a:latin typeface="Cambria Math" panose="02040503050406030204" pitchFamily="18" charset="0"/>
                            <a:ea typeface="Cambria Math" panose="02040503050406030204" pitchFamily="18" charset="0"/>
                          </a:rPr>
                          <m:t>𝑌</m:t>
                        </m:r>
                      </m:e>
                    </m:d>
                    <m:r>
                      <a:rPr lang="en-US" altLang="zh-CN" sz="2800" b="0" i="1" smtClean="0">
                        <a:latin typeface="Cambria Math" panose="02040503050406030204" pitchFamily="18" charset="0"/>
                        <a:ea typeface="Cambria Math" panose="02040503050406030204" pitchFamily="18" charset="0"/>
                      </a:rPr>
                      <m:t>=0</m:t>
                    </m:r>
                  </m:oMath>
                </a14:m>
                <a:r>
                  <a:rPr lang="en-US" sz="2800" dirty="0">
                    <a:latin typeface="Franklin Gothic Medium"/>
                    <a:cs typeface="Franklin Gothic Medium"/>
                  </a:rPr>
                  <a:t>, </a:t>
                </a:r>
                <a14:m>
                  <m:oMath xmlns:m="http://schemas.openxmlformats.org/officeDocument/2006/math">
                    <m:d>
                      <m:dPr>
                        <m:begChr m:val="|"/>
                        <m:endChr m:val="|"/>
                        <m:ctrlPr>
                          <a:rPr lang="en-US" altLang="zh-CN" sz="2800" i="1">
                            <a:latin typeface="Cambria Math" panose="02040503050406030204" pitchFamily="18" charset="0"/>
                            <a:ea typeface="Cambria Math" panose="02040503050406030204" pitchFamily="18" charset="0"/>
                          </a:rPr>
                        </m:ctrlPr>
                      </m:dPr>
                      <m:e>
                        <m:r>
                          <a:rPr lang="en-US" altLang="zh-CN" sz="2800" b="0" i="1" smtClean="0">
                            <a:latin typeface="Cambria Math" panose="02040503050406030204" pitchFamily="18" charset="0"/>
                            <a:ea typeface="Cambria Math" panose="02040503050406030204" pitchFamily="18" charset="0"/>
                          </a:rPr>
                          <m:t>𝐶𝑜𝑟𝑟</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𝑋</m:t>
                        </m:r>
                        <m:r>
                          <a:rPr lang="en-US" altLang="zh-CN" sz="2800" b="0" i="1" smtClean="0">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𝑌</m:t>
                        </m:r>
                        <m:r>
                          <a:rPr lang="en-US" altLang="zh-CN" sz="2800" i="1">
                            <a:latin typeface="Cambria Math" panose="02040503050406030204" pitchFamily="18" charset="0"/>
                            <a:ea typeface="Cambria Math" panose="02040503050406030204" pitchFamily="18" charset="0"/>
                          </a:rPr>
                          <m:t>)</m:t>
                        </m:r>
                      </m:e>
                    </m:d>
                    <m:r>
                      <a:rPr lang="en-US" altLang="zh-CN" sz="280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1</m:t>
                    </m:r>
                    <m:r>
                      <a:rPr lang="en-US" altLang="zh-CN" sz="2800" i="1">
                        <a:latin typeface="Cambria Math" panose="02040503050406030204" pitchFamily="18" charset="0"/>
                        <a:ea typeface="Cambria Math" panose="02040503050406030204" pitchFamily="18" charset="0"/>
                      </a:rPr>
                      <m:t> </m:t>
                    </m:r>
                  </m:oMath>
                </a14:m>
                <a:r>
                  <a:rPr lang="en-US" sz="2800" dirty="0">
                    <a:latin typeface="Franklin Gothic Medium"/>
                    <a:cs typeface="Franklin Gothic Medium"/>
                  </a:rPr>
                  <a:t>. </a:t>
                </a:r>
              </a:p>
              <a:p>
                <a:r>
                  <a:rPr lang="en-US" sz="2800" i="1" dirty="0">
                    <a:latin typeface="Garamond"/>
                    <a:cs typeface="Garamond"/>
                  </a:rPr>
                  <a:t>Proof:</a:t>
                </a:r>
              </a:p>
              <a:p>
                <a:pPr/>
                <a14:m>
                  <m:oMathPara xmlns:m="http://schemas.openxmlformats.org/officeDocument/2006/math">
                    <m:oMathParaPr>
                      <m:jc m:val="left"/>
                    </m:oMathParaPr>
                    <m:oMath xmlns:m="http://schemas.openxmlformats.org/officeDocument/2006/math">
                      <m:r>
                        <m:rPr>
                          <m:sty m:val="p"/>
                        </m:rPr>
                        <a:rPr lang="en-US" altLang="zh-CN" sz="2800" b="0" i="0" smtClean="0">
                          <a:latin typeface="Cambria Math" panose="02040503050406030204" pitchFamily="18" charset="0"/>
                        </a:rPr>
                        <m:t>Under</m:t>
                      </m:r>
                      <m:r>
                        <a:rPr lang="en-US" altLang="zh-CN" sz="2800" b="0" i="0" smtClean="0">
                          <a:latin typeface="Cambria Math" panose="02040503050406030204" pitchFamily="18" charset="0"/>
                        </a:rPr>
                        <m:t> </m:t>
                      </m:r>
                      <m:r>
                        <m:rPr>
                          <m:sty m:val="p"/>
                        </m:rPr>
                        <a:rPr lang="en-US" altLang="zh-CN" sz="2800" b="0" i="0" smtClean="0">
                          <a:latin typeface="Cambria Math" panose="02040503050406030204" pitchFamily="18" charset="0"/>
                        </a:rPr>
                        <m:t>given</m:t>
                      </m:r>
                      <m:r>
                        <a:rPr lang="en-US" altLang="zh-CN" sz="2800" b="0" i="0" smtClean="0">
                          <a:latin typeface="Cambria Math" panose="02040503050406030204" pitchFamily="18" charset="0"/>
                        </a:rPr>
                        <m:t> </m:t>
                      </m:r>
                      <m:r>
                        <m:rPr>
                          <m:sty m:val="p"/>
                        </m:rPr>
                        <a:rPr lang="en-US" altLang="zh-CN" sz="2800" b="0" i="0" smtClean="0">
                          <a:latin typeface="Cambria Math" panose="02040503050406030204" pitchFamily="18" charset="0"/>
                        </a:rPr>
                        <m:t>conditions</m:t>
                      </m:r>
                      <m:r>
                        <a:rPr lang="en-US" altLang="zh-CN" sz="2800" b="0" i="0" smtClean="0">
                          <a:latin typeface="Cambria Math" panose="02040503050406030204" pitchFamily="18" charset="0"/>
                        </a:rPr>
                        <m:t>:</m:t>
                      </m:r>
                    </m:oMath>
                  </m:oMathPara>
                </a14:m>
                <a:endParaRPr lang="en-US" altLang="zh-CN" sz="2800" b="0" dirty="0">
                  <a:latin typeface="Garamond"/>
                </a:endParaRPr>
              </a:p>
              <a:p>
                <a14:m>
                  <m:oMath xmlns:m="http://schemas.openxmlformats.org/officeDocument/2006/math">
                    <m:r>
                      <a:rPr lang="en-US" altLang="zh-CN" sz="2400" b="0" i="1" smtClean="0">
                        <a:latin typeface="Cambria Math" panose="02040503050406030204" pitchFamily="18" charset="0"/>
                      </a:rPr>
                      <m:t>𝐸</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𝑋𝑌</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𝐶𝑜𝑣</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𝑌</m:t>
                        </m:r>
                      </m:e>
                    </m:d>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𝐸</m:t>
                    </m:r>
                    <m:d>
                      <m:dPr>
                        <m:ctrlPr>
                          <a:rPr lang="en-US" altLang="zh-CN" sz="2400" b="0" i="1" smtClean="0">
                            <a:latin typeface="Cambria Math" panose="02040503050406030204" pitchFamily="18" charset="0"/>
                          </a:rPr>
                        </m:ctrlPr>
                      </m:dPr>
                      <m:e>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𝑋</m:t>
                            </m:r>
                          </m:e>
                          <m:sup>
                            <m:r>
                              <a:rPr lang="en-US" altLang="zh-CN" sz="2400" b="0" i="1" smtClean="0">
                                <a:latin typeface="Cambria Math" panose="02040503050406030204" pitchFamily="18" charset="0"/>
                              </a:rPr>
                              <m:t>2</m:t>
                            </m:r>
                          </m:sup>
                        </m:sSup>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𝑉𝑎𝑟</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𝑋</m:t>
                        </m:r>
                      </m:e>
                    </m:d>
                    <m:r>
                      <a:rPr lang="en-US" altLang="zh-CN" sz="2400" b="0" i="1" smtClean="0">
                        <a:latin typeface="Cambria Math" panose="02040503050406030204" pitchFamily="18" charset="0"/>
                      </a:rPr>
                      <m:t>;</m:t>
                    </m:r>
                  </m:oMath>
                </a14:m>
                <a:r>
                  <a:rPr lang="en-US" altLang="zh-CN" sz="2400" b="0" i="1" dirty="0">
                    <a:latin typeface="Cambria Math" panose="02040503050406030204" pitchFamily="18" charset="0"/>
                  </a:rPr>
                  <a:t> </a:t>
                </a:r>
                <a14:m>
                  <m:oMath xmlns:m="http://schemas.openxmlformats.org/officeDocument/2006/math">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𝐸</m:t>
                    </m:r>
                    <m:d>
                      <m:dPr>
                        <m:ctrlPr>
                          <a:rPr lang="en-US" altLang="zh-CN" sz="2400" b="0" i="1" smtClean="0">
                            <a:latin typeface="Cambria Math" panose="02040503050406030204" pitchFamily="18" charset="0"/>
                          </a:rPr>
                        </m:ctrlPr>
                      </m:dPr>
                      <m:e>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𝑌</m:t>
                            </m:r>
                          </m:e>
                          <m:sup>
                            <m:r>
                              <a:rPr lang="en-US" altLang="zh-CN" sz="2400" b="0" i="1" smtClean="0">
                                <a:latin typeface="Cambria Math" panose="02040503050406030204" pitchFamily="18" charset="0"/>
                              </a:rPr>
                              <m:t>2</m:t>
                            </m:r>
                          </m:sup>
                        </m:sSup>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𝑉𝑎𝑟</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𝑌</m:t>
                        </m:r>
                      </m:e>
                    </m:d>
                    <m:r>
                      <a:rPr lang="en-US" altLang="zh-CN" sz="2400" b="0" i="1" smtClean="0">
                        <a:latin typeface="Cambria Math" panose="02040503050406030204" pitchFamily="18" charset="0"/>
                      </a:rPr>
                      <m:t>;</m:t>
                    </m:r>
                  </m:oMath>
                </a14:m>
                <a:endParaRPr lang="en-US" altLang="zh-CN" sz="2400" b="0" i="1" dirty="0">
                  <a:latin typeface="Garamond"/>
                </a:endParaRPr>
              </a:p>
              <a:p>
                <a:pPr/>
                <a14:m>
                  <m:oMathPara xmlns:m="http://schemas.openxmlformats.org/officeDocument/2006/math">
                    <m:oMathParaPr>
                      <m:jc m:val="left"/>
                    </m:oMathParaPr>
                    <m:oMath xmlns:m="http://schemas.openxmlformats.org/officeDocument/2006/math">
                      <m:d>
                        <m:dPr>
                          <m:begChr m:val="|"/>
                          <m:endChr m:val="|"/>
                          <m:ctrlPr>
                            <a:rPr lang="en-US" altLang="zh-CN" sz="2400" i="1" smtClean="0">
                              <a:latin typeface="Cambria Math" panose="02040503050406030204" pitchFamily="18" charset="0"/>
                            </a:rPr>
                          </m:ctrlPr>
                        </m:dPr>
                        <m:e>
                          <m:r>
                            <a:rPr lang="en-US" altLang="zh-CN" sz="2400" i="1">
                              <a:latin typeface="Cambria Math" panose="02040503050406030204" pitchFamily="18" charset="0"/>
                            </a:rPr>
                            <m:t>𝐸</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𝑋𝑌</m:t>
                              </m:r>
                            </m:e>
                          </m:d>
                        </m:e>
                      </m:d>
                      <m:r>
                        <a:rPr lang="en-US" altLang="zh-CN" sz="2400" i="1" smtClean="0">
                          <a:latin typeface="Cambria Math" panose="02040503050406030204" pitchFamily="18" charset="0"/>
                          <a:ea typeface="Cambria Math" panose="02040503050406030204" pitchFamily="18" charset="0"/>
                        </a:rPr>
                        <m:t>≤</m:t>
                      </m:r>
                      <m:rad>
                        <m:radPr>
                          <m:degHide m:val="on"/>
                          <m:ctrlPr>
                            <a:rPr lang="en-US" altLang="zh-CN" sz="2400" i="1" smtClean="0">
                              <a:latin typeface="Cambria Math" panose="02040503050406030204" pitchFamily="18" charset="0"/>
                            </a:rPr>
                          </m:ctrlPr>
                        </m:radPr>
                        <m:deg/>
                        <m:e>
                          <m:r>
                            <a:rPr lang="en-US" altLang="zh-CN" sz="2400" i="1">
                              <a:latin typeface="Cambria Math" panose="02040503050406030204" pitchFamily="18" charset="0"/>
                            </a:rPr>
                            <m:t>𝑉𝑎𝑟</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𝑋</m:t>
                              </m:r>
                            </m:e>
                          </m:d>
                          <m:r>
                            <a:rPr lang="en-US" altLang="zh-CN" sz="2400" i="1">
                              <a:latin typeface="Cambria Math" panose="02040503050406030204" pitchFamily="18" charset="0"/>
                            </a:rPr>
                            <m:t>𝑉𝑎𝑟</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𝑌</m:t>
                              </m:r>
                            </m:e>
                          </m:d>
                        </m:e>
                      </m:rad>
                    </m:oMath>
                  </m:oMathPara>
                </a14:m>
                <a:endParaRPr lang="en-US" altLang="zh-CN" sz="2400" i="1" dirty="0">
                  <a:latin typeface="Garamond"/>
                </a:endParaRPr>
              </a:p>
              <a:p>
                <a:endParaRPr lang="en-US" altLang="zh-CN" sz="2400" b="0" i="1" dirty="0">
                  <a:latin typeface="Garamond"/>
                </a:endParaRPr>
              </a:p>
              <a:p>
                <a:r>
                  <a:rPr lang="en-US" altLang="zh-CN" sz="2400" i="1" dirty="0">
                    <a:latin typeface="Garamond"/>
                  </a:rPr>
                  <a:t>Note: for any </a:t>
                </a:r>
                <a:r>
                  <a:rPr lang="en-US" altLang="zh-CN" sz="2400" i="1" dirty="0" err="1">
                    <a:latin typeface="Garamond"/>
                  </a:rPr>
                  <a:t>r.v.s</a:t>
                </a:r>
                <a:r>
                  <a:rPr lang="en-US" altLang="zh-CN" sz="2400" i="1" dirty="0">
                    <a:latin typeface="Garamond"/>
                  </a:rPr>
                  <a:t> </a:t>
                </a:r>
                <a14:m>
                  <m:oMath xmlns:m="http://schemas.openxmlformats.org/officeDocument/2006/math">
                    <m:r>
                      <a:rPr lang="en-US" altLang="zh-CN" sz="2400" b="0" i="1" smtClean="0">
                        <a:latin typeface="Cambria Math" panose="02040503050406030204" pitchFamily="18" charset="0"/>
                      </a:rPr>
                      <m:t>𝑊</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𝑉</m:t>
                    </m:r>
                  </m:oMath>
                </a14:m>
                <a:r>
                  <a:rPr lang="en-US" altLang="zh-CN" sz="2400" i="1" dirty="0">
                    <a:latin typeface="Garamond"/>
                  </a:rPr>
                  <a:t> , the conclusion is right.</a:t>
                </a:r>
              </a:p>
              <a:p>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𝐿𝑒𝑡</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r>
                        <a:rPr lang="en-US" altLang="zh-CN" sz="2400" i="1">
                          <a:latin typeface="Cambria Math" panose="02040503050406030204" pitchFamily="18" charset="0"/>
                        </a:rPr>
                        <m:t>𝑊</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𝐸</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𝑊</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𝑌</m:t>
                      </m:r>
                      <m:r>
                        <a:rPr lang="en-US" altLang="zh-CN" sz="2400" b="0" i="1" smtClean="0">
                          <a:latin typeface="Cambria Math" panose="02040503050406030204" pitchFamily="18" charset="0"/>
                        </a:rPr>
                        <m:t>=</m:t>
                      </m:r>
                      <m:r>
                        <a:rPr lang="en-US" altLang="zh-CN" sz="2400" i="1">
                          <a:latin typeface="Cambria Math" panose="02040503050406030204" pitchFamily="18" charset="0"/>
                        </a:rPr>
                        <m:t>𝑉</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𝐸</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𝑉</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𝐶𝑜𝑟𝑟</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𝑌</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𝐶𝑜𝑟𝑟</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𝑊</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𝑉</m:t>
                      </m:r>
                      <m:r>
                        <a:rPr lang="en-US" altLang="zh-CN" sz="2400" b="0" i="1" smtClean="0">
                          <a:latin typeface="Cambria Math" panose="02040503050406030204" pitchFamily="18" charset="0"/>
                        </a:rPr>
                        <m:t>)</m:t>
                      </m:r>
                    </m:oMath>
                  </m:oMathPara>
                </a14:m>
                <a:endParaRPr lang="en-US" sz="2400" i="1" dirty="0">
                  <a:latin typeface="Garamond"/>
                  <a:cs typeface="Garamond"/>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425395" y="1120137"/>
                <a:ext cx="8229600" cy="3371116"/>
              </a:xfrm>
              <a:prstGeom prst="rect">
                <a:avLst/>
              </a:prstGeom>
              <a:blipFill>
                <a:blip r:embed="rId2"/>
                <a:stretch>
                  <a:fillRect l="-1556" t="-18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TextBox 3">
                <a:extLst>
                  <a:ext uri="{FF2B5EF4-FFF2-40B4-BE49-F238E27FC236}">
                    <a16:creationId xmlns:a16="http://schemas.microsoft.com/office/drawing/2014/main" id="{CAEE994F-14EB-CDC6-8E74-61342D6DF5EE}"/>
                  </a:ext>
                </a:extLst>
              </p:cNvPr>
              <p:cNvSpPr txBox="1"/>
              <p:nvPr/>
            </p:nvSpPr>
            <p:spPr>
              <a:xfrm>
                <a:off x="425395" y="4650288"/>
                <a:ext cx="8229600" cy="1371401"/>
              </a:xfrm>
              <a:prstGeom prst="rect">
                <a:avLst/>
              </a:prstGeom>
              <a:noFill/>
            </p:spPr>
            <p:txBody>
              <a:bodyPr wrap="square" rtlCol="0">
                <a:spAutoFit/>
              </a:bodyPr>
              <a:lstStyle/>
              <a:p>
                <a:r>
                  <a:rPr lang="en-US" sz="2800" dirty="0">
                    <a:latin typeface="Franklin Gothic Medium"/>
                    <a:cs typeface="Franklin Gothic Medium"/>
                  </a:rPr>
                  <a:t>Example 2 : A simple application. </a:t>
                </a:r>
                <a:endParaRPr lang="en-US" altLang="zh-CN" sz="2400" b="0" i="1" dirty="0">
                  <a:latin typeface="Garamond"/>
                </a:endParaRPr>
              </a:p>
              <a:p>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r>
                        <a:rPr lang="en-US" altLang="zh-CN" sz="2400" i="1" smtClean="0">
                          <a:latin typeface="Cambria Math" panose="02040503050406030204" pitchFamily="18" charset="0"/>
                        </a:rPr>
                        <m:t>𝑋</m:t>
                      </m:r>
                      <m:r>
                        <a:rPr lang="en-US" altLang="zh-CN" sz="240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1</m:t>
                      </m:r>
                      <m:r>
                        <a:rPr lang="en-US" altLang="zh-CN" sz="2400" b="0" i="1" smtClean="0">
                          <a:latin typeface="Cambria Math" panose="02040503050406030204" pitchFamily="18" charset="0"/>
                        </a:rPr>
                        <m:t>,  </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𝐸</m:t>
                          </m:r>
                          <m:r>
                            <a:rPr lang="en-US" altLang="zh-CN" sz="2400" b="0" i="1" smtClean="0">
                              <a:latin typeface="Cambria Math" panose="02040503050406030204" pitchFamily="18" charset="0"/>
                            </a:rPr>
                            <m:t>(</m:t>
                          </m:r>
                          <m:r>
                            <a:rPr lang="en-US" altLang="zh-CN" sz="2400" i="1">
                              <a:latin typeface="Cambria Math" panose="02040503050406030204" pitchFamily="18" charset="0"/>
                            </a:rPr>
                            <m:t>𝑋</m:t>
                          </m:r>
                          <m:r>
                            <a:rPr lang="en-US" altLang="zh-CN" sz="2400" i="1">
                              <a:latin typeface="Cambria Math" panose="02040503050406030204" pitchFamily="18" charset="0"/>
                              <a:ea typeface="Cambria Math" panose="02040503050406030204" pitchFamily="18" charset="0"/>
                            </a:rPr>
                            <m:t>∙1</m:t>
                          </m:r>
                          <m:r>
                            <a:rPr lang="en-US" altLang="zh-CN" sz="2400" b="0" i="1" smtClean="0">
                              <a:latin typeface="Cambria Math" panose="02040503050406030204" pitchFamily="18" charset="0"/>
                              <a:ea typeface="Cambria Math" panose="02040503050406030204" pitchFamily="18" charset="0"/>
                            </a:rPr>
                            <m:t>)</m:t>
                          </m:r>
                        </m:e>
                      </m:d>
                      <m:r>
                        <a:rPr lang="en-US" altLang="zh-CN" sz="2400" i="1">
                          <a:latin typeface="Cambria Math" panose="02040503050406030204" pitchFamily="18" charset="0"/>
                          <a:ea typeface="Cambria Math" panose="02040503050406030204" pitchFamily="18" charset="0"/>
                        </a:rPr>
                        <m:t>≤</m:t>
                      </m:r>
                      <m:rad>
                        <m:radPr>
                          <m:degHide m:val="on"/>
                          <m:ctrlPr>
                            <a:rPr lang="en-US" altLang="zh-CN" sz="2400" i="1">
                              <a:latin typeface="Cambria Math" panose="02040503050406030204" pitchFamily="18" charset="0"/>
                              <a:ea typeface="Cambria Math" panose="02040503050406030204" pitchFamily="18" charset="0"/>
                            </a:rPr>
                          </m:ctrlPr>
                        </m:radPr>
                        <m:deg/>
                        <m:e>
                          <m:r>
                            <a:rPr lang="en-US" altLang="zh-CN" sz="2400" i="1">
                              <a:latin typeface="Cambria Math" panose="02040503050406030204" pitchFamily="18" charset="0"/>
                              <a:ea typeface="Cambria Math" panose="02040503050406030204" pitchFamily="18" charset="0"/>
                            </a:rPr>
                            <m:t>𝐸</m:t>
                          </m:r>
                          <m:d>
                            <m:dPr>
                              <m:ctrlPr>
                                <a:rPr lang="en-US" altLang="zh-CN" sz="2400" i="1">
                                  <a:latin typeface="Cambria Math" panose="02040503050406030204" pitchFamily="18" charset="0"/>
                                  <a:ea typeface="Cambria Math" panose="02040503050406030204" pitchFamily="18" charset="0"/>
                                </a:rPr>
                              </m:ctrlPr>
                            </m:dPr>
                            <m:e>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𝑋</m:t>
                                  </m:r>
                                </m:e>
                                <m:sup>
                                  <m:r>
                                    <a:rPr lang="en-US" altLang="zh-CN" sz="2400" i="1">
                                      <a:latin typeface="Cambria Math" panose="02040503050406030204" pitchFamily="18" charset="0"/>
                                      <a:ea typeface="Cambria Math" panose="02040503050406030204" pitchFamily="18" charset="0"/>
                                    </a:rPr>
                                    <m:t>2</m:t>
                                  </m:r>
                                </m:sup>
                              </m:sSup>
                            </m:e>
                          </m:d>
                          <m:r>
                            <a:rPr lang="en-US" altLang="zh-CN" sz="2400" i="1">
                              <a:latin typeface="Cambria Math" panose="02040503050406030204" pitchFamily="18" charset="0"/>
                              <a:ea typeface="Cambria Math" panose="02040503050406030204" pitchFamily="18" charset="0"/>
                            </a:rPr>
                            <m:t>𝐸</m:t>
                          </m:r>
                          <m:d>
                            <m:dPr>
                              <m:ctrlPr>
                                <a:rPr lang="en-US" altLang="zh-CN" sz="2400" i="1">
                                  <a:latin typeface="Cambria Math" panose="02040503050406030204" pitchFamily="18" charset="0"/>
                                  <a:ea typeface="Cambria Math" panose="02040503050406030204" pitchFamily="18" charset="0"/>
                                </a:rPr>
                              </m:ctrlPr>
                            </m:dPr>
                            <m:e>
                              <m:sSup>
                                <m:sSupPr>
                                  <m:ctrlPr>
                                    <a:rPr lang="en-US" altLang="zh-CN" sz="2400" i="1">
                                      <a:latin typeface="Cambria Math" panose="02040503050406030204" pitchFamily="18" charset="0"/>
                                      <a:ea typeface="Cambria Math" panose="02040503050406030204" pitchFamily="18" charset="0"/>
                                    </a:rPr>
                                  </m:ctrlPr>
                                </m:sSupPr>
                                <m:e>
                                  <m:r>
                                    <a:rPr lang="en-US" altLang="zh-CN" sz="2400" b="0" i="1" smtClean="0">
                                      <a:latin typeface="Cambria Math" panose="02040503050406030204" pitchFamily="18" charset="0"/>
                                      <a:ea typeface="Cambria Math" panose="02040503050406030204" pitchFamily="18" charset="0"/>
                                    </a:rPr>
                                    <m:t>1</m:t>
                                  </m:r>
                                </m:e>
                                <m:sup>
                                  <m:r>
                                    <a:rPr lang="en-US" altLang="zh-CN" sz="2400" i="1">
                                      <a:latin typeface="Cambria Math" panose="02040503050406030204" pitchFamily="18" charset="0"/>
                                      <a:ea typeface="Cambria Math" panose="02040503050406030204" pitchFamily="18" charset="0"/>
                                    </a:rPr>
                                    <m:t>2</m:t>
                                  </m:r>
                                </m:sup>
                              </m:sSup>
                            </m:e>
                          </m:d>
                        </m:e>
                      </m:rad>
                    </m:oMath>
                  </m:oMathPara>
                </a14:m>
                <a:endParaRPr lang="en-US" sz="2400" i="1" dirty="0">
                  <a:latin typeface="Garamond"/>
                  <a:cs typeface="Garamond"/>
                </a:endParaRPr>
              </a:p>
              <a:p>
                <a:pPr/>
                <a14:m>
                  <m:oMathPara xmlns:m="http://schemas.openxmlformats.org/officeDocument/2006/math">
                    <m:oMathParaPr>
                      <m:jc m:val="left"/>
                    </m:oMathParaPr>
                    <m:oMath xmlns:m="http://schemas.openxmlformats.org/officeDocument/2006/math">
                      <m:r>
                        <a:rPr lang="en-US" altLang="zh-CN" sz="2400" i="1" smtClean="0">
                          <a:latin typeface="Cambria Math" panose="02040503050406030204" pitchFamily="18" charset="0"/>
                          <a:ea typeface="Cambria Math" panose="02040503050406030204" pitchFamily="18" charset="0"/>
                        </a:rPr>
                        <m:t>𝐸</m:t>
                      </m:r>
                      <m:d>
                        <m:dPr>
                          <m:ctrlPr>
                            <a:rPr lang="en-US" altLang="zh-CN" sz="2400" i="1">
                              <a:latin typeface="Cambria Math" panose="02040503050406030204" pitchFamily="18" charset="0"/>
                              <a:ea typeface="Cambria Math" panose="02040503050406030204" pitchFamily="18" charset="0"/>
                            </a:rPr>
                          </m:ctrlPr>
                        </m:dPr>
                        <m:e>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𝑋</m:t>
                              </m:r>
                            </m:e>
                            <m:sup>
                              <m:r>
                                <a:rPr lang="en-US" altLang="zh-CN" sz="2400" i="1">
                                  <a:latin typeface="Cambria Math" panose="02040503050406030204" pitchFamily="18" charset="0"/>
                                  <a:ea typeface="Cambria Math" panose="02040503050406030204" pitchFamily="18" charset="0"/>
                                </a:rPr>
                                <m:t>2</m:t>
                              </m:r>
                            </m:sup>
                          </m:sSup>
                        </m:e>
                      </m:d>
                      <m:r>
                        <a:rPr lang="en-US" altLang="zh-CN" sz="2400" i="1" smtClean="0">
                          <a:latin typeface="Cambria Math" panose="02040503050406030204" pitchFamily="18" charset="0"/>
                          <a:ea typeface="Cambria Math" panose="02040503050406030204" pitchFamily="18" charset="0"/>
                        </a:rPr>
                        <m:t>≥</m:t>
                      </m:r>
                      <m:sSup>
                        <m:sSupPr>
                          <m:ctrlPr>
                            <a:rPr lang="en-US" altLang="zh-CN" sz="2400" i="1" smtClean="0">
                              <a:latin typeface="Cambria Math" panose="02040503050406030204" pitchFamily="18" charset="0"/>
                              <a:ea typeface="Cambria Math" panose="02040503050406030204" pitchFamily="18" charset="0"/>
                            </a:rPr>
                          </m:ctrlPr>
                        </m:sSupPr>
                        <m:e>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𝐸𝑋</m:t>
                          </m:r>
                          <m:r>
                            <a:rPr lang="en-US" altLang="zh-CN" sz="2400" b="0" i="1" smtClean="0">
                              <a:latin typeface="Cambria Math" panose="02040503050406030204" pitchFamily="18" charset="0"/>
                              <a:ea typeface="Cambria Math" panose="02040503050406030204" pitchFamily="18" charset="0"/>
                            </a:rPr>
                            <m:t>)</m:t>
                          </m:r>
                        </m:e>
                        <m:sup>
                          <m:r>
                            <a:rPr lang="en-US" altLang="zh-CN" sz="2400" b="0" i="1" smtClean="0">
                              <a:latin typeface="Cambria Math" panose="02040503050406030204" pitchFamily="18" charset="0"/>
                              <a:ea typeface="Cambria Math" panose="02040503050406030204" pitchFamily="18" charset="0"/>
                            </a:rPr>
                            <m:t>2</m:t>
                          </m:r>
                        </m:sup>
                      </m:sSup>
                    </m:oMath>
                  </m:oMathPara>
                </a14:m>
                <a:endParaRPr lang="en-US" sz="2400" i="1" dirty="0">
                  <a:latin typeface="Garamond"/>
                  <a:cs typeface="Garamond"/>
                </a:endParaRPr>
              </a:p>
            </p:txBody>
          </p:sp>
        </mc:Choice>
        <mc:Fallback xmlns="">
          <p:sp>
            <p:nvSpPr>
              <p:cNvPr id="3" name="TextBox 3">
                <a:extLst>
                  <a:ext uri="{FF2B5EF4-FFF2-40B4-BE49-F238E27FC236}">
                    <a16:creationId xmlns:a16="http://schemas.microsoft.com/office/drawing/2014/main" id="{CAEE994F-14EB-CDC6-8E74-61342D6DF5EE}"/>
                  </a:ext>
                </a:extLst>
              </p:cNvPr>
              <p:cNvSpPr txBox="1">
                <a:spLocks noRot="1" noChangeAspect="1" noMove="1" noResize="1" noEditPoints="1" noAdjustHandles="1" noChangeArrowheads="1" noChangeShapeType="1" noTextEdit="1"/>
              </p:cNvSpPr>
              <p:nvPr/>
            </p:nvSpPr>
            <p:spPr>
              <a:xfrm>
                <a:off x="425395" y="4650288"/>
                <a:ext cx="8229600" cy="1371401"/>
              </a:xfrm>
              <a:prstGeom prst="rect">
                <a:avLst/>
              </a:prstGeom>
              <a:blipFill>
                <a:blip r:embed="rId3"/>
                <a:stretch>
                  <a:fillRect l="-1556" t="-5778" b="-2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42971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 calcmode="lin" valueType="num">
                                      <p:cBhvr additive="base">
                                        <p:cTn id="3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additive="base">
                                        <p:cTn id="41" dur="500" fill="hold"/>
                                        <p:tgtEl>
                                          <p:spTgt spid="3"/>
                                        </p:tgtEl>
                                        <p:attrNameLst>
                                          <p:attrName>ppt_x</p:attrName>
                                        </p:attrNameLst>
                                      </p:cBhvr>
                                      <p:tavLst>
                                        <p:tav tm="0">
                                          <p:val>
                                            <p:strVal val="#ppt_x"/>
                                          </p:val>
                                        </p:tav>
                                        <p:tav tm="100000">
                                          <p:val>
                                            <p:strVal val="#ppt_x"/>
                                          </p:val>
                                        </p:tav>
                                      </p:tavLst>
                                    </p:anim>
                                    <p:anim calcmode="lin" valueType="num">
                                      <p:cBhvr additive="base">
                                        <p:cTn id="4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1 Inequalities</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425395" y="1120137"/>
                <a:ext cx="8229600" cy="5720733"/>
              </a:xfrm>
              <a:prstGeom prst="rect">
                <a:avLst/>
              </a:prstGeom>
              <a:noFill/>
            </p:spPr>
            <p:txBody>
              <a:bodyPr wrap="square" rtlCol="0">
                <a:spAutoFit/>
              </a:bodyPr>
              <a:lstStyle/>
              <a:p>
                <a:r>
                  <a:rPr lang="en-US" sz="2800" dirty="0">
                    <a:solidFill>
                      <a:srgbClr val="FF0000"/>
                    </a:solidFill>
                    <a:latin typeface="Franklin Gothic Medium"/>
                    <a:cs typeface="Franklin Gothic Medium"/>
                  </a:rPr>
                  <a:t>Theorem 2 (Markov)</a:t>
                </a:r>
                <a:r>
                  <a:rPr lang="en-US" sz="2800" dirty="0">
                    <a:latin typeface="Franklin Gothic Medium"/>
                    <a:cs typeface="Franklin Gothic Medium"/>
                  </a:rPr>
                  <a:t>: For any </a:t>
                </a:r>
                <a:r>
                  <a:rPr lang="en-US" sz="2800" dirty="0" err="1">
                    <a:latin typeface="Franklin Gothic Medium"/>
                    <a:cs typeface="Franklin Gothic Medium"/>
                  </a:rPr>
                  <a:t>r.v.s</a:t>
                </a:r>
                <a:r>
                  <a:rPr lang="en-US" sz="2800" dirty="0">
                    <a:latin typeface="Franklin Gothic Medium"/>
                    <a:cs typeface="Franklin Gothic Medium"/>
                  </a:rPr>
                  <a:t> </a:t>
                </a:r>
                <a14:m>
                  <m:oMath xmlns:m="http://schemas.openxmlformats.org/officeDocument/2006/math">
                    <m:r>
                      <a:rPr lang="en-US" altLang="zh-CN" sz="2800" i="1">
                        <a:latin typeface="Cambria Math" panose="02040503050406030204" pitchFamily="18" charset="0"/>
                      </a:rPr>
                      <m:t>𝑋</m:t>
                    </m:r>
                    <m:r>
                      <a:rPr lang="en-US" altLang="zh-CN" sz="2800" i="1">
                        <a:latin typeface="Cambria Math" panose="02040503050406030204" pitchFamily="18" charset="0"/>
                      </a:rPr>
                      <m:t> </m:t>
                    </m:r>
                  </m:oMath>
                </a14:m>
                <a:r>
                  <a:rPr lang="en-US" sz="2800" dirty="0">
                    <a:latin typeface="Franklin Gothic Medium"/>
                    <a:cs typeface="Franklin Gothic Medium"/>
                  </a:rPr>
                  <a:t>and constant </a:t>
                </a:r>
                <a14:m>
                  <m:oMath xmlns:m="http://schemas.openxmlformats.org/officeDocument/2006/math">
                    <m:r>
                      <a:rPr lang="en-US" altLang="zh-CN" sz="2800" b="0" i="1" smtClean="0">
                        <a:latin typeface="Cambria Math" panose="02040503050406030204" pitchFamily="18" charset="0"/>
                      </a:rPr>
                      <m:t>𝑎</m:t>
                    </m:r>
                    <m:r>
                      <a:rPr lang="en-US" altLang="zh-CN" sz="2800" b="0" i="1" smtClean="0">
                        <a:latin typeface="Cambria Math" panose="02040503050406030204" pitchFamily="18" charset="0"/>
                      </a:rPr>
                      <m:t>&gt;0</m:t>
                    </m:r>
                  </m:oMath>
                </a14:m>
                <a:r>
                  <a:rPr lang="en-US" sz="2800" dirty="0">
                    <a:latin typeface="Franklin Gothic Medium"/>
                    <a:cs typeface="Franklin Gothic Medium"/>
                  </a:rPr>
                  <a:t>, </a:t>
                </a:r>
              </a:p>
              <a:p>
                <a:pPr algn="ctr"/>
                <a14:m>
                  <m:oMathPara xmlns:m="http://schemas.openxmlformats.org/officeDocument/2006/math">
                    <m:oMathParaPr>
                      <m:jc m:val="centerGroup"/>
                    </m:oMathParaPr>
                    <m:oMath xmlns:m="http://schemas.openxmlformats.org/officeDocument/2006/math">
                      <m:r>
                        <a:rPr lang="en-US" altLang="zh-CN" sz="2800" b="0" i="1" dirty="0" smtClean="0">
                          <a:latin typeface="Cambria Math" panose="02040503050406030204" pitchFamily="18" charset="0"/>
                          <a:ea typeface="Cambria Math" panose="02040503050406030204" pitchFamily="18" charset="0"/>
                        </a:rPr>
                        <m:t>𝑃</m:t>
                      </m:r>
                      <m:r>
                        <a:rPr lang="en-US" altLang="zh-CN" sz="2800" i="1" dirty="0" smtClean="0">
                          <a:latin typeface="Cambria Math" panose="02040503050406030204" pitchFamily="18" charset="0"/>
                          <a:ea typeface="Cambria Math" panose="02040503050406030204" pitchFamily="18" charset="0"/>
                        </a:rPr>
                        <m:t>(</m:t>
                      </m:r>
                      <m:d>
                        <m:dPr>
                          <m:begChr m:val="|"/>
                          <m:endChr m:val="|"/>
                          <m:ctrlPr>
                            <a:rPr lang="en-US" altLang="zh-CN" sz="2800" b="0" i="1" smtClean="0">
                              <a:latin typeface="Cambria Math" panose="02040503050406030204" pitchFamily="18" charset="0"/>
                              <a:ea typeface="Cambria Math" panose="02040503050406030204" pitchFamily="18" charset="0"/>
                            </a:rPr>
                          </m:ctrlPr>
                        </m:dPr>
                        <m:e>
                          <m:r>
                            <a:rPr lang="en-US" altLang="zh-CN" sz="2800" b="0" i="1" smtClean="0">
                              <a:latin typeface="Cambria Math" panose="02040503050406030204" pitchFamily="18" charset="0"/>
                              <a:ea typeface="Cambria Math" panose="02040503050406030204" pitchFamily="18" charset="0"/>
                            </a:rPr>
                            <m:t>𝑋</m:t>
                          </m:r>
                        </m:e>
                      </m:d>
                      <m:r>
                        <a:rPr lang="en-US" altLang="zh-CN" sz="2800" b="0" i="1" smtClean="0">
                          <a:latin typeface="Cambria Math" panose="02040503050406030204" pitchFamily="18" charset="0"/>
                          <a:ea typeface="Cambria Math" panose="02040503050406030204" pitchFamily="18" charset="0"/>
                        </a:rPr>
                        <m:t>&gt;</m:t>
                      </m:r>
                      <m:r>
                        <a:rPr lang="en-US" altLang="zh-CN" sz="2800" b="0" i="1" smtClean="0">
                          <a:latin typeface="Cambria Math" panose="02040503050406030204" pitchFamily="18" charset="0"/>
                          <a:ea typeface="Cambria Math" panose="02040503050406030204" pitchFamily="18" charset="0"/>
                        </a:rPr>
                        <m:t>𝑎</m:t>
                      </m:r>
                      <m:r>
                        <a:rPr lang="en-US" altLang="zh-CN" sz="2800" b="0" i="1" smtClean="0">
                          <a:latin typeface="Cambria Math" panose="02040503050406030204" pitchFamily="18" charset="0"/>
                          <a:ea typeface="Cambria Math" panose="02040503050406030204" pitchFamily="18" charset="0"/>
                        </a:rPr>
                        <m:t>)≤</m:t>
                      </m:r>
                      <m:f>
                        <m:fPr>
                          <m:ctrlPr>
                            <a:rPr lang="en-US" altLang="zh-CN" sz="2800" b="0" i="1" smtClean="0">
                              <a:latin typeface="Cambria Math" panose="02040503050406030204" pitchFamily="18" charset="0"/>
                              <a:ea typeface="Cambria Math" panose="02040503050406030204" pitchFamily="18" charset="0"/>
                            </a:rPr>
                          </m:ctrlPr>
                        </m:fPr>
                        <m:num>
                          <m:r>
                            <a:rPr lang="en-US" altLang="zh-CN" sz="2800" b="0" i="1" smtClean="0">
                              <a:latin typeface="Cambria Math" panose="02040503050406030204" pitchFamily="18" charset="0"/>
                              <a:ea typeface="Cambria Math" panose="02040503050406030204" pitchFamily="18" charset="0"/>
                            </a:rPr>
                            <m:t>𝐸</m:t>
                          </m:r>
                          <m:d>
                            <m:dPr>
                              <m:begChr m:val="|"/>
                              <m:endChr m:val="|"/>
                              <m:ctrlPr>
                                <a:rPr lang="en-US" altLang="zh-CN" sz="2800" b="0" i="1" smtClean="0">
                                  <a:latin typeface="Cambria Math" panose="02040503050406030204" pitchFamily="18" charset="0"/>
                                  <a:ea typeface="Cambria Math" panose="02040503050406030204" pitchFamily="18" charset="0"/>
                                </a:rPr>
                              </m:ctrlPr>
                            </m:dPr>
                            <m:e>
                              <m:r>
                                <a:rPr lang="en-US" altLang="zh-CN" sz="2800" b="0" i="1" smtClean="0">
                                  <a:latin typeface="Cambria Math" panose="02040503050406030204" pitchFamily="18" charset="0"/>
                                  <a:ea typeface="Cambria Math" panose="02040503050406030204" pitchFamily="18" charset="0"/>
                                </a:rPr>
                                <m:t>𝑋</m:t>
                              </m:r>
                            </m:e>
                          </m:d>
                        </m:num>
                        <m:den>
                          <m:r>
                            <a:rPr lang="en-US" altLang="zh-CN" sz="2800" b="0" i="1" smtClean="0">
                              <a:latin typeface="Cambria Math" panose="02040503050406030204" pitchFamily="18" charset="0"/>
                              <a:ea typeface="Cambria Math" panose="02040503050406030204" pitchFamily="18" charset="0"/>
                            </a:rPr>
                            <m:t>𝑎</m:t>
                          </m:r>
                        </m:den>
                      </m:f>
                    </m:oMath>
                  </m:oMathPara>
                </a14:m>
                <a:endParaRPr lang="en-US" sz="2800" b="0" dirty="0">
                  <a:latin typeface="Franklin Gothic Medium"/>
                  <a:cs typeface="Franklin Gothic Medium"/>
                </a:endParaRPr>
              </a:p>
              <a:p>
                <a:r>
                  <a:rPr lang="en-US" sz="2800" i="1" dirty="0">
                    <a:latin typeface="Garamond"/>
                    <a:cs typeface="Garamond"/>
                  </a:rPr>
                  <a:t>Proof: </a:t>
                </a:r>
              </a:p>
              <a:p>
                <a:r>
                  <a:rPr lang="en-US" altLang="zh-CN" sz="2400" b="0" dirty="0"/>
                  <a:t>Let </a:t>
                </a:r>
                <a14:m>
                  <m:oMath xmlns:m="http://schemas.openxmlformats.org/officeDocument/2006/math">
                    <m:r>
                      <a:rPr lang="en-US" altLang="zh-CN" sz="2400" b="0" i="1" smtClean="0">
                        <a:latin typeface="Cambria Math" panose="02040503050406030204" pitchFamily="18" charset="0"/>
                      </a:rPr>
                      <m:t>𝑌</m:t>
                    </m:r>
                    <m:r>
                      <a:rPr lang="en-US" altLang="zh-CN" sz="2400" b="0" i="1" smtClean="0">
                        <a:latin typeface="Cambria Math" panose="02040503050406030204" pitchFamily="18" charset="0"/>
                      </a:rPr>
                      <m:t>=</m:t>
                    </m:r>
                    <m:f>
                      <m:fPr>
                        <m:ctrlPr>
                          <a:rPr lang="en-US" altLang="zh-CN" sz="2400" i="1">
                            <a:latin typeface="Cambria Math" panose="02040503050406030204" pitchFamily="18" charset="0"/>
                            <a:ea typeface="Cambria Math" panose="02040503050406030204" pitchFamily="18" charset="0"/>
                          </a:rPr>
                        </m:ctrlPr>
                      </m:fPr>
                      <m:num>
                        <m:r>
                          <a:rPr lang="en-US" altLang="zh-CN" sz="2400" b="0" i="1" smtClean="0">
                            <a:latin typeface="Cambria Math" panose="02040503050406030204" pitchFamily="18" charset="0"/>
                            <a:ea typeface="Cambria Math" panose="02040503050406030204" pitchFamily="18" charset="0"/>
                          </a:rPr>
                          <m:t>𝑋</m:t>
                        </m:r>
                      </m:num>
                      <m:den>
                        <m:r>
                          <a:rPr lang="en-US" altLang="zh-CN" sz="2400" i="1">
                            <a:latin typeface="Cambria Math" panose="02040503050406030204" pitchFamily="18" charset="0"/>
                            <a:ea typeface="Cambria Math" panose="02040503050406030204" pitchFamily="18" charset="0"/>
                          </a:rPr>
                          <m:t>𝑎</m:t>
                        </m:r>
                      </m:den>
                    </m:f>
                  </m:oMath>
                </a14:m>
                <a:r>
                  <a:rPr lang="en-US" sz="2400" i="1" dirty="0">
                    <a:latin typeface="Garamond"/>
                    <a:cs typeface="Garamond"/>
                  </a:rPr>
                  <a:t>, to prove </a:t>
                </a:r>
                <a14:m>
                  <m:oMath xmlns:m="http://schemas.openxmlformats.org/officeDocument/2006/math">
                    <m:r>
                      <a:rPr lang="en-US" altLang="zh-CN" sz="2400" i="1" dirty="0">
                        <a:latin typeface="Cambria Math" panose="02040503050406030204" pitchFamily="18" charset="0"/>
                        <a:ea typeface="Cambria Math" panose="02040503050406030204" pitchFamily="18" charset="0"/>
                      </a:rPr>
                      <m:t>𝑃</m:t>
                    </m:r>
                    <m:r>
                      <a:rPr lang="en-US" altLang="zh-CN" sz="2400" i="1" dirty="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𝑌</m:t>
                    </m:r>
                    <m:r>
                      <a:rPr lang="en-US" altLang="zh-CN" sz="2400" i="1">
                        <a:latin typeface="Cambria Math" panose="02040503050406030204" pitchFamily="18" charset="0"/>
                        <a:ea typeface="Cambria Math" panose="02040503050406030204" pitchFamily="18" charset="0"/>
                      </a:rPr>
                      <m:t>&gt;</m:t>
                    </m:r>
                    <m:r>
                      <a:rPr lang="en-US" altLang="zh-CN" sz="2400" b="0" i="1" smtClean="0">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𝐸</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𝑌</m:t>
                    </m:r>
                    <m:r>
                      <a:rPr lang="en-US" altLang="zh-CN" sz="2400" b="0" i="1" smtClean="0">
                        <a:latin typeface="Cambria Math" panose="02040503050406030204" pitchFamily="18" charset="0"/>
                        <a:ea typeface="Cambria Math" panose="02040503050406030204" pitchFamily="18" charset="0"/>
                      </a:rPr>
                      <m:t>)</m:t>
                    </m:r>
                  </m:oMath>
                </a14:m>
                <a:endParaRPr lang="en-US" sz="2400" i="1" dirty="0">
                  <a:latin typeface="Garamond"/>
                  <a:cs typeface="Garamond"/>
                </a:endParaRPr>
              </a:p>
              <a:p>
                <a:r>
                  <a:rPr lang="en-US" sz="2800" i="1" dirty="0">
                    <a:latin typeface="Garamond"/>
                    <a:cs typeface="Garamond"/>
                  </a:rPr>
                  <a:t>Set an indicator </a:t>
                </a:r>
                <a:r>
                  <a:rPr lang="en-US" sz="2800" i="1" dirty="0" err="1">
                    <a:latin typeface="Garamond"/>
                    <a:cs typeface="Garamond"/>
                  </a:rPr>
                  <a:t>r.v.</a:t>
                </a:r>
                <a:r>
                  <a:rPr lang="en-US" sz="2800" i="1" dirty="0">
                    <a:latin typeface="Garamond"/>
                    <a:cs typeface="Garamond"/>
                  </a:rPr>
                  <a:t> </a:t>
                </a:r>
                <a14:m>
                  <m:oMath xmlns:m="http://schemas.openxmlformats.org/officeDocument/2006/math">
                    <m:r>
                      <a:rPr lang="en-US" altLang="zh-CN" sz="2400" b="0" i="1" dirty="0" smtClean="0">
                        <a:latin typeface="Cambria Math" panose="02040503050406030204" pitchFamily="18" charset="0"/>
                        <a:ea typeface="Cambria Math" panose="02040503050406030204" pitchFamily="18" charset="0"/>
                      </a:rPr>
                      <m:t>𝐼</m:t>
                    </m:r>
                    <m:d>
                      <m:dPr>
                        <m:ctrlPr>
                          <a:rPr lang="en-US" altLang="zh-CN" sz="2400" b="0" i="1" dirty="0"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𝑌</m:t>
                        </m:r>
                        <m:r>
                          <a:rPr lang="en-US" altLang="zh-CN" sz="2400" i="1">
                            <a:latin typeface="Cambria Math" panose="02040503050406030204" pitchFamily="18" charset="0"/>
                            <a:ea typeface="Cambria Math" panose="02040503050406030204" pitchFamily="18" charset="0"/>
                          </a:rPr>
                          <m:t>&gt;</m:t>
                        </m:r>
                        <m:r>
                          <a:rPr lang="en-US" altLang="zh-CN" sz="2400" b="0" i="1" smtClean="0">
                            <a:latin typeface="Cambria Math" panose="02040503050406030204" pitchFamily="18" charset="0"/>
                            <a:ea typeface="Cambria Math" panose="02040503050406030204" pitchFamily="18" charset="0"/>
                          </a:rPr>
                          <m:t>1</m:t>
                        </m:r>
                      </m:e>
                    </m:d>
                    <m:r>
                      <a:rPr lang="en-US" altLang="zh-CN" sz="2400" b="0" i="1" smtClean="0">
                        <a:latin typeface="Cambria Math" panose="02040503050406030204" pitchFamily="18" charset="0"/>
                        <a:ea typeface="Cambria Math" panose="02040503050406030204" pitchFamily="18" charset="0"/>
                      </a:rPr>
                      <m:t>=</m:t>
                    </m:r>
                    <m:d>
                      <m:dPr>
                        <m:begChr m:val="{"/>
                        <m:endChr m:val=""/>
                        <m:ctrlPr>
                          <a:rPr lang="en-US" altLang="zh-CN" sz="2400"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altLang="zh-CN" sz="2400" b="0" i="1" smtClean="0">
                                <a:latin typeface="Cambria Math" panose="02040503050406030204" pitchFamily="18" charset="0"/>
                                <a:ea typeface="Cambria Math" panose="02040503050406030204" pitchFamily="18" charset="0"/>
                              </a:rPr>
                            </m:ctrlPr>
                          </m:mPr>
                          <m:mr>
                            <m:e>
                              <m:r>
                                <m:rPr>
                                  <m:brk m:alnAt="7"/>
                                </m:rPr>
                                <a:rPr lang="en-US" altLang="zh-CN" sz="2400" b="0" i="1" smtClean="0">
                                  <a:latin typeface="Cambria Math" panose="02040503050406030204" pitchFamily="18" charset="0"/>
                                  <a:ea typeface="Cambria Math" panose="02040503050406030204" pitchFamily="18" charset="0"/>
                                </a:rPr>
                                <m:t>1</m:t>
                              </m:r>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𝑌</m:t>
                              </m:r>
                              <m:r>
                                <a:rPr lang="en-US" altLang="zh-CN" sz="2400" b="0" i="1" smtClean="0">
                                  <a:latin typeface="Cambria Math" panose="02040503050406030204" pitchFamily="18" charset="0"/>
                                  <a:ea typeface="Cambria Math" panose="02040503050406030204" pitchFamily="18" charset="0"/>
                                </a:rPr>
                                <m:t>&gt;1</m:t>
                              </m:r>
                            </m:e>
                          </m:mr>
                          <m:mr>
                            <m:e>
                              <m:r>
                                <a:rPr lang="en-US" altLang="zh-CN" sz="2400" b="0" i="1" smtClean="0">
                                  <a:latin typeface="Cambria Math" panose="02040503050406030204" pitchFamily="18" charset="0"/>
                                  <a:ea typeface="Cambria Math" panose="02040503050406030204" pitchFamily="18" charset="0"/>
                                </a:rPr>
                                <m:t>0, </m:t>
                              </m:r>
                              <m:r>
                                <a:rPr lang="en-US" altLang="zh-CN" sz="2400" b="0" i="1" smtClean="0">
                                  <a:latin typeface="Cambria Math" panose="02040503050406030204" pitchFamily="18" charset="0"/>
                                  <a:ea typeface="Cambria Math" panose="02040503050406030204" pitchFamily="18" charset="0"/>
                                </a:rPr>
                                <m:t>𝑌</m:t>
                              </m:r>
                              <m:r>
                                <a:rPr lang="en-US" altLang="zh-CN" sz="2400" b="0" i="1" smtClean="0">
                                  <a:latin typeface="Cambria Math" panose="02040503050406030204" pitchFamily="18" charset="0"/>
                                  <a:ea typeface="Cambria Math" panose="02040503050406030204" pitchFamily="18" charset="0"/>
                                </a:rPr>
                                <m:t>≤1</m:t>
                              </m:r>
                            </m:e>
                          </m:mr>
                        </m:m>
                      </m:e>
                    </m:d>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𝑡h𝑒𝑛</m:t>
                    </m:r>
                    <m:r>
                      <a:rPr lang="en-US" altLang="zh-CN" sz="2400" b="0" i="1" smtClean="0">
                        <a:latin typeface="Cambria Math" panose="02040503050406030204" pitchFamily="18" charset="0"/>
                        <a:ea typeface="Cambria Math" panose="02040503050406030204" pitchFamily="18" charset="0"/>
                      </a:rPr>
                      <m:t>  </m:t>
                    </m:r>
                    <m:r>
                      <a:rPr lang="en-US" altLang="zh-CN" sz="2400" i="1" dirty="0">
                        <a:latin typeface="Cambria Math" panose="02040503050406030204" pitchFamily="18" charset="0"/>
                        <a:ea typeface="Cambria Math" panose="02040503050406030204" pitchFamily="18" charset="0"/>
                      </a:rPr>
                      <m:t>𝐼</m:t>
                    </m:r>
                    <m:d>
                      <m:dPr>
                        <m:ctrlPr>
                          <a:rPr lang="en-US" altLang="zh-CN" sz="2400" i="1" dirty="0">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𝑌</m:t>
                        </m:r>
                        <m:r>
                          <a:rPr lang="en-US" altLang="zh-CN" sz="2400" i="1">
                            <a:latin typeface="Cambria Math" panose="02040503050406030204" pitchFamily="18" charset="0"/>
                            <a:ea typeface="Cambria Math" panose="02040503050406030204" pitchFamily="18" charset="0"/>
                          </a:rPr>
                          <m:t>&gt;1</m:t>
                        </m:r>
                      </m:e>
                    </m:d>
                    <m:r>
                      <a:rPr lang="en-US" altLang="zh-CN" sz="240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𝑌</m:t>
                    </m:r>
                  </m:oMath>
                </a14:m>
                <a:endParaRPr lang="en-US" sz="2400" i="1" dirty="0">
                  <a:latin typeface="Garamond"/>
                  <a:cs typeface="Garamond"/>
                </a:endParaRPr>
              </a:p>
              <a:p>
                <a:pPr/>
                <a14:m>
                  <m:oMathPara xmlns:m="http://schemas.openxmlformats.org/officeDocument/2006/math">
                    <m:oMathParaPr>
                      <m:jc m:val="centerGroup"/>
                    </m:oMathParaPr>
                    <m:oMath xmlns:m="http://schemas.openxmlformats.org/officeDocument/2006/math">
                      <m:r>
                        <a:rPr lang="en-US" altLang="zh-CN" sz="2400" b="0" i="1" dirty="0" smtClean="0">
                          <a:latin typeface="Cambria Math" panose="02040503050406030204" pitchFamily="18" charset="0"/>
                          <a:ea typeface="Cambria Math" panose="02040503050406030204" pitchFamily="18" charset="0"/>
                        </a:rPr>
                        <m:t>𝐸</m:t>
                      </m:r>
                      <m:r>
                        <a:rPr lang="en-US" altLang="zh-CN" sz="2400" b="0" i="1" dirty="0" smtClean="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𝐼</m:t>
                      </m:r>
                      <m:d>
                        <m:dPr>
                          <m:ctrlPr>
                            <a:rPr lang="en-US" altLang="zh-CN" sz="2400" i="1" dirty="0">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𝑌</m:t>
                          </m:r>
                          <m:r>
                            <a:rPr lang="en-US" altLang="zh-CN" sz="2400" i="1">
                              <a:latin typeface="Cambria Math" panose="02040503050406030204" pitchFamily="18" charset="0"/>
                              <a:ea typeface="Cambria Math" panose="02040503050406030204" pitchFamily="18" charset="0"/>
                            </a:rPr>
                            <m:t>&gt;1</m:t>
                          </m:r>
                        </m:e>
                      </m:d>
                      <m:r>
                        <a:rPr lang="en-US" altLang="zh-CN" sz="2400" b="0" i="1" smtClean="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𝐸</m:t>
                      </m:r>
                      <m:r>
                        <a:rPr lang="en-US" altLang="zh-CN" sz="2400" b="0" i="1" smtClean="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𝑌</m:t>
                      </m:r>
                      <m:r>
                        <a:rPr lang="en-US" altLang="zh-CN" sz="2400" b="0" i="1" smtClean="0">
                          <a:latin typeface="Cambria Math" panose="02040503050406030204" pitchFamily="18" charset="0"/>
                          <a:ea typeface="Cambria Math" panose="02040503050406030204" pitchFamily="18" charset="0"/>
                        </a:rPr>
                        <m:t>)</m:t>
                      </m:r>
                    </m:oMath>
                  </m:oMathPara>
                </a14:m>
                <a:endParaRPr lang="en-US" altLang="zh-CN" sz="2400" i="1" dirty="0">
                  <a:latin typeface="Garamond"/>
                  <a:cs typeface="Garamond"/>
                </a:endParaRPr>
              </a:p>
              <a:p>
                <a:pPr/>
                <a14:m>
                  <m:oMathPara xmlns:m="http://schemas.openxmlformats.org/officeDocument/2006/math">
                    <m:oMathParaPr>
                      <m:jc m:val="centerGroup"/>
                    </m:oMathParaPr>
                    <m:oMath xmlns:m="http://schemas.openxmlformats.org/officeDocument/2006/math">
                      <m:r>
                        <a:rPr lang="en-US" altLang="zh-CN" sz="2400" b="0" i="1" dirty="0" smtClean="0">
                          <a:latin typeface="Cambria Math" panose="02040503050406030204" pitchFamily="18" charset="0"/>
                          <a:ea typeface="Cambria Math" panose="02040503050406030204" pitchFamily="18" charset="0"/>
                        </a:rPr>
                        <m:t>𝑃</m:t>
                      </m:r>
                      <m:d>
                        <m:dPr>
                          <m:ctrlPr>
                            <a:rPr lang="en-US" altLang="zh-CN" sz="2400" i="1" dirty="0">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𝑌</m:t>
                          </m:r>
                          <m:r>
                            <a:rPr lang="en-US" altLang="zh-CN" sz="2400" i="1">
                              <a:latin typeface="Cambria Math" panose="02040503050406030204" pitchFamily="18" charset="0"/>
                              <a:ea typeface="Cambria Math" panose="02040503050406030204" pitchFamily="18" charset="0"/>
                            </a:rPr>
                            <m:t>&gt;1</m:t>
                          </m:r>
                        </m:e>
                      </m:d>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𝐸</m:t>
                      </m:r>
                      <m:r>
                        <a:rPr lang="en-US" altLang="zh-CN" sz="2400" b="0" i="1" smtClean="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𝑌</m:t>
                      </m:r>
                      <m:r>
                        <a:rPr lang="en-US" altLang="zh-CN" sz="2400" b="0" i="1" smtClean="0">
                          <a:latin typeface="Cambria Math" panose="02040503050406030204" pitchFamily="18" charset="0"/>
                          <a:ea typeface="Cambria Math" panose="02040503050406030204" pitchFamily="18" charset="0"/>
                        </a:rPr>
                        <m:t>)</m:t>
                      </m:r>
                    </m:oMath>
                  </m:oMathPara>
                </a14:m>
                <a:endParaRPr lang="en-US" altLang="zh-CN" sz="2400" i="1" dirty="0">
                  <a:latin typeface="Garamond"/>
                  <a:cs typeface="Garamond"/>
                </a:endParaRPr>
              </a:p>
              <a:p>
                <a:endParaRPr lang="en-US" altLang="zh-CN" sz="2800" i="1" dirty="0">
                  <a:latin typeface="Garamond"/>
                  <a:cs typeface="Garamond"/>
                </a:endParaRPr>
              </a:p>
              <a:p>
                <a:endParaRPr lang="en-US" altLang="zh-CN" sz="2800" i="1" dirty="0">
                  <a:latin typeface="Garamond"/>
                  <a:cs typeface="Garamond"/>
                </a:endParaRPr>
              </a:p>
              <a:p>
                <a:endParaRPr lang="en-US" sz="2800" i="1" dirty="0">
                  <a:latin typeface="Garamond"/>
                  <a:cs typeface="Garamond"/>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425395" y="1120137"/>
                <a:ext cx="8229600" cy="5720733"/>
              </a:xfrm>
              <a:prstGeom prst="rect">
                <a:avLst/>
              </a:prstGeom>
              <a:blipFill>
                <a:blip r:embed="rId2"/>
                <a:stretch>
                  <a:fillRect l="-1556" t="-106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15356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anim calcmode="lin" valueType="num">
                                      <p:cBhvr additive="base">
                                        <p:cTn id="1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 calcmode="lin" valueType="num">
                                      <p:cBhvr additive="base">
                                        <p:cTn id="1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 calcmode="lin" valueType="num">
                                      <p:cBhvr additive="base">
                                        <p:cTn id="1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 calcmode="lin" valueType="num">
                                      <p:cBhvr additive="base">
                                        <p:cTn id="2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1 Inequalities</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425395" y="1120137"/>
                <a:ext cx="8229600" cy="3360022"/>
              </a:xfrm>
              <a:prstGeom prst="rect">
                <a:avLst/>
              </a:prstGeom>
              <a:noFill/>
            </p:spPr>
            <p:txBody>
              <a:bodyPr wrap="square" rtlCol="0">
                <a:spAutoFit/>
              </a:bodyPr>
              <a:lstStyle/>
              <a:p>
                <a:r>
                  <a:rPr lang="en-US" sz="2800" dirty="0">
                    <a:solidFill>
                      <a:srgbClr val="FF0000"/>
                    </a:solidFill>
                    <a:latin typeface="Franklin Gothic Medium"/>
                    <a:cs typeface="Franklin Gothic Medium"/>
                  </a:rPr>
                  <a:t>Theorem 3 (Chebyshev)</a:t>
                </a:r>
                <a:r>
                  <a:rPr lang="en-US" sz="2800" dirty="0">
                    <a:latin typeface="Franklin Gothic Medium"/>
                    <a:cs typeface="Franklin Gothic Medium"/>
                  </a:rPr>
                  <a:t>: For any </a:t>
                </a:r>
                <a:r>
                  <a:rPr lang="en-US" sz="2800" dirty="0" err="1">
                    <a:latin typeface="Franklin Gothic Medium"/>
                    <a:cs typeface="Franklin Gothic Medium"/>
                  </a:rPr>
                  <a:t>r.v.s</a:t>
                </a:r>
                <a:r>
                  <a:rPr lang="en-US" sz="2800" dirty="0">
                    <a:latin typeface="Franklin Gothic Medium"/>
                    <a:cs typeface="Franklin Gothic Medium"/>
                  </a:rPr>
                  <a:t> </a:t>
                </a:r>
                <a14:m>
                  <m:oMath xmlns:m="http://schemas.openxmlformats.org/officeDocument/2006/math">
                    <m:r>
                      <a:rPr lang="en-US" altLang="zh-CN" sz="2800" i="1">
                        <a:latin typeface="Cambria Math" panose="02040503050406030204" pitchFamily="18" charset="0"/>
                      </a:rPr>
                      <m:t>𝑋</m:t>
                    </m:r>
                    <m:r>
                      <a:rPr lang="en-US" altLang="zh-CN" sz="2800" i="1">
                        <a:latin typeface="Cambria Math" panose="02040503050406030204" pitchFamily="18" charset="0"/>
                      </a:rPr>
                      <m:t> </m:t>
                    </m:r>
                  </m:oMath>
                </a14:m>
                <a:r>
                  <a:rPr lang="en-US" sz="2800" dirty="0">
                    <a:latin typeface="Franklin Gothic Medium"/>
                    <a:cs typeface="Franklin Gothic Medium"/>
                  </a:rPr>
                  <a:t>has mean</a:t>
                </a:r>
                <a:r>
                  <a:rPr lang="en-US" altLang="zh-CN" sz="2800" dirty="0"/>
                  <a:t> </a:t>
                </a:r>
                <a14:m>
                  <m:oMath xmlns:m="http://schemas.openxmlformats.org/officeDocument/2006/math">
                    <m:r>
                      <a:rPr lang="zh-CN" altLang="en-US" sz="2800" i="1" smtClean="0">
                        <a:latin typeface="Cambria Math" panose="02040503050406030204" pitchFamily="18" charset="0"/>
                      </a:rPr>
                      <m:t>𝜇</m:t>
                    </m:r>
                  </m:oMath>
                </a14:m>
                <a:r>
                  <a:rPr lang="en-US" sz="2800" dirty="0">
                    <a:latin typeface="Franklin Gothic Medium"/>
                    <a:cs typeface="Franklin Gothic Medium"/>
                  </a:rPr>
                  <a:t> and variance  </a:t>
                </a:r>
                <a14:m>
                  <m:oMath xmlns:m="http://schemas.openxmlformats.org/officeDocument/2006/math">
                    <m:sSup>
                      <m:sSupPr>
                        <m:ctrlPr>
                          <a:rPr lang="en-US" altLang="zh-CN" sz="2800" b="0" i="1" smtClean="0">
                            <a:latin typeface="Cambria Math" panose="02040503050406030204" pitchFamily="18" charset="0"/>
                          </a:rPr>
                        </m:ctrlPr>
                      </m:sSupPr>
                      <m:e>
                        <m:r>
                          <a:rPr lang="zh-CN" altLang="en-US" sz="2800" b="0" i="1" smtClean="0">
                            <a:latin typeface="Cambria Math" panose="02040503050406030204" pitchFamily="18" charset="0"/>
                          </a:rPr>
                          <m:t>𝜎</m:t>
                        </m:r>
                      </m:e>
                      <m:sup>
                        <m:r>
                          <a:rPr lang="en-US" altLang="zh-CN" sz="2800" b="0" i="1" smtClean="0">
                            <a:latin typeface="Cambria Math" panose="02040503050406030204" pitchFamily="18" charset="0"/>
                          </a:rPr>
                          <m:t>2</m:t>
                        </m:r>
                      </m:sup>
                    </m:sSup>
                  </m:oMath>
                </a14:m>
                <a:r>
                  <a:rPr lang="en-US" sz="2800" dirty="0">
                    <a:latin typeface="Franklin Gothic Medium"/>
                    <a:cs typeface="Franklin Gothic Medium"/>
                  </a:rPr>
                  <a:t>, then for any constant </a:t>
                </a:r>
                <a14:m>
                  <m:oMath xmlns:m="http://schemas.openxmlformats.org/officeDocument/2006/math">
                    <m:r>
                      <a:rPr lang="en-US" altLang="zh-CN" sz="2800" i="1">
                        <a:latin typeface="Cambria Math" panose="02040503050406030204" pitchFamily="18" charset="0"/>
                      </a:rPr>
                      <m:t>𝑎</m:t>
                    </m:r>
                    <m:r>
                      <a:rPr lang="en-US" altLang="zh-CN" sz="2800" i="1">
                        <a:latin typeface="Cambria Math" panose="02040503050406030204" pitchFamily="18" charset="0"/>
                      </a:rPr>
                      <m:t>&gt;0</m:t>
                    </m:r>
                  </m:oMath>
                </a14:m>
                <a:r>
                  <a:rPr lang="en-US" sz="2800" dirty="0">
                    <a:latin typeface="Franklin Gothic Medium"/>
                    <a:cs typeface="Franklin Gothic Medium"/>
                  </a:rPr>
                  <a:t>,</a:t>
                </a:r>
              </a:p>
              <a:p>
                <a:pPr algn="ctr"/>
                <a14:m>
                  <m:oMathPara xmlns:m="http://schemas.openxmlformats.org/officeDocument/2006/math">
                    <m:oMathParaPr>
                      <m:jc m:val="centerGroup"/>
                    </m:oMathParaPr>
                    <m:oMath xmlns:m="http://schemas.openxmlformats.org/officeDocument/2006/math">
                      <m:r>
                        <a:rPr lang="en-US" altLang="zh-CN" sz="2800" b="0" i="1" dirty="0" smtClean="0">
                          <a:latin typeface="Cambria Math" panose="02040503050406030204" pitchFamily="18" charset="0"/>
                          <a:ea typeface="Cambria Math" panose="02040503050406030204" pitchFamily="18" charset="0"/>
                        </a:rPr>
                        <m:t>𝑃</m:t>
                      </m:r>
                      <m:r>
                        <a:rPr lang="en-US" altLang="zh-CN" sz="2800" i="1" dirty="0" smtClean="0">
                          <a:latin typeface="Cambria Math" panose="02040503050406030204" pitchFamily="18" charset="0"/>
                          <a:ea typeface="Cambria Math" panose="02040503050406030204" pitchFamily="18" charset="0"/>
                        </a:rPr>
                        <m:t>(</m:t>
                      </m:r>
                      <m:d>
                        <m:dPr>
                          <m:begChr m:val="|"/>
                          <m:endChr m:val="|"/>
                          <m:ctrlPr>
                            <a:rPr lang="en-US" altLang="zh-CN" sz="2800" b="0" i="1" smtClean="0">
                              <a:latin typeface="Cambria Math" panose="02040503050406030204" pitchFamily="18" charset="0"/>
                              <a:ea typeface="Cambria Math" panose="02040503050406030204" pitchFamily="18" charset="0"/>
                            </a:rPr>
                          </m:ctrlPr>
                        </m:dPr>
                        <m:e>
                          <m:r>
                            <a:rPr lang="en-US" altLang="zh-CN" sz="2800" b="0" i="1" smtClean="0">
                              <a:latin typeface="Cambria Math" panose="02040503050406030204" pitchFamily="18" charset="0"/>
                              <a:ea typeface="Cambria Math" panose="02040503050406030204" pitchFamily="18" charset="0"/>
                            </a:rPr>
                            <m:t>𝑋</m:t>
                          </m:r>
                          <m:r>
                            <a:rPr lang="en-US" altLang="zh-CN" sz="2800" b="0" i="1" smtClean="0">
                              <a:latin typeface="Cambria Math" panose="02040503050406030204" pitchFamily="18" charset="0"/>
                              <a:ea typeface="Cambria Math" panose="02040503050406030204" pitchFamily="18" charset="0"/>
                            </a:rPr>
                            <m:t>−</m:t>
                          </m:r>
                          <m:r>
                            <a:rPr lang="zh-CN" altLang="en-US" sz="2800" i="1">
                              <a:latin typeface="Cambria Math" panose="02040503050406030204" pitchFamily="18" charset="0"/>
                            </a:rPr>
                            <m:t>𝜇</m:t>
                          </m:r>
                        </m:e>
                      </m:d>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𝑎</m:t>
                      </m:r>
                      <m:r>
                        <a:rPr lang="en-US" altLang="zh-CN" sz="2800" b="0" i="1" smtClean="0">
                          <a:latin typeface="Cambria Math" panose="02040503050406030204" pitchFamily="18" charset="0"/>
                          <a:ea typeface="Cambria Math" panose="02040503050406030204" pitchFamily="18" charset="0"/>
                        </a:rPr>
                        <m:t>)≤</m:t>
                      </m:r>
                      <m:f>
                        <m:fPr>
                          <m:ctrlPr>
                            <a:rPr lang="en-US" altLang="zh-CN" sz="2800" b="0" i="1" smtClean="0">
                              <a:latin typeface="Cambria Math" panose="02040503050406030204" pitchFamily="18" charset="0"/>
                              <a:ea typeface="Cambria Math" panose="02040503050406030204" pitchFamily="18" charset="0"/>
                            </a:rPr>
                          </m:ctrlPr>
                        </m:fPr>
                        <m:num>
                          <m:sSup>
                            <m:sSupPr>
                              <m:ctrlPr>
                                <a:rPr lang="en-US" altLang="zh-CN" sz="2800" i="1">
                                  <a:latin typeface="Cambria Math" panose="02040503050406030204" pitchFamily="18" charset="0"/>
                                </a:rPr>
                              </m:ctrlPr>
                            </m:sSupPr>
                            <m:e>
                              <m:r>
                                <a:rPr lang="zh-CN" altLang="en-US" sz="2800" i="1">
                                  <a:latin typeface="Cambria Math" panose="02040503050406030204" pitchFamily="18" charset="0"/>
                                </a:rPr>
                                <m:t>𝜎</m:t>
                              </m:r>
                            </m:e>
                            <m:sup>
                              <m:r>
                                <a:rPr lang="en-US" altLang="zh-CN" sz="2800" i="1">
                                  <a:latin typeface="Cambria Math" panose="02040503050406030204" pitchFamily="18" charset="0"/>
                                </a:rPr>
                                <m:t>2</m:t>
                              </m:r>
                            </m:sup>
                          </m:sSup>
                        </m:num>
                        <m:den>
                          <m:sSup>
                            <m:sSupPr>
                              <m:ctrlPr>
                                <a:rPr lang="en-US" altLang="zh-CN" sz="2800" i="1">
                                  <a:latin typeface="Cambria Math" panose="02040503050406030204" pitchFamily="18" charset="0"/>
                                </a:rPr>
                              </m:ctrlPr>
                            </m:sSupPr>
                            <m:e>
                              <m:r>
                                <a:rPr lang="en-US" altLang="zh-CN" sz="2800" b="0" i="1" smtClean="0">
                                  <a:latin typeface="Cambria Math" panose="02040503050406030204" pitchFamily="18" charset="0"/>
                                </a:rPr>
                                <m:t>𝑎</m:t>
                              </m:r>
                            </m:e>
                            <m:sup>
                              <m:r>
                                <a:rPr lang="en-US" altLang="zh-CN" sz="2800" i="1">
                                  <a:latin typeface="Cambria Math" panose="02040503050406030204" pitchFamily="18" charset="0"/>
                                </a:rPr>
                                <m:t>2</m:t>
                              </m:r>
                            </m:sup>
                          </m:sSup>
                        </m:den>
                      </m:f>
                    </m:oMath>
                  </m:oMathPara>
                </a14:m>
                <a:endParaRPr lang="en-US" sz="2800" b="0" dirty="0">
                  <a:latin typeface="Franklin Gothic Medium"/>
                  <a:cs typeface="Franklin Gothic Medium"/>
                </a:endParaRPr>
              </a:p>
              <a:p>
                <a:r>
                  <a:rPr lang="en-US" sz="2800" i="1" dirty="0">
                    <a:latin typeface="Garamond"/>
                    <a:cs typeface="Garamond"/>
                  </a:rPr>
                  <a:t>Proof: </a:t>
                </a:r>
              </a:p>
              <a:p>
                <a:r>
                  <a:rPr lang="en-US" altLang="zh-CN" sz="2400" b="0" dirty="0"/>
                  <a:t>Using Markov’s inequality,</a:t>
                </a:r>
                <a:endParaRPr lang="en-US" sz="2400" i="1" dirty="0">
                  <a:latin typeface="Garamond"/>
                  <a:cs typeface="Garamond"/>
                </a:endParaRPr>
              </a:p>
              <a:p>
                <a:pPr/>
                <a14:m>
                  <m:oMathPara xmlns:m="http://schemas.openxmlformats.org/officeDocument/2006/math">
                    <m:oMathParaPr>
                      <m:jc m:val="centerGroup"/>
                    </m:oMathParaPr>
                    <m:oMath xmlns:m="http://schemas.openxmlformats.org/officeDocument/2006/math">
                      <m:r>
                        <a:rPr lang="en-US" altLang="zh-CN" sz="2400" i="1" dirty="0">
                          <a:latin typeface="Cambria Math" panose="02040503050406030204" pitchFamily="18" charset="0"/>
                          <a:ea typeface="Cambria Math" panose="02040503050406030204" pitchFamily="18" charset="0"/>
                        </a:rPr>
                        <m:t>𝑃</m:t>
                      </m:r>
                      <m:d>
                        <m:dPr>
                          <m:ctrlPr>
                            <a:rPr lang="en-US" altLang="zh-CN" sz="2400" i="1" dirty="0">
                              <a:latin typeface="Cambria Math" panose="02040503050406030204" pitchFamily="18" charset="0"/>
                              <a:ea typeface="Cambria Math" panose="02040503050406030204" pitchFamily="18" charset="0"/>
                            </a:rPr>
                          </m:ctrlPr>
                        </m:dPr>
                        <m:e>
                          <m:d>
                            <m:dPr>
                              <m:begChr m:val="|"/>
                              <m:endChr m:val="|"/>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𝑋</m:t>
                              </m:r>
                              <m:r>
                                <a:rPr lang="en-US" altLang="zh-CN" sz="2400" i="1">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rPr>
                                <m:t>𝜇</m:t>
                              </m:r>
                            </m:e>
                          </m:d>
                          <m:r>
                            <a:rPr lang="en-US" altLang="zh-CN" sz="2400" i="1" smtClean="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𝑎</m:t>
                          </m:r>
                        </m:e>
                      </m:d>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𝑃</m:t>
                      </m:r>
                      <m:r>
                        <a:rPr lang="en-US" altLang="zh-CN" sz="2400" b="0" i="1" smtClean="0">
                          <a:latin typeface="Cambria Math" panose="02040503050406030204" pitchFamily="18" charset="0"/>
                          <a:ea typeface="Cambria Math" panose="02040503050406030204" pitchFamily="18" charset="0"/>
                        </a:rPr>
                        <m:t>(</m:t>
                      </m:r>
                      <m:sSup>
                        <m:sSupPr>
                          <m:ctrlPr>
                            <a:rPr lang="en-US" altLang="zh-CN" sz="2400" b="0" i="1" smtClean="0">
                              <a:latin typeface="Cambria Math" panose="02040503050406030204" pitchFamily="18" charset="0"/>
                              <a:ea typeface="Cambria Math" panose="02040503050406030204" pitchFamily="18" charset="0"/>
                            </a:rPr>
                          </m:ctrlPr>
                        </m:sSupPr>
                        <m:e>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𝑋</m:t>
                          </m:r>
                          <m:r>
                            <a:rPr lang="en-US" altLang="zh-CN" sz="2400" b="0" i="1" smtClean="0">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rPr>
                            <m:t>𝜇</m:t>
                          </m:r>
                          <m:r>
                            <a:rPr lang="en-US" altLang="zh-CN" sz="2400" b="0" i="1" smtClean="0">
                              <a:latin typeface="Cambria Math" panose="02040503050406030204" pitchFamily="18" charset="0"/>
                              <a:ea typeface="Cambria Math" panose="02040503050406030204" pitchFamily="18" charset="0"/>
                            </a:rPr>
                            <m:t>)</m:t>
                          </m:r>
                        </m:e>
                        <m:sup>
                          <m:r>
                            <a:rPr lang="en-US" altLang="zh-CN" sz="2400" b="0" i="1" smtClean="0">
                              <a:latin typeface="Cambria Math" panose="02040503050406030204" pitchFamily="18" charset="0"/>
                              <a:ea typeface="Cambria Math" panose="02040503050406030204" pitchFamily="18" charset="0"/>
                            </a:rPr>
                            <m:t>2</m:t>
                          </m:r>
                        </m:sup>
                      </m:sSup>
                      <m:r>
                        <a:rPr lang="en-US" altLang="zh-CN" sz="2400" i="1">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b="0" i="1" smtClean="0">
                              <a:latin typeface="Cambria Math" panose="02040503050406030204" pitchFamily="18" charset="0"/>
                            </a:rPr>
                            <m:t>𝑎</m:t>
                          </m:r>
                        </m:e>
                        <m:sup>
                          <m:r>
                            <a:rPr lang="en-US" altLang="zh-CN" sz="2400" i="1">
                              <a:latin typeface="Cambria Math" panose="02040503050406030204" pitchFamily="18" charset="0"/>
                            </a:rPr>
                            <m:t>2</m:t>
                          </m:r>
                        </m:sup>
                      </m:sSup>
                      <m:r>
                        <a:rPr lang="en-US" altLang="zh-CN" sz="2400" b="0" i="1" smtClean="0">
                          <a:latin typeface="Cambria Math" panose="02040503050406030204" pitchFamily="18" charset="0"/>
                          <a:ea typeface="Cambria Math" panose="02040503050406030204" pitchFamily="18" charset="0"/>
                        </a:rPr>
                        <m:t>)≤</m:t>
                      </m:r>
                      <m:f>
                        <m:fPr>
                          <m:ctrlPr>
                            <a:rPr lang="en-US" altLang="zh-CN" sz="2400" i="1">
                              <a:latin typeface="Cambria Math" panose="02040503050406030204" pitchFamily="18" charset="0"/>
                              <a:ea typeface="Cambria Math" panose="02040503050406030204" pitchFamily="18" charset="0"/>
                            </a:rPr>
                          </m:ctrlPr>
                        </m:fPr>
                        <m:num>
                          <m:sSup>
                            <m:sSupPr>
                              <m:ctrlPr>
                                <a:rPr lang="en-US" altLang="zh-CN" sz="2400" i="1">
                                  <a:latin typeface="Cambria Math" panose="02040503050406030204" pitchFamily="18" charset="0"/>
                                </a:rPr>
                              </m:ctrlPr>
                            </m:sSupPr>
                            <m:e>
                              <m:r>
                                <a:rPr lang="zh-CN" altLang="en-US" sz="2400" i="1">
                                  <a:latin typeface="Cambria Math" panose="02040503050406030204" pitchFamily="18" charset="0"/>
                                </a:rPr>
                                <m:t>𝜎</m:t>
                              </m:r>
                            </m:e>
                            <m:sup>
                              <m:r>
                                <a:rPr lang="en-US" altLang="zh-CN" sz="2400" i="1">
                                  <a:latin typeface="Cambria Math" panose="02040503050406030204" pitchFamily="18" charset="0"/>
                                </a:rPr>
                                <m:t>2</m:t>
                              </m:r>
                            </m:sup>
                          </m:sSup>
                        </m:num>
                        <m:den>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𝑎</m:t>
                              </m:r>
                            </m:e>
                            <m:sup>
                              <m:r>
                                <a:rPr lang="en-US" altLang="zh-CN" sz="2400" i="1">
                                  <a:latin typeface="Cambria Math" panose="02040503050406030204" pitchFamily="18" charset="0"/>
                                </a:rPr>
                                <m:t>2</m:t>
                              </m:r>
                            </m:sup>
                          </m:sSup>
                        </m:den>
                      </m:f>
                    </m:oMath>
                  </m:oMathPara>
                </a14:m>
                <a:endParaRPr lang="en-US" sz="2800" i="1" dirty="0">
                  <a:latin typeface="Garamond"/>
                  <a:cs typeface="Garamond"/>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425395" y="1120137"/>
                <a:ext cx="8229600" cy="3360022"/>
              </a:xfrm>
              <a:prstGeom prst="rect">
                <a:avLst/>
              </a:prstGeom>
              <a:blipFill>
                <a:blip r:embed="rId2"/>
                <a:stretch>
                  <a:fillRect l="-1556" t="-21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TextBox 3">
                <a:extLst>
                  <a:ext uri="{FF2B5EF4-FFF2-40B4-BE49-F238E27FC236}">
                    <a16:creationId xmlns:a16="http://schemas.microsoft.com/office/drawing/2014/main" id="{389DABFE-F634-F4BF-E5C2-A57CDF222194}"/>
                  </a:ext>
                </a:extLst>
              </p:cNvPr>
              <p:cNvSpPr txBox="1"/>
              <p:nvPr/>
            </p:nvSpPr>
            <p:spPr>
              <a:xfrm>
                <a:off x="425395" y="4685330"/>
                <a:ext cx="8229600" cy="1818639"/>
              </a:xfrm>
              <a:prstGeom prst="rect">
                <a:avLst/>
              </a:prstGeom>
              <a:noFill/>
            </p:spPr>
            <p:txBody>
              <a:bodyPr wrap="square" rtlCol="0">
                <a:spAutoFit/>
              </a:bodyPr>
              <a:lstStyle/>
              <a:p>
                <a:r>
                  <a:rPr lang="en-US" sz="2800" dirty="0">
                    <a:solidFill>
                      <a:srgbClr val="FF0000"/>
                    </a:solidFill>
                    <a:latin typeface="Franklin Gothic Medium"/>
                    <a:cs typeface="Franklin Gothic Medium"/>
                  </a:rPr>
                  <a:t>Theorem 4 (Chernoff)</a:t>
                </a:r>
                <a:r>
                  <a:rPr lang="en-US" sz="2800" dirty="0">
                    <a:latin typeface="Franklin Gothic Medium"/>
                    <a:cs typeface="Franklin Gothic Medium"/>
                  </a:rPr>
                  <a:t>: For any </a:t>
                </a:r>
                <a:r>
                  <a:rPr lang="en-US" sz="2800" dirty="0" err="1">
                    <a:latin typeface="Franklin Gothic Medium"/>
                    <a:cs typeface="Franklin Gothic Medium"/>
                  </a:rPr>
                  <a:t>r.v.s</a:t>
                </a:r>
                <a:r>
                  <a:rPr lang="en-US" sz="2800" dirty="0">
                    <a:latin typeface="Franklin Gothic Medium"/>
                    <a:cs typeface="Franklin Gothic Medium"/>
                  </a:rPr>
                  <a:t> </a:t>
                </a:r>
                <a14:m>
                  <m:oMath xmlns:m="http://schemas.openxmlformats.org/officeDocument/2006/math">
                    <m:r>
                      <a:rPr lang="en-US" altLang="zh-CN" sz="2800" i="1">
                        <a:latin typeface="Cambria Math" panose="02040503050406030204" pitchFamily="18" charset="0"/>
                      </a:rPr>
                      <m:t>𝑋</m:t>
                    </m:r>
                    <m:r>
                      <a:rPr lang="en-US" altLang="zh-CN" sz="2800" i="1">
                        <a:latin typeface="Cambria Math" panose="02040503050406030204" pitchFamily="18" charset="0"/>
                      </a:rPr>
                      <m:t> </m:t>
                    </m:r>
                  </m:oMath>
                </a14:m>
                <a:r>
                  <a:rPr lang="en-US" sz="2800" dirty="0">
                    <a:latin typeface="Franklin Gothic Medium"/>
                    <a:cs typeface="Franklin Gothic Medium"/>
                  </a:rPr>
                  <a:t>, </a:t>
                </a:r>
                <a:r>
                  <a:rPr lang="en-US" altLang="zh-CN" sz="2800" dirty="0">
                    <a:latin typeface="Franklin Gothic Medium"/>
                    <a:cs typeface="Franklin Gothic Medium"/>
                  </a:rPr>
                  <a:t>constants </a:t>
                </a:r>
                <a14:m>
                  <m:oMath xmlns:m="http://schemas.openxmlformats.org/officeDocument/2006/math">
                    <m:r>
                      <a:rPr lang="en-US" altLang="zh-CN" sz="2800" i="1">
                        <a:latin typeface="Cambria Math" panose="02040503050406030204" pitchFamily="18" charset="0"/>
                      </a:rPr>
                      <m:t>𝑎</m:t>
                    </m:r>
                    <m:r>
                      <a:rPr lang="en-US" altLang="zh-CN" sz="2800" i="1">
                        <a:latin typeface="Cambria Math" panose="02040503050406030204" pitchFamily="18" charset="0"/>
                      </a:rPr>
                      <m:t>&gt;0 </m:t>
                    </m:r>
                  </m:oMath>
                </a14:m>
                <a:r>
                  <a:rPr lang="en-US" sz="2800" dirty="0">
                    <a:latin typeface="Franklin Gothic Medium"/>
                    <a:cs typeface="Franklin Gothic Medium"/>
                  </a:rPr>
                  <a:t>, </a:t>
                </a:r>
                <a14:m>
                  <m:oMath xmlns:m="http://schemas.openxmlformats.org/officeDocument/2006/math">
                    <m:r>
                      <a:rPr lang="en-US" altLang="zh-CN" sz="2800" b="0" i="1" smtClean="0">
                        <a:latin typeface="Cambria Math" panose="02040503050406030204" pitchFamily="18" charset="0"/>
                      </a:rPr>
                      <m:t>𝑡</m:t>
                    </m:r>
                    <m:r>
                      <a:rPr lang="en-US" altLang="zh-CN" sz="2800" i="1">
                        <a:latin typeface="Cambria Math" panose="02040503050406030204" pitchFamily="18" charset="0"/>
                      </a:rPr>
                      <m:t>&gt;0</m:t>
                    </m:r>
                  </m:oMath>
                </a14:m>
                <a:r>
                  <a:rPr lang="en-US" sz="2800" dirty="0">
                    <a:latin typeface="Franklin Gothic Medium"/>
                    <a:cs typeface="Franklin Gothic Medium"/>
                  </a:rPr>
                  <a:t>, </a:t>
                </a:r>
              </a:p>
              <a:p>
                <a:pPr algn="ctr"/>
                <a14:m>
                  <m:oMathPara xmlns:m="http://schemas.openxmlformats.org/officeDocument/2006/math">
                    <m:oMathParaPr>
                      <m:jc m:val="centerGroup"/>
                    </m:oMathParaPr>
                    <m:oMath xmlns:m="http://schemas.openxmlformats.org/officeDocument/2006/math">
                      <m:r>
                        <a:rPr lang="en-US" altLang="zh-CN" sz="2800" b="0" i="1" dirty="0" smtClean="0">
                          <a:latin typeface="Cambria Math" panose="02040503050406030204" pitchFamily="18" charset="0"/>
                          <a:ea typeface="Cambria Math" panose="02040503050406030204" pitchFamily="18" charset="0"/>
                        </a:rPr>
                        <m:t>𝑃</m:t>
                      </m:r>
                      <m:r>
                        <a:rPr lang="en-US" altLang="zh-CN" sz="2800" i="1" dirty="0"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𝑋</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𝑎</m:t>
                      </m:r>
                      <m:r>
                        <a:rPr lang="en-US" altLang="zh-CN" sz="2800" b="0" i="1" smtClean="0">
                          <a:latin typeface="Cambria Math" panose="02040503050406030204" pitchFamily="18" charset="0"/>
                          <a:ea typeface="Cambria Math" panose="02040503050406030204" pitchFamily="18" charset="0"/>
                        </a:rPr>
                        <m:t>)≤</m:t>
                      </m:r>
                      <m:f>
                        <m:fPr>
                          <m:ctrlPr>
                            <a:rPr lang="en-US" altLang="zh-CN" sz="2800" b="0" i="1" smtClean="0">
                              <a:latin typeface="Cambria Math" panose="02040503050406030204" pitchFamily="18" charset="0"/>
                              <a:ea typeface="Cambria Math" panose="02040503050406030204" pitchFamily="18" charset="0"/>
                            </a:rPr>
                          </m:ctrlPr>
                        </m:fPr>
                        <m:num>
                          <m:sSup>
                            <m:sSupPr>
                              <m:ctrlPr>
                                <a:rPr lang="en-US" altLang="zh-CN" sz="2800" i="1">
                                  <a:latin typeface="Cambria Math" panose="02040503050406030204" pitchFamily="18" charset="0"/>
                                </a:rPr>
                              </m:ctrlPr>
                            </m:sSupPr>
                            <m:e>
                              <m:r>
                                <a:rPr lang="en-US" altLang="zh-CN" sz="2800" b="0" i="1" smtClean="0">
                                  <a:latin typeface="Cambria Math" panose="02040503050406030204" pitchFamily="18" charset="0"/>
                                </a:rPr>
                                <m:t>𝐸</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𝑒</m:t>
                              </m:r>
                            </m:e>
                            <m:sup>
                              <m:r>
                                <a:rPr lang="en-US" altLang="zh-CN" sz="2800" b="0" i="1" smtClean="0">
                                  <a:latin typeface="Cambria Math" panose="02040503050406030204" pitchFamily="18" charset="0"/>
                                </a:rPr>
                                <m:t>𝑡𝑋</m:t>
                              </m:r>
                            </m:sup>
                          </m:sSup>
                          <m:r>
                            <a:rPr lang="en-US" altLang="zh-CN" sz="2800" b="0" i="1" smtClean="0">
                              <a:latin typeface="Cambria Math" panose="02040503050406030204" pitchFamily="18" charset="0"/>
                            </a:rPr>
                            <m:t>)</m:t>
                          </m:r>
                        </m:num>
                        <m:den>
                          <m:sSup>
                            <m:sSupPr>
                              <m:ctrlPr>
                                <a:rPr lang="en-US" altLang="zh-CN" sz="2800" i="1" smtClean="0">
                                  <a:latin typeface="Cambria Math" panose="02040503050406030204" pitchFamily="18" charset="0"/>
                                </a:rPr>
                              </m:ctrlPr>
                            </m:sSupPr>
                            <m:e>
                              <m:r>
                                <a:rPr lang="en-US" altLang="zh-CN" sz="2800" b="0" i="1" smtClean="0">
                                  <a:latin typeface="Cambria Math" panose="02040503050406030204" pitchFamily="18" charset="0"/>
                                </a:rPr>
                                <m:t>𝑒</m:t>
                              </m:r>
                            </m:e>
                            <m:sup>
                              <m:r>
                                <a:rPr lang="en-US" altLang="zh-CN" sz="2800" b="0" i="1" smtClean="0">
                                  <a:latin typeface="Cambria Math" panose="02040503050406030204" pitchFamily="18" charset="0"/>
                                </a:rPr>
                                <m:t>𝑡𝑎</m:t>
                              </m:r>
                            </m:sup>
                          </m:sSup>
                        </m:den>
                      </m:f>
                    </m:oMath>
                  </m:oMathPara>
                </a14:m>
                <a:endParaRPr lang="en-US" sz="2800" b="0" dirty="0">
                  <a:latin typeface="Franklin Gothic Medium"/>
                  <a:cs typeface="Franklin Gothic Medium"/>
                </a:endParaRPr>
              </a:p>
            </p:txBody>
          </p:sp>
        </mc:Choice>
        <mc:Fallback xmlns="">
          <p:sp>
            <p:nvSpPr>
              <p:cNvPr id="3" name="TextBox 3">
                <a:extLst>
                  <a:ext uri="{FF2B5EF4-FFF2-40B4-BE49-F238E27FC236}">
                    <a16:creationId xmlns:a16="http://schemas.microsoft.com/office/drawing/2014/main" id="{389DABFE-F634-F4BF-E5C2-A57CDF222194}"/>
                  </a:ext>
                </a:extLst>
              </p:cNvPr>
              <p:cNvSpPr txBox="1">
                <a:spLocks noRot="1" noChangeAspect="1" noMove="1" noResize="1" noEditPoints="1" noAdjustHandles="1" noChangeArrowheads="1" noChangeShapeType="1" noTextEdit="1"/>
              </p:cNvSpPr>
              <p:nvPr/>
            </p:nvSpPr>
            <p:spPr>
              <a:xfrm>
                <a:off x="425395" y="4685330"/>
                <a:ext cx="8229600" cy="1818639"/>
              </a:xfrm>
              <a:prstGeom prst="rect">
                <a:avLst/>
              </a:prstGeom>
              <a:blipFill>
                <a:blip r:embed="rId3"/>
                <a:stretch>
                  <a:fillRect l="-1556" t="-33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46531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1 Inequalities</a:t>
            </a:r>
            <a:endParaRPr lang="en-US" dirty="0"/>
          </a:p>
        </p:txBody>
      </p:sp>
      <mc:AlternateContent xmlns:mc="http://schemas.openxmlformats.org/markup-compatibility/2006">
        <mc:Choice xmlns:a14="http://schemas.microsoft.com/office/drawing/2010/main" Requires="a14">
          <p:sp>
            <p:nvSpPr>
              <p:cNvPr id="4" name="TextBox 3"/>
              <p:cNvSpPr txBox="1"/>
              <p:nvPr/>
            </p:nvSpPr>
            <p:spPr>
              <a:xfrm>
                <a:off x="425395" y="1120137"/>
                <a:ext cx="8229600" cy="5180842"/>
              </a:xfrm>
              <a:prstGeom prst="rect">
                <a:avLst/>
              </a:prstGeom>
              <a:noFill/>
            </p:spPr>
            <p:txBody>
              <a:bodyPr wrap="square" rtlCol="0">
                <a:spAutoFit/>
              </a:bodyPr>
              <a:lstStyle/>
              <a:p>
                <a:r>
                  <a:rPr lang="en-US" sz="2800" dirty="0">
                    <a:latin typeface="Franklin Gothic Medium"/>
                    <a:cs typeface="Franklin Gothic Medium"/>
                  </a:rPr>
                  <a:t>Example 3  Bounds on a Normal tail probability: Let </a:t>
                </a:r>
                <a14:m>
                  <m:oMath xmlns:m="http://schemas.openxmlformats.org/officeDocument/2006/math">
                    <m:r>
                      <a:rPr lang="en-US" altLang="zh-CN" sz="2800" i="1" smtClean="0">
                        <a:latin typeface="Cambria Math" panose="02040503050406030204" pitchFamily="18" charset="0"/>
                        <a:ea typeface="Cambria Math" panose="02040503050406030204" pitchFamily="18" charset="0"/>
                      </a:rPr>
                      <m:t>𝑍</m:t>
                    </m:r>
                    <m:r>
                      <a:rPr lang="en-US" altLang="zh-CN" sz="280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𝑁</m:t>
                    </m:r>
                    <m:r>
                      <a:rPr lang="en-US" altLang="zh-CN" sz="2800" b="0" i="1" smtClean="0">
                        <a:latin typeface="Cambria Math" panose="02040503050406030204" pitchFamily="18" charset="0"/>
                        <a:ea typeface="Cambria Math" panose="02040503050406030204" pitchFamily="18" charset="0"/>
                      </a:rPr>
                      <m:t>(0,1)</m:t>
                    </m:r>
                  </m:oMath>
                </a14:m>
                <a:r>
                  <a:rPr lang="en-US" sz="2800" dirty="0">
                    <a:latin typeface="Franklin Gothic Medium"/>
                    <a:cs typeface="Franklin Gothic Medium"/>
                  </a:rPr>
                  <a:t>, </a:t>
                </a:r>
                <a14:m>
                  <m:oMath xmlns:m="http://schemas.openxmlformats.org/officeDocument/2006/math">
                    <m:r>
                      <m:rPr>
                        <m:sty m:val="p"/>
                      </m:rPr>
                      <a:rPr lang="en-US" altLang="zh-CN" sz="2800" b="0" i="0" smtClean="0">
                        <a:latin typeface="Cambria Math" panose="02040503050406030204" pitchFamily="18" charset="0"/>
                        <a:ea typeface="Cambria Math" panose="02040503050406030204" pitchFamily="18" charset="0"/>
                      </a:rPr>
                      <m:t>B</m:t>
                    </m:r>
                    <m:r>
                      <a:rPr lang="en-US" altLang="zh-CN" sz="2800" b="0" i="1" smtClean="0">
                        <a:latin typeface="Cambria Math" panose="02040503050406030204" pitchFamily="18" charset="0"/>
                        <a:ea typeface="Cambria Math" panose="02040503050406030204" pitchFamily="18" charset="0"/>
                      </a:rPr>
                      <m:t>𝑦</m:t>
                    </m:r>
                    <m:r>
                      <a:rPr lang="en-US" altLang="zh-CN" sz="2800" b="0" i="1" smtClean="0">
                        <a:latin typeface="Cambria Math" panose="02040503050406030204" pitchFamily="18" charset="0"/>
                        <a:ea typeface="Cambria Math" panose="02040503050406030204" pitchFamily="18" charset="0"/>
                      </a:rPr>
                      <m:t> </m:t>
                    </m:r>
                    <m:r>
                      <m:rPr>
                        <m:sty m:val="p"/>
                      </m:rPr>
                      <a:rPr lang="en-US" altLang="zh-CN" sz="2800" b="0" i="0" smtClean="0">
                        <a:latin typeface="Cambria Math" panose="02040503050406030204" pitchFamily="18" charset="0"/>
                        <a:ea typeface="Cambria Math" panose="02040503050406030204" pitchFamily="18" charset="0"/>
                      </a:rPr>
                      <m:t>the</m:t>
                    </m:r>
                    <m:r>
                      <a:rPr lang="en-US" altLang="zh-CN" sz="2800" b="0" i="0" smtClean="0">
                        <a:latin typeface="Cambria Math" panose="02040503050406030204" pitchFamily="18" charset="0"/>
                        <a:ea typeface="Cambria Math" panose="02040503050406030204" pitchFamily="18" charset="0"/>
                      </a:rPr>
                      <m:t> 68−95−99.7 </m:t>
                    </m:r>
                    <m:r>
                      <m:rPr>
                        <m:sty m:val="p"/>
                      </m:rPr>
                      <a:rPr lang="en-US" altLang="zh-CN" sz="2800" b="0" i="0" smtClean="0">
                        <a:latin typeface="Cambria Math" panose="02040503050406030204" pitchFamily="18" charset="0"/>
                        <a:ea typeface="Cambria Math" panose="02040503050406030204" pitchFamily="18" charset="0"/>
                      </a:rPr>
                      <m:t>rule</m:t>
                    </m:r>
                    <m:r>
                      <a:rPr lang="en-US" altLang="zh-CN" sz="2800" b="0" i="0" smtClean="0">
                        <a:latin typeface="Cambria Math" panose="02040503050406030204" pitchFamily="18" charset="0"/>
                        <a:ea typeface="Cambria Math" panose="02040503050406030204" pitchFamily="18" charset="0"/>
                      </a:rPr>
                      <m:t>, </m:t>
                    </m:r>
                  </m:oMath>
                </a14:m>
                <a:endParaRPr lang="en-US" altLang="zh-CN" sz="2800" b="0" i="0"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ea typeface="Cambria Math" panose="02040503050406030204" pitchFamily="18" charset="0"/>
                        </a:rPr>
                        <m:t>𝑃</m:t>
                      </m:r>
                      <m:r>
                        <a:rPr lang="en-US" altLang="zh-CN" sz="2800" b="0" i="0" smtClean="0">
                          <a:latin typeface="Cambria Math" panose="02040503050406030204" pitchFamily="18" charset="0"/>
                          <a:ea typeface="Cambria Math" panose="02040503050406030204" pitchFamily="18" charset="0"/>
                        </a:rPr>
                        <m:t>(</m:t>
                      </m:r>
                      <m:d>
                        <m:dPr>
                          <m:begChr m:val="|"/>
                          <m:endChr m:val="|"/>
                          <m:ctrlPr>
                            <a:rPr lang="en-US" altLang="zh-CN" sz="2800" i="1">
                              <a:latin typeface="Cambria Math" panose="02040503050406030204" pitchFamily="18" charset="0"/>
                              <a:ea typeface="Cambria Math" panose="02040503050406030204" pitchFamily="18" charset="0"/>
                            </a:rPr>
                          </m:ctrlPr>
                        </m:dPr>
                        <m:e>
                          <m:r>
                            <a:rPr lang="en-US" altLang="zh-CN" sz="2800" i="1">
                              <a:latin typeface="Cambria Math" panose="02040503050406030204" pitchFamily="18" charset="0"/>
                              <a:ea typeface="Cambria Math" panose="02040503050406030204" pitchFamily="18" charset="0"/>
                            </a:rPr>
                            <m:t>𝑍</m:t>
                          </m:r>
                        </m:e>
                      </m:d>
                      <m:r>
                        <a:rPr lang="en-US" altLang="zh-CN" sz="2800" i="1">
                          <a:latin typeface="Cambria Math" panose="02040503050406030204" pitchFamily="18" charset="0"/>
                          <a:ea typeface="Cambria Math" panose="02040503050406030204" pitchFamily="18" charset="0"/>
                        </a:rPr>
                        <m:t>&gt;3</m:t>
                      </m:r>
                      <m:r>
                        <a:rPr lang="en-US" altLang="zh-CN" sz="2800" b="0" i="0" smtClean="0">
                          <a:latin typeface="Cambria Math" panose="02040503050406030204" pitchFamily="18" charset="0"/>
                          <a:ea typeface="Cambria Math" panose="02040503050406030204" pitchFamily="18" charset="0"/>
                        </a:rPr>
                        <m:t>) </m:t>
                      </m:r>
                      <m:r>
                        <a:rPr lang="en-US" altLang="zh-CN" sz="2800" b="0" i="1" smtClean="0">
                          <a:latin typeface="Cambria Math" panose="02040503050406030204" pitchFamily="18" charset="0"/>
                          <a:ea typeface="Cambria Math" panose="02040503050406030204" pitchFamily="18" charset="0"/>
                        </a:rPr>
                        <m:t>≈0.003</m:t>
                      </m:r>
                    </m:oMath>
                  </m:oMathPara>
                </a14:m>
                <a:endParaRPr lang="en-US" altLang="zh-CN" sz="2800" b="0" dirty="0">
                  <a:latin typeface="Cambria Math" panose="02040503050406030204" pitchFamily="18" charset="0"/>
                  <a:ea typeface="Cambria Math" panose="02040503050406030204" pitchFamily="18" charset="0"/>
                </a:endParaRPr>
              </a:p>
              <a:p>
                <a:r>
                  <a:rPr lang="en-US" sz="2400" i="1" dirty="0">
                    <a:latin typeface="Garamond"/>
                    <a:cs typeface="Garamond"/>
                  </a:rPr>
                  <a:t>Markov inequality:</a:t>
                </a:r>
              </a:p>
              <a:p>
                <a14:m>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d>
                          <m:dPr>
                            <m:begChr m:val="|"/>
                            <m:endChr m:val="|"/>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𝑍</m:t>
                            </m:r>
                          </m:e>
                        </m:d>
                        <m:r>
                          <a:rPr lang="en-US" altLang="zh-CN" sz="2400" i="1">
                            <a:latin typeface="Cambria Math" panose="02040503050406030204" pitchFamily="18" charset="0"/>
                            <a:ea typeface="Cambria Math" panose="02040503050406030204" pitchFamily="18" charset="0"/>
                          </a:rPr>
                          <m:t>&gt;3</m:t>
                        </m:r>
                      </m:e>
                    </m:d>
                    <m:r>
                      <a:rPr lang="en-US" altLang="zh-CN" sz="2400" b="0" i="1" smtClean="0">
                        <a:latin typeface="Cambria Math" panose="02040503050406030204" pitchFamily="18" charset="0"/>
                        <a:ea typeface="Cambria Math" panose="02040503050406030204" pitchFamily="18" charset="0"/>
                      </a:rPr>
                      <m:t>≤</m:t>
                    </m:r>
                    <m:f>
                      <m:fPr>
                        <m:ctrlPr>
                          <a:rPr lang="en-US" altLang="zh-CN" sz="2400" b="0" i="1" smtClean="0">
                            <a:latin typeface="Cambria Math" panose="02040503050406030204" pitchFamily="18" charset="0"/>
                            <a:ea typeface="Cambria Math" panose="02040503050406030204" pitchFamily="18" charset="0"/>
                          </a:rPr>
                        </m:ctrlPr>
                      </m:fPr>
                      <m:num>
                        <m:r>
                          <a:rPr lang="en-US" altLang="zh-CN" sz="2400" b="0" i="1" smtClean="0">
                            <a:latin typeface="Cambria Math" panose="02040503050406030204" pitchFamily="18" charset="0"/>
                            <a:ea typeface="Cambria Math" panose="02040503050406030204" pitchFamily="18" charset="0"/>
                          </a:rPr>
                          <m:t>𝐸</m:t>
                        </m:r>
                        <m:d>
                          <m:dPr>
                            <m:ctrlPr>
                              <a:rPr lang="en-US" altLang="zh-CN" sz="2400" b="0" i="1" smtClean="0">
                                <a:latin typeface="Cambria Math" panose="02040503050406030204" pitchFamily="18" charset="0"/>
                                <a:ea typeface="Cambria Math" panose="02040503050406030204" pitchFamily="18" charset="0"/>
                              </a:rPr>
                            </m:ctrlPr>
                          </m:dPr>
                          <m:e>
                            <m:d>
                              <m:dPr>
                                <m:begChr m:val="|"/>
                                <m:endChr m:val="|"/>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𝑍</m:t>
                                </m:r>
                              </m:e>
                            </m:d>
                          </m:e>
                        </m:d>
                      </m:num>
                      <m:den>
                        <m:r>
                          <a:rPr lang="en-US" altLang="zh-CN" sz="2400" b="0" i="1" smtClean="0">
                            <a:latin typeface="Cambria Math" panose="02040503050406030204" pitchFamily="18" charset="0"/>
                            <a:ea typeface="Cambria Math" panose="02040503050406030204" pitchFamily="18" charset="0"/>
                          </a:rPr>
                          <m:t>3</m:t>
                        </m:r>
                      </m:den>
                    </m:f>
                    <m:r>
                      <a:rPr lang="en-US" altLang="zh-CN" sz="2400" b="0" i="1" smtClean="0">
                        <a:latin typeface="Cambria Math" panose="02040503050406030204" pitchFamily="18" charset="0"/>
                        <a:ea typeface="Cambria Math" panose="02040503050406030204" pitchFamily="18" charset="0"/>
                      </a:rPr>
                      <m:t>=</m:t>
                    </m:r>
                    <m:f>
                      <m:fPr>
                        <m:ctrlPr>
                          <a:rPr lang="en-US" altLang="zh-CN" sz="2400" b="0" i="1" smtClean="0">
                            <a:latin typeface="Cambria Math" panose="02040503050406030204" pitchFamily="18" charset="0"/>
                            <a:ea typeface="Cambria Math" panose="02040503050406030204" pitchFamily="18" charset="0"/>
                          </a:rPr>
                        </m:ctrlPr>
                      </m:fPr>
                      <m:num>
                        <m:rad>
                          <m:radPr>
                            <m:degHide m:val="on"/>
                            <m:ctrlPr>
                              <a:rPr lang="en-US" altLang="zh-CN" sz="2400" b="0" i="1" smtClean="0">
                                <a:latin typeface="Cambria Math" panose="02040503050406030204" pitchFamily="18" charset="0"/>
                                <a:ea typeface="Cambria Math" panose="02040503050406030204" pitchFamily="18" charset="0"/>
                              </a:rPr>
                            </m:ctrlPr>
                          </m:radPr>
                          <m:deg/>
                          <m:e>
                            <m:f>
                              <m:fPr>
                                <m:ctrlPr>
                                  <a:rPr lang="en-US" altLang="zh-CN" sz="2400" b="0" i="1" smtClean="0">
                                    <a:latin typeface="Cambria Math" panose="02040503050406030204" pitchFamily="18" charset="0"/>
                                    <a:ea typeface="Cambria Math" panose="02040503050406030204" pitchFamily="18" charset="0"/>
                                  </a:rPr>
                                </m:ctrlPr>
                              </m:fPr>
                              <m:num>
                                <m:r>
                                  <a:rPr lang="en-US" altLang="zh-CN" sz="2400" b="0" i="1" smtClean="0">
                                    <a:latin typeface="Cambria Math" panose="02040503050406030204" pitchFamily="18" charset="0"/>
                                    <a:ea typeface="Cambria Math" panose="02040503050406030204" pitchFamily="18" charset="0"/>
                                  </a:rPr>
                                  <m:t>2</m:t>
                                </m:r>
                              </m:num>
                              <m:den>
                                <m:r>
                                  <a:rPr lang="zh-CN" altLang="en-US" sz="2400" b="0" i="1" smtClean="0">
                                    <a:latin typeface="Cambria Math" panose="02040503050406030204" pitchFamily="18" charset="0"/>
                                    <a:ea typeface="Cambria Math" panose="02040503050406030204" pitchFamily="18" charset="0"/>
                                  </a:rPr>
                                  <m:t>𝜋</m:t>
                                </m:r>
                              </m:den>
                            </m:f>
                          </m:e>
                        </m:rad>
                      </m:num>
                      <m:den>
                        <m:r>
                          <a:rPr lang="en-US" altLang="zh-CN" sz="2400" b="0" i="1" smtClean="0">
                            <a:latin typeface="Cambria Math" panose="02040503050406030204" pitchFamily="18" charset="0"/>
                            <a:ea typeface="Cambria Math" panose="02040503050406030204" pitchFamily="18" charset="0"/>
                          </a:rPr>
                          <m:t>3</m:t>
                        </m:r>
                      </m:den>
                    </m:f>
                    <m:r>
                      <a:rPr lang="en-US" altLang="zh-CN" sz="2400" b="0" i="1" smtClean="0">
                        <a:latin typeface="Cambria Math" panose="02040503050406030204" pitchFamily="18" charset="0"/>
                        <a:ea typeface="Cambria Math" panose="02040503050406030204" pitchFamily="18" charset="0"/>
                      </a:rPr>
                      <m:t>≈0.27</m:t>
                    </m:r>
                    <m:r>
                      <a:rPr lang="en-US" altLang="zh-CN" sz="2400" b="0" i="1" smtClean="0">
                        <a:latin typeface="Cambria Math" panose="02040503050406030204" pitchFamily="18" charset="0"/>
                      </a:rPr>
                      <m:t>;</m:t>
                    </m:r>
                  </m:oMath>
                </a14:m>
                <a:r>
                  <a:rPr lang="en-US" altLang="zh-CN" sz="2400" b="0" i="1" dirty="0">
                    <a:latin typeface="Cambria Math" panose="02040503050406030204" pitchFamily="18" charset="0"/>
                  </a:rPr>
                  <a:t> </a:t>
                </a:r>
                <a:endParaRPr lang="en-US" altLang="zh-CN" sz="2400" b="0" i="1" dirty="0">
                  <a:latin typeface="Garamond"/>
                </a:endParaRPr>
              </a:p>
              <a:p>
                <a:r>
                  <a:rPr lang="en-US" altLang="zh-CN" sz="2400" i="1" dirty="0">
                    <a:latin typeface="Garamond"/>
                  </a:rPr>
                  <a:t>Chebyshev inequality.</a:t>
                </a:r>
              </a:p>
              <a:p>
                <a:pPr/>
                <a14:m>
                  <m:oMathPara xmlns:m="http://schemas.openxmlformats.org/officeDocument/2006/math">
                    <m:oMathParaPr>
                      <m:jc m:val="left"/>
                    </m:oMathParaPr>
                    <m:oMath xmlns:m="http://schemas.openxmlformats.org/officeDocument/2006/math">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d>
                            <m:dPr>
                              <m:begChr m:val="|"/>
                              <m:endChr m:val="|"/>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𝑍</m:t>
                              </m:r>
                            </m:e>
                          </m:d>
                          <m:r>
                            <a:rPr lang="en-US" altLang="zh-CN" sz="2400" i="1">
                              <a:latin typeface="Cambria Math" panose="02040503050406030204" pitchFamily="18" charset="0"/>
                              <a:ea typeface="Cambria Math" panose="02040503050406030204" pitchFamily="18" charset="0"/>
                            </a:rPr>
                            <m:t>&gt;3</m:t>
                          </m:r>
                        </m:e>
                      </m:d>
                      <m:r>
                        <a:rPr lang="en-US" altLang="zh-CN" sz="2400" i="1">
                          <a:latin typeface="Cambria Math" panose="02040503050406030204" pitchFamily="18" charset="0"/>
                          <a:ea typeface="Cambria Math" panose="02040503050406030204" pitchFamily="18" charset="0"/>
                        </a:rPr>
                        <m:t>≤</m:t>
                      </m:r>
                      <m:f>
                        <m:fPr>
                          <m:ctrlPr>
                            <a:rPr lang="en-US" altLang="zh-CN" sz="2400" i="1">
                              <a:latin typeface="Cambria Math" panose="02040503050406030204" pitchFamily="18" charset="0"/>
                              <a:ea typeface="Cambria Math" panose="02040503050406030204" pitchFamily="18" charset="0"/>
                            </a:rPr>
                          </m:ctrlPr>
                        </m:fPr>
                        <m:num>
                          <m:r>
                            <a:rPr lang="en-US" altLang="zh-CN" sz="2400" b="0" i="1" smtClean="0">
                              <a:latin typeface="Cambria Math" panose="02040503050406030204" pitchFamily="18" charset="0"/>
                              <a:ea typeface="Cambria Math" panose="02040503050406030204" pitchFamily="18" charset="0"/>
                            </a:rPr>
                            <m:t>1</m:t>
                          </m:r>
                        </m:num>
                        <m:den>
                          <m:r>
                            <a:rPr lang="en-US" altLang="zh-CN" sz="2400" b="0" i="1" smtClean="0">
                              <a:latin typeface="Cambria Math" panose="02040503050406030204" pitchFamily="18" charset="0"/>
                              <a:ea typeface="Cambria Math" panose="02040503050406030204" pitchFamily="18" charset="0"/>
                            </a:rPr>
                            <m:t>9</m:t>
                          </m:r>
                        </m:den>
                      </m:f>
                      <m:r>
                        <a:rPr lang="en-US" altLang="zh-CN" sz="2400" i="1">
                          <a:latin typeface="Cambria Math" panose="02040503050406030204" pitchFamily="18" charset="0"/>
                          <a:ea typeface="Cambria Math" panose="02040503050406030204" pitchFamily="18" charset="0"/>
                        </a:rPr>
                        <m:t>≈0.</m:t>
                      </m:r>
                      <m:r>
                        <a:rPr lang="en-US" altLang="zh-CN" sz="2400" b="0" i="1" smtClean="0">
                          <a:latin typeface="Cambria Math" panose="02040503050406030204" pitchFamily="18" charset="0"/>
                          <a:ea typeface="Cambria Math" panose="02040503050406030204" pitchFamily="18" charset="0"/>
                        </a:rPr>
                        <m:t>11</m:t>
                      </m:r>
                      <m:r>
                        <a:rPr lang="en-US" altLang="zh-CN" sz="2400" i="1">
                          <a:latin typeface="Cambria Math" panose="02040503050406030204" pitchFamily="18" charset="0"/>
                        </a:rPr>
                        <m:t>;</m:t>
                      </m:r>
                      <m:r>
                        <m:rPr>
                          <m:nor/>
                        </m:rPr>
                        <a:rPr lang="en-US" altLang="zh-CN" sz="2400" i="1" dirty="0">
                          <a:latin typeface="Cambria Math" panose="02040503050406030204" pitchFamily="18" charset="0"/>
                        </a:rPr>
                        <m:t> </m:t>
                      </m:r>
                    </m:oMath>
                  </m:oMathPara>
                </a14:m>
                <a:endParaRPr lang="en-US" altLang="zh-CN" sz="2400" i="1" dirty="0">
                  <a:latin typeface="Garamond"/>
                </a:endParaRPr>
              </a:p>
              <a:p>
                <a:r>
                  <a:rPr lang="en-US" altLang="zh-CN" sz="2400" i="1" dirty="0">
                    <a:latin typeface="Garamond"/>
                  </a:rPr>
                  <a:t>Chernoff inequality.</a:t>
                </a:r>
              </a:p>
              <a:p>
                <a14:m>
                  <m:oMath xmlns:m="http://schemas.openxmlformats.org/officeDocument/2006/math">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d>
                          <m:dPr>
                            <m:begChr m:val="|"/>
                            <m:endChr m:val="|"/>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𝑍</m:t>
                            </m:r>
                          </m:e>
                        </m:d>
                        <m:r>
                          <a:rPr lang="en-US" altLang="zh-CN" sz="2400" i="1">
                            <a:latin typeface="Cambria Math" panose="02040503050406030204" pitchFamily="18" charset="0"/>
                            <a:ea typeface="Cambria Math" panose="02040503050406030204" pitchFamily="18" charset="0"/>
                          </a:rPr>
                          <m:t>&gt;3</m:t>
                        </m:r>
                      </m:e>
                    </m:d>
                    <m:r>
                      <a:rPr lang="en-US" altLang="zh-CN" sz="2400" b="0" i="1" smtClean="0">
                        <a:latin typeface="Cambria Math" panose="02040503050406030204" pitchFamily="18" charset="0"/>
                        <a:ea typeface="Cambria Math" panose="02040503050406030204" pitchFamily="18" charset="0"/>
                      </a:rPr>
                      <m:t>=2</m:t>
                    </m:r>
                    <m:r>
                      <a:rPr lang="en-US" altLang="zh-CN" sz="2400" b="0" i="1" smtClean="0">
                        <a:latin typeface="Cambria Math" panose="02040503050406030204" pitchFamily="18" charset="0"/>
                        <a:ea typeface="Cambria Math" panose="02040503050406030204" pitchFamily="18" charset="0"/>
                      </a:rPr>
                      <m:t>𝑃</m:t>
                    </m:r>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𝑍</m:t>
                        </m:r>
                        <m:r>
                          <a:rPr lang="en-US" altLang="zh-CN" sz="2400" b="0" i="1" smtClean="0">
                            <a:latin typeface="Cambria Math" panose="02040503050406030204" pitchFamily="18" charset="0"/>
                            <a:ea typeface="Cambria Math" panose="02040503050406030204" pitchFamily="18" charset="0"/>
                          </a:rPr>
                          <m:t>&gt;3</m:t>
                        </m:r>
                      </m:e>
                    </m:d>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2</m:t>
                    </m:r>
                    <m:sSup>
                      <m:sSupPr>
                        <m:ctrlPr>
                          <a:rPr lang="en-US" altLang="zh-CN" sz="2400" b="0" i="1" smtClean="0">
                            <a:latin typeface="Cambria Math" panose="02040503050406030204" pitchFamily="18" charset="0"/>
                            <a:ea typeface="Cambria Math" panose="02040503050406030204" pitchFamily="18" charset="0"/>
                          </a:rPr>
                        </m:ctrlPr>
                      </m:sSupPr>
                      <m:e>
                        <m:r>
                          <a:rPr lang="en-US" altLang="zh-CN" sz="2400" b="0" i="1" smtClean="0">
                            <a:latin typeface="Cambria Math" panose="02040503050406030204" pitchFamily="18" charset="0"/>
                            <a:ea typeface="Cambria Math" panose="02040503050406030204" pitchFamily="18" charset="0"/>
                          </a:rPr>
                          <m:t>𝑒</m:t>
                        </m:r>
                      </m:e>
                      <m:sup>
                        <m:r>
                          <a:rPr lang="en-US" altLang="zh-CN" sz="2400" b="0" i="1" smtClean="0">
                            <a:latin typeface="Cambria Math" panose="02040503050406030204" pitchFamily="18" charset="0"/>
                            <a:ea typeface="Cambria Math" panose="02040503050406030204" pitchFamily="18" charset="0"/>
                          </a:rPr>
                          <m:t>−3</m:t>
                        </m:r>
                        <m:r>
                          <a:rPr lang="en-US" altLang="zh-CN" sz="2400" b="0" i="1" smtClean="0">
                            <a:latin typeface="Cambria Math" panose="02040503050406030204" pitchFamily="18" charset="0"/>
                            <a:ea typeface="Cambria Math" panose="02040503050406030204" pitchFamily="18" charset="0"/>
                          </a:rPr>
                          <m:t>𝑡</m:t>
                        </m:r>
                      </m:sup>
                    </m:sSup>
                    <m:r>
                      <a:rPr lang="en-US" altLang="zh-CN" sz="2400" b="0" i="1" smtClean="0">
                        <a:latin typeface="Cambria Math" panose="02040503050406030204" pitchFamily="18" charset="0"/>
                        <a:ea typeface="Cambria Math" panose="02040503050406030204" pitchFamily="18" charset="0"/>
                      </a:rPr>
                      <m:t>𝐸</m:t>
                    </m:r>
                    <m:d>
                      <m:dPr>
                        <m:ctrlPr>
                          <a:rPr lang="en-US" altLang="zh-CN" sz="2400" b="0" i="1" smtClean="0">
                            <a:latin typeface="Cambria Math" panose="02040503050406030204" pitchFamily="18" charset="0"/>
                            <a:ea typeface="Cambria Math" panose="02040503050406030204" pitchFamily="18" charset="0"/>
                          </a:rPr>
                        </m:ctrlPr>
                      </m:dPr>
                      <m:e>
                        <m:sSup>
                          <m:sSupPr>
                            <m:ctrlPr>
                              <a:rPr lang="en-US" altLang="zh-CN" sz="2400" b="0" i="1" smtClean="0">
                                <a:latin typeface="Cambria Math" panose="02040503050406030204" pitchFamily="18" charset="0"/>
                                <a:ea typeface="Cambria Math" panose="02040503050406030204" pitchFamily="18" charset="0"/>
                              </a:rPr>
                            </m:ctrlPr>
                          </m:sSupPr>
                          <m:e>
                            <m:r>
                              <a:rPr lang="en-US" altLang="zh-CN" sz="2400" b="0" i="1" smtClean="0">
                                <a:latin typeface="Cambria Math" panose="02040503050406030204" pitchFamily="18" charset="0"/>
                                <a:ea typeface="Cambria Math" panose="02040503050406030204" pitchFamily="18" charset="0"/>
                              </a:rPr>
                              <m:t>𝑒</m:t>
                            </m:r>
                          </m:e>
                          <m:sup>
                            <m:r>
                              <a:rPr lang="en-US" altLang="zh-CN" sz="2400" b="0" i="1" smtClean="0">
                                <a:latin typeface="Cambria Math" panose="02040503050406030204" pitchFamily="18" charset="0"/>
                                <a:ea typeface="Cambria Math" panose="02040503050406030204" pitchFamily="18" charset="0"/>
                              </a:rPr>
                              <m:t>𝑡𝑍</m:t>
                            </m:r>
                          </m:sup>
                        </m:sSup>
                      </m:e>
                    </m:d>
                    <m:r>
                      <a:rPr lang="en-US" altLang="zh-CN" sz="2400" b="0" i="1" smtClean="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2</m:t>
                    </m:r>
                    <m:r>
                      <m:rPr>
                        <m:nor/>
                      </m:rPr>
                      <a:rPr lang="en-US" altLang="zh-CN" sz="2400" i="1" dirty="0">
                        <a:latin typeface="Cambria Math" panose="02040503050406030204" pitchFamily="18" charset="0"/>
                      </a:rPr>
                      <m:t> </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𝑒</m:t>
                        </m:r>
                      </m:e>
                      <m:sup>
                        <m:r>
                          <a:rPr lang="en-US" altLang="zh-CN" sz="2400" i="1">
                            <a:latin typeface="Cambria Math" panose="02040503050406030204" pitchFamily="18" charset="0"/>
                            <a:ea typeface="Cambria Math" panose="02040503050406030204" pitchFamily="18" charset="0"/>
                          </a:rPr>
                          <m:t>−3</m:t>
                        </m:r>
                        <m:r>
                          <a:rPr lang="en-US" altLang="zh-CN" sz="2400" i="1">
                            <a:latin typeface="Cambria Math" panose="02040503050406030204" pitchFamily="18" charset="0"/>
                            <a:ea typeface="Cambria Math" panose="02040503050406030204" pitchFamily="18" charset="0"/>
                          </a:rPr>
                          <m:t>𝑡</m:t>
                        </m:r>
                      </m:sup>
                    </m:sSup>
                  </m:oMath>
                </a14:m>
                <a:r>
                  <a:rPr lang="en-US" altLang="zh-CN" sz="2400" dirty="0">
                    <a:ea typeface="Cambria Math" panose="02040503050406030204" pitchFamily="18" charset="0"/>
                  </a:rPr>
                  <a:t> </a:t>
                </a:r>
                <a14:m>
                  <m:oMath xmlns:m="http://schemas.openxmlformats.org/officeDocument/2006/math">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𝑒</m:t>
                        </m:r>
                      </m:e>
                      <m:sup>
                        <m:sSup>
                          <m:sSupPr>
                            <m:ctrlPr>
                              <a:rPr lang="en-US" altLang="zh-CN" sz="2400" i="1" smtClean="0">
                                <a:latin typeface="Cambria Math" panose="02040503050406030204" pitchFamily="18" charset="0"/>
                                <a:ea typeface="Cambria Math" panose="02040503050406030204" pitchFamily="18" charset="0"/>
                              </a:rPr>
                            </m:ctrlPr>
                          </m:sSupPr>
                          <m:e>
                            <m:r>
                              <a:rPr lang="en-US" altLang="zh-CN" sz="2400" b="0" i="1" smtClean="0">
                                <a:latin typeface="Cambria Math" panose="02040503050406030204" pitchFamily="18" charset="0"/>
                                <a:ea typeface="Cambria Math" panose="02040503050406030204" pitchFamily="18" charset="0"/>
                              </a:rPr>
                              <m:t>𝑡</m:t>
                            </m:r>
                          </m:e>
                          <m:sup>
                            <m:r>
                              <a:rPr lang="en-US" altLang="zh-CN" sz="2400" b="0" i="1" smtClean="0">
                                <a:latin typeface="Cambria Math" panose="02040503050406030204" pitchFamily="18" charset="0"/>
                                <a:ea typeface="Cambria Math" panose="02040503050406030204" pitchFamily="18" charset="0"/>
                              </a:rPr>
                              <m:t>2</m:t>
                            </m:r>
                          </m:sup>
                        </m:sSup>
                        <m:r>
                          <a:rPr lang="en-US" altLang="zh-CN" sz="2400" b="0" i="1" smtClean="0">
                            <a:latin typeface="Cambria Math" panose="02040503050406030204" pitchFamily="18" charset="0"/>
                            <a:ea typeface="Cambria Math" panose="02040503050406030204" pitchFamily="18" charset="0"/>
                          </a:rPr>
                          <m:t>/2</m:t>
                        </m:r>
                      </m:sup>
                    </m:sSup>
                  </m:oMath>
                </a14:m>
                <a:endParaRPr lang="en-US" altLang="zh-CN" sz="2400" i="1" dirty="0">
                  <a:latin typeface="Garamond"/>
                </a:endParaRPr>
              </a:p>
              <a:p>
                <a:r>
                  <a:rPr lang="en-US" altLang="zh-CN" sz="2400" b="0" dirty="0">
                    <a:ea typeface="Cambria Math" panose="02040503050406030204" pitchFamily="18" charset="0"/>
                  </a:rPr>
                  <a:t>When  </a:t>
                </a:r>
                <a14:m>
                  <m:oMath xmlns:m="http://schemas.openxmlformats.org/officeDocument/2006/math">
                    <m:r>
                      <a:rPr lang="en-US" altLang="zh-CN" sz="2400" b="0" i="1" smtClean="0">
                        <a:latin typeface="Cambria Math" panose="02040503050406030204" pitchFamily="18" charset="0"/>
                        <a:ea typeface="Cambria Math" panose="02040503050406030204" pitchFamily="18" charset="0"/>
                      </a:rPr>
                      <m:t>𝑡</m:t>
                    </m:r>
                    <m:r>
                      <a:rPr lang="en-US" altLang="zh-CN" sz="2400" b="0" i="1" smtClean="0">
                        <a:latin typeface="Cambria Math" panose="02040503050406030204" pitchFamily="18" charset="0"/>
                        <a:ea typeface="Cambria Math" panose="02040503050406030204" pitchFamily="18" charset="0"/>
                      </a:rPr>
                      <m:t>=3</m:t>
                    </m:r>
                  </m:oMath>
                </a14:m>
                <a:r>
                  <a:rPr lang="en-US" altLang="zh-CN" sz="2400" i="1" dirty="0">
                    <a:latin typeface="Garamond"/>
                  </a:rPr>
                  <a:t>, the min value is </a:t>
                </a:r>
                <a:r>
                  <a:rPr lang="en-US" altLang="zh-CN" sz="2400" dirty="0">
                    <a:latin typeface="Garamond"/>
                  </a:rPr>
                  <a:t>0.02</a:t>
                </a:r>
              </a:p>
              <a:p>
                <a:endParaRPr lang="en-US" altLang="zh-CN" sz="2400" i="1" dirty="0">
                  <a:latin typeface="Garamond"/>
                </a:endParaRPr>
              </a:p>
            </p:txBody>
          </p:sp>
        </mc:Choice>
        <mc:Fallback>
          <p:sp>
            <p:nvSpPr>
              <p:cNvPr id="4" name="TextBox 3"/>
              <p:cNvSpPr txBox="1">
                <a:spLocks noRot="1" noChangeAspect="1" noMove="1" noResize="1" noEditPoints="1" noAdjustHandles="1" noChangeArrowheads="1" noChangeShapeType="1" noTextEdit="1"/>
              </p:cNvSpPr>
              <p:nvPr/>
            </p:nvSpPr>
            <p:spPr>
              <a:xfrm>
                <a:off x="425395" y="1120137"/>
                <a:ext cx="8229600" cy="5180842"/>
              </a:xfrm>
              <a:prstGeom prst="rect">
                <a:avLst/>
              </a:prstGeom>
              <a:blipFill>
                <a:blip r:embed="rId2"/>
                <a:stretch>
                  <a:fillRect l="-1556" t="-11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09359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2 Central limit theorem</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425395" y="1120137"/>
                <a:ext cx="8229600" cy="4827412"/>
              </a:xfrm>
              <a:prstGeom prst="rect">
                <a:avLst/>
              </a:prstGeom>
              <a:noFill/>
            </p:spPr>
            <p:txBody>
              <a:bodyPr wrap="square" rtlCol="0">
                <a:spAutoFit/>
              </a:bodyPr>
              <a:lstStyle/>
              <a:p>
                <a:r>
                  <a:rPr lang="en-US" sz="2800" dirty="0">
                    <a:latin typeface="Franklin Gothic Medium"/>
                    <a:cs typeface="Franklin Gothic Medium"/>
                  </a:rPr>
                  <a:t>Law of Large Numbers (LLN)</a:t>
                </a:r>
              </a:p>
              <a:p>
                <a:endParaRPr lang="en-US" sz="2800" dirty="0">
                  <a:latin typeface="Franklin Gothic Medium"/>
                  <a:cs typeface="Franklin Gothic Medium"/>
                </a:endParaRPr>
              </a:p>
              <a:p>
                <a14:m>
                  <m:oMath xmlns:m="http://schemas.openxmlformats.org/officeDocument/2006/math">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𝑋</m:t>
                        </m:r>
                      </m:e>
                      <m:sub>
                        <m:r>
                          <a:rPr lang="en-US" altLang="zh-CN" sz="2400" i="1">
                            <a:latin typeface="Cambria Math" panose="02040503050406030204" pitchFamily="18" charset="0"/>
                            <a:ea typeface="Cambria Math" panose="02040503050406030204" pitchFamily="18" charset="0"/>
                          </a:rPr>
                          <m:t>1</m:t>
                        </m:r>
                      </m:sub>
                    </m:sSub>
                    <m:r>
                      <a:rPr lang="en-US" altLang="zh-CN" sz="2400" i="1">
                        <a:latin typeface="Cambria Math" panose="02040503050406030204" pitchFamily="18" charset="0"/>
                        <a:ea typeface="Cambria Math" panose="02040503050406030204" pitchFamily="18" charset="0"/>
                      </a:rPr>
                      <m:t>⋯ </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𝑋</m:t>
                        </m:r>
                      </m:e>
                      <m:sub>
                        <m:r>
                          <a:rPr lang="en-US" altLang="zh-CN" sz="2400" i="1">
                            <a:latin typeface="Cambria Math" panose="02040503050406030204" pitchFamily="18" charset="0"/>
                            <a:ea typeface="Cambria Math" panose="02040503050406030204" pitchFamily="18" charset="0"/>
                          </a:rPr>
                          <m:t>𝑛</m:t>
                        </m:r>
                      </m:sub>
                    </m:sSub>
                    <m:r>
                      <a:rPr lang="en-US" altLang="zh-CN" sz="2400" i="1">
                        <a:latin typeface="Cambria Math" panose="02040503050406030204" pitchFamily="18" charset="0"/>
                        <a:ea typeface="Cambria Math" panose="02040503050406030204" pitchFamily="18" charset="0"/>
                      </a:rPr>
                      <m:t> </m:t>
                    </m:r>
                  </m:oMath>
                </a14:m>
                <a:r>
                  <a:rPr lang="en-US" altLang="zh-CN" sz="2400" dirty="0">
                    <a:latin typeface="Franklin Gothic Medium"/>
                    <a:cs typeface="Franklin Gothic Medium"/>
                  </a:rPr>
                  <a:t>are </a:t>
                </a:r>
                <a:r>
                  <a:rPr lang="en-US" altLang="zh-CN" sz="2400" dirty="0" err="1">
                    <a:latin typeface="Franklin Gothic Medium"/>
                    <a:cs typeface="Franklin Gothic Medium"/>
                  </a:rPr>
                  <a:t>i.i.d.</a:t>
                </a:r>
                <a:r>
                  <a:rPr lang="en-US" altLang="zh-CN" sz="2400" dirty="0">
                    <a:latin typeface="Franklin Gothic Medium"/>
                    <a:cs typeface="Franklin Gothic Medium"/>
                  </a:rPr>
                  <a:t> variables with same mean</a:t>
                </a:r>
                <a:r>
                  <a:rPr lang="en-US" altLang="zh-CN" sz="2400" dirty="0"/>
                  <a:t> </a:t>
                </a:r>
                <a14:m>
                  <m:oMath xmlns:m="http://schemas.openxmlformats.org/officeDocument/2006/math">
                    <m:r>
                      <a:rPr lang="zh-CN" altLang="en-US" sz="2400" i="1">
                        <a:latin typeface="Cambria Math" panose="02040503050406030204" pitchFamily="18" charset="0"/>
                      </a:rPr>
                      <m:t>𝜇</m:t>
                    </m:r>
                  </m:oMath>
                </a14:m>
                <a:r>
                  <a:rPr lang="en-US" altLang="zh-CN" sz="2400" dirty="0">
                    <a:latin typeface="Franklin Gothic Medium"/>
                    <a:cs typeface="Franklin Gothic Medium"/>
                  </a:rPr>
                  <a:t> and variance  </a:t>
                </a:r>
                <a14:m>
                  <m:oMath xmlns:m="http://schemas.openxmlformats.org/officeDocument/2006/math">
                    <m:sSup>
                      <m:sSupPr>
                        <m:ctrlPr>
                          <a:rPr lang="en-US" altLang="zh-CN" sz="2400" i="1">
                            <a:latin typeface="Cambria Math" panose="02040503050406030204" pitchFamily="18" charset="0"/>
                          </a:rPr>
                        </m:ctrlPr>
                      </m:sSupPr>
                      <m:e>
                        <m:r>
                          <a:rPr lang="zh-CN" altLang="en-US" sz="2400" i="1">
                            <a:latin typeface="Cambria Math" panose="02040503050406030204" pitchFamily="18" charset="0"/>
                          </a:rPr>
                          <m:t>𝜎</m:t>
                        </m:r>
                      </m:e>
                      <m:sup>
                        <m:r>
                          <a:rPr lang="en-US" altLang="zh-CN" sz="2400" i="1">
                            <a:latin typeface="Cambria Math" panose="02040503050406030204" pitchFamily="18" charset="0"/>
                          </a:rPr>
                          <m:t>2</m:t>
                        </m:r>
                      </m:sup>
                    </m:sSup>
                  </m:oMath>
                </a14:m>
                <a:r>
                  <a:rPr lang="en-US" sz="2400" dirty="0">
                    <a:latin typeface="Franklin Gothic Medium"/>
                    <a:cs typeface="Franklin Gothic Medium"/>
                  </a:rPr>
                  <a:t>, let </a:t>
                </a:r>
                <a14:m>
                  <m:oMath xmlns:m="http://schemas.openxmlformats.org/officeDocument/2006/math">
                    <m:acc>
                      <m:accPr>
                        <m:chr m:val="̅"/>
                        <m:ctrlPr>
                          <a:rPr lang="en-US" altLang="zh-CN" sz="2400" i="1" smtClean="0">
                            <a:latin typeface="Cambria Math" panose="02040503050406030204" pitchFamily="18" charset="0"/>
                            <a:ea typeface="Cambria Math" panose="02040503050406030204" pitchFamily="18" charset="0"/>
                          </a:rPr>
                        </m:ctrlPr>
                      </m:accPr>
                      <m:e>
                        <m:r>
                          <a:rPr lang="en-US" altLang="zh-CN" sz="2400" b="0" i="1" smtClean="0">
                            <a:latin typeface="Cambria Math" panose="02040503050406030204" pitchFamily="18" charset="0"/>
                            <a:ea typeface="Cambria Math" panose="02040503050406030204" pitchFamily="18" charset="0"/>
                          </a:rPr>
                          <m:t>𝑋</m:t>
                        </m:r>
                      </m:e>
                    </m:acc>
                    <m:r>
                      <a:rPr lang="en-US" altLang="zh-CN" sz="2400" b="0" i="1" smtClean="0">
                        <a:latin typeface="Cambria Math" panose="02040503050406030204" pitchFamily="18" charset="0"/>
                        <a:ea typeface="Cambria Math" panose="02040503050406030204" pitchFamily="18" charset="0"/>
                      </a:rPr>
                      <m:t>=</m:t>
                    </m:r>
                    <m:f>
                      <m:fPr>
                        <m:ctrlPr>
                          <a:rPr lang="en-US" altLang="zh-CN" sz="2400" b="0" i="1" smtClean="0">
                            <a:latin typeface="Cambria Math" panose="02040503050406030204" pitchFamily="18" charset="0"/>
                            <a:ea typeface="Cambria Math" panose="02040503050406030204" pitchFamily="18" charset="0"/>
                          </a:rPr>
                        </m:ctrlPr>
                      </m:fPr>
                      <m:num>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𝑋</m:t>
                            </m:r>
                          </m:e>
                          <m:sub>
                            <m:r>
                              <a:rPr lang="en-US" altLang="zh-CN" sz="2400" i="1">
                                <a:latin typeface="Cambria Math" panose="02040503050406030204" pitchFamily="18" charset="0"/>
                                <a:ea typeface="Cambria Math" panose="02040503050406030204" pitchFamily="18" charset="0"/>
                              </a:rPr>
                              <m:t>1</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𝑋</m:t>
                            </m:r>
                          </m:e>
                          <m:sub>
                            <m:r>
                              <a:rPr lang="en-US" altLang="zh-CN" sz="2400" i="1">
                                <a:latin typeface="Cambria Math" panose="02040503050406030204" pitchFamily="18" charset="0"/>
                                <a:ea typeface="Cambria Math" panose="02040503050406030204" pitchFamily="18" charset="0"/>
                              </a:rPr>
                              <m:t>𝑛</m:t>
                            </m:r>
                          </m:sub>
                        </m:sSub>
                      </m:num>
                      <m:den>
                        <m:r>
                          <a:rPr lang="en-US" altLang="zh-CN" sz="2400" b="0" i="1" smtClean="0">
                            <a:latin typeface="Cambria Math" panose="02040503050406030204" pitchFamily="18" charset="0"/>
                            <a:ea typeface="Cambria Math" panose="02040503050406030204" pitchFamily="18" charset="0"/>
                          </a:rPr>
                          <m:t>𝑛</m:t>
                        </m:r>
                      </m:den>
                    </m:f>
                  </m:oMath>
                </a14:m>
                <a:r>
                  <a:rPr lang="en-US" sz="2400" dirty="0">
                    <a:latin typeface="Franklin Gothic Medium"/>
                    <a:cs typeface="Franklin Gothic Medium"/>
                  </a:rPr>
                  <a:t>   (</a:t>
                </a:r>
                <a:r>
                  <a:rPr lang="en-US" sz="2400" dirty="0">
                    <a:solidFill>
                      <a:srgbClr val="FF3300"/>
                    </a:solidFill>
                    <a:latin typeface="Franklin Gothic Medium"/>
                    <a:cs typeface="Franklin Gothic Medium"/>
                  </a:rPr>
                  <a:t>sample mean in statistics</a:t>
                </a:r>
                <a:r>
                  <a:rPr lang="en-US" sz="2400" dirty="0">
                    <a:latin typeface="Franklin Gothic Medium"/>
                    <a:cs typeface="Franklin Gothic Medium"/>
                  </a:rPr>
                  <a:t>)</a:t>
                </a:r>
              </a:p>
              <a:p>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ea typeface="Cambria Math" panose="02040503050406030204" pitchFamily="18" charset="0"/>
                        </a:rPr>
                        <m:t>𝐸</m:t>
                      </m:r>
                      <m:d>
                        <m:dPr>
                          <m:ctrlPr>
                            <a:rPr lang="en-US" altLang="zh-CN" sz="2800" i="1">
                              <a:latin typeface="Cambria Math" panose="02040503050406030204" pitchFamily="18" charset="0"/>
                              <a:ea typeface="Cambria Math" panose="02040503050406030204" pitchFamily="18" charset="0"/>
                            </a:rPr>
                          </m:ctrlPr>
                        </m:dPr>
                        <m:e>
                          <m:acc>
                            <m:accPr>
                              <m:chr m:val="̅"/>
                              <m:ctrlPr>
                                <a:rPr lang="en-US" altLang="zh-CN" sz="2800" i="1">
                                  <a:latin typeface="Cambria Math" panose="02040503050406030204" pitchFamily="18" charset="0"/>
                                  <a:ea typeface="Cambria Math" panose="02040503050406030204" pitchFamily="18" charset="0"/>
                                </a:rPr>
                              </m:ctrlPr>
                            </m:accPr>
                            <m:e>
                              <m:r>
                                <a:rPr lang="en-US" altLang="zh-CN" sz="2800" i="1">
                                  <a:latin typeface="Cambria Math" panose="02040503050406030204" pitchFamily="18" charset="0"/>
                                  <a:ea typeface="Cambria Math" panose="02040503050406030204" pitchFamily="18" charset="0"/>
                                </a:rPr>
                                <m:t>𝑋</m:t>
                              </m:r>
                            </m:e>
                          </m:acc>
                        </m:e>
                      </m:d>
                      <m:r>
                        <a:rPr lang="en-US" altLang="zh-CN" sz="2800" b="0" i="1" smtClean="0">
                          <a:latin typeface="Cambria Math" panose="02040503050406030204" pitchFamily="18" charset="0"/>
                          <a:ea typeface="Cambria Math" panose="02040503050406030204" pitchFamily="18" charset="0"/>
                        </a:rPr>
                        <m:t>=</m:t>
                      </m:r>
                      <m:r>
                        <a:rPr lang="zh-CN" altLang="en-US" sz="2800" i="1">
                          <a:latin typeface="Cambria Math" panose="02040503050406030204" pitchFamily="18" charset="0"/>
                        </a:rPr>
                        <m:t>𝜇</m:t>
                      </m:r>
                      <m:r>
                        <a:rPr lang="en-US" altLang="zh-CN" sz="2800" b="0" i="0" smtClean="0">
                          <a:latin typeface="Cambria Math" panose="02040503050406030204" pitchFamily="18" charset="0"/>
                        </a:rPr>
                        <m:t>,   </m:t>
                      </m:r>
                      <m:r>
                        <m:rPr>
                          <m:sty m:val="p"/>
                        </m:rPr>
                        <a:rPr lang="en-US" altLang="zh-CN" sz="2800" b="0" i="0" smtClean="0">
                          <a:latin typeface="Cambria Math" panose="02040503050406030204" pitchFamily="18" charset="0"/>
                        </a:rPr>
                        <m:t>Var</m:t>
                      </m:r>
                      <m:d>
                        <m:dPr>
                          <m:ctrlPr>
                            <a:rPr lang="en-US" altLang="zh-CN" sz="2800" b="0" i="1" smtClean="0">
                              <a:latin typeface="Cambria Math" panose="02040503050406030204" pitchFamily="18" charset="0"/>
                            </a:rPr>
                          </m:ctrlPr>
                        </m:dPr>
                        <m:e>
                          <m:acc>
                            <m:accPr>
                              <m:chr m:val="̅"/>
                              <m:ctrlPr>
                                <a:rPr lang="en-US" altLang="zh-CN" sz="2800" i="1">
                                  <a:latin typeface="Cambria Math" panose="02040503050406030204" pitchFamily="18" charset="0"/>
                                  <a:ea typeface="Cambria Math" panose="02040503050406030204" pitchFamily="18" charset="0"/>
                                </a:rPr>
                              </m:ctrlPr>
                            </m:accPr>
                            <m:e>
                              <m:r>
                                <a:rPr lang="en-US" altLang="zh-CN" sz="2800" i="1">
                                  <a:latin typeface="Cambria Math" panose="02040503050406030204" pitchFamily="18" charset="0"/>
                                  <a:ea typeface="Cambria Math" panose="02040503050406030204" pitchFamily="18" charset="0"/>
                                </a:rPr>
                                <m:t>𝑋</m:t>
                              </m:r>
                            </m:e>
                          </m:acc>
                        </m:e>
                      </m:d>
                      <m:r>
                        <a:rPr lang="en-US" altLang="zh-CN" sz="2800" b="0" i="0" smtClean="0">
                          <a:latin typeface="Cambria Math" panose="02040503050406030204" pitchFamily="18" charset="0"/>
                        </a:rPr>
                        <m:t>=</m:t>
                      </m:r>
                      <m:f>
                        <m:fPr>
                          <m:ctrlPr>
                            <a:rPr lang="en-US" altLang="zh-CN" sz="2800" i="1">
                              <a:latin typeface="Cambria Math" panose="02040503050406030204" pitchFamily="18" charset="0"/>
                              <a:ea typeface="Cambria Math" panose="02040503050406030204" pitchFamily="18" charset="0"/>
                            </a:rPr>
                          </m:ctrlPr>
                        </m:fPr>
                        <m:num>
                          <m:sSup>
                            <m:sSupPr>
                              <m:ctrlPr>
                                <a:rPr lang="en-US" altLang="zh-CN" sz="2800" i="1">
                                  <a:latin typeface="Cambria Math" panose="02040503050406030204" pitchFamily="18" charset="0"/>
                                </a:rPr>
                              </m:ctrlPr>
                            </m:sSupPr>
                            <m:e>
                              <m:r>
                                <a:rPr lang="zh-CN" altLang="en-US" sz="2800" i="1">
                                  <a:latin typeface="Cambria Math" panose="02040503050406030204" pitchFamily="18" charset="0"/>
                                </a:rPr>
                                <m:t>𝜎</m:t>
                              </m:r>
                            </m:e>
                            <m:sup>
                              <m:r>
                                <a:rPr lang="en-US" altLang="zh-CN" sz="2800" i="1">
                                  <a:latin typeface="Cambria Math" panose="02040503050406030204" pitchFamily="18" charset="0"/>
                                </a:rPr>
                                <m:t>2</m:t>
                              </m:r>
                            </m:sup>
                          </m:sSup>
                        </m:num>
                        <m:den>
                          <m:r>
                            <a:rPr lang="en-US" altLang="zh-CN" sz="2800" i="1">
                              <a:latin typeface="Cambria Math" panose="02040503050406030204" pitchFamily="18" charset="0"/>
                              <a:ea typeface="Cambria Math" panose="02040503050406030204" pitchFamily="18" charset="0"/>
                            </a:rPr>
                            <m:t>𝑛</m:t>
                          </m:r>
                        </m:den>
                      </m:f>
                    </m:oMath>
                  </m:oMathPara>
                </a14:m>
                <a:endParaRPr lang="en-US" sz="2800" dirty="0">
                  <a:latin typeface="Franklin Gothic Medium"/>
                  <a:cs typeface="Franklin Gothic Medium"/>
                </a:endParaRPr>
              </a:p>
              <a:p>
                <a:r>
                  <a:rPr lang="en-US" sz="2800" i="1" dirty="0">
                    <a:latin typeface="Garamond"/>
                    <a:cs typeface="Garamond"/>
                  </a:rPr>
                  <a:t>Explain:</a:t>
                </a:r>
              </a:p>
              <a:p>
                <a14:m>
                  <m:oMath xmlns:m="http://schemas.openxmlformats.org/officeDocument/2006/math">
                    <m:r>
                      <m:rPr>
                        <m:sty m:val="p"/>
                      </m:rPr>
                      <a:rPr lang="en-US" altLang="zh-CN" sz="2400" b="0" i="0" smtClean="0">
                        <a:latin typeface="Cambria Math" panose="02040503050406030204" pitchFamily="18" charset="0"/>
                      </a:rPr>
                      <m:t>When</m:t>
                    </m:r>
                    <m:r>
                      <a:rPr lang="en-US" altLang="zh-CN" sz="2400" b="0" i="0" smtClean="0">
                        <a:latin typeface="Cambria Math" panose="02040503050406030204" pitchFamily="18" charset="0"/>
                      </a:rPr>
                      <m:t> </m:t>
                    </m:r>
                    <m:r>
                      <a:rPr lang="en-US" altLang="zh-CN" sz="2400" b="0" i="1" smtClean="0">
                        <a:latin typeface="Cambria Math" panose="02040503050406030204" pitchFamily="18" charset="0"/>
                      </a:rPr>
                      <m:t>𝑛</m:t>
                    </m:r>
                    <m:r>
                      <a:rPr lang="en-US" altLang="zh-CN" sz="2400" b="0" i="0" smtClean="0">
                        <a:latin typeface="Cambria Math" panose="02040503050406030204" pitchFamily="18" charset="0"/>
                      </a:rPr>
                      <m:t> </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𝑖𝑛𝑐𝑟𝑒𝑎𝑠𝑒𝑠</m:t>
                    </m:r>
                    <m:r>
                      <a:rPr lang="en-US" altLang="zh-CN" sz="2400" b="0" i="1" smtClean="0">
                        <a:latin typeface="Cambria Math" panose="02040503050406030204" pitchFamily="18" charset="0"/>
                      </a:rPr>
                      <m:t>,</m:t>
                    </m:r>
                    <m:r>
                      <m:rPr>
                        <m:sty m:val="p"/>
                      </m:rPr>
                      <a:rPr lang="en-US" altLang="zh-CN" sz="2400">
                        <a:latin typeface="Cambria Math" panose="02040503050406030204" pitchFamily="18" charset="0"/>
                      </a:rPr>
                      <m:t>Var</m:t>
                    </m:r>
                    <m:d>
                      <m:dPr>
                        <m:ctrlPr>
                          <a:rPr lang="en-US" altLang="zh-CN" sz="2400" i="1">
                            <a:latin typeface="Cambria Math" panose="02040503050406030204" pitchFamily="18" charset="0"/>
                          </a:rPr>
                        </m:ctrlPr>
                      </m:dPr>
                      <m:e>
                        <m:acc>
                          <m:accPr>
                            <m:chr m:val="̅"/>
                            <m:ctrlPr>
                              <a:rPr lang="en-US" altLang="zh-CN" sz="2400" i="1">
                                <a:latin typeface="Cambria Math" panose="02040503050406030204" pitchFamily="18" charset="0"/>
                                <a:ea typeface="Cambria Math" panose="02040503050406030204" pitchFamily="18" charset="0"/>
                              </a:rPr>
                            </m:ctrlPr>
                          </m:accPr>
                          <m:e>
                            <m:r>
                              <a:rPr lang="en-US" altLang="zh-CN" sz="2400" i="1">
                                <a:latin typeface="Cambria Math" panose="02040503050406030204" pitchFamily="18" charset="0"/>
                                <a:ea typeface="Cambria Math" panose="02040503050406030204" pitchFamily="18" charset="0"/>
                              </a:rPr>
                              <m:t>𝑋</m:t>
                            </m:r>
                          </m:e>
                        </m:acc>
                      </m:e>
                    </m:d>
                    <m:r>
                      <a:rPr lang="en-US" altLang="zh-CN" sz="2400">
                        <a:latin typeface="Cambria Math" panose="02040503050406030204" pitchFamily="18" charset="0"/>
                      </a:rPr>
                      <m:t>=</m:t>
                    </m:r>
                    <m:f>
                      <m:fPr>
                        <m:ctrlPr>
                          <a:rPr lang="en-US" altLang="zh-CN" sz="2400" i="1">
                            <a:latin typeface="Cambria Math" panose="02040503050406030204" pitchFamily="18" charset="0"/>
                            <a:ea typeface="Cambria Math" panose="02040503050406030204" pitchFamily="18" charset="0"/>
                          </a:rPr>
                        </m:ctrlPr>
                      </m:fPr>
                      <m:num>
                        <m:sSup>
                          <m:sSupPr>
                            <m:ctrlPr>
                              <a:rPr lang="en-US" altLang="zh-CN" sz="2400" i="1">
                                <a:latin typeface="Cambria Math" panose="02040503050406030204" pitchFamily="18" charset="0"/>
                              </a:rPr>
                            </m:ctrlPr>
                          </m:sSupPr>
                          <m:e>
                            <m:r>
                              <a:rPr lang="zh-CN" altLang="en-US" sz="2400" i="1">
                                <a:latin typeface="Cambria Math" panose="02040503050406030204" pitchFamily="18" charset="0"/>
                              </a:rPr>
                              <m:t>𝜎</m:t>
                            </m:r>
                          </m:e>
                          <m:sup>
                            <m:r>
                              <a:rPr lang="en-US" altLang="zh-CN" sz="2400" i="1">
                                <a:latin typeface="Cambria Math" panose="02040503050406030204" pitchFamily="18" charset="0"/>
                              </a:rPr>
                              <m:t>2</m:t>
                            </m:r>
                          </m:sup>
                        </m:sSup>
                      </m:num>
                      <m:den>
                        <m:r>
                          <a:rPr lang="en-US" altLang="zh-CN" sz="2400" i="1">
                            <a:latin typeface="Cambria Math" panose="02040503050406030204" pitchFamily="18" charset="0"/>
                            <a:ea typeface="Cambria Math" panose="02040503050406030204" pitchFamily="18" charset="0"/>
                          </a:rPr>
                          <m:t>𝑛</m:t>
                        </m:r>
                      </m:den>
                    </m:f>
                    <m:r>
                      <a:rPr lang="en-US" altLang="zh-CN" sz="2400" b="0" i="0" smtClean="0">
                        <a:latin typeface="Cambria Math" panose="02040503050406030204" pitchFamily="18" charset="0"/>
                        <a:ea typeface="Cambria Math" panose="02040503050406030204" pitchFamily="18" charset="0"/>
                      </a:rPr>
                      <m:t> </m:t>
                    </m:r>
                    <m:r>
                      <m:rPr>
                        <m:sty m:val="p"/>
                      </m:rPr>
                      <a:rPr lang="en-US" altLang="zh-CN" sz="2400" b="0" i="0" smtClean="0">
                        <a:latin typeface="Cambria Math" panose="02040503050406030204" pitchFamily="18" charset="0"/>
                        <a:ea typeface="Cambria Math" panose="02040503050406030204" pitchFamily="18" charset="0"/>
                      </a:rPr>
                      <m:t>decreases</m:t>
                    </m:r>
                    <m:r>
                      <a:rPr lang="en-US" altLang="zh-CN" sz="2400" b="0" i="0" smtClean="0">
                        <a:latin typeface="Cambria Math" panose="02040503050406030204" pitchFamily="18" charset="0"/>
                        <a:ea typeface="Cambria Math" panose="02040503050406030204" pitchFamily="18" charset="0"/>
                      </a:rPr>
                      <m:t>.</m:t>
                    </m:r>
                  </m:oMath>
                </a14:m>
                <a:r>
                  <a:rPr lang="en-US" altLang="zh-CN" sz="2400" b="0" dirty="0">
                    <a:latin typeface="Garamond"/>
                  </a:rPr>
                  <a:t> This shows that</a:t>
                </a:r>
              </a:p>
              <a:p>
                <a:r>
                  <a:rPr lang="en-US" altLang="zh-CN" sz="2400" dirty="0">
                    <a:latin typeface="Garamond"/>
                  </a:rPr>
                  <a:t>the </a:t>
                </a:r>
                <a:r>
                  <a:rPr lang="en-US" altLang="zh-CN" sz="2400" dirty="0" err="1">
                    <a:latin typeface="Garamond"/>
                  </a:rPr>
                  <a:t>r.v.</a:t>
                </a:r>
                <a:r>
                  <a:rPr lang="en-US" altLang="zh-CN" sz="2400" dirty="0">
                    <a:latin typeface="Garamond"/>
                  </a:rPr>
                  <a:t> </a:t>
                </a:r>
                <a14:m>
                  <m:oMath xmlns:m="http://schemas.openxmlformats.org/officeDocument/2006/math">
                    <m:acc>
                      <m:accPr>
                        <m:chr m:val="̅"/>
                        <m:ctrlPr>
                          <a:rPr lang="en-US" altLang="zh-CN" sz="2400" i="1">
                            <a:latin typeface="Cambria Math" panose="02040503050406030204" pitchFamily="18" charset="0"/>
                            <a:ea typeface="Cambria Math" panose="02040503050406030204" pitchFamily="18" charset="0"/>
                          </a:rPr>
                        </m:ctrlPr>
                      </m:accPr>
                      <m:e>
                        <m:r>
                          <a:rPr lang="en-US" altLang="zh-CN" sz="2400" i="1">
                            <a:latin typeface="Cambria Math" panose="02040503050406030204" pitchFamily="18" charset="0"/>
                            <a:ea typeface="Cambria Math" panose="02040503050406030204" pitchFamily="18" charset="0"/>
                          </a:rPr>
                          <m:t>𝑋</m:t>
                        </m:r>
                      </m:e>
                    </m:acc>
                    <m:r>
                      <a:rPr lang="en-US" altLang="zh-CN" sz="2400" i="1">
                        <a:latin typeface="Cambria Math" panose="02040503050406030204" pitchFamily="18" charset="0"/>
                        <a:ea typeface="Cambria Math" panose="02040503050406030204" pitchFamily="18" charset="0"/>
                      </a:rPr>
                      <m:t> </m:t>
                    </m:r>
                  </m:oMath>
                </a14:m>
                <a:r>
                  <a:rPr lang="en-US" altLang="zh-CN" sz="2400" dirty="0">
                    <a:latin typeface="Garamond"/>
                  </a:rPr>
                  <a:t>converges to the true mean </a:t>
                </a:r>
                <a14:m>
                  <m:oMath xmlns:m="http://schemas.openxmlformats.org/officeDocument/2006/math">
                    <m:r>
                      <a:rPr lang="zh-CN" altLang="en-US" sz="2400" i="1">
                        <a:latin typeface="Cambria Math" panose="02040503050406030204" pitchFamily="18" charset="0"/>
                      </a:rPr>
                      <m:t>𝜇</m:t>
                    </m:r>
                  </m:oMath>
                </a14:m>
                <a:r>
                  <a:rPr lang="en-US" altLang="zh-CN" sz="2400" b="0" dirty="0">
                    <a:latin typeface="Garamond"/>
                  </a:rPr>
                  <a:t>.</a:t>
                </a:r>
              </a:p>
              <a:p>
                <a:endParaRPr lang="en-US" altLang="zh-CN" sz="2400" i="1" dirty="0">
                  <a:latin typeface="Garamond"/>
                </a:endParaRPr>
              </a:p>
              <a:p>
                <a:endParaRPr lang="en-US" altLang="zh-CN" sz="2400" b="0" i="1" dirty="0">
                  <a:latin typeface="Garamond"/>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425395" y="1120137"/>
                <a:ext cx="8229600" cy="4827412"/>
              </a:xfrm>
              <a:prstGeom prst="rect">
                <a:avLst/>
              </a:prstGeom>
              <a:blipFill>
                <a:blip r:embed="rId2"/>
                <a:stretch>
                  <a:fillRect l="-1556" t="-12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2027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666666"/>
      </a:dk2>
      <a:lt2>
        <a:srgbClr val="EEECE1"/>
      </a:lt2>
      <a:accent1>
        <a:srgbClr val="FF9933"/>
      </a:accent1>
      <a:accent2>
        <a:srgbClr val="FF6600"/>
      </a:accent2>
      <a:accent3>
        <a:srgbClr val="FF9900"/>
      </a:accent3>
      <a:accent4>
        <a:srgbClr val="9999FF"/>
      </a:accent4>
      <a:accent5>
        <a:srgbClr val="6666CC"/>
      </a:accent5>
      <a:accent6>
        <a:srgbClr val="3333CC"/>
      </a:accent6>
      <a:hlink>
        <a:srgbClr val="666666"/>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effectLst/>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2400" dirty="0" smtClean="0">
            <a:latin typeface="Franklin Gothic Medium"/>
            <a:cs typeface="Franklin Gothic Medium"/>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17185</TotalTime>
  <Words>1425</Words>
  <Application>Microsoft Office PowerPoint</Application>
  <PresentationFormat>全屏显示(4:3)</PresentationFormat>
  <Paragraphs>138</Paragraphs>
  <Slides>18</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6" baseType="lpstr">
      <vt:lpstr>Arial</vt:lpstr>
      <vt:lpstr>Calibri</vt:lpstr>
      <vt:lpstr>Cambria Math</vt:lpstr>
      <vt:lpstr>Franklin Gothic Medium</vt:lpstr>
      <vt:lpstr>Garamond</vt:lpstr>
      <vt:lpstr>Times New Roman</vt:lpstr>
      <vt:lpstr>Office Theme</vt:lpstr>
      <vt:lpstr>Equation</vt:lpstr>
      <vt:lpstr>6. Inequalities and limit theorems</vt:lpstr>
      <vt:lpstr>Content</vt:lpstr>
      <vt:lpstr>introduction</vt:lpstr>
      <vt:lpstr>1 Inequalities</vt:lpstr>
      <vt:lpstr>1 Inequalities</vt:lpstr>
      <vt:lpstr>1 Inequalities</vt:lpstr>
      <vt:lpstr>1 Inequalities</vt:lpstr>
      <vt:lpstr>1 Inequalities</vt:lpstr>
      <vt:lpstr>2 Central limit theorem</vt:lpstr>
      <vt:lpstr>2 Central limit theorem</vt:lpstr>
      <vt:lpstr>2 Central limit theorem</vt:lpstr>
      <vt:lpstr>2 Central limit theorem</vt:lpstr>
      <vt:lpstr>2 Central limit theorem</vt:lpstr>
      <vt:lpstr>2 Central limit theorem</vt:lpstr>
      <vt:lpstr>2 Central limit theorem</vt:lpstr>
      <vt:lpstr>2 Central limit theorem</vt:lpstr>
      <vt:lpstr>3 Monte Carlo simulation</vt:lpstr>
      <vt:lpstr>3 Monte Carlo simulation</vt:lpstr>
    </vt:vector>
  </TitlesOfParts>
  <Company>Chinese University of Hong Kong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Andrej Bogdanov</dc:creator>
  <cp:lastModifiedBy>Lenovo</cp:lastModifiedBy>
  <cp:revision>1071</cp:revision>
  <dcterms:created xsi:type="dcterms:W3CDTF">2013-01-07T07:20:47Z</dcterms:created>
  <dcterms:modified xsi:type="dcterms:W3CDTF">2023-05-11T09:08:33Z</dcterms:modified>
</cp:coreProperties>
</file>