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95" r:id="rId3"/>
    <p:sldId id="263" r:id="rId4"/>
    <p:sldId id="452" r:id="rId5"/>
    <p:sldId id="453" r:id="rId6"/>
    <p:sldId id="454" r:id="rId7"/>
    <p:sldId id="455" r:id="rId8"/>
    <p:sldId id="460" r:id="rId9"/>
    <p:sldId id="456" r:id="rId10"/>
    <p:sldId id="458" r:id="rId11"/>
    <p:sldId id="457" r:id="rId12"/>
    <p:sldId id="459" r:id="rId13"/>
    <p:sldId id="461" r:id="rId14"/>
    <p:sldId id="462" r:id="rId15"/>
    <p:sldId id="463" r:id="rId16"/>
    <p:sldId id="464" r:id="rId17"/>
    <p:sldId id="465" r:id="rId18"/>
    <p:sldId id="466" r:id="rId19"/>
    <p:sldId id="467" r:id="rId20"/>
    <p:sldId id="469" r:id="rId21"/>
    <p:sldId id="475" r:id="rId22"/>
    <p:sldId id="472" r:id="rId23"/>
    <p:sldId id="473" r:id="rId24"/>
    <p:sldId id="470" r:id="rId25"/>
    <p:sldId id="476" r:id="rId26"/>
    <p:sldId id="474" r:id="rId27"/>
    <p:sldId id="471" r:id="rId28"/>
    <p:sldId id="477" r:id="rId29"/>
    <p:sldId id="468" r:id="rId30"/>
    <p:sldId id="478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3300"/>
    <a:srgbClr val="FFFF66"/>
    <a:srgbClr val="FF0000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994" autoAdjust="0"/>
  </p:normalViewPr>
  <p:slideViewPr>
    <p:cSldViewPr snapToGrid="0" snapToObjects="1">
      <p:cViewPr>
        <p:scale>
          <a:sx n="125" d="100"/>
          <a:sy n="125" d="100"/>
        </p:scale>
        <p:origin x="384" y="-306"/>
      </p:cViewPr>
      <p:guideLst>
        <p:guide orient="horz" pos="21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FB922-F127-5E47-9B2E-CA730A74DCAB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1A22D-B0DA-7946-9107-1C35E13A8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45E3907-ACEE-45E6-A0B9-E22B89235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D8608811-4A6D-45EE-9DF2-62558E1B92AE}"/>
              </a:ext>
            </a:extLst>
          </p:cNvPr>
          <p:cNvSpPr txBox="1"/>
          <p:nvPr userDrawn="1"/>
        </p:nvSpPr>
        <p:spPr>
          <a:xfrm>
            <a:off x="685800" y="682560"/>
            <a:ext cx="4388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0" dirty="0"/>
              <a:t>Probability </a:t>
            </a:r>
            <a:r>
              <a:rPr lang="en-US" altLang="zh-CN" sz="2400" baseline="0" dirty="0"/>
              <a:t>Theories</a:t>
            </a:r>
            <a:r>
              <a:rPr lang="en-US" sz="2400" baseline="0" dirty="0"/>
              <a:t> and </a:t>
            </a:r>
            <a:r>
              <a:rPr lang="en-US" altLang="zh-CN" sz="2400" baseline="0" dirty="0"/>
              <a:t>Statistics</a:t>
            </a:r>
            <a:endParaRPr lang="en-US" sz="2400" baseline="0" dirty="0"/>
          </a:p>
          <a:p>
            <a:endParaRPr lang="en-US" sz="2400" dirty="0"/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614B8F3-6731-4265-B0DC-9E02BC68489B}"/>
              </a:ext>
            </a:extLst>
          </p:cNvPr>
          <p:cNvSpPr txBox="1"/>
          <p:nvPr userDrawn="1"/>
        </p:nvSpPr>
        <p:spPr>
          <a:xfrm>
            <a:off x="5987123" y="5793317"/>
            <a:ext cx="2842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HUANG </a:t>
            </a:r>
            <a:r>
              <a:rPr lang="en-US" altLang="zh-CN" sz="2400" dirty="0" err="1"/>
              <a:t>Renjie</a:t>
            </a:r>
            <a:br>
              <a:rPr lang="en-US" altLang="zh-CN" sz="2400" dirty="0"/>
            </a:br>
            <a:r>
              <a:rPr lang="en-US" altLang="zh-CN" sz="2400" dirty="0"/>
              <a:t>huangrj@swu.edu.cn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cs typeface="Franklin Gothic Medium"/>
              </a:defRPr>
            </a:lvl1pPr>
            <a:lvl2pPr>
              <a:defRPr>
                <a:latin typeface="+mn-lt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1.png"/><Relationship Id="rId5" Type="http://schemas.openxmlformats.org/officeDocument/2006/relationships/image" Target="../media/image10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9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tatistical_popul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61753"/>
            <a:ext cx="9080390" cy="14068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7. </a:t>
            </a:r>
            <a:r>
              <a:rPr lang="en-US" altLang="zh-CN" sz="4400" dirty="0"/>
              <a:t>Statistics basics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4293983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 Statistical Random Variable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06708"/>
                <a:ext cx="8229600" cy="5969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Franklin Gothic Medium"/>
                    <a:cs typeface="Franklin Gothic Medium"/>
                  </a:rPr>
                  <a:t>Common estimators defining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rgbClr val="FF0000"/>
                  </a:solidFill>
                  <a:cs typeface="Franklin Gothic Medium"/>
                </a:endParaRPr>
              </a:p>
              <a:p>
                <a:endParaRPr lang="en-US" altLang="zh-CN" sz="2400" dirty="0">
                  <a:solidFill>
                    <a:srgbClr val="FF0000"/>
                  </a:solidFill>
                  <a:cs typeface="Franklin Gothic Medium"/>
                </a:endParaRPr>
              </a:p>
              <a:p>
                <a:r>
                  <a:rPr lang="en-US" altLang="zh-CN" sz="2400" dirty="0">
                    <a:latin typeface="Franklin Gothic Medium"/>
                    <a:cs typeface="Franklin Gothic Medium"/>
                  </a:rPr>
                  <a:t>(1) Sample mean</a:t>
                </a:r>
              </a:p>
              <a:p>
                <a:pPr algn="ctr"/>
                <a:r>
                  <a:rPr lang="en-US" altLang="zh-CN" sz="2400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400" dirty="0">
                  <a:cs typeface="Franklin Gothic Medium"/>
                </a:endParaRPr>
              </a:p>
              <a:p>
                <a:r>
                  <a:rPr lang="en-US" altLang="zh-CN" sz="2400" dirty="0">
                    <a:cs typeface="Franklin Gothic Medium"/>
                  </a:rPr>
                  <a:t>Its inspected value (Estimate):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sz="2400" dirty="0">
                  <a:cs typeface="Franklin Gothic Medium"/>
                </a:endParaRPr>
              </a:p>
              <a:p>
                <a:r>
                  <a:rPr lang="en-US" altLang="zh-CN" sz="2400" dirty="0">
                    <a:latin typeface="Franklin Gothic Medium"/>
                    <a:cs typeface="Franklin Gothic Medium"/>
                  </a:rPr>
                  <a:t>(2) Sample variance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dirty="0">
                  <a:cs typeface="Franklin Gothic Medium"/>
                </a:endParaRPr>
              </a:p>
              <a:p>
                <a:r>
                  <a:rPr lang="en-US" altLang="zh-CN" sz="2400" dirty="0">
                    <a:cs typeface="Franklin Gothic Medium"/>
                  </a:rPr>
                  <a:t>Its inspected value (Estimate)::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400" dirty="0"/>
              </a:p>
              <a:p>
                <a:r>
                  <a:rPr lang="en-US" altLang="zh-CN" sz="2400" dirty="0">
                    <a:latin typeface="Franklin Gothic Medium"/>
                    <a:cs typeface="Franklin Gothic Medium"/>
                  </a:rPr>
                  <a:t>(3) Sample standard variance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altLang="zh-CN" sz="2000" dirty="0">
                  <a:cs typeface="Franklin Gothic Medium"/>
                </a:endParaRPr>
              </a:p>
              <a:p>
                <a:r>
                  <a:rPr lang="en-US" altLang="zh-CN" sz="2400" dirty="0">
                    <a:cs typeface="Franklin Gothic Medium"/>
                  </a:rPr>
                  <a:t>Its inspected value (Estimate):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06708"/>
                <a:ext cx="8229600" cy="5969006"/>
              </a:xfrm>
              <a:prstGeom prst="rect">
                <a:avLst/>
              </a:prstGeom>
              <a:blipFill>
                <a:blip r:embed="rId2"/>
                <a:stretch>
                  <a:fillRect l="-1556" t="-1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90017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 Statistical Random Variable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06708"/>
                <a:ext cx="8229600" cy="413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Franklin Gothic Medium"/>
                    <a:cs typeface="Franklin Gothic Medium"/>
                  </a:rPr>
                  <a:t>Common Statistical </a:t>
                </a:r>
                <a:r>
                  <a:rPr lang="en-US" sz="2800" dirty="0" err="1">
                    <a:latin typeface="Franklin Gothic Medium"/>
                    <a:cs typeface="Franklin Gothic Medium"/>
                  </a:rPr>
                  <a:t>r.v.s</a:t>
                </a:r>
                <a:r>
                  <a:rPr lang="en-US" sz="2800" dirty="0">
                    <a:latin typeface="Franklin Gothic Medium"/>
                    <a:cs typeface="Franklin Gothic Medium"/>
                  </a:rPr>
                  <a:t> defining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rgbClr val="FF0000"/>
                  </a:solidFill>
                  <a:cs typeface="Franklin Gothic Medium"/>
                </a:endParaRPr>
              </a:p>
              <a:p>
                <a:endParaRPr lang="en-US" altLang="zh-CN" sz="2400" dirty="0">
                  <a:solidFill>
                    <a:srgbClr val="FF0000"/>
                  </a:solidFill>
                  <a:cs typeface="Franklin Gothic Medium"/>
                </a:endParaRPr>
              </a:p>
              <a:p>
                <a:r>
                  <a:rPr lang="en-US" altLang="zh-CN" sz="2400" dirty="0">
                    <a:latin typeface="Franklin Gothic Medium"/>
                    <a:cs typeface="Franklin Gothic Medium"/>
                  </a:rPr>
                  <a:t>(4)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 altLang="zh-CN" sz="2400" dirty="0">
                        <a:latin typeface="Franklin Gothic Medium"/>
                        <a:cs typeface="Franklin Gothic Medium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altLang="zh-CN" sz="2400" dirty="0">
                    <a:latin typeface="Franklin Gothic Medium"/>
                    <a:cs typeface="Franklin Gothic Medium"/>
                  </a:rPr>
                  <a:t> Moment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+⋯+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000" dirty="0">
                  <a:cs typeface="Franklin Gothic Medium"/>
                </a:endParaRPr>
              </a:p>
              <a:p>
                <a:r>
                  <a:rPr lang="en-US" altLang="zh-CN" sz="2400" dirty="0">
                    <a:cs typeface="Franklin Gothic Medium"/>
                  </a:rPr>
                  <a:t>Its inspected value: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+⋯+</m:t>
                        </m:r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sz="2400" dirty="0">
                  <a:cs typeface="Franklin Gothic Medium"/>
                </a:endParaRPr>
              </a:p>
              <a:p>
                <a:r>
                  <a:rPr lang="en-US" altLang="zh-CN" sz="2400" dirty="0">
                    <a:latin typeface="Franklin Gothic Medium"/>
                    <a:cs typeface="Franklin Gothic Medium"/>
                  </a:rPr>
                  <a:t>(5)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 altLang="zh-CN" sz="2400" dirty="0">
                        <a:latin typeface="Franklin Gothic Medium"/>
                        <a:cs typeface="Franklin Gothic Medium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altLang="zh-CN" sz="2400" dirty="0">
                    <a:latin typeface="Franklin Gothic Medium"/>
                    <a:cs typeface="Franklin Gothic Medium"/>
                  </a:rPr>
                  <a:t> Central moment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dirty="0">
                  <a:cs typeface="Franklin Gothic Medium"/>
                </a:endParaRPr>
              </a:p>
              <a:p>
                <a:r>
                  <a:rPr lang="en-US" altLang="zh-CN" sz="2400" dirty="0">
                    <a:cs typeface="Franklin Gothic Medium"/>
                  </a:rPr>
                  <a:t>Its inspected value: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06708"/>
                <a:ext cx="8229600" cy="4134273"/>
              </a:xfrm>
              <a:prstGeom prst="rect">
                <a:avLst/>
              </a:prstGeom>
              <a:blipFill>
                <a:blip r:embed="rId2"/>
                <a:stretch>
                  <a:fillRect l="-1556" t="-1475" b="-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78695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 Statistical Random Variable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06708"/>
                <a:ext cx="8229600" cy="3085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Franklin Gothic Medium"/>
                    <a:cs typeface="Franklin Gothic Medium"/>
                  </a:rPr>
                  <a:t>Normal population</a:t>
                </a:r>
                <a:endParaRPr lang="en-US" altLang="zh-CN" sz="2400" dirty="0">
                  <a:solidFill>
                    <a:srgbClr val="FF0000"/>
                  </a:solidFill>
                  <a:cs typeface="Franklin Gothic Medium"/>
                </a:endParaRPr>
              </a:p>
              <a:p>
                <a:r>
                  <a:rPr lang="en-US" altLang="zh-CN" sz="2400" b="1" dirty="0">
                    <a:solidFill>
                      <a:srgbClr val="FF0000"/>
                    </a:solidFill>
                  </a:rPr>
                  <a:t>Theorem 1 </a:t>
                </a:r>
                <a:r>
                  <a:rPr lang="en-US" altLang="zh-CN" sz="2400" b="1" dirty="0"/>
                  <a:t>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,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𝑁𝑜𝑟𝑚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, then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and sample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are independent,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is a unbiased estimate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zh-CN" sz="2100" dirty="0"/>
              </a:p>
              <a:p>
                <a:r>
                  <a:rPr lang="en-US" altLang="zh-CN" sz="2100" dirty="0"/>
                  <a:t>							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/>
                  <a:t>	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06708"/>
                <a:ext cx="8229600" cy="3085268"/>
              </a:xfrm>
              <a:prstGeom prst="rect">
                <a:avLst/>
              </a:prstGeom>
              <a:blipFill>
                <a:blip r:embed="rId2"/>
                <a:stretch>
                  <a:fillRect l="-1556" t="-2372" r="-2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BDAD9195-865A-0258-E1A3-F397D2C6D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9" y="4466792"/>
            <a:ext cx="5666000" cy="3054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82A7B2E-D38C-8DC1-67A4-51542AEB1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803" y="4852226"/>
            <a:ext cx="5772531" cy="3615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743F2B-7A70-F7F2-5BB3-A6E5AD767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882" y="5206034"/>
            <a:ext cx="8578049" cy="6264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D39BE9-B9B4-B21E-CD26-0CD8834F0E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883" y="5832537"/>
            <a:ext cx="7290785" cy="6254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877EA86-15CF-8AFF-FFCE-10D0F60C0DB2}"/>
                  </a:ext>
                </a:extLst>
              </p:cNvPr>
              <p:cNvSpPr txBox="1"/>
              <p:nvPr/>
            </p:nvSpPr>
            <p:spPr>
              <a:xfrm>
                <a:off x="375733" y="4044241"/>
                <a:ext cx="466856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Prove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 are independent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877EA86-15CF-8AFF-FFCE-10D0F60C0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3" y="4044241"/>
                <a:ext cx="4668562" cy="461665"/>
              </a:xfrm>
              <a:prstGeom prst="rect">
                <a:avLst/>
              </a:prstGeom>
              <a:blipFill>
                <a:blip r:embed="rId7"/>
                <a:stretch>
                  <a:fillRect l="-2092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FEAC222-475C-4B17-86C6-66C49B8DFDC2}"/>
                  </a:ext>
                </a:extLst>
              </p:cNvPr>
              <p:cNvSpPr txBox="1"/>
              <p:nvPr/>
            </p:nvSpPr>
            <p:spPr>
              <a:xfrm>
                <a:off x="1875294" y="4362288"/>
                <a:ext cx="379709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FEAC222-475C-4B17-86C6-66C49B8DF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294" y="4362288"/>
                <a:ext cx="379709" cy="461665"/>
              </a:xfrm>
              <a:prstGeom prst="rect">
                <a:avLst/>
              </a:prstGeom>
              <a:blipFill>
                <a:blip r:embed="rId8"/>
                <a:stretch>
                  <a:fillRect l="-4839" r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BDB1545-9A5B-DB13-82F4-521B96899B78}"/>
                  </a:ext>
                </a:extLst>
              </p:cNvPr>
              <p:cNvSpPr txBox="1"/>
              <p:nvPr/>
            </p:nvSpPr>
            <p:spPr>
              <a:xfrm>
                <a:off x="2973091" y="4367490"/>
                <a:ext cx="379709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BDB1545-9A5B-DB13-82F4-521B96899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091" y="4367490"/>
                <a:ext cx="379709" cy="461665"/>
              </a:xfrm>
              <a:prstGeom prst="rect">
                <a:avLst/>
              </a:prstGeom>
              <a:blipFill>
                <a:blip r:embed="rId9"/>
                <a:stretch>
                  <a:fillRect l="-4839" r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576B616-3FF6-B533-DFB3-061D14E6FB8E}"/>
                  </a:ext>
                </a:extLst>
              </p:cNvPr>
              <p:cNvSpPr txBox="1"/>
              <p:nvPr/>
            </p:nvSpPr>
            <p:spPr>
              <a:xfrm>
                <a:off x="4592376" y="4393284"/>
                <a:ext cx="379709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576B616-3FF6-B533-DFB3-061D14E6F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376" y="4393284"/>
                <a:ext cx="379709" cy="461665"/>
              </a:xfrm>
              <a:prstGeom prst="rect">
                <a:avLst/>
              </a:prstGeom>
              <a:blipFill>
                <a:blip r:embed="rId10"/>
                <a:stretch>
                  <a:fillRect l="-3175" r="-3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A07F310-DF60-EFCF-99B9-CD57D6265D5B}"/>
                  </a:ext>
                </a:extLst>
              </p:cNvPr>
              <p:cNvSpPr txBox="1"/>
              <p:nvPr/>
            </p:nvSpPr>
            <p:spPr>
              <a:xfrm>
                <a:off x="925134" y="4795820"/>
                <a:ext cx="379709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A07F310-DF60-EFCF-99B9-CD57D6265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34" y="4795820"/>
                <a:ext cx="379709" cy="461665"/>
              </a:xfrm>
              <a:prstGeom prst="rect">
                <a:avLst/>
              </a:prstGeom>
              <a:blipFill>
                <a:blip r:embed="rId11"/>
                <a:stretch>
                  <a:fillRect l="-4839" r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88F088B-731F-237A-8EDC-BEC05AF4BC1E}"/>
                  </a:ext>
                </a:extLst>
              </p:cNvPr>
              <p:cNvSpPr txBox="1"/>
              <p:nvPr/>
            </p:nvSpPr>
            <p:spPr>
              <a:xfrm>
                <a:off x="2027837" y="4808439"/>
                <a:ext cx="379709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88F088B-731F-237A-8EDC-BEC05AF4B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837" y="4808439"/>
                <a:ext cx="379709" cy="461665"/>
              </a:xfrm>
              <a:prstGeom prst="rect">
                <a:avLst/>
              </a:prstGeom>
              <a:blipFill>
                <a:blip r:embed="rId12"/>
                <a:stretch>
                  <a:fillRect l="-4839" r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81A2524-8A94-31FB-822D-2810DD342284}"/>
                  </a:ext>
                </a:extLst>
              </p:cNvPr>
              <p:cNvSpPr txBox="1"/>
              <p:nvPr/>
            </p:nvSpPr>
            <p:spPr>
              <a:xfrm>
                <a:off x="3407886" y="4810525"/>
                <a:ext cx="379709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81A2524-8A94-31FB-822D-2810DD342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886" y="4810525"/>
                <a:ext cx="379709" cy="461665"/>
              </a:xfrm>
              <a:prstGeom prst="rect">
                <a:avLst/>
              </a:prstGeom>
              <a:blipFill>
                <a:blip r:embed="rId13"/>
                <a:stretch>
                  <a:fillRect l="-3226" r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91A9779-C4C1-BA4F-A7F1-47AC86A30C75}"/>
                  </a:ext>
                </a:extLst>
              </p:cNvPr>
              <p:cNvSpPr txBox="1"/>
              <p:nvPr/>
            </p:nvSpPr>
            <p:spPr>
              <a:xfrm>
                <a:off x="5191500" y="4786485"/>
                <a:ext cx="379709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91A9779-C4C1-BA4F-A7F1-47AC86A30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500" y="4786485"/>
                <a:ext cx="379709" cy="461665"/>
              </a:xfrm>
              <a:prstGeom prst="rect">
                <a:avLst/>
              </a:prstGeom>
              <a:blipFill>
                <a:blip r:embed="rId14"/>
                <a:stretch>
                  <a:fillRect l="-4839" r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8A0A22D-CE2D-08F4-3390-94E32ACAEA84}"/>
                  </a:ext>
                </a:extLst>
              </p:cNvPr>
              <p:cNvSpPr txBox="1"/>
              <p:nvPr/>
            </p:nvSpPr>
            <p:spPr>
              <a:xfrm>
                <a:off x="5655087" y="4786485"/>
                <a:ext cx="379709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8A0A22D-CE2D-08F4-3390-94E32ACAE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087" y="4786485"/>
                <a:ext cx="379709" cy="461665"/>
              </a:xfrm>
              <a:prstGeom prst="rect">
                <a:avLst/>
              </a:prstGeom>
              <a:blipFill>
                <a:blip r:embed="rId15"/>
                <a:stretch>
                  <a:fillRect l="-4839" r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8E270CD-739A-30EA-F82A-17E621843A55}"/>
                  </a:ext>
                </a:extLst>
              </p:cNvPr>
              <p:cNvSpPr txBox="1"/>
              <p:nvPr/>
            </p:nvSpPr>
            <p:spPr>
              <a:xfrm>
                <a:off x="914802" y="5289758"/>
                <a:ext cx="294065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8E270CD-739A-30EA-F82A-17E621843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802" y="5289758"/>
                <a:ext cx="294065" cy="461665"/>
              </a:xfrm>
              <a:prstGeom prst="rect">
                <a:avLst/>
              </a:prstGeom>
              <a:blipFill>
                <a:blip r:embed="rId16"/>
                <a:stretch>
                  <a:fillRect l="-4167" r="-35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BA30B97-8054-B98D-60AD-BE65E98DBFCF}"/>
                  </a:ext>
                </a:extLst>
              </p:cNvPr>
              <p:cNvSpPr txBox="1"/>
              <p:nvPr/>
            </p:nvSpPr>
            <p:spPr>
              <a:xfrm>
                <a:off x="963591" y="5936825"/>
                <a:ext cx="379709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BA30B97-8054-B98D-60AD-BE65E98DB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91" y="5936825"/>
                <a:ext cx="379709" cy="461665"/>
              </a:xfrm>
              <a:prstGeom prst="rect">
                <a:avLst/>
              </a:prstGeom>
              <a:blipFill>
                <a:blip r:embed="rId18"/>
                <a:stretch>
                  <a:fillRect l="-3226" r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3A69D96-A261-EAB5-B69E-E409F64CF5D0}"/>
                  </a:ext>
                </a:extLst>
              </p:cNvPr>
              <p:cNvSpPr txBox="1"/>
              <p:nvPr/>
            </p:nvSpPr>
            <p:spPr>
              <a:xfrm>
                <a:off x="1417368" y="5930395"/>
                <a:ext cx="379709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3A69D96-A261-EAB5-B69E-E409F64CF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68" y="5930395"/>
                <a:ext cx="379709" cy="461665"/>
              </a:xfrm>
              <a:prstGeom prst="rect">
                <a:avLst/>
              </a:prstGeom>
              <a:blipFill>
                <a:blip r:embed="rId19"/>
                <a:stretch>
                  <a:fillRect l="-4839" r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C0DA42B-39A5-D826-9F49-7E729AA23207}"/>
                  </a:ext>
                </a:extLst>
              </p:cNvPr>
              <p:cNvSpPr txBox="1"/>
              <p:nvPr/>
            </p:nvSpPr>
            <p:spPr>
              <a:xfrm>
                <a:off x="2741010" y="5957376"/>
                <a:ext cx="379709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C0DA42B-39A5-D826-9F49-7E729AA23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010" y="5957376"/>
                <a:ext cx="379709" cy="461665"/>
              </a:xfrm>
              <a:prstGeom prst="rect">
                <a:avLst/>
              </a:prstGeom>
              <a:blipFill>
                <a:blip r:embed="rId20"/>
                <a:stretch>
                  <a:fillRect l="-4839" r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52172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 Statistical Random Variable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06708"/>
                <a:ext cx="8229600" cy="3522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Franklin Gothic Medium"/>
                    <a:cs typeface="Franklin Gothic Medium"/>
                  </a:rPr>
                  <a:t>Example </a:t>
                </a:r>
                <a:endParaRPr lang="en-US" altLang="zh-CN" sz="2400" dirty="0">
                  <a:solidFill>
                    <a:srgbClr val="FF0000"/>
                  </a:solidFill>
                  <a:cs typeface="Franklin Gothic Medium"/>
                </a:endParaRPr>
              </a:p>
              <a:p>
                <a:r>
                  <a:rPr lang="en-US" altLang="zh-CN" sz="2400" dirty="0">
                    <a:latin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is sample form a normal population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𝑁𝑜𝑟𝑚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the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=1,⋯,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. Find Var(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)</a:t>
                </a: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en-US" altLang="zh-CN" sz="2400" dirty="0"/>
                  <a:t>Solution: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f>
                              <m:f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eqArr>
                              <m:eqArr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eqAr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 altLang="zh-CN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sz="2400" dirty="0"/>
              </a:p>
              <a:p>
                <a:r>
                  <a:rPr lang="en-US" altLang="zh-CN" sz="2100" dirty="0"/>
                  <a:t>							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06708"/>
                <a:ext cx="8229600" cy="3522887"/>
              </a:xfrm>
              <a:prstGeom prst="rect">
                <a:avLst/>
              </a:prstGeom>
              <a:blipFill>
                <a:blip r:embed="rId2"/>
                <a:stretch>
                  <a:fillRect l="-1556" t="-20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47367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 Statistical Random Variable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06708"/>
                <a:ext cx="82296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Franklin Gothic Medium"/>
                    <a:cs typeface="Franklin Gothic Medium"/>
                  </a:rPr>
                  <a:t>p-Quantile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rgbClr val="FF0000"/>
                  </a:solidFill>
                  <a:cs typeface="Franklin Gothic Medium"/>
                </a:endParaRPr>
              </a:p>
              <a:p>
                <a:endParaRPr lang="en-US" altLang="zh-CN" sz="2400" dirty="0">
                  <a:solidFill>
                    <a:srgbClr val="FF0000"/>
                  </a:solidFill>
                  <a:cs typeface="Franklin Gothic Medium"/>
                </a:endParaRPr>
              </a:p>
              <a:p>
                <a:r>
                  <a:rPr lang="en-US" altLang="zh-CN" sz="2400" dirty="0">
                    <a:latin typeface="Franklin Gothic Medium"/>
                    <a:cs typeface="Franklin Gothic Medium"/>
                  </a:rPr>
                  <a:t>Give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cs typeface="Franklin Gothic Medium"/>
                  </a:rPr>
                  <a:t> </a:t>
                </a:r>
                <a:r>
                  <a:rPr lang="en-US" altLang="zh-CN" sz="2400" dirty="0">
                    <a:cs typeface="Franklin Gothic Medium"/>
                  </a:rPr>
                  <a:t>its observation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cs typeface="Franklin Gothic Medium"/>
                </a:endParaRPr>
              </a:p>
              <a:p>
                <a:r>
                  <a:rPr lang="en-US" altLang="zh-CN" sz="2400" dirty="0">
                    <a:latin typeface="Franklin Gothic Medium"/>
                    <a:cs typeface="Franklin Gothic Medium"/>
                  </a:rPr>
                  <a:t>Sorting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Franklin Gothic Medium"/>
                    <a:cs typeface="Franklin Gothic Medium"/>
                  </a:rPr>
                  <a:t>,</a:t>
                </a:r>
                <a:endParaRPr lang="en-US" altLang="zh-CN" sz="2400" dirty="0">
                  <a:cs typeface="Franklin Gothic Medium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06708"/>
                <a:ext cx="8229600" cy="1631216"/>
              </a:xfrm>
              <a:prstGeom prst="rect">
                <a:avLst/>
              </a:prstGeom>
              <a:blipFill>
                <a:blip r:embed="rId2"/>
                <a:stretch>
                  <a:fillRect l="-1556" t="-4869" b="-7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3252B96-0D43-DDC0-53FD-FC2A98F1F8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649771"/>
              </p:ext>
            </p:extLst>
          </p:nvPr>
        </p:nvGraphicFramePr>
        <p:xfrm>
          <a:off x="526118" y="2501748"/>
          <a:ext cx="4848964" cy="1452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796943" imgH="603312" progId="Equation.3">
                  <p:embed/>
                </p:oleObj>
              </mc:Choice>
              <mc:Fallback>
                <p:oleObj name="公式" r:id="rId3" imgW="1796943" imgH="603312" progId="Equation.3">
                  <p:embed/>
                  <p:pic>
                    <p:nvPicPr>
                      <p:cNvPr id="37891" name="Object 2">
                        <a:extLst>
                          <a:ext uri="{FF2B5EF4-FFF2-40B4-BE49-F238E27FC236}">
                            <a16:creationId xmlns:a16="http://schemas.microsoft.com/office/drawing/2014/main" id="{E941780D-410C-6942-1A68-B982631BB8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118" y="2501748"/>
                        <a:ext cx="4848964" cy="14529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373D595-F561-E67A-AB12-D868AF6EA415}"/>
                  </a:ext>
                </a:extLst>
              </p:cNvPr>
              <p:cNvSpPr txBox="1"/>
              <p:nvPr/>
            </p:nvSpPr>
            <p:spPr>
              <a:xfrm>
                <a:off x="510215" y="3902308"/>
                <a:ext cx="7218456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0" dirty="0">
                    <a:ea typeface="Cambria Math" panose="020405030504060302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is called as the median of sample.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373D595-F561-E67A-AB12-D868AF6EA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15" y="3902308"/>
                <a:ext cx="7218456" cy="490199"/>
              </a:xfrm>
              <a:prstGeom prst="rect">
                <a:avLst/>
              </a:prstGeom>
              <a:blipFill>
                <a:blip r:embed="rId5"/>
                <a:stretch>
                  <a:fillRect l="-1351" t="-8642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984EFEC6-89B7-F598-B072-0FE1C3E586AD}"/>
              </a:ext>
            </a:extLst>
          </p:cNvPr>
          <p:cNvSpPr txBox="1"/>
          <p:nvPr/>
        </p:nvSpPr>
        <p:spPr>
          <a:xfrm>
            <a:off x="526118" y="4857428"/>
            <a:ext cx="70832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185,  187,  192,  195,  200,  202,  202,  205, 206,  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207</a:t>
            </a:r>
            <a:r>
              <a:rPr lang="en-US" altLang="zh-CN" sz="2400" dirty="0">
                <a:latin typeface="Times New Roman" panose="02020603050405020304" pitchFamily="18" charset="0"/>
              </a:rPr>
              <a:t>,  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207</a:t>
            </a:r>
            <a:r>
              <a:rPr lang="en-US" altLang="zh-CN" sz="2400" dirty="0">
                <a:latin typeface="Times New Roman" panose="02020603050405020304" pitchFamily="18" charset="0"/>
              </a:rPr>
              <a:t>,  208,  210,  215,  215,  218, 218,   214,  216,  227.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6DD26E-5753-7DEC-7201-3EF0A27E21F1}"/>
              </a:ext>
            </a:extLst>
          </p:cNvPr>
          <p:cNvSpPr txBox="1"/>
          <p:nvPr/>
        </p:nvSpPr>
        <p:spPr>
          <a:xfrm>
            <a:off x="520808" y="4419630"/>
            <a:ext cx="71124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dirty="0">
                <a:ea typeface="Cambria Math" panose="02040503050406030204" pitchFamily="18" charset="0"/>
              </a:rPr>
              <a:t>Example: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2658222-6026-2BAD-3432-780592964C89}"/>
                  </a:ext>
                </a:extLst>
              </p:cNvPr>
              <p:cNvSpPr txBox="1"/>
              <p:nvPr/>
            </p:nvSpPr>
            <p:spPr>
              <a:xfrm>
                <a:off x="526118" y="5756891"/>
                <a:ext cx="7218456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=207</m:t>
                    </m:r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2658222-6026-2BAD-3432-780592964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18" y="5756891"/>
                <a:ext cx="7218456" cy="490199"/>
              </a:xfrm>
              <a:prstGeom prst="rect">
                <a:avLst/>
              </a:prstGeom>
              <a:blipFill>
                <a:blip r:embed="rId6"/>
                <a:stretch>
                  <a:fillRect t="-8642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0748775"/>
      </p:ext>
    </p:extLst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 Statistical Random Variable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06708"/>
                <a:ext cx="8229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Franklin Gothic Medium"/>
                    <a:cs typeface="Franklin Gothic Medium"/>
                  </a:rPr>
                  <a:t>p-Quantile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rgbClr val="FF0000"/>
                  </a:solidFill>
                  <a:cs typeface="Franklin Gothic Medium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06708"/>
                <a:ext cx="8229600" cy="523220"/>
              </a:xfrm>
              <a:prstGeom prst="rect">
                <a:avLst/>
              </a:prstGeom>
              <a:blipFill>
                <a:blip r:embed="rId2"/>
                <a:stretch>
                  <a:fillRect l="-1556" t="-15116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30B05F98-4243-EA14-FC7E-78CFFFC837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698292"/>
              </p:ext>
            </p:extLst>
          </p:nvPr>
        </p:nvGraphicFramePr>
        <p:xfrm>
          <a:off x="481273" y="4102857"/>
          <a:ext cx="6286500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457562" imgH="603312" progId="Equation.3">
                  <p:embed/>
                </p:oleObj>
              </mc:Choice>
              <mc:Fallback>
                <p:oleObj name="公式" r:id="rId3" imgW="2457562" imgH="603312" progId="Equation.3">
                  <p:embed/>
                  <p:pic>
                    <p:nvPicPr>
                      <p:cNvPr id="38915" name="Object 2">
                        <a:extLst>
                          <a:ext uri="{FF2B5EF4-FFF2-40B4-BE49-F238E27FC236}">
                            <a16:creationId xmlns:a16="http://schemas.microsoft.com/office/drawing/2014/main" id="{DF2D90F8-91CD-F42D-BCC6-8710D51C9E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273" y="4102857"/>
                        <a:ext cx="6286500" cy="155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740A9633-900B-8ADE-EA41-05952D5B11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505007"/>
              </p:ext>
            </p:extLst>
          </p:nvPr>
        </p:nvGraphicFramePr>
        <p:xfrm>
          <a:off x="1362336" y="5831644"/>
          <a:ext cx="2008187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781102" imgH="222286" progId="Equation.3">
                  <p:embed/>
                </p:oleObj>
              </mc:Choice>
              <mc:Fallback>
                <p:oleObj name="公式" r:id="rId5" imgW="781102" imgH="222286" progId="Equation.3">
                  <p:embed/>
                  <p:pic>
                    <p:nvPicPr>
                      <p:cNvPr id="38916" name="Object 3">
                        <a:extLst>
                          <a:ext uri="{FF2B5EF4-FFF2-40B4-BE49-F238E27FC236}">
                            <a16:creationId xmlns:a16="http://schemas.microsoft.com/office/drawing/2014/main" id="{D31CC416-F799-6232-4B8C-0B95D4C30A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336" y="5831644"/>
                        <a:ext cx="2008187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BB781FE5-50A9-A16D-FE4C-EB223B7794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556599"/>
              </p:ext>
            </p:extLst>
          </p:nvPr>
        </p:nvGraphicFramePr>
        <p:xfrm>
          <a:off x="497148" y="1543807"/>
          <a:ext cx="6254750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444867" imgH="603312" progId="Equation.3">
                  <p:embed/>
                </p:oleObj>
              </mc:Choice>
              <mc:Fallback>
                <p:oleObj name="公式" r:id="rId7" imgW="2444867" imgH="603312" progId="Equation.3">
                  <p:embed/>
                  <p:pic>
                    <p:nvPicPr>
                      <p:cNvPr id="38917" name="Object 4">
                        <a:extLst>
                          <a:ext uri="{FF2B5EF4-FFF2-40B4-BE49-F238E27FC236}">
                            <a16:creationId xmlns:a16="http://schemas.microsoft.com/office/drawing/2014/main" id="{AD3CFFEF-D244-4F13-D480-3A717689F9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148" y="1543807"/>
                        <a:ext cx="6254750" cy="155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C2C9409A-9847-0FA9-B23E-2CDCEF9ABB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379233"/>
              </p:ext>
            </p:extLst>
          </p:nvPr>
        </p:nvGraphicFramePr>
        <p:xfrm>
          <a:off x="1289311" y="3055107"/>
          <a:ext cx="168433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654152" imgH="222286" progId="Equation.3">
                  <p:embed/>
                </p:oleObj>
              </mc:Choice>
              <mc:Fallback>
                <p:oleObj name="公式" r:id="rId9" imgW="654152" imgH="222286" progId="Equation.3">
                  <p:embed/>
                  <p:pic>
                    <p:nvPicPr>
                      <p:cNvPr id="38918" name="Object 5">
                        <a:extLst>
                          <a:ext uri="{FF2B5EF4-FFF2-40B4-BE49-F238E27FC236}">
                            <a16:creationId xmlns:a16="http://schemas.microsoft.com/office/drawing/2014/main" id="{77410634-0670-C34F-A58C-2F316A2216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311" y="3055107"/>
                        <a:ext cx="1684337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1765683"/>
      </p:ext>
    </p:extLst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 Statistical Random Variable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06708"/>
                <a:ext cx="8229600" cy="2369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Franklin Gothic Medium"/>
                    <a:cs typeface="Franklin Gothic Medium"/>
                  </a:rPr>
                  <a:t>p-Quantile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rgbClr val="FF0000"/>
                  </a:solidFill>
                  <a:cs typeface="Franklin Gothic Medium"/>
                </a:endParaRPr>
              </a:p>
              <a:p>
                <a:endParaRPr lang="en-US" altLang="zh-CN" sz="2400" dirty="0">
                  <a:solidFill>
                    <a:srgbClr val="FF0000"/>
                  </a:solidFill>
                  <a:cs typeface="Franklin Gothic Medium"/>
                </a:endParaRPr>
              </a:p>
              <a:p>
                <a:r>
                  <a:rPr lang="en-US" altLang="zh-CN" sz="2400" dirty="0">
                    <a:latin typeface="Franklin Gothic Medium"/>
                    <a:cs typeface="Franklin Gothic Medium"/>
                  </a:rPr>
                  <a:t>Range: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altLang="zh-CN" sz="2400" dirty="0">
                  <a:cs typeface="Franklin Gothic Medium"/>
                </a:endParaRPr>
              </a:p>
              <a:p>
                <a:r>
                  <a:rPr lang="en-US" altLang="zh-CN" sz="2400" dirty="0">
                    <a:latin typeface="Franklin Gothic Medium"/>
                    <a:cs typeface="Franklin Gothic Medium"/>
                  </a:rPr>
                  <a:t>Interquartile range: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0.75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0.25</m:t>
                        </m:r>
                      </m:sub>
                    </m:sSub>
                  </m:oMath>
                </a14:m>
                <a:endParaRPr lang="en-US" altLang="zh-CN" sz="2400" dirty="0">
                  <a:latin typeface="Franklin Gothic Medium"/>
                  <a:cs typeface="Franklin Gothic Medium"/>
                </a:endParaRPr>
              </a:p>
              <a:p>
                <a:endParaRPr lang="en-US" altLang="zh-CN" sz="2400" dirty="0">
                  <a:latin typeface="Franklin Gothic Medium"/>
                  <a:cs typeface="Franklin Gothic Medium"/>
                </a:endParaRPr>
              </a:p>
              <a:p>
                <a:r>
                  <a:rPr lang="en-US" altLang="zh-CN" sz="2400" dirty="0">
                    <a:latin typeface="Franklin Gothic Medium"/>
                    <a:cs typeface="Franklin Gothic Medium"/>
                  </a:rPr>
                  <a:t>Box-line plot: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06708"/>
                <a:ext cx="8229600" cy="2369880"/>
              </a:xfrm>
              <a:prstGeom prst="rect">
                <a:avLst/>
              </a:prstGeom>
              <a:blipFill>
                <a:blip r:embed="rId2"/>
                <a:stretch>
                  <a:fillRect l="-1556" t="-3351" b="-5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849D295-D191-FE69-8192-E2734BAC7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676" y="3692732"/>
            <a:ext cx="5673254" cy="175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1987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 Statistical Random Variable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46463"/>
                <a:ext cx="8229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  <a:latin typeface="Franklin Gothic Medium"/>
                    <a:cs typeface="Franklin Gothic Medium"/>
                  </a:rPr>
                  <a:t>Sample’s correlation coefficient </a:t>
                </a:r>
                <a:r>
                  <a:rPr lang="en-US" sz="2800" dirty="0">
                    <a:latin typeface="Franklin Gothic Medium"/>
                    <a:cs typeface="Franklin Gothic Medium"/>
                  </a:rPr>
                  <a:t>for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=1,⋯,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400" dirty="0">
                  <a:solidFill>
                    <a:srgbClr val="FF0000"/>
                  </a:solidFill>
                  <a:cs typeface="Franklin Gothic Medium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46463"/>
                <a:ext cx="8229600" cy="523220"/>
              </a:xfrm>
              <a:prstGeom prst="rect">
                <a:avLst/>
              </a:prstGeom>
              <a:blipFill>
                <a:blip r:embed="rId2"/>
                <a:stretch>
                  <a:fillRect l="-1556"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A54BB3B-4ED2-A5BA-C85E-69BCADB8CC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933939"/>
              </p:ext>
            </p:extLst>
          </p:nvPr>
        </p:nvGraphicFramePr>
        <p:xfrm>
          <a:off x="1838325" y="1733550"/>
          <a:ext cx="462915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62040" imgH="660240" progId="Equation.DSMT4">
                  <p:embed/>
                </p:oleObj>
              </mc:Choice>
              <mc:Fallback>
                <p:oleObj name="Equation" r:id="rId3" imgW="1562040" imgH="660240" progId="Equation.DSMT4">
                  <p:embed/>
                  <p:pic>
                    <p:nvPicPr>
                      <p:cNvPr id="40963" name="Object 2">
                        <a:extLst>
                          <a:ext uri="{FF2B5EF4-FFF2-40B4-BE49-F238E27FC236}">
                            <a16:creationId xmlns:a16="http://schemas.microsoft.com/office/drawing/2014/main" id="{E22A76C5-9A35-FC2E-8449-748D6E2189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1733550"/>
                        <a:ext cx="4629150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67BCEAAB-5860-7592-A34C-EB5B17F16E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810000"/>
          <a:ext cx="4953000" cy="220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987607" imgH="882668" progId="Equation.3">
                  <p:embed/>
                </p:oleObj>
              </mc:Choice>
              <mc:Fallback>
                <p:oleObj name="公式" r:id="rId5" imgW="1987607" imgH="882668" progId="Equation.3">
                  <p:embed/>
                  <p:pic>
                    <p:nvPicPr>
                      <p:cNvPr id="40964" name="Object 3">
                        <a:extLst>
                          <a:ext uri="{FF2B5EF4-FFF2-40B4-BE49-F238E27FC236}">
                            <a16:creationId xmlns:a16="http://schemas.microsoft.com/office/drawing/2014/main" id="{0AD01076-27DA-C979-BABE-9C201B4820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10000"/>
                        <a:ext cx="4953000" cy="220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039689"/>
      </p:ext>
    </p:extLst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 Statistical Random Variable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46463"/>
                <a:ext cx="8229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  <a:latin typeface="Franklin Gothic Medium"/>
                    <a:cs typeface="Franklin Gothic Medium"/>
                  </a:rPr>
                  <a:t>Scatter plot </a:t>
                </a:r>
                <a:r>
                  <a:rPr lang="en-US" sz="2800" dirty="0">
                    <a:latin typeface="Franklin Gothic Medium"/>
                    <a:cs typeface="Franklin Gothic Medium"/>
                  </a:rPr>
                  <a:t>for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=1,⋯,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400" dirty="0">
                  <a:solidFill>
                    <a:srgbClr val="FF0000"/>
                  </a:solidFill>
                  <a:cs typeface="Franklin Gothic Medium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46463"/>
                <a:ext cx="8229600" cy="523220"/>
              </a:xfrm>
              <a:prstGeom prst="rect">
                <a:avLst/>
              </a:prstGeom>
              <a:blipFill>
                <a:blip r:embed="rId2"/>
                <a:stretch>
                  <a:fillRect l="-1556"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7F5560EB-CE57-09BA-51CF-DF80DD108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859" y="1813163"/>
            <a:ext cx="5444038" cy="465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31772"/>
      </p:ext>
    </p:extLst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 Sample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06708"/>
                <a:ext cx="8229600" cy="3775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0000"/>
                    </a:solidFill>
                  </a:rPr>
                  <a:t>Theorem (distribution of finite population) </a:t>
                </a:r>
                <a:r>
                  <a:rPr lang="en-US" altLang="zh-CN" sz="2400" b="1" dirty="0"/>
                  <a:t>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For the population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,</a:t>
                </a:r>
                <a:r>
                  <a:rPr lang="en-US" altLang="zh-CN" sz="2400" dirty="0"/>
                  <a:t> its size is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400" dirty="0"/>
                  <a:t>. Sample size is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is sample mean. It is known that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000" dirty="0"/>
                  <a:t>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100" dirty="0"/>
              </a:p>
              <a:p>
                <a:r>
                  <a:rPr lang="en-US" altLang="zh-CN" sz="2100" dirty="0"/>
                  <a:t>							</a:t>
                </a:r>
              </a:p>
              <a:p>
                <a:r>
                  <a:rPr lang="en-US" altLang="zh-CN" sz="2400" dirty="0"/>
                  <a:t>(1) Expectation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400" dirty="0"/>
                  <a:t>	</a:t>
                </a:r>
              </a:p>
              <a:p>
                <a:r>
                  <a:rPr lang="en-US" altLang="zh-CN" sz="2400" dirty="0"/>
                  <a:t>(2) Replacement: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(3) No replacement: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06708"/>
                <a:ext cx="8229600" cy="3775072"/>
              </a:xfrm>
              <a:prstGeom prst="rect">
                <a:avLst/>
              </a:prstGeom>
              <a:blipFill>
                <a:blip r:embed="rId2"/>
                <a:stretch>
                  <a:fillRect l="-1185" t="-1616" r="-2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530205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2678585"/>
            <a:ext cx="6533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  <a:cs typeface="Franklin Gothic Medium"/>
              </a:rPr>
              <a:t>3. </a:t>
            </a:r>
            <a:r>
              <a:rPr lang="en-US" sz="2800" dirty="0">
                <a:latin typeface="+mj-lt"/>
              </a:rPr>
              <a:t>Three important distributions in statistics</a:t>
            </a:r>
            <a:endParaRPr lang="en-US" sz="2800" i="1" dirty="0">
              <a:latin typeface="+mj-lt"/>
              <a:cs typeface="Garamon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" y="965757"/>
            <a:ext cx="2671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  <a:cs typeface="Franklin Gothic Medium"/>
              </a:rPr>
              <a:t>1. </a:t>
            </a:r>
            <a:r>
              <a:rPr lang="en-US" altLang="zh-CN" sz="2800" dirty="0">
                <a:latin typeface="+mj-lt"/>
                <a:cs typeface="Franklin Gothic Medium"/>
              </a:rPr>
              <a:t>Basic concepts</a:t>
            </a:r>
            <a:endParaRPr lang="en-US" sz="2800" i="1" dirty="0">
              <a:latin typeface="+mj-lt"/>
              <a:cs typeface="Garamon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1768173"/>
            <a:ext cx="2809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  <a:cs typeface="Franklin Gothic Medium"/>
              </a:rPr>
              <a:t>2. Sample statistic</a:t>
            </a:r>
            <a:endParaRPr lang="en-US" sz="2800" i="1" dirty="0">
              <a:latin typeface="+mj-lt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76143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 Sample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06708"/>
                <a:ext cx="8229600" cy="5003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0000"/>
                    </a:solidFill>
                  </a:rPr>
                  <a:t>Three important distributions of normal population </a:t>
                </a:r>
              </a:p>
              <a:p>
                <a:r>
                  <a:rPr lang="en-US" altLang="zh-CN" sz="2400" b="1" dirty="0"/>
                  <a:t>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b="1" dirty="0">
                    <a:latin typeface="Cambria Math" panose="02040503050406030204" pitchFamily="18" charset="0"/>
                  </a:rPr>
                  <a:t>Chi square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>
                    <a:latin typeface="Cambria Math" panose="02040503050406030204" pitchFamily="18" charset="0"/>
                  </a:rPr>
                  <a:t>distribution </a:t>
                </a:r>
              </a:p>
              <a:p>
                <a:endParaRPr lang="en-US" altLang="zh-CN" sz="2400" b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400" dirty="0">
                    <a:latin typeface="Cambria Math" panose="02040503050406030204" pitchFamily="18" charset="0"/>
                  </a:rPr>
                  <a:t>Given the population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,  sample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/>
                  <a:t>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are </a:t>
                </a:r>
                <a:r>
                  <a:rPr lang="en-US" altLang="zh-CN" sz="2400" dirty="0" err="1">
                    <a:latin typeface="Cambria Math" panose="02040503050406030204" pitchFamily="18" charset="0"/>
                  </a:rPr>
                  <a:t>i.i.d.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,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en-US" altLang="zh-CN" sz="2400" dirty="0">
                    <a:latin typeface="Cambria Math" panose="02040503050406030204" pitchFamily="18" charset="0"/>
                  </a:rPr>
                  <a:t>it is said to have the Chi-Square distribution with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degrees of freedom, denoted as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100" dirty="0"/>
                  <a:t>	</a:t>
                </a:r>
              </a:p>
              <a:p>
                <a:pPr algn="ctr"/>
                <a:r>
                  <a:rPr lang="en-US" altLang="zh-CN" sz="2100" dirty="0"/>
                  <a:t>						</a:t>
                </a:r>
              </a:p>
              <a:p>
                <a:r>
                  <a:rPr lang="en-US" altLang="zh-CN" sz="2400" dirty="0"/>
                  <a:t>(1) Its PDF is same to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	</a:t>
                </a:r>
              </a:p>
              <a:p>
                <a:r>
                  <a:rPr lang="en-US" altLang="zh-CN" sz="2400" dirty="0"/>
                  <a:t>(2) Closely-related to Sample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06708"/>
                <a:ext cx="8229600" cy="5003999"/>
              </a:xfrm>
              <a:prstGeom prst="rect">
                <a:avLst/>
              </a:prstGeom>
              <a:blipFill>
                <a:blip r:embed="rId2"/>
                <a:stretch>
                  <a:fillRect l="-1185" t="-974" r="-1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3">
            <a:extLst>
              <a:ext uri="{FF2B5EF4-FFF2-40B4-BE49-F238E27FC236}">
                <a16:creationId xmlns:a16="http://schemas.microsoft.com/office/drawing/2014/main" id="{605CD1B9-A24B-6CE5-2AB1-38C8FEC6A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796" y="3808678"/>
            <a:ext cx="3384204" cy="2337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02603"/>
      </p:ext>
    </p:extLst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 Sample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06708"/>
                <a:ext cx="8229600" cy="5310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0000"/>
                    </a:solidFill>
                  </a:rPr>
                  <a:t>Three important distributions of normal population </a:t>
                </a:r>
              </a:p>
              <a:p>
                <a:r>
                  <a:rPr lang="en-US" altLang="zh-CN" sz="2400" b="1" dirty="0"/>
                  <a:t>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b="1" dirty="0">
                    <a:latin typeface="Cambria Math" panose="02040503050406030204" pitchFamily="18" charset="0"/>
                  </a:rPr>
                  <a:t>Chi square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>
                    <a:latin typeface="Cambria Math" panose="02040503050406030204" pitchFamily="18" charset="0"/>
                  </a:rPr>
                  <a:t>distribution </a:t>
                </a:r>
              </a:p>
              <a:p>
                <a:r>
                  <a:rPr lang="en-US" altLang="zh-CN" sz="2400" dirty="0">
                    <a:solidFill>
                      <a:srgbClr val="FF0000"/>
                    </a:solidFill>
                  </a:rPr>
                  <a:t>(1) Additivity</a:t>
                </a:r>
              </a:p>
              <a:p>
                <a:r>
                  <a:rPr lang="en-US" altLang="zh-CN" sz="2400" dirty="0">
                    <a:latin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), </m:t>
                    </m:r>
                  </m:oMath>
                </a14:m>
                <a:r>
                  <a:rPr lang="en-US" altLang="zh-CN" sz="2400" dirty="0"/>
                  <a:t>and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, 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 </m:t>
                    </m:r>
                  </m:oMath>
                </a14:m>
                <a:r>
                  <a:rPr lang="en-US" altLang="zh-CN" sz="2400" dirty="0"/>
                  <a:t>are independent, then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) </m:t>
                      </m:r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>
                    <a:solidFill>
                      <a:srgbClr val="FF0000"/>
                    </a:solidFill>
                  </a:rPr>
                  <a:t>(2) Expectation and Variance </a:t>
                </a:r>
              </a:p>
              <a:p>
                <a:pPr algn="ctr"/>
                <a:r>
                  <a:rPr lang="en-US" altLang="zh-CN" sz="2400" dirty="0">
                    <a:latin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. </a:t>
                </a:r>
              </a:p>
              <a:p>
                <a:pPr algn="ctr"/>
                <a:endParaRPr lang="en-US" altLang="zh-CN" sz="2400" dirty="0"/>
              </a:p>
              <a:p>
                <a:r>
                  <a:rPr lang="en-US" altLang="zh-CN" sz="2400" dirty="0">
                    <a:solidFill>
                      <a:srgbClr val="FF0000"/>
                    </a:solidFill>
                  </a:rPr>
                  <a:t>(3)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 quantile </a:t>
                </a:r>
              </a:p>
              <a:p>
                <a:r>
                  <a:rPr lang="en-US" altLang="zh-CN" sz="2400" dirty="0"/>
                  <a:t>Given a positive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sz="2400" dirty="0"/>
                  <a:t> , 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/>
                  <a:t> the value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is called as 	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 quantile of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.</a:t>
                </a:r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06708"/>
                <a:ext cx="8229600" cy="5310493"/>
              </a:xfrm>
              <a:prstGeom prst="rect">
                <a:avLst/>
              </a:prstGeom>
              <a:blipFill>
                <a:blip r:embed="rId2"/>
                <a:stretch>
                  <a:fillRect l="-1185" t="-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235268"/>
      </p:ext>
    </p:extLst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 Sample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06708"/>
                <a:ext cx="8229600" cy="1992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Franklin Gothic Medium"/>
                    <a:cs typeface="Franklin Gothic Medium"/>
                  </a:rPr>
                  <a:t>Example:</a:t>
                </a:r>
                <a:endParaRPr lang="en-US" altLang="zh-CN" sz="2400" dirty="0">
                  <a:solidFill>
                    <a:srgbClr val="FF0000"/>
                  </a:solidFill>
                  <a:cs typeface="Franklin Gothic Medium"/>
                </a:endParaRPr>
              </a:p>
              <a:p>
                <a:r>
                  <a:rPr lang="en-US" altLang="zh-CN" sz="2400" dirty="0">
                    <a:latin typeface="Cambria Math" panose="02040503050406030204" pitchFamily="18" charset="0"/>
                  </a:rPr>
                  <a:t>Given the population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,  sample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/>
                  <a:t>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are </a:t>
                </a:r>
                <a:r>
                  <a:rPr lang="en-US" altLang="zh-CN" sz="2400" dirty="0" err="1">
                    <a:latin typeface="Cambria Math" panose="02040503050406030204" pitchFamily="18" charset="0"/>
                  </a:rPr>
                  <a:t>i.i.d.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400" dirty="0">
                    <a:cs typeface="Franklin Gothic Medium"/>
                  </a:rPr>
                  <a:t>,</a:t>
                </a:r>
              </a:p>
              <a:p>
                <a:r>
                  <a:rPr lang="en-US" altLang="zh-CN" sz="2400" dirty="0">
                    <a:cs typeface="Franklin Gothic Medium"/>
                  </a:rPr>
                  <a:t>Prove that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06708"/>
                <a:ext cx="8229600" cy="1992148"/>
              </a:xfrm>
              <a:prstGeom prst="rect">
                <a:avLst/>
              </a:prstGeom>
              <a:blipFill>
                <a:blip r:embed="rId2"/>
                <a:stretch>
                  <a:fillRect l="-1556" t="-3670" b="-2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822E41-CD5E-8110-94FC-78541D1BC8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5026" y="3148724"/>
                <a:ext cx="7919498" cy="271934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400" dirty="0"/>
                  <a:t>Solution: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altLang="zh-CN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𝑁𝑜𝑟𝑚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altLang="zh-CN" sz="2400" dirty="0"/>
                  <a:t>  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𝑁𝑜𝑟𝑚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(0, 1/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−1)</m:t>
                        </m:r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−(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zh-CN" altLang="en-US" sz="240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400" dirty="0"/>
                  <a:t>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br>
                  <a:rPr lang="en-US" altLang="zh-CN" sz="2400" dirty="0"/>
                </a:br>
                <a:br>
                  <a:rPr lang="en-US" altLang="zh-CN" sz="2100" dirty="0"/>
                </a:br>
                <a:r>
                  <a:rPr lang="en-US" altLang="zh-CN" sz="20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822E41-CD5E-8110-94FC-78541D1BC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26" y="3148724"/>
                <a:ext cx="7919498" cy="2719346"/>
              </a:xfrm>
              <a:prstGeom prst="rect">
                <a:avLst/>
              </a:prstGeom>
              <a:blipFill>
                <a:blip r:embed="rId3"/>
                <a:stretch>
                  <a:fillRect l="-2848" t="-1570" b="-172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52396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 Sample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06708"/>
                <a:ext cx="8229600" cy="178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Franklin Gothic Medium"/>
                    <a:cs typeface="Franklin Gothic Medium"/>
                  </a:rPr>
                  <a:t>Example:</a:t>
                </a:r>
                <a:endParaRPr lang="en-US" altLang="zh-CN" sz="2400" dirty="0">
                  <a:solidFill>
                    <a:srgbClr val="FF0000"/>
                  </a:solidFill>
                  <a:cs typeface="Franklin Gothic Medium"/>
                </a:endParaRPr>
              </a:p>
              <a:p>
                <a:r>
                  <a:rPr lang="en-US" altLang="zh-CN" sz="2400" dirty="0">
                    <a:latin typeface="Cambria Math" panose="02040503050406030204" pitchFamily="18" charset="0"/>
                  </a:rPr>
                  <a:t>Given the population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,  sample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/>
                  <a:t>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are </a:t>
                </a:r>
                <a:r>
                  <a:rPr lang="en-US" altLang="zh-CN" sz="2400" dirty="0" err="1">
                    <a:latin typeface="Cambria Math" panose="02040503050406030204" pitchFamily="18" charset="0"/>
                  </a:rPr>
                  <a:t>i.i.d.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, denoted as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num>
                              <m:den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400" dirty="0">
                    <a:cs typeface="Franklin Gothic Medium"/>
                  </a:rPr>
                  <a:t>, then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dirty="0"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06708"/>
                <a:ext cx="8229600" cy="1786386"/>
              </a:xfrm>
              <a:prstGeom prst="rect">
                <a:avLst/>
              </a:prstGeom>
              <a:blipFill>
                <a:blip r:embed="rId2"/>
                <a:stretch>
                  <a:fillRect l="-1556" t="-4096" b="-6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166277"/>
      </p:ext>
    </p:extLst>
  </p:cSld>
  <p:clrMapOvr>
    <a:masterClrMapping/>
  </p:clrMapOvr>
  <p:transition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 Sample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06708"/>
                <a:ext cx="8229600" cy="2892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0000"/>
                    </a:solidFill>
                  </a:rPr>
                  <a:t>Three important distributions of normal population </a:t>
                </a:r>
              </a:p>
              <a:p>
                <a:r>
                  <a:rPr lang="en-US" altLang="zh-CN" sz="2400" b="1" dirty="0"/>
                  <a:t> </a:t>
                </a:r>
              </a:p>
              <a:p>
                <a:pPr marL="457200" indent="-457200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400" b="1" dirty="0">
                    <a:latin typeface="Cambria Math" panose="02040503050406030204" pitchFamily="18" charset="0"/>
                  </a:rPr>
                  <a:t> distribution (Fisher)</a:t>
                </a:r>
              </a:p>
              <a:p>
                <a:endParaRPr lang="en-US" altLang="zh-CN" sz="2400" b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400" dirty="0">
                    <a:latin typeface="Cambria Math" panose="02040503050406030204" pitchFamily="18" charset="0"/>
                  </a:rPr>
                  <a:t>Given that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), </m:t>
                    </m:r>
                  </m:oMath>
                </a14:m>
                <a:r>
                  <a:rPr lang="en-US" altLang="zh-CN" sz="2400" dirty="0"/>
                  <a:t>and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, 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 </m:t>
                    </m:r>
                  </m:oMath>
                </a14:m>
                <a:r>
                  <a:rPr lang="en-US" altLang="zh-CN" sz="2400" dirty="0"/>
                  <a:t>are independent, </a:t>
                </a:r>
                <a:endParaRPr lang="zh-CN" altLang="en-US" sz="2400" dirty="0"/>
              </a:p>
              <a:p>
                <a:r>
                  <a:rPr lang="en-US" altLang="zh-CN" sz="2400" dirty="0">
                    <a:latin typeface="Cambria Math" panose="02040503050406030204" pitchFamily="18" charset="0"/>
                  </a:rPr>
                  <a:t>if random variable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it is said that</a:t>
                </a:r>
              </a:p>
              <a:p>
                <a:r>
                  <a:rPr lang="en-US" altLang="zh-CN" sz="2400" dirty="0">
                    <a:latin typeface="Cambria Math" panose="02040503050406030204" pitchFamily="18" charset="0"/>
                  </a:rPr>
                  <a:t>						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100" dirty="0"/>
                  <a:t>	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06708"/>
                <a:ext cx="8229600" cy="2892715"/>
              </a:xfrm>
              <a:prstGeom prst="rect">
                <a:avLst/>
              </a:prstGeom>
              <a:blipFill>
                <a:blip r:embed="rId2"/>
                <a:stretch>
                  <a:fillRect l="-1185" t="-1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7">
            <a:extLst>
              <a:ext uri="{FF2B5EF4-FFF2-40B4-BE49-F238E27FC236}">
                <a16:creationId xmlns:a16="http://schemas.microsoft.com/office/drawing/2014/main" id="{D5E38FF1-54EC-8003-D24E-928F20F01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25" y="3891108"/>
            <a:ext cx="4763571" cy="269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77635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 Sample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06708"/>
                <a:ext cx="8229600" cy="4227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0000"/>
                    </a:solidFill>
                  </a:rPr>
                  <a:t>Three important distributions of normal population </a:t>
                </a:r>
              </a:p>
              <a:p>
                <a:r>
                  <a:rPr lang="en-US" altLang="zh-CN" sz="2400" b="1" dirty="0"/>
                  <a:t> </a:t>
                </a:r>
              </a:p>
              <a:p>
                <a:pPr marL="457200" indent="-457200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400" b="1" dirty="0">
                    <a:latin typeface="Cambria Math" panose="02040503050406030204" pitchFamily="18" charset="0"/>
                  </a:rPr>
                  <a:t> distribution (Fisher)</a:t>
                </a:r>
              </a:p>
              <a:p>
                <a:endParaRPr lang="en-US" altLang="zh-CN" sz="2400" b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</a:rPr>
                  <a:t>(1) Distribution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den>
                    </m:f>
                  </m:oMath>
                </a14:m>
                <a:endParaRPr lang="en-US" altLang="zh-CN" sz="24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altLang="zh-CN" sz="2400" dirty="0">
                    <a:latin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zh-CN" altLang="en-US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/>
                      <m:t>then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den>
                    </m:f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>
                    <a:solidFill>
                      <a:srgbClr val="FF0000"/>
                    </a:solidFill>
                  </a:rPr>
                  <a:t>(2)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 quantile </a:t>
                </a:r>
              </a:p>
              <a:p>
                <a:r>
                  <a:rPr lang="en-US" altLang="zh-CN" sz="2400" dirty="0"/>
                  <a:t>Given a positive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sz="2400" dirty="0"/>
                  <a:t> ,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/>
                  <a:t>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is called as 	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 quantile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.</a:t>
                </a:r>
              </a:p>
              <a:p>
                <a:r>
                  <a:rPr lang="en-US" altLang="zh-CN" sz="2100" dirty="0"/>
                  <a:t>	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06708"/>
                <a:ext cx="8229600" cy="4227311"/>
              </a:xfrm>
              <a:prstGeom prst="rect">
                <a:avLst/>
              </a:prstGeom>
              <a:blipFill>
                <a:blip r:embed="rId2"/>
                <a:stretch>
                  <a:fillRect l="-1185" t="-1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273933"/>
      </p:ext>
    </p:extLst>
  </p:cSld>
  <p:clrMapOvr>
    <a:masterClrMapping/>
  </p:clrMapOvr>
  <p:transition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 Sample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06708"/>
                <a:ext cx="8229600" cy="5744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0000"/>
                    </a:solidFill>
                  </a:rPr>
                  <a:t>Three important distributions of normal population </a:t>
                </a:r>
              </a:p>
              <a:p>
                <a:r>
                  <a:rPr lang="en-US" altLang="zh-CN" sz="2400" b="1" dirty="0"/>
                  <a:t> </a:t>
                </a:r>
              </a:p>
              <a:p>
                <a:pPr marL="457200" indent="-457200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400" b="1" dirty="0">
                    <a:latin typeface="Cambria Math" panose="02040503050406030204" pitchFamily="18" charset="0"/>
                  </a:rPr>
                  <a:t> distribution (Fisher)</a:t>
                </a:r>
              </a:p>
              <a:p>
                <a:endParaRPr lang="en-US" altLang="zh-CN" sz="2400" b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400" dirty="0">
                    <a:latin typeface="Cambria Math" panose="02040503050406030204" pitchFamily="18" charset="0"/>
                  </a:rPr>
                  <a:t>It is an important distribution because it usually is used to compare the variances of two independent normal populations: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en-US" altLang="zh-CN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</a:rPr>
                  <a:t>sample: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), </m:t>
                    </m:r>
                  </m:oMath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</a:rPr>
                  <a:t>sample: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),    </m:t>
                    </m:r>
                  </m:oMath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:sample variance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:sample variance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en-US" altLang="zh-CN" sz="2400" dirty="0">
                    <a:latin typeface="Cambria Math" panose="02040503050406030204" pitchFamily="18" charset="0"/>
                  </a:rPr>
                  <a:t>		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zh-CN" alt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zh-CN" alt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zh-CN" alt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zh-CN" alt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−1,</m:t>
                    </m:r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−1).</m:t>
                    </m:r>
                  </m:oMath>
                </a14:m>
                <a:r>
                  <a:rPr lang="en-US" altLang="zh-CN" sz="2100" dirty="0"/>
                  <a:t>	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06708"/>
                <a:ext cx="8229600" cy="5744971"/>
              </a:xfrm>
              <a:prstGeom prst="rect">
                <a:avLst/>
              </a:prstGeom>
              <a:blipFill>
                <a:blip r:embed="rId2"/>
                <a:stretch>
                  <a:fillRect l="-1185" t="-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504318"/>
      </p:ext>
    </p:extLst>
  </p:cSld>
  <p:clrMapOvr>
    <a:masterClrMapping/>
  </p:clrMapOvr>
  <p:transition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 Sample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06708"/>
                <a:ext cx="8229600" cy="3604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0000"/>
                    </a:solidFill>
                  </a:rPr>
                  <a:t>Three important distributions of normal population </a:t>
                </a:r>
              </a:p>
              <a:p>
                <a:r>
                  <a:rPr lang="en-US" altLang="zh-CN" sz="2400" b="1" dirty="0"/>
                  <a:t> 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altLang="zh-CN" sz="2400" b="1" dirty="0">
                    <a:latin typeface="Cambria Math" panose="020405030504060302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𝐭𝐮𝐝𝐞𝐧𝐭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>
                    <a:latin typeface="Cambria Math" panose="02040503050406030204" pitchFamily="18" charset="0"/>
                  </a:rPr>
                  <a:t>distribution </a:t>
                </a:r>
              </a:p>
              <a:p>
                <a:endParaRPr lang="en-US" altLang="zh-CN" sz="2400" b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400" dirty="0">
                    <a:latin typeface="Cambria Math" panose="02040503050406030204" pitchFamily="18" charset="0"/>
                  </a:rPr>
                  <a:t>Given 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hat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, and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let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it is said to have </a:t>
                </a:r>
                <a:r>
                  <a:rPr lang="en-US" altLang="zh-CN" sz="2400" i="1" dirty="0">
                    <a:latin typeface="Cambria Math" panose="02040503050406030204" pitchFamily="18" charset="0"/>
                  </a:rPr>
                  <a:t>T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 distribution with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degrees of freedom. denoted as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100" dirty="0"/>
                  <a:t>	</a:t>
                </a:r>
              </a:p>
              <a:p>
                <a:pPr algn="ctr"/>
                <a:r>
                  <a:rPr lang="en-US" altLang="zh-CN" sz="2100" dirty="0"/>
                  <a:t>						</a:t>
                </a:r>
              </a:p>
              <a:p>
                <a:r>
                  <a:rPr lang="en-US" altLang="zh-CN" sz="2400" dirty="0"/>
                  <a:t>Its PDF :	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06708"/>
                <a:ext cx="8229600" cy="3604192"/>
              </a:xfrm>
              <a:prstGeom prst="rect">
                <a:avLst/>
              </a:prstGeom>
              <a:blipFill>
                <a:blip r:embed="rId2"/>
                <a:stretch>
                  <a:fillRect l="-1185" t="-1354" b="-2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0681D263-E306-DEC9-9210-780CC449AB03}"/>
              </a:ext>
            </a:extLst>
          </p:cNvPr>
          <p:cNvGrpSpPr/>
          <p:nvPr/>
        </p:nvGrpSpPr>
        <p:grpSpPr>
          <a:xfrm>
            <a:off x="1444586" y="4627059"/>
            <a:ext cx="6578280" cy="926839"/>
            <a:chOff x="1627466" y="5294969"/>
            <a:chExt cx="6578280" cy="92683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608E1E8-FE15-985C-4B5A-E5A11B422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7466" y="5294969"/>
              <a:ext cx="4550697" cy="926839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57BBE0A-316B-FFD2-41AD-3862FA859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44865" y="5702958"/>
              <a:ext cx="1760881" cy="311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6407803"/>
      </p:ext>
    </p:extLst>
  </p:cSld>
  <p:clrMapOvr>
    <a:masterClrMapping/>
  </p:clrMapOvr>
  <p:transition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 Sample distribution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25395" y="906708"/>
                <a:ext cx="8229600" cy="5310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0000"/>
                    </a:solidFill>
                  </a:rPr>
                  <a:t>Three important distributions of normal population </a:t>
                </a:r>
              </a:p>
              <a:p>
                <a:r>
                  <a:rPr lang="en-US" altLang="zh-CN" sz="2400" b="1" dirty="0"/>
                  <a:t> 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altLang="zh-CN" sz="2400" b="1" dirty="0">
                    <a:latin typeface="Cambria Math" panose="020405030504060302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𝐭𝐮𝐝𝐞𝐧𝐭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>
                    <a:latin typeface="Cambria Math" panose="02040503050406030204" pitchFamily="18" charset="0"/>
                  </a:rPr>
                  <a:t>distribution </a:t>
                </a:r>
              </a:p>
              <a:p>
                <a:endParaRPr lang="en-US" altLang="zh-CN" sz="2400" dirty="0">
                  <a:solidFill>
                    <a:srgbClr val="FF0000"/>
                  </a:solidFill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</a:rPr>
                  <a:t>(1) Symmetry </a:t>
                </a:r>
              </a:p>
              <a:p>
                <a:r>
                  <a:rPr lang="en-US" altLang="zh-CN" sz="2400" dirty="0">
                    <a:latin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then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>
                    <a:solidFill>
                      <a:srgbClr val="FF0000"/>
                    </a:solidFill>
                  </a:rPr>
                  <a:t>(2) Convergence to Normal</a:t>
                </a:r>
              </a:p>
              <a:p>
                <a:r>
                  <a:rPr lang="en-US" altLang="zh-CN" sz="2400" dirty="0">
                    <a:latin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&gt;45,</m:t>
                    </m:r>
                  </m:oMath>
                </a14:m>
                <a:r>
                  <a:rPr lang="en-US" altLang="zh-CN" sz="2400" dirty="0"/>
                  <a:t>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≅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>
                  <a:solidFill>
                    <a:srgbClr val="FF0000"/>
                  </a:solidFill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</a:rPr>
                  <a:t>(3)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 quantile </a:t>
                </a:r>
              </a:p>
              <a:p>
                <a:r>
                  <a:rPr lang="en-US" altLang="zh-CN" sz="2400" dirty="0"/>
                  <a:t>Given a positive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sz="2400" dirty="0"/>
                  <a:t> ,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/>
                  <a:t>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dirty="0"/>
                  <a:t> is called as 	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 quantile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.</a:t>
                </a:r>
              </a:p>
              <a:p>
                <a:endParaRPr lang="en-US" altLang="zh-CN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06708"/>
                <a:ext cx="8229600" cy="5310493"/>
              </a:xfrm>
              <a:prstGeom prst="rect">
                <a:avLst/>
              </a:prstGeom>
              <a:blipFill>
                <a:blip r:embed="rId2"/>
                <a:stretch>
                  <a:fillRect l="-1185" t="-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8">
            <a:extLst>
              <a:ext uri="{FF2B5EF4-FFF2-40B4-BE49-F238E27FC236}">
                <a16:creationId xmlns:a16="http://schemas.microsoft.com/office/drawing/2014/main" id="{F335416C-E579-4646-AB60-7A86607D2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147" y="1976034"/>
            <a:ext cx="4778616" cy="279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189465"/>
      </p:ext>
    </p:extLst>
  </p:cSld>
  <p:clrMapOvr>
    <a:masterClrMapping/>
  </p:clrMapOvr>
  <p:transition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 Sample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06708"/>
                <a:ext cx="8229600" cy="5561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0000"/>
                    </a:solidFill>
                  </a:rPr>
                  <a:t>Theorem (distribution of Normal population) </a:t>
                </a:r>
                <a:r>
                  <a:rPr lang="en-US" altLang="zh-CN" sz="2400" b="1" dirty="0"/>
                  <a:t>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For the population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,</a:t>
                </a:r>
                <a:r>
                  <a:rPr lang="en-US" altLang="zh-CN" sz="2400" dirty="0"/>
                  <a:t>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sample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is sample mean,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is sample variance, then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000" dirty="0"/>
                  <a:t>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100" dirty="0"/>
              </a:p>
              <a:p>
                <a:r>
                  <a:rPr lang="en-US" altLang="zh-CN" sz="2100" dirty="0"/>
                  <a:t>							</a:t>
                </a:r>
              </a:p>
              <a:p>
                <a:r>
                  <a:rPr lang="en-US" altLang="zh-CN" sz="2400" dirty="0"/>
                  <a:t>(1)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	</a:t>
                </a:r>
              </a:p>
              <a:p>
                <a:r>
                  <a:rPr lang="en-US" altLang="zh-CN" sz="2400" dirty="0"/>
                  <a:t>(2)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−1)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(3)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/>
                  <a:t> are independent </a:t>
                </a:r>
              </a:p>
              <a:p>
                <a:r>
                  <a:rPr lang="en-US" altLang="zh-CN" sz="2400" dirty="0"/>
                  <a:t>(4)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sz="2800" dirty="0"/>
              </a:p>
              <a:p>
                <a:r>
                  <a:rPr lang="en-US" altLang="zh-CN" sz="2400" dirty="0"/>
                  <a:t>(5)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altLang="zh-CN" sz="2400" dirty="0"/>
                  <a:t>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num>
                              <m:den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/>
                  <a:t>  </a:t>
                </a:r>
              </a:p>
              <a:p>
                <a:r>
                  <a:rPr lang="en-US" altLang="zh-CN" sz="2400" dirty="0"/>
                  <a:t>then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06708"/>
                <a:ext cx="8229600" cy="5561907"/>
              </a:xfrm>
              <a:prstGeom prst="rect">
                <a:avLst/>
              </a:prstGeom>
              <a:blipFill>
                <a:blip r:embed="rId2"/>
                <a:stretch>
                  <a:fillRect l="-1185" t="-1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96667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1 Basic concepts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5395" y="966309"/>
            <a:ext cx="82296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Franklin Gothic Medium"/>
                <a:cs typeface="Franklin Gothic Medium"/>
              </a:rPr>
              <a:t>Statistics:</a:t>
            </a:r>
          </a:p>
          <a:p>
            <a:r>
              <a:rPr lang="en-US" sz="2400" b="1" dirty="0">
                <a:solidFill>
                  <a:srgbClr val="FF0000"/>
                </a:solidFill>
                <a:cs typeface="Franklin Gothic Medium"/>
              </a:rPr>
              <a:t>Studying objects</a:t>
            </a:r>
            <a:r>
              <a:rPr lang="en-US" sz="2400" dirty="0">
                <a:cs typeface="Franklin Gothic Medium"/>
              </a:rPr>
              <a:t>: Quantitative characteristics and relationship of </a:t>
            </a:r>
            <a:r>
              <a:rPr lang="en-US" sz="2400" dirty="0">
                <a:solidFill>
                  <a:srgbClr val="FF3300"/>
                </a:solidFill>
                <a:cs typeface="Franklin Gothic Medium"/>
              </a:rPr>
              <a:t>a certain population</a:t>
            </a:r>
            <a:r>
              <a:rPr lang="en-US" sz="2400" dirty="0">
                <a:cs typeface="Franklin Gothic Medium"/>
              </a:rPr>
              <a:t> in the socio-economic and natural </a:t>
            </a:r>
            <a:r>
              <a:rPr lang="en-US" altLang="zh-CN" sz="2400" dirty="0">
                <a:cs typeface="Franklin Gothic Medium"/>
              </a:rPr>
              <a:t>fields.</a:t>
            </a:r>
          </a:p>
          <a:p>
            <a:endParaRPr lang="en-US" altLang="zh-CN" sz="2400" dirty="0">
              <a:latin typeface="Franklin Gothic Medium"/>
              <a:cs typeface="Franklin Gothic Medium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Characteristics</a:t>
            </a:r>
            <a:r>
              <a:rPr lang="en-US" altLang="zh-CN" sz="2400" dirty="0">
                <a:latin typeface="Franklin Gothic Medium"/>
                <a:cs typeface="Franklin Gothic Medium"/>
              </a:rPr>
              <a:t>: </a:t>
            </a:r>
          </a:p>
          <a:p>
            <a:r>
              <a:rPr lang="en-US" altLang="zh-CN" sz="2400" dirty="0">
                <a:cs typeface="Franklin Gothic Medium"/>
              </a:rPr>
              <a:t>(1) A large number of phenomena</a:t>
            </a:r>
          </a:p>
          <a:p>
            <a:r>
              <a:rPr lang="en-US" altLang="zh-CN" sz="2400" dirty="0">
                <a:cs typeface="Franklin Gothic Medium"/>
              </a:rPr>
              <a:t>(2) Quantitative characteristics and relationship</a:t>
            </a:r>
          </a:p>
          <a:p>
            <a:r>
              <a:rPr lang="en-US" altLang="zh-CN" sz="2400" dirty="0">
                <a:cs typeface="Franklin Gothic Medium"/>
              </a:rPr>
              <a:t>(3) Objectivity of statistical indicators</a:t>
            </a:r>
          </a:p>
          <a:p>
            <a:r>
              <a:rPr lang="en-US" altLang="zh-CN" sz="2400" dirty="0">
                <a:cs typeface="Franklin Gothic Medium"/>
              </a:rPr>
              <a:t>(4) Analysis results have randomness</a:t>
            </a:r>
          </a:p>
          <a:p>
            <a:endParaRPr lang="en-US" sz="2800" i="1" dirty="0">
              <a:latin typeface="Franklin Gothic Medium"/>
              <a:cs typeface="Garamond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cs typeface="Franklin Gothic Medium"/>
              </a:rPr>
              <a:t>Main tasks</a:t>
            </a:r>
            <a:r>
              <a:rPr lang="en-US" altLang="zh-CN" sz="2400" dirty="0">
                <a:cs typeface="Franklin Gothic Medium"/>
              </a:rPr>
              <a:t>: qualitative and quantitative analysis</a:t>
            </a:r>
          </a:p>
          <a:p>
            <a:r>
              <a:rPr lang="en-US" sz="2400" dirty="0">
                <a:cs typeface="Garamond"/>
              </a:rPr>
              <a:t>Parameter estimation, integral estimation, hypothesis testing</a:t>
            </a:r>
          </a:p>
          <a:p>
            <a:r>
              <a:rPr lang="en-US" sz="2400" i="1" dirty="0">
                <a:cs typeface="Garamond"/>
              </a:rPr>
              <a:t>Statistical inference.</a:t>
            </a:r>
          </a:p>
          <a:p>
            <a:endParaRPr lang="en-US" sz="2800" i="1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79166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 Sample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06708"/>
                <a:ext cx="8229600" cy="4269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0000"/>
                    </a:solidFill>
                  </a:rPr>
                  <a:t>Approximation distribution (size of population is large) </a:t>
                </a:r>
                <a:r>
                  <a:rPr lang="en-US" altLang="zh-CN" sz="2100" dirty="0"/>
                  <a:t>		</a:t>
                </a:r>
              </a:p>
              <a:p>
                <a:endParaRPr lang="en-US" altLang="zh-CN" sz="2100" dirty="0"/>
              </a:p>
              <a:p>
                <a:r>
                  <a:rPr lang="en-US" altLang="zh-CN" sz="2400" dirty="0"/>
                  <a:t>For any population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400" dirty="0"/>
                  <a:t>, its distribution is unknown, but it is known that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100" dirty="0"/>
                  <a:t>, then </a:t>
                </a:r>
              </a:p>
              <a:p>
                <a:endParaRPr lang="en-US" altLang="zh-CN" sz="2100" dirty="0"/>
              </a:p>
              <a:p>
                <a:pPr marL="457200" indent="-457200">
                  <a:buAutoNum type="arabicParenBoth"/>
                </a:pPr>
                <a:r>
                  <a:rPr lang="en-US" altLang="zh-CN" sz="2400" dirty="0"/>
                  <a:t>Sample sum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(2) Sample mean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(3) Standardized sample mean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06708"/>
                <a:ext cx="8229600" cy="4269630"/>
              </a:xfrm>
              <a:prstGeom prst="rect">
                <a:avLst/>
              </a:prstGeom>
              <a:blipFill>
                <a:blip r:embed="rId2"/>
                <a:stretch>
                  <a:fillRect l="-1185" t="-1143" r="-1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2D4085DE-3F35-F6E0-5791-D4BE1798325D}"/>
              </a:ext>
            </a:extLst>
          </p:cNvPr>
          <p:cNvSpPr txBox="1"/>
          <p:nvPr/>
        </p:nvSpPr>
        <p:spPr>
          <a:xfrm>
            <a:off x="3184498" y="2501952"/>
            <a:ext cx="16021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Approximation</a:t>
            </a: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805935-BFFE-C7E2-49E1-CF9713FFD576}"/>
              </a:ext>
            </a:extLst>
          </p:cNvPr>
          <p:cNvSpPr txBox="1"/>
          <p:nvPr/>
        </p:nvSpPr>
        <p:spPr>
          <a:xfrm>
            <a:off x="2464242" y="3259723"/>
            <a:ext cx="16021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Approximation</a:t>
            </a:r>
            <a:endParaRPr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77275E-600F-8AFA-1B11-32B667304D68}"/>
              </a:ext>
            </a:extLst>
          </p:cNvPr>
          <p:cNvSpPr txBox="1"/>
          <p:nvPr/>
        </p:nvSpPr>
        <p:spPr>
          <a:xfrm>
            <a:off x="4715124" y="4266473"/>
            <a:ext cx="16021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Approximation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41817913"/>
      </p:ext>
    </p:extLst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 Basic concepts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5395" y="991947"/>
            <a:ext cx="82296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Statistical population</a:t>
            </a:r>
            <a:r>
              <a:rPr lang="en-US" sz="2400" dirty="0">
                <a:latin typeface="Franklin Gothic Medium"/>
                <a:cs typeface="Franklin Gothic Medium"/>
              </a:rPr>
              <a:t>: </a:t>
            </a:r>
            <a:r>
              <a:rPr lang="en-US" sz="2400" dirty="0">
                <a:cs typeface="Franklin Gothic Medium"/>
              </a:rPr>
              <a:t>A</a:t>
            </a:r>
            <a:r>
              <a:rPr lang="en-US" altLang="zh-CN" sz="2400" dirty="0">
                <a:cs typeface="Franklin Gothic Medium"/>
              </a:rPr>
              <a:t> set of similar items or events which is of interest for some question or experiment.</a:t>
            </a:r>
          </a:p>
          <a:p>
            <a:r>
              <a:rPr lang="en-US" altLang="zh-CN" sz="2400" dirty="0">
                <a:cs typeface="Franklin Gothic Medium"/>
              </a:rPr>
              <a:t>e.g. the set of all students in Chinese universities, </a:t>
            </a:r>
          </a:p>
          <a:p>
            <a:r>
              <a:rPr lang="en-US" altLang="zh-CN" sz="2400" dirty="0">
                <a:cs typeface="Franklin Gothic Medium"/>
              </a:rPr>
              <a:t>the set of all the </a:t>
            </a:r>
            <a:r>
              <a:rPr lang="en-US" altLang="zh-CN" sz="2400" dirty="0" err="1">
                <a:cs typeface="Franklin Gothic Medium"/>
              </a:rPr>
              <a:t>iPhone</a:t>
            </a:r>
            <a:r>
              <a:rPr lang="en-US" altLang="zh-CN" sz="2400" dirty="0">
                <a:cs typeface="Franklin Gothic Medium"/>
              </a:rPr>
              <a:t> 13, the set of all of a certain product.</a:t>
            </a:r>
          </a:p>
          <a:p>
            <a:endParaRPr lang="en-US" altLang="zh-CN" sz="2400" dirty="0">
              <a:latin typeface="Franklin Gothic Medium"/>
              <a:cs typeface="Franklin Gothic Medium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Individual (population unit)</a:t>
            </a:r>
            <a:r>
              <a:rPr lang="en-US" altLang="zh-CN" sz="2400" dirty="0">
                <a:latin typeface="Franklin Gothic Medium"/>
                <a:cs typeface="Franklin Gothic Medium"/>
              </a:rPr>
              <a:t>: </a:t>
            </a:r>
          </a:p>
          <a:p>
            <a:r>
              <a:rPr lang="en-US" altLang="zh-CN" sz="2400" dirty="0">
                <a:cs typeface="Franklin Gothic Medium"/>
              </a:rPr>
              <a:t>A concrete inspected item in a trial. In fact, it represented as  an observed number. e.g. the weight of a student</a:t>
            </a:r>
          </a:p>
          <a:p>
            <a:endParaRPr lang="en-US" sz="2800" i="1" dirty="0">
              <a:latin typeface="Franklin Gothic Medium"/>
              <a:cs typeface="Garamond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Population size</a:t>
            </a:r>
            <a:r>
              <a:rPr lang="en-US" altLang="zh-CN" sz="2400" dirty="0">
                <a:latin typeface="Franklin Gothic Medium"/>
                <a:cs typeface="Franklin Gothic Medium"/>
              </a:rPr>
              <a:t>: </a:t>
            </a:r>
            <a:r>
              <a:rPr lang="en-US" altLang="zh-CN" sz="2400" dirty="0">
                <a:cs typeface="Franklin Gothic Medium"/>
              </a:rPr>
              <a:t>the size of the set</a:t>
            </a:r>
          </a:p>
          <a:p>
            <a:r>
              <a:rPr lang="en-US" sz="2400" dirty="0">
                <a:solidFill>
                  <a:srgbClr val="FF0000"/>
                </a:solidFill>
                <a:cs typeface="Garamond"/>
              </a:rPr>
              <a:t>Infinite population</a:t>
            </a:r>
            <a:r>
              <a:rPr lang="en-US" sz="2400" dirty="0">
                <a:cs typeface="Garamond"/>
              </a:rPr>
              <a:t>, the population contains infinite items.</a:t>
            </a:r>
          </a:p>
          <a:p>
            <a:r>
              <a:rPr lang="en-US" sz="2400" dirty="0">
                <a:solidFill>
                  <a:srgbClr val="FF0000"/>
                </a:solidFill>
                <a:cs typeface="Garamond"/>
              </a:rPr>
              <a:t>Finite population</a:t>
            </a:r>
            <a:r>
              <a:rPr lang="en-US" sz="2400" dirty="0">
                <a:cs typeface="Garamond"/>
              </a:rPr>
              <a:t>, </a:t>
            </a:r>
            <a:r>
              <a:rPr lang="en-US" altLang="zh-CN" sz="2400" dirty="0">
                <a:cs typeface="Garamond"/>
              </a:rPr>
              <a:t>the population contains finite items.</a:t>
            </a:r>
          </a:p>
          <a:p>
            <a:r>
              <a:rPr lang="en-US" sz="2400" i="1" dirty="0">
                <a:cs typeface="Garamond"/>
              </a:rPr>
              <a:t>Note: when the size of finite population is enough large, it can be approximated as the infinite population</a:t>
            </a:r>
            <a:endParaRPr lang="en-US" sz="2800" i="1" dirty="0"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79166077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 Basic concepts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5395" y="991947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Sampling</a:t>
            </a:r>
            <a:r>
              <a:rPr lang="en-US" sz="2400" dirty="0">
                <a:latin typeface="Franklin Gothic Medium"/>
                <a:cs typeface="Franklin Gothic Medium"/>
              </a:rPr>
              <a:t>: </a:t>
            </a:r>
            <a:r>
              <a:rPr lang="en-US" altLang="zh-CN" sz="2400" dirty="0">
                <a:cs typeface="Franklin Gothic Medium"/>
              </a:rPr>
              <a:t>Randomly select a part of population.</a:t>
            </a:r>
          </a:p>
          <a:p>
            <a:r>
              <a:rPr lang="en-US" altLang="zh-CN" sz="2400" dirty="0">
                <a:cs typeface="Franklin Gothic Medium"/>
              </a:rPr>
              <a:t>Sampling methods----</a:t>
            </a:r>
            <a:r>
              <a:rPr lang="en-US" altLang="zh-CN" sz="2400" dirty="0"/>
              <a:t>simple sampling, systematic sampling, stratified sampling etc.</a:t>
            </a:r>
            <a:endParaRPr lang="en-US" altLang="zh-CN" sz="2400" dirty="0">
              <a:cs typeface="Franklin Gothic Medium"/>
            </a:endParaRPr>
          </a:p>
          <a:p>
            <a:r>
              <a:rPr lang="en-US" altLang="zh-CN" sz="2400" dirty="0">
                <a:cs typeface="Franklin Gothic Medium"/>
              </a:rPr>
              <a:t>Simple random sampling (without grouping, specific design).</a:t>
            </a:r>
          </a:p>
          <a:p>
            <a:endParaRPr lang="en-US" altLang="zh-CN" sz="2400" dirty="0">
              <a:latin typeface="Franklin Gothic Medium"/>
              <a:cs typeface="Franklin Gothic Medium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Statistical sample</a:t>
            </a:r>
            <a:r>
              <a:rPr lang="en-US" altLang="zh-CN" sz="2400" dirty="0">
                <a:latin typeface="Franklin Gothic Medium"/>
                <a:cs typeface="Franklin Gothic Medium"/>
              </a:rPr>
              <a:t>: </a:t>
            </a:r>
            <a:r>
              <a:rPr lang="en-US" altLang="zh-CN" sz="2400" dirty="0"/>
              <a:t>A subset of the population is chosen to represent the population in a statistical analysis.</a:t>
            </a:r>
            <a:r>
              <a:rPr lang="en-US" altLang="zh-CN" sz="2400" baseline="30000" dirty="0">
                <a:hlinkClick r:id="rId2"/>
              </a:rPr>
              <a:t>[</a:t>
            </a:r>
            <a:r>
              <a:rPr lang="en-US" altLang="zh-CN" sz="2400" dirty="0"/>
              <a:t>The statistical sample must be unbiased and accurately model the population. </a:t>
            </a:r>
          </a:p>
          <a:p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Sample size</a:t>
            </a:r>
            <a:r>
              <a:rPr lang="en-US" altLang="zh-CN" sz="2400" dirty="0">
                <a:latin typeface="Franklin Gothic Medium"/>
                <a:cs typeface="Franklin Gothic Medium"/>
              </a:rPr>
              <a:t>: </a:t>
            </a:r>
            <a:r>
              <a:rPr lang="en-US" altLang="zh-CN" sz="2400" dirty="0"/>
              <a:t>the number of items in the chosen subset from the population (sampling times) </a:t>
            </a:r>
            <a:endParaRPr lang="en-US" altLang="zh-CN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9166077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 Basic concepts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91947"/>
                <a:ext cx="822960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In statistical analysis and inference, the quantitative characteristics is focused for specific research purpose. 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Franklin Gothic Medium"/>
                    <a:cs typeface="Franklin Gothic Medium"/>
                  </a:rPr>
                  <a:t>Statistical population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: </a:t>
                </a:r>
                <a:r>
                  <a:rPr lang="en-US" altLang="zh-CN" sz="2400" dirty="0">
                    <a:cs typeface="Franklin Gothic Medium"/>
                  </a:rPr>
                  <a:t> A statistical random variable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sz="2400" dirty="0">
                  <a:cs typeface="Franklin Gothic Medium"/>
                </a:endParaRPr>
              </a:p>
              <a:p>
                <a:r>
                  <a:rPr lang="en-US" altLang="zh-CN" sz="2400" dirty="0">
                    <a:latin typeface="Franklin Gothic Medium"/>
                    <a:cs typeface="Franklin Gothic Medium"/>
                  </a:rPr>
                  <a:t>Example: </a:t>
                </a:r>
              </a:p>
              <a:p>
                <a:r>
                  <a:rPr lang="en-US" altLang="zh-CN" sz="2400" dirty="0">
                    <a:latin typeface="Franklin Gothic Medium"/>
                    <a:cs typeface="Franklin Gothic Medium"/>
                  </a:rPr>
                  <a:t>Study the heights of all student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zh-CN" sz="2400" dirty="0">
                  <a:latin typeface="Franklin Gothic Medium"/>
                  <a:cs typeface="Franklin Gothic Medium"/>
                </a:endParaRPr>
              </a:p>
              <a:p>
                <a:r>
                  <a:rPr lang="en-US" altLang="zh-CN" sz="2400" dirty="0">
                    <a:latin typeface="Franklin Gothic Medium"/>
                    <a:cs typeface="Franklin Gothic Medium"/>
                  </a:rPr>
                  <a:t>Study the lifetimes of all bulbs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zh-CN" sz="2400" dirty="0">
                  <a:latin typeface="Franklin Gothic Medium"/>
                  <a:cs typeface="Franklin Gothic Medium"/>
                </a:endParaRPr>
              </a:p>
              <a:p>
                <a:endParaRPr lang="en-US" altLang="zh-CN" sz="2400" dirty="0">
                  <a:latin typeface="Franklin Gothic Medium"/>
                  <a:cs typeface="Franklin Gothic Medium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Franklin Gothic Medium"/>
                    <a:cs typeface="Franklin Gothic Medium"/>
                  </a:rPr>
                  <a:t>Statistical sample</a:t>
                </a:r>
                <a:r>
                  <a:rPr lang="en-US" altLang="zh-CN" sz="2400" dirty="0">
                    <a:latin typeface="Franklin Gothic Medium"/>
                    <a:cs typeface="Franklin Gothic Medium"/>
                  </a:rPr>
                  <a:t>: </a:t>
                </a:r>
                <a:r>
                  <a:rPr lang="en-US" altLang="zh-CN" sz="2400" dirty="0"/>
                  <a:t>A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-dim random vector,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is sample size</a:t>
                </a:r>
                <a:r>
                  <a:rPr lang="en-US" altLang="zh-CN" sz="2400" dirty="0"/>
                  <a:t> </a:t>
                </a:r>
              </a:p>
              <a:p>
                <a:r>
                  <a:rPr lang="en-US" altLang="zh-CN" sz="2400" dirty="0">
                    <a:latin typeface="Franklin Gothic Medium"/>
                    <a:cs typeface="Franklin Gothic Medium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Franklin Gothic Medium"/>
                    <a:cs typeface="Franklin Gothic Medium"/>
                  </a:rPr>
                  <a:t> times of sampling students for studying heights</a:t>
                </a:r>
              </a:p>
              <a:p>
                <a:r>
                  <a:rPr lang="en-US" altLang="zh-CN" sz="2400" dirty="0">
                    <a:latin typeface="Franklin Gothic Medium"/>
                    <a:cs typeface="Franklin Gothic Medium"/>
                  </a:rPr>
                  <a:t>first sampling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Franklin Gothic Medium"/>
                    <a:cs typeface="Franklin Gothic Medium"/>
                  </a:rPr>
                  <a:t> ,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latin typeface="Franklin Gothic Medium"/>
                        <a:cs typeface="Franklin Gothic Medium"/>
                      </a:rPr>
                      <m:t>−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latin typeface="Franklin Gothic Medium"/>
                        <a:cs typeface="Franklin Gothic Medium"/>
                      </a:rPr>
                      <m:t>th</m:t>
                    </m:r>
                    <m:r>
                      <m:rPr>
                        <m:nor/>
                      </m:rPr>
                      <a:rPr lang="en-US" altLang="zh-CN" sz="2400" dirty="0">
                        <a:latin typeface="Franklin Gothic Medium"/>
                        <a:cs typeface="Franklin Gothic Medium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latin typeface="Franklin Gothic Medium"/>
                        <a:cs typeface="Franklin Gothic Medium"/>
                      </a:rPr>
                      <m:t>sampling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 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Franklin Gothic Medium"/>
                    <a:cs typeface="Franklin Gothic Medium"/>
                  </a:rPr>
                  <a:t> </a:t>
                </a:r>
              </a:p>
              <a:p>
                <a:r>
                  <a:rPr lang="en-US" altLang="zh-CN" sz="2400" dirty="0">
                    <a:latin typeface="Franklin Gothic Medium"/>
                    <a:cs typeface="Franklin Gothic Medium"/>
                  </a:rPr>
                  <a:t>Totally,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Franklin Gothic Medium"/>
                    <a:cs typeface="Franklin Gothic Medium"/>
                  </a:rPr>
                  <a:t>) is the statistical sample.</a:t>
                </a:r>
              </a:p>
              <a:p>
                <a:r>
                  <a:rPr lang="en-US" altLang="zh-CN" sz="2400" dirty="0">
                    <a:latin typeface="Franklin Gothic Medium"/>
                  </a:rPr>
                  <a:t>After finishing sampling, inspect the values of sample</a:t>
                </a:r>
              </a:p>
              <a:p>
                <a:r>
                  <a:rPr lang="en-US" altLang="zh-CN" sz="2400" dirty="0">
                    <a:latin typeface="Franklin Gothic Medium"/>
                  </a:rPr>
                  <a:t>					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Franklin Gothic Medium"/>
                  </a:rPr>
                  <a:t>inspecting</a:t>
                </a:r>
              </a:p>
              <a:p>
                <a:r>
                  <a:rPr lang="en-US" altLang="zh-CN" sz="2400" dirty="0">
                    <a:ea typeface="Cambria Math" panose="02040503050406030204" pitchFamily="18" charset="0"/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)−−−−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		  </a:t>
                </a:r>
                <a:r>
                  <a:rPr lang="en-US" altLang="zh-CN" sz="2400" dirty="0">
                    <a:solidFill>
                      <a:schemeClr val="accent4">
                        <a:lumMod val="75000"/>
                      </a:schemeClr>
                    </a:solidFill>
                  </a:rPr>
                  <a:t>Sample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</m:t>
                    </m:r>
                    <m:r>
                      <a:rPr lang="en-US" altLang="zh-CN" sz="2400" i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accent4">
                        <a:lumMod val="75000"/>
                      </a:schemeClr>
                    </a:solidFill>
                  </a:rPr>
                  <a:t>Inspected values of sample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91947"/>
                <a:ext cx="8229600" cy="5632311"/>
              </a:xfrm>
              <a:prstGeom prst="rect">
                <a:avLst/>
              </a:prstGeom>
              <a:blipFill>
                <a:blip r:embed="rId2"/>
                <a:stretch>
                  <a:fillRect l="-1185" t="-758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66077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 Basic concepts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91947"/>
                <a:ext cx="8229600" cy="5693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Franklin Gothic Medium"/>
                    <a:cs typeface="Franklin Gothic Medium"/>
                  </a:rPr>
                  <a:t>Statistical distribution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Franklin Gothic Medium"/>
                    <a:cs typeface="Franklin Gothic Medium"/>
                  </a:rPr>
                  <a:t>Distribution for the population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Franklin Gothic Medium"/>
                    <a:cs typeface="Franklin Gothic Medium"/>
                  </a:rPr>
                  <a:t>: </a:t>
                </a:r>
                <a:r>
                  <a:rPr lang="en-US" altLang="zh-CN" sz="2400" dirty="0">
                    <a:solidFill>
                      <a:srgbClr val="FF0000"/>
                    </a:solidFill>
                    <a:cs typeface="Franklin Gothic Medium"/>
                  </a:rPr>
                  <a:t> </a:t>
                </a:r>
              </a:p>
              <a:p>
                <a:r>
                  <a:rPr lang="en-US" altLang="zh-CN" sz="2400" dirty="0">
                    <a:latin typeface="Franklin Gothic Medium"/>
                    <a:cs typeface="Franklin Gothic Medium"/>
                  </a:rPr>
                  <a:t>Modelling: analyzing the population, determining the distribution types</a:t>
                </a:r>
              </a:p>
              <a:p>
                <a:r>
                  <a:rPr lang="en-US" altLang="zh-CN" sz="2400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CDF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PDF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Franklin Gothic Medium"/>
                  <a:cs typeface="Franklin Gothic Medium"/>
                </a:endParaRPr>
              </a:p>
              <a:p>
                <a:r>
                  <a:rPr lang="en-US" altLang="zh-CN" sz="2400" dirty="0">
                    <a:cs typeface="Franklin Gothic Medium"/>
                  </a:rPr>
                  <a:t>Parameter: 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,  1-dim, 2-dim or 3-dim….</a:t>
                </a:r>
              </a:p>
              <a:p>
                <a:r>
                  <a:rPr lang="en-US" altLang="zh-CN" sz="2400" dirty="0">
                    <a:cs typeface="Franklin Gothic Medium"/>
                  </a:rPr>
                  <a:t>Parameter space: the range of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sz="2400" dirty="0">
                  <a:cs typeface="Franklin Gothic Medium"/>
                </a:endParaRPr>
              </a:p>
              <a:p>
                <a:r>
                  <a:rPr lang="en-US" altLang="zh-CN" sz="2400" dirty="0">
                    <a:cs typeface="Franklin Gothic Medium"/>
                  </a:rPr>
                  <a:t>Parameter estimation: determine the value of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r>
                  <a:rPr lang="en-US" altLang="zh-CN" sz="2400" dirty="0">
                    <a:cs typeface="Franklin Gothic Medium"/>
                  </a:rPr>
                  <a:t>Interval estimation: determine the range of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sz="2400" dirty="0">
                  <a:cs typeface="Franklin Gothic Medium"/>
                </a:endParaRPr>
              </a:p>
              <a:p>
                <a:endParaRPr lang="en-US" altLang="zh-CN" sz="2400" dirty="0">
                  <a:latin typeface="Franklin Gothic Medium"/>
                  <a:cs typeface="Franklin Gothic Medium"/>
                </a:endParaRPr>
              </a:p>
              <a:p>
                <a:r>
                  <a:rPr lang="en-US" altLang="zh-CN" sz="2400" dirty="0">
                    <a:latin typeface="Franklin Gothic Medium"/>
                    <a:cs typeface="Franklin Gothic Medium"/>
                  </a:rPr>
                  <a:t>Examples: </a:t>
                </a:r>
              </a:p>
              <a:p>
                <a:r>
                  <a:rPr lang="en-US" altLang="zh-CN" sz="2400" dirty="0"/>
                  <a:t>The lifetime of refrigerator from a company: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𝐸𝑥𝑝𝑜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sz="2400" dirty="0"/>
                  <a:t>The score of CET-4 English 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400" dirty="0"/>
                  <a:t> is a 1-dim parameter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is a 2-dim parameter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91947"/>
                <a:ext cx="8229600" cy="5693866"/>
              </a:xfrm>
              <a:prstGeom prst="rect">
                <a:avLst/>
              </a:prstGeom>
              <a:blipFill>
                <a:blip r:embed="rId2"/>
                <a:stretch>
                  <a:fillRect l="-1556" t="-1071" b="-14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41860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 Basic concepts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91947"/>
                <a:ext cx="822960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Franklin Gothic Medium"/>
                    <a:cs typeface="Franklin Gothic Medium"/>
                  </a:rPr>
                  <a:t>Statistical distribution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Franklin Gothic Medium"/>
                    <a:cs typeface="Franklin Gothic Medium"/>
                  </a:rPr>
                  <a:t>Distribution for the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Franklin Gothic Medium"/>
                    <a:cs typeface="Franklin Gothic Medium"/>
                  </a:rPr>
                  <a:t>: </a:t>
                </a:r>
                <a:endParaRPr lang="en-US" altLang="zh-CN" sz="2400" dirty="0">
                  <a:latin typeface="Franklin Gothic Medium"/>
                  <a:cs typeface="Franklin Gothic Medium"/>
                </a:endParaRPr>
              </a:p>
              <a:p>
                <a:r>
                  <a:rPr lang="en-US" altLang="zh-CN" sz="2400" dirty="0"/>
                  <a:t>Simple random sampling: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are </a:t>
                </a:r>
                <a:r>
                  <a:rPr lang="en-US" altLang="zh-CN" sz="2400" dirty="0" err="1"/>
                  <a:t>i.i.d.</a:t>
                </a:r>
                <a:r>
                  <a:rPr lang="en-US" altLang="zh-CN" sz="2400" dirty="0"/>
                  <a:t>, the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is same to the population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Joint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CDF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Joint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PDF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CN" sz="2400" dirty="0"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The Method of Maximum Likelihood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91947"/>
                <a:ext cx="8229600" cy="3108543"/>
              </a:xfrm>
              <a:prstGeom prst="rect">
                <a:avLst/>
              </a:prstGeom>
              <a:blipFill>
                <a:blip r:embed="rId2"/>
                <a:stretch>
                  <a:fillRect l="-1556" t="-1961" b="-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1403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 Estimator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91947"/>
                <a:ext cx="82296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Franklin Gothic Medium"/>
                    <a:cs typeface="Franklin Gothic Medium"/>
                  </a:rPr>
                  <a:t>Estimator: </a:t>
                </a:r>
                <a:r>
                  <a:rPr lang="en-US" altLang="zh-CN" sz="2400" dirty="0">
                    <a:solidFill>
                      <a:srgbClr val="FF0000"/>
                    </a:solidFill>
                    <a:cs typeface="Franklin Gothic Medium"/>
                  </a:rPr>
                  <a:t> </a:t>
                </a:r>
              </a:p>
              <a:p>
                <a:r>
                  <a:rPr lang="en-US" altLang="zh-CN" sz="2400" dirty="0">
                    <a:latin typeface="Franklin Gothic Medium"/>
                    <a:cs typeface="Franklin Gothic Medium"/>
                  </a:rPr>
                  <a:t>A random variable which usually is a function of sample</a:t>
                </a:r>
              </a:p>
              <a:p>
                <a:r>
                  <a:rPr lang="en-US" altLang="zh-CN" sz="2400" dirty="0">
                    <a:latin typeface="Franklin Gothic Medium"/>
                    <a:cs typeface="Franklin Gothic Medium"/>
                  </a:rPr>
                  <a:t>Given the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Franklin Gothic Medium"/>
                    <a:ea typeface="Cambria Math" panose="02040503050406030204" pitchFamily="18" charset="0"/>
                  </a:rPr>
                  <a:t>, the Estimator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0" dirty="0">
                  <a:latin typeface="Franklin Gothic Medium"/>
                  <a:ea typeface="Cambria Math" panose="020405030504060302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Franklin Gothic Medium"/>
                    <a:cs typeface="Franklin Gothic Medium"/>
                  </a:rPr>
                  <a:t>Characteristics: it does not contain any unknown parameters.</a:t>
                </a:r>
              </a:p>
              <a:p>
                <a:endParaRPr lang="en-US" altLang="zh-CN" sz="2400" dirty="0">
                  <a:latin typeface="Franklin Gothic Medium"/>
                  <a:cs typeface="Franklin Gothic Medium"/>
                </a:endParaRPr>
              </a:p>
              <a:p>
                <a:r>
                  <a:rPr lang="en-US" altLang="zh-CN" sz="2400" b="1" dirty="0"/>
                  <a:t>Example:</a:t>
                </a:r>
                <a:r>
                  <a:rPr lang="en-US" altLang="zh-CN" sz="2400" dirty="0"/>
                  <a:t> The population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is sample,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400" dirty="0"/>
                  <a:t> is known,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/>
                  <a:t> is unknown.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91947"/>
                <a:ext cx="8229600" cy="3046988"/>
              </a:xfrm>
              <a:prstGeom prst="rect">
                <a:avLst/>
              </a:prstGeom>
              <a:blipFill>
                <a:blip r:embed="rId2"/>
                <a:stretch>
                  <a:fillRect l="-1185" t="-1800" r="-370" b="-3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4A04831-1ABD-E71C-CD92-BD79BCC19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125313"/>
            <a:ext cx="4267200" cy="629752"/>
          </a:xfrm>
          <a:prstGeom prst="rect">
            <a:avLst/>
          </a:prstGeom>
          <a:solidFill>
            <a:srgbClr val="00FFCC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1AB5176-B82D-D858-7161-29A3EEF39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207516"/>
            <a:ext cx="6477000" cy="1660255"/>
          </a:xfrm>
          <a:prstGeom prst="rect">
            <a:avLst/>
          </a:prstGeom>
          <a:solidFill>
            <a:srgbClr val="CCFFFF"/>
          </a:solidFill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B66779F5-270C-3A2C-E917-C5AE177178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121241"/>
              </p:ext>
            </p:extLst>
          </p:nvPr>
        </p:nvGraphicFramePr>
        <p:xfrm>
          <a:off x="1113633" y="4385224"/>
          <a:ext cx="906461" cy="314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06500" imgH="419100" progId="Equation.3">
                  <p:embed/>
                </p:oleObj>
              </mc:Choice>
              <mc:Fallback>
                <p:oleObj name="Equation" r:id="rId3" imgW="1206500" imgH="419100" progId="Equation.3">
                  <p:embed/>
                  <p:pic>
                    <p:nvPicPr>
                      <p:cNvPr id="31749" name="Object 3">
                        <a:extLst>
                          <a:ext uri="{FF2B5EF4-FFF2-40B4-BE49-F238E27FC236}">
                            <a16:creationId xmlns:a16="http://schemas.microsoft.com/office/drawing/2014/main" id="{A2195C2C-6F7D-6E75-EBC1-857190AC57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3633" y="4385224"/>
                        <a:ext cx="906461" cy="3148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7A4479C8-E8F1-593D-0631-C54F24FBBB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655084"/>
              </p:ext>
            </p:extLst>
          </p:nvPr>
        </p:nvGraphicFramePr>
        <p:xfrm>
          <a:off x="3141683" y="4305727"/>
          <a:ext cx="1851089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63800" imgH="482600" progId="Equation.3">
                  <p:embed/>
                </p:oleObj>
              </mc:Choice>
              <mc:Fallback>
                <p:oleObj name="Equation" r:id="rId5" imgW="2463800" imgH="482600" progId="Equation.3">
                  <p:embed/>
                  <p:pic>
                    <p:nvPicPr>
                      <p:cNvPr id="31750" name="Object 4">
                        <a:extLst>
                          <a:ext uri="{FF2B5EF4-FFF2-40B4-BE49-F238E27FC236}">
                            <a16:creationId xmlns:a16="http://schemas.microsoft.com/office/drawing/2014/main" id="{5B0186DB-8C3C-9CC1-7E3F-65710B61D2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683" y="4305727"/>
                        <a:ext cx="1851089" cy="362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38BA760C-35EC-47E0-5191-69A416E967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521887"/>
              </p:ext>
            </p:extLst>
          </p:nvPr>
        </p:nvGraphicFramePr>
        <p:xfrm>
          <a:off x="1093938" y="4722767"/>
          <a:ext cx="2442675" cy="629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251200" imgH="838200" progId="Equation.3">
                  <p:embed/>
                </p:oleObj>
              </mc:Choice>
              <mc:Fallback>
                <p:oleObj name="Equation" r:id="rId7" imgW="3251200" imgH="838200" progId="Equation.3">
                  <p:embed/>
                  <p:pic>
                    <p:nvPicPr>
                      <p:cNvPr id="31751" name="Object 5">
                        <a:extLst>
                          <a:ext uri="{FF2B5EF4-FFF2-40B4-BE49-F238E27FC236}">
                            <a16:creationId xmlns:a16="http://schemas.microsoft.com/office/drawing/2014/main" id="{98960CCF-D848-9756-1B38-7B2A4BA9E5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938" y="4722767"/>
                        <a:ext cx="2442675" cy="629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25B5E97F-C231-8940-B219-EE1A0D0486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064294"/>
              </p:ext>
            </p:extLst>
          </p:nvPr>
        </p:nvGraphicFramePr>
        <p:xfrm>
          <a:off x="1080787" y="5464804"/>
          <a:ext cx="2433133" cy="324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238500" imgH="431800" progId="Equation.3">
                  <p:embed/>
                </p:oleObj>
              </mc:Choice>
              <mc:Fallback>
                <p:oleObj name="Equation" r:id="rId9" imgW="3238500" imgH="431800" progId="Equation.3">
                  <p:embed/>
                  <p:pic>
                    <p:nvPicPr>
                      <p:cNvPr id="31752" name="Object 6">
                        <a:extLst>
                          <a:ext uri="{FF2B5EF4-FFF2-40B4-BE49-F238E27FC236}">
                            <a16:creationId xmlns:a16="http://schemas.microsoft.com/office/drawing/2014/main" id="{DCDB8E56-4BAA-68CE-8713-BE90CCC851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0787" y="5464804"/>
                        <a:ext cx="2433133" cy="324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549B3809-17BA-2C1A-4531-089A01F22D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641290"/>
              </p:ext>
            </p:extLst>
          </p:nvPr>
        </p:nvGraphicFramePr>
        <p:xfrm>
          <a:off x="4009894" y="5466015"/>
          <a:ext cx="2089632" cy="324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781300" imgH="431800" progId="Equation.3">
                  <p:embed/>
                </p:oleObj>
              </mc:Choice>
              <mc:Fallback>
                <p:oleObj name="Equation" r:id="rId11" imgW="2781300" imgH="431800" progId="Equation.3">
                  <p:embed/>
                  <p:pic>
                    <p:nvPicPr>
                      <p:cNvPr id="31753" name="Object 7">
                        <a:extLst>
                          <a:ext uri="{FF2B5EF4-FFF2-40B4-BE49-F238E27FC236}">
                            <a16:creationId xmlns:a16="http://schemas.microsoft.com/office/drawing/2014/main" id="{0B6F73AB-CF0D-E678-080B-8A13A70D52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9894" y="5466015"/>
                        <a:ext cx="2089632" cy="324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EE532590-2EFE-D135-AF35-E746CA00F5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37327"/>
              </p:ext>
            </p:extLst>
          </p:nvPr>
        </p:nvGraphicFramePr>
        <p:xfrm>
          <a:off x="1448479" y="6115034"/>
          <a:ext cx="2852968" cy="629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797300" imgH="838200" progId="Equation.3">
                  <p:embed/>
                </p:oleObj>
              </mc:Choice>
              <mc:Fallback>
                <p:oleObj name="Equation" r:id="rId13" imgW="3797300" imgH="838200" progId="Equation.3">
                  <p:embed/>
                  <p:pic>
                    <p:nvPicPr>
                      <p:cNvPr id="31754" name="Object 8">
                        <a:extLst>
                          <a:ext uri="{FF2B5EF4-FFF2-40B4-BE49-F238E27FC236}">
                            <a16:creationId xmlns:a16="http://schemas.microsoft.com/office/drawing/2014/main" id="{1DBA7024-0E21-F5FF-571C-FF8965C042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8479" y="6115034"/>
                        <a:ext cx="2852968" cy="629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1">
            <a:extLst>
              <a:ext uri="{FF2B5EF4-FFF2-40B4-BE49-F238E27FC236}">
                <a16:creationId xmlns:a16="http://schemas.microsoft.com/office/drawing/2014/main" id="{0FA22E28-D689-B8CD-0D48-C6B323E3C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399" y="4752148"/>
            <a:ext cx="900193" cy="34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YES</a:t>
            </a:r>
            <a:endParaRPr kumimoji="1" lang="zh-CN" altLang="en-US" sz="2400" b="1" dirty="0">
              <a:solidFill>
                <a:srgbClr val="CC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BEC48227-FB55-3C4F-3EA3-98D2C91F5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6189619"/>
            <a:ext cx="1143000" cy="34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NO</a:t>
            </a:r>
            <a:endParaRPr kumimoji="1"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730423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3" grpId="1" animBg="1"/>
      <p:bldP spid="5" grpId="0" animBg="1"/>
      <p:bldP spid="5" grpId="1" animBg="1"/>
      <p:bldP spid="12" grpId="0" autoUpdateAnimBg="0"/>
      <p:bldP spid="12" grpId="1"/>
      <p:bldP spid="13" grpId="0" autoUpdateAnimBg="0"/>
      <p:bldP spid="13" grpId="1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18278</TotalTime>
  <Words>2170</Words>
  <Application>Microsoft Office PowerPoint</Application>
  <PresentationFormat>全屏显示(4:3)</PresentationFormat>
  <Paragraphs>273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Arial</vt:lpstr>
      <vt:lpstr>Calibri</vt:lpstr>
      <vt:lpstr>Cambria Math</vt:lpstr>
      <vt:lpstr>Franklin Gothic Medium</vt:lpstr>
      <vt:lpstr>Garamond</vt:lpstr>
      <vt:lpstr>Times New Roman</vt:lpstr>
      <vt:lpstr>Verdana</vt:lpstr>
      <vt:lpstr>Wingdings</vt:lpstr>
      <vt:lpstr>Office Theme</vt:lpstr>
      <vt:lpstr>Equation</vt:lpstr>
      <vt:lpstr>公式</vt:lpstr>
      <vt:lpstr>7. Statistics basics</vt:lpstr>
      <vt:lpstr>Content</vt:lpstr>
      <vt:lpstr>1 Basic concepts</vt:lpstr>
      <vt:lpstr>1 Basic concepts</vt:lpstr>
      <vt:lpstr>1 Basic concepts</vt:lpstr>
      <vt:lpstr>1 Basic concepts</vt:lpstr>
      <vt:lpstr>1 Basic concepts</vt:lpstr>
      <vt:lpstr>1 Basic concepts</vt:lpstr>
      <vt:lpstr>2 Estimator</vt:lpstr>
      <vt:lpstr>2 Statistical Random Variable</vt:lpstr>
      <vt:lpstr>2 Statistical Random Variable</vt:lpstr>
      <vt:lpstr>2 Statistical Random Variable</vt:lpstr>
      <vt:lpstr>2 Statistical Random Variable</vt:lpstr>
      <vt:lpstr>2 Statistical Random Variable</vt:lpstr>
      <vt:lpstr>2 Statistical Random Variable</vt:lpstr>
      <vt:lpstr>2 Statistical Random Variable</vt:lpstr>
      <vt:lpstr>2 Statistical Random Variable</vt:lpstr>
      <vt:lpstr>2 Statistical Random Variable</vt:lpstr>
      <vt:lpstr>3 Sample distribution</vt:lpstr>
      <vt:lpstr>3 Sample distribution</vt:lpstr>
      <vt:lpstr>3 Sample distribution</vt:lpstr>
      <vt:lpstr>3 Sample distribution</vt:lpstr>
      <vt:lpstr>3 Sample distribution</vt:lpstr>
      <vt:lpstr>3 Sample distribution</vt:lpstr>
      <vt:lpstr>3 Sample distribution</vt:lpstr>
      <vt:lpstr>3 Sample distribution</vt:lpstr>
      <vt:lpstr>3 Sample distribution</vt:lpstr>
      <vt:lpstr>3 Sample distribution</vt:lpstr>
      <vt:lpstr>3 Sample distribution</vt:lpstr>
      <vt:lpstr>3 Sample distribution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Andrej Bogdanov</dc:creator>
  <cp:lastModifiedBy>Lenovo</cp:lastModifiedBy>
  <cp:revision>1541</cp:revision>
  <dcterms:created xsi:type="dcterms:W3CDTF">2013-01-07T07:20:47Z</dcterms:created>
  <dcterms:modified xsi:type="dcterms:W3CDTF">2023-06-01T08:10:17Z</dcterms:modified>
</cp:coreProperties>
</file>