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95" r:id="rId3"/>
    <p:sldId id="263" r:id="rId4"/>
    <p:sldId id="480" r:id="rId5"/>
    <p:sldId id="481" r:id="rId6"/>
    <p:sldId id="482" r:id="rId7"/>
    <p:sldId id="483" r:id="rId8"/>
    <p:sldId id="484" r:id="rId9"/>
    <p:sldId id="485" r:id="rId10"/>
    <p:sldId id="486" r:id="rId11"/>
    <p:sldId id="487" r:id="rId12"/>
    <p:sldId id="522" r:id="rId13"/>
    <p:sldId id="488" r:id="rId14"/>
    <p:sldId id="489" r:id="rId15"/>
    <p:sldId id="491" r:id="rId16"/>
    <p:sldId id="492" r:id="rId17"/>
    <p:sldId id="493" r:id="rId18"/>
    <p:sldId id="494" r:id="rId19"/>
    <p:sldId id="495" r:id="rId20"/>
    <p:sldId id="496" r:id="rId21"/>
    <p:sldId id="490" r:id="rId22"/>
    <p:sldId id="498" r:id="rId23"/>
    <p:sldId id="499" r:id="rId24"/>
    <p:sldId id="501" r:id="rId25"/>
    <p:sldId id="500" r:id="rId26"/>
    <p:sldId id="502" r:id="rId27"/>
    <p:sldId id="503" r:id="rId28"/>
    <p:sldId id="504" r:id="rId29"/>
    <p:sldId id="505" r:id="rId30"/>
    <p:sldId id="506" r:id="rId31"/>
    <p:sldId id="507" r:id="rId32"/>
    <p:sldId id="523" r:id="rId33"/>
    <p:sldId id="508" r:id="rId34"/>
    <p:sldId id="509" r:id="rId35"/>
    <p:sldId id="512" r:id="rId36"/>
    <p:sldId id="513" r:id="rId37"/>
    <p:sldId id="515" r:id="rId38"/>
    <p:sldId id="524" r:id="rId39"/>
    <p:sldId id="516" r:id="rId40"/>
    <p:sldId id="517" r:id="rId41"/>
    <p:sldId id="514" r:id="rId42"/>
    <p:sldId id="518" r:id="rId43"/>
    <p:sldId id="519" r:id="rId44"/>
    <p:sldId id="520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FF3300"/>
    <a:srgbClr val="FFFF66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994" autoAdjust="0"/>
  </p:normalViewPr>
  <p:slideViewPr>
    <p:cSldViewPr snapToGrid="0" snapToObjects="1">
      <p:cViewPr varScale="1">
        <p:scale>
          <a:sx n="99" d="100"/>
          <a:sy n="99" d="100"/>
        </p:scale>
        <p:origin x="994" y="77"/>
      </p:cViewPr>
      <p:guideLst>
        <p:guide orient="horz" pos="215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pPr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45E3907-ACEE-45E6-A0B9-E22B89235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D8608811-4A6D-45EE-9DF2-62558E1B92AE}"/>
              </a:ext>
            </a:extLst>
          </p:cNvPr>
          <p:cNvSpPr txBox="1"/>
          <p:nvPr userDrawn="1"/>
        </p:nvSpPr>
        <p:spPr>
          <a:xfrm>
            <a:off x="685800" y="682560"/>
            <a:ext cx="4388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/>
              <a:t>Probability </a:t>
            </a:r>
            <a:r>
              <a:rPr lang="en-US" altLang="zh-CN" sz="2400" baseline="0" dirty="0"/>
              <a:t>Theories</a:t>
            </a:r>
            <a:r>
              <a:rPr lang="en-US" sz="2400" baseline="0" dirty="0"/>
              <a:t> and </a:t>
            </a:r>
            <a:r>
              <a:rPr lang="en-US" altLang="zh-CN" sz="2400" baseline="0" dirty="0"/>
              <a:t>Statistics</a:t>
            </a:r>
            <a:endParaRPr lang="en-US" sz="2400" baseline="0" dirty="0"/>
          </a:p>
          <a:p>
            <a:endParaRPr lang="en-US" sz="2400" dirty="0"/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614B8F3-6731-4265-B0DC-9E02BC68489B}"/>
              </a:ext>
            </a:extLst>
          </p:cNvPr>
          <p:cNvSpPr txBox="1"/>
          <p:nvPr userDrawn="1"/>
        </p:nvSpPr>
        <p:spPr>
          <a:xfrm>
            <a:off x="5987123" y="5793317"/>
            <a:ext cx="2842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HUANG </a:t>
            </a:r>
            <a:r>
              <a:rPr lang="en-US" altLang="zh-CN" sz="2400" dirty="0" err="1"/>
              <a:t>Renjie</a:t>
            </a:r>
            <a:br>
              <a:rPr lang="en-US" altLang="zh-CN" sz="2400" dirty="0"/>
            </a:br>
            <a:r>
              <a:rPr lang="en-US" altLang="zh-CN" sz="2400" dirty="0"/>
              <a:t>huangrj@swu.edu.cn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160"/>
            <a:ext cx="8229600" cy="51408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cs typeface="Franklin Gothic Medium"/>
              </a:defRPr>
            </a:lvl1pPr>
            <a:lvl2pPr>
              <a:defRPr>
                <a:latin typeface="+mn-lt"/>
                <a:cs typeface="Franklin Gothic Medium"/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4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4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6.emf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8.png"/><Relationship Id="rId9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4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60.png"/><Relationship Id="rId7" Type="http://schemas.openxmlformats.org/officeDocument/2006/relationships/image" Target="../media/image71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670.png"/><Relationship Id="rId4" Type="http://schemas.openxmlformats.org/officeDocument/2006/relationships/image" Target="../media/image6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4.png"/><Relationship Id="rId7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5.png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061753"/>
            <a:ext cx="9080390" cy="140687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8. </a:t>
            </a:r>
            <a:r>
              <a:rPr lang="en-US" altLang="zh-CN" sz="4400" dirty="0"/>
              <a:t>Estimation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429398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 </a:t>
            </a:r>
            <a:r>
              <a:rPr lang="en-US" altLang="zh-CN" dirty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1. Moment estimation</a:t>
                </a:r>
              </a:p>
              <a:p>
                <a:r>
                  <a:rPr lang="en-US" altLang="zh-CN" sz="2400" b="1" dirty="0"/>
                  <a:t>Example 3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For the population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, where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 are unknown. Its sample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cs typeface="Franklin Gothic Medium"/>
                  </a:rPr>
                  <a:t> </a:t>
                </a:r>
                <a:r>
                  <a:rPr lang="en-US" altLang="zh-CN" sz="2400" dirty="0">
                    <a:cs typeface="Franklin Gothic Medium"/>
                  </a:rPr>
                  <a:t>observation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, please use moment estimation to estimate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altLang="zh-CN" sz="2400" dirty="0">
                  <a:cs typeface="Franklin Gothic Medium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2000548"/>
              </a:xfrm>
              <a:prstGeom prst="rect">
                <a:avLst/>
              </a:prstGeom>
              <a:blipFill>
                <a:blip r:embed="rId2"/>
                <a:stretch>
                  <a:fillRect l="-1556" t="-3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9">
            <a:extLst>
              <a:ext uri="{FF2B5EF4-FFF2-40B4-BE49-F238E27FC236}">
                <a16:creationId xmlns:a16="http://schemas.microsoft.com/office/drawing/2014/main" id="{2F2F6E93-84F7-94D0-BC22-CB0ECD68F4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00632"/>
              </p:ext>
            </p:extLst>
          </p:nvPr>
        </p:nvGraphicFramePr>
        <p:xfrm>
          <a:off x="990600" y="3804001"/>
          <a:ext cx="195697" cy="271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28600" imgH="317160" progId="Equation.3">
                  <p:embed/>
                </p:oleObj>
              </mc:Choice>
              <mc:Fallback>
                <p:oleObj name="公式" r:id="rId3" imgW="228600" imgH="317160" progId="Equation.3">
                  <p:embed/>
                  <p:pic>
                    <p:nvPicPr>
                      <p:cNvPr id="266249" name="Object 9">
                        <a:extLst>
                          <a:ext uri="{FF2B5EF4-FFF2-40B4-BE49-F238E27FC236}">
                            <a16:creationId xmlns:a16="http://schemas.microsoft.com/office/drawing/2014/main" id="{A1C28063-217F-3C43-E936-C8E8B3358B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04001"/>
                        <a:ext cx="195697" cy="271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>
            <a:extLst>
              <a:ext uri="{FF2B5EF4-FFF2-40B4-BE49-F238E27FC236}">
                <a16:creationId xmlns:a16="http://schemas.microsoft.com/office/drawing/2014/main" id="{B77F67DA-058A-9F07-718D-60A92DC40B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60259"/>
              </p:ext>
            </p:extLst>
          </p:nvPr>
        </p:nvGraphicFramePr>
        <p:xfrm>
          <a:off x="990600" y="4927951"/>
          <a:ext cx="184825" cy="337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15640" imgH="393480" progId="Equation.3">
                  <p:embed/>
                </p:oleObj>
              </mc:Choice>
              <mc:Fallback>
                <p:oleObj name="公式" r:id="rId5" imgW="215640" imgH="393480" progId="Equation.3">
                  <p:embed/>
                  <p:pic>
                    <p:nvPicPr>
                      <p:cNvPr id="266251" name="Object 11">
                        <a:extLst>
                          <a:ext uri="{FF2B5EF4-FFF2-40B4-BE49-F238E27FC236}">
                            <a16:creationId xmlns:a16="http://schemas.microsoft.com/office/drawing/2014/main" id="{88871150-AA3C-2188-52FF-DD537E4B2A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927951"/>
                        <a:ext cx="184825" cy="337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>
            <a:extLst>
              <a:ext uri="{FF2B5EF4-FFF2-40B4-BE49-F238E27FC236}">
                <a16:creationId xmlns:a16="http://schemas.microsoft.com/office/drawing/2014/main" id="{D3602D60-83A1-22ED-2E7F-2F4E57938F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674315"/>
              </p:ext>
            </p:extLst>
          </p:nvPr>
        </p:nvGraphicFramePr>
        <p:xfrm>
          <a:off x="1219200" y="3918301"/>
          <a:ext cx="206569" cy="130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41200" imgH="152280" progId="Equation.3">
                  <p:embed/>
                </p:oleObj>
              </mc:Choice>
              <mc:Fallback>
                <p:oleObj name="公式" r:id="rId7" imgW="241200" imgH="152280" progId="Equation.3">
                  <p:embed/>
                  <p:pic>
                    <p:nvPicPr>
                      <p:cNvPr id="266254" name="Object 14">
                        <a:extLst>
                          <a:ext uri="{FF2B5EF4-FFF2-40B4-BE49-F238E27FC236}">
                            <a16:creationId xmlns:a16="http://schemas.microsoft.com/office/drawing/2014/main" id="{7ECB10B3-5079-9121-9880-BE1CD73587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918301"/>
                        <a:ext cx="206569" cy="130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>
            <a:extLst>
              <a:ext uri="{FF2B5EF4-FFF2-40B4-BE49-F238E27FC236}">
                <a16:creationId xmlns:a16="http://schemas.microsoft.com/office/drawing/2014/main" id="{82C87BFF-D6BC-F84B-D90C-86F316025A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105174"/>
              </p:ext>
            </p:extLst>
          </p:nvPr>
        </p:nvGraphicFramePr>
        <p:xfrm>
          <a:off x="1533038" y="3521396"/>
          <a:ext cx="2674520" cy="915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409400" imgH="482400" progId="Equation.3">
                  <p:embed/>
                </p:oleObj>
              </mc:Choice>
              <mc:Fallback>
                <p:oleObj name="公式" r:id="rId9" imgW="1409400" imgH="482400" progId="Equation.3">
                  <p:embed/>
                  <p:pic>
                    <p:nvPicPr>
                      <p:cNvPr id="266256" name="Object 16">
                        <a:extLst>
                          <a:ext uri="{FF2B5EF4-FFF2-40B4-BE49-F238E27FC236}">
                            <a16:creationId xmlns:a16="http://schemas.microsoft.com/office/drawing/2014/main" id="{3C277149-E8FB-1DCB-334C-5AF4650DF3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038" y="3521396"/>
                        <a:ext cx="2674520" cy="915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7">
            <a:extLst>
              <a:ext uri="{FF2B5EF4-FFF2-40B4-BE49-F238E27FC236}">
                <a16:creationId xmlns:a16="http://schemas.microsoft.com/office/drawing/2014/main" id="{3526F93F-D547-563E-BD5D-64F15F107D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342093"/>
              </p:ext>
            </p:extLst>
          </p:nvPr>
        </p:nvGraphicFramePr>
        <p:xfrm>
          <a:off x="1219200" y="5080351"/>
          <a:ext cx="206569" cy="130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41200" imgH="152280" progId="Equation.3">
                  <p:embed/>
                </p:oleObj>
              </mc:Choice>
              <mc:Fallback>
                <p:oleObj name="公式" r:id="rId11" imgW="241200" imgH="152280" progId="Equation.3">
                  <p:embed/>
                  <p:pic>
                    <p:nvPicPr>
                      <p:cNvPr id="266257" name="Object 17">
                        <a:extLst>
                          <a:ext uri="{FF2B5EF4-FFF2-40B4-BE49-F238E27FC236}">
                            <a16:creationId xmlns:a16="http://schemas.microsoft.com/office/drawing/2014/main" id="{C050C4B7-3FEC-714E-7E8B-46789A1F7A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080351"/>
                        <a:ext cx="206569" cy="130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9">
            <a:extLst>
              <a:ext uri="{FF2B5EF4-FFF2-40B4-BE49-F238E27FC236}">
                <a16:creationId xmlns:a16="http://schemas.microsoft.com/office/drawing/2014/main" id="{B21C3420-3302-30B9-C9B6-96D2D8D3CD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609460"/>
              </p:ext>
            </p:extLst>
          </p:nvPr>
        </p:nvGraphicFramePr>
        <p:xfrm>
          <a:off x="1533038" y="4754884"/>
          <a:ext cx="2783240" cy="85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3251160" imgH="1002960" progId="Equation.3">
                  <p:embed/>
                </p:oleObj>
              </mc:Choice>
              <mc:Fallback>
                <p:oleObj name="公式" r:id="rId13" imgW="3251160" imgH="1002960" progId="Equation.3">
                  <p:embed/>
                  <p:pic>
                    <p:nvPicPr>
                      <p:cNvPr id="266259" name="Object 19">
                        <a:extLst>
                          <a:ext uri="{FF2B5EF4-FFF2-40B4-BE49-F238E27FC236}">
                            <a16:creationId xmlns:a16="http://schemas.microsoft.com/office/drawing/2014/main" id="{C95FECE9-E8F1-083C-FBD1-31500DFEFC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038" y="4754884"/>
                        <a:ext cx="2783240" cy="858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423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 </a:t>
            </a:r>
            <a:r>
              <a:rPr lang="en-US" altLang="zh-CN" dirty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4957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2. Method of Maximum Likelihood</a:t>
                </a:r>
              </a:p>
              <a:p>
                <a:endParaRPr lang="en-US" altLang="zh-CN" sz="2400" b="1" dirty="0">
                  <a:solidFill>
                    <a:srgbClr val="FF0000"/>
                  </a:solidFill>
                </a:endParaRPr>
              </a:p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Definition 1 </a:t>
                </a:r>
                <a:r>
                  <a:rPr lang="en-US" altLang="zh-CN" sz="2400" dirty="0">
                    <a:cs typeface="Franklin Gothic Medium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cs typeface="Franklin Gothic Medium"/>
                  </a:rPr>
                  <a:t> be a random sample of 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from the discrete PMF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, where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is an unknown parameter. The likelihood function,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, is the product of the PMF evaluated at the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cs typeface="Franklin Gothic Medium"/>
                  </a:rPr>
                  <a:t>’s. That is,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400" dirty="0">
                    <a:cs typeface="Franklin Gothic Medium"/>
                  </a:rPr>
                  <a:t> .</a:t>
                </a:r>
              </a:p>
              <a:p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cs typeface="Franklin Gothic Medium"/>
                  </a:rPr>
                  <a:t> be a random sample of 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from the continuous </a:t>
                </a:r>
              </a:p>
              <a:p>
                <a:r>
                  <a:rPr lang="en-US" altLang="zh-CN" sz="2400" dirty="0">
                    <a:cs typeface="Franklin Gothic Medium"/>
                  </a:rPr>
                  <a:t>PDF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, where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is an unknown parameter. The likelihood function,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, is the product of the PDF evaluated at the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cs typeface="Franklin Gothic Medium"/>
                  </a:rPr>
                  <a:t>’s. That is,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400" dirty="0">
                    <a:cs typeface="Franklin Gothic Medium"/>
                  </a:rPr>
                  <a:t> .</a:t>
                </a:r>
              </a:p>
              <a:p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The likelihood function is the joint PMF or PDF.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4957767"/>
              </a:xfrm>
              <a:prstGeom prst="rect">
                <a:avLst/>
              </a:prstGeom>
              <a:blipFill>
                <a:blip r:embed="rId2"/>
                <a:stretch>
                  <a:fillRect l="-1556" t="-1230" r="-1259" b="-2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656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 </a:t>
            </a:r>
            <a:r>
              <a:rPr lang="en-US" altLang="zh-CN" dirty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878848"/>
                <a:ext cx="8229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2. Method of Maximum Likelihood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000" dirty="0">
                    <a:cs typeface="Franklin Gothic Medium"/>
                  </a:rPr>
                  <a:t>,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altLang="zh-CN" sz="2000" dirty="0"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altLang="zh-CN" sz="2000" dirty="0"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878848"/>
                <a:ext cx="8229600" cy="830997"/>
              </a:xfrm>
              <a:prstGeom prst="rect">
                <a:avLst/>
              </a:prstGeom>
              <a:blipFill>
                <a:blip r:embed="rId2"/>
                <a:stretch>
                  <a:fillRect l="-1556" t="-6618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AB276515-B6AE-DA83-5333-B1573CC0E6C1}"/>
              </a:ext>
            </a:extLst>
          </p:cNvPr>
          <p:cNvSpPr txBox="1"/>
          <p:nvPr/>
        </p:nvSpPr>
        <p:spPr>
          <a:xfrm>
            <a:off x="3649649" y="1679714"/>
            <a:ext cx="1681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cs typeface="Franklin Gothic Medium"/>
              </a:rPr>
              <a:t>Elementary: </a:t>
            </a:r>
            <a:endParaRPr lang="zh-CN" altLang="en-US" sz="2000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0A9EA10-FA75-D0FB-E271-2BF0EB559197}"/>
              </a:ext>
            </a:extLst>
          </p:cNvPr>
          <p:cNvGrpSpPr/>
          <p:nvPr/>
        </p:nvGrpSpPr>
        <p:grpSpPr>
          <a:xfrm>
            <a:off x="985969" y="4546922"/>
            <a:ext cx="7319092" cy="2182887"/>
            <a:chOff x="985969" y="4634383"/>
            <a:chExt cx="7319092" cy="218288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23202EC-D396-90BB-B76E-640CDC293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5969" y="4634383"/>
              <a:ext cx="7319092" cy="218288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470610AF-207D-49C3-302E-8E81C22AC7CE}"/>
                    </a:ext>
                  </a:extLst>
                </p:cNvPr>
                <p:cNvSpPr txBox="1"/>
                <p:nvPr/>
              </p:nvSpPr>
              <p:spPr>
                <a:xfrm>
                  <a:off x="2088541" y="5873627"/>
                  <a:ext cx="136364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470610AF-207D-49C3-302E-8E81C22AC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541" y="5873627"/>
                  <a:ext cx="136364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箭头: 上弧形 14">
              <a:extLst>
                <a:ext uri="{FF2B5EF4-FFF2-40B4-BE49-F238E27FC236}">
                  <a16:creationId xmlns:a16="http://schemas.microsoft.com/office/drawing/2014/main" id="{146DC477-C81A-392F-487B-0B509C1DAA81}"/>
                </a:ext>
              </a:extLst>
            </p:cNvPr>
            <p:cNvSpPr/>
            <p:nvPr/>
          </p:nvSpPr>
          <p:spPr>
            <a:xfrm>
              <a:off x="3388577" y="5535957"/>
              <a:ext cx="1961984" cy="316628"/>
            </a:xfrm>
            <a:prstGeom prst="curvedDownArrow">
              <a:avLst>
                <a:gd name="adj1" fmla="val 2323"/>
                <a:gd name="adj2" fmla="val 50000"/>
                <a:gd name="adj3" fmla="val 25000"/>
              </a:avLst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F3DB960E-E186-0F8A-C709-0823EC0B02D3}"/>
                    </a:ext>
                  </a:extLst>
                </p:cNvPr>
                <p:cNvSpPr txBox="1"/>
                <p:nvPr/>
              </p:nvSpPr>
              <p:spPr>
                <a:xfrm>
                  <a:off x="5350561" y="5632864"/>
                  <a:ext cx="84681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𝑍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F3DB960E-E186-0F8A-C709-0823EC0B0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0561" y="5632864"/>
                  <a:ext cx="84681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158" r="-10791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47AD4DF-4EF5-BA25-165E-B2F4FFAA570C}"/>
                    </a:ext>
                  </a:extLst>
                </p:cNvPr>
                <p:cNvSpPr txBox="1"/>
                <p:nvPr/>
              </p:nvSpPr>
              <p:spPr>
                <a:xfrm>
                  <a:off x="6633376" y="4668888"/>
                  <a:ext cx="98397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8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zh-CN" alt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47AD4DF-4EF5-BA25-165E-B2F4FFAA57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3376" y="4668888"/>
                  <a:ext cx="98397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3468BF1D-617C-D39B-8984-7CDAC3B8C974}"/>
                    </a:ext>
                  </a:extLst>
                </p:cNvPr>
                <p:cNvSpPr txBox="1"/>
                <p:nvPr/>
              </p:nvSpPr>
              <p:spPr>
                <a:xfrm>
                  <a:off x="3913251" y="5595319"/>
                  <a:ext cx="86934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𝑖𝑡𝑡𝑖𝑛𝑔</m:t>
                        </m:r>
                      </m:oMath>
                    </m:oMathPara>
                  </a14:m>
                  <a:endParaRPr lang="zh-CN" alt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3468BF1D-617C-D39B-8984-7CDAC3B8C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3251" y="5595319"/>
                  <a:ext cx="869346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098" r="-6993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1830E1D-874C-0E57-D1B3-7E19753BF56D}"/>
                    </a:ext>
                  </a:extLst>
                </p:cNvPr>
                <p:cNvSpPr txBox="1"/>
                <p:nvPr/>
              </p:nvSpPr>
              <p:spPr>
                <a:xfrm>
                  <a:off x="3256063" y="5079219"/>
                  <a:ext cx="22263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dirty="0"/>
                    <a:t>*…*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1830E1D-874C-0E57-D1B3-7E19753BF5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6063" y="5079219"/>
                  <a:ext cx="2226365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822" t="-10000" r="-1096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4F8DB65-1716-74A1-7C6A-E49E2E74AE76}"/>
              </a:ext>
            </a:extLst>
          </p:cNvPr>
          <p:cNvGrpSpPr/>
          <p:nvPr/>
        </p:nvGrpSpPr>
        <p:grpSpPr>
          <a:xfrm>
            <a:off x="993914" y="2113825"/>
            <a:ext cx="7319092" cy="2182887"/>
            <a:chOff x="993914" y="2113825"/>
            <a:chExt cx="7319092" cy="218288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0CB8889-CE4B-EB62-C50D-58AF91611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93914" y="2113825"/>
              <a:ext cx="7319092" cy="218288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7478E248-11E2-2950-0F02-C8F54732AD83}"/>
                    </a:ext>
                  </a:extLst>
                </p:cNvPr>
                <p:cNvSpPr txBox="1"/>
                <p:nvPr/>
              </p:nvSpPr>
              <p:spPr>
                <a:xfrm>
                  <a:off x="3192449" y="3141658"/>
                  <a:ext cx="64803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7478E248-11E2-2950-0F02-C8F54732AD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449" y="3141658"/>
                  <a:ext cx="648031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830" r="-14151"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D7842A49-4AC1-16AF-F3C8-C831D79E7A77}"/>
                    </a:ext>
                  </a:extLst>
                </p:cNvPr>
                <p:cNvSpPr txBox="1"/>
                <p:nvPr/>
              </p:nvSpPr>
              <p:spPr>
                <a:xfrm>
                  <a:off x="2778981" y="2192775"/>
                  <a:ext cx="7673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D7842A49-4AC1-16AF-F3C8-C831D79E7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8981" y="2192775"/>
                  <a:ext cx="767301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箭头: 上弧形 9">
              <a:extLst>
                <a:ext uri="{FF2B5EF4-FFF2-40B4-BE49-F238E27FC236}">
                  <a16:creationId xmlns:a16="http://schemas.microsoft.com/office/drawing/2014/main" id="{9B482AA1-942D-1EC4-F655-388E7903A9D5}"/>
                </a:ext>
              </a:extLst>
            </p:cNvPr>
            <p:cNvSpPr/>
            <p:nvPr/>
          </p:nvSpPr>
          <p:spPr>
            <a:xfrm>
              <a:off x="4071064" y="2834896"/>
              <a:ext cx="1685677" cy="257265"/>
            </a:xfrm>
            <a:prstGeom prst="curvedDownArrow">
              <a:avLst>
                <a:gd name="adj1" fmla="val 2323"/>
                <a:gd name="adj2" fmla="val 50000"/>
                <a:gd name="adj3" fmla="val 25000"/>
              </a:avLst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5409DAC-947B-AA14-1756-E8CECE2556C4}"/>
                    </a:ext>
                  </a:extLst>
                </p:cNvPr>
                <p:cNvSpPr txBox="1"/>
                <p:nvPr/>
              </p:nvSpPr>
              <p:spPr>
                <a:xfrm>
                  <a:off x="5951552" y="3141658"/>
                  <a:ext cx="136364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5409DAC-947B-AA14-1756-E8CECE255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552" y="3141658"/>
                  <a:ext cx="1363649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13555EA-CA7D-4CB8-493A-EE8A37A01514}"/>
                    </a:ext>
                  </a:extLst>
                </p:cNvPr>
                <p:cNvSpPr txBox="1"/>
                <p:nvPr/>
              </p:nvSpPr>
              <p:spPr>
                <a:xfrm>
                  <a:off x="4305589" y="2441624"/>
                  <a:ext cx="11410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𝑎𝑚𝑝𝑙𝑖𝑛𝑔</m:t>
                        </m:r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513555EA-CA7D-4CB8-493A-EE8A37A015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589" y="2441624"/>
                  <a:ext cx="1141012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3209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84579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 </a:t>
            </a:r>
            <a:r>
              <a:rPr lang="en-US" altLang="zh-CN" dirty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5508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2. Method of Maximum Likelihood</a:t>
                </a:r>
              </a:p>
              <a:p>
                <a:endParaRPr lang="en-US" altLang="zh-CN" sz="2400" b="1" dirty="0">
                  <a:solidFill>
                    <a:srgbClr val="FF0000"/>
                  </a:solidFill>
                </a:endParaRPr>
              </a:p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Definition 2 </a:t>
                </a:r>
                <a:r>
                  <a:rPr lang="en-US" altLang="zh-CN" sz="2400" dirty="0">
                    <a:cs typeface="Franklin Gothic Medium"/>
                  </a:rPr>
                  <a:t>Let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m:rPr>
                        <m:nor/>
                      </m:rPr>
                      <a:rPr lang="en-US" altLang="zh-CN" sz="2400" dirty="0">
                        <a:cs typeface="Franklin Gothic Medium"/>
                      </a:rPr>
                      <m:t>and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cs typeface="Franklin Gothic Medium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 smtClean="0">
                        <a:cs typeface="Franklin Gothic Medium"/>
                      </a:rPr>
                      <m:t>be</m:t>
                    </m:r>
                    <m:r>
                      <m:rPr>
                        <m:nor/>
                      </m:rPr>
                      <a:rPr lang="en-US" altLang="zh-CN" sz="2400" dirty="0" smtClean="0">
                        <a:cs typeface="Franklin Gothic Medium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cs typeface="Franklin Gothic Medium"/>
                      </a:rPr>
                      <m:t>the</m:t>
                    </m:r>
                    <m:r>
                      <m:rPr>
                        <m:nor/>
                      </m:rPr>
                      <a:rPr lang="en-US" altLang="zh-CN" sz="2400" dirty="0" smtClean="0">
                        <a:cs typeface="Franklin Gothic Medium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cs typeface="Franklin Gothic Medium"/>
                      </a:rPr>
                      <m:t>likelihood</m:t>
                    </m:r>
                    <m:r>
                      <m:rPr>
                        <m:nor/>
                      </m:rPr>
                      <a:rPr lang="en-US" altLang="zh-CN" sz="2400" dirty="0" smtClean="0">
                        <a:cs typeface="Franklin Gothic Medium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cs typeface="Franklin Gothic Medium"/>
                      </a:rPr>
                      <m:t>functions</m:t>
                    </m:r>
                    <m:r>
                      <m:rPr>
                        <m:nor/>
                      </m:rPr>
                      <a:rPr lang="en-US" altLang="zh-CN" sz="2400" dirty="0" smtClean="0">
                        <a:cs typeface="Franklin Gothic Medium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cs typeface="Franklin Gothic Medium"/>
                      </a:rPr>
                      <m:t>corresponding</m:t>
                    </m:r>
                    <m:r>
                      <m:rPr>
                        <m:nor/>
                      </m:rPr>
                      <a:rPr lang="en-US" altLang="zh-CN" sz="2400" dirty="0" smtClean="0">
                        <a:cs typeface="Franklin Gothic Medium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cs typeface="Franklin Gothic Medium"/>
                      </a:rPr>
                      <m:t>to</m:t>
                    </m:r>
                    <m:r>
                      <m:rPr>
                        <m:nor/>
                      </m:rPr>
                      <a:rPr lang="en-US" altLang="zh-CN" sz="2400" dirty="0" smtClean="0">
                        <a:cs typeface="Franklin Gothic Medium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cs typeface="Franklin Gothic Medium"/>
                      </a:rPr>
                      <m:t>random</m:t>
                    </m:r>
                    <m:r>
                      <m:rPr>
                        <m:nor/>
                      </m:rPr>
                      <a:rPr lang="en-US" altLang="zh-CN" sz="2400" dirty="0" smtClean="0">
                        <a:cs typeface="Franklin Gothic Medium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 smtClean="0">
                        <a:cs typeface="Franklin Gothic Medium"/>
                      </a:rPr>
                      <m:t>samples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cs typeface="Franklin Gothic Medium"/>
                      </a:rPr>
                      <m:t> 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drawn from the discrete PMF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and continuous PDF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altLang="zh-CN" sz="2400" dirty="0">
                    <a:cs typeface="Franklin Gothic Medium"/>
                  </a:rPr>
                  <a:t>, </a:t>
                </a:r>
                <a:r>
                  <a:rPr lang="en-US" altLang="zh-CN" sz="2400" dirty="0">
                    <a:cs typeface="Franklin Gothic Medium"/>
                  </a:rPr>
                  <a:t>respectively, where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is an unknown parameter. In each case,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sz="2400" dirty="0">
                    <a:cs typeface="Franklin Gothic Medium"/>
                  </a:rPr>
                  <a:t> be a value of the parameter such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cs typeface="Franklin Gothic Medium"/>
                  </a:rPr>
                  <a:t> ≥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l-GR" altLang="zh-CN" sz="2400" dirty="0">
                    <a:cs typeface="Franklin Gothic Medium"/>
                  </a:rPr>
                  <a:t> </a:t>
                </a:r>
                <a:r>
                  <a:rPr lang="en-US" altLang="zh-CN" sz="2400" dirty="0">
                    <a:cs typeface="Franklin Gothic Medium"/>
                  </a:rPr>
                  <a:t>for all possible values of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l-GR" altLang="zh-CN" sz="2400" dirty="0">
                    <a:cs typeface="Franklin Gothic Medium"/>
                  </a:rPr>
                  <a:t>. </a:t>
                </a:r>
                <a:r>
                  <a:rPr lang="en-US" altLang="zh-CN" sz="2400" dirty="0">
                    <a:cs typeface="Franklin Gothic Medium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sz="2400" dirty="0">
                    <a:cs typeface="Franklin Gothic Medium"/>
                  </a:rPr>
                  <a:t> is called a maximum likelihood estimate for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l-GR" altLang="zh-CN" sz="2400" dirty="0">
                    <a:cs typeface="Franklin Gothic Medium"/>
                  </a:rPr>
                  <a:t>.</a:t>
                </a:r>
                <a:endParaRPr lang="en-US" altLang="zh-CN" sz="2400" dirty="0">
                  <a:cs typeface="Franklin Gothic Medium"/>
                </a:endParaRPr>
              </a:p>
              <a:p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Procedures:</a:t>
                </a:r>
              </a:p>
              <a:p>
                <a:r>
                  <a:rPr lang="en-US" altLang="zh-CN" sz="2400" dirty="0">
                    <a:cs typeface="Franklin Gothic Medium"/>
                  </a:rPr>
                  <a:t>(1) Find out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sz="2400" dirty="0">
                  <a:cs typeface="Franklin Gothic Medium"/>
                </a:endParaRPr>
              </a:p>
              <a:p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(2) Find out 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using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</m:oMath>
                </a14:m>
                <a:endParaRPr lang="el-GR" altLang="zh-CN" sz="24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5508175"/>
              </a:xfrm>
              <a:prstGeom prst="rect">
                <a:avLst/>
              </a:prstGeom>
              <a:blipFill>
                <a:blip r:embed="rId2"/>
                <a:stretch>
                  <a:fillRect l="-5778" t="-1107" r="-1778" b="-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7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 </a:t>
            </a:r>
            <a:r>
              <a:rPr lang="en-US" altLang="zh-CN" dirty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2524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2. Method of Maximum Likelihood</a:t>
                </a:r>
              </a:p>
              <a:p>
                <a:r>
                  <a:rPr lang="en-US" altLang="zh-CN" sz="2400" b="1" dirty="0"/>
                  <a:t>Example 4 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Suppose an isolated weather-reporting station has an electronic device whose time to failure is given by the model,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0 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&lt; ∞; 0 &lt; 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 &lt; ∞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Five data points have been collected—9.2, 5.6, 18.4, 12.1, and 10.7. Find the maximum likelihood estimate for θ.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2524089"/>
              </a:xfrm>
              <a:prstGeom prst="rect">
                <a:avLst/>
              </a:prstGeom>
              <a:blipFill>
                <a:blip r:embed="rId2"/>
                <a:stretch>
                  <a:fillRect l="-1556" t="-2415" r="-1185" b="-4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7A945126-DF75-4012-2FB2-2A88047F0B0B}"/>
              </a:ext>
            </a:extLst>
          </p:cNvPr>
          <p:cNvSpPr txBox="1"/>
          <p:nvPr/>
        </p:nvSpPr>
        <p:spPr>
          <a:xfrm>
            <a:off x="488197" y="3717031"/>
            <a:ext cx="79041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Franklin Gothic Medium"/>
              </a:rPr>
              <a:t>Solution:   (1)</a:t>
            </a:r>
          </a:p>
          <a:p>
            <a:endParaRPr lang="en-US" altLang="zh-CN" sz="2400" dirty="0">
              <a:cs typeface="Franklin Gothic Medium"/>
            </a:endParaRPr>
          </a:p>
          <a:p>
            <a:endParaRPr lang="en-US" altLang="zh-CN" sz="2400" dirty="0">
              <a:cs typeface="Franklin Gothic Medium"/>
            </a:endParaRPr>
          </a:p>
          <a:p>
            <a:endParaRPr lang="en-US" altLang="zh-CN" sz="2400" dirty="0">
              <a:cs typeface="Franklin Gothic Medium"/>
            </a:endParaRPr>
          </a:p>
          <a:p>
            <a:endParaRPr lang="en-US" altLang="zh-CN" sz="2400" dirty="0">
              <a:cs typeface="Franklin Gothic Medium"/>
            </a:endParaRPr>
          </a:p>
          <a:p>
            <a:endParaRPr lang="en-US" altLang="zh-CN" sz="2400" dirty="0">
              <a:cs typeface="Franklin Gothic Medium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F259EB6-C5D0-BA27-D13A-05747AAB7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331" y="3537789"/>
            <a:ext cx="3805865" cy="201589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43CC83D-E11A-3C58-851B-DC3B5AF21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903" y="5799619"/>
            <a:ext cx="4918613" cy="9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 </a:t>
            </a:r>
            <a:r>
              <a:rPr lang="en-US" altLang="zh-CN" dirty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2524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2. Method of Maximum Likelihood</a:t>
                </a:r>
              </a:p>
              <a:p>
                <a:r>
                  <a:rPr lang="en-US" altLang="zh-CN" sz="2400" b="1" dirty="0"/>
                  <a:t>Example 4 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Suppose an isolated weather-reporting station has an electronic device whose time to failure is given by the model,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0 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&lt; ∞; 0 &lt; 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 &lt; ∞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Five data points have been collected—9.2, 5.6, 18.4, 12.1, and 10.7. Find the maximum likelihood estimate for θ.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2524089"/>
              </a:xfrm>
              <a:prstGeom prst="rect">
                <a:avLst/>
              </a:prstGeom>
              <a:blipFill>
                <a:blip r:embed="rId2"/>
                <a:stretch>
                  <a:fillRect l="-1556" t="-2415" r="-1185" b="-4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7A945126-DF75-4012-2FB2-2A88047F0B0B}"/>
              </a:ext>
            </a:extLst>
          </p:cNvPr>
          <p:cNvSpPr txBox="1"/>
          <p:nvPr/>
        </p:nvSpPr>
        <p:spPr>
          <a:xfrm>
            <a:off x="488197" y="3717031"/>
            <a:ext cx="790413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Franklin Gothic Medium"/>
              </a:rPr>
              <a:t>Solution:   (2)</a:t>
            </a:r>
          </a:p>
          <a:p>
            <a:endParaRPr lang="en-US" altLang="zh-CN" sz="2400" dirty="0">
              <a:cs typeface="Franklin Gothic Medium"/>
            </a:endParaRPr>
          </a:p>
          <a:p>
            <a:endParaRPr lang="en-US" altLang="zh-CN" sz="2400" dirty="0">
              <a:cs typeface="Franklin Gothic Medium"/>
            </a:endParaRPr>
          </a:p>
          <a:p>
            <a:endParaRPr lang="en-US" altLang="zh-CN" sz="2400" dirty="0">
              <a:cs typeface="Franklin Gothic Medium"/>
            </a:endParaRPr>
          </a:p>
          <a:p>
            <a:endParaRPr lang="en-US" altLang="zh-CN" sz="2400" dirty="0">
              <a:cs typeface="Franklin Gothic Medium"/>
            </a:endParaRPr>
          </a:p>
          <a:p>
            <a:endParaRPr lang="en-US" altLang="zh-CN" sz="2400" dirty="0">
              <a:cs typeface="Franklin Gothic Mediu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4C78DF-C981-EEBD-6FED-4D1299144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193" y="3670538"/>
            <a:ext cx="4226082" cy="9593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6FD4BF-5219-944D-DFCB-CA6F56059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193" y="4724773"/>
            <a:ext cx="1978827" cy="103784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0D28264-7F88-944B-C785-ECB6D903E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193" y="5891691"/>
            <a:ext cx="2992788" cy="83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58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 </a:t>
            </a:r>
            <a:r>
              <a:rPr lang="en-US" altLang="zh-CN" dirty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2386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2. Method of Maximum Likelihood</a:t>
                </a:r>
              </a:p>
              <a:p>
                <a:r>
                  <a:rPr lang="en-US" altLang="zh-CN" sz="2400" b="1" dirty="0"/>
                  <a:t>Example 5 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is a set of measurements representing an exponential pdf with λ= 1 but with an unknown “threshold” parameter,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. That is,</a:t>
                </a:r>
              </a:p>
              <a:p>
                <a:pPr algn="ctr"/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; </m:t>
                    </m:r>
                    <m:r>
                      <m:rPr>
                        <m:nor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Find the maximum likelihood estimate for θ.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2386102"/>
              </a:xfrm>
              <a:prstGeom prst="rect">
                <a:avLst/>
              </a:prstGeom>
              <a:blipFill>
                <a:blip r:embed="rId2"/>
                <a:stretch>
                  <a:fillRect l="-1556" t="-2558" b="-4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D9EDE70F-E189-6784-EA01-C99D38DDC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96" y="3429000"/>
            <a:ext cx="6685758" cy="330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00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 </a:t>
            </a:r>
            <a:r>
              <a:rPr lang="en-US" altLang="zh-CN" dirty="0"/>
              <a:t>Parameter estimation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395" y="966309"/>
            <a:ext cx="8229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Franklin Gothic Medium"/>
                <a:cs typeface="Franklin Gothic Medium"/>
              </a:rPr>
              <a:t>2. Method of Maximum Likelihood</a:t>
            </a:r>
          </a:p>
          <a:p>
            <a:r>
              <a:rPr lang="en-US" altLang="zh-CN" sz="2400" b="1" dirty="0"/>
              <a:t>Example 5</a:t>
            </a:r>
            <a:endParaRPr lang="en-US" altLang="zh-CN" sz="24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945126-DF75-4012-2FB2-2A88047F0B0B}"/>
                  </a:ext>
                </a:extLst>
              </p:cNvPr>
              <p:cNvSpPr txBox="1"/>
              <p:nvPr/>
            </p:nvSpPr>
            <p:spPr>
              <a:xfrm>
                <a:off x="488197" y="1849486"/>
                <a:ext cx="7904135" cy="4539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cs typeface="Franklin Gothic Medium"/>
                  </a:rPr>
                  <a:t>Solution:   (1)</a:t>
                </a:r>
              </a:p>
              <a:p>
                <a:endParaRPr lang="en-US" altLang="zh-CN" sz="2400" dirty="0">
                  <a:cs typeface="Franklin Gothic Medium"/>
                </a:endParaRPr>
              </a:p>
              <a:p>
                <a:endParaRPr lang="en-US" altLang="zh-CN" sz="2400" dirty="0">
                  <a:cs typeface="Franklin Gothic Medium"/>
                </a:endParaRPr>
              </a:p>
              <a:p>
                <a:endParaRPr lang="en-US" altLang="zh-CN" sz="2400" dirty="0">
                  <a:cs typeface="Franklin Gothic Medium"/>
                </a:endParaRPr>
              </a:p>
              <a:p>
                <a:endParaRPr lang="en-US" altLang="zh-CN" sz="2400" dirty="0">
                  <a:cs typeface="Franklin Gothic Medium"/>
                </a:endParaRPr>
              </a:p>
              <a:p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(2)                                                                       (</a:t>
                </a:r>
                <a:r>
                  <a:rPr lang="en-US" altLang="zh-CN" sz="2400" dirty="0">
                    <a:solidFill>
                      <a:srgbClr val="FF0000"/>
                    </a:solidFill>
                    <a:cs typeface="Franklin Gothic Medium"/>
                  </a:rPr>
                  <a:t>does not work</a:t>
                </a:r>
                <a:r>
                  <a:rPr lang="en-US" altLang="zh-CN" sz="2400" dirty="0">
                    <a:cs typeface="Franklin Gothic Medium"/>
                  </a:rPr>
                  <a:t>)    </a:t>
                </a:r>
              </a:p>
              <a:p>
                <a:endParaRPr lang="en-US" altLang="zh-CN" sz="2400" dirty="0">
                  <a:cs typeface="Franklin Gothic Medium"/>
                </a:endParaRPr>
              </a:p>
              <a:p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(3) Directly analyze the monotonicity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cs typeface="Franklin Gothic Medium"/>
                  </a:rPr>
                  <a:t> , therefore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altLang="zh-CN" sz="2400" dirty="0">
                  <a:cs typeface="Franklin Gothic Medium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CN" sz="2400" dirty="0">
                    <a:cs typeface="Franklin Gothic Medium"/>
                  </a:rPr>
                  <a:t>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A945126-DF75-4012-2FB2-2A88047F0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97" y="1849486"/>
                <a:ext cx="7904135" cy="4539769"/>
              </a:xfrm>
              <a:prstGeom prst="rect">
                <a:avLst/>
              </a:prstGeom>
              <a:blipFill>
                <a:blip r:embed="rId2"/>
                <a:stretch>
                  <a:fillRect l="-1157" t="-1074" b="-2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A1CC3E37-78DC-20EE-9D04-86FFB46D5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732" y="1641142"/>
            <a:ext cx="2438486" cy="1830482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92773A17-9711-4F14-7E5B-1A9B421C1D7A}"/>
              </a:ext>
            </a:extLst>
          </p:cNvPr>
          <p:cNvGrpSpPr/>
          <p:nvPr/>
        </p:nvGrpSpPr>
        <p:grpSpPr>
          <a:xfrm>
            <a:off x="1013150" y="3841731"/>
            <a:ext cx="4515260" cy="861782"/>
            <a:chOff x="1547840" y="3493019"/>
            <a:chExt cx="4515260" cy="861782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EFAE29A-0A0D-891E-B3FD-B7CB5A996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7840" y="3690053"/>
              <a:ext cx="1177172" cy="447993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C79FB2C2-52F4-7120-C4E6-F52C322DA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50950" y="3493019"/>
              <a:ext cx="3312150" cy="861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709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 </a:t>
            </a:r>
            <a:r>
              <a:rPr lang="en-US" altLang="zh-CN" dirty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1793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2. Method of Maximum Likelihood</a:t>
                </a:r>
              </a:p>
              <a:p>
                <a:pPr algn="ctr"/>
                <a:r>
                  <a:rPr lang="en-US" altLang="zh-CN" sz="2400" b="1" dirty="0"/>
                  <a:t>Exercise 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is a sample drawn from the PDF</a:t>
                </a:r>
              </a:p>
              <a:p>
                <a:pPr algn="ctr"/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Find the maximum likelihood estimate for θ.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1793440"/>
              </a:xfrm>
              <a:prstGeom prst="rect">
                <a:avLst/>
              </a:prstGeom>
              <a:blipFill>
                <a:blip r:embed="rId2"/>
                <a:stretch>
                  <a:fillRect l="-1556" t="-3401" b="-6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742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 </a:t>
            </a:r>
            <a:r>
              <a:rPr lang="en-US" altLang="zh-CN" dirty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2. Method of Maximum Likelihood</a:t>
                </a:r>
              </a:p>
              <a:p>
                <a:r>
                  <a:rPr lang="en-US" altLang="zh-CN" sz="2400" b="1" dirty="0"/>
                  <a:t>Example 6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For the population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, where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are unknown. Its sample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cs typeface="Franklin Gothic Medium"/>
                  </a:rPr>
                  <a:t> </a:t>
                </a:r>
                <a:r>
                  <a:rPr lang="en-US" altLang="zh-CN" sz="2400" dirty="0">
                    <a:cs typeface="Franklin Gothic Medium"/>
                  </a:rPr>
                  <a:t>observation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,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Find the maximum likelihood estimate for</a:t>
                </a:r>
                <a:r>
                  <a:rPr lang="en-US" altLang="zh-CN" sz="2400" dirty="0"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1631216"/>
              </a:xfrm>
              <a:prstGeom prst="rect">
                <a:avLst/>
              </a:prstGeom>
              <a:blipFill>
                <a:blip r:embed="rId2"/>
                <a:stretch>
                  <a:fillRect l="-1556" t="-3745" b="-7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1FE3FBD5-13AE-4277-C5C6-099C9D31E653}"/>
              </a:ext>
            </a:extLst>
          </p:cNvPr>
          <p:cNvSpPr txBox="1"/>
          <p:nvPr/>
        </p:nvSpPr>
        <p:spPr>
          <a:xfrm>
            <a:off x="426205" y="3562050"/>
            <a:ext cx="79041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Franklin Gothic Medium"/>
              </a:rPr>
              <a:t>Solution:   (1)</a:t>
            </a:r>
          </a:p>
          <a:p>
            <a:endParaRPr lang="en-US" altLang="zh-CN" sz="2400" dirty="0">
              <a:cs typeface="Franklin Gothic Medium"/>
            </a:endParaRPr>
          </a:p>
          <a:p>
            <a:endParaRPr lang="en-US" altLang="zh-CN" sz="2400" dirty="0">
              <a:cs typeface="Franklin Gothic Mediu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85295A-91CD-C57B-7891-04EA74C78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50" y="2604312"/>
            <a:ext cx="8407832" cy="6900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6E680E4-18B3-F28F-5485-C93D69639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719" y="3458698"/>
            <a:ext cx="3396390" cy="14059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2DAEECC-2715-9324-AA93-457AAD9D40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9497" y="5229792"/>
            <a:ext cx="5337684" cy="78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2678585"/>
            <a:ext cx="5647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  <a:cs typeface="Franklin Gothic Medium"/>
              </a:rPr>
              <a:t>3. </a:t>
            </a:r>
            <a:r>
              <a:rPr lang="en-US" sz="2800" dirty="0">
                <a:latin typeface="+mj-lt"/>
              </a:rPr>
              <a:t>Properties of parameter estimators</a:t>
            </a:r>
            <a:endParaRPr lang="en-US" sz="2800" i="1" dirty="0">
              <a:latin typeface="+mj-lt"/>
              <a:cs typeface="Garamond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965757"/>
            <a:ext cx="2355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  <a:cs typeface="Franklin Gothic Medium"/>
              </a:rPr>
              <a:t>1. </a:t>
            </a:r>
            <a:r>
              <a:rPr lang="en-US" altLang="zh-CN" sz="2800" dirty="0">
                <a:latin typeface="+mj-lt"/>
                <a:cs typeface="Franklin Gothic Medium"/>
              </a:rPr>
              <a:t>Introduction</a:t>
            </a:r>
            <a:endParaRPr lang="en-US" sz="2800" i="1" dirty="0">
              <a:latin typeface="+mj-lt"/>
              <a:cs typeface="Garamond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7200" y="1768173"/>
            <a:ext cx="3695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  <a:cs typeface="Franklin Gothic Medium"/>
              </a:rPr>
              <a:t>2. Parameter estimation</a:t>
            </a:r>
            <a:endParaRPr lang="en-US" sz="2800" i="1" dirty="0">
              <a:latin typeface="+mj-lt"/>
              <a:cs typeface="Garamond"/>
            </a:endParaRPr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id="{80ABECBE-F2D0-0C62-506E-125590C0F2D5}"/>
              </a:ext>
            </a:extLst>
          </p:cNvPr>
          <p:cNvSpPr txBox="1"/>
          <p:nvPr/>
        </p:nvSpPr>
        <p:spPr>
          <a:xfrm>
            <a:off x="457200" y="3608370"/>
            <a:ext cx="3279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  <a:cs typeface="Franklin Gothic Medium"/>
              </a:rPr>
              <a:t>4. </a:t>
            </a:r>
            <a:r>
              <a:rPr lang="en-US" altLang="zh-CN" sz="2800" dirty="0">
                <a:latin typeface="+mj-lt"/>
                <a:cs typeface="Franklin Gothic Medium"/>
              </a:rPr>
              <a:t>Interval Estimation</a:t>
            </a:r>
            <a:endParaRPr lang="en-US" sz="2800" i="1" dirty="0">
              <a:latin typeface="+mj-lt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761431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 </a:t>
            </a:r>
            <a:r>
              <a:rPr lang="en-US" altLang="zh-CN" dirty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2. Method of Maximum Likelihood</a:t>
                </a:r>
              </a:p>
              <a:p>
                <a:r>
                  <a:rPr lang="en-US" altLang="zh-CN" sz="2400" b="1" dirty="0"/>
                  <a:t>Example 6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For the population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, where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are unknown. Its sample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cs typeface="Franklin Gothic Medium"/>
                  </a:rPr>
                  <a:t> </a:t>
                </a:r>
                <a:r>
                  <a:rPr lang="en-US" altLang="zh-CN" sz="2400" dirty="0">
                    <a:cs typeface="Franklin Gothic Medium"/>
                  </a:rPr>
                  <a:t>observation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,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Find the maximum likelihood estimate for</a:t>
                </a:r>
                <a:r>
                  <a:rPr lang="en-US" altLang="zh-CN" sz="2400" dirty="0"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1631216"/>
              </a:xfrm>
              <a:prstGeom prst="rect">
                <a:avLst/>
              </a:prstGeom>
              <a:blipFill>
                <a:blip r:embed="rId2"/>
                <a:stretch>
                  <a:fillRect l="-1556" t="-3745" b="-7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1FE3FBD5-13AE-4277-C5C6-099C9D31E653}"/>
              </a:ext>
            </a:extLst>
          </p:cNvPr>
          <p:cNvSpPr txBox="1"/>
          <p:nvPr/>
        </p:nvSpPr>
        <p:spPr>
          <a:xfrm>
            <a:off x="426205" y="3562050"/>
            <a:ext cx="79041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cs typeface="Franklin Gothic Medium"/>
              </a:rPr>
              <a:t>Solution:   (2)</a:t>
            </a:r>
          </a:p>
          <a:p>
            <a:endParaRPr lang="en-US" altLang="zh-CN" sz="2400" dirty="0">
              <a:cs typeface="Franklin Gothic Medium"/>
            </a:endParaRPr>
          </a:p>
          <a:p>
            <a:endParaRPr lang="en-US" altLang="zh-CN" sz="2400" dirty="0">
              <a:cs typeface="Franklin Gothic Medium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85295A-91CD-C57B-7891-04EA74C78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50" y="2604312"/>
            <a:ext cx="8407832" cy="69007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E396CA-D6E5-4710-BB18-25CB6CC7D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939" y="3562049"/>
            <a:ext cx="3852627" cy="8937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4CE4F28-FFF2-B5D7-9A77-0356B8C11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3939" y="4762379"/>
            <a:ext cx="5921157" cy="88904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494DE6A-15AA-75A5-5F31-24CEE7E14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7153" y="5958041"/>
            <a:ext cx="2051119" cy="72001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85D64D4-CC85-BCEE-8702-579F1E93BF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5483" y="5853899"/>
            <a:ext cx="2482166" cy="8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7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3 </a:t>
            </a:r>
            <a:r>
              <a:rPr lang="en-US" altLang="zh-CN" dirty="0"/>
              <a:t>Properties of parameter estimators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5371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How to evaluate that a estimator is good or bad?</a:t>
                </a:r>
                <a:endParaRPr lang="en-US" altLang="zh-CN" sz="2400" b="1" dirty="0"/>
              </a:p>
              <a:p>
                <a:r>
                  <a:rPr lang="en-US" altLang="zh-CN" sz="2400" b="1" dirty="0"/>
                  <a:t>Estimator 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For the population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with PDF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,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, find the statistical </a:t>
                </a:r>
                <a:r>
                  <a:rPr lang="en-US" altLang="zh-CN" sz="2400" dirty="0" err="1">
                    <a:latin typeface="Cambria Math" panose="02040503050406030204" pitchFamily="18" charset="0"/>
                  </a:rPr>
                  <a:t>r.v.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as </a:t>
                </a:r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When adopting different estimation methods,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may be different. How to evaluate which is better?</a:t>
                </a: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For example, for the Normal population, two estimators for variance are as follows: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which is better?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5371983"/>
              </a:xfrm>
              <a:prstGeom prst="rect">
                <a:avLst/>
              </a:prstGeom>
              <a:blipFill>
                <a:blip r:embed="rId2"/>
                <a:stretch>
                  <a:fillRect l="-1556" t="-1362" b="-1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25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3 </a:t>
            </a:r>
            <a:r>
              <a:rPr lang="en-US" altLang="zh-CN" dirty="0"/>
              <a:t>Properties of parameter estimators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280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1. Unbiasedness</a:t>
                </a:r>
              </a:p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altLang="zh-CN" sz="2400" b="1" dirty="0"/>
                  <a:t> 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is a random sample from the continuous PDF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is an unknown parameter. An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is said to be unbiased (for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), 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for all θ. The same concept and terminology apply if the data consist of a random sample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drawn from a discrete PMF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2802177"/>
              </a:xfrm>
              <a:prstGeom prst="rect">
                <a:avLst/>
              </a:prstGeom>
              <a:blipFill>
                <a:blip r:embed="rId2"/>
                <a:stretch>
                  <a:fillRect l="-1556" t="-2179" r="-519" b="-3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84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3 </a:t>
            </a:r>
            <a:r>
              <a:rPr lang="en-US" altLang="zh-CN" dirty="0"/>
              <a:t>Properties of parameter estimators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2410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1. Unbiasedness</a:t>
                </a:r>
              </a:p>
              <a:p>
                <a:r>
                  <a:rPr lang="en-US" altLang="zh-CN" sz="2400" b="1" dirty="0"/>
                  <a:t>Example 7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be a random sample from a discrete PMF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is an unknown parameter. Consider the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’s are constants. For what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,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, . . . , an will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be unbiased?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2410596"/>
              </a:xfrm>
              <a:prstGeom prst="rect">
                <a:avLst/>
              </a:prstGeom>
              <a:blipFill>
                <a:blip r:embed="rId2"/>
                <a:stretch>
                  <a:fillRect l="-1556" t="-2532" b="-4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744DEEE-E165-BD37-7F02-9C7FB2085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853" y="3537488"/>
            <a:ext cx="3298280" cy="278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8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3 </a:t>
            </a:r>
            <a:r>
              <a:rPr lang="en-US" altLang="zh-CN" dirty="0"/>
              <a:t>Properties of parameter estimators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3439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1. Unbiasedness</a:t>
                </a:r>
              </a:p>
              <a:p>
                <a:r>
                  <a:rPr lang="en-US" altLang="zh-CN" sz="2400" b="1" dirty="0"/>
                  <a:t>Example 8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For variance’s estimator, two estimators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hich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is unbiased?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3439083"/>
              </a:xfrm>
              <a:prstGeom prst="rect">
                <a:avLst/>
              </a:prstGeom>
              <a:blipFill>
                <a:blip r:embed="rId2"/>
                <a:stretch>
                  <a:fillRect l="-1556" t="-1773" b="-30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91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3 </a:t>
            </a:r>
            <a:r>
              <a:rPr lang="en-US" altLang="zh-CN" dirty="0"/>
              <a:t>Properties of parameter estimators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2431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2. Efﬁciency</a:t>
                </a:r>
              </a:p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Definition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be two unbiased estimators for a parameter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. If </a:t>
                </a:r>
              </a:p>
              <a:p>
                <a:pPr algn="ctr"/>
                <a:r>
                  <a:rPr lang="en-US" altLang="zh-CN" sz="2400" dirty="0">
                    <a:latin typeface="Cambria Math" panose="02040503050406030204" pitchFamily="18" charset="0"/>
                  </a:rPr>
                  <a:t>Var(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) &lt; Var(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) </a:t>
                </a: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we say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is more efﬁcient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. Also, the relative efﬁciency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is the ratio Var(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)/Var(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2431691"/>
              </a:xfrm>
              <a:prstGeom prst="rect">
                <a:avLst/>
              </a:prstGeom>
              <a:blipFill>
                <a:blip r:embed="rId2"/>
                <a:stretch>
                  <a:fillRect l="-1556" t="-2513" r="-963" b="-5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35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3 </a:t>
            </a:r>
            <a:r>
              <a:rPr lang="en-US" altLang="zh-CN" dirty="0"/>
              <a:t>Properties of parameter estimators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2. Efﬁciency</a:t>
                </a:r>
              </a:p>
              <a:p>
                <a:r>
                  <a:rPr lang="en-US" altLang="zh-CN" sz="2400" b="1" dirty="0"/>
                  <a:t>Example 9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be a random sample from a normal distribution where both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are unknown. Which of the following is a more efﬁcient estimator for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? </a:t>
                </a:r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1631216"/>
              </a:xfrm>
              <a:prstGeom prst="rect">
                <a:avLst/>
              </a:prstGeom>
              <a:blipFill>
                <a:blip r:embed="rId2"/>
                <a:stretch>
                  <a:fillRect l="-1556" t="-3745" b="-7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4249DB7-0436-93DD-74B1-402F114BD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747" y="2787605"/>
            <a:ext cx="3086509" cy="7537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0F88D4-D4A7-6AF2-9C01-5D792A8A6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8747" y="3688594"/>
            <a:ext cx="3086509" cy="7247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CDAE0D-D9F1-0F6B-289B-057240898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493" y="4719163"/>
            <a:ext cx="4304452" cy="18247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729057-7194-573D-3FED-5EEBCBA003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7744" y="4717074"/>
            <a:ext cx="3997176" cy="180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9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3 </a:t>
            </a:r>
            <a:r>
              <a:rPr lang="en-US" altLang="zh-CN" dirty="0"/>
              <a:t>Properties of parameter estimators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3997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2. Efﬁciency</a:t>
                </a:r>
              </a:p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Theorem (Cramér-Rao Inequality)</a:t>
                </a:r>
              </a:p>
              <a:p>
                <a:endParaRPr lang="en-US" altLang="zh-CN" sz="24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4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4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400" b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Theorem (minimum-variance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FF0000"/>
                    </a:solidFill>
                  </a:rPr>
                  <a:t>)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3997056"/>
              </a:xfrm>
              <a:prstGeom prst="rect">
                <a:avLst/>
              </a:prstGeom>
              <a:blipFill>
                <a:blip r:embed="rId2"/>
                <a:stretch>
                  <a:fillRect l="-1556" t="-1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DA03754-2867-5A4E-FA22-D3ED7B761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33940"/>
            <a:ext cx="8322590" cy="9753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61D8BA-5824-C12B-14DE-411C32E28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05" y="3762550"/>
            <a:ext cx="4664181" cy="45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88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3 </a:t>
            </a:r>
            <a:r>
              <a:rPr lang="en-US" altLang="zh-CN" dirty="0"/>
              <a:t>Properties of parameter estimators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3906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3. Consistency</a:t>
                </a:r>
              </a:p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Definition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An estimator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is said to be consistent for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if it converges in probability to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—that is, </a:t>
                </a: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if for all ε&gt; 0, </a:t>
                </a: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Example: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m:rPr>
                        <m:nor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consistent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3906839"/>
              </a:xfrm>
              <a:prstGeom prst="rect">
                <a:avLst/>
              </a:prstGeom>
              <a:blipFill>
                <a:blip r:embed="rId2"/>
                <a:stretch>
                  <a:fillRect l="-1556" t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A8B39D9-DC67-878B-BA2C-207B807E4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360" y="2612978"/>
            <a:ext cx="3524492" cy="59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13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4 </a:t>
            </a:r>
            <a:r>
              <a:rPr lang="en-US" altLang="zh-CN" dirty="0"/>
              <a:t>Interval Estimation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4918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Introduction</a:t>
                </a:r>
              </a:p>
              <a:p>
                <a:endParaRPr lang="en-US" altLang="zh-CN" sz="2800" dirty="0">
                  <a:latin typeface="Franklin Gothic Medium"/>
                  <a:cs typeface="Franklin Gothic Medium"/>
                </a:endParaRPr>
              </a:p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Problem: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For an estimator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of an unknow parameter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, when substituting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, its value is random.  Its variance should be considered. In other words,</a:t>
                </a: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Its estimated value has confidence. </a:t>
                </a: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Therefore, it is scientific to quantify the amount of uncertainty in the estimators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ba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bar>
                      <m:barPr>
                        <m:pos m:val="top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ba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is to construct a conﬁdence interval.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sz="24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where 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is confidence.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4918847"/>
              </a:xfrm>
              <a:prstGeom prst="rect">
                <a:avLst/>
              </a:prstGeom>
              <a:blipFill>
                <a:blip r:embed="rId2"/>
                <a:stretch>
                  <a:fillRect l="-1556" t="-1241" b="-1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55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1 </a:t>
            </a:r>
            <a:r>
              <a:rPr lang="en-US" altLang="zh-CN" dirty="0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4647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Problem description:</a:t>
                </a:r>
              </a:p>
              <a:p>
                <a:r>
                  <a:rPr lang="en-US" sz="2400" dirty="0">
                    <a:cs typeface="Franklin Gothic Medium"/>
                  </a:rPr>
                  <a:t>For a population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, conducting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sampling, namely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, observation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cs typeface="Franklin Gothic Medium"/>
                  </a:rPr>
                  <a:t> is given. </a:t>
                </a:r>
              </a:p>
              <a:p>
                <a:endParaRPr lang="en-US" altLang="zh-CN" sz="2400" dirty="0">
                  <a:latin typeface="Franklin Gothic Medium"/>
                  <a:cs typeface="Franklin Gothic Medium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Tasks</a:t>
                </a:r>
                <a:r>
                  <a:rPr lang="en-US" altLang="zh-CN" sz="2400" dirty="0">
                    <a:latin typeface="Franklin Gothic Medium"/>
                    <a:cs typeface="Franklin Gothic Medium"/>
                  </a:rPr>
                  <a:t>: </a:t>
                </a:r>
              </a:p>
              <a:p>
                <a:r>
                  <a:rPr lang="en-US" altLang="zh-CN" sz="2400" dirty="0">
                    <a:cs typeface="Franklin Gothic Medium"/>
                  </a:rPr>
                  <a:t>(1) Find out the PDF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(2) Find out </a:t>
                </a:r>
                <a:r>
                  <a:rPr lang="en-US" altLang="zh-CN" sz="2400" dirty="0">
                    <a:solidFill>
                      <a:srgbClr val="FF0000"/>
                    </a:solidFill>
                    <a:cs typeface="Franklin Gothic Medium"/>
                  </a:rPr>
                  <a:t>the parameter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cs typeface="Franklin Gothic Medium"/>
                  </a:rPr>
                  <a:t> </a:t>
                </a:r>
                <a:r>
                  <a:rPr lang="en-US" altLang="zh-CN" sz="2400" dirty="0">
                    <a:cs typeface="Franklin Gothic Medium"/>
                  </a:rPr>
                  <a:t>of PDF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(3) Find out </a:t>
                </a:r>
                <a:r>
                  <a:rPr lang="en-US" altLang="zh-CN" sz="2400" dirty="0">
                    <a:solidFill>
                      <a:srgbClr val="FF0000"/>
                    </a:solidFill>
                    <a:cs typeface="Franklin Gothic Medium"/>
                  </a:rPr>
                  <a:t>the range of parameter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cs typeface="Franklin Gothic Medium"/>
                  </a:rPr>
                  <a:t> </a:t>
                </a:r>
                <a:r>
                  <a:rPr lang="en-US" altLang="zh-CN" sz="2400" dirty="0">
                    <a:cs typeface="Franklin Gothic Medium"/>
                  </a:rPr>
                  <a:t>of PDF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(4) Analyze the estimators</a:t>
                </a:r>
              </a:p>
              <a:p>
                <a:endParaRPr lang="en-US" sz="2800" i="1" dirty="0">
                  <a:latin typeface="Franklin Gothic Medium"/>
                  <a:cs typeface="Garamond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Parameter estimation: </a:t>
                </a:r>
                <a:r>
                  <a:rPr lang="en-US" altLang="zh-CN" sz="2400" dirty="0">
                    <a:cs typeface="Franklin Gothic Medium"/>
                    <a:sym typeface="Wingdings" panose="05000000000000000000" pitchFamily="2" charset="2"/>
                  </a:rPr>
                  <a:t>(1)(2)</a:t>
                </a:r>
              </a:p>
              <a:p>
                <a:r>
                  <a:rPr lang="en-US" altLang="zh-CN" sz="2400" dirty="0">
                    <a:cs typeface="Franklin Gothic Medium"/>
                  </a:rPr>
                  <a:t>Interval estimation: </a:t>
                </a:r>
                <a:r>
                  <a:rPr lang="en-US" altLang="zh-CN" sz="2400" dirty="0">
                    <a:cs typeface="Franklin Gothic Medium"/>
                    <a:sym typeface="Wingdings" panose="05000000000000000000" pitchFamily="2" charset="2"/>
                  </a:rPr>
                  <a:t>(3)</a:t>
                </a:r>
                <a:endParaRPr lang="en-US" sz="2800" i="1" dirty="0">
                  <a:latin typeface="Garamond"/>
                  <a:cs typeface="Garamond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4647426"/>
              </a:xfrm>
              <a:prstGeom prst="rect">
                <a:avLst/>
              </a:prstGeom>
              <a:blipFill>
                <a:blip r:embed="rId2"/>
                <a:stretch>
                  <a:fillRect l="-1556" t="-1312" b="-1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660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4 </a:t>
            </a:r>
            <a:r>
              <a:rPr lang="en-US" altLang="zh-CN" dirty="0"/>
              <a:t>Interval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3202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1. Confidence interval for population’s </a:t>
                </a:r>
                <a:r>
                  <a:rPr lang="en-US" altLang="zh-CN" sz="2800" i="1" dirty="0">
                    <a:latin typeface="Franklin Gothic Medium"/>
                    <a:cs typeface="Franklin Gothic Medium"/>
                  </a:rPr>
                  <a:t>E</a:t>
                </a:r>
                <a:r>
                  <a:rPr lang="en-US" altLang="zh-CN" sz="2800" dirty="0">
                    <a:latin typeface="Franklin Gothic Medium"/>
                    <a:cs typeface="Franklin Gothic Medium"/>
                  </a:rPr>
                  <a:t>(</a:t>
                </a:r>
                <a:r>
                  <a:rPr lang="en-US" altLang="zh-CN" sz="2800" i="1" dirty="0">
                    <a:latin typeface="Franklin Gothic Medium"/>
                    <a:cs typeface="Franklin Gothic Medium"/>
                  </a:rPr>
                  <a:t>X</a:t>
                </a:r>
                <a:r>
                  <a:rPr lang="en-US" altLang="zh-CN" sz="2800" dirty="0">
                    <a:latin typeface="Franklin Gothic Medium"/>
                    <a:cs typeface="Franklin Gothic Medium"/>
                  </a:rPr>
                  <a:t>)</a:t>
                </a:r>
              </a:p>
              <a:p>
                <a:r>
                  <a:rPr lang="en-US" altLang="zh-CN" sz="2400" b="1" dirty="0"/>
                  <a:t>Example 10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Suppose that 6.5, 9.2, 9.9, and 12.4 constitute a random sample of size 4 from the PDF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(0.8)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0.8</m:t>
                                      </m:r>
                                    </m:den>
                                  </m:f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400" dirty="0">
                          <a:latin typeface="Cambria Math" panose="02040503050406030204" pitchFamily="18" charset="0"/>
                        </a:rPr>
                        <m:t>0 ≤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altLang="zh-CN" sz="2400" dirty="0">
                          <a:latin typeface="Cambria Math" panose="02040503050406030204" pitchFamily="18" charset="0"/>
                        </a:rPr>
                        <m:t>&lt; ∞; 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That is, the four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’s come from a Normal distribution where </a:t>
                </a:r>
                <a:r>
                  <a:rPr lang="en-US" altLang="zh-CN" sz="2400" i="1" dirty="0">
                    <a:latin typeface="Cambria Math" panose="02040503050406030204" pitchFamily="18" charset="0"/>
                  </a:rPr>
                  <a:t>σ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  is equal to 0.8, but the mean, </a:t>
                </a:r>
                <a:r>
                  <a:rPr lang="en-US" altLang="zh-CN" sz="2400" i="1" dirty="0">
                    <a:latin typeface="Cambria Math" panose="02040503050406030204" pitchFamily="18" charset="0"/>
                  </a:rPr>
                  <a:t>µ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, is unknown. What values of </a:t>
                </a:r>
                <a:r>
                  <a:rPr lang="en-US" altLang="zh-CN" sz="2400" i="1" dirty="0">
                    <a:latin typeface="Cambria Math" panose="02040503050406030204" pitchFamily="18" charset="0"/>
                  </a:rPr>
                  <a:t>µ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 are believable in light of the four data points?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3202480"/>
              </a:xfrm>
              <a:prstGeom prst="rect">
                <a:avLst/>
              </a:prstGeom>
              <a:blipFill>
                <a:blip r:embed="rId2"/>
                <a:stretch>
                  <a:fillRect l="-1556" t="-1905" r="-519" b="-3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237E9E-D6F5-830D-3704-EEC45EFF82EA}"/>
                  </a:ext>
                </a:extLst>
              </p:cNvPr>
              <p:cNvSpPr txBox="1"/>
              <p:nvPr/>
            </p:nvSpPr>
            <p:spPr>
              <a:xfrm>
                <a:off x="457200" y="4388990"/>
                <a:ext cx="7904135" cy="2145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cs typeface="Franklin Gothic Medium"/>
                  </a:rPr>
                  <a:t>Solution:   (1) determine the estimator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sz="2400" dirty="0">
                    <a:cs typeface="Franklin Gothic Medium"/>
                  </a:rPr>
                  <a:t> of </a:t>
                </a:r>
                <a:r>
                  <a:rPr lang="en-US" altLang="zh-CN" sz="2400" i="1" dirty="0">
                    <a:latin typeface="Cambria Math" panose="02040503050406030204" pitchFamily="18" charset="0"/>
                  </a:rPr>
                  <a:t>µ,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the point estimation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sz="2400" dirty="0">
                    <a:cs typeface="Franklin Gothic Medium"/>
                  </a:rPr>
                  <a:t>=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sz="2400" dirty="0">
                    <a:cs typeface="Franklin Gothic Medium"/>
                  </a:rPr>
                  <a:t> =9.5</a:t>
                </a:r>
              </a:p>
              <a:p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(2)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have the close relation, the unknown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is around the observation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zh-CN" sz="2400" dirty="0">
                    <a:cs typeface="Franklin Gothic Medium"/>
                  </a:rPr>
                  <a:t> of estimator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altLang="zh-CN" sz="2400" dirty="0">
                    <a:cs typeface="Franklin Gothic Medium"/>
                  </a:rPr>
                  <a:t>.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237E9E-D6F5-830D-3704-EEC45EFF8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88990"/>
                <a:ext cx="7904135" cy="2145716"/>
              </a:xfrm>
              <a:prstGeom prst="rect">
                <a:avLst/>
              </a:prstGeom>
              <a:blipFill>
                <a:blip r:embed="rId3"/>
                <a:stretch>
                  <a:fillRect l="-1157" t="-2841" b="-5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7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4 </a:t>
            </a:r>
            <a:r>
              <a:rPr lang="en-US" altLang="zh-CN" dirty="0"/>
              <a:t>Interval Estimation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395" y="966309"/>
            <a:ext cx="8229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Franklin Gothic Medium"/>
                <a:cs typeface="Franklin Gothic Medium"/>
              </a:rPr>
              <a:t>1. Confidence interval for population’s </a:t>
            </a:r>
            <a:r>
              <a:rPr lang="en-US" altLang="zh-CN" sz="2800" i="1" dirty="0">
                <a:latin typeface="Franklin Gothic Medium"/>
                <a:cs typeface="Franklin Gothic Medium"/>
              </a:rPr>
              <a:t>E</a:t>
            </a:r>
            <a:r>
              <a:rPr lang="en-US" altLang="zh-CN" sz="2800" dirty="0">
                <a:latin typeface="Franklin Gothic Medium"/>
                <a:cs typeface="Franklin Gothic Medium"/>
              </a:rPr>
              <a:t>(</a:t>
            </a:r>
            <a:r>
              <a:rPr lang="en-US" altLang="zh-CN" sz="2800" i="1" dirty="0">
                <a:latin typeface="Franklin Gothic Medium"/>
                <a:cs typeface="Franklin Gothic Medium"/>
              </a:rPr>
              <a:t>X</a:t>
            </a:r>
            <a:r>
              <a:rPr lang="en-US" altLang="zh-CN" sz="2800" dirty="0">
                <a:latin typeface="Franklin Gothic Medium"/>
                <a:cs typeface="Franklin Gothic Medium"/>
              </a:rPr>
              <a:t>)</a:t>
            </a:r>
          </a:p>
          <a:p>
            <a:r>
              <a:rPr lang="en-US" altLang="zh-CN" sz="2400" b="1" dirty="0"/>
              <a:t>Example 10</a:t>
            </a:r>
            <a:endParaRPr lang="en-US" altLang="zh-CN" sz="24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237E9E-D6F5-830D-3704-EEC45EFF82EA}"/>
                  </a:ext>
                </a:extLst>
              </p:cNvPr>
              <p:cNvSpPr txBox="1"/>
              <p:nvPr/>
            </p:nvSpPr>
            <p:spPr>
              <a:xfrm>
                <a:off x="457200" y="1820724"/>
                <a:ext cx="7971183" cy="2577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cs typeface="Franklin Gothic Medium"/>
                  </a:rPr>
                  <a:t>Solution:   (3) Let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, give a confidence</a:t>
                </a:r>
                <a:endParaRPr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=0.95</a:t>
                </a:r>
              </a:p>
              <a:p>
                <a:endParaRPr lang="en-US" altLang="zh-CN" sz="2400" dirty="0">
                  <a:cs typeface="Franklin Gothic Medium"/>
                </a:endParaRPr>
              </a:p>
              <a:p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	  </a:t>
                </a:r>
                <a:r>
                  <a:rPr lang="en-US" altLang="zh-CN" sz="2400" dirty="0">
                    <a:solidFill>
                      <a:srgbClr val="FF0000"/>
                    </a:solidFill>
                    <a:cs typeface="Franklin Gothic Medium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cs typeface="Franklin Gothic Medium"/>
                  </a:rPr>
                  <a:t>     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1−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  <a:cs typeface="Franklin Gothic Medium"/>
                </a:endParaRPr>
              </a:p>
              <a:p>
                <a:endParaRPr lang="en-US" altLang="zh-CN" sz="24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237E9E-D6F5-830D-3704-EEC45EFF8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20724"/>
                <a:ext cx="7971183" cy="2577822"/>
              </a:xfrm>
              <a:prstGeom prst="rect">
                <a:avLst/>
              </a:prstGeom>
              <a:blipFill>
                <a:blip r:embed="rId2"/>
                <a:stretch>
                  <a:fillRect l="-11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88BDC26-2A36-CDC1-6C90-76969BCD9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125" y="2776286"/>
            <a:ext cx="6803749" cy="8802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5A69239-71B9-D362-ECDB-841258EC4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" y="4365363"/>
            <a:ext cx="7715270" cy="19563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46624C5-0964-D045-13B4-8D1E0D5235DC}"/>
                  </a:ext>
                </a:extLst>
              </p:cNvPr>
              <p:cNvSpPr txBox="1"/>
              <p:nvPr/>
            </p:nvSpPr>
            <p:spPr>
              <a:xfrm>
                <a:off x="5370162" y="6398696"/>
                <a:ext cx="7129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0.975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46624C5-0964-D045-13B4-8D1E0D523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162" y="6398696"/>
                <a:ext cx="71292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2B4B2FE-FA7A-FD05-274C-2A774AFE45AC}"/>
                  </a:ext>
                </a:extLst>
              </p:cNvPr>
              <p:cNvSpPr txBox="1"/>
              <p:nvPr/>
            </p:nvSpPr>
            <p:spPr>
              <a:xfrm>
                <a:off x="1981200" y="6366430"/>
                <a:ext cx="8549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0.975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2B4B2FE-FA7A-FD05-274C-2A774AFE4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6366430"/>
                <a:ext cx="854991" cy="369332"/>
              </a:xfrm>
              <a:prstGeom prst="rect">
                <a:avLst/>
              </a:prstGeom>
              <a:blipFill>
                <a:blip r:embed="rId6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C8BE543-7E0A-14F4-707F-70EFF148D11E}"/>
                  </a:ext>
                </a:extLst>
              </p:cNvPr>
              <p:cNvSpPr txBox="1"/>
              <p:nvPr/>
            </p:nvSpPr>
            <p:spPr>
              <a:xfrm>
                <a:off x="1587284" y="5707025"/>
                <a:ext cx="8214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sz="1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.025</m:t>
                      </m:r>
                    </m:oMath>
                  </m:oMathPara>
                </a14:m>
                <a:endParaRPr lang="zh-CN" alt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C8BE543-7E0A-14F4-707F-70EFF148D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284" y="5707025"/>
                <a:ext cx="82141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A44A7F1-C5EB-8AF2-7C98-C443D8CA0CC2}"/>
                  </a:ext>
                </a:extLst>
              </p:cNvPr>
              <p:cNvSpPr txBox="1"/>
              <p:nvPr/>
            </p:nvSpPr>
            <p:spPr>
              <a:xfrm>
                <a:off x="5726623" y="5700342"/>
                <a:ext cx="8214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sz="18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.025</m:t>
                      </m:r>
                    </m:oMath>
                  </m:oMathPara>
                </a14:m>
                <a:endParaRPr lang="zh-CN" alt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A44A7F1-C5EB-8AF2-7C98-C443D8CA0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623" y="5700342"/>
                <a:ext cx="82141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663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9248F0E-3CB5-6575-27CC-0E680AD5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44" y="7749"/>
            <a:ext cx="5698967" cy="683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53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4 </a:t>
            </a:r>
            <a:r>
              <a:rPr lang="en-US" altLang="zh-CN" dirty="0"/>
              <a:t>Interval Estimation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395" y="966309"/>
            <a:ext cx="8229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Franklin Gothic Medium"/>
                <a:cs typeface="Franklin Gothic Medium"/>
              </a:rPr>
              <a:t>1. Confidence interval for population’s </a:t>
            </a:r>
            <a:r>
              <a:rPr lang="en-US" altLang="zh-CN" sz="2800" i="1" dirty="0">
                <a:latin typeface="Franklin Gothic Medium"/>
                <a:cs typeface="Franklin Gothic Medium"/>
              </a:rPr>
              <a:t>E</a:t>
            </a:r>
            <a:r>
              <a:rPr lang="en-US" altLang="zh-CN" sz="2800" dirty="0">
                <a:latin typeface="Franklin Gothic Medium"/>
                <a:cs typeface="Franklin Gothic Medium"/>
              </a:rPr>
              <a:t>(</a:t>
            </a:r>
            <a:r>
              <a:rPr lang="en-US" altLang="zh-CN" sz="2800" i="1" dirty="0">
                <a:latin typeface="Franklin Gothic Medium"/>
                <a:cs typeface="Franklin Gothic Medium"/>
              </a:rPr>
              <a:t>X</a:t>
            </a:r>
            <a:r>
              <a:rPr lang="en-US" altLang="zh-CN" sz="2800" dirty="0">
                <a:latin typeface="Franklin Gothic Medium"/>
                <a:cs typeface="Franklin Gothic Medium"/>
              </a:rPr>
              <a:t>)</a:t>
            </a:r>
          </a:p>
          <a:p>
            <a:r>
              <a:rPr lang="en-US" altLang="zh-CN" sz="2400" b="1" dirty="0"/>
              <a:t>Example 10</a:t>
            </a:r>
            <a:endParaRPr lang="en-US" altLang="zh-CN" sz="24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237E9E-D6F5-830D-3704-EEC45EFF82EA}"/>
                  </a:ext>
                </a:extLst>
              </p:cNvPr>
              <p:cNvSpPr txBox="1"/>
              <p:nvPr/>
            </p:nvSpPr>
            <p:spPr>
              <a:xfrm>
                <a:off x="457200" y="1916136"/>
                <a:ext cx="7971183" cy="4021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cs typeface="Franklin Gothic Medium"/>
                  </a:rPr>
                  <a:t>Solution:   (4) Let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, give a confidence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=0.95</a:t>
                </a:r>
              </a:p>
              <a:p>
                <a:endParaRPr lang="en-US" altLang="zh-CN" sz="2400" dirty="0">
                  <a:cs typeface="Franklin Gothic Medium"/>
                </a:endParaRPr>
              </a:p>
              <a:p>
                <a:endParaRPr lang="en-US" altLang="zh-CN" sz="2400" dirty="0">
                  <a:cs typeface="Franklin Gothic Medium"/>
                </a:endParaRPr>
              </a:p>
              <a:p>
                <a:endParaRPr lang="en-US" altLang="zh-CN" sz="2400" dirty="0">
                  <a:cs typeface="Franklin Gothic Medium"/>
                </a:endParaRPr>
              </a:p>
              <a:p>
                <a:endParaRPr lang="en-US" altLang="zh-CN" sz="2400" dirty="0">
                  <a:cs typeface="Franklin Gothic Medium"/>
                </a:endParaRPr>
              </a:p>
              <a:p>
                <a:endParaRPr lang="en-US" altLang="zh-CN" sz="2400" dirty="0">
                  <a:cs typeface="Franklin Gothic Medium"/>
                </a:endParaRPr>
              </a:p>
              <a:p>
                <a:endParaRPr lang="en-US" altLang="zh-CN" sz="2400" dirty="0">
                  <a:cs typeface="Franklin Gothic Medium"/>
                </a:endParaRPr>
              </a:p>
              <a:p>
                <a:endParaRPr lang="en-US" altLang="zh-CN" sz="2400" dirty="0">
                  <a:cs typeface="Franklin Gothic Medium"/>
                </a:endParaRPr>
              </a:p>
              <a:p>
                <a:endParaRPr lang="en-US" altLang="zh-CN" sz="2400" dirty="0">
                  <a:cs typeface="Franklin Gothic Medium"/>
                </a:endParaRPr>
              </a:p>
              <a:p>
                <a:endParaRPr lang="en-US" altLang="zh-CN" sz="24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237E9E-D6F5-830D-3704-EEC45EFF8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16136"/>
                <a:ext cx="7971183" cy="4021998"/>
              </a:xfrm>
              <a:prstGeom prst="rect">
                <a:avLst/>
              </a:prstGeom>
              <a:blipFill>
                <a:blip r:embed="rId2"/>
                <a:stretch>
                  <a:fillRect l="-1147" r="-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88BDC26-2A36-CDC1-6C90-76969BCD9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169" y="2606381"/>
            <a:ext cx="6638059" cy="8588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B6AA1E-C43B-EAB0-62C4-35E32A760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944" y="3563110"/>
            <a:ext cx="4718519" cy="6949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019DC83-9A31-9B5C-506D-9068BC1F8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5421" y="4440832"/>
            <a:ext cx="3218788" cy="7181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C20BA54-3BB0-C4E0-059C-D00080AA7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3547" y="5247330"/>
            <a:ext cx="5505969" cy="71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00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4 </a:t>
            </a:r>
            <a:r>
              <a:rPr lang="en-US" altLang="zh-CN" dirty="0"/>
              <a:t>Interval Estimation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395" y="966309"/>
            <a:ext cx="8229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Franklin Gothic Medium"/>
                <a:cs typeface="Franklin Gothic Medium"/>
              </a:rPr>
              <a:t>1. Confidence interval for population’s </a:t>
            </a:r>
            <a:r>
              <a:rPr lang="en-US" altLang="zh-CN" sz="2800" i="1" dirty="0">
                <a:latin typeface="Franklin Gothic Medium"/>
                <a:cs typeface="Franklin Gothic Medium"/>
              </a:rPr>
              <a:t>E</a:t>
            </a:r>
            <a:r>
              <a:rPr lang="en-US" altLang="zh-CN" sz="2800" dirty="0">
                <a:latin typeface="Franklin Gothic Medium"/>
                <a:cs typeface="Franklin Gothic Medium"/>
              </a:rPr>
              <a:t>(</a:t>
            </a:r>
            <a:r>
              <a:rPr lang="en-US" altLang="zh-CN" sz="2800" i="1" dirty="0">
                <a:latin typeface="Franklin Gothic Medium"/>
                <a:cs typeface="Franklin Gothic Medium"/>
              </a:rPr>
              <a:t>X</a:t>
            </a:r>
            <a:r>
              <a:rPr lang="en-US" altLang="zh-CN" sz="2800" dirty="0">
                <a:latin typeface="Franklin Gothic Medium"/>
                <a:cs typeface="Franklin Gothic Medium"/>
              </a:rPr>
              <a:t>)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Definition and Concept </a:t>
            </a:r>
            <a:r>
              <a:rPr lang="en-US" altLang="zh-CN" sz="2400" b="1" dirty="0"/>
              <a:t>about confidence interval</a:t>
            </a:r>
            <a:endParaRPr lang="en-US" altLang="zh-CN" sz="24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237E9E-D6F5-830D-3704-EEC45EFF82EA}"/>
                  </a:ext>
                </a:extLst>
              </p:cNvPr>
              <p:cNvSpPr txBox="1"/>
              <p:nvPr/>
            </p:nvSpPr>
            <p:spPr>
              <a:xfrm>
                <a:off x="457200" y="1844577"/>
                <a:ext cx="7971183" cy="4364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cs typeface="Franklin Gothic Medium"/>
                  </a:rPr>
                  <a:t>Population: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with PDF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</a:t>
                </a:r>
              </a:p>
              <a:p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Sample: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with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cs typeface="Franklin Gothic Medium"/>
                </a:endParaRPr>
              </a:p>
              <a:p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Statistical </a:t>
                </a:r>
                <a:r>
                  <a:rPr lang="en-US" altLang="zh-CN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r.v.s</a:t>
                </a:r>
                <a:r>
                  <a:rPr lang="en-US" altLang="zh-CN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ba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bar>
                      <m:barPr>
                        <m:pos m:val="top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ba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Random interval: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ba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bar>
                      <m:barPr>
                        <m:pos m:val="top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ba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]</m:t>
                    </m:r>
                  </m:oMath>
                </a14:m>
                <a:endParaRPr lang="en-US" altLang="zh-CN" sz="2400" dirty="0">
                  <a:cs typeface="Franklin Gothic Medium"/>
                </a:endParaRPr>
              </a:p>
              <a:p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Confidence lower limit: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ba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Confidence upper limit: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ba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>
                  <a:cs typeface="Franklin Gothic Medium"/>
                </a:endParaRPr>
              </a:p>
              <a:p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Confidence level: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1−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, classical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values {0.10, 0.05,0.01}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237E9E-D6F5-830D-3704-EEC45EFF8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44577"/>
                <a:ext cx="7971183" cy="4364208"/>
              </a:xfrm>
              <a:prstGeom prst="rect">
                <a:avLst/>
              </a:prstGeom>
              <a:blipFill>
                <a:blip r:embed="rId2"/>
                <a:stretch>
                  <a:fillRect l="-1147" t="-1397" b="-2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912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4 </a:t>
            </a:r>
            <a:r>
              <a:rPr lang="en-US" altLang="zh-CN" dirty="0"/>
              <a:t>Interval Estimation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395" y="966309"/>
            <a:ext cx="8229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Franklin Gothic Medium"/>
                <a:cs typeface="Franklin Gothic Medium"/>
              </a:rPr>
              <a:t>1. Confidence interval for population’s </a:t>
            </a:r>
            <a:r>
              <a:rPr lang="en-US" altLang="zh-CN" sz="2800" i="1" dirty="0">
                <a:latin typeface="Franklin Gothic Medium"/>
                <a:cs typeface="Franklin Gothic Medium"/>
              </a:rPr>
              <a:t>E</a:t>
            </a:r>
            <a:r>
              <a:rPr lang="en-US" altLang="zh-CN" sz="2800" dirty="0">
                <a:latin typeface="Franklin Gothic Medium"/>
                <a:cs typeface="Franklin Gothic Medium"/>
              </a:rPr>
              <a:t>(</a:t>
            </a:r>
            <a:r>
              <a:rPr lang="en-US" altLang="zh-CN" sz="2800" i="1" dirty="0">
                <a:latin typeface="Franklin Gothic Medium"/>
                <a:cs typeface="Franklin Gothic Medium"/>
              </a:rPr>
              <a:t>X</a:t>
            </a:r>
            <a:r>
              <a:rPr lang="en-US" altLang="zh-CN" sz="2800" dirty="0">
                <a:latin typeface="Franklin Gothic Medium"/>
                <a:cs typeface="Franklin Gothic Medium"/>
              </a:rPr>
              <a:t>)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Definition and Concept </a:t>
            </a:r>
            <a:r>
              <a:rPr lang="en-US" altLang="zh-CN" sz="2400" b="1" dirty="0"/>
              <a:t>about confidence interval</a:t>
            </a:r>
            <a:endParaRPr lang="en-US" altLang="zh-CN" sz="24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237E9E-D6F5-830D-3704-EEC45EFF82EA}"/>
                  </a:ext>
                </a:extLst>
              </p:cNvPr>
              <p:cNvSpPr txBox="1"/>
              <p:nvPr/>
            </p:nvSpPr>
            <p:spPr>
              <a:xfrm>
                <a:off x="457200" y="1844577"/>
                <a:ext cx="7971183" cy="46626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cs typeface="Franklin Gothic Medium"/>
                  </a:rPr>
                  <a:t>Two-tailed confidence interval: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One-tailed confidence interval: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sz="2400" dirty="0">
                  <a:cs typeface="Franklin Gothic Medium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bar>
                            <m:barPr>
                              <m:pos m:val="top"/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ba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zh-CN" sz="2400" dirty="0">
                  <a:cs typeface="Franklin Gothic Medium"/>
                </a:endParaRPr>
              </a:p>
              <a:p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Explain: In the probability (confidence level)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, the unknown parameter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falls in the random intervals,</a:t>
                </a:r>
              </a:p>
              <a:p>
                <a:r>
                  <a:rPr lang="en-US" altLang="zh-CN" sz="2400" dirty="0">
                    <a:cs typeface="Franklin Gothic Medium"/>
                  </a:rPr>
                  <a:t>[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bar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cs typeface="Franklin Gothic Medium"/>
                  </a:rPr>
                  <a:t>,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bar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cs typeface="Franklin Gothic Medium"/>
                  </a:rPr>
                  <a:t>],  [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bar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cs typeface="Franklin Gothic Medium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], </a:t>
                </a:r>
              </a:p>
              <a:p>
                <a:r>
                  <a:rPr lang="en-US" altLang="zh-CN" sz="2400" dirty="0">
                    <a:cs typeface="Franklin Gothic Medium"/>
                  </a:rPr>
                  <a:t>[-</a:t>
                </a:r>
                <a:r>
                  <a:rPr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,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bar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cs typeface="Franklin Gothic Medium"/>
                  </a:rPr>
                  <a:t>]</a:t>
                </a:r>
              </a:p>
              <a:p>
                <a:endParaRPr lang="en-US" altLang="zh-CN" sz="24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237E9E-D6F5-830D-3704-EEC45EFF8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44577"/>
                <a:ext cx="7971183" cy="4662623"/>
              </a:xfrm>
              <a:prstGeom prst="rect">
                <a:avLst/>
              </a:prstGeom>
              <a:blipFill>
                <a:blip r:embed="rId2"/>
                <a:stretch>
                  <a:fillRect l="-1147" t="-1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8767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4 </a:t>
            </a:r>
            <a:r>
              <a:rPr lang="en-US" altLang="zh-CN" dirty="0"/>
              <a:t>Interval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1. Confidence interval for population’s </a:t>
                </a:r>
                <a:r>
                  <a:rPr lang="en-US" altLang="zh-CN" sz="2800" i="1" dirty="0">
                    <a:latin typeface="Franklin Gothic Medium"/>
                    <a:cs typeface="Franklin Gothic Medium"/>
                  </a:rPr>
                  <a:t>E</a:t>
                </a:r>
                <a:r>
                  <a:rPr lang="en-US" altLang="zh-CN" sz="2800" dirty="0">
                    <a:latin typeface="Franklin Gothic Medium"/>
                    <a:cs typeface="Franklin Gothic Medium"/>
                  </a:rPr>
                  <a:t>(</a:t>
                </a:r>
                <a:r>
                  <a:rPr lang="en-US" altLang="zh-CN" sz="2800" i="1" dirty="0">
                    <a:latin typeface="Franklin Gothic Medium"/>
                    <a:cs typeface="Franklin Gothic Medium"/>
                  </a:rPr>
                  <a:t>X</a:t>
                </a:r>
                <a:r>
                  <a:rPr lang="en-US" altLang="zh-CN" sz="2800" dirty="0">
                    <a:latin typeface="Franklin Gothic Medium"/>
                    <a:cs typeface="Franklin Gothic Medium"/>
                  </a:rPr>
                  <a:t>)</a:t>
                </a:r>
              </a:p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General form for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b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chemeClr val="accent4">
                        <a:lumMod val="50000"/>
                      </a:schemeClr>
                    </a:solidFill>
                    <a:cs typeface="Franklin Gothic Medium"/>
                  </a:rPr>
                  <a:t> is known</a:t>
                </a:r>
                <a:r>
                  <a:rPr lang="en-US" altLang="zh-CN" sz="2400" b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)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for Normal population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892552"/>
              </a:xfrm>
              <a:prstGeom prst="rect">
                <a:avLst/>
              </a:prstGeom>
              <a:blipFill>
                <a:blip r:embed="rId2"/>
                <a:stretch>
                  <a:fillRect l="-1556" t="-6849" b="-16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237E9E-D6F5-830D-3704-EEC45EFF82EA}"/>
                  </a:ext>
                </a:extLst>
              </p:cNvPr>
              <p:cNvSpPr txBox="1"/>
              <p:nvPr/>
            </p:nvSpPr>
            <p:spPr>
              <a:xfrm>
                <a:off x="457200" y="1820724"/>
                <a:ext cx="7971183" cy="30051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cs typeface="Franklin Gothic Medium"/>
                  </a:rPr>
                  <a:t>Let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cs typeface="Franklin Gothic Medium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is unknown,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cs typeface="Franklin Gothic Medium"/>
                  </a:rPr>
                  <a:t> is known.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is estimator for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. Let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. The 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) confidence interval for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400" dirty="0">
                  <a:cs typeface="Franklin Gothic Medium"/>
                </a:endParaRPr>
              </a:p>
              <a:p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		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237E9E-D6F5-830D-3704-EEC45EFF8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20724"/>
                <a:ext cx="7971183" cy="3005182"/>
              </a:xfrm>
              <a:prstGeom prst="rect">
                <a:avLst/>
              </a:prstGeom>
              <a:blipFill>
                <a:blip r:embed="rId3"/>
                <a:stretch>
                  <a:fillRect l="-1147" t="-1623" r="-2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75A69239-71B9-D362-ECDB-841258EC4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" y="4365363"/>
            <a:ext cx="7715270" cy="19563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C6636CE-6524-F117-EA72-0F9FF29B575C}"/>
                  </a:ext>
                </a:extLst>
              </p:cNvPr>
              <p:cNvSpPr txBox="1"/>
              <p:nvPr/>
            </p:nvSpPr>
            <p:spPr>
              <a:xfrm>
                <a:off x="5426765" y="6319315"/>
                <a:ext cx="648031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en-US" altLang="zh-CN" sz="1800" dirty="0">
                  <a:solidFill>
                    <a:srgbClr val="FF0000"/>
                  </a:solidFill>
                  <a:cs typeface="Franklin Gothic Medium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C6636CE-6524-F117-EA72-0F9FF29B5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765" y="6319315"/>
                <a:ext cx="648031" cy="394210"/>
              </a:xfrm>
              <a:prstGeom prst="rect">
                <a:avLst/>
              </a:prstGeom>
              <a:blipFill>
                <a:blip r:embed="rId5"/>
                <a:stretch>
                  <a:fillRect r="-17757"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B41731F-5094-115C-1686-56F551A5ACB4}"/>
                  </a:ext>
                </a:extLst>
              </p:cNvPr>
              <p:cNvSpPr txBox="1"/>
              <p:nvPr/>
            </p:nvSpPr>
            <p:spPr>
              <a:xfrm>
                <a:off x="3725186" y="5158855"/>
                <a:ext cx="8150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zh-CN" altLang="en-US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B41731F-5094-115C-1686-56F551A5A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186" y="5158855"/>
                <a:ext cx="81500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21013C5-EDB4-3E6E-931D-80CDA6FEAEE4}"/>
                  </a:ext>
                </a:extLst>
              </p:cNvPr>
              <p:cNvSpPr txBox="1"/>
              <p:nvPr/>
            </p:nvSpPr>
            <p:spPr>
              <a:xfrm>
                <a:off x="2015656" y="6321679"/>
                <a:ext cx="783203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21013C5-EDB4-3E6E-931D-80CDA6FEA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56" y="6321679"/>
                <a:ext cx="783203" cy="394210"/>
              </a:xfrm>
              <a:prstGeom prst="rect">
                <a:avLst/>
              </a:prstGeom>
              <a:blipFill>
                <a:blip r:embed="rId7"/>
                <a:stretch>
                  <a:fillRect r="-19531"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13CC68B-48CA-609B-C2D0-3B407C146A9A}"/>
                  </a:ext>
                </a:extLst>
              </p:cNvPr>
              <p:cNvSpPr txBox="1"/>
              <p:nvPr/>
            </p:nvSpPr>
            <p:spPr>
              <a:xfrm>
                <a:off x="6602278" y="4206684"/>
                <a:ext cx="2334988" cy="523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altLang="zh-CN" sz="20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200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accent4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accent4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1-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sz="20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13CC68B-48CA-609B-C2D0-3B407C146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278" y="4206684"/>
                <a:ext cx="2334988" cy="523798"/>
              </a:xfrm>
              <a:prstGeom prst="rect">
                <a:avLst/>
              </a:prstGeom>
              <a:blipFill>
                <a:blip r:embed="rId8"/>
                <a:stretch>
                  <a:fillRect t="-2326"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768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4 </a:t>
            </a:r>
            <a:r>
              <a:rPr lang="en-US" altLang="zh-CN" dirty="0"/>
              <a:t>Interval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1. Confidence interval for population’s </a:t>
                </a:r>
                <a:r>
                  <a:rPr lang="en-US" altLang="zh-CN" sz="2800" i="1" dirty="0">
                    <a:latin typeface="Franklin Gothic Medium"/>
                    <a:cs typeface="Franklin Gothic Medium"/>
                  </a:rPr>
                  <a:t>E</a:t>
                </a:r>
                <a:r>
                  <a:rPr lang="en-US" altLang="zh-CN" sz="2800" dirty="0">
                    <a:latin typeface="Franklin Gothic Medium"/>
                    <a:cs typeface="Franklin Gothic Medium"/>
                  </a:rPr>
                  <a:t>(</a:t>
                </a:r>
                <a:r>
                  <a:rPr lang="en-US" altLang="zh-CN" sz="2800" i="1" dirty="0">
                    <a:latin typeface="Franklin Gothic Medium"/>
                    <a:cs typeface="Franklin Gothic Medium"/>
                  </a:rPr>
                  <a:t>X</a:t>
                </a:r>
                <a:r>
                  <a:rPr lang="en-US" altLang="zh-CN" sz="2800" dirty="0">
                    <a:latin typeface="Franklin Gothic Medium"/>
                    <a:cs typeface="Franklin Gothic Medium"/>
                  </a:rPr>
                  <a:t>)</a:t>
                </a:r>
              </a:p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General form for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b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chemeClr val="accent4">
                        <a:lumMod val="50000"/>
                      </a:schemeClr>
                    </a:solidFill>
                    <a:cs typeface="Franklin Gothic Medium"/>
                  </a:rPr>
                  <a:t> is unknown</a:t>
                </a:r>
                <a:r>
                  <a:rPr lang="en-US" altLang="zh-CN" sz="2400" b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)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for Normal population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892552"/>
              </a:xfrm>
              <a:prstGeom prst="rect">
                <a:avLst/>
              </a:prstGeom>
              <a:blipFill>
                <a:blip r:embed="rId2"/>
                <a:stretch>
                  <a:fillRect l="-1556" t="-6849" b="-16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237E9E-D6F5-830D-3704-EEC45EFF82EA}"/>
                  </a:ext>
                </a:extLst>
              </p:cNvPr>
              <p:cNvSpPr txBox="1"/>
              <p:nvPr/>
            </p:nvSpPr>
            <p:spPr>
              <a:xfrm>
                <a:off x="457200" y="1820724"/>
                <a:ext cx="7971183" cy="2605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cs typeface="Franklin Gothic Medium"/>
                  </a:rPr>
                  <a:t>Let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cs typeface="Franklin Gothic Medium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cs typeface="Franklin Gothic Medium"/>
                  </a:rPr>
                  <a:t> are unknown.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is estimator for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.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. The 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) confidence interval for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		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237E9E-D6F5-830D-3704-EEC45EFF8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20724"/>
                <a:ext cx="7971183" cy="2605009"/>
              </a:xfrm>
              <a:prstGeom prst="rect">
                <a:avLst/>
              </a:prstGeom>
              <a:blipFill>
                <a:blip r:embed="rId3"/>
                <a:stretch>
                  <a:fillRect l="-1147" t="-1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F1C4CD79-A3C7-0CD0-574B-3E87F1DC525F}"/>
              </a:ext>
            </a:extLst>
          </p:cNvPr>
          <p:cNvGrpSpPr/>
          <p:nvPr/>
        </p:nvGrpSpPr>
        <p:grpSpPr>
          <a:xfrm>
            <a:off x="777240" y="4358321"/>
            <a:ext cx="8075065" cy="2357568"/>
            <a:chOff x="777240" y="4358321"/>
            <a:chExt cx="8075065" cy="2357568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5A69239-71B9-D362-ECDB-841258EC4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7240" y="4365363"/>
              <a:ext cx="7715270" cy="195631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EC6636CE-6524-F117-EA72-0F9FF29B575C}"/>
                    </a:ext>
                  </a:extLst>
                </p:cNvPr>
                <p:cNvSpPr txBox="1"/>
                <p:nvPr/>
              </p:nvSpPr>
              <p:spPr>
                <a:xfrm>
                  <a:off x="5426765" y="6319315"/>
                  <a:ext cx="648031" cy="3942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CN" alt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oMath>
                    </m:oMathPara>
                  </a14:m>
                  <a:endParaRPr lang="en-US" altLang="zh-CN" sz="1800" dirty="0">
                    <a:solidFill>
                      <a:srgbClr val="FF0000"/>
                    </a:solidFill>
                    <a:cs typeface="Franklin Gothic Medium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EC6636CE-6524-F117-EA72-0F9FF29B57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6765" y="6319315"/>
                  <a:ext cx="648031" cy="394210"/>
                </a:xfrm>
                <a:prstGeom prst="rect">
                  <a:avLst/>
                </a:prstGeom>
                <a:blipFill>
                  <a:blip r:embed="rId5"/>
                  <a:stretch>
                    <a:fillRect r="-14953" b="-109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B41731F-5094-115C-1686-56F551A5ACB4}"/>
                    </a:ext>
                  </a:extLst>
                </p:cNvPr>
                <p:cNvSpPr txBox="1"/>
                <p:nvPr/>
              </p:nvSpPr>
              <p:spPr>
                <a:xfrm>
                  <a:off x="3725186" y="5158855"/>
                  <a:ext cx="81500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B41731F-5094-115C-1686-56F551A5A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5186" y="5158855"/>
                  <a:ext cx="81500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21013C5-EDB4-3E6E-931D-80CDA6FEAEE4}"/>
                    </a:ext>
                  </a:extLst>
                </p:cNvPr>
                <p:cNvSpPr txBox="1"/>
                <p:nvPr/>
              </p:nvSpPr>
              <p:spPr>
                <a:xfrm>
                  <a:off x="2015656" y="6321679"/>
                  <a:ext cx="783203" cy="3942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CN" alt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21013C5-EDB4-3E6E-931D-80CDA6FEAE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656" y="6321679"/>
                  <a:ext cx="783203" cy="394210"/>
                </a:xfrm>
                <a:prstGeom prst="rect">
                  <a:avLst/>
                </a:prstGeom>
                <a:blipFill>
                  <a:blip r:embed="rId7"/>
                  <a:stretch>
                    <a:fillRect r="-17188"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C5087EE-E299-5CEC-7D66-2543A7562305}"/>
                </a:ext>
              </a:extLst>
            </p:cNvPr>
            <p:cNvSpPr txBox="1"/>
            <p:nvPr/>
          </p:nvSpPr>
          <p:spPr>
            <a:xfrm>
              <a:off x="7505884" y="5715554"/>
              <a:ext cx="134642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endParaRPr lang="en-US" altLang="zh-CN" sz="2400" dirty="0">
                <a:cs typeface="Franklin Gothic Medium"/>
              </a:endParaRPr>
            </a:p>
            <a:p>
              <a:r>
                <a:rPr lang="en-US" altLang="zh-CN" sz="2400" dirty="0">
                  <a:cs typeface="Franklin Gothic Medium"/>
                </a:rPr>
                <a:t>		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C2A934F-90FC-50D9-3326-AD64D7E5F96D}"/>
                </a:ext>
              </a:extLst>
            </p:cNvPr>
            <p:cNvSpPr txBox="1"/>
            <p:nvPr/>
          </p:nvSpPr>
          <p:spPr>
            <a:xfrm>
              <a:off x="2153587" y="6122067"/>
              <a:ext cx="555414" cy="2543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cs typeface="Franklin Gothic Medium"/>
                </a:rPr>
                <a:t>	   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96CEC68-6395-03B5-120F-BA9481AA6E62}"/>
                </a:ext>
              </a:extLst>
            </p:cNvPr>
            <p:cNvSpPr txBox="1"/>
            <p:nvPr/>
          </p:nvSpPr>
          <p:spPr>
            <a:xfrm>
              <a:off x="5473073" y="6131052"/>
              <a:ext cx="555414" cy="2543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cs typeface="Franklin Gothic Medium"/>
                </a:rPr>
                <a:t>	 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1C0A116-3D3F-249D-A87E-A53104E8EC7B}"/>
                    </a:ext>
                  </a:extLst>
                </p:cNvPr>
                <p:cNvSpPr txBox="1"/>
                <p:nvPr/>
              </p:nvSpPr>
              <p:spPr>
                <a:xfrm>
                  <a:off x="5236597" y="4358321"/>
                  <a:ext cx="79189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1C0A116-3D3F-249D-A87E-A53104E8E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6597" y="4358321"/>
                  <a:ext cx="79189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9980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3E8DF1E-A353-59E3-6584-0F67AFA2C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91" y="0"/>
            <a:ext cx="734432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53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4 </a:t>
            </a:r>
            <a:r>
              <a:rPr lang="en-US" altLang="zh-CN" dirty="0"/>
              <a:t>Interval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1. Confidence interval for population’s </a:t>
                </a:r>
                <a:r>
                  <a:rPr lang="en-US" altLang="zh-CN" sz="2800" i="1" dirty="0">
                    <a:latin typeface="Franklin Gothic Medium"/>
                    <a:cs typeface="Franklin Gothic Medium"/>
                  </a:rPr>
                  <a:t>E</a:t>
                </a:r>
                <a:r>
                  <a:rPr lang="en-US" altLang="zh-CN" sz="2800" dirty="0">
                    <a:latin typeface="Franklin Gothic Medium"/>
                    <a:cs typeface="Franklin Gothic Medium"/>
                  </a:rPr>
                  <a:t>(</a:t>
                </a:r>
                <a:r>
                  <a:rPr lang="en-US" altLang="zh-CN" sz="2800" i="1" dirty="0">
                    <a:latin typeface="Franklin Gothic Medium"/>
                    <a:cs typeface="Franklin Gothic Medium"/>
                  </a:rPr>
                  <a:t>X</a:t>
                </a:r>
                <a:r>
                  <a:rPr lang="en-US" altLang="zh-CN" sz="2800" dirty="0">
                    <a:latin typeface="Franklin Gothic Medium"/>
                    <a:cs typeface="Franklin Gothic Medium"/>
                  </a:rPr>
                  <a:t>)</a:t>
                </a:r>
              </a:p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Margin of Error for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 for Normal population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892552"/>
              </a:xfrm>
              <a:prstGeom prst="rect">
                <a:avLst/>
              </a:prstGeom>
              <a:blipFill>
                <a:blip r:embed="rId2"/>
                <a:stretch>
                  <a:fillRect l="-1556" t="-6849" b="-15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237E9E-D6F5-830D-3704-EEC45EFF82EA}"/>
                  </a:ext>
                </a:extLst>
              </p:cNvPr>
              <p:cNvSpPr txBox="1"/>
              <p:nvPr/>
            </p:nvSpPr>
            <p:spPr>
              <a:xfrm>
                <a:off x="457200" y="1820724"/>
                <a:ext cx="7971183" cy="4908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cs typeface="Franklin Gothic Medium"/>
                  </a:rPr>
                  <a:t>Case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cs typeface="Franklin Gothic Medium"/>
                  </a:rPr>
                  <a:t> are known.</a:t>
                </a:r>
              </a:p>
              <a:p>
                <a:pPr algn="ctr"/>
                <a:r>
                  <a:rPr lang="en-US" altLang="zh-CN" sz="2400" dirty="0">
                    <a:cs typeface="Franklin Gothic Medium"/>
                  </a:rPr>
                  <a:t>Margin of Error: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Case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cs typeface="Franklin Gothic Medium"/>
                  </a:rPr>
                  <a:t> are unknown.</a:t>
                </a:r>
              </a:p>
              <a:p>
                <a:pPr algn="ctr"/>
                <a:r>
                  <a:rPr lang="en-US" altLang="zh-CN" sz="2400" dirty="0">
                    <a:cs typeface="Franklin Gothic Medium"/>
                  </a:rPr>
                  <a:t>Margin of Error: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zh-CN" sz="2400" dirty="0">
                  <a:cs typeface="Franklin Gothic Medium"/>
                </a:endParaRPr>
              </a:p>
              <a:p>
                <a:pPr algn="ctr"/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Notes: </a:t>
                </a:r>
              </a:p>
              <a:p>
                <a:pPr marL="457200" indent="-457200">
                  <a:buAutoNum type="arabicParenBoth"/>
                </a:pPr>
                <a:r>
                  <a:rPr lang="en-US" altLang="zh-CN" sz="2400" dirty="0">
                    <a:cs typeface="Franklin Gothic Medium"/>
                  </a:rPr>
                  <a:t>Keep sample size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unchanged, if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↗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then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estimate accuracy (M’s value increases)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↘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.</a:t>
                </a:r>
              </a:p>
              <a:p>
                <a:r>
                  <a:rPr lang="en-US" altLang="zh-CN" sz="2400" dirty="0">
                    <a:cs typeface="Franklin Gothic Medium"/>
                  </a:rPr>
                  <a:t>(2) Keep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unchanged, if sample size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↗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then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↘,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estimate accuracy (M’s value decreases)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↗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.</a:t>
                </a:r>
              </a:p>
              <a:p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		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237E9E-D6F5-830D-3704-EEC45EFF8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20724"/>
                <a:ext cx="7971183" cy="4908267"/>
              </a:xfrm>
              <a:prstGeom prst="rect">
                <a:avLst/>
              </a:prstGeom>
              <a:blipFill>
                <a:blip r:embed="rId3"/>
                <a:stretch>
                  <a:fillRect l="-1223" t="-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48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1 </a:t>
            </a:r>
            <a:r>
              <a:rPr lang="en-US" altLang="zh-CN" dirty="0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4986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Parameter estimation:</a:t>
                </a:r>
              </a:p>
              <a:p>
                <a:r>
                  <a:rPr lang="en-US" altLang="zh-CN" sz="2400" dirty="0">
                    <a:cs typeface="Franklin Gothic Medium"/>
                  </a:rPr>
                  <a:t>For a population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, conducting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sampling, namely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, observation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is given. </a:t>
                </a:r>
              </a:p>
              <a:p>
                <a:endParaRPr lang="en-US" altLang="zh-CN" sz="2400" dirty="0">
                  <a:latin typeface="Franklin Gothic Medium"/>
                  <a:cs typeface="Franklin Gothic Medium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procedure</a:t>
                </a:r>
                <a:r>
                  <a:rPr lang="en-US" altLang="zh-CN" sz="2400" dirty="0">
                    <a:latin typeface="Franklin Gothic Medium"/>
                    <a:cs typeface="Franklin Gothic Medium"/>
                  </a:rPr>
                  <a:t>: </a:t>
                </a:r>
              </a:p>
              <a:p>
                <a:r>
                  <a:rPr lang="en-US" altLang="zh-CN" sz="2400" dirty="0">
                    <a:cs typeface="Franklin Gothic Medium"/>
                  </a:rPr>
                  <a:t>(1) Modeling, select appropriate distribution 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with </a:t>
                </a:r>
                <a:r>
                  <a:rPr lang="en-US" altLang="zh-CN" sz="2400" dirty="0">
                    <a:solidFill>
                      <a:srgbClr val="FF0000"/>
                    </a:solidFill>
                    <a:cs typeface="Franklin Gothic Medium"/>
                  </a:rPr>
                  <a:t>the parameter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 </a:t>
                </a:r>
              </a:p>
              <a:p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(2) Find out a statistical </a:t>
                </a:r>
                <a:r>
                  <a:rPr lang="en-US" altLang="zh-CN" sz="2400" dirty="0" err="1">
                    <a:cs typeface="Franklin Gothic Medium"/>
                  </a:rPr>
                  <a:t>r.v.</a:t>
                </a:r>
                <a:r>
                  <a:rPr lang="en-US" altLang="zh-CN" sz="2400" dirty="0">
                    <a:cs typeface="Franklin Gothic Medium"/>
                  </a:rPr>
                  <a:t> (estimator)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, which is a function of sample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. </a:t>
                </a:r>
              </a:p>
              <a:p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(3) Obtain the value (estimate) of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by substituting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(∙)</m:t>
                    </m:r>
                  </m:oMath>
                </a14:m>
                <a:endParaRPr lang="en-US" altLang="zh-CN" sz="24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4986109"/>
              </a:xfrm>
              <a:prstGeom prst="rect">
                <a:avLst/>
              </a:prstGeom>
              <a:blipFill>
                <a:blip r:embed="rId2"/>
                <a:stretch>
                  <a:fillRect l="-1556" t="-1224" b="-1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4338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4 </a:t>
            </a:r>
            <a:r>
              <a:rPr lang="en-US" altLang="zh-CN" dirty="0"/>
              <a:t>Interval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2. Confidence interval for population’s </a:t>
                </a:r>
                <a:r>
                  <a:rPr lang="en-US" altLang="zh-CN" sz="2800" i="1" dirty="0">
                    <a:latin typeface="Franklin Gothic Medium"/>
                    <a:cs typeface="Franklin Gothic Medium"/>
                  </a:rPr>
                  <a:t>Var</a:t>
                </a:r>
                <a:r>
                  <a:rPr lang="en-US" altLang="zh-CN" sz="2800" dirty="0">
                    <a:latin typeface="Franklin Gothic Medium"/>
                    <a:cs typeface="Franklin Gothic Medium"/>
                  </a:rPr>
                  <a:t>(</a:t>
                </a:r>
                <a:r>
                  <a:rPr lang="en-US" altLang="zh-CN" sz="2800" i="1" dirty="0">
                    <a:latin typeface="Franklin Gothic Medium"/>
                    <a:cs typeface="Franklin Gothic Medium"/>
                  </a:rPr>
                  <a:t>X</a:t>
                </a:r>
                <a:r>
                  <a:rPr lang="en-US" altLang="zh-CN" sz="2800" dirty="0">
                    <a:latin typeface="Franklin Gothic Medium"/>
                    <a:cs typeface="Franklin Gothic Medium"/>
                  </a:rPr>
                  <a:t>)</a:t>
                </a:r>
              </a:p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General form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b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zh-CN" sz="2400" b="1" dirty="0">
                    <a:solidFill>
                      <a:schemeClr val="accent4">
                        <a:lumMod val="50000"/>
                      </a:schemeClr>
                    </a:solidFill>
                    <a:cs typeface="Franklin Gothic Medium"/>
                  </a:rPr>
                  <a:t> is known</a:t>
                </a:r>
                <a:r>
                  <a:rPr lang="en-US" altLang="zh-CN" sz="2400" b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)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for Normal population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892552"/>
              </a:xfrm>
              <a:prstGeom prst="rect">
                <a:avLst/>
              </a:prstGeom>
              <a:blipFill>
                <a:blip r:embed="rId2"/>
                <a:stretch>
                  <a:fillRect l="-1556" t="-6849" b="-15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237E9E-D6F5-830D-3704-EEC45EFF82EA}"/>
                  </a:ext>
                </a:extLst>
              </p:cNvPr>
              <p:cNvSpPr txBox="1"/>
              <p:nvPr/>
            </p:nvSpPr>
            <p:spPr>
              <a:xfrm>
                <a:off x="457200" y="1820724"/>
                <a:ext cx="7971183" cy="4816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cs typeface="Franklin Gothic Medium"/>
                  </a:rPr>
                  <a:t>Let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cs typeface="Franklin Gothic Medium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is known. Let estimator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</m:t>
                    </m:r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. The </a:t>
                </a:r>
                <a:r>
                  <a:rPr lang="en-US" altLang="zh-CN" sz="2400" dirty="0">
                    <a:solidFill>
                      <a:schemeClr val="tx1"/>
                    </a:solidFill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cs typeface="Franklin Gothic Medium"/>
                  </a:rPr>
                  <a:t>) </a:t>
                </a:r>
                <a:r>
                  <a:rPr lang="en-US" altLang="zh-CN" sz="2400" dirty="0">
                    <a:cs typeface="Franklin Gothic Medium"/>
                  </a:rPr>
                  <a:t>confidence interval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cs typeface="Franklin Gothic Medium"/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cs typeface="Franklin Gothic Medium"/>
                </a:endParaRPr>
              </a:p>
              <a:p>
                <a:pPr algn="ctr"/>
                <a:endParaRPr lang="en-US" altLang="zh-CN" sz="2400" dirty="0">
                  <a:cs typeface="Franklin Gothic Medium"/>
                </a:endParaRPr>
              </a:p>
              <a:p>
                <a:pPr algn="ctr"/>
                <a:r>
                  <a:rPr lang="en-US" altLang="zh-CN" sz="2400" dirty="0">
                    <a:cs typeface="Franklin Gothic Medium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=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=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, </a:t>
                </a:r>
              </a:p>
              <a:p>
                <a:pPr algn="ctr"/>
                <a:endParaRPr lang="en-US" altLang="zh-CN" sz="2400" dirty="0">
                  <a:cs typeface="Franklin Gothic Medium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sub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dirty="0">
                    <a:cs typeface="Franklin Gothic Medium"/>
                  </a:rPr>
                  <a:t>	</a:t>
                </a:r>
              </a:p>
              <a:p>
                <a:r>
                  <a:rPr lang="en-US" altLang="zh-CN" sz="2400" dirty="0">
                    <a:cs typeface="Franklin Gothic Medium"/>
                  </a:rPr>
                  <a:t>Notes: there are many pairs of a, b;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cs typeface="Franklin Gothic Medium"/>
                  </a:rPr>
                  <a:t> can be estimated by sample observation.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237E9E-D6F5-830D-3704-EEC45EFF8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20724"/>
                <a:ext cx="7971183" cy="4816383"/>
              </a:xfrm>
              <a:prstGeom prst="rect">
                <a:avLst/>
              </a:prstGeom>
              <a:blipFill>
                <a:blip r:embed="rId3"/>
                <a:stretch>
                  <a:fillRect l="-1147" t="-1013" b="-1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037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4 </a:t>
            </a:r>
            <a:r>
              <a:rPr lang="en-US" altLang="zh-CN" dirty="0"/>
              <a:t>Interval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2. Confidence interval for population’s </a:t>
                </a:r>
                <a:r>
                  <a:rPr lang="en-US" altLang="zh-CN" sz="2800" i="1" dirty="0">
                    <a:latin typeface="Franklin Gothic Medium"/>
                    <a:cs typeface="Franklin Gothic Medium"/>
                  </a:rPr>
                  <a:t>Var</a:t>
                </a:r>
                <a:r>
                  <a:rPr lang="en-US" altLang="zh-CN" sz="2800" dirty="0">
                    <a:latin typeface="Franklin Gothic Medium"/>
                    <a:cs typeface="Franklin Gothic Medium"/>
                  </a:rPr>
                  <a:t>(</a:t>
                </a:r>
                <a:r>
                  <a:rPr lang="en-US" altLang="zh-CN" sz="2800" i="1" dirty="0">
                    <a:latin typeface="Franklin Gothic Medium"/>
                    <a:cs typeface="Franklin Gothic Medium"/>
                  </a:rPr>
                  <a:t>X</a:t>
                </a:r>
                <a:r>
                  <a:rPr lang="en-US" altLang="zh-CN" sz="2800" dirty="0">
                    <a:latin typeface="Franklin Gothic Medium"/>
                    <a:cs typeface="Franklin Gothic Medium"/>
                  </a:rPr>
                  <a:t>)</a:t>
                </a:r>
              </a:p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General form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b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altLang="zh-CN" sz="2400" b="1" dirty="0">
                    <a:solidFill>
                      <a:schemeClr val="accent4">
                        <a:lumMod val="50000"/>
                      </a:schemeClr>
                    </a:solidFill>
                    <a:cs typeface="Franklin Gothic Medium"/>
                  </a:rPr>
                  <a:t> is unknown</a:t>
                </a:r>
                <a:r>
                  <a:rPr lang="en-US" altLang="zh-CN" sz="2400" b="1" dirty="0">
                    <a:solidFill>
                      <a:schemeClr val="accent4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)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for Normal population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892552"/>
              </a:xfrm>
              <a:prstGeom prst="rect">
                <a:avLst/>
              </a:prstGeom>
              <a:blipFill>
                <a:blip r:embed="rId2"/>
                <a:stretch>
                  <a:fillRect l="-1556" t="-6849" b="-15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237E9E-D6F5-830D-3704-EEC45EFF82EA}"/>
                  </a:ext>
                </a:extLst>
              </p:cNvPr>
              <p:cNvSpPr txBox="1"/>
              <p:nvPr/>
            </p:nvSpPr>
            <p:spPr>
              <a:xfrm>
                <a:off x="457200" y="1820724"/>
                <a:ext cx="7971183" cy="4816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cs typeface="Franklin Gothic Medium"/>
                  </a:rPr>
                  <a:t>Let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cs typeface="Franklin Gothic Medium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is unknown.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cs typeface="Franklin Gothic Medium"/>
                  </a:rPr>
                  <a:t> is estimator for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cs typeface="Franklin Gothic Medium"/>
                  </a:rPr>
                  <a:t>. Let estimator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. The </a:t>
                </a:r>
                <a:r>
                  <a:rPr lang="en-US" altLang="zh-CN" sz="2400" dirty="0">
                    <a:solidFill>
                      <a:schemeClr val="tx1"/>
                    </a:solidFill>
                    <a:cs typeface="Franklin Gothic Medium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cs typeface="Franklin Gothic Medium"/>
                  </a:rPr>
                  <a:t>) </a:t>
                </a:r>
                <a:r>
                  <a:rPr lang="en-US" altLang="zh-CN" sz="2400" dirty="0">
                    <a:cs typeface="Franklin Gothic Medium"/>
                  </a:rPr>
                  <a:t>confidence interval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cs typeface="Franklin Gothic Medium"/>
                  </a:rPr>
                  <a:t>,</a:t>
                </a:r>
              </a:p>
              <a:p>
                <a:endParaRPr lang="en-US" altLang="zh-CN" sz="2400" dirty="0">
                  <a:cs typeface="Franklin Gothic Medium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cs typeface="Franklin Gothic Medium"/>
                </a:endParaRPr>
              </a:p>
              <a:p>
                <a:pPr algn="ctr"/>
                <a:endParaRPr lang="en-US" altLang="zh-CN" sz="2400" dirty="0">
                  <a:cs typeface="Franklin Gothic Medium"/>
                </a:endParaRPr>
              </a:p>
              <a:p>
                <a:pPr algn="ctr"/>
                <a:r>
                  <a:rPr lang="en-US" altLang="zh-CN" sz="2400" dirty="0">
                    <a:cs typeface="Franklin Gothic Medium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=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=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, </a:t>
                </a:r>
              </a:p>
              <a:p>
                <a:pPr algn="ctr"/>
                <a:endParaRPr lang="en-US" altLang="zh-CN" sz="2400" dirty="0">
                  <a:cs typeface="Franklin Gothic Medium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sub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dirty="0">
                    <a:cs typeface="Franklin Gothic Medium"/>
                  </a:rPr>
                  <a:t>	</a:t>
                </a:r>
              </a:p>
              <a:p>
                <a:r>
                  <a:rPr lang="en-US" altLang="zh-CN" sz="2400" dirty="0">
                    <a:cs typeface="Franklin Gothic Medium"/>
                  </a:rPr>
                  <a:t>Notes: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cs typeface="Franklin Gothic Medium"/>
                  </a:rPr>
                  <a:t> can be estimated by sample observation.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237E9E-D6F5-830D-3704-EEC45EFF8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20724"/>
                <a:ext cx="7971183" cy="4816383"/>
              </a:xfrm>
              <a:prstGeom prst="rect">
                <a:avLst/>
              </a:prstGeom>
              <a:blipFill>
                <a:blip r:embed="rId3"/>
                <a:stretch>
                  <a:fillRect l="-1147" t="-1013" b="-2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256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4 </a:t>
            </a:r>
            <a:r>
              <a:rPr lang="en-US" altLang="zh-CN" dirty="0"/>
              <a:t>Interval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3. Confidence interval for two Normal populations</a:t>
                </a:r>
              </a:p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Confidence interval for mean difference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892552"/>
              </a:xfrm>
              <a:prstGeom prst="rect">
                <a:avLst/>
              </a:prstGeom>
              <a:blipFill>
                <a:blip r:embed="rId2"/>
                <a:stretch>
                  <a:fillRect l="-1556" t="-6849" b="-15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237E9E-D6F5-830D-3704-EEC45EFF82EA}"/>
                  </a:ext>
                </a:extLst>
              </p:cNvPr>
              <p:cNvSpPr txBox="1"/>
              <p:nvPr/>
            </p:nvSpPr>
            <p:spPr>
              <a:xfrm>
                <a:off x="457200" y="1820724"/>
                <a:ext cx="7971183" cy="47809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cs typeface="Franklin Gothic Medium"/>
                  </a:rPr>
                  <a:t>Two Normal populations: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Samples: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 </a:t>
                </a:r>
              </a:p>
              <a:p>
                <a:r>
                  <a:rPr lang="en-US" altLang="zh-CN" sz="2400" dirty="0">
                    <a:cs typeface="Franklin Gothic Medium"/>
                  </a:rPr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accent4">
                        <a:lumMod val="50000"/>
                      </a:schemeClr>
                    </a:solidFill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accent4">
                        <a:lumMod val="50000"/>
                      </a:schemeClr>
                    </a:solidFill>
                    <a:cs typeface="Franklin Gothic Medium"/>
                  </a:rPr>
                  <a:t> are known</a:t>
                </a:r>
                <a:r>
                  <a:rPr lang="en-US" altLang="zh-CN" sz="2400" dirty="0">
                    <a:cs typeface="Franklin Gothic Medium"/>
                  </a:rPr>
                  <a:t>, then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cs typeface="Franklin Gothic Medium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is estimator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altLang="zh-CN" sz="2400" dirty="0">
                    <a:cs typeface="Franklin Gothic Medium"/>
                  </a:rPr>
                  <a:t>.</a:t>
                </a:r>
              </a:p>
              <a:p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altLang="zh-CN" sz="2400" dirty="0">
                    <a:cs typeface="Franklin Gothic Medium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, the 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) 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en-US" altLang="zh-CN" sz="20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237E9E-D6F5-830D-3704-EEC45EFF8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20724"/>
                <a:ext cx="7971183" cy="4780989"/>
              </a:xfrm>
              <a:prstGeom prst="rect">
                <a:avLst/>
              </a:prstGeom>
              <a:blipFill>
                <a:blip r:embed="rId3"/>
                <a:stretch>
                  <a:fillRect l="-1147" t="-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5834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4 </a:t>
            </a:r>
            <a:r>
              <a:rPr lang="en-US" altLang="zh-CN" dirty="0"/>
              <a:t>Interval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3. Confidence interval for two Normal populations</a:t>
                </a:r>
              </a:p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Confidence interval for mean difference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892552"/>
              </a:xfrm>
              <a:prstGeom prst="rect">
                <a:avLst/>
              </a:prstGeom>
              <a:blipFill>
                <a:blip r:embed="rId2"/>
                <a:stretch>
                  <a:fillRect l="-1556" t="-6849" b="-15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237E9E-D6F5-830D-3704-EEC45EFF82EA}"/>
                  </a:ext>
                </a:extLst>
              </p:cNvPr>
              <p:cNvSpPr txBox="1"/>
              <p:nvPr/>
            </p:nvSpPr>
            <p:spPr>
              <a:xfrm>
                <a:off x="457200" y="1820724"/>
                <a:ext cx="7971183" cy="4955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cs typeface="Franklin Gothic Medium"/>
                  </a:rPr>
                  <a:t>Two Normal populations: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Samples: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 </a:t>
                </a:r>
              </a:p>
              <a:p>
                <a:r>
                  <a:rPr lang="en-US" altLang="zh-CN" sz="2400" dirty="0">
                    <a:cs typeface="Franklin Gothic Medium"/>
                  </a:rPr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dirty="0">
                    <a:solidFill>
                      <a:schemeClr val="accent4">
                        <a:lumMod val="50000"/>
                      </a:schemeClr>
                    </a:solidFill>
                    <a:cs typeface="Franklin Gothic Medium"/>
                  </a:rPr>
                  <a:t>=</a:t>
                </a:r>
                <a:r>
                  <a:rPr lang="en-US" altLang="zh-CN" sz="2400" dirty="0">
                    <a:solidFill>
                      <a:schemeClr val="accent4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solidFill>
                      <a:schemeClr val="accent4">
                        <a:lumMod val="50000"/>
                      </a:schemeClr>
                    </a:solidFill>
                    <a:cs typeface="Franklin Gothic Medium"/>
                  </a:rPr>
                  <a:t> are unknown</a:t>
                </a:r>
                <a:r>
                  <a:rPr lang="en-US" altLang="zh-CN" sz="2400" dirty="0">
                    <a:cs typeface="Franklin Gothic Medium"/>
                  </a:rPr>
                  <a:t>, then let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altLang="zh-CN" sz="2400" dirty="0">
                    <a:cs typeface="Franklin Gothic Medium"/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altLang="zh-CN" sz="2000" dirty="0">
                    <a:cs typeface="Franklin Gothic Medium"/>
                  </a:rPr>
                  <a:t>,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 altLang="zh-CN" sz="2400" dirty="0">
                    <a:cs typeface="Franklin Gothic Medium"/>
                  </a:rPr>
                  <a:t>,  the 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) 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cs typeface="Franklin Gothic Medium"/>
                </a:endParaRPr>
              </a:p>
              <a:p>
                <a:endParaRPr lang="en-US" altLang="zh-CN" sz="2000" dirty="0">
                  <a:cs typeface="Franklin Gothic Medium"/>
                </a:endParaRPr>
              </a:p>
              <a:p>
                <a:r>
                  <a:rPr lang="en-US" altLang="zh-CN" sz="2000" dirty="0">
                    <a:cs typeface="Franklin Gothic Medium"/>
                  </a:rPr>
                  <a:t>Here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−2)</m:t>
                    </m:r>
                  </m:oMath>
                </a14:m>
                <a:endParaRPr lang="en-US" altLang="zh-CN" sz="2000" dirty="0">
                  <a:cs typeface="Franklin Gothic Medium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237E9E-D6F5-830D-3704-EEC45EFF8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20724"/>
                <a:ext cx="7971183" cy="4955459"/>
              </a:xfrm>
              <a:prstGeom prst="rect">
                <a:avLst/>
              </a:prstGeom>
              <a:blipFill>
                <a:blip r:embed="rId3"/>
                <a:stretch>
                  <a:fillRect l="-1147" t="-861" b="-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0153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4 </a:t>
            </a:r>
            <a:r>
              <a:rPr lang="en-US" altLang="zh-CN" dirty="0"/>
              <a:t>Interval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3. Confidence interval for two Normal populations</a:t>
                </a:r>
              </a:p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Confidence interval for mean difference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892552"/>
              </a:xfrm>
              <a:prstGeom prst="rect">
                <a:avLst/>
              </a:prstGeom>
              <a:blipFill>
                <a:blip r:embed="rId2"/>
                <a:stretch>
                  <a:fillRect l="-1556" t="-6849" b="-15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237E9E-D6F5-830D-3704-EEC45EFF82EA}"/>
                  </a:ext>
                </a:extLst>
              </p:cNvPr>
              <p:cNvSpPr txBox="1"/>
              <p:nvPr/>
            </p:nvSpPr>
            <p:spPr>
              <a:xfrm>
                <a:off x="457200" y="1820724"/>
                <a:ext cx="7971183" cy="19756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cs typeface="Franklin Gothic Medium"/>
                  </a:rPr>
                  <a:t>Example:</a:t>
                </a:r>
                <a:r>
                  <a:rPr lang="en-US" altLang="zh-CN" sz="2400" dirty="0">
                    <a:cs typeface="Franklin Gothic Medium"/>
                  </a:rPr>
                  <a:t> two machines A and B producing piecework, </a:t>
                </a:r>
              </a:p>
              <a:p>
                <a:r>
                  <a:rPr lang="en-US" altLang="zh-CN" sz="2400" dirty="0">
                    <a:cs typeface="Franklin Gothic Medium"/>
                  </a:rPr>
                  <a:t>Machine A: drawing 9 piecework,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=2.0648,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=0.245</m:t>
                    </m:r>
                  </m:oMath>
                </a14:m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Machine B: drawing 6 piecework,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2.0594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=0.357</m:t>
                    </m:r>
                  </m:oMath>
                </a14:m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Evaluate the 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)=0.95 confidence level of confidence interval for the mean difference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altLang="zh-CN" sz="2400" dirty="0">
                    <a:cs typeface="Franklin Gothic Medium"/>
                  </a:rPr>
                  <a:t>.</a:t>
                </a:r>
                <a:endParaRPr lang="en-US" altLang="zh-CN" sz="20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A237E9E-D6F5-830D-3704-EEC45EFF8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20724"/>
                <a:ext cx="7971183" cy="1975605"/>
              </a:xfrm>
              <a:prstGeom prst="rect">
                <a:avLst/>
              </a:prstGeom>
              <a:blipFill>
                <a:blip r:embed="rId3"/>
                <a:stretch>
                  <a:fillRect l="-1147" t="-2469"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72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1 </a:t>
            </a:r>
            <a:r>
              <a:rPr lang="en-US" altLang="zh-CN" dirty="0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4986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Interval estimation:</a:t>
                </a:r>
              </a:p>
              <a:p>
                <a:r>
                  <a:rPr lang="en-US" altLang="zh-CN" sz="2400" dirty="0">
                    <a:cs typeface="Franklin Gothic Medium"/>
                  </a:rPr>
                  <a:t>For a population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, conducting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sampling, namely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, observation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is given. </a:t>
                </a:r>
              </a:p>
              <a:p>
                <a:endParaRPr lang="en-US" altLang="zh-CN" sz="2400" dirty="0">
                  <a:latin typeface="Franklin Gothic Medium"/>
                  <a:cs typeface="Franklin Gothic Medium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Franklin Gothic Medium"/>
                    <a:cs typeface="Franklin Gothic Medium"/>
                  </a:rPr>
                  <a:t>procedure</a:t>
                </a:r>
                <a:r>
                  <a:rPr lang="en-US" altLang="zh-CN" sz="2400" dirty="0">
                    <a:latin typeface="Franklin Gothic Medium"/>
                    <a:cs typeface="Franklin Gothic Medium"/>
                  </a:rPr>
                  <a:t>: </a:t>
                </a:r>
              </a:p>
              <a:p>
                <a:r>
                  <a:rPr lang="en-US" altLang="zh-CN" sz="2400" dirty="0">
                    <a:cs typeface="Franklin Gothic Medium"/>
                  </a:rPr>
                  <a:t>(1) Modeling, select appropriate distribution 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with </a:t>
                </a:r>
                <a:r>
                  <a:rPr lang="en-US" altLang="zh-CN" sz="2400" dirty="0">
                    <a:solidFill>
                      <a:srgbClr val="FF0000"/>
                    </a:solidFill>
                    <a:cs typeface="Franklin Gothic Medium"/>
                  </a:rPr>
                  <a:t>the parameter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 </a:t>
                </a:r>
              </a:p>
              <a:p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(2) Find out a statistical </a:t>
                </a:r>
                <a:r>
                  <a:rPr lang="en-US" altLang="zh-CN" sz="2400" dirty="0" err="1">
                    <a:cs typeface="Franklin Gothic Medium"/>
                  </a:rPr>
                  <a:t>r.v.</a:t>
                </a:r>
                <a:r>
                  <a:rPr lang="en-US" altLang="zh-CN" sz="2400" dirty="0">
                    <a:cs typeface="Franklin Gothic Medium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altLang="zh-CN" sz="2400" dirty="0">
                  <a:cs typeface="Franklin Gothic Medium"/>
                </a:endParaRPr>
              </a:p>
              <a:p>
                <a:pPr algn="ctr"/>
                <a:r>
                  <a:rPr lang="en-US" altLang="zh-CN" sz="2400" dirty="0">
                    <a:cs typeface="Franklin Gothic Medium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acc>
                      <m:accPr>
                        <m:chr m:val="̂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. </a:t>
                </a:r>
              </a:p>
              <a:p>
                <a:endParaRPr lang="en-US" altLang="zh-CN" sz="2400" dirty="0">
                  <a:cs typeface="Franklin Gothic Medium"/>
                </a:endParaRPr>
              </a:p>
              <a:p>
                <a:r>
                  <a:rPr lang="en-US" altLang="zh-CN" sz="2400" dirty="0">
                    <a:cs typeface="Franklin Gothic Medium"/>
                  </a:rPr>
                  <a:t>(3) Obtain the range of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by substituting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4986109"/>
              </a:xfrm>
              <a:prstGeom prst="rect">
                <a:avLst/>
              </a:prstGeom>
              <a:blipFill>
                <a:blip r:embed="rId2"/>
                <a:stretch>
                  <a:fillRect l="-1556" t="-1224" r="-1556" b="-19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99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 </a:t>
            </a:r>
            <a:r>
              <a:rPr lang="en-US" altLang="zh-CN" dirty="0"/>
              <a:t>Parameter estimation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5395" y="966309"/>
            <a:ext cx="82296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Franklin Gothic Medium"/>
                <a:cs typeface="Franklin Gothic Medium"/>
              </a:rPr>
              <a:t>Two methods:</a:t>
            </a:r>
          </a:p>
          <a:p>
            <a:r>
              <a:rPr lang="en-US" altLang="zh-CN" sz="2400" dirty="0">
                <a:cs typeface="Franklin Gothic Medium"/>
              </a:rPr>
              <a:t>1. Moment estimation</a:t>
            </a:r>
          </a:p>
          <a:p>
            <a:r>
              <a:rPr lang="en-US" altLang="zh-CN" sz="2400" dirty="0">
                <a:cs typeface="Franklin Gothic Medium"/>
              </a:rPr>
              <a:t>	using moment theorem;</a:t>
            </a:r>
          </a:p>
          <a:p>
            <a:endParaRPr lang="en-US" altLang="zh-CN" sz="2400" dirty="0">
              <a:cs typeface="Franklin Gothic Medium"/>
            </a:endParaRPr>
          </a:p>
          <a:p>
            <a:r>
              <a:rPr lang="en-US" altLang="zh-CN" sz="2400" dirty="0">
                <a:cs typeface="Franklin Gothic Medium"/>
              </a:rPr>
              <a:t>2. Maximum likelihood estimation</a:t>
            </a:r>
          </a:p>
          <a:p>
            <a:r>
              <a:rPr lang="en-US" altLang="zh-CN" sz="2400" dirty="0">
                <a:cs typeface="Franklin Gothic Medium"/>
              </a:rPr>
              <a:t>	using differential equation;</a:t>
            </a:r>
          </a:p>
          <a:p>
            <a:endParaRPr lang="en-US" altLang="zh-CN" sz="2400" dirty="0"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4732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 </a:t>
            </a:r>
            <a:r>
              <a:rPr lang="en-US" altLang="zh-CN" dirty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5686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1. Moment estimation</a:t>
                </a:r>
              </a:p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Theorem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For the population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with PDF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,</a:t>
                </a:r>
                <a:r>
                  <a:rPr lang="en-US" altLang="zh-CN" sz="2400" dirty="0"/>
                  <a:t>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a sample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cs typeface="Franklin Gothic Medium"/>
                  </a:rPr>
                  <a:t> </a:t>
                </a:r>
                <a:r>
                  <a:rPr lang="en-US" altLang="zh-CN" sz="2400" dirty="0">
                    <a:cs typeface="Franklin Gothic Medium"/>
                  </a:rPr>
                  <a:t>its observation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,  then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21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+⋯+</m:t>
                        </m:r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100" dirty="0"/>
                  <a:t>.</a:t>
                </a:r>
              </a:p>
              <a:p>
                <a:r>
                  <a:rPr lang="en-US" altLang="zh-CN" sz="2100" dirty="0"/>
                  <a:t>							</a:t>
                </a:r>
              </a:p>
              <a:p>
                <a:r>
                  <a:rPr lang="en-US" altLang="zh-CN" sz="2400" dirty="0"/>
                  <a:t>(1) According to parameter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/>
                  <a:t>, give simultaneous equations.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+⋯+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+⋯+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+⋯+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r>
                  <a:rPr lang="en-US" altLang="zh-CN" sz="2400" dirty="0"/>
                  <a:t>Notes: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/>
                  <a:t> are the functions of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, we can solve that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−−→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cs typeface="Franklin Gothic Medium"/>
                  </a:rPr>
                  <a:t> 	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5686365"/>
              </a:xfrm>
              <a:prstGeom prst="rect">
                <a:avLst/>
              </a:prstGeom>
              <a:blipFill>
                <a:blip r:embed="rId2"/>
                <a:stretch>
                  <a:fillRect l="-1556" t="-1073" r="-296" b="-1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48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 </a:t>
            </a:r>
            <a:r>
              <a:rPr lang="en-US" altLang="zh-CN" dirty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4177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1. Moment estimation</a:t>
                </a:r>
              </a:p>
              <a:p>
                <a:r>
                  <a:rPr lang="en-US" altLang="zh-CN" sz="2400" b="1" dirty="0"/>
                  <a:t>Example 1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= 0.42,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= 0.10,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= 0.65,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= 0.23 is a random sample of size 4 from the PDF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𝜃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, 0 ≤ y ≤ 1</a:t>
                </a: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Find the method of moments estimate for </a:t>
                </a:r>
                <a:r>
                  <a:rPr lang="en-US" altLang="zh-CN" sz="2400" i="1" dirty="0">
                    <a:latin typeface="Cambria Math" panose="02040503050406030204" pitchFamily="18" charset="0"/>
                  </a:rPr>
                  <a:t>θ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Solution:</a:t>
                </a:r>
                <a:endParaRPr lang="en-US" altLang="zh-CN" sz="2400" dirty="0"/>
              </a:p>
              <a:p>
                <a:r>
                  <a:rPr lang="en-US" altLang="zh-CN" sz="2000" dirty="0"/>
                  <a:t>(1)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000" dirty="0"/>
                  <a:t>=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(2)  </a:t>
                </a:r>
              </a:p>
              <a:p>
                <a:r>
                  <a:rPr lang="en-US" altLang="zh-CN" sz="2400" dirty="0">
                    <a:cs typeface="Franklin Gothic Medium"/>
                  </a:rPr>
                  <a:t>	</a:t>
                </a:r>
              </a:p>
              <a:p>
                <a:endParaRPr lang="en-US" altLang="zh-CN" sz="24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4177362"/>
              </a:xfrm>
              <a:prstGeom prst="rect">
                <a:avLst/>
              </a:prstGeom>
              <a:blipFill>
                <a:blip r:embed="rId2"/>
                <a:stretch>
                  <a:fillRect l="-1556" t="-1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AE1E2B5C-2727-5B09-655C-6B0BA9BE9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51" y="3816741"/>
            <a:ext cx="2542729" cy="23050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4B04AD-A9AE-B9FC-AD91-92BD55D1D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749" y="3181956"/>
            <a:ext cx="1078137" cy="5690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13E462D-F6FC-310D-4CF4-0EE49B9CC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381" y="4864844"/>
            <a:ext cx="2377010" cy="649771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B0209052-F8EA-DCA3-433D-35178EDDD840}"/>
              </a:ext>
            </a:extLst>
          </p:cNvPr>
          <p:cNvGrpSpPr/>
          <p:nvPr/>
        </p:nvGrpSpPr>
        <p:grpSpPr>
          <a:xfrm>
            <a:off x="4158547" y="4187815"/>
            <a:ext cx="4572000" cy="665051"/>
            <a:chOff x="4158547" y="4187815"/>
            <a:chExt cx="4572000" cy="66505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DC0946E-D840-C9D0-DF61-37C9D1C6C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76922" y="4187815"/>
              <a:ext cx="1239787" cy="665051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87FE369-11C8-2933-3C24-F6EADD2C60F5}"/>
                </a:ext>
              </a:extLst>
            </p:cNvPr>
            <p:cNvSpPr txBox="1"/>
            <p:nvPr/>
          </p:nvSpPr>
          <p:spPr>
            <a:xfrm>
              <a:off x="4158547" y="4274011"/>
              <a:ext cx="4572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Cambria Math" panose="02040503050406030204" pitchFamily="18" charset="0"/>
                </a:rPr>
                <a:t>Estimated value :</a:t>
              </a:r>
              <a:endParaRPr lang="zh-CN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5EA2FE7-FA82-3EFD-EC86-19C5DED1B582}"/>
                  </a:ext>
                </a:extLst>
              </p:cNvPr>
              <p:cNvSpPr txBox="1"/>
              <p:nvPr/>
            </p:nvSpPr>
            <p:spPr>
              <a:xfrm>
                <a:off x="4158547" y="5841094"/>
                <a:ext cx="4572000" cy="652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Estimated </a:t>
                </a:r>
                <a:r>
                  <a:rPr lang="en-US" altLang="zh-CN" sz="2400" dirty="0" err="1">
                    <a:latin typeface="Cambria Math" panose="02040503050406030204" pitchFamily="18" charset="0"/>
                  </a:rPr>
                  <a:t>r.v.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5EA2FE7-FA82-3EFD-EC86-19C5DED1B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547" y="5841094"/>
                <a:ext cx="4572000" cy="652807"/>
              </a:xfrm>
              <a:prstGeom prst="rect">
                <a:avLst/>
              </a:prstGeom>
              <a:blipFill>
                <a:blip r:embed="rId7"/>
                <a:stretch>
                  <a:fillRect l="-2000" b="-7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70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2 </a:t>
            </a:r>
            <a:r>
              <a:rPr lang="en-US" altLang="zh-CN" dirty="0"/>
              <a:t>Parameter estimation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5395" y="966309"/>
                <a:ext cx="8229600" cy="5736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>
                    <a:latin typeface="Franklin Gothic Medium"/>
                    <a:cs typeface="Franklin Gothic Medium"/>
                  </a:rPr>
                  <a:t>1. Moment estimation</a:t>
                </a:r>
              </a:p>
              <a:p>
                <a:r>
                  <a:rPr lang="en-US" altLang="zh-CN" sz="2400" b="1" dirty="0"/>
                  <a:t>Example 2 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For the population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, where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are unknown. Its sample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cs typeface="Franklin Gothic Medium"/>
                  </a:rPr>
                  <a:t> </a:t>
                </a:r>
                <a:r>
                  <a:rPr lang="en-US" altLang="zh-CN" sz="2400" dirty="0">
                    <a:cs typeface="Franklin Gothic Medium"/>
                  </a:rPr>
                  <a:t>observation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cs typeface="Franklin Gothic Medium"/>
                  </a:rPr>
                  <a:t>, please use moment estimation to estimate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dirty="0">
                  <a:cs typeface="Franklin Gothic Medium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Solution:</a:t>
                </a:r>
                <a:endParaRPr lang="en-US" altLang="zh-CN" sz="2400" dirty="0"/>
              </a:p>
              <a:p>
                <a:r>
                  <a:rPr lang="en-US" altLang="zh-CN" sz="2000" dirty="0"/>
                  <a:t>(1)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+⋯+</m:t>
                                </m:r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pPr marL="457200" indent="-457200">
                  <a:buAutoNum type="arabicParenBoth" startAt="2"/>
                </a:pPr>
                <a:r>
                  <a:rPr lang="en-US" altLang="zh-CN" sz="2000" dirty="0"/>
                  <a:t>Statistical </a:t>
                </a:r>
                <a:r>
                  <a:rPr lang="en-US" altLang="zh-CN" sz="2000" dirty="0" err="1"/>
                  <a:t>r.v.</a:t>
                </a:r>
                <a:r>
                  <a:rPr lang="en-US" altLang="zh-CN" sz="2000" dirty="0"/>
                  <a:t> 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zh-CN" sz="2000" dirty="0"/>
                  <a:t>,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(3)  Statistical value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2000" dirty="0"/>
                  <a:t>,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r>
                  <a:rPr lang="en-US" altLang="zh-CN" sz="2400" dirty="0">
                    <a:cs typeface="Franklin Gothic Medium"/>
                  </a:rPr>
                  <a:t>	</a:t>
                </a:r>
              </a:p>
              <a:p>
                <a:endParaRPr lang="en-US" altLang="zh-CN" sz="2400" dirty="0">
                  <a:cs typeface="Franklin Gothic Medium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95" y="966309"/>
                <a:ext cx="8229600" cy="5736186"/>
              </a:xfrm>
              <a:prstGeom prst="rect">
                <a:avLst/>
              </a:prstGeom>
              <a:blipFill>
                <a:blip r:embed="rId2"/>
                <a:stretch>
                  <a:fillRect l="-1556" t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73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20572</TotalTime>
  <Words>3231</Words>
  <Application>Microsoft Office PowerPoint</Application>
  <PresentationFormat>全屏显示(4:3)</PresentationFormat>
  <Paragraphs>371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Arial</vt:lpstr>
      <vt:lpstr>Calibri</vt:lpstr>
      <vt:lpstr>Cambria Math</vt:lpstr>
      <vt:lpstr>Franklin Gothic Medium</vt:lpstr>
      <vt:lpstr>Garamond</vt:lpstr>
      <vt:lpstr>Office Theme</vt:lpstr>
      <vt:lpstr>公式</vt:lpstr>
      <vt:lpstr>8. Estimation</vt:lpstr>
      <vt:lpstr>Content</vt:lpstr>
      <vt:lpstr>1 Introduction</vt:lpstr>
      <vt:lpstr>1 Introduction</vt:lpstr>
      <vt:lpstr>1 Introduction</vt:lpstr>
      <vt:lpstr>2 Parameter estimation</vt:lpstr>
      <vt:lpstr>2 Parameter estimation</vt:lpstr>
      <vt:lpstr>2 Parameter estimation</vt:lpstr>
      <vt:lpstr>2 Parameter estimation</vt:lpstr>
      <vt:lpstr>2 Parameter estimation</vt:lpstr>
      <vt:lpstr>2 Parameter estimation</vt:lpstr>
      <vt:lpstr>2 Parameter estimation</vt:lpstr>
      <vt:lpstr>2 Parameter estimation</vt:lpstr>
      <vt:lpstr>2 Parameter estimation</vt:lpstr>
      <vt:lpstr>2 Parameter estimation</vt:lpstr>
      <vt:lpstr>2 Parameter estimation</vt:lpstr>
      <vt:lpstr>2 Parameter estimation</vt:lpstr>
      <vt:lpstr>2 Parameter estimation</vt:lpstr>
      <vt:lpstr>2 Parameter estimation</vt:lpstr>
      <vt:lpstr>2 Parameter estimation</vt:lpstr>
      <vt:lpstr>3 Properties of parameter estimators</vt:lpstr>
      <vt:lpstr>3 Properties of parameter estimators</vt:lpstr>
      <vt:lpstr>3 Properties of parameter estimators</vt:lpstr>
      <vt:lpstr>3 Properties of parameter estimators</vt:lpstr>
      <vt:lpstr>3 Properties of parameter estimators</vt:lpstr>
      <vt:lpstr>3 Properties of parameter estimators</vt:lpstr>
      <vt:lpstr>3 Properties of parameter estimators</vt:lpstr>
      <vt:lpstr>3 Properties of parameter estimators</vt:lpstr>
      <vt:lpstr>4 Interval Estimation </vt:lpstr>
      <vt:lpstr>4 Interval Estimation</vt:lpstr>
      <vt:lpstr>4 Interval Estimation</vt:lpstr>
      <vt:lpstr>PowerPoint 演示文稿</vt:lpstr>
      <vt:lpstr>4 Interval Estimation</vt:lpstr>
      <vt:lpstr>4 Interval Estimation</vt:lpstr>
      <vt:lpstr>4 Interval Estimation</vt:lpstr>
      <vt:lpstr>4 Interval Estimation</vt:lpstr>
      <vt:lpstr>4 Interval Estimation</vt:lpstr>
      <vt:lpstr>PowerPoint 演示文稿</vt:lpstr>
      <vt:lpstr>4 Interval Estimation</vt:lpstr>
      <vt:lpstr>4 Interval Estimation</vt:lpstr>
      <vt:lpstr>4 Interval Estimation</vt:lpstr>
      <vt:lpstr>4 Interval Estimation</vt:lpstr>
      <vt:lpstr>4 Interval Estimation</vt:lpstr>
      <vt:lpstr>4 Interval Estimation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Bogdanov</dc:creator>
  <cp:lastModifiedBy>Lenovo</cp:lastModifiedBy>
  <cp:revision>1919</cp:revision>
  <dcterms:created xsi:type="dcterms:W3CDTF">2013-01-07T07:20:47Z</dcterms:created>
  <dcterms:modified xsi:type="dcterms:W3CDTF">2023-05-31T14:28:33Z</dcterms:modified>
</cp:coreProperties>
</file>