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3"/>
  </p:notesMasterIdLst>
  <p:sldIdLst>
    <p:sldId id="256" r:id="rId2"/>
    <p:sldId id="271" r:id="rId3"/>
    <p:sldId id="266" r:id="rId4"/>
    <p:sldId id="307" r:id="rId5"/>
    <p:sldId id="343" r:id="rId6"/>
    <p:sldId id="347" r:id="rId7"/>
    <p:sldId id="420" r:id="rId8"/>
    <p:sldId id="563" r:id="rId9"/>
    <p:sldId id="564" r:id="rId10"/>
    <p:sldId id="565" r:id="rId11"/>
    <p:sldId id="474" r:id="rId12"/>
    <p:sldId id="566" r:id="rId13"/>
    <p:sldId id="567" r:id="rId14"/>
    <p:sldId id="568" r:id="rId15"/>
    <p:sldId id="348" r:id="rId16"/>
    <p:sldId id="492" r:id="rId17"/>
    <p:sldId id="569" r:id="rId18"/>
    <p:sldId id="570" r:id="rId19"/>
    <p:sldId id="571" r:id="rId20"/>
    <p:sldId id="572" r:id="rId21"/>
    <p:sldId id="573" r:id="rId22"/>
    <p:sldId id="574" r:id="rId23"/>
    <p:sldId id="473" r:id="rId24"/>
    <p:sldId id="349" r:id="rId25"/>
    <p:sldId id="533" r:id="rId26"/>
    <p:sldId id="537" r:id="rId27"/>
    <p:sldId id="370" r:id="rId28"/>
    <p:sldId id="350" r:id="rId29"/>
    <p:sldId id="344" r:id="rId30"/>
    <p:sldId id="355" r:id="rId31"/>
    <p:sldId id="366" r:id="rId32"/>
    <p:sldId id="363" r:id="rId33"/>
    <p:sldId id="364" r:id="rId34"/>
    <p:sldId id="371" r:id="rId35"/>
    <p:sldId id="365" r:id="rId36"/>
    <p:sldId id="372" r:id="rId37"/>
    <p:sldId id="373" r:id="rId38"/>
    <p:sldId id="375" r:id="rId39"/>
    <p:sldId id="376" r:id="rId40"/>
    <p:sldId id="357" r:id="rId41"/>
    <p:sldId id="359" r:id="rId42"/>
    <p:sldId id="358" r:id="rId43"/>
    <p:sldId id="377" r:id="rId44"/>
    <p:sldId id="361" r:id="rId45"/>
    <p:sldId id="378" r:id="rId46"/>
    <p:sldId id="379" r:id="rId47"/>
    <p:sldId id="387" r:id="rId48"/>
    <p:sldId id="391" r:id="rId49"/>
    <p:sldId id="388" r:id="rId50"/>
    <p:sldId id="380" r:id="rId51"/>
    <p:sldId id="381" r:id="rId52"/>
    <p:sldId id="384" r:id="rId53"/>
    <p:sldId id="386" r:id="rId54"/>
    <p:sldId id="581" r:id="rId55"/>
    <p:sldId id="392" r:id="rId56"/>
    <p:sldId id="393" r:id="rId57"/>
    <p:sldId id="394" r:id="rId58"/>
    <p:sldId id="383" r:id="rId59"/>
    <p:sldId id="360" r:id="rId60"/>
    <p:sldId id="389" r:id="rId61"/>
    <p:sldId id="503" r:id="rId62"/>
    <p:sldId id="504" r:id="rId63"/>
    <p:sldId id="505" r:id="rId64"/>
    <p:sldId id="352" r:id="rId65"/>
    <p:sldId id="398" r:id="rId66"/>
    <p:sldId id="346" r:id="rId67"/>
    <p:sldId id="345" r:id="rId68"/>
    <p:sldId id="580" r:id="rId69"/>
    <p:sldId id="353" r:id="rId70"/>
    <p:sldId id="354" r:id="rId71"/>
    <p:sldId id="404" r:id="rId72"/>
    <p:sldId id="369" r:id="rId73"/>
    <p:sldId id="401" r:id="rId74"/>
    <p:sldId id="399" r:id="rId75"/>
    <p:sldId id="402" r:id="rId76"/>
    <p:sldId id="368" r:id="rId77"/>
    <p:sldId id="403" r:id="rId78"/>
    <p:sldId id="351" r:id="rId79"/>
    <p:sldId id="338" r:id="rId80"/>
    <p:sldId id="341" r:id="rId81"/>
    <p:sldId id="407" r:id="rId82"/>
    <p:sldId id="576" r:id="rId83"/>
    <p:sldId id="577" r:id="rId84"/>
    <p:sldId id="406" r:id="rId85"/>
    <p:sldId id="411" r:id="rId86"/>
    <p:sldId id="405" r:id="rId87"/>
    <p:sldId id="410" r:id="rId88"/>
    <p:sldId id="409" r:id="rId89"/>
    <p:sldId id="578" r:id="rId90"/>
    <p:sldId id="408" r:id="rId91"/>
    <p:sldId id="412" r:id="rId92"/>
    <p:sldId id="471" r:id="rId93"/>
    <p:sldId id="413" r:id="rId94"/>
    <p:sldId id="414" r:id="rId95"/>
    <p:sldId id="579" r:id="rId96"/>
    <p:sldId id="416" r:id="rId97"/>
    <p:sldId id="418" r:id="rId98"/>
    <p:sldId id="421" r:id="rId99"/>
    <p:sldId id="417" r:id="rId100"/>
    <p:sldId id="517" r:id="rId101"/>
    <p:sldId id="419" r:id="rId102"/>
    <p:sldId id="424" r:id="rId103"/>
    <p:sldId id="422" r:id="rId104"/>
    <p:sldId id="426" r:id="rId105"/>
    <p:sldId id="425" r:id="rId106"/>
    <p:sldId id="460" r:id="rId107"/>
    <p:sldId id="461" r:id="rId108"/>
    <p:sldId id="431" r:id="rId109"/>
    <p:sldId id="464" r:id="rId110"/>
    <p:sldId id="465" r:id="rId111"/>
    <p:sldId id="427" r:id="rId112"/>
    <p:sldId id="435" r:id="rId113"/>
    <p:sldId id="462" r:id="rId114"/>
    <p:sldId id="463" r:id="rId115"/>
    <p:sldId id="429" r:id="rId116"/>
    <p:sldId id="469" r:id="rId117"/>
    <p:sldId id="470" r:id="rId118"/>
    <p:sldId id="430" r:id="rId119"/>
    <p:sldId id="508" r:id="rId120"/>
    <p:sldId id="466" r:id="rId121"/>
    <p:sldId id="467" r:id="rId122"/>
    <p:sldId id="488" r:id="rId123"/>
    <p:sldId id="472" r:id="rId124"/>
    <p:sldId id="432" r:id="rId125"/>
    <p:sldId id="457" r:id="rId126"/>
    <p:sldId id="499" r:id="rId127"/>
    <p:sldId id="558" r:id="rId128"/>
    <p:sldId id="559" r:id="rId129"/>
    <p:sldId id="560" r:id="rId130"/>
    <p:sldId id="518" r:id="rId131"/>
    <p:sldId id="520" r:id="rId132"/>
    <p:sldId id="521" r:id="rId133"/>
    <p:sldId id="522" r:id="rId134"/>
    <p:sldId id="523" r:id="rId135"/>
    <p:sldId id="524" r:id="rId136"/>
    <p:sldId id="525" r:id="rId137"/>
    <p:sldId id="550" r:id="rId138"/>
    <p:sldId id="551" r:id="rId139"/>
    <p:sldId id="552" r:id="rId140"/>
    <p:sldId id="553" r:id="rId141"/>
    <p:sldId id="554" r:id="rId142"/>
    <p:sldId id="555" r:id="rId143"/>
    <p:sldId id="556" r:id="rId144"/>
    <p:sldId id="557" r:id="rId145"/>
    <p:sldId id="561" r:id="rId146"/>
    <p:sldId id="562" r:id="rId147"/>
    <p:sldId id="502" r:id="rId148"/>
    <p:sldId id="506" r:id="rId149"/>
    <p:sldId id="501" r:id="rId150"/>
    <p:sldId id="513" r:id="rId151"/>
    <p:sldId id="514" r:id="rId1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89329" autoAdjust="0"/>
  </p:normalViewPr>
  <p:slideViewPr>
    <p:cSldViewPr>
      <p:cViewPr varScale="1">
        <p:scale>
          <a:sx n="115" d="100"/>
          <a:sy n="115" d="100"/>
        </p:scale>
        <p:origin x="22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[[ str1 =~ str2 ]]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[[ str1 =~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 ]] 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[[ str1 =~ 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en-US" altLang="zh-CN" dirty="0">
                <a:solidFill>
                  <a:srgbClr val="FF0000"/>
                </a:solidFill>
              </a:rPr>
              <a:t> ]]   ; echo $?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((</a:t>
            </a:r>
            <a:r>
              <a:rPr lang="en-US" altLang="zh-CN" baseline="0" dirty="0"/>
              <a:t> )) </a:t>
            </a:r>
            <a:r>
              <a:rPr lang="zh-CN" altLang="en-US" baseline="0" dirty="0"/>
              <a:t>只做算术运算不处理字符串，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m</a:t>
            </a:r>
            <a:r>
              <a:rPr lang="zh-CN" altLang="en-US" baseline="0" dirty="0"/>
              <a:t> 视为变量而非字符串常量，即在</a:t>
            </a:r>
            <a:r>
              <a:rPr lang="en-US" altLang="zh-CN" baseline="0" dirty="0"/>
              <a:t>(())</a:t>
            </a:r>
            <a:r>
              <a:rPr lang="zh-CN" altLang="en-US" baseline="0" dirty="0"/>
              <a:t>中变量引用的前导</a:t>
            </a:r>
            <a:r>
              <a:rPr lang="en-US" altLang="zh-CN" baseline="0" dirty="0"/>
              <a:t>$</a:t>
            </a:r>
            <a:r>
              <a:rPr lang="zh-CN" altLang="en-US" baseline="0" dirty="0"/>
              <a:t>字符可以省略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</a:t>
            </a:r>
            <a:r>
              <a:rPr lang="en-US" altLang="zh-CN" baseline="0" dirty="0"/>
              <a:t>[[ ]]</a:t>
            </a:r>
            <a:r>
              <a:rPr lang="zh-CN" altLang="en-US" baseline="0" dirty="0"/>
              <a:t>中的 </a:t>
            </a:r>
            <a:r>
              <a:rPr lang="en-US" altLang="zh-CN" baseline="0" dirty="0"/>
              <a:t>$n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$m </a:t>
            </a:r>
            <a:r>
              <a:rPr lang="zh-CN" altLang="en-US" baseline="0" dirty="0"/>
              <a:t>视为变量，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、</a:t>
            </a:r>
            <a:r>
              <a:rPr lang="en-US" altLang="zh-CN" baseline="0" dirty="0"/>
              <a:t>m </a:t>
            </a:r>
            <a:r>
              <a:rPr lang="zh-CN" altLang="en-US" baseline="0" dirty="0"/>
              <a:t>视为字符串常量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/>
              <a:t> http://www.cyberciti.biz/faq/bash-for-loop/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/>
              <a:t> http://www.cyberciti.biz/faq/bash-while-loop/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 http://wiki.bash-hackers.org/scripting/posparams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/>
              <a:t> http://wiki.bash-hackers.org/howto/getopts_tutorial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/>
              <a:t> http://aplawrence.com/Unix/getopts.html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/>
              <a:t> http://milochen.wordpress.com/2010/06/26/fast-understand-how-to-use-bash-getopts/</a:t>
            </a:r>
            <a:endParaRPr lang="en-US" altLang="zh-CN" baseline="0" dirty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的函数在其他语言中也被称为：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过程（</a:t>
            </a:r>
            <a:r>
              <a:rPr lang="en-US" altLang="zh-CN" dirty="0"/>
              <a:t>procedure</a:t>
            </a:r>
            <a:r>
              <a:rPr lang="zh-CN" altLang="en-US" dirty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subroutine</a:t>
            </a:r>
            <a:r>
              <a:rPr lang="zh-CN" altLang="en-US" dirty="0"/>
              <a:t>（子程序）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routine</a:t>
            </a:r>
            <a:r>
              <a:rPr lang="zh-CN" altLang="en-US" dirty="0"/>
              <a:t>（例行程序）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aseline="0" dirty="0"/>
              <a:t> http://mail.linux.ie/pipermail/ilug/2008-March/097416.html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/>
              <a:t> http://www.linuxjournal.com/content/return-values-bash-functions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bin/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sh</a:t>
            </a:r>
            <a:endParaRPr lang="en-US" altLang="zh-CN" dirty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#!/bin/bash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perl</a:t>
            </a:r>
            <a:endParaRPr lang="en-US" altLang="zh-CN" dirty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tcl</a:t>
            </a:r>
            <a:endParaRPr lang="en-US" altLang="zh-CN" dirty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#!/bin/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sed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 -f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Arial Unicode MS" pitchFamily="34" charset="-122"/>
              </a:rPr>
              <a:t>awk</a:t>
            </a:r>
            <a:r>
              <a:rPr lang="en-US" altLang="zh-CN" dirty="0">
                <a:solidFill>
                  <a:srgbClr val="000000"/>
                </a:solidFill>
                <a:latin typeface="Arial Unicode MS" pitchFamily="34" charset="-122"/>
              </a:rPr>
              <a:t> -f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）通常变量替换扩展作为赋值语句的右值使用，即将变量替换扩展再赋予另一个变量来使用。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）使用变量替换扩展可以将</a:t>
            </a:r>
            <a:r>
              <a:rPr lang="en-US" altLang="zh-CN" dirty="0"/>
              <a:t>Shell</a:t>
            </a:r>
            <a:r>
              <a:rPr lang="zh-CN" altLang="en-US" dirty="0"/>
              <a:t>脚本中的</a:t>
            </a:r>
            <a:r>
              <a:rPr lang="en-US" altLang="zh-CN" dirty="0"/>
              <a:t>if</a:t>
            </a:r>
            <a:r>
              <a:rPr lang="zh-CN" altLang="en-US" dirty="0"/>
              <a:t>语句简化为一个使用变量替换扩展的赋值语句。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比较：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/>
              <a:t>echo $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 err="1"/>
              <a:t>eval</a:t>
            </a:r>
            <a:r>
              <a:rPr lang="en-US" altLang="zh-CN" dirty="0"/>
              <a:t> echo $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r>
              <a:rPr lang="en-US" altLang="zh-CN" dirty="0" err="1"/>
              <a:t>myfile</a:t>
            </a:r>
            <a:r>
              <a:rPr lang="en-US" altLang="zh-CN" dirty="0"/>
              <a:t>=“cat file1.txt”</a:t>
            </a:r>
          </a:p>
          <a:p>
            <a:r>
              <a:rPr lang="en-US" altLang="zh-CN" dirty="0" err="1"/>
              <a:t>eval</a:t>
            </a:r>
            <a:r>
              <a:rPr lang="en-US" altLang="zh-CN" dirty="0"/>
              <a:t> $</a:t>
            </a:r>
            <a:r>
              <a:rPr lang="en-US" altLang="zh-CN" dirty="0" err="1"/>
              <a:t>myfile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要对整数进行关系运算也可以使用</a:t>
            </a:r>
            <a:r>
              <a:rPr lang="en-US" altLang="zh-CN" sz="1200" dirty="0"/>
              <a:t>Shell</a:t>
            </a:r>
            <a:r>
              <a:rPr lang="zh-CN" altLang="en-US" sz="1200" dirty="0"/>
              <a:t>的算术运算符 </a:t>
            </a:r>
            <a:r>
              <a:rPr lang="en-US" altLang="zh-CN" sz="1200" dirty="0"/>
              <a:t>(()) </a:t>
            </a:r>
            <a:r>
              <a:rPr lang="zh-CN" altLang="en-US" sz="1200" dirty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要对整数进行关系运算也可以使用</a:t>
            </a:r>
            <a:r>
              <a:rPr lang="en-US" altLang="zh-CN" sz="1200" dirty="0"/>
              <a:t>Shell</a:t>
            </a:r>
            <a:r>
              <a:rPr lang="zh-CN" altLang="en-US" sz="1200" dirty="0"/>
              <a:t>的算术运算符 </a:t>
            </a:r>
            <a:r>
              <a:rPr lang="en-US" altLang="zh-CN" sz="1200" dirty="0"/>
              <a:t>(()) </a:t>
            </a:r>
            <a:r>
              <a:rPr lang="zh-CN" altLang="en-US" sz="1200" dirty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6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2023年11月27日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2023年11月27日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br>
              <a:rPr lang="en-US" altLang="zh-CN" sz="4600"/>
            </a:br>
            <a:r>
              <a:rPr lang="en-US" altLang="zh-CN" sz="4600"/>
              <a:t>Shell</a:t>
            </a:r>
            <a:r>
              <a:rPr lang="zh-CN" altLang="en-US" sz="4600"/>
              <a:t>脚本</a:t>
            </a:r>
            <a:r>
              <a:rPr lang="zh-CN" altLang="en-US" sz="4600" dirty="0"/>
              <a:t>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0407F7B7-2367-A5E2-90BC-C3315648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引用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F1CFDC8E-F52A-3FFE-E241-5DB2AF5A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 </a:t>
            </a:r>
            <a:r>
              <a:rPr lang="en-US" altLang="zh-CN"/>
              <a:t>bash </a:t>
            </a:r>
            <a:r>
              <a:rPr lang="zh-CN" altLang="en-US"/>
              <a:t>中，有些字符具有特殊含义，如果需要忽略这些字符的特殊含义，就必须使用</a:t>
            </a:r>
            <a:r>
              <a:rPr lang="zh-CN" altLang="en-US">
                <a:solidFill>
                  <a:srgbClr val="C00000"/>
                </a:solidFill>
              </a:rPr>
              <a:t>引用</a:t>
            </a:r>
            <a:r>
              <a:rPr lang="zh-CN" altLang="en-US"/>
              <a:t>技术。</a:t>
            </a:r>
          </a:p>
          <a:p>
            <a:pPr eaLnBrk="1" hangingPunct="1"/>
            <a:r>
              <a:rPr lang="zh-CN" altLang="en-US"/>
              <a:t>引用可以通过下面三种方式实现</a:t>
            </a:r>
          </a:p>
          <a:p>
            <a:pPr lvl="1" eaLnBrk="1" hangingPunct="1"/>
            <a:r>
              <a:rPr lang="zh-CN" altLang="en-US"/>
              <a:t> 使用转义字符：</a:t>
            </a:r>
            <a:r>
              <a:rPr lang="en-US" altLang="zh-CN"/>
              <a:t>\</a:t>
            </a:r>
          </a:p>
          <a:p>
            <a:pPr lvl="1" eaLnBrk="1" hangingPunct="1"/>
            <a:r>
              <a:rPr lang="en-US" altLang="zh-CN"/>
              <a:t> </a:t>
            </a:r>
            <a:r>
              <a:rPr lang="zh-CN" altLang="en-US"/>
              <a:t>使用单引号：‘ ’</a:t>
            </a:r>
          </a:p>
          <a:p>
            <a:pPr lvl="1" eaLnBrk="1" hangingPunct="1"/>
            <a:r>
              <a:rPr lang="zh-CN" altLang="en-US"/>
              <a:t> 使用双引号：“ ”</a:t>
            </a:r>
          </a:p>
          <a:p>
            <a:pPr eaLnBrk="1" hangingPunct="1"/>
            <a:r>
              <a:rPr lang="zh-CN" altLang="en-US"/>
              <a:t>转义字符的引用方法就是直接在字符前加反斜杠。例：</a:t>
            </a:r>
            <a:r>
              <a:rPr lang="en-US" altLang="zh-CN"/>
              <a:t>\$</a:t>
            </a:r>
            <a:r>
              <a:rPr lang="zh-CN" altLang="en-US"/>
              <a:t>，</a:t>
            </a:r>
            <a:r>
              <a:rPr lang="en-US" altLang="zh-CN"/>
              <a:t>\‘</a:t>
            </a:r>
            <a:r>
              <a:rPr lang="zh-CN" altLang="en-US"/>
              <a:t>，</a:t>
            </a:r>
            <a:r>
              <a:rPr lang="en-US" altLang="zh-CN"/>
              <a:t>\“</a:t>
            </a:r>
            <a:r>
              <a:rPr lang="zh-CN" altLang="en-US"/>
              <a:t>，</a:t>
            </a:r>
            <a:r>
              <a:rPr lang="en-US" altLang="zh-CN"/>
              <a:t>\\</a:t>
            </a:r>
            <a:r>
              <a:rPr lang="zh-CN" altLang="en-US"/>
              <a:t>，</a:t>
            </a:r>
            <a:r>
              <a:rPr lang="en-US" altLang="zh-CN"/>
              <a:t>\ </a:t>
            </a:r>
            <a:r>
              <a:rPr lang="zh-CN" altLang="en-US"/>
              <a:t>，</a:t>
            </a:r>
            <a:r>
              <a:rPr lang="en-US" altLang="zh-CN"/>
              <a:t>\! 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9D1EB-6363-25CA-DD77-89FF29D744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7285" name="灯片编号占位符 5">
            <a:extLst>
              <a:ext uri="{FF2B5EF4-FFF2-40B4-BE49-F238E27FC236}">
                <a16:creationId xmlns:a16="http://schemas.microsoft.com/office/drawing/2014/main" id="{15260AEB-CEC0-4A10-EF6B-5FFFB3C52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83FFCF-96B8-4905-9B15-0C11352192A7}" type="slidenum">
              <a:rPr lang="en-US" altLang="zh-CN">
                <a:latin typeface="Garamond" panose="02020404030301010803" pitchFamily="18" charset="0"/>
              </a:rPr>
              <a:pPr/>
              <a:t>10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  <a:r>
              <a:rPr lang="en-US" altLang="zh-CN" dirty="0"/>
              <a:t>——</a:t>
            </a:r>
            <a:r>
              <a:rPr lang="zh-CN" altLang="en-US" dirty="0"/>
              <a:t>循环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 dirty="0">
                <a:ea typeface="黑体" pitchFamily="2" charset="-122"/>
              </a:rPr>
              <a:t>列表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可以是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命令替换</a:t>
            </a:r>
            <a:r>
              <a:rPr lang="zh-CN" altLang="en-US" sz="2400" dirty="0">
                <a:ea typeface="黑体" pitchFamily="2" charset="-122"/>
              </a:rPr>
              <a:t>、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变量名替换</a:t>
            </a:r>
            <a:r>
              <a:rPr lang="zh-CN" altLang="en-US" sz="2400" dirty="0">
                <a:ea typeface="黑体" pitchFamily="2" charset="-122"/>
              </a:rPr>
              <a:t>、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字符串</a:t>
            </a:r>
            <a:r>
              <a:rPr lang="zh-CN" altLang="en-US" sz="2400" dirty="0">
                <a:ea typeface="黑体" pitchFamily="2" charset="-122"/>
              </a:rPr>
              <a:t>和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文件名列表 </a:t>
            </a:r>
            <a:r>
              <a:rPr lang="zh-CN" altLang="en-US" sz="2400" dirty="0">
                <a:ea typeface="黑体" pitchFamily="2" charset="-122"/>
              </a:rPr>
              <a:t>( 可包含通配符 )，每个列表项以空格间隔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循环执行的次数取决于列表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中单词的个数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dirty="0">
                <a:ea typeface="黑体" pitchFamily="2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</a:rPr>
              <a:t>可以</a:t>
            </a:r>
            <a:r>
              <a:rPr kumimoji="1" lang="zh-CN" altLang="en-US" sz="2400" b="1" dirty="0">
                <a:latin typeface="Courier New" pitchFamily="49" charset="0"/>
                <a:ea typeface="黑体" pitchFamily="2" charset="-122"/>
              </a:rPr>
              <a:t>省略</a:t>
            </a: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 dirty="0"/>
              <a:t>，</a:t>
            </a:r>
            <a:r>
              <a:rPr kumimoji="1" lang="en-US" altLang="en-US" sz="2400" b="1" dirty="0" err="1">
                <a:latin typeface="Times New Roman" pitchFamily="18" charset="0"/>
                <a:ea typeface="黑体" pitchFamily="2" charset="-122"/>
              </a:rPr>
              <a:t>省略时相当于</a:t>
            </a:r>
            <a:r>
              <a:rPr kumimoji="1" lang="en-US" altLang="en-US" sz="2400" b="1" dirty="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"$@"</a:t>
            </a:r>
            <a:endParaRPr kumimoji="1" lang="zh-CN" altLang="en-US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628800"/>
            <a:ext cx="8382000" cy="2109787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016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首先将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item1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r>
              <a:rPr lang="zh-CN" altLang="en-US" sz="2400" dirty="0"/>
              <a:t>然后再将 </a:t>
            </a:r>
            <a:r>
              <a:rPr lang="en-US" altLang="zh-CN" sz="2400" dirty="0">
                <a:solidFill>
                  <a:srgbClr val="002060"/>
                </a:solidFill>
              </a:rPr>
              <a:t>list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002060"/>
                </a:solidFill>
              </a:rPr>
              <a:t>item2 </a:t>
            </a:r>
            <a:r>
              <a:rPr lang="zh-CN" altLang="en-US" sz="2400" dirty="0"/>
              <a:t>赋给 </a:t>
            </a:r>
            <a:r>
              <a:rPr lang="en-US" altLang="zh-CN" sz="2400" dirty="0"/>
              <a:t>variable</a:t>
            </a:r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do</a:t>
            </a:r>
            <a:r>
              <a:rPr lang="zh-CN" altLang="en-US" sz="2000" dirty="0"/>
              <a:t>和</a:t>
            </a:r>
            <a:r>
              <a:rPr lang="en-US" altLang="zh-CN" sz="2000" dirty="0"/>
              <a:t>done</a:t>
            </a:r>
            <a:r>
              <a:rPr lang="zh-CN" altLang="en-US" sz="2000" dirty="0"/>
              <a:t>之间的 </a:t>
            </a:r>
            <a:r>
              <a:rPr lang="en-US" altLang="zh-CN" sz="2000" dirty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000" dirty="0"/>
              <a:t>如此循环，直到 </a:t>
            </a:r>
            <a:r>
              <a:rPr lang="en-US" altLang="zh-CN" sz="2000" dirty="0">
                <a:solidFill>
                  <a:srgbClr val="002060"/>
                </a:solidFill>
              </a:rPr>
              <a:t>list</a:t>
            </a:r>
            <a:r>
              <a:rPr lang="en-US" altLang="zh-CN" sz="2000" dirty="0"/>
              <a:t> </a:t>
            </a:r>
            <a:r>
              <a:rPr lang="zh-CN" altLang="en-US" sz="2000" dirty="0"/>
              <a:t>中的所有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item </a:t>
            </a:r>
            <a:r>
              <a:rPr lang="zh-CN" altLang="en-US" sz="2000" dirty="0"/>
              <a:t>值都已经用完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971600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75656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列表中是否有元素</a:t>
            </a:r>
          </a:p>
        </p:txBody>
      </p:sp>
      <p:sp>
        <p:nvSpPr>
          <p:cNvPr id="47" name="菱形 46"/>
          <p:cNvSpPr/>
          <p:nvPr/>
        </p:nvSpPr>
        <p:spPr>
          <a:xfrm>
            <a:off x="4139952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44008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列表中是否有元素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923928" y="5445224"/>
            <a:ext cx="266429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</a:t>
            </a:r>
            <a:r>
              <a:rPr lang="en-US" altLang="zh-CN" dirty="0" err="1">
                <a:solidFill>
                  <a:srgbClr val="002060"/>
                </a:solidFill>
              </a:rPr>
              <a:t>item_next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99592" y="3284984"/>
            <a:ext cx="21602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149080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14908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done</a:t>
            </a:r>
            <a:r>
              <a:rPr lang="zh-CN" altLang="en-US" b="1" dirty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rot="16200000" flipV="1">
            <a:off x="1781690" y="391505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5656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80012" y="2420888"/>
            <a:ext cx="1588" cy="5328592"/>
          </a:xfrm>
          <a:prstGeom prst="bentConnector3">
            <a:avLst>
              <a:gd name="adj1" fmla="val 608047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19672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>
            <a:off x="3059832" y="3501008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5" idx="1"/>
          </p:cNvCxnSpPr>
          <p:nvPr/>
        </p:nvCxnSpPr>
        <p:spPr>
          <a:xfrm>
            <a:off x="360040" y="4581128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4581128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7" idx="0"/>
          </p:cNvCxnSpPr>
          <p:nvPr/>
        </p:nvCxnSpPr>
        <p:spPr>
          <a:xfrm rot="16200000" flipH="1">
            <a:off x="4954688" y="3919700"/>
            <a:ext cx="4227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3928" y="3284984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355976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do</a:t>
            </a:r>
            <a:r>
              <a:rPr lang="en-US" altLang="zh-CN" dirty="0"/>
              <a:t> Commands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28184" y="46171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56" y="5229200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1880" y="3501008"/>
            <a:ext cx="432048" cy="216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4088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00192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for1--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constant_as_list.sh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centos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ubuntu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gentoo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opensuse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Linux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FreeBSD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 OS 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du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"==$x==" ;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eval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$x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centos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centos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比较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for2--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variable_as_list.sh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=1; weekdays="Mon Tue Wed Thu Fri"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443711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493187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"$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443711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比较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24744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for3--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-n "Positional parameter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++)): $day 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$day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[Mm]on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Ww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[Ff]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ri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[Ss]at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[Ss]un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 (Invalid 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77768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$ ./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for3--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 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lundi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308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="192.168.0"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254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IPAdress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$num: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mynet.$num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/>
              <a:t>increment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"Number: $num"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addusers_foreach.sh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{1..50}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50)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 user${x}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750" y="2060848"/>
            <a:ext cx="792068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用于强行退出当前循环。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如果是嵌套循环，则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命令后面可以跟一数字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，表示退出第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重循环（最里面的为第一重循环）。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9750" y="4437112"/>
            <a:ext cx="8064698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用于忽略本次循环的剩余部分，回到循环的顶部，继续下一次循环。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continue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命令后面也可跟一数字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，表示回到第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重循环的顶部。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2616" y="126876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616" y="3645024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7053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for-loop_and_break.sh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000" b="1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4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]; 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break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47CBD4B8-45A0-8B94-0DB7-DF104D9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强引用和弱引用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EF216299-0A54-2858-4747-96E22470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zh-CN" altLang="en-US"/>
              <a:t>强引用</a:t>
            </a:r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单引号对</a:t>
            </a:r>
            <a:r>
              <a:rPr lang="zh-CN" altLang="en-US"/>
              <a:t>是强引用</a:t>
            </a:r>
          </a:p>
          <a:p>
            <a:pPr lvl="1" eaLnBrk="1" hangingPunct="1"/>
            <a:r>
              <a:rPr lang="zh-CN" altLang="en-US"/>
              <a:t>单引号对中的字符都将作为普通字符，但不允许出现另外的单引号。</a:t>
            </a:r>
            <a:r>
              <a:rPr lang="en-US" altLang="zh-CN"/>
              <a:t>”aljksdnfoio $var”</a:t>
            </a:r>
            <a:endParaRPr lang="zh-CN" altLang="en-US"/>
          </a:p>
          <a:p>
            <a:pPr eaLnBrk="1" hangingPunct="1"/>
            <a:r>
              <a:rPr lang="zh-CN" altLang="en-US"/>
              <a:t>弱引用		</a:t>
            </a:r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双引号对</a:t>
            </a:r>
            <a:r>
              <a:rPr lang="zh-CN" altLang="en-US"/>
              <a:t>是弱引用		</a:t>
            </a:r>
          </a:p>
          <a:p>
            <a:pPr lvl="1" eaLnBrk="1" hangingPunct="1"/>
            <a:r>
              <a:rPr lang="zh-CN" altLang="en-US"/>
              <a:t>双引号对中的部分字符仍保留特殊含义</a:t>
            </a:r>
          </a:p>
          <a:p>
            <a:pPr lvl="2" eaLnBrk="1" hangingPunct="1"/>
            <a:r>
              <a:rPr lang="en-US" altLang="zh-CN"/>
              <a:t>$</a:t>
            </a:r>
            <a:r>
              <a:rPr lang="zh-CN" altLang="en-US"/>
              <a:t>（美元符号）－　变量扩展 </a:t>
            </a:r>
          </a:p>
          <a:p>
            <a:pPr lvl="2" eaLnBrk="1" hangingPunct="1"/>
            <a:r>
              <a:rPr lang="en-US" altLang="zh-CN"/>
              <a:t>`</a:t>
            </a:r>
            <a:r>
              <a:rPr lang="zh-CN" altLang="en-US"/>
              <a:t>（反引号） 　－　命令替换 </a:t>
            </a:r>
          </a:p>
          <a:p>
            <a:pPr lvl="2" eaLnBrk="1" hangingPunct="1"/>
            <a:r>
              <a:rPr lang="en-US" altLang="zh-CN"/>
              <a:t>\</a:t>
            </a:r>
            <a:r>
              <a:rPr lang="zh-CN" altLang="en-US"/>
              <a:t>（反斜线）　 －　禁止单个字符扩展 </a:t>
            </a:r>
          </a:p>
          <a:p>
            <a:pPr lvl="2" eaLnBrk="1" hangingPunct="1"/>
            <a:r>
              <a:rPr lang="en-US" altLang="zh-CN"/>
              <a:t>!</a:t>
            </a:r>
            <a:r>
              <a:rPr lang="zh-CN" altLang="en-US"/>
              <a:t>（叹号）　     －　历史命令替换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67D42-6A73-37E8-BC12-E74690266D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8309" name="灯片编号占位符 5">
            <a:extLst>
              <a:ext uri="{FF2B5EF4-FFF2-40B4-BE49-F238E27FC236}">
                <a16:creationId xmlns:a16="http://schemas.microsoft.com/office/drawing/2014/main" id="{1497DF6A-6D59-1B74-31B0-695622146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BD53E4-15F1-4E1C-A0CD-D8B71F25A5B4}" type="slidenum">
              <a:rPr lang="en-US" altLang="zh-CN">
                <a:latin typeface="Garamond" panose="02020404030301010803" pitchFamily="18" charset="0"/>
              </a:rPr>
              <a:pPr/>
              <a:t>11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型）举例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83508"/>
            <a:ext cx="7992888" cy="32932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for-loop_and_continue.sh</a:t>
            </a:r>
          </a:p>
          <a:p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-n "Day $((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7 -o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8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]; then   # i=2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的时候输出的是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Mon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continue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 (weekday)"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400" dirty="0"/>
              <a:t>语法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说明</a:t>
            </a:r>
            <a:endParaRPr lang="en-US" altLang="zh-CN" sz="2400" dirty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1800" dirty="0">
                <a:ea typeface="黑体" pitchFamily="2" charset="-122"/>
              </a:rPr>
              <a:t>通常 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zh-CN" altLang="en-US" sz="1800" b="1" dirty="0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1800" dirty="0">
                <a:ea typeface="黑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zh-CN" altLang="en-US" sz="1800" dirty="0">
                <a:ea typeface="黑体" pitchFamily="2" charset="-122"/>
              </a:rPr>
              <a:t>是</a:t>
            </a:r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算数表达式；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 expr2</a:t>
            </a:r>
            <a:r>
              <a:rPr lang="zh-CN" altLang="en-US" sz="1800" dirty="0">
                <a:ea typeface="黑体" pitchFamily="2" charset="-122"/>
              </a:rPr>
              <a:t>是</a:t>
            </a:r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逻辑表达式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1800" dirty="0">
                <a:ea typeface="黑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1800" dirty="0">
                <a:ea typeface="黑体" pitchFamily="2" charset="-122"/>
              </a:rPr>
              <a:t> </a:t>
            </a:r>
            <a:r>
              <a:rPr lang="zh-CN" altLang="en-US" sz="1800" dirty="0">
                <a:ea typeface="黑体" pitchFamily="2" charset="-122"/>
              </a:rPr>
              <a:t>仅在循环开始之初执行一次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1800" dirty="0">
                <a:ea typeface="黑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1800" dirty="0">
                <a:ea typeface="黑体" pitchFamily="2" charset="-122"/>
              </a:rPr>
              <a:t> </a:t>
            </a:r>
            <a:r>
              <a:rPr lang="zh-CN" altLang="en-US" sz="1800" dirty="0">
                <a:ea typeface="黑体" pitchFamily="2" charset="-122"/>
              </a:rPr>
              <a:t>在每次执行循环体之前执行一次</a:t>
            </a:r>
            <a:endParaRPr lang="en-US" altLang="zh-CN" sz="1800" dirty="0">
              <a:ea typeface="黑体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1800" dirty="0">
                <a:ea typeface="黑体" pitchFamily="2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楷体_GB2312" pitchFamily="49" charset="-122"/>
              </a:rPr>
              <a:t>expr3 </a:t>
            </a:r>
            <a:r>
              <a:rPr lang="zh-CN" altLang="en-US" sz="1800" b="1" dirty="0">
                <a:latin typeface="Courier New" pitchFamily="49" charset="0"/>
                <a:ea typeface="楷体_GB2312" pitchFamily="49" charset="-122"/>
              </a:rPr>
              <a:t>在</a:t>
            </a:r>
            <a:r>
              <a:rPr lang="zh-CN" altLang="en-US" sz="1800" dirty="0">
                <a:ea typeface="黑体" pitchFamily="2" charset="-122"/>
              </a:rPr>
              <a:t>每次执行循环体之后执行</a:t>
            </a:r>
            <a:r>
              <a:rPr lang="zh-CN" altLang="en-US" sz="1800">
                <a:ea typeface="黑体" pitchFamily="2" charset="-122"/>
              </a:rPr>
              <a:t>一次</a:t>
            </a:r>
            <a:endParaRPr lang="en-US" altLang="zh-CN" sz="1800">
              <a:ea typeface="黑体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1800">
                <a:ea typeface="黑体" pitchFamily="2" charset="-122"/>
              </a:rPr>
              <a:t>每行后面加或不加分号，不影响代码的执行</a:t>
            </a:r>
            <a:endParaRPr lang="zh-CN" altLang="en-US" sz="1800" dirty="0">
              <a:ea typeface="黑体" pitchFamily="2" charset="-122"/>
            </a:endParaRPr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855623"/>
            <a:ext cx="8136706" cy="1438342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((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))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expr1</a:t>
            </a:r>
            <a:endParaRPr lang="en-US" altLang="zh-CN" sz="20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for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</a:t>
            </a:r>
            <a:endParaRPr lang="zh-CN" altLang="en-US" sz="20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Courier New" pitchFamily="49" charset="0"/>
                <a:ea typeface="楷体_GB2312" pitchFamily="49" charset="-122"/>
              </a:rPr>
              <a:t>expr3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0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((i=0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i&lt;10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$i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 ))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"Random 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$RANDOM"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 </a:t>
            </a:r>
          </a:p>
          <a:p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=1, j=10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5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++, j=j+5))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 do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$j"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5589240"/>
            <a:ext cx="576064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语言风格的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for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语句通常用于实现计数型循环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style_sum.sh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s=0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let s=$s+$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:  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空语句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/>
              <a:t>C</a:t>
            </a:r>
            <a:r>
              <a:rPr lang="zh-CN" altLang="en-US" dirty="0"/>
              <a:t>语言型）举例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addusers_for_C-style.sh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n=1; n&lt;=50; n++ ))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if </a:t>
            </a:r>
            <a:r>
              <a:rPr lang="en-US" altLang="zh-CN" sz="2000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((n&lt;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10))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then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="st0${n}"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else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${n}"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412776"/>
            <a:ext cx="8136904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的退出状态为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331640" y="3573016"/>
            <a:ext cx="6486525" cy="2230437"/>
            <a:chOff x="881" y="2625"/>
            <a:chExt cx="4086" cy="1405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1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485359"/>
            <a:ext cx="8388424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guess_number.sh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$RANDOM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是一个系统随机数的环境变量，模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运算用于生成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1-100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的随机整数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num=$((RANDOM%100)) 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使用永真循环、条件退出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(break)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的方式接收用户的猜测并进行判断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: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read  -p  "Please guess my number [0-99]: "  answer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  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less then my NUMBER."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]]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greater then my NUMBER."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((answer==num))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"Bingo! Congratulate: my NUMBER is $num."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break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zh-CN" altLang="en-US"/>
              <a:t>语句举例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2982" y="1052736"/>
            <a:ext cx="8388424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while-rename_filename.sh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找出当前目录下包含空格的文件名，将空格替换为下划线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DIR="."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设置一个变量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DIR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，表示要查找的目录，默认为当前目录</a:t>
            </a:r>
          </a:p>
          <a:p>
            <a:endParaRPr lang="zh-CN" altLang="en-US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`find`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命令查找目录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DIR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下的所有文件（不包括子目录），并将结果逐行传递给一个循环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find $DIR -type f | while read file; do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# file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作为一个临时变量，用于存储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find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命令逐行输出的文件路径。因此，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file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变量的值是每次循环迭代时由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find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命令提供的文件路径。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[[ "$file" = *[[:space:]]* ]]; then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使用正则表达式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"$file" = *[[:space:]]* ]]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来检查文件名是否包含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空格。*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[[:space:]]*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：表示模式匹配模式，用于匹配包含任意数量空白字符（空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格、制表符等）的字符串。其中*：表示零个或多个字符。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如果文件名中包含空格，执行以下操作：使用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`mv`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命令将文件的原始名称中的空 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格替换为下划线，并重命名文件。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 ' '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表示将空格字符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 '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替换为下划线字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符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'_'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。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 "$file" $(echo $file | tr ' ' '_')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fi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done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until </a:t>
            </a:r>
            <a:r>
              <a:rPr lang="zh-CN" altLang="en-US" dirty="0"/>
              <a:t>循环语句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1412776"/>
            <a:ext cx="828092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 dirty="0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59632" y="3670747"/>
            <a:ext cx="6911975" cy="2263775"/>
            <a:chOff x="567" y="2564"/>
            <a:chExt cx="4354" cy="1426"/>
          </a:xfrm>
        </p:grpSpPr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3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until </a:t>
            </a:r>
            <a:r>
              <a:rPr lang="zh-CN" altLang="en-US" sz="3200" dirty="0"/>
              <a:t>循环</a:t>
            </a:r>
            <a:r>
              <a:rPr lang="zh-CN" altLang="en-US" sz="3200"/>
              <a:t>语句举例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00824"/>
            <a:ext cx="8219256" cy="5693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until-user_online_to_write.sh</a:t>
            </a:r>
          </a:p>
          <a:p>
            <a:endParaRPr lang="en-US" altLang="zh-CN" sz="14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username=$1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从命令行参数中获取第一个参数，即用户名，并将其存储在变量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username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中</a:t>
            </a:r>
          </a:p>
          <a:p>
            <a:endParaRPr lang="zh-CN" altLang="en-US" sz="14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$# -lt 1 ] ; then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如果命令行参数的数量小于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，即没有提供足够的参数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`basename $0`  &lt;username&gt;  [&lt;message&gt;]"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显示使用说明，告诉用户如何正确使用脚本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 1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退出脚本，返回状态码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，表示出现错误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</a:p>
          <a:p>
            <a:endParaRPr lang="en-US" altLang="zh-CN" sz="14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grep "^$username:" /etc/passwd &gt; /dev/null ; then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命令检查指定的用户名是否存在于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/etc/passwd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文件中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如果存在，不执行任何操作，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表示一个空命令，用于占位，没有实际操作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"$username is not a user on this system."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如果用户名不存在，显示错误消息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 2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退出脚本，返回状态码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2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，表示出现错误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</a:p>
          <a:p>
            <a:endParaRPr lang="en-US" altLang="zh-CN" sz="14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until ps aux | grep -v "root" |grep "$username" &gt; /dev/null ; do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until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循环，检查用户是否登录，如果用户没有登录，继续循环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"$username is not logged on."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如果用户没有登录，显示消息</a:t>
            </a:r>
          </a:p>
          <a:p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sleep 20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休眠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20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秒，然后再次检查用户是否登录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B55AB4A-DB5B-290B-CDE1-104E4C93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命令行执行过程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59366B7A-2533-0EDF-E84A-8CEC4EC9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30725"/>
          </a:xfrm>
        </p:spPr>
        <p:txBody>
          <a:bodyPr/>
          <a:lstStyle/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将命令行分成单个命令词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展开别名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展开大括号中的声明（</a:t>
            </a:r>
            <a:r>
              <a:rPr lang="en-US" altLang="zh-CN" sz="2800"/>
              <a:t>{}</a:t>
            </a:r>
            <a:r>
              <a:rPr lang="zh-CN" altLang="en-US" sz="2800"/>
              <a:t>）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展开颚化声明（</a:t>
            </a:r>
            <a:r>
              <a:rPr lang="en-US" altLang="zh-CN" sz="2800"/>
              <a:t>~</a:t>
            </a:r>
            <a:r>
              <a:rPr lang="zh-CN" altLang="en-US" sz="2800"/>
              <a:t>）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命令替换 （ </a:t>
            </a:r>
            <a:r>
              <a:rPr lang="en-US" altLang="zh-CN" sz="2800"/>
              <a:t>$()</a:t>
            </a:r>
            <a:r>
              <a:rPr lang="zh-CN" altLang="en-US" sz="2800"/>
              <a:t>　或　</a:t>
            </a:r>
            <a:r>
              <a:rPr lang="en-US" altLang="zh-CN" sz="2800"/>
              <a:t>``</a:t>
            </a:r>
            <a:r>
              <a:rPr lang="zh-CN" altLang="en-US" sz="2800"/>
              <a:t>）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再次把命令行分成命令词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展开文件通配（*、</a:t>
            </a:r>
            <a:r>
              <a:rPr lang="en-US" altLang="zh-CN" sz="2800"/>
              <a:t>?</a:t>
            </a:r>
            <a:r>
              <a:rPr lang="zh-CN" altLang="en-US" sz="2800"/>
              <a:t>、</a:t>
            </a:r>
            <a:r>
              <a:rPr lang="en-US" altLang="zh-CN" sz="2800"/>
              <a:t>[abc]</a:t>
            </a:r>
            <a:r>
              <a:rPr lang="zh-CN" altLang="en-US" sz="2800"/>
              <a:t>等等）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准备</a:t>
            </a:r>
            <a:r>
              <a:rPr lang="en-US" altLang="zh-CN" sz="2800"/>
              <a:t>I/0</a:t>
            </a:r>
            <a:r>
              <a:rPr lang="zh-CN" altLang="en-US" sz="2800"/>
              <a:t>重定向（</a:t>
            </a:r>
            <a:r>
              <a:rPr lang="en-US" altLang="zh-CN" sz="2800"/>
              <a:t>&lt;</a:t>
            </a:r>
            <a:r>
              <a:rPr lang="zh-CN" altLang="en-US" sz="2800"/>
              <a:t>、</a:t>
            </a:r>
            <a:r>
              <a:rPr lang="en-US" altLang="zh-CN" sz="2800"/>
              <a:t>&gt;</a:t>
            </a:r>
            <a:r>
              <a:rPr lang="zh-CN" altLang="en-US" sz="2800"/>
              <a:t>） </a:t>
            </a:r>
          </a:p>
          <a:p>
            <a:pPr marL="514350" indent="-514350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800"/>
              <a:t>运行命令！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8488F-5C0C-6E30-253B-748B8834AA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9333" name="灯片编号占位符 5">
            <a:extLst>
              <a:ext uri="{FF2B5EF4-FFF2-40B4-BE49-F238E27FC236}">
                <a16:creationId xmlns:a16="http://schemas.microsoft.com/office/drawing/2014/main" id="{28E91FAD-97D1-22DB-C8E3-4C61A2990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7D9B50-3E8F-41BE-97F2-D454CB4A65C5}" type="slidenum">
              <a:rPr lang="en-US" altLang="zh-CN">
                <a:latin typeface="Garamond" panose="02020404030301010803" pitchFamily="18" charset="0"/>
              </a:rPr>
              <a:pPr/>
              <a:t>12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while/until/for </a:t>
            </a:r>
            <a:r>
              <a:rPr lang="zh-CN" altLang="en-US" dirty="0"/>
              <a:t>循环举例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while-until-for_sum.sh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使用当型循环求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        #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 ; s=0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&lt;100))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使用直到型循环求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==100))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风格的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while/until/for </a:t>
            </a:r>
            <a:r>
              <a:rPr lang="zh-CN" altLang="en-US" dirty="0"/>
              <a:t>循环举例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640871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true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795444"/>
            <a:ext cx="640871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false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523636"/>
            <a:ext cx="640871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for-infinite_loops.sh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; ; ))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1124744"/>
            <a:ext cx="1292662" cy="489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/>
              <a:t>　　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在循环体内使用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带有条件判断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语句，可以实现“永真循环，条件退出”。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将循环结果通过管道</a:t>
            </a:r>
            <a:br>
              <a:rPr lang="en-US" altLang="zh-CN" sz="2800" dirty="0"/>
            </a:br>
            <a:r>
              <a:rPr lang="zh-CN" altLang="en-US" sz="2800" dirty="0"/>
              <a:t>传递给其他命令处理（</a:t>
            </a:r>
            <a:r>
              <a:rPr lang="en-US" altLang="zh-CN" sz="2800" dirty="0"/>
              <a:t>done |</a:t>
            </a:r>
            <a:r>
              <a:rPr lang="zh-CN" altLang="en-US" sz="28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71657"/>
            <a:ext cx="7992888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loop--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to_pipe.sh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t-BR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pt-BR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7 8 9 2 3 4 5 11</a:t>
            </a:r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t-BR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	echo $i</a:t>
            </a:r>
          </a:p>
          <a:p>
            <a:r>
              <a:rPr lang="pt-BR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-n</a:t>
            </a:r>
          </a:p>
          <a:p>
            <a:endParaRPr lang="pt-BR" altLang="zh-CN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/etc/passwd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文件中提取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（用户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ID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）大于或等于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500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的用户的用户名，并按字母顺序对这些用户名进行排序，然后将排序后的用户名列表输出到终端。通常，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大于或等于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500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的用户是普通用户，而低于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500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的通常是系统用户。</a:t>
            </a:r>
            <a:endParaRPr lang="pt-BR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 -F':' '$3 &gt;= 500 {print $1}' /etc/passwd </a:t>
            </a:r>
            <a:r>
              <a:rPr lang="pt-BR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pt-BR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pt-BR" altLang="zh-CN" b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pt-BR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IFS= read -r person </a:t>
            </a:r>
          </a:p>
          <a:p>
            <a:r>
              <a:rPr lang="pt-BR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从管道中读取每行文本，并将每行的内容存储在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person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变量中。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IFS=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空字符串，这意味着将不使用任何分隔符来分割输入行，从而保留行中的空格。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-r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选项告诉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命令不要对反斜杠（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\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）进行转义。</a:t>
            </a:r>
            <a:endParaRPr lang="pt-BR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$person </a:t>
            </a:r>
          </a:p>
          <a:p>
            <a:r>
              <a:rPr lang="pt-BR" altLang="zh-CN" b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</a:t>
            </a:r>
            <a:endParaRPr lang="pt-BR" altLang="zh-CN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循环与菜单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一般地，使用 </a:t>
            </a:r>
            <a:r>
              <a:rPr lang="en-US" altLang="zh-CN" sz="3200" dirty="0"/>
              <a:t>while </a:t>
            </a:r>
            <a:r>
              <a:rPr lang="zh-CN" altLang="en-US" sz="3200" dirty="0"/>
              <a:t>循环配合 </a:t>
            </a:r>
            <a:r>
              <a:rPr lang="en-US" altLang="zh-CN" sz="3200" dirty="0"/>
              <a:t>case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r>
              <a:rPr lang="en-US" altLang="zh-CN" sz="3200" dirty="0"/>
              <a:t>Bash </a:t>
            </a:r>
            <a:r>
              <a:rPr lang="zh-CN" altLang="en-US" sz="3200" dirty="0"/>
              <a:t>提供了专门的 </a:t>
            </a:r>
            <a:r>
              <a:rPr lang="en-US" altLang="zh-CN" sz="3200" dirty="0"/>
              <a:t>select </a:t>
            </a:r>
            <a:r>
              <a:rPr lang="zh-CN" altLang="en-US" sz="3200" dirty="0"/>
              <a:t>循环</a:t>
            </a:r>
            <a:endParaRPr lang="en-US" altLang="zh-CN" sz="3200" dirty="0"/>
          </a:p>
          <a:p>
            <a:pPr lvl="1"/>
            <a:r>
              <a:rPr lang="en-US" altLang="zh-CN" sz="2800" dirty="0"/>
              <a:t>select </a:t>
            </a:r>
            <a:r>
              <a:rPr lang="zh-CN" altLang="en-US" sz="2800" dirty="0"/>
              <a:t>循环主要用于创建菜单</a:t>
            </a:r>
            <a:endParaRPr lang="en-US" altLang="zh-CN" sz="2800" dirty="0"/>
          </a:p>
          <a:p>
            <a:pPr lvl="1"/>
            <a:r>
              <a:rPr lang="en-US" altLang="zh-CN" sz="2800" dirty="0"/>
              <a:t>select </a:t>
            </a:r>
            <a:r>
              <a:rPr lang="zh-CN" altLang="en-US" sz="2800" dirty="0"/>
              <a:t>是个无限循环</a:t>
            </a:r>
            <a:endParaRPr lang="en-US" altLang="zh-CN" sz="2800" dirty="0"/>
          </a:p>
          <a:p>
            <a:pPr lvl="2"/>
            <a:r>
              <a:rPr lang="zh-CN" altLang="en-US" sz="2400" dirty="0">
                <a:ea typeface="黑体" pitchFamily="2" charset="-122"/>
              </a:rPr>
              <a:t>通常</a:t>
            </a:r>
            <a:r>
              <a:rPr lang="zh-CN" altLang="en-US" sz="2400">
                <a:ea typeface="黑体" pitchFamily="2" charset="-122"/>
              </a:rPr>
              <a:t>要配合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</a:t>
            </a:r>
            <a:r>
              <a:rPr lang="zh-CN" altLang="en-US" sz="2400">
                <a:ea typeface="黑体" pitchFamily="2" charset="-122"/>
              </a:rPr>
              <a:t>语句</a:t>
            </a:r>
            <a:r>
              <a:rPr lang="zh-CN" altLang="en-US" sz="2400" dirty="0">
                <a:ea typeface="黑体" pitchFamily="2" charset="-122"/>
              </a:rPr>
              <a:t>处理不同的选单及退出</a:t>
            </a:r>
            <a:endParaRPr lang="en-US" altLang="zh-CN" sz="2400" dirty="0">
              <a:ea typeface="黑体" pitchFamily="2" charset="-122"/>
            </a:endParaRPr>
          </a:p>
          <a:p>
            <a:pPr lvl="2"/>
            <a:r>
              <a:rPr lang="en-US" altLang="zh-CN" sz="2400" dirty="0"/>
              <a:t>select </a:t>
            </a:r>
            <a:r>
              <a:rPr lang="zh-CN" altLang="en-US" sz="2400" dirty="0">
                <a:ea typeface="黑体" pitchFamily="2" charset="-122"/>
              </a:rPr>
              <a:t>循环的退出</a:t>
            </a:r>
            <a:endParaRPr lang="en-US" altLang="zh-CN" sz="2400" dirty="0">
              <a:ea typeface="黑体" pitchFamily="2" charset="-122"/>
            </a:endParaRPr>
          </a:p>
          <a:p>
            <a:pPr lvl="3"/>
            <a:r>
              <a:rPr lang="zh-CN" altLang="en-US" dirty="0">
                <a:ea typeface="黑体" pitchFamily="2" charset="-122"/>
              </a:rPr>
              <a:t>按 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ctrl+c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退出循环</a:t>
            </a:r>
            <a:endParaRPr lang="en-US" altLang="zh-CN" dirty="0">
              <a:ea typeface="黑体" pitchFamily="2" charset="-122"/>
            </a:endParaRPr>
          </a:p>
          <a:p>
            <a:pPr lvl="3"/>
            <a:r>
              <a:rPr lang="zh-CN" altLang="en-US" dirty="0">
                <a:ea typeface="黑体" pitchFamily="2" charset="-122"/>
              </a:rPr>
              <a:t>在循环体内用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命令退出循环</a:t>
            </a:r>
            <a:endParaRPr lang="en-US" altLang="zh-CN" dirty="0">
              <a:ea typeface="黑体" pitchFamily="2" charset="-122"/>
            </a:endParaRPr>
          </a:p>
          <a:p>
            <a:pPr lvl="3"/>
            <a:r>
              <a:rPr lang="zh-CN" altLang="en-US" dirty="0">
                <a:ea typeface="黑体" pitchFamily="2" charset="-122"/>
              </a:rPr>
              <a:t>或用</a:t>
            </a:r>
            <a:r>
              <a:rPr lang="zh-CN" altLang="en-US" b="1" dirty="0">
                <a:ea typeface="黑体" pitchFamily="2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命令终止脚本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701925"/>
          </a:xfrm>
        </p:spPr>
        <p:txBody>
          <a:bodyPr/>
          <a:lstStyle/>
          <a:p>
            <a:r>
              <a:rPr lang="zh-CN" altLang="en-US" sz="2400" dirty="0">
                <a:ea typeface="黑体" pitchFamily="2" charset="-122"/>
              </a:rPr>
              <a:t>按数值顺序排列的</a:t>
            </a:r>
            <a:r>
              <a:rPr lang="zh-CN" altLang="en-US" sz="2400">
                <a:ea typeface="黑体" pitchFamily="2" charset="-122"/>
              </a:rPr>
              <a:t>菜单项</a:t>
            </a:r>
            <a:endParaRPr lang="en-US" altLang="zh-CN" sz="2400" dirty="0">
              <a:ea typeface="黑体" pitchFamily="2" charset="-122"/>
            </a:endParaRPr>
          </a:p>
          <a:p>
            <a:r>
              <a:rPr lang="zh-CN" altLang="en-US" sz="2400" dirty="0">
                <a:ea typeface="黑体" pitchFamily="2" charset="-122"/>
              </a:rPr>
              <a:t>菜单项的间隔符由环境变量 </a:t>
            </a:r>
            <a:r>
              <a:rPr lang="en-US" altLang="zh-CN" sz="2400" dirty="0">
                <a:solidFill>
                  <a:srgbClr val="002060"/>
                </a:solidFill>
                <a:ea typeface="黑体" pitchFamily="2" charset="-122"/>
              </a:rPr>
              <a:t>IFS </a:t>
            </a:r>
            <a:r>
              <a:rPr lang="zh-CN" altLang="en-US" sz="2400" dirty="0">
                <a:ea typeface="黑体" pitchFamily="2" charset="-122"/>
              </a:rPr>
              <a:t>决定</a:t>
            </a:r>
            <a:endParaRPr lang="en-US" altLang="zh-CN" sz="2400" dirty="0">
              <a:ea typeface="黑体" pitchFamily="2" charset="-122"/>
            </a:endParaRPr>
          </a:p>
          <a:p>
            <a:r>
              <a:rPr lang="zh-CN" altLang="en-US" sz="2400" dirty="0">
                <a:ea typeface="黑体" pitchFamily="2" charset="-122"/>
              </a:rPr>
              <a:t>用于引导用户输入的提示信息存放在环境变量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itchFamily="2" charset="-122"/>
              </a:rPr>
              <a:t>中</a:t>
            </a:r>
          </a:p>
          <a:p>
            <a:r>
              <a:rPr lang="zh-CN" altLang="en-US" sz="2400" dirty="0">
                <a:ea typeface="黑体" pitchFamily="2" charset="-122"/>
              </a:rPr>
              <a:t>用户输入的值会被存储在内置变量 </a:t>
            </a:r>
            <a:r>
              <a:rPr lang="en-US" altLang="zh-CN" sz="2400" kern="1200" dirty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/>
              <a:t> </a:t>
            </a:r>
            <a:r>
              <a:rPr lang="zh-CN" altLang="en-US" sz="2400" dirty="0">
                <a:ea typeface="黑体" pitchFamily="2" charset="-122"/>
              </a:rPr>
              <a:t>中</a:t>
            </a:r>
            <a:endParaRPr lang="en-US" altLang="zh-CN" sz="2400" dirty="0">
              <a:ea typeface="黑体" pitchFamily="2" charset="-122"/>
            </a:endParaRPr>
          </a:p>
          <a:p>
            <a:r>
              <a:rPr lang="zh-CN" altLang="en-US" sz="2400" dirty="0">
                <a:ea typeface="黑体" pitchFamily="2" charset="-122"/>
              </a:rPr>
              <a:t>用户直接输入回车将重新显示菜单</a:t>
            </a:r>
          </a:p>
          <a:p>
            <a:r>
              <a:rPr lang="zh-CN" altLang="en-US" sz="2400" dirty="0">
                <a:ea typeface="黑体" pitchFamily="2" charset="-122"/>
              </a:rPr>
              <a:t>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循环类似，省略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list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时等价于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536" y="1576834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select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循环开始的标志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what-lang-do-you-like_select.sh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scripting language?  "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python ruby quit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$s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bash|perl|python|ruby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quit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exit  ;;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*) echo "You selected error , retry …"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r>
              <a:rPr lang="en-US" altLang="zh-CN" dirty="0"/>
              <a:t>——select </a:t>
            </a:r>
            <a:r>
              <a:rPr lang="zh-CN" altLang="en-US" dirty="0"/>
              <a:t>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what-os-do-you-like_select.sh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OS? 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='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Linux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FreeBSD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OS X"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os</a:t>
            </a:r>
            <a:endParaRPr lang="en-US" altLang="zh-CN" sz="2000" b="1" dirty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1|2|3|4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*) exit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7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 echo "Running tar tool..."; }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="Please choose a backup tools : 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tar quit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1)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2)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3)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4)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5) exit     ;;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b="1" dirty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656885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说明：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136904" cy="39015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环境变量定义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脚本中使用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时的提示符，如果不选择默认为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(#?)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ts val="27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done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之间的是循环体</a:t>
            </a:r>
            <a:endParaRPr lang="en-US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ts val="27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语句会从后面的单词表中自动构建一个带数字的菜单</a:t>
            </a:r>
            <a:endParaRPr lang="en-US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ts val="27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每次循环，用户任何的输入值会自动保存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覆盖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在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变量中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7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select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之后的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那个变量，如果按键输入的是数字，则通过该变量引用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“$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b="1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”</a:t>
            </a:r>
            <a:r>
              <a:rPr lang="zh-CN" altLang="en-US" sz="2400" b="1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则会输出该数字对应的单词。如果按键输入的不是数字，则该变量没有实际作用，可以用任何字符占位。</a:t>
            </a:r>
            <a:endParaRPr lang="en-US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0080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en-US" altLang="zh-CN"/>
              <a:t>Example 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28092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2708920"/>
            <a:ext cx="828092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all_in_one_backup_select.sourcefunc.sh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source /root/bin/my_backup_functions.sh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="Please choose a backup tools: "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any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tar quit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1|[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mM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2|[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]sync)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3|[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4|[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ar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5|[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qQ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uit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   exit     ;;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846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9BC82ED1-DA75-9B44-B60F-40AA757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变量的作用域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C1649A83-C30A-4D4A-88D6-C2128AB8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局部变量的作用范围仅仅限制在其命令行所在的</a:t>
            </a:r>
            <a:r>
              <a:rPr lang="en-US" altLang="zh-CN" sz="3200"/>
              <a:t>Shell</a:t>
            </a:r>
            <a:r>
              <a:rPr lang="zh-CN" altLang="en-US" sz="3200"/>
              <a:t>或</a:t>
            </a:r>
            <a:r>
              <a:rPr lang="en-US" altLang="zh-CN" sz="3200"/>
              <a:t>Shell</a:t>
            </a:r>
            <a:r>
              <a:rPr lang="zh-CN" altLang="en-US" sz="3200"/>
              <a:t>脚本文件中；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全局变量的作用范围则包括本</a:t>
            </a:r>
            <a:r>
              <a:rPr lang="en-US" altLang="zh-CN" sz="3200"/>
              <a:t>Shell</a:t>
            </a:r>
            <a:r>
              <a:rPr lang="zh-CN" altLang="en-US" sz="3200"/>
              <a:t>进程及其所有子进程。</a:t>
            </a:r>
          </a:p>
          <a:p>
            <a:pPr eaLnBrk="1" hangingPunct="1"/>
            <a:r>
              <a:rPr lang="zh-CN" altLang="en-US" sz="3200"/>
              <a:t>可以使用 </a:t>
            </a:r>
            <a:r>
              <a:rPr lang="en-US" altLang="zh-CN" sz="3200"/>
              <a:t>export </a:t>
            </a:r>
            <a:r>
              <a:rPr lang="zh-CN" altLang="en-US" sz="3200"/>
              <a:t>内置命令将局部变量设置为全局变量。 </a:t>
            </a:r>
            <a:endParaRPr lang="en-US" altLang="zh-CN" sz="3200"/>
          </a:p>
          <a:p>
            <a:pPr eaLnBrk="1" hangingPunct="1"/>
            <a:r>
              <a:rPr lang="zh-CN" altLang="en-US" sz="3200"/>
              <a:t>可以使用 </a:t>
            </a:r>
            <a:r>
              <a:rPr lang="en-US" altLang="zh-CN" sz="3200"/>
              <a:t>export </a:t>
            </a:r>
            <a:r>
              <a:rPr lang="zh-CN" altLang="en-US" sz="3200"/>
              <a:t>内置命令将全局变量设置为局部变量。 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A604E-72CA-1A4C-CD40-7F744F37AF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0357" name="灯片编号占位符 5">
            <a:extLst>
              <a:ext uri="{FF2B5EF4-FFF2-40B4-BE49-F238E27FC236}">
                <a16:creationId xmlns:a16="http://schemas.microsoft.com/office/drawing/2014/main" id="{312FA576-0662-54CE-BB38-1E04072FE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E5EAA6-CC07-401B-9E84-042F46AA9D3C}" type="slidenum">
              <a:rPr lang="en-US" altLang="zh-CN">
                <a:latin typeface="Garamond" panose="02020404030301010803" pitchFamily="18" charset="0"/>
              </a:rPr>
              <a:pPr/>
              <a:t>13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位置参数和命令行参数处理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80949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pp_traverse_1.sh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Usage: pp_traverse_1.sh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"The name of this script is: `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basename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$0`"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"The arguments are: $*"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"The number of arguments is: $#"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; do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"$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" 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" 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((num++))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pp_traverse_2.sh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This script is to test command line arguments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Usage: pp_traverse_2.sh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"----- using the first kind of method ---- 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[ $num -le $# ]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eval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=\$$num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#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let num=num+1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"----- using the second kind of method --- 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(( num=1 ; num &lt;= $# ; num++))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427" y="260648"/>
            <a:ext cx="8229600" cy="1139825"/>
          </a:xfrm>
        </p:spPr>
        <p:txBody>
          <a:bodyPr/>
          <a:lstStyle/>
          <a:p>
            <a:r>
              <a:rPr lang="zh-CN" altLang="en-US" sz="3600" dirty="0"/>
              <a:t>位置参数的遍历（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18864" y="1052736"/>
            <a:ext cx="8229600" cy="5324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sz="1700" b="1" dirty="0">
                <a:solidFill>
                  <a:srgbClr val="002060"/>
                </a:solidFill>
                <a:latin typeface="Courier New" pitchFamily="49" charset="0"/>
              </a:rPr>
              <a:t>## filename: pp_traverse_shift_while.sh</a:t>
            </a:r>
          </a:p>
          <a:p>
            <a:r>
              <a:rPr lang="en-US" altLang="zh-CN" sz="1700" b="1" dirty="0">
                <a:solidFill>
                  <a:srgbClr val="002060"/>
                </a:solidFill>
                <a:latin typeface="Courier New" pitchFamily="49" charset="0"/>
              </a:rPr>
              <a:t># Usage: pp_traverse_shift_while.sh [arguments]</a:t>
            </a:r>
          </a:p>
          <a:p>
            <a:r>
              <a:rPr lang="en-US" altLang="zh-CN" sz="1700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sz="1700" b="1" dirty="0">
                <a:solidFill>
                  <a:srgbClr val="002060"/>
                </a:solidFill>
                <a:latin typeface="Courier New" pitchFamily="49" charset="0"/>
              </a:rPr>
              <a:t>echo "using while loop to traverse positional parameter"</a:t>
            </a:r>
          </a:p>
          <a:p>
            <a:endParaRPr lang="en-US" altLang="zh-CN" sz="1700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num=1  #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初始化一个变量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num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为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1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，用于跟踪参数位置</a:t>
            </a:r>
          </a:p>
          <a:p>
            <a:endParaRPr lang="zh-CN" altLang="en-US" sz="1700" b="1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使用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while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循环来遍历命令行参数，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"$1"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表示第一个参数</a:t>
            </a:r>
            <a:endParaRPr lang="en-US" altLang="zh-CN" sz="1700" b="1">
              <a:solidFill>
                <a:srgbClr val="002060"/>
              </a:solidFill>
              <a:latin typeface="Courier New" pitchFamily="49" charset="0"/>
            </a:endParaRPr>
          </a:p>
          <a:p>
            <a:endParaRPr lang="zh-CN" altLang="en-US" sz="1700" b="1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while [[ "$1" ]] ; do</a:t>
            </a: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    echo "The ${num}th argument is: $1"  </a:t>
            </a: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    #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打印参数位置和参数的值</a:t>
            </a:r>
          </a:p>
          <a:p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let num=num+1  #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增加参数位置计数</a:t>
            </a:r>
          </a:p>
          <a:p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shift  </a:t>
            </a: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done</a:t>
            </a:r>
          </a:p>
          <a:p>
            <a:endParaRPr lang="en-US" altLang="zh-CN" sz="1700" b="1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# shift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：将参数位置向前移动，并将当前参数丢弃，处理下一个参数。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shift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命令不仅会移除当前参数，还会更新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$1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、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$2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、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$3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等特殊变量，使它们分别引用下一个参数的值。当所有参数都被处理完毕时，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$#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将变为 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0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，</a:t>
            </a:r>
            <a:r>
              <a:rPr lang="en-US" altLang="zh-CN" sz="1700" b="1">
                <a:solidFill>
                  <a:srgbClr val="002060"/>
                </a:solidFill>
                <a:latin typeface="Courier New" pitchFamily="49" charset="0"/>
              </a:rPr>
              <a:t>$1 </a:t>
            </a:r>
            <a:r>
              <a:rPr lang="zh-CN" altLang="en-US" sz="1700" b="1">
                <a:solidFill>
                  <a:srgbClr val="002060"/>
                </a:solidFill>
                <a:latin typeface="Courier New" pitchFamily="49" charset="0"/>
              </a:rPr>
              <a:t>则为空。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pp_traverse_shift_until.sh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Usage: pp_traverse_shift_until.sh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"using until loop to traverse positional parameter"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</a:rPr>
              <a:t>until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[ -z "$1" ] ; do</a:t>
            </a: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"$1"</a:t>
            </a: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</a:rPr>
              <a:t>done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until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[ -z "$1" ]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$1"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((num++))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位置参数的遍历（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91982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pp_traverse_shift_for.sh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Usage: pp_traverse_shift_for.sh [arguments]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"using for loop to traverse positional parameter"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#for (( ; ; )) 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   [ -n "$1" ] &amp;&amp;  echo "$1" || break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(( num=1 ; ; num++ ))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[ -n "$1" ] &amp;&amp;  </a:t>
            </a: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</a:rPr>
              <a:t>    echo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"The ${num}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argument is: $1" || break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 shift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位置参数处理举例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08912" cy="56938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ren</a:t>
            </a:r>
          </a:p>
          <a:p>
            <a:endParaRPr lang="en-US" altLang="zh-CN" sz="13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检查脚本的参数数量，如果参数少于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2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个，显示帮助信息并退出脚本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$# -lt 2 ] ; then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cat &lt;&lt;_HELP_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FUNCTION:  Renames a number of files using sed regular expressions.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USAGE:     $0 '&lt;added_replacement&gt;' &lt;files ...&gt;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EXAMPLE:   .bak file1 file2 file3 file4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_HELP_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 1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</a:p>
          <a:p>
            <a:endParaRPr lang="en-US" altLang="zh-CN" sz="13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NEW="$1"; shift;</a:t>
            </a:r>
            <a:endParaRPr lang="zh-CN" altLang="en-US" sz="13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zh-CN" altLang="en-US" sz="13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遍历每个文件参数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for file in $*; do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if [ -f "$file" ] ; then  #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检查文件是否存在</a:t>
            </a:r>
          </a:p>
          <a:p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newfile=`echo "$file"| sed "s/${file}/${file}${NEW}/g"`  #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 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sed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替换文件名</a:t>
            </a:r>
          </a:p>
          <a:p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-f "$newfile" ]; then  #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检查新文件是否已存在</a:t>
            </a:r>
          </a:p>
          <a:p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"ERROR: $newfile exists already."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else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"Renaming $file to $newfile."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mv "$file" "$newfile"  # </a:t>
            </a:r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重命名文件</a:t>
            </a:r>
          </a:p>
          <a:p>
            <a:r>
              <a:rPr lang="zh-CN" altLang="en-US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fi</a:t>
            </a:r>
          </a:p>
          <a:p>
            <a:r>
              <a:rPr lang="en-US" altLang="zh-CN" sz="13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br>
              <a:rPr lang="en-US" altLang="zh-CN" sz="4600" dirty="0"/>
            </a:br>
            <a:r>
              <a:rPr lang="zh-CN" altLang="en-US" sz="4600" dirty="0"/>
              <a:t>函数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函数简介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为了避免大型脚本变得复杂、晦涩而使用函数</a:t>
            </a:r>
          </a:p>
          <a:p>
            <a:r>
              <a:rPr lang="zh-CN" altLang="en-US" sz="2800" dirty="0"/>
              <a:t>将大型脚本代码分割成小块，将这些被命名的代码块称为函数</a:t>
            </a:r>
          </a:p>
          <a:p>
            <a:pPr lvl="1"/>
            <a:r>
              <a:rPr lang="zh-CN" altLang="en-US" dirty="0"/>
              <a:t>一个函数就是一个子程序，用于完成特定的任务</a:t>
            </a:r>
            <a:endParaRPr lang="en-US" altLang="zh-CN" dirty="0"/>
          </a:p>
          <a:p>
            <a:pPr lvl="2"/>
            <a:r>
              <a:rPr lang="zh-CN" altLang="en-US" dirty="0"/>
              <a:t>如：添加一个用户、判断用户是否为管理员 等</a:t>
            </a:r>
          </a:p>
          <a:p>
            <a:r>
              <a:rPr lang="zh-CN" altLang="en-US" dirty="0"/>
              <a:t>函数定义之后可以被使用它的主程序调用</a:t>
            </a:r>
            <a:endParaRPr lang="en-US" altLang="zh-CN" dirty="0"/>
          </a:p>
          <a:p>
            <a:pPr lvl="1"/>
            <a:r>
              <a:rPr lang="zh-CN" altLang="en-US" dirty="0"/>
              <a:t>调用函数的方法与执行</a:t>
            </a:r>
            <a:r>
              <a:rPr lang="en-US" altLang="zh-CN" dirty="0"/>
              <a:t>Shell</a:t>
            </a:r>
            <a:r>
              <a:rPr lang="zh-CN" altLang="en-US" dirty="0"/>
              <a:t>命令无异</a:t>
            </a:r>
          </a:p>
          <a:p>
            <a:pPr lvl="1"/>
            <a:r>
              <a:rPr lang="zh-CN" altLang="en-US" dirty="0"/>
              <a:t>可以在</a:t>
            </a:r>
            <a:r>
              <a:rPr lang="en-US" altLang="zh-CN" dirty="0"/>
              <a:t>Shell</a:t>
            </a:r>
            <a:r>
              <a:rPr lang="zh-CN" altLang="en-US" dirty="0"/>
              <a:t>脚本中调用（函数需先定义而后调用）</a:t>
            </a:r>
            <a:endParaRPr lang="en-US" altLang="zh-CN" dirty="0"/>
          </a:p>
          <a:p>
            <a:pPr lvl="1"/>
            <a:r>
              <a:rPr lang="zh-CN" altLang="en-US" dirty="0"/>
              <a:t>在命令行上直接调用（定义函数的文件需先加载）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合理</a:t>
            </a:r>
            <a:r>
              <a:rPr lang="zh-CN" altLang="en-US" dirty="0"/>
              <a:t>使用</a:t>
            </a:r>
            <a:r>
              <a:rPr lang="en-US" altLang="zh-CN" dirty="0"/>
              <a:t>Shell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/>
              <a:t>简化程序代码，实现代码重用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实现一次定义多次调用。如：</a:t>
            </a:r>
            <a:r>
              <a:rPr lang="en-US" altLang="zh-CN" sz="2400" dirty="0" err="1"/>
              <a:t>is_root_user</a:t>
            </a:r>
            <a:r>
              <a:rPr lang="zh-CN" altLang="en-US" sz="2400" dirty="0"/>
              <a:t>（）函数可以由不同的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脚本重复使用。</a:t>
            </a:r>
          </a:p>
          <a:p>
            <a:r>
              <a:rPr lang="zh-CN" altLang="en-US" sz="2800" b="1" dirty="0"/>
              <a:t>实现结构化编程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使脚本内容更加简洁，增强程序的易读性</a:t>
            </a:r>
          </a:p>
          <a:p>
            <a:r>
              <a:rPr lang="zh-CN" altLang="en-US" sz="2800" b="1" dirty="0"/>
              <a:t>提高执行效率</a:t>
            </a:r>
          </a:p>
          <a:p>
            <a:pPr lvl="1"/>
            <a:r>
              <a:rPr lang="zh-CN" altLang="en-US" sz="2400" dirty="0"/>
              <a:t>将常用的功能定义为多个函数并将其保存在一个文件中</a:t>
            </a:r>
            <a:endParaRPr lang="en-US" altLang="zh-CN" sz="2400" dirty="0"/>
          </a:p>
          <a:p>
            <a:pPr lvl="2"/>
            <a:r>
              <a:rPr lang="zh-CN" altLang="en-US" dirty="0"/>
              <a:t>类似其他语言的“模块”文件</a:t>
            </a:r>
          </a:p>
          <a:p>
            <a:pPr lvl="1"/>
            <a:r>
              <a:rPr lang="zh-CN" altLang="en-US" sz="2400" dirty="0"/>
              <a:t>在 </a:t>
            </a:r>
            <a:r>
              <a:rPr lang="en-US" altLang="zh-CN" sz="2400" dirty="0"/>
              <a:t>~/</a:t>
            </a:r>
            <a:r>
              <a:rPr lang="en-US" altLang="zh-CN" sz="2400" dirty="0" err="1"/>
              <a:t>bashrc</a:t>
            </a:r>
            <a:r>
              <a:rPr lang="en-US" altLang="zh-CN" sz="2400" dirty="0"/>
              <a:t> </a:t>
            </a:r>
            <a:r>
              <a:rPr lang="zh-CN" altLang="en-US" sz="2400" dirty="0"/>
              <a:t>或命令行上使用 </a:t>
            </a:r>
            <a:r>
              <a:rPr lang="en-US" altLang="zh-CN" sz="2400" dirty="0"/>
              <a:t>source </a:t>
            </a:r>
            <a:r>
              <a:rPr lang="zh-CN" altLang="en-US" sz="2400" dirty="0"/>
              <a:t>命令调用这个文件</a:t>
            </a:r>
          </a:p>
          <a:p>
            <a:pPr lvl="1"/>
            <a:r>
              <a:rPr lang="zh-CN" altLang="en-US" sz="2400" dirty="0"/>
              <a:t>此文件中定义的多个函数一次性地调入内存，从而加快运行速度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DC1F3E72-4E52-09FB-0EA4-A3429FC5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export </a:t>
            </a:r>
            <a:r>
              <a:rPr lang="zh-CN" altLang="en-US" sz="4400"/>
              <a:t>命令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A8C6D-4035-E08F-D2D4-94FF0A28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可见的全局变量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[-p]</a:t>
            </a:r>
          </a:p>
          <a:p>
            <a:pPr eaLnBrk="1" hangingPunct="1">
              <a:defRPr/>
            </a:pPr>
            <a:r>
              <a:rPr lang="zh-CN" altLang="en-US" dirty="0"/>
              <a:t>定义变量值的同时声明为全局变量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1&gt;  [&lt;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2=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值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pPr eaLnBrk="1" hangingPunct="1">
              <a:defRPr/>
            </a:pPr>
            <a:r>
              <a:rPr lang="zh-CN" altLang="en-US" dirty="0"/>
              <a:t>声明已经赋值的某个（些）局部变量为全局变量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  <a:p>
            <a:pPr eaLnBrk="1" hangingPunct="1">
              <a:defRPr/>
            </a:pPr>
            <a:r>
              <a:rPr lang="zh-CN" altLang="en-US" dirty="0"/>
              <a:t>声明已经赋值的某个（些）全局变量为局部变量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export -n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1&gt; [&lt;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2&gt; ...]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204B-9D5D-BBC0-6102-8180551542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1381" name="灯片编号占位符 5">
            <a:extLst>
              <a:ext uri="{FF2B5EF4-FFF2-40B4-BE49-F238E27FC236}">
                <a16:creationId xmlns:a16="http://schemas.microsoft.com/office/drawing/2014/main" id="{F310EB34-7A18-575E-2C51-357F66853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9FFE58-39BD-42F1-809D-6276C6C1E3A7}" type="slidenum">
              <a:rPr lang="en-US" altLang="zh-CN">
                <a:latin typeface="Garamond" panose="02020404030301010803" pitchFamily="18" charset="0"/>
              </a:rPr>
              <a:pPr/>
              <a:t>14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函数的定义和调用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函数定义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函数调用</a:t>
            </a:r>
            <a:endParaRPr lang="en-US" altLang="zh-CN" dirty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en-US" sz="2400" dirty="0"/>
              <a:t>只需输入函数名即可调用</a:t>
            </a:r>
            <a:r>
              <a:rPr kumimoji="1" lang="zh-CN" altLang="zh-CN" sz="2400" dirty="0"/>
              <a:t>函数</a:t>
            </a:r>
            <a:endParaRPr kumimoji="1" lang="en-US" altLang="zh-CN" sz="2400" dirty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zh-CN" altLang="en-US" sz="2400" b="1" dirty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zh-CN" sz="2400" dirty="0"/>
              <a:t>函数必须在调用</a:t>
            </a:r>
            <a:r>
              <a:rPr kumimoji="1" lang="zh-CN" altLang="en-US" sz="2400" dirty="0"/>
              <a:t>之</a:t>
            </a:r>
            <a:r>
              <a:rPr kumimoji="1" lang="zh-CN" altLang="zh-CN" sz="2400" dirty="0"/>
              <a:t>前</a:t>
            </a:r>
            <a:r>
              <a:rPr kumimoji="1" lang="zh-CN" altLang="en-US" sz="2400" dirty="0"/>
              <a:t>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957" y="1773114"/>
            <a:ext cx="3672210" cy="156966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function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4206" y="1772816"/>
            <a:ext cx="3672210" cy="156966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331640" y="4438501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sz="1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1640" y="5085184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sz="18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函数的存储和显示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zh-CN" altLang="en-US" dirty="0"/>
              <a:t>函数的存储</a:t>
            </a:r>
            <a:endParaRPr lang="en-US" altLang="zh-CN" dirty="0"/>
          </a:p>
          <a:p>
            <a:pPr lvl="1"/>
            <a:r>
              <a:rPr lang="zh-CN" altLang="en-US" dirty="0"/>
              <a:t>函数和调用它的主程序保存在同一个文件中</a:t>
            </a:r>
            <a:endParaRPr lang="en-US" altLang="zh-CN" dirty="0"/>
          </a:p>
          <a:p>
            <a:pPr lvl="2"/>
            <a:r>
              <a:rPr lang="zh-CN" altLang="en-US" dirty="0"/>
              <a:t>函数的定义必须出现在调用之前</a:t>
            </a:r>
            <a:endParaRPr lang="en-US" altLang="zh-CN" dirty="0"/>
          </a:p>
          <a:p>
            <a:pPr lvl="1"/>
            <a:r>
              <a:rPr lang="zh-CN" altLang="en-US" dirty="0"/>
              <a:t>函数和调用它的主程序保存在不同的文件中</a:t>
            </a:r>
            <a:endParaRPr lang="en-US" altLang="zh-CN" dirty="0"/>
          </a:p>
          <a:p>
            <a:pPr lvl="2"/>
            <a:r>
              <a:rPr lang="zh-CN" altLang="en-US" dirty="0"/>
              <a:t>保存函数的文件必须先使用</a:t>
            </a: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source</a:t>
            </a:r>
            <a:r>
              <a:rPr lang="zh-CN" altLang="en-US" sz="2000" dirty="0"/>
              <a:t>命令执行，</a:t>
            </a:r>
            <a:r>
              <a:rPr lang="zh-CN" altLang="en-US" dirty="0"/>
              <a:t>之后才能调用其中的函数</a:t>
            </a:r>
            <a:endParaRPr lang="en-US" altLang="zh-CN" dirty="0"/>
          </a:p>
          <a:p>
            <a:r>
              <a:rPr lang="zh-CN" altLang="en-US" dirty="0"/>
              <a:t>函数的显示</a:t>
            </a:r>
            <a:endParaRPr lang="en-US" altLang="zh-CN" dirty="0"/>
          </a:p>
          <a:p>
            <a:pPr lvl="1"/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可见的所有函数名</a:t>
            </a:r>
            <a:endParaRPr lang="en-US" altLang="zh-CN" dirty="0"/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1"/>
            <a:r>
              <a:rPr lang="zh-CN" altLang="en-US" dirty="0"/>
              <a:t>显示当前</a:t>
            </a:r>
            <a:r>
              <a:rPr lang="en-US" altLang="zh-CN" dirty="0"/>
              <a:t>Shell</a:t>
            </a:r>
            <a:r>
              <a:rPr lang="zh-CN" altLang="en-US" dirty="0"/>
              <a:t>可见的所有（指定）的函数定义</a:t>
            </a:r>
            <a:endParaRPr lang="en-US" altLang="zh-CN" dirty="0"/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2">
              <a:buNone/>
            </a:pP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  &lt;</a:t>
            </a:r>
            <a:r>
              <a:rPr lang="en-US" altLang="zh-CN" b="1" kern="120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functionName</a:t>
            </a:r>
            <a:r>
              <a:rPr lang="en-US" altLang="zh-CN" b="1" kern="120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5107"/>
            <a:ext cx="8229600" cy="522220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u="sng" dirty="0"/>
              <a:t>第一种调用方法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2800" b="1" dirty="0"/>
              <a:t>函数名 参数</a:t>
            </a:r>
            <a:r>
              <a:rPr lang="en-US" altLang="zh-CN" sz="2800" b="1" dirty="0"/>
              <a:t>1 </a:t>
            </a:r>
            <a:r>
              <a:rPr lang="zh-CN" altLang="zh-CN" sz="2800" b="1" dirty="0"/>
              <a:t>参数</a:t>
            </a:r>
            <a:r>
              <a:rPr lang="en-US" altLang="zh-CN" sz="2800" b="1" dirty="0"/>
              <a:t>2 ...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b="1" dirty="0"/>
              <a:t>通过</a:t>
            </a:r>
            <a:r>
              <a:rPr lang="en-US" altLang="zh-CN" sz="2800" b="1" dirty="0"/>
              <a:t> $? (</a:t>
            </a:r>
            <a:r>
              <a:rPr lang="zh-CN" altLang="zh-CN" sz="2800" b="1" dirty="0"/>
              <a:t>上一个函数或者命令返回的结果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，获得函数的返回值</a:t>
            </a:r>
            <a:r>
              <a:rPr lang="zh-CN" altLang="zh-CN" sz="2800" dirty="0"/>
              <a:t>。函数本身要在屏幕上输出结果。 </a:t>
            </a:r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zh-CN" sz="2800" b="1" dirty="0"/>
              <a:t>适合返回的是一个整数，并且只能够返回</a:t>
            </a:r>
            <a:r>
              <a:rPr lang="en-US" altLang="zh-CN" sz="2800" b="1" dirty="0"/>
              <a:t>0-255</a:t>
            </a:r>
            <a:r>
              <a:rPr lang="zh-CN" altLang="zh-CN" sz="2800" b="1" dirty="0"/>
              <a:t>之间的整数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b="1" dirty="0"/>
              <a:t>在函数</a:t>
            </a:r>
            <a:r>
              <a:rPr lang="zh-CN" altLang="zh-CN" sz="2800" b="1" u="sng" dirty="0"/>
              <a:t>内部</a:t>
            </a:r>
            <a:r>
              <a:rPr lang="zh-CN" altLang="zh-CN" sz="2800" b="1" dirty="0"/>
              <a:t>通过位置变量</a:t>
            </a:r>
            <a:r>
              <a:rPr lang="en-US" altLang="zh-CN" sz="2800" b="1" dirty="0"/>
              <a:t>($1, $2, $3 ...)</a:t>
            </a:r>
            <a:r>
              <a:rPr lang="zh-CN" altLang="zh-CN" sz="2800" b="1" dirty="0"/>
              <a:t>来获得传递的参数</a:t>
            </a:r>
            <a:r>
              <a:rPr lang="zh-CN" altLang="zh-CN" sz="28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083341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5107"/>
            <a:ext cx="8229600" cy="522220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u="sng" dirty="0"/>
              <a:t>第</a:t>
            </a:r>
            <a:r>
              <a:rPr lang="zh-CN" altLang="en-US" u="sng" dirty="0"/>
              <a:t>二</a:t>
            </a:r>
            <a:r>
              <a:rPr lang="zh-CN" altLang="zh-CN" u="sng" dirty="0"/>
              <a:t>种调用方法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/>
              <a:t>value=`</a:t>
            </a:r>
            <a:r>
              <a:rPr lang="zh-CN" altLang="en-US" sz="2800" b="1" dirty="0"/>
              <a:t>函数名 参数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参数</a:t>
            </a:r>
            <a:r>
              <a:rPr lang="en-US" altLang="zh-CN" sz="2800" b="1" dirty="0"/>
              <a:t>2 ...`</a:t>
            </a:r>
          </a:p>
          <a:p>
            <a:pPr marL="0" indent="0">
              <a:buNone/>
            </a:pPr>
            <a:r>
              <a:rPr lang="zh-CN" altLang="en-US" sz="2800" b="1" dirty="0"/>
              <a:t>将函数的标准输出返回给一个变量（使用反向单引号），函数本身不再在屏幕上输出结果。相当于是把函数的输出赋值给一个变量，而并没有使用函数本身的返回值。</a:t>
            </a:r>
          </a:p>
          <a:p>
            <a:pPr marL="0" indent="0">
              <a:buNone/>
            </a:pPr>
            <a:r>
              <a:rPr lang="zh-CN" altLang="en-US" sz="2800" b="1" dirty="0"/>
              <a:t>无论函数定义中有没有返回值，这种调用方式函数返回值始终是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 </a:t>
            </a:r>
          </a:p>
          <a:p>
            <a:pPr marL="0" indent="0">
              <a:buNone/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适合函数输出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返回的是一个字符串</a:t>
            </a:r>
            <a:r>
              <a:rPr lang="en-US" altLang="zh-CN" sz="2800" b="1" dirty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6416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9123"/>
            <a:ext cx="8229600" cy="522220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600" dirty="0"/>
              <a:t>注意</a:t>
            </a:r>
            <a:r>
              <a:rPr lang="en-US" altLang="zh-CN" sz="2600" dirty="0"/>
              <a:t>:</a:t>
            </a:r>
            <a:r>
              <a:rPr lang="zh-CN" altLang="en-US" sz="2600" dirty="0"/>
              <a:t>在</a:t>
            </a:r>
            <a:r>
              <a:rPr lang="en-US" altLang="zh-CN" sz="2600" dirty="0"/>
              <a:t>shell</a:t>
            </a:r>
            <a:r>
              <a:rPr lang="zh-CN" altLang="en-US" sz="2600" dirty="0"/>
              <a:t>中变量的作用域默认是整个文件的，即使是在函数内部定义的函数，其它函数也可以使用。如果需要变量只在函数内部有效，需要用</a:t>
            </a:r>
            <a:r>
              <a:rPr lang="en-US" altLang="zh-CN" sz="2600" dirty="0"/>
              <a:t>local</a:t>
            </a:r>
            <a:r>
              <a:rPr lang="zh-CN" altLang="en-US" sz="2600" dirty="0"/>
              <a:t>修饰变量。</a:t>
            </a:r>
            <a:endParaRPr lang="en-US" altLang="zh-CN" sz="2600" dirty="0"/>
          </a:p>
          <a:p>
            <a:r>
              <a:rPr lang="zh-CN" altLang="zh-CN" sz="2600" u="sng" dirty="0"/>
              <a:t>函数的载入</a:t>
            </a:r>
            <a:endParaRPr lang="zh-CN" altLang="zh-CN" sz="2600" dirty="0"/>
          </a:p>
          <a:p>
            <a:pPr marL="327025" lvl="1" indent="0">
              <a:buNone/>
            </a:pPr>
            <a:r>
              <a:rPr lang="zh-CN" altLang="zh-CN" dirty="0"/>
              <a:t>如果函数在另外一个文件中，我们该怎么调用它呢？</a:t>
            </a:r>
          </a:p>
          <a:p>
            <a:pPr marL="327025" lvl="1" indent="0">
              <a:buNone/>
            </a:pPr>
            <a:r>
              <a:rPr lang="zh-CN" altLang="zh-CN" dirty="0"/>
              <a:t>比如</a:t>
            </a:r>
            <a:r>
              <a:rPr lang="en-US" altLang="zh-CN" dirty="0"/>
              <a:t> show </a:t>
            </a:r>
            <a:r>
              <a:rPr lang="zh-CN" altLang="zh-CN" dirty="0"/>
              <a:t>函数写在了</a:t>
            </a:r>
            <a:r>
              <a:rPr lang="en-US" altLang="zh-CN" dirty="0"/>
              <a:t>function.sh</a:t>
            </a:r>
            <a:r>
              <a:rPr lang="zh-CN" altLang="zh-CN" dirty="0"/>
              <a:t>里面了，我们可以用</a:t>
            </a:r>
            <a:r>
              <a:rPr lang="en-US" altLang="zh-CN" dirty="0"/>
              <a:t> source </a:t>
            </a:r>
            <a:r>
              <a:rPr lang="zh-CN" altLang="zh-CN" dirty="0"/>
              <a:t>命令：</a:t>
            </a:r>
            <a:endParaRPr lang="en-US" altLang="zh-CN" dirty="0"/>
          </a:p>
          <a:p>
            <a:pPr marL="327025" lvl="1" indent="0">
              <a:buNone/>
            </a:pPr>
            <a:r>
              <a:rPr lang="en-US" altLang="zh-CN" dirty="0"/>
              <a:t>source function.sh</a:t>
            </a:r>
            <a:endParaRPr lang="zh-CN" altLang="zh-CN" dirty="0"/>
          </a:p>
          <a:p>
            <a:pPr marL="327025" lvl="1" indent="0">
              <a:buNone/>
            </a:pPr>
            <a:r>
              <a:rPr lang="zh-CN" altLang="zh-CN" dirty="0"/>
              <a:t>这样就可以调用了。</a:t>
            </a:r>
          </a:p>
          <a:p>
            <a:pPr>
              <a:spcAft>
                <a:spcPts val="1200"/>
              </a:spcAft>
            </a:pPr>
            <a:endParaRPr lang="en-US" altLang="zh-CN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88093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dirty="0"/>
              <a:t>参数</a:t>
            </a:r>
            <a:r>
              <a:rPr lang="en-US" altLang="zh-CN" sz="2800" dirty="0"/>
              <a:t>(Arguments)</a:t>
            </a:r>
          </a:p>
          <a:p>
            <a:pPr lvl="1"/>
            <a:r>
              <a:rPr lang="zh-CN" altLang="en-US" sz="2400" dirty="0"/>
              <a:t>调用函数时，使用位置参数的形式为函数传递参数</a:t>
            </a:r>
          </a:p>
          <a:p>
            <a:pPr lvl="1"/>
            <a:r>
              <a:rPr lang="zh-CN" altLang="en-US" sz="2400" dirty="0"/>
              <a:t>函数内的</a:t>
            </a:r>
            <a:r>
              <a:rPr lang="en-US" altLang="zh-CN" sz="2400" b="1" dirty="0">
                <a:solidFill>
                  <a:srgbClr val="002060"/>
                </a:solidFill>
              </a:rPr>
              <a:t>$1</a:t>
            </a:r>
            <a:r>
              <a:rPr lang="en-US" altLang="zh-CN" sz="2400" dirty="0"/>
              <a:t>-</a:t>
            </a:r>
            <a:r>
              <a:rPr lang="en-US" altLang="zh-CN" sz="2400" b="1" dirty="0">
                <a:solidFill>
                  <a:srgbClr val="002060"/>
                </a:solidFill>
              </a:rPr>
              <a:t>${n}</a:t>
            </a:r>
            <a:r>
              <a:rPr lang="en-US" altLang="zh-CN" sz="2400" dirty="0"/>
              <a:t> </a:t>
            </a:r>
            <a:r>
              <a:rPr lang="zh-CN" altLang="en-US" sz="2400" i="1" dirty="0"/>
              <a:t>、</a:t>
            </a:r>
            <a:r>
              <a:rPr lang="en-US" altLang="zh-CN" sz="2400" b="1" dirty="0">
                <a:solidFill>
                  <a:srgbClr val="002060"/>
                </a:solidFill>
              </a:rPr>
              <a:t>$* 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 $@ </a:t>
            </a:r>
            <a:r>
              <a:rPr lang="zh-CN" altLang="en-US" sz="2400" dirty="0"/>
              <a:t>表示其接收的参数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函数调用结束后位置参数 </a:t>
            </a:r>
            <a:r>
              <a:rPr lang="en-US" altLang="zh-CN" sz="2400" dirty="0">
                <a:solidFill>
                  <a:srgbClr val="002060"/>
                </a:solidFill>
              </a:rPr>
              <a:t>$1-${n}</a:t>
            </a:r>
            <a:r>
              <a:rPr lang="zh-CN" altLang="en-US" sz="2400" i="1" dirty="0"/>
              <a:t> 、</a:t>
            </a:r>
            <a:r>
              <a:rPr lang="en-US" altLang="zh-CN" sz="2400" b="1" i="1" dirty="0">
                <a:solidFill>
                  <a:srgbClr val="002060"/>
                </a:solidFill>
              </a:rPr>
              <a:t>$* </a:t>
            </a:r>
            <a:r>
              <a:rPr lang="zh-CN" altLang="en-US" sz="2400" b="1" dirty="0"/>
              <a:t>和</a:t>
            </a:r>
            <a:r>
              <a:rPr lang="en-US" altLang="zh-CN" sz="2400" b="1" i="1" dirty="0">
                <a:solidFill>
                  <a:srgbClr val="002060"/>
                </a:solidFill>
              </a:rPr>
              <a:t> $@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zh-CN" altLang="en-US" sz="2400" dirty="0"/>
              <a:t>将被重置为调用函数之前的值</a:t>
            </a:r>
            <a:endParaRPr lang="en-US" altLang="zh-CN" sz="2400" dirty="0"/>
          </a:p>
          <a:p>
            <a:pPr lvl="1"/>
            <a:r>
              <a:rPr lang="zh-CN" altLang="en-US" sz="2400" dirty="0"/>
              <a:t>在主程序和函数中，</a:t>
            </a:r>
            <a:r>
              <a:rPr lang="en-US" altLang="zh-CN" sz="2400" b="1" dirty="0">
                <a:solidFill>
                  <a:srgbClr val="002060"/>
                </a:solidFill>
              </a:rPr>
              <a:t>$0</a:t>
            </a:r>
            <a:r>
              <a:rPr lang="zh-CN" altLang="en-US" sz="2400" dirty="0"/>
              <a:t>始终代表脚本名</a:t>
            </a:r>
          </a:p>
          <a:p>
            <a:r>
              <a:rPr lang="zh-CN" altLang="en-US" sz="2800" dirty="0"/>
              <a:t>变量</a:t>
            </a:r>
            <a:r>
              <a:rPr lang="en-US" altLang="zh-CN" sz="2800" dirty="0"/>
              <a:t>(Variables)</a:t>
            </a:r>
          </a:p>
          <a:p>
            <a:pPr lvl="1"/>
            <a:r>
              <a:rPr lang="zh-CN" altLang="en-US" sz="2400" dirty="0"/>
              <a:t>函数内使用 </a:t>
            </a:r>
            <a:r>
              <a:rPr lang="en-US" altLang="zh-CN" sz="2400" b="1" dirty="0">
                <a:solidFill>
                  <a:srgbClr val="002060"/>
                </a:solidFill>
              </a:rPr>
              <a:t>local</a:t>
            </a:r>
            <a:r>
              <a:rPr lang="en-US" altLang="zh-CN" sz="2400" dirty="0"/>
              <a:t> </a:t>
            </a:r>
            <a:r>
              <a:rPr lang="zh-CN" altLang="en-US" sz="2400" dirty="0"/>
              <a:t>声明的变量是局部（</a:t>
            </a:r>
            <a:r>
              <a:rPr lang="en-US" altLang="zh-CN" sz="2400" dirty="0"/>
              <a:t>Local</a:t>
            </a:r>
            <a:r>
              <a:rPr lang="zh-CN" altLang="en-US" sz="2400" dirty="0"/>
              <a:t>）变量</a:t>
            </a:r>
          </a:p>
          <a:p>
            <a:pPr lvl="2"/>
            <a:r>
              <a:rPr lang="zh-CN" altLang="en-US" sz="2000" dirty="0"/>
              <a:t>局部变量的作用域是当前函数以及其调用的所有函数</a:t>
            </a:r>
          </a:p>
          <a:p>
            <a:pPr lvl="1"/>
            <a:r>
              <a:rPr lang="zh-CN" altLang="en-US" sz="2000" dirty="0"/>
              <a:t>函数内</a:t>
            </a:r>
            <a:r>
              <a:rPr lang="zh-CN" altLang="en-US" sz="2000" b="1" dirty="0">
                <a:solidFill>
                  <a:srgbClr val="002060"/>
                </a:solidFill>
              </a:rPr>
              <a:t>未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local </a:t>
            </a:r>
            <a:r>
              <a:rPr lang="zh-CN" altLang="en-US" sz="2000" dirty="0"/>
              <a:t>声明的变量是普通变量，作用域是整个文件，</a:t>
            </a:r>
            <a:r>
              <a:rPr lang="zh-CN" altLang="en-US" sz="2400" dirty="0"/>
              <a:t>即主程序和函数中的同名变量是一个变量（地址一致）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5880" y="908720"/>
            <a:ext cx="828092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usage()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"List the MAX of the positive integers in command line.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&lt;num1&gt; &lt;num2&gt; [ &lt;num3&gt; ... ]"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[ -z "$1" -o -z "$2" ]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usage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fi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largest=0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for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do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&gt;largest)) &amp;&amp; largest=$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done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 "$@"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largest of the numbers is $largest."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63E0D4-1FA0-404A-80C9-02735EF53B57}"/>
              </a:ext>
            </a:extLst>
          </p:cNvPr>
          <p:cNvSpPr txBox="1"/>
          <p:nvPr/>
        </p:nvSpPr>
        <p:spPr>
          <a:xfrm>
            <a:off x="405880" y="2132856"/>
            <a:ext cx="5525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en-US" altLang="zh-CN" sz="18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zh-CN" altLang="en-US" sz="18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命令打印显示去掉路径之后的文件名</a:t>
            </a:r>
            <a:endParaRPr lang="en-US" altLang="zh-CN" sz="18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C11D0EE-2886-DCE0-3876-9C7C665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5" y="177122"/>
            <a:ext cx="8229600" cy="1139825"/>
          </a:xfrm>
        </p:spPr>
        <p:txBody>
          <a:bodyPr/>
          <a:lstStyle/>
          <a:p>
            <a:r>
              <a:rPr lang="en-US" altLang="zh-CN" dirty="0"/>
              <a:t>Example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57353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31042"/>
            <a:ext cx="828092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命令打印显示去掉路径之后的文件名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"List the MAX of the positive integers in command line. 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&lt;num1&gt; &lt;num2&gt; [ &lt;num3&gt; ... ]"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-z $1 || -z $2 ]] &amp;&amp;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for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 do  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&amp;&amp;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"$@"</a:t>
            </a:r>
          </a:p>
          <a:p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largest of the numbers is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$largest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189130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./function_max.sh 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10 58 111 32768 66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693186"/>
            <a:ext cx="82809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由于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变量在函数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内没有使用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local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声明，所以它是全局的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函数的结束与返回值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/>
              <a:t>当函数的最后一条命令执行结束函数即结束</a:t>
            </a:r>
            <a:endParaRPr lang="en-US" altLang="zh-CN" dirty="0"/>
          </a:p>
          <a:p>
            <a:pPr lvl="1"/>
            <a:r>
              <a:rPr lang="zh-CN" altLang="en-US" dirty="0"/>
              <a:t>函数的返回值就是最后一条命令的退出码</a:t>
            </a:r>
            <a:endParaRPr lang="en-US" altLang="zh-CN" dirty="0"/>
          </a:p>
          <a:p>
            <a:pPr lvl="1"/>
            <a:r>
              <a:rPr lang="zh-CN" altLang="en-US" dirty="0"/>
              <a:t>其返回值被保存在系统变量</a:t>
            </a:r>
            <a:r>
              <a:rPr lang="en-US" altLang="zh-CN" b="1" dirty="0">
                <a:solidFill>
                  <a:srgbClr val="002060"/>
                </a:solidFill>
              </a:rPr>
              <a:t>$?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00206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>
                <a:solidFill>
                  <a:srgbClr val="002060"/>
                </a:solidFill>
              </a:rPr>
              <a:t>exit</a:t>
            </a:r>
            <a:r>
              <a:rPr lang="en-US" altLang="zh-CN" dirty="0"/>
              <a:t> </a:t>
            </a:r>
            <a:r>
              <a:rPr lang="zh-CN" altLang="en-US" dirty="0"/>
              <a:t>显式地结束函数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return [N]</a:t>
            </a:r>
          </a:p>
          <a:p>
            <a:pPr lvl="2"/>
            <a:r>
              <a:rPr lang="en-US" altLang="zh-CN" sz="2400" dirty="0"/>
              <a:t>return </a:t>
            </a:r>
            <a:r>
              <a:rPr lang="zh-CN" altLang="en-US" sz="2400" dirty="0"/>
              <a:t>将</a:t>
            </a:r>
            <a:r>
              <a:rPr lang="zh-CN" altLang="en-US" sz="2400" b="1" dirty="0">
                <a:solidFill>
                  <a:srgbClr val="002060"/>
                </a:solidFill>
              </a:rPr>
              <a:t>结束函数的执行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/>
              <a:t>可以使用 </a:t>
            </a:r>
            <a:r>
              <a:rPr lang="en-US" altLang="zh-CN" sz="2400" dirty="0"/>
              <a:t>N </a:t>
            </a:r>
            <a:r>
              <a:rPr lang="zh-CN" altLang="en-US" sz="2400" dirty="0"/>
              <a:t>指定函数返回值</a:t>
            </a:r>
            <a:endParaRPr lang="en-US" altLang="zh-CN" sz="2400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exit  [N]</a:t>
            </a:r>
          </a:p>
          <a:p>
            <a:pPr lvl="2"/>
            <a:r>
              <a:rPr lang="en-US" altLang="zh-CN" sz="2400" dirty="0"/>
              <a:t>exit </a:t>
            </a:r>
            <a:r>
              <a:rPr lang="zh-CN" altLang="en-US" sz="2400" dirty="0"/>
              <a:t>将</a:t>
            </a:r>
            <a:r>
              <a:rPr lang="zh-CN" altLang="en-US" sz="2400" b="1" dirty="0">
                <a:solidFill>
                  <a:srgbClr val="002060"/>
                </a:solidFill>
              </a:rPr>
              <a:t>中断当前函数及当前</a:t>
            </a:r>
            <a:r>
              <a:rPr lang="en-US" altLang="zh-CN" sz="2400" b="1" dirty="0">
                <a:solidFill>
                  <a:srgbClr val="002060"/>
                </a:solidFill>
              </a:rPr>
              <a:t>Shell</a:t>
            </a:r>
            <a:r>
              <a:rPr lang="zh-CN" altLang="en-US" sz="2400" b="1" dirty="0">
                <a:solidFill>
                  <a:srgbClr val="002060"/>
                </a:solidFill>
              </a:rPr>
              <a:t>的执行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/>
              <a:t>可以使用 </a:t>
            </a:r>
            <a:r>
              <a:rPr lang="en-US" altLang="zh-CN" sz="2400" dirty="0"/>
              <a:t>N </a:t>
            </a:r>
            <a:r>
              <a:rPr lang="zh-CN" altLang="en-US" sz="2400" dirty="0"/>
              <a:t>指定返回值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函数的结束与返回值举例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function_max2.sh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[[ -z $1 || -z $2 ]]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 "Need 2 parameters to the function." ; exit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 $1 -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$2 ]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"The two numbers are equal." ; exit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}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(($1&gt;$2))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$1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||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$2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read -p "Please input two integer numbers  : " n1 n2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“n1=$n1, n2=$n2”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max2 $n1 $n2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=$?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larger of the two numbers is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脚本的建立与执行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/>
              <a:t>Shell </a:t>
            </a:r>
            <a:r>
              <a:rPr lang="zh-CN" altLang="en-US" sz="2800" dirty="0"/>
              <a:t>脚本的建立</a:t>
            </a:r>
            <a:endParaRPr lang="en-US" altLang="zh-CN" sz="2800" dirty="0"/>
          </a:p>
          <a:p>
            <a:pPr lvl="1"/>
            <a:r>
              <a:rPr lang="zh-CN" altLang="en-US" sz="2200" dirty="0"/>
              <a:t>使用文本编辑器编辑脚本文件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/>
            <a:r>
              <a:rPr lang="zh-CN" altLang="en-US" sz="2200" dirty="0"/>
              <a:t>为脚本文件添加可执行权限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脚本的执行</a:t>
            </a:r>
            <a:endParaRPr lang="en-US" altLang="zh-CN" sz="2800" dirty="0"/>
          </a:p>
          <a:p>
            <a:pPr lvl="1"/>
            <a:r>
              <a:rPr lang="zh-CN" altLang="en-US" sz="2200" dirty="0"/>
              <a:t>在子</a:t>
            </a:r>
            <a:r>
              <a:rPr lang="en-US" altLang="zh-CN" sz="2200" dirty="0"/>
              <a:t>Shell</a:t>
            </a:r>
            <a:r>
              <a:rPr lang="zh-CN" altLang="en-US" sz="2200" dirty="0"/>
              <a:t>中执行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bash script-file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script-file</a:t>
            </a:r>
          </a:p>
          <a:p>
            <a:pPr lvl="1"/>
            <a:r>
              <a:rPr lang="zh-CN" altLang="en-US" sz="2200" dirty="0"/>
              <a:t>在当前</a:t>
            </a:r>
            <a:r>
              <a:rPr lang="en-US" altLang="zh-CN" sz="2200" dirty="0"/>
              <a:t>Shell</a:t>
            </a:r>
            <a:r>
              <a:rPr lang="zh-CN" altLang="en-US" sz="2200" dirty="0"/>
              <a:t>中执行</a:t>
            </a:r>
            <a:endParaRPr lang="en-US" altLang="zh-CN" sz="2200" dirty="0"/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source script-file</a:t>
            </a:r>
          </a:p>
          <a:p>
            <a:pPr lvl="2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  script-file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934797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PATH </a:t>
            </a:r>
            <a:r>
              <a:rPr lang="zh-CN" altLang="en-US" dirty="0"/>
              <a:t>环境变量的默认值不包含当前目录，</a:t>
            </a:r>
            <a:endParaRPr lang="en-US" altLang="zh-CN" dirty="0"/>
          </a:p>
          <a:p>
            <a:r>
              <a:rPr lang="zh-CN" altLang="en-US" dirty="0"/>
              <a:t>若脚本文件在当前目录，应使用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941168"/>
            <a:ext cx="48245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PATH </a:t>
            </a:r>
            <a:r>
              <a:rPr lang="zh-CN" altLang="en-US" dirty="0"/>
              <a:t>环境变量的默认值包含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r>
              <a:rPr lang="zh-CN" altLang="en-US" dirty="0"/>
              <a:t>用户可以将自己的脚本文件存放在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r>
              <a:rPr lang="zh-CN" altLang="en-US" dirty="0"/>
              <a:t>之后即可直接调用脚本文件名执行脚本了</a:t>
            </a:r>
          </a:p>
        </p:txBody>
      </p:sp>
    </p:spTree>
    <p:extLst>
      <p:ext uri="{BB962C8B-B14F-4D97-AF65-F5344CB8AC3E}">
        <p14:creationId xmlns:p14="http://schemas.microsoft.com/office/powerpoint/2010/main" val="646267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函数返回值（续）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382" y="1124744"/>
            <a:ext cx="8229600" cy="4790157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zh-CN" altLang="en-US" sz="2800" b="1" dirty="0">
                <a:solidFill>
                  <a:srgbClr val="002060"/>
                </a:solidFill>
              </a:rPr>
              <a:t>全局变量</a:t>
            </a:r>
            <a:r>
              <a:rPr lang="zh-CN" altLang="en-US" sz="2800" dirty="0"/>
              <a:t>引用函数的值</a:t>
            </a:r>
            <a:r>
              <a:rPr lang="zh-CN" altLang="en-US" sz="2800" b="1" dirty="0">
                <a:solidFill>
                  <a:srgbClr val="002060"/>
                </a:solidFill>
              </a:rPr>
              <a:t>不利于结构化编程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dirty="0"/>
              <a:t>使用 </a:t>
            </a:r>
            <a:r>
              <a:rPr lang="en-US" altLang="zh-CN" sz="2800" b="1" dirty="0"/>
              <a:t>return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b="1" dirty="0"/>
              <a:t>exit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</a:rPr>
              <a:t>只能返回整数值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dirty="0"/>
              <a:t>使用标准输出实现函数的返回值</a:t>
            </a:r>
            <a:endParaRPr lang="en-US" altLang="zh-CN" sz="2800" dirty="0"/>
          </a:p>
          <a:p>
            <a:pPr lvl="1"/>
            <a:r>
              <a:rPr lang="zh-CN" altLang="en-US" sz="2400" dirty="0"/>
              <a:t>是一种通用的方法，</a:t>
            </a:r>
            <a:r>
              <a:rPr lang="zh-CN" altLang="en-US" sz="2400" b="1" dirty="0">
                <a:solidFill>
                  <a:srgbClr val="002060"/>
                </a:solidFill>
              </a:rPr>
              <a:t>既能返回整数又能返回字符串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/>
              <a:t>函数结束前使用 </a:t>
            </a:r>
            <a:r>
              <a:rPr lang="en-US" altLang="zh-CN" sz="2400" b="1" dirty="0">
                <a:solidFill>
                  <a:srgbClr val="002060"/>
                </a:solidFill>
              </a:rPr>
              <a:t>echo </a:t>
            </a:r>
            <a:r>
              <a:rPr lang="zh-CN" altLang="en-US" sz="2400" dirty="0"/>
              <a:t>命令将结果显示到标准输出</a:t>
            </a:r>
            <a:endParaRPr lang="en-US" altLang="zh-CN" sz="2400" dirty="0"/>
          </a:p>
          <a:p>
            <a:pPr lvl="1"/>
            <a:r>
              <a:rPr lang="zh-CN" altLang="en-US" sz="2400" dirty="0"/>
              <a:t>调用函数时使用如下的格式将函数的输出结果存到变量 </a:t>
            </a:r>
            <a:r>
              <a:rPr lang="en-US" altLang="zh-CN" sz="2400" b="1" dirty="0">
                <a:solidFill>
                  <a:srgbClr val="002060"/>
                </a:solidFill>
              </a:rPr>
              <a:t>RES</a:t>
            </a:r>
            <a:r>
              <a:rPr lang="en-US" altLang="zh-CN" sz="2400" dirty="0"/>
              <a:t> </a:t>
            </a:r>
            <a:r>
              <a:rPr lang="zh-CN" altLang="en-US" sz="2400" dirty="0"/>
              <a:t>中，之后便可使用变量 </a:t>
            </a:r>
            <a:r>
              <a:rPr lang="en-US" altLang="zh-CN" sz="2400" dirty="0"/>
              <a:t>$</a:t>
            </a:r>
            <a:r>
              <a:rPr lang="en-US" altLang="zh-CN" sz="2400" b="1" dirty="0">
                <a:solidFill>
                  <a:srgbClr val="002060"/>
                </a:solidFill>
              </a:rPr>
              <a:t>RES</a:t>
            </a:r>
            <a:r>
              <a:rPr lang="en-US" altLang="zh-CN" sz="2400" dirty="0"/>
              <a:t> </a:t>
            </a:r>
            <a:r>
              <a:rPr lang="zh-CN" altLang="en-US" sz="2400" dirty="0"/>
              <a:t>的值（或输出、或执行测试、或进一步处理等）</a:t>
            </a:r>
            <a:endParaRPr lang="en-US" altLang="zh-CN" sz="2400" dirty="0"/>
          </a:p>
          <a:p>
            <a:pPr lvl="2">
              <a:buNone/>
            </a:pPr>
            <a:r>
              <a:rPr lang="en-US" altLang="zh-CN" sz="2000" b="1">
                <a:solidFill>
                  <a:srgbClr val="002060"/>
                </a:solidFill>
              </a:rPr>
              <a:t>RES=`functionName </a:t>
            </a:r>
            <a:r>
              <a:rPr lang="zh-CN" altLang="en-US" sz="2000" b="1">
                <a:solidFill>
                  <a:srgbClr val="002060"/>
                </a:solidFill>
              </a:rPr>
              <a:t>参数</a:t>
            </a:r>
            <a:r>
              <a:rPr lang="en-US" altLang="zh-CN" sz="2000" b="1">
                <a:solidFill>
                  <a:srgbClr val="002060"/>
                </a:solidFill>
              </a:rPr>
              <a:t>......`</a:t>
            </a:r>
          </a:p>
          <a:p>
            <a:pPr lvl="2">
              <a:buNone/>
            </a:pPr>
            <a:r>
              <a:rPr lang="en-US" altLang="zh-CN" sz="2000" b="1">
                <a:solidFill>
                  <a:srgbClr val="002060"/>
                </a:solidFill>
              </a:rPr>
              <a:t>RES=$(functionName </a:t>
            </a:r>
            <a:r>
              <a:rPr lang="zh-CN" altLang="en-US" sz="2000" b="1">
                <a:solidFill>
                  <a:srgbClr val="002060"/>
                </a:solidFill>
              </a:rPr>
              <a:t>参数</a:t>
            </a:r>
            <a:r>
              <a:rPr lang="en-US" altLang="zh-CN" sz="2000" b="1">
                <a:solidFill>
                  <a:srgbClr val="002060"/>
                </a:solidFill>
              </a:rPr>
              <a:t>......)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echo $RES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使用标准输出返回函数值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31540" y="1052736"/>
            <a:ext cx="828092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to_upper () {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local str="$@"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接受函数参数并将其存储在局部变量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str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中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local output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声明局部变量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output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，用于存储大写转换后的结果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output=$(tr '[a-z]' '[A-Z]' &lt;&lt;&lt; "${str}")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命令将输入的字符串中的小写字母转换为大写字母，并将结果存储在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output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变量中。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&lt;&lt;&lt;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将一个字符串作为输入提供给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命令。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$output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输出转换后的结果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res=$(to_upper "$@")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调用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函数并传递所有参数，将结果存储在变量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res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中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"$res"        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打印大写转换后的结果</a:t>
            </a:r>
          </a:p>
          <a:p>
            <a:endParaRPr lang="zh-CN" altLang="en-US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res=`to_upper "$@"`     # Second Call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"$res"</a:t>
            </a:r>
          </a:p>
          <a:p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res=$(to_upper "$1")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调用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函数并传递第一个参数 </a:t>
            </a:r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$res == "YES" ]] &amp;&amp; echo "Input YES/yes..." || echo "Program Stop"  	            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根据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res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的值输出不同的消息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C0861D54-AEA5-3870-258C-719D1F58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 b="1"/>
              <a:t>变量及其作用域</a:t>
            </a:r>
            <a:endParaRPr lang="zh-CN" altLang="en-US"/>
          </a:p>
        </p:txBody>
      </p:sp>
      <p:sp>
        <p:nvSpPr>
          <p:cNvPr id="140291" name="内容占位符 2">
            <a:extLst>
              <a:ext uri="{FF2B5EF4-FFF2-40B4-BE49-F238E27FC236}">
                <a16:creationId xmlns:a16="http://schemas.microsoft.com/office/drawing/2014/main" id="{E7C61CBE-89A3-0850-C454-F1028DBB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打印当前进程号：</a:t>
            </a:r>
            <a:r>
              <a:rPr lang="en-US" altLang="zh-CN" dirty="0"/>
              <a:t>echo $$</a:t>
            </a:r>
          </a:p>
          <a:p>
            <a:pPr eaLnBrk="1" hangingPunct="1">
              <a:defRPr/>
            </a:pPr>
            <a:r>
              <a:rPr lang="zh-CN" altLang="en-US" dirty="0"/>
              <a:t>启动新的进程：</a:t>
            </a:r>
            <a:r>
              <a:rPr lang="en-US" altLang="zh-CN" dirty="0"/>
              <a:t>bash</a:t>
            </a:r>
          </a:p>
          <a:p>
            <a:pPr eaLnBrk="1" hangingPunct="1">
              <a:defRPr/>
            </a:pPr>
            <a:r>
              <a:rPr lang="zh-CN" altLang="en-US" dirty="0"/>
              <a:t>退出当前进程：</a:t>
            </a:r>
            <a:r>
              <a:rPr lang="en-US" altLang="zh-CN" dirty="0"/>
              <a:t>exit</a:t>
            </a:r>
          </a:p>
          <a:p>
            <a:pPr eaLnBrk="1" hangingPunct="1">
              <a:defRPr/>
            </a:pPr>
            <a:r>
              <a:rPr lang="zh-CN" altLang="en-US" dirty="0"/>
              <a:t>设置文件可执行权限</a:t>
            </a:r>
            <a:r>
              <a:rPr lang="en-US" altLang="zh-CN" dirty="0"/>
              <a:t>: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a+x</a:t>
            </a:r>
            <a:r>
              <a:rPr lang="en-US" altLang="zh-CN" dirty="0"/>
              <a:t> 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在新的进程中运行程序：</a:t>
            </a:r>
            <a:r>
              <a:rPr lang="en-US" altLang="zh-CN" dirty="0"/>
              <a:t>./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在当前</a:t>
            </a:r>
            <a:r>
              <a:rPr lang="en-US" altLang="zh-CN" dirty="0"/>
              <a:t>shell</a:t>
            </a:r>
            <a:r>
              <a:rPr lang="zh-CN" altLang="en-US" dirty="0"/>
              <a:t>运行程序</a:t>
            </a:r>
            <a:r>
              <a:rPr lang="en-US" altLang="zh-CN" dirty="0"/>
              <a:t>: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. </a:t>
            </a:r>
            <a:r>
              <a:rPr lang="en-US" altLang="zh-CN" dirty="0" err="1">
                <a:solidFill>
                  <a:srgbClr val="C00000"/>
                </a:solidFill>
              </a:rPr>
              <a:t>myfile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或者 </a:t>
            </a:r>
            <a:r>
              <a:rPr lang="en-US" altLang="zh-CN" dirty="0">
                <a:solidFill>
                  <a:srgbClr val="C00000"/>
                </a:solidFill>
              </a:rPr>
              <a:t>.(</a:t>
            </a:r>
            <a:r>
              <a:rPr lang="zh-CN" altLang="en-US" dirty="0">
                <a:solidFill>
                  <a:srgbClr val="C00000"/>
                </a:solidFill>
              </a:rPr>
              <a:t>空格</a:t>
            </a:r>
            <a:r>
              <a:rPr lang="en-US" altLang="zh-CN" dirty="0">
                <a:solidFill>
                  <a:srgbClr val="C00000"/>
                </a:solidFill>
              </a:rPr>
              <a:t>)./</a:t>
            </a:r>
            <a:r>
              <a:rPr lang="en-US" altLang="zh-CN" dirty="0" err="1">
                <a:solidFill>
                  <a:srgbClr val="C00000"/>
                </a:solidFill>
              </a:rPr>
              <a:t>myfile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或者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. </a:t>
            </a:r>
            <a:r>
              <a:rPr lang="zh-CN" altLang="en-US" dirty="0">
                <a:solidFill>
                  <a:srgbClr val="C00000"/>
                </a:solidFill>
              </a:rPr>
              <a:t>文件绝对路径</a:t>
            </a:r>
            <a:r>
              <a:rPr lang="zh-CN" altLang="en-US" dirty="0"/>
              <a:t>，其中第一个</a:t>
            </a:r>
            <a:r>
              <a:rPr lang="en-US" altLang="zh-CN" dirty="0"/>
              <a:t>.</a:t>
            </a:r>
            <a:r>
              <a:rPr lang="zh-CN" altLang="en-US" dirty="0"/>
              <a:t>可以替换为</a:t>
            </a:r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E50D0-71CE-EED8-719E-B8F875F170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2405" name="灯片编号占位符 5">
            <a:extLst>
              <a:ext uri="{FF2B5EF4-FFF2-40B4-BE49-F238E27FC236}">
                <a16:creationId xmlns:a16="http://schemas.microsoft.com/office/drawing/2014/main" id="{1E904D10-0BEB-CF7D-11F5-4D313A4E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3EC9BE-EEEC-4424-82FD-125DD1B22AD5}" type="slidenum">
              <a:rPr lang="en-US" altLang="zh-CN">
                <a:latin typeface="Garamond" panose="02020404030301010803" pitchFamily="18" charset="0"/>
              </a:rPr>
              <a:pPr/>
              <a:t>16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A0335BEE-B727-5085-C5EA-E99DB89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 b="1"/>
              <a:t>变量及其作用域</a:t>
            </a:r>
            <a:endParaRPr lang="zh-CN" altLang="en-US"/>
          </a:p>
        </p:txBody>
      </p:sp>
      <p:sp>
        <p:nvSpPr>
          <p:cNvPr id="140291" name="内容占位符 2">
            <a:extLst>
              <a:ext uri="{FF2B5EF4-FFF2-40B4-BE49-F238E27FC236}">
                <a16:creationId xmlns:a16="http://schemas.microsoft.com/office/drawing/2014/main" id="{C451CB5F-3B5B-4B12-9E3B-D308D3D5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8075612" cy="50053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#var1=hello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/>
              <a:t>#export var2=world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#echo $$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#vi </a:t>
            </a:r>
            <a:r>
              <a:rPr lang="en-US" altLang="zh-CN" dirty="0" err="1"/>
              <a:t>myfile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echo $$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echo “var1=$var1”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echo “var2=$var2”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分别在当前</a:t>
            </a:r>
            <a:r>
              <a:rPr lang="en-US" altLang="zh-CN" dirty="0"/>
              <a:t>shell</a:t>
            </a:r>
            <a:r>
              <a:rPr lang="zh-CN" altLang="en-US" dirty="0"/>
              <a:t>和子</a:t>
            </a:r>
            <a:r>
              <a:rPr lang="en-US" altLang="zh-CN" dirty="0"/>
              <a:t>shell</a:t>
            </a:r>
            <a:r>
              <a:rPr lang="zh-CN" altLang="en-US" dirty="0"/>
              <a:t>中运行</a:t>
            </a:r>
            <a:r>
              <a:rPr lang="en-US" altLang="zh-CN" dirty="0" err="1"/>
              <a:t>myfile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844DD-CC90-755F-C339-2B6E3A5539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3429" name="灯片编号占位符 5">
            <a:extLst>
              <a:ext uri="{FF2B5EF4-FFF2-40B4-BE49-F238E27FC236}">
                <a16:creationId xmlns:a16="http://schemas.microsoft.com/office/drawing/2014/main" id="{468E72E8-D1F3-4B54-EA4B-FCB1695938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9C4812-940E-4F6E-BB3E-97CE4B26D7AC}" type="slidenum">
              <a:rPr lang="en-US" altLang="zh-CN">
                <a:latin typeface="Garamond" panose="02020404030301010803" pitchFamily="18" charset="0"/>
              </a:rPr>
              <a:pPr/>
              <a:t>17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9685CD26-1945-ABF0-AE16-E0D041DD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 b="1"/>
              <a:t>环境变量</a:t>
            </a:r>
            <a:endParaRPr lang="zh-CN" altLang="en-US"/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BBE95DCE-7243-D866-4F9E-A281D32C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环境变量定义 </a:t>
            </a:r>
            <a:r>
              <a:rPr lang="en-US" altLang="zh-CN"/>
              <a:t>Shell </a:t>
            </a:r>
            <a:r>
              <a:rPr lang="zh-CN" altLang="en-US"/>
              <a:t>的运行环境，保证 </a:t>
            </a:r>
            <a:r>
              <a:rPr lang="en-US" altLang="zh-CN"/>
              <a:t>Shell </a:t>
            </a:r>
            <a:r>
              <a:rPr lang="zh-CN" altLang="en-US"/>
              <a:t>命令的正确执行。</a:t>
            </a:r>
          </a:p>
          <a:p>
            <a:pPr eaLnBrk="1" hangingPunct="1"/>
            <a:r>
              <a:rPr lang="en-US" altLang="zh-CN"/>
              <a:t>Shell</a:t>
            </a:r>
            <a:r>
              <a:rPr lang="zh-CN" altLang="en-US"/>
              <a:t>用环境变量来确定查找路径、注册目录、终端类型、终端名称、用户名等。</a:t>
            </a:r>
          </a:p>
          <a:p>
            <a:pPr eaLnBrk="1" hangingPunct="1"/>
            <a:r>
              <a:rPr lang="zh-CN" altLang="en-US">
                <a:solidFill>
                  <a:srgbClr val="C00000"/>
                </a:solidFill>
              </a:rPr>
              <a:t>所有环境变量都是全局变量</a:t>
            </a:r>
            <a:r>
              <a:rPr lang="zh-CN" altLang="en-US"/>
              <a:t>（即可以传递给 </a:t>
            </a:r>
            <a:r>
              <a:rPr lang="en-US" altLang="zh-CN"/>
              <a:t>Shell </a:t>
            </a:r>
            <a:r>
              <a:rPr lang="zh-CN" altLang="en-US"/>
              <a:t>的子进程），并可以由用户重新设置。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FD66B-8A5A-7D64-EBF2-2D5EF751A3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4453" name="灯片编号占位符 5">
            <a:extLst>
              <a:ext uri="{FF2B5EF4-FFF2-40B4-BE49-F238E27FC236}">
                <a16:creationId xmlns:a16="http://schemas.microsoft.com/office/drawing/2014/main" id="{86012A54-BD00-B58E-6E7E-D4F6EEA09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6F18C6-A5EE-4EE7-9A66-DA7E6324F473}" type="slidenum">
              <a:rPr lang="en-US" altLang="zh-CN">
                <a:latin typeface="Garamond" panose="02020404030301010803" pitchFamily="18" charset="0"/>
              </a:rPr>
              <a:pPr/>
              <a:t>18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28804F75-5877-ECA2-DEAB-EB518BAD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常见的 </a:t>
            </a:r>
            <a:r>
              <a:rPr lang="en-US" altLang="zh-CN"/>
              <a:t>Shell </a:t>
            </a:r>
            <a:r>
              <a:rPr lang="zh-CN" altLang="en-US"/>
              <a:t>环境变量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27676-325D-E87C-052E-0929F8B8FF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5476" name="灯片编号占位符 5">
            <a:extLst>
              <a:ext uri="{FF2B5EF4-FFF2-40B4-BE49-F238E27FC236}">
                <a16:creationId xmlns:a16="http://schemas.microsoft.com/office/drawing/2014/main" id="{C3E0A664-9E3D-1B44-E03B-25C33D6C5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CEB59F-E3E7-4435-984F-88F8CFF53E1F}" type="slidenum">
              <a:rPr lang="en-US" altLang="zh-CN">
                <a:latin typeface="Garamond" panose="02020404030301010803" pitchFamily="18" charset="0"/>
              </a:rPr>
              <a:pPr/>
              <a:t>19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06F4EA48-2518-38AC-7EA9-C8654D8754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6856" y="1186796"/>
          <a:ext cx="8229600" cy="483449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变量名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用户主目录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LOGNAME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登录名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用户名，与登录名相同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当前目录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工作目录名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MAIL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用户的邮箱路径名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HOSTNAME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计算机的主机名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INPUTRC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默认的键盘映像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用户所使用的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的路径名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默认语言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HISTSIZE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history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所能记住的命令的最多个数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查找用户输入命令的路径 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目录列表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PS1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PS2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shell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一级、二级命令提示符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800" dirty="0"/>
              <a:t>Shell </a:t>
            </a:r>
            <a:r>
              <a:rPr lang="zh-CN" altLang="en-US" sz="2800" dirty="0"/>
              <a:t>脚本的编制、执行和调试</a:t>
            </a:r>
            <a:endParaRPr lang="en-US" altLang="zh-CN" sz="2800" dirty="0"/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脚本的成分和编码规范</a:t>
            </a:r>
            <a:endParaRPr lang="en-US" altLang="zh-CN" sz="2800" dirty="0"/>
          </a:p>
          <a:p>
            <a:r>
              <a:rPr lang="en-US" altLang="zh-CN" sz="2800" dirty="0"/>
              <a:t>Shell </a:t>
            </a:r>
            <a:r>
              <a:rPr lang="zh-CN" altLang="en-US" sz="2800" dirty="0"/>
              <a:t>变量替换扩展、数值计算、输入输出</a:t>
            </a:r>
            <a:endParaRPr lang="en-US" altLang="zh-CN" sz="2800" dirty="0"/>
          </a:p>
          <a:p>
            <a:r>
              <a:rPr lang="zh-CN" altLang="en-US" sz="2800" dirty="0"/>
              <a:t>变量分类，位置参数变量和特殊参数变量</a:t>
            </a:r>
          </a:p>
          <a:p>
            <a:r>
              <a:rPr lang="zh-CN" altLang="en-US" sz="2800" dirty="0"/>
              <a:t>条件测试（文件测试、字符串测试、整数测试）</a:t>
            </a:r>
          </a:p>
          <a:p>
            <a:r>
              <a:rPr lang="zh-CN" altLang="en-US" sz="2800" dirty="0"/>
              <a:t>分支流程控制（</a:t>
            </a:r>
            <a:r>
              <a:rPr lang="en-US" altLang="zh-CN" sz="2800" dirty="0"/>
              <a:t>if</a:t>
            </a:r>
            <a:r>
              <a:rPr lang="zh-CN" altLang="en-US" sz="2800" dirty="0"/>
              <a:t>、</a:t>
            </a:r>
            <a:r>
              <a:rPr lang="en-US" altLang="zh-CN" sz="2800" dirty="0"/>
              <a:t>case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循环流程控制（</a:t>
            </a:r>
            <a:r>
              <a:rPr lang="en-US" altLang="zh-CN" sz="2800" dirty="0"/>
              <a:t>for</a:t>
            </a:r>
            <a:r>
              <a:rPr lang="zh-CN" altLang="en-US" sz="2800" dirty="0"/>
              <a:t>、</a:t>
            </a:r>
            <a:r>
              <a:rPr lang="en-US" altLang="zh-CN" sz="2800" dirty="0"/>
              <a:t>while</a:t>
            </a:r>
            <a:r>
              <a:rPr lang="zh-CN" altLang="en-US" sz="2800" dirty="0"/>
              <a:t>、</a:t>
            </a:r>
            <a:r>
              <a:rPr lang="en-US" altLang="zh-CN" sz="2800" dirty="0"/>
              <a:t>until</a:t>
            </a:r>
            <a:r>
              <a:rPr lang="zh-CN" altLang="en-US" sz="2800" dirty="0"/>
              <a:t>、</a:t>
            </a:r>
            <a:r>
              <a:rPr lang="en-US" altLang="zh-CN" sz="2800" dirty="0"/>
              <a:t>select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函数的定义和调用、返回值</a:t>
            </a:r>
          </a:p>
          <a:p>
            <a:r>
              <a:rPr lang="zh-CN" altLang="en-US" sz="2800" dirty="0"/>
              <a:t>使用循环分析命令行参数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EDB7A828-C1E4-3281-128B-0BC8140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</a:t>
            </a:r>
            <a:r>
              <a:rPr lang="zh-CN" altLang="en-US"/>
              <a:t>变量的</a:t>
            </a:r>
            <a:br>
              <a:rPr lang="en-US" altLang="zh-CN"/>
            </a:br>
            <a:r>
              <a:rPr lang="zh-CN" altLang="en-US"/>
              <a:t>查询、显示和取消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BD179-520D-39B0-34B2-ED4FA9A6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214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显示当前已经定义的所有变量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所有环境变量：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env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/>
              <a:t>所有变量和</a:t>
            </a:r>
            <a:r>
              <a:rPr lang="zh-CN" altLang="en-US" dirty="0"/>
              <a:t>函数（包括环境变量） 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set</a:t>
            </a:r>
          </a:p>
          <a:p>
            <a:pPr eaLnBrk="1" hangingPunct="1">
              <a:defRPr/>
            </a:pPr>
            <a:r>
              <a:rPr lang="zh-CN" altLang="en-US" dirty="0"/>
              <a:t>显示某（些）个变量的值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echo  $NAME1  [$NAME2 ……]</a:t>
            </a:r>
          </a:p>
          <a:p>
            <a:pPr eaLnBrk="1" hangingPunct="1">
              <a:defRPr/>
            </a:pPr>
            <a:r>
              <a:rPr lang="zh-CN" altLang="en-US" dirty="0"/>
              <a:t>取消变量的声明或赋值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unset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&lt;NAME&gt;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E69F1-E9F5-B165-FBDF-518812810A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6501" name="灯片编号占位符 5">
            <a:extLst>
              <a:ext uri="{FF2B5EF4-FFF2-40B4-BE49-F238E27FC236}">
                <a16:creationId xmlns:a16="http://schemas.microsoft.com/office/drawing/2014/main" id="{59DF692A-AE4F-33E3-D43D-72723981B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321814-9CB5-43F1-BC83-E8826A0D64B8}" type="slidenum">
              <a:rPr lang="en-US" altLang="zh-CN">
                <a:latin typeface="Garamond" panose="02020404030301010803" pitchFamily="18" charset="0"/>
              </a:rPr>
              <a:pPr/>
              <a:t>20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E46A2D87-F493-12E2-D53B-8BBA1E6C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用户工作环境</a:t>
            </a:r>
            <a:endParaRPr lang="zh-CN" altLang="en-US"/>
          </a:p>
        </p:txBody>
      </p:sp>
      <p:sp>
        <p:nvSpPr>
          <p:cNvPr id="107523" name="内容占位符 2">
            <a:extLst>
              <a:ext uri="{FF2B5EF4-FFF2-40B4-BE49-F238E27FC236}">
                <a16:creationId xmlns:a16="http://schemas.microsoft.com/office/drawing/2014/main" id="{65AA6A46-62E1-3BD2-206A-BEFCD70A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30725"/>
          </a:xfrm>
        </p:spPr>
        <p:txBody>
          <a:bodyPr/>
          <a:lstStyle/>
          <a:p>
            <a:pPr eaLnBrk="1" hangingPunct="1"/>
            <a:r>
              <a:rPr lang="zh-CN" altLang="en-US"/>
              <a:t>用户登录系统时，</a:t>
            </a:r>
            <a:r>
              <a:rPr lang="en-US" altLang="zh-CN"/>
              <a:t>Shell</a:t>
            </a:r>
            <a:r>
              <a:rPr lang="zh-CN" altLang="en-US"/>
              <a:t>为用户自动定义唯一的工作环境并对该环境进行维护直至用户注销。</a:t>
            </a:r>
            <a:endParaRPr lang="en-US" altLang="zh-CN"/>
          </a:p>
          <a:p>
            <a:pPr lvl="1" eaLnBrk="1" hangingPunct="1"/>
            <a:r>
              <a:rPr lang="zh-CN" altLang="en-US" sz="2800"/>
              <a:t>该环境将定义如身份、工作场所和正在运行的进程等特性。这些特性由指定的环境变量值定义。 </a:t>
            </a:r>
          </a:p>
          <a:p>
            <a:pPr eaLnBrk="1" hangingPunct="1"/>
            <a:r>
              <a:rPr lang="zh-CN" altLang="en-US"/>
              <a:t>用户工作环境有</a:t>
            </a:r>
            <a:r>
              <a:rPr lang="zh-CN" altLang="en-US" b="1">
                <a:solidFill>
                  <a:srgbClr val="C00000"/>
                </a:solidFill>
              </a:rPr>
              <a:t>登录环境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002060"/>
                </a:solidFill>
              </a:rPr>
              <a:t>非登录环境</a:t>
            </a:r>
            <a:r>
              <a:rPr lang="zh-CN" altLang="en-US"/>
              <a:t>之分。</a:t>
            </a:r>
            <a:endParaRPr lang="en-US" altLang="zh-CN"/>
          </a:p>
          <a:p>
            <a:pPr lvl="1" eaLnBrk="1" hangingPunct="1"/>
            <a:r>
              <a:rPr lang="zh-CN" altLang="en-US" sz="2800" b="1">
                <a:solidFill>
                  <a:srgbClr val="C00000"/>
                </a:solidFill>
              </a:rPr>
              <a:t>登录环境</a:t>
            </a:r>
            <a:r>
              <a:rPr lang="zh-CN" altLang="en-US" sz="2800"/>
              <a:t>是指用户登录系统时的工作环境，此时的</a:t>
            </a:r>
            <a:r>
              <a:rPr lang="en-US" altLang="zh-CN" sz="2800"/>
              <a:t>Shell</a:t>
            </a:r>
            <a:r>
              <a:rPr lang="zh-CN" altLang="en-US" sz="2800"/>
              <a:t>对登录用户而言是主</a:t>
            </a:r>
            <a:r>
              <a:rPr lang="en-US" altLang="zh-CN" sz="2800"/>
              <a:t>Shell</a:t>
            </a:r>
            <a:r>
              <a:rPr lang="zh-CN" altLang="en-US" sz="2800"/>
              <a:t>。</a:t>
            </a:r>
            <a:endParaRPr lang="en-US" altLang="zh-CN" sz="2800"/>
          </a:p>
          <a:p>
            <a:pPr lvl="1" eaLnBrk="1" hangingPunct="1"/>
            <a:r>
              <a:rPr lang="zh-CN" altLang="en-US" sz="2800" b="1">
                <a:solidFill>
                  <a:srgbClr val="002060"/>
                </a:solidFill>
              </a:rPr>
              <a:t>非登录环境</a:t>
            </a:r>
            <a:r>
              <a:rPr lang="zh-CN" altLang="en-US" sz="2800"/>
              <a:t>是指用户再调用子</a:t>
            </a:r>
            <a:r>
              <a:rPr lang="en-US" altLang="zh-CN" sz="2800"/>
              <a:t>Shell</a:t>
            </a:r>
            <a:r>
              <a:rPr lang="zh-CN" altLang="en-US" sz="2800"/>
              <a:t>时所使用的用户环境。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33951-8700-333D-3C20-C9F8AA75FD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7525" name="灯片编号占位符 5">
            <a:extLst>
              <a:ext uri="{FF2B5EF4-FFF2-40B4-BE49-F238E27FC236}">
                <a16:creationId xmlns:a16="http://schemas.microsoft.com/office/drawing/2014/main" id="{F0AB196D-5D57-AF17-4050-4F3447FDB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2866C7-93B7-4DBD-B8FE-79D2592EED51}" type="slidenum">
              <a:rPr lang="en-US" altLang="zh-CN">
                <a:latin typeface="Garamond" panose="02020404030301010803" pitchFamily="18" charset="0"/>
              </a:rPr>
              <a:pPr/>
              <a:t>21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598699C1-AB72-F9D5-E430-4D93804E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设置用户工作环境</a:t>
            </a:r>
          </a:p>
        </p:txBody>
      </p:sp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A28C7C01-3AD1-CBEC-BFD3-FE37CC9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GB">
                <a:latin typeface="宋体" panose="02010600030101010101" pitchFamily="2" charset="-122"/>
              </a:rPr>
              <a:t>对所有用户进行设置</a:t>
            </a:r>
          </a:p>
          <a:p>
            <a:pPr lvl="1" eaLnBrk="1" hangingPunct="1"/>
            <a:r>
              <a:rPr lang="en-GB" altLang="zh-CN">
                <a:latin typeface="宋体" panose="02010600030101010101" pitchFamily="2" charset="-122"/>
              </a:rPr>
              <a:t>/etc/profile</a:t>
            </a:r>
          </a:p>
          <a:p>
            <a:pPr lvl="1" eaLnBrk="1" hangingPunct="1"/>
            <a:r>
              <a:rPr lang="en-GB" altLang="zh-CN">
                <a:latin typeface="宋体" panose="02010600030101010101" pitchFamily="2" charset="-122"/>
              </a:rPr>
              <a:t>/etc/bashrc</a:t>
            </a:r>
          </a:p>
          <a:p>
            <a:pPr eaLnBrk="1" hangingPunct="1">
              <a:buFontTx/>
              <a:buNone/>
            </a:pPr>
            <a:endParaRPr lang="zh-CN" altLang="en-GB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GB">
                <a:latin typeface="宋体" panose="02010600030101010101" pitchFamily="2" charset="-122"/>
              </a:rPr>
              <a:t>只对当前用户进行设置</a:t>
            </a:r>
          </a:p>
          <a:p>
            <a:pPr lvl="1" eaLnBrk="1" hangingPunct="1"/>
            <a:r>
              <a:rPr lang="zh-CN" altLang="en-GB">
                <a:latin typeface="宋体" panose="02010600030101010101" pitchFamily="2" charset="-122"/>
              </a:rPr>
              <a:t>~/.</a:t>
            </a:r>
            <a:r>
              <a:rPr lang="en-GB" altLang="zh-CN">
                <a:latin typeface="宋体" panose="02010600030101010101" pitchFamily="2" charset="-122"/>
              </a:rPr>
              <a:t>bash_profile</a:t>
            </a:r>
          </a:p>
          <a:p>
            <a:pPr lvl="1" eaLnBrk="1" hangingPunct="1"/>
            <a:r>
              <a:rPr lang="en-GB" altLang="zh-CN">
                <a:latin typeface="宋体" panose="02010600030101010101" pitchFamily="2" charset="-122"/>
              </a:rPr>
              <a:t>~/.bashrc 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5DF5-56FA-2939-7B20-48F6ADDD5C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8549" name="灯片编号占位符 5">
            <a:extLst>
              <a:ext uri="{FF2B5EF4-FFF2-40B4-BE49-F238E27FC236}">
                <a16:creationId xmlns:a16="http://schemas.microsoft.com/office/drawing/2014/main" id="{16663B87-63E3-8409-7C61-67939A106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C87882-5BC6-427E-9618-1CF2EE2FD666}" type="slidenum">
              <a:rPr lang="en-US" altLang="zh-CN">
                <a:latin typeface="Garamond" panose="02020404030301010803" pitchFamily="18" charset="0"/>
              </a:rPr>
              <a:pPr/>
              <a:t>22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99E98EF-B4D1-2C8A-1DCF-34B5D14B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308600"/>
            <a:ext cx="7777162" cy="512763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通常，个人</a:t>
            </a:r>
            <a:r>
              <a:rPr lang="en-US" altLang="zh-CN" sz="2400">
                <a:ea typeface="黑体" panose="02010609060101010101" pitchFamily="49" charset="-122"/>
              </a:rPr>
              <a:t>bash </a:t>
            </a:r>
            <a:r>
              <a:rPr lang="zh-CN" altLang="en-US" sz="2400">
                <a:ea typeface="黑体" panose="02010609060101010101" pitchFamily="49" charset="-122"/>
              </a:rPr>
              <a:t>环境设置都定义在 </a:t>
            </a:r>
            <a:r>
              <a:rPr lang="zh-CN" altLang="en-US" sz="24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~/.</a:t>
            </a:r>
            <a:r>
              <a:rPr lang="en-US" altLang="zh-CN" sz="24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bashrc</a:t>
            </a:r>
            <a:r>
              <a:rPr lang="zh-CN" altLang="en-US" sz="2400">
                <a:ea typeface="黑体" panose="02010609060101010101" pitchFamily="49" charset="-122"/>
              </a:rPr>
              <a:t> 文件里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DA6C0019-ED7E-A841-A2A0-B4752DB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登录 </a:t>
            </a:r>
            <a:r>
              <a:rPr lang="en-US" altLang="zh-CN"/>
              <a:t>shell </a:t>
            </a:r>
            <a:r>
              <a:rPr lang="zh-CN" altLang="en-US"/>
              <a:t>和非登录 </a:t>
            </a:r>
            <a:r>
              <a:rPr lang="en-US" altLang="zh-CN"/>
              <a:t>shell </a:t>
            </a:r>
            <a:br>
              <a:rPr lang="en-US" altLang="zh-CN"/>
            </a:br>
            <a:r>
              <a:rPr lang="zh-CN" altLang="en-US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0A936-121B-30AA-5EB8-D0CDF05E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Login shell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/etc/profile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profile.d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/*.sh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bash_profile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Non-Login shell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$HOME/.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bashrc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26ADA-01F8-FDB6-A2F1-1781FCD886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109573" name="灯片编号占位符 5">
            <a:extLst>
              <a:ext uri="{FF2B5EF4-FFF2-40B4-BE49-F238E27FC236}">
                <a16:creationId xmlns:a16="http://schemas.microsoft.com/office/drawing/2014/main" id="{605FC3E3-9EF2-ACB2-90B9-062597C5A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5420E-1646-49FE-B01A-38D60A07BC78}" type="slidenum">
              <a:rPr lang="en-US" altLang="zh-CN">
                <a:latin typeface="Garamond" panose="02020404030301010803" pitchFamily="18" charset="0"/>
              </a:rPr>
              <a:pPr/>
              <a:t>23</a:t>
            </a:fld>
            <a:endParaRPr lang="en-US" altLang="zh-CN">
              <a:latin typeface="Garamond" panose="02020404030301010803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FF1DCE-85DE-F0D9-6C8F-0A1DBCB54B67}"/>
              </a:ext>
            </a:extLst>
          </p:cNvPr>
          <p:cNvCxnSpPr/>
          <p:nvPr/>
        </p:nvCxnSpPr>
        <p:spPr>
          <a:xfrm rot="5400000">
            <a:off x="1512094" y="2888457"/>
            <a:ext cx="5048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6C221D-7750-A8F0-F2F6-AB33F455B4A1}"/>
              </a:ext>
            </a:extLst>
          </p:cNvPr>
          <p:cNvCxnSpPr/>
          <p:nvPr/>
        </p:nvCxnSpPr>
        <p:spPr>
          <a:xfrm rot="5400000">
            <a:off x="1512888" y="3824288"/>
            <a:ext cx="5032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脚本的编码规范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#! </a:t>
            </a:r>
            <a:r>
              <a:rPr lang="zh-CN" altLang="en-US" dirty="0"/>
              <a:t>开头：通知系统用何解释器执行此脚本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#!/bin/bash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#!/bin/</a:t>
            </a:r>
            <a:r>
              <a:rPr lang="en-US" altLang="zh-CN" b="1" dirty="0" err="1">
                <a:solidFill>
                  <a:srgbClr val="002060"/>
                </a:solidFill>
              </a:rPr>
              <a:t>ksh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zh-CN" dirty="0"/>
              <a:t>以注释形式说明如下的内容：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脚本名称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脚本功能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作者及联系方式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版本更新记录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版权声明</a:t>
            </a: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# </a:t>
            </a:r>
            <a:r>
              <a:rPr lang="zh-CN" altLang="zh-CN" dirty="0">
                <a:solidFill>
                  <a:srgbClr val="002060"/>
                </a:solidFill>
              </a:rPr>
              <a:t>对算法做简要说明（如果是复杂脚本）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脚本调试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1295400"/>
            <a:ext cx="7543800" cy="549446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</a:rPr>
              <a:t>bash</a:t>
            </a:r>
            <a:r>
              <a:rPr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–x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7416" y="1905001"/>
            <a:ext cx="7566992" cy="137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该选项可以使用户跟踪脚本的执行，此时 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对脚本中每条命令的处理过程</a:t>
            </a:r>
            <a:r>
              <a:rPr lang="zh-CN" altLang="en-US" sz="2000" b="0">
                <a:solidFill>
                  <a:schemeClr val="tx1"/>
                </a:solidFill>
                <a:ea typeface="黑体" pitchFamily="2" charset="-122"/>
              </a:rPr>
              <a:t>为：执行每个命令之前先输出该命令及其参数，然后再执行。</a:t>
            </a:r>
            <a:r>
              <a:rPr lang="en-US" altLang="zh-CN" sz="200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显示脚本中的行时，会在行首添加一个加号 “ </a:t>
            </a:r>
            <a:r>
              <a:rPr lang="zh-CN" altLang="en-US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 ”。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3284984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</a:rPr>
              <a:t>bash</a:t>
            </a:r>
            <a:r>
              <a:rPr lang="en-US" altLang="zh-CN" sz="2800" b="1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–v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7416" y="3894584"/>
            <a:ext cx="7566992" cy="713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在执行脚本之前，按输入的原样打印脚本中的各</a:t>
            </a:r>
            <a:r>
              <a:rPr lang="zh-CN" altLang="en-US" sz="2000" b="0">
                <a:solidFill>
                  <a:schemeClr val="tx1"/>
                </a:solidFill>
                <a:ea typeface="黑体" pitchFamily="2" charset="-122"/>
              </a:rPr>
              <a:t>行。与</a:t>
            </a:r>
            <a:r>
              <a:rPr lang="en-US" altLang="zh-CN" sz="2000" b="0">
                <a:solidFill>
                  <a:schemeClr val="tx1"/>
                </a:solidFill>
                <a:ea typeface="黑体" pitchFamily="2" charset="-122"/>
              </a:rPr>
              <a:t>-x</a:t>
            </a:r>
            <a:r>
              <a:rPr lang="zh-CN" altLang="en-US" sz="2000" b="0">
                <a:solidFill>
                  <a:schemeClr val="tx1"/>
                </a:solidFill>
                <a:ea typeface="黑体" pitchFamily="2" charset="-122"/>
              </a:rPr>
              <a:t>（调试模式）不同，</a:t>
            </a:r>
            <a:r>
              <a:rPr lang="en-US" altLang="zh-CN" sz="2000" b="0">
                <a:solidFill>
                  <a:schemeClr val="tx1"/>
                </a:solidFill>
                <a:ea typeface="黑体" pitchFamily="2" charset="-122"/>
              </a:rPr>
              <a:t>-v </a:t>
            </a:r>
            <a:r>
              <a:rPr lang="zh-CN" altLang="en-US" sz="2000" b="0">
                <a:solidFill>
                  <a:schemeClr val="tx1"/>
                </a:solidFill>
                <a:ea typeface="黑体" pitchFamily="2" charset="-122"/>
              </a:rPr>
              <a:t>只输出命令本身，而不会输出命令的执行结果</a:t>
            </a:r>
            <a:endParaRPr lang="zh-CN" altLang="en-US" sz="2000" b="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4653136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</a:rPr>
              <a:t>bash</a:t>
            </a:r>
            <a:r>
              <a:rPr lang="en-US" altLang="zh-CN" sz="2800" b="1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–n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3766" y="5297661"/>
            <a:ext cx="7560642" cy="713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对脚本进行语法检查，但不执行脚本。如果存在语法错误，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会报错，如果没有错误，则不显示任何内容。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</a:t>
            </a:r>
            <a:r>
              <a:rPr lang="zh-CN" altLang="en-US"/>
              <a:t>调试举例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对脚本进行语法检查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-n greetings.sh</a:t>
            </a:r>
          </a:p>
          <a:p>
            <a:r>
              <a:rPr lang="zh-CN" altLang="en-US" dirty="0"/>
              <a:t>显示脚本中每个原始命令行及其执行结果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-v greetings.sh</a:t>
            </a:r>
          </a:p>
          <a:p>
            <a:r>
              <a:rPr lang="zh-CN" altLang="en-US" dirty="0"/>
              <a:t>以调试模式执行脚本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$ bash -x greetings.sh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8149"/>
          </a:xfrm>
        </p:spPr>
        <p:txBody>
          <a:bodyPr/>
          <a:lstStyle/>
          <a:p>
            <a:r>
              <a:rPr lang="zh-CN" altLang="en-US" dirty="0"/>
              <a:t>非交互式脚本</a:t>
            </a:r>
            <a:endParaRPr lang="en-US" altLang="zh-CN" dirty="0"/>
          </a:p>
          <a:p>
            <a:pPr lvl="1"/>
            <a:r>
              <a:rPr lang="zh-CN" altLang="en-US" sz="2400" dirty="0"/>
              <a:t>不需要读取用户的输入</a:t>
            </a:r>
            <a:r>
              <a:rPr lang="en-US" altLang="zh-CN" sz="2400" dirty="0"/>
              <a:t>, </a:t>
            </a:r>
            <a:r>
              <a:rPr lang="zh-CN" altLang="en-US" sz="2400" dirty="0"/>
              <a:t>也不用向用户反馈某些信息</a:t>
            </a:r>
          </a:p>
          <a:p>
            <a:pPr lvl="1"/>
            <a:r>
              <a:rPr lang="zh-CN" altLang="en-US" sz="2400" dirty="0"/>
              <a:t>每次执行都是可预见的</a:t>
            </a:r>
            <a:r>
              <a:rPr lang="en-US" altLang="zh-CN" sz="2400" dirty="0"/>
              <a:t>, </a:t>
            </a:r>
            <a:r>
              <a:rPr lang="zh-CN" altLang="en-US" sz="2400" dirty="0"/>
              <a:t>因为它不读取用户输入</a:t>
            </a:r>
            <a:r>
              <a:rPr lang="en-US" altLang="zh-CN" sz="2400" dirty="0"/>
              <a:t>, </a:t>
            </a:r>
            <a:r>
              <a:rPr lang="zh-CN" altLang="en-US" sz="2400" dirty="0"/>
              <a:t>参数是固定的</a:t>
            </a:r>
          </a:p>
          <a:p>
            <a:pPr lvl="1"/>
            <a:r>
              <a:rPr lang="zh-CN" altLang="en-US" sz="2400" dirty="0"/>
              <a:t>可以在后台执行</a:t>
            </a:r>
            <a:endParaRPr lang="en-US" altLang="zh-CN" sz="2400" dirty="0"/>
          </a:p>
          <a:p>
            <a:r>
              <a:rPr lang="zh-CN" altLang="en-US" dirty="0"/>
              <a:t>交互式脚本</a:t>
            </a:r>
            <a:endParaRPr lang="en-US" altLang="zh-CN" dirty="0"/>
          </a:p>
          <a:p>
            <a:pPr lvl="1"/>
            <a:r>
              <a:rPr lang="zh-CN" altLang="en-US" sz="2400" dirty="0"/>
              <a:t>脚本可以读取用户的输入</a:t>
            </a:r>
            <a:r>
              <a:rPr lang="en-US" altLang="zh-CN" sz="2400" dirty="0"/>
              <a:t>, </a:t>
            </a:r>
            <a:r>
              <a:rPr lang="zh-CN" altLang="en-US" sz="2400" dirty="0"/>
              <a:t>实时向用户反馈信息（输出某些信息）</a:t>
            </a:r>
          </a:p>
          <a:p>
            <a:pPr lvl="1"/>
            <a:r>
              <a:rPr lang="zh-CN" altLang="en-US" sz="2400" dirty="0"/>
              <a:t>这样的脚本更灵活</a:t>
            </a:r>
            <a:r>
              <a:rPr lang="en-US" altLang="zh-CN" sz="2400" dirty="0"/>
              <a:t>, </a:t>
            </a:r>
            <a:r>
              <a:rPr lang="zh-CN" altLang="en-US" sz="2400" dirty="0"/>
              <a:t>每次执行时的参数可由用户动态设定</a:t>
            </a:r>
          </a:p>
          <a:p>
            <a:pPr lvl="1"/>
            <a:r>
              <a:rPr lang="zh-CN" altLang="en-US" sz="2400" dirty="0"/>
              <a:t>用户界面更友好，但不适用于自动化任务（如</a:t>
            </a:r>
            <a:r>
              <a:rPr lang="en-US" altLang="zh-CN" sz="2400" dirty="0" err="1"/>
              <a:t>cron</a:t>
            </a:r>
            <a:r>
              <a:rPr lang="zh-CN" altLang="en-US" sz="2400" dirty="0"/>
              <a:t>任务）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Shell </a:t>
            </a:r>
            <a:r>
              <a:rPr lang="zh-CN" altLang="en-US" b="1" dirty="0"/>
              <a:t>变量操作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826768" cy="4646141"/>
          </a:xfrm>
        </p:spPr>
        <p:txBody>
          <a:bodyPr/>
          <a:lstStyle/>
          <a:p>
            <a:r>
              <a:rPr lang="zh-CN" altLang="en-US" dirty="0"/>
              <a:t>变量替换扩展</a:t>
            </a:r>
            <a:endParaRPr lang="en-US" altLang="zh-CN" dirty="0"/>
          </a:p>
          <a:p>
            <a:pPr lvl="1"/>
            <a:r>
              <a:rPr lang="zh-CN" altLang="en-US" sz="2400" dirty="0"/>
              <a:t>变量测试</a:t>
            </a:r>
          </a:p>
          <a:p>
            <a:pPr lvl="1"/>
            <a:r>
              <a:rPr lang="zh-CN" altLang="en-US" sz="2400" dirty="0"/>
              <a:t>变量的字符串操作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变量的间接引用</a:t>
            </a:r>
          </a:p>
          <a:p>
            <a:r>
              <a:rPr lang="zh-CN" altLang="en-US" dirty="0"/>
              <a:t>变量的数值计算</a:t>
            </a:r>
          </a:p>
          <a:p>
            <a:pPr lvl="1"/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</a:rPr>
              <a:t>$((expression))</a:t>
            </a:r>
          </a:p>
          <a:p>
            <a:pPr lvl="1"/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</a:rPr>
              <a:t>$[expression]  </a:t>
            </a:r>
            <a:endParaRPr lang="en-US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let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declare -</a:t>
            </a: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i</a:t>
            </a:r>
            <a:endParaRPr lang="en-US" altLang="zh-CN" sz="2400" b="1" dirty="0"/>
          </a:p>
          <a:p>
            <a:pPr lvl="1"/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05672" y="1484784"/>
            <a:ext cx="339472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变量赋值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lvl="2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kern="0" dirty="0" err="1">
                <a:latin typeface="+mn-lt"/>
                <a:ea typeface="+mn-ea"/>
              </a:rPr>
              <a:t>readonly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从标准输入读取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echo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printf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435280" cy="4530725"/>
          </a:xfrm>
        </p:spPr>
        <p:txBody>
          <a:bodyPr/>
          <a:lstStyle/>
          <a:p>
            <a:r>
              <a:rPr lang="zh-CN" altLang="en-US" sz="2800" dirty="0"/>
              <a:t>熟悉</a:t>
            </a:r>
            <a:r>
              <a:rPr lang="en-US" altLang="zh-CN" sz="2800" dirty="0"/>
              <a:t>Shell </a:t>
            </a:r>
            <a:r>
              <a:rPr lang="zh-CN" altLang="en-US" sz="2800" dirty="0"/>
              <a:t>脚本的编码规范，掌握执行和调试方法</a:t>
            </a:r>
            <a:endParaRPr lang="en-US" altLang="zh-CN" sz="2800" dirty="0"/>
          </a:p>
          <a:p>
            <a:r>
              <a:rPr lang="zh-CN" altLang="en-US" sz="2800" dirty="0"/>
              <a:t>掌握对变量进行整数运算和间接引用的方法</a:t>
            </a:r>
            <a:endParaRPr lang="en-US" altLang="zh-CN" sz="2800" dirty="0"/>
          </a:p>
          <a:p>
            <a:r>
              <a:rPr lang="zh-CN" altLang="en-US" sz="2800" dirty="0"/>
              <a:t>理解位置参数变量和特殊参数变量的用途</a:t>
            </a:r>
            <a:endParaRPr lang="en-US" altLang="zh-CN" sz="2800" dirty="0"/>
          </a:p>
          <a:p>
            <a:r>
              <a:rPr lang="zh-CN" altLang="en-US" sz="2800" dirty="0"/>
              <a:t>掌握条件测试的使用 </a:t>
            </a:r>
            <a:r>
              <a:rPr lang="en-US" altLang="zh-CN" sz="2800" dirty="0"/>
              <a:t>[] </a:t>
            </a:r>
            <a:r>
              <a:rPr lang="zh-CN" altLang="en-US" sz="2800" dirty="0"/>
              <a:t>、</a:t>
            </a:r>
            <a:r>
              <a:rPr lang="en-US" altLang="zh-CN" sz="2800" dirty="0"/>
              <a:t>[[]]</a:t>
            </a:r>
            <a:r>
              <a:rPr lang="zh-CN" altLang="en-US" sz="2800" dirty="0"/>
              <a:t>、</a:t>
            </a:r>
            <a:r>
              <a:rPr lang="en-US" altLang="zh-CN" sz="2800" dirty="0"/>
              <a:t>(())</a:t>
            </a:r>
          </a:p>
          <a:p>
            <a:r>
              <a:rPr lang="zh-CN" altLang="en-US" sz="2800" dirty="0"/>
              <a:t>掌握各种流程控制语句的使用</a:t>
            </a:r>
            <a:endParaRPr lang="en-US" altLang="zh-CN" sz="2800" dirty="0"/>
          </a:p>
          <a:p>
            <a:pPr lvl="1"/>
            <a:r>
              <a:rPr lang="en-US" altLang="zh-CN" sz="2400" dirty="0"/>
              <a:t>if</a:t>
            </a:r>
            <a:r>
              <a:rPr lang="zh-CN" altLang="en-US" sz="2400" dirty="0"/>
              <a:t>、</a:t>
            </a:r>
            <a:r>
              <a:rPr lang="en-US" altLang="zh-CN" sz="2400" dirty="0"/>
              <a:t>case</a:t>
            </a:r>
          </a:p>
          <a:p>
            <a:pPr lvl="1"/>
            <a:r>
              <a:rPr lang="en-US" altLang="zh-CN" sz="2400" dirty="0"/>
              <a:t>for</a:t>
            </a:r>
            <a:r>
              <a:rPr lang="zh-CN" altLang="en-US" sz="2400" dirty="0"/>
              <a:t>、</a:t>
            </a:r>
            <a:r>
              <a:rPr lang="en-US" altLang="zh-CN" sz="2400" dirty="0"/>
              <a:t>while</a:t>
            </a:r>
            <a:r>
              <a:rPr lang="zh-CN" altLang="en-US" sz="2400" dirty="0"/>
              <a:t>、</a:t>
            </a:r>
            <a:r>
              <a:rPr lang="en-US" altLang="zh-CN" sz="2400" dirty="0"/>
              <a:t>until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break</a:t>
            </a:r>
            <a:r>
              <a:rPr lang="zh-CN" altLang="en-US" sz="2400" dirty="0"/>
              <a:t>、</a:t>
            </a:r>
            <a:r>
              <a:rPr lang="en-US" altLang="zh-CN" sz="2400" dirty="0"/>
              <a:t>continue</a:t>
            </a:r>
          </a:p>
          <a:p>
            <a:r>
              <a:rPr lang="zh-CN" altLang="en-US" sz="2800" dirty="0"/>
              <a:t>掌握函数的定义、调用和传递返回值的方法</a:t>
            </a:r>
            <a:endParaRPr lang="en-US" altLang="zh-CN" sz="2800" dirty="0"/>
          </a:p>
          <a:p>
            <a:r>
              <a:rPr lang="zh-CN" altLang="en-US" sz="2800" dirty="0"/>
              <a:t>掌握命令行参数、位置参数的操作（</a:t>
            </a:r>
            <a:r>
              <a:rPr lang="en-US" altLang="zh-CN" sz="2800" dirty="0"/>
              <a:t>shift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getopts</a:t>
            </a:r>
            <a:r>
              <a:rPr lang="zh-CN" altLang="en-US" sz="2800" dirty="0"/>
              <a:t>）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r>
              <a:rPr lang="en-US" altLang="zh-CN" dirty="0"/>
              <a:t>——</a:t>
            </a:r>
            <a:r>
              <a:rPr lang="zh-CN" altLang="en-US" dirty="0"/>
              <a:t>变量测试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58712"/>
              </p:ext>
            </p:extLst>
          </p:nvPr>
        </p:nvGraphicFramePr>
        <p:xfrm>
          <a:off x="467544" y="1549112"/>
          <a:ext cx="8274053" cy="432816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Default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Values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，但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Assign  Default  Values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，且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被赋值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Display Error if Null or Unset</a:t>
                      </a:r>
                      <a:endParaRPr kumimoji="1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:?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未定义或为空值,则输出信息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，并终止脚本。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Alternate Value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:+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否则返回空值，但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变量测试举例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971328"/>
            <a:ext cx="76200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unset color  #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删除变量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2667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2573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:?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error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55576" y="52479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:+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br>
              <a:rPr lang="en-US" altLang="zh-CN" dirty="0"/>
            </a:br>
            <a:r>
              <a:rPr lang="en-US" altLang="zh-CN" dirty="0"/>
              <a:t> ——</a:t>
            </a:r>
            <a:r>
              <a:rPr lang="zh-CN" altLang="en-US" dirty="0"/>
              <a:t>字符串计数、截取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73224"/>
              </p:ext>
            </p:extLst>
          </p:nvPr>
        </p:nvGraphicFramePr>
        <p:xfrm>
          <a:off x="395536" y="2402632"/>
          <a:ext cx="8458200" cy="2231392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${#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返回字符串变量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的长度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个字符到最后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个字符开始，长度为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len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1538536" y="1997224"/>
            <a:ext cx="2057400" cy="9906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595936" y="1844824"/>
            <a:ext cx="3962400" cy="406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m 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的取值从 0 到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-1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V="1">
            <a:off x="1538536" y="2225824"/>
            <a:ext cx="205740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757536" y="5693186"/>
            <a:ext cx="4974704" cy="40011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注：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中可以使用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'I love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. I love UNIX too.’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628800"/>
            <a:ext cx="7620000" cy="212365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{#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30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{#str:13}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{#str:7:5}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endParaRPr lang="en-US" altLang="zh-CN" sz="2200" b="1" dirty="0">
              <a:solidFill>
                <a:srgbClr val="0033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928407"/>
            <a:ext cx="7620000" cy="107721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str#I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love}</a:t>
            </a:r>
            <a:endParaRPr lang="zh-CN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  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变量替换扩展</a:t>
            </a:r>
            <a:br>
              <a:rPr lang="en-US" altLang="zh-CN" dirty="0"/>
            </a:br>
            <a:r>
              <a:rPr lang="en-US" altLang="zh-CN" dirty="0"/>
              <a:t> ——</a:t>
            </a:r>
            <a:r>
              <a:rPr lang="zh-CN" altLang="en-US" dirty="0"/>
              <a:t>字符串替换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8454"/>
              </p:ext>
            </p:extLst>
          </p:nvPr>
        </p:nvGraphicFramePr>
        <p:xfrm>
          <a:off x="395536" y="2069524"/>
          <a:ext cx="8208912" cy="1952308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每行或每个位置参数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第一次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出现的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中所有的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全局替换)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/#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/%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331640" y="4293096"/>
            <a:ext cx="7056784" cy="1015663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注：</a:t>
            </a:r>
            <a:endParaRPr lang="en-US" altLang="zh-CN" sz="2000" b="1" dirty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old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中可以使用 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 err="1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可以是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@</a:t>
            </a:r>
            <a:r>
              <a:rPr lang="en-US" altLang="zh-CN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或 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，表示对每个位置参数进行替换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161326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I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love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. I love UNIX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too."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809398"/>
            <a:ext cx="7620000" cy="415498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/love/like}</a:t>
            </a:r>
          </a:p>
          <a:p>
            <a:pPr>
              <a:buClr>
                <a:srgbClr val="FF3300"/>
              </a:buClr>
            </a:pPr>
            <a:r>
              <a:rPr lang="nn-NO" altLang="zh-CN" sz="2200" b="1" dirty="0">
                <a:solidFill>
                  <a:srgbClr val="002060"/>
                </a:solidFill>
                <a:latin typeface="Courier New" pitchFamily="49" charset="0"/>
              </a:rPr>
              <a:t>I like linux. I love UNIX too.</a:t>
            </a:r>
            <a:endParaRPr lang="en-US" altLang="zh-CN" sz="22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love/like}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Courier New" pitchFamily="49" charset="0"/>
              </a:rPr>
              <a:t>I like </a:t>
            </a:r>
            <a:r>
              <a:rPr lang="en-US" altLang="zh-CN" sz="2200" b="1" dirty="0" err="1">
                <a:solidFill>
                  <a:srgbClr val="002060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>
                <a:solidFill>
                  <a:srgbClr val="002060"/>
                </a:solidFill>
                <a:latin typeface="Courier New" pitchFamily="49" charset="0"/>
              </a:rPr>
              <a:t>. I like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/I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/I like FreeBSD}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I like FreeBSD.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fr-FR" altLang="zh-CN" sz="2200" b="1" dirty="0">
                <a:solidFill>
                  <a:srgbClr val="0000CC"/>
                </a:solidFill>
                <a:latin typeface="Courier New" pitchFamily="49" charset="0"/>
              </a:rPr>
              <a:t>J'aime linux. J'aime UNIX too.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too./also.}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I love </a:t>
            </a:r>
            <a:r>
              <a:rPr lang="en-US" altLang="zh-CN" sz="2200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. I love UNIX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字符串变量替换扩展举例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628800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da-DK" altLang="zh-CN" sz="2400" b="1" dirty="0">
                <a:solidFill>
                  <a:srgbClr val="0000CC"/>
                </a:solidFill>
                <a:latin typeface="Courier New" pitchFamily="49" charset="0"/>
              </a:rPr>
              <a:t>set 1v1 1v2 </a:t>
            </a:r>
            <a:r>
              <a:rPr lang="da-DK" altLang="zh-CN" sz="2400" b="1">
                <a:solidFill>
                  <a:srgbClr val="0000CC"/>
                </a:solidFill>
                <a:latin typeface="Courier New" pitchFamily="49" charset="0"/>
              </a:rPr>
              <a:t>1v3 1v4  #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设置当前位置参数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576" y="2301840"/>
            <a:ext cx="7620000" cy="341632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@</a:t>
            </a:r>
            <a:endParaRPr lang="zh-CN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da-DK" altLang="zh-CN" sz="2400" b="1" dirty="0">
                <a:solidFill>
                  <a:srgbClr val="0000CC"/>
                </a:solidFill>
                <a:latin typeface="Courier New" pitchFamily="49" charset="0"/>
              </a:rPr>
              <a:t>1v1 1v2 1v3 1v4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{@/1/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a}  </a:t>
            </a:r>
          </a:p>
          <a:p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#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把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替换成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，每个位置只替换一次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av1 av2 av3 av4</a:t>
            </a: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{@//1/a}</a:t>
            </a:r>
          </a:p>
          <a:p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ava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av2 av3 av4</a:t>
            </a:r>
          </a:p>
          <a:p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{@/%1/a}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1va 1v2 1v3 1v4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变量的间接引用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通过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的值来引用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str1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219201"/>
            <a:ext cx="73152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str1="Hello World"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str2=str1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3284984"/>
            <a:ext cx="3528392" cy="267765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Hello </a:t>
            </a:r>
            <a:r>
              <a:rPr lang="en-US" altLang="zh-CN" sz="2400" b="1" dirty="0">
                <a:latin typeface="Courier New" pitchFamily="49" charset="0"/>
              </a:rPr>
              <a:t>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Hello </a:t>
            </a:r>
            <a:r>
              <a:rPr lang="en-US" altLang="zh-CN" sz="2400" b="1" dirty="0">
                <a:latin typeface="Courier New" pitchFamily="49" charset="0"/>
              </a:rPr>
              <a:t>World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976" y="3284984"/>
            <a:ext cx="396044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Hello </a:t>
            </a:r>
            <a:r>
              <a:rPr lang="en-US" altLang="zh-CN" sz="2400" b="1" dirty="0">
                <a:latin typeface="Courier New" pitchFamily="49" charset="0"/>
              </a:rPr>
              <a:t>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  <a:p>
            <a:pPr>
              <a:buClr>
                <a:srgbClr val="FF3300"/>
              </a:buClr>
            </a:pPr>
            <a:r>
              <a:rPr lang="zh-CN" altLang="en-US" sz="2400" b="1">
                <a:latin typeface="Courier New" pitchFamily="49" charset="0"/>
              </a:rPr>
              <a:t>输出：</a:t>
            </a:r>
            <a:r>
              <a:rPr lang="en-US" altLang="zh-CN" sz="2400" b="1">
                <a:latin typeface="Courier New" pitchFamily="49" charset="0"/>
              </a:rPr>
              <a:t>Hello </a:t>
            </a:r>
            <a:r>
              <a:rPr lang="en-US" altLang="zh-CN" sz="2400" b="1" dirty="0">
                <a:latin typeface="Courier New" pitchFamily="49" charset="0"/>
              </a:rPr>
              <a:t>World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984" y="162880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/>
              <a:t>=</a:t>
            </a:r>
            <a:r>
              <a:rPr lang="zh-CN" altLang="en-US" sz="4800" b="1"/>
              <a:t>？</a:t>
            </a:r>
            <a:endParaRPr lang="zh-CN" altLang="en-US" sz="4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B36A9E-E27F-5109-F807-5AA7BCF3BC4A}"/>
              </a:ext>
            </a:extLst>
          </p:cNvPr>
          <p:cNvSpPr txBox="1"/>
          <p:nvPr/>
        </p:nvSpPr>
        <p:spPr>
          <a:xfrm>
            <a:off x="5292080" y="1927377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str1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变量的间接引用（续）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504056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通过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x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的值来引用 </a:t>
            </a:r>
            <a:r>
              <a:rPr lang="en-US" altLang="zh-CN" sz="3200" b="1" dirty="0">
                <a:solidFill>
                  <a:srgbClr val="0000CC"/>
                </a:solidFill>
                <a:latin typeface="Courier New" pitchFamily="49" charset="0"/>
              </a:rPr>
              <a:t>CENTOS_URL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1373867"/>
            <a:ext cx="820891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x="CENTOS"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CENTOS_URL="http://mirrors.163.com/centos/"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560" y="3573016"/>
            <a:ext cx="6408712" cy="230832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CENTOS_URL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http://mirrors.163.com/centos/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27984" y="4005064"/>
            <a:ext cx="4464496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</a:rPr>
              <a:t>或</a:t>
            </a:r>
            <a:endParaRPr lang="en-US" altLang="zh-CN" sz="24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{x}_URL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内置命令</a:t>
            </a:r>
            <a:r>
              <a:rPr lang="en-US" altLang="zh-CN" dirty="0"/>
              <a:t>——</a:t>
            </a:r>
            <a:r>
              <a:rPr lang="en-US" altLang="zh-CN" dirty="0" err="1"/>
              <a:t>eval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3245222"/>
            <a:ext cx="73152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="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ls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-l | more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"</a:t>
            </a:r>
            <a:endParaRPr lang="zh-CN" altLang="en-US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68313" y="1268413"/>
            <a:ext cx="8077200" cy="58637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arg1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arg2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 ... [</a:t>
            </a:r>
            <a:r>
              <a:rPr lang="en-US" altLang="zh-CN" sz="2800" b="1" dirty="0" err="1">
                <a:solidFill>
                  <a:srgbClr val="0000CC"/>
                </a:solidFill>
                <a:latin typeface="Courier New" pitchFamily="49" charset="0"/>
              </a:rPr>
              <a:t>argN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8313" y="1989138"/>
            <a:ext cx="8064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400" dirty="0">
                <a:ea typeface="黑体" pitchFamily="2" charset="-122"/>
              </a:rPr>
              <a:t>对参数进行两次扫描和替换</a:t>
            </a:r>
            <a:endParaRPr lang="en-US" altLang="zh-CN" sz="2400" dirty="0">
              <a:ea typeface="黑体" pitchFamily="2" charset="-122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将所有的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参数连成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一个表达式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，并计算和执行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该表达式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 参数中的任何变量都将被展开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zh-CN" dirty="0"/>
              <a:t>编程基础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 dirty="0"/>
              <a:t>linuxbooks@126.com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/>
              <a:t>（</a:t>
            </a:r>
            <a:r>
              <a:rPr lang="en-US" altLang="zh-CN" dirty="0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Shell </a:t>
            </a:r>
            <a:r>
              <a:rPr lang="zh-CN" altLang="en-US" b="1" dirty="0"/>
              <a:t>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用户自定义变量</a:t>
            </a:r>
            <a:endParaRPr lang="en-US" altLang="zh-CN" sz="28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由用户自己定义、修改和使用</a:t>
            </a:r>
          </a:p>
          <a:p>
            <a:r>
              <a:rPr lang="en-US" altLang="zh-CN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Shell </a:t>
            </a:r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环境变量</a:t>
            </a:r>
            <a:endParaRPr lang="en-US" altLang="zh-CN" sz="28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由系统维护，用于设置用户的</a:t>
            </a:r>
            <a:r>
              <a:rPr lang="en-US" altLang="zh-CN" sz="2400" dirty="0"/>
              <a:t>Shell</a:t>
            </a:r>
            <a:r>
              <a:rPr lang="zh-CN" altLang="en-US" sz="2400" dirty="0"/>
              <a:t>工作环境</a:t>
            </a:r>
            <a:endParaRPr lang="en-US" altLang="zh-CN" sz="2400" dirty="0"/>
          </a:p>
          <a:p>
            <a:pPr lvl="1"/>
            <a:r>
              <a:rPr lang="zh-CN" altLang="en-US" sz="2400" dirty="0"/>
              <a:t>只有少数的变量用户可以修改其值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位置参数变量</a:t>
            </a:r>
            <a:r>
              <a:rPr lang="zh-CN" altLang="en-US" sz="2800" dirty="0"/>
              <a:t>（</a:t>
            </a:r>
            <a:r>
              <a:rPr lang="en-US" altLang="zh-CN" sz="2800" dirty="0"/>
              <a:t>Positional Parameters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通过命令行给程序传递执行参数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可用 </a:t>
            </a:r>
            <a:r>
              <a:rPr lang="en-US" altLang="zh-CN" sz="2400" dirty="0"/>
              <a:t>shift </a:t>
            </a:r>
            <a:r>
              <a:rPr lang="zh-CN" altLang="en-US" sz="2400" dirty="0"/>
              <a:t>命令实现位置参数的迁移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专用参数变量</a:t>
            </a:r>
            <a:r>
              <a:rPr lang="zh-CN" altLang="en-US" sz="2800" dirty="0"/>
              <a:t>（</a:t>
            </a:r>
            <a:r>
              <a:rPr lang="en-US" altLang="zh-CN" sz="2800" dirty="0"/>
              <a:t>Special Parameters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Bash </a:t>
            </a:r>
            <a:r>
              <a:rPr lang="zh-CN" altLang="en-US" sz="2400" dirty="0"/>
              <a:t>预定义的特殊变量</a:t>
            </a:r>
          </a:p>
          <a:p>
            <a:pPr lvl="1"/>
            <a:r>
              <a:rPr lang="zh-CN" altLang="en-US" sz="2400" dirty="0"/>
              <a:t>用户不能修改其值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6">
                    <a:lumMod val="75000"/>
                  </a:schemeClr>
                </a:solidFill>
              </a:rPr>
              <a:t>位置参数变量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是一组特殊的内置变量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$1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zh-CN" altLang="en-US" dirty="0">
                <a:solidFill>
                  <a:schemeClr val="accent4"/>
                </a:solidFill>
              </a:rPr>
              <a:t>个参数值，</a:t>
            </a:r>
            <a:r>
              <a:rPr lang="en-US" altLang="zh-CN" dirty="0">
                <a:solidFill>
                  <a:schemeClr val="accent4"/>
                </a:solidFill>
              </a:rPr>
              <a:t>……</a:t>
            </a:r>
            <a:r>
              <a:rPr lang="zh-CN" altLang="en-US" dirty="0">
                <a:solidFill>
                  <a:schemeClr val="accent4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$9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9</a:t>
            </a:r>
            <a:r>
              <a:rPr lang="zh-CN" altLang="en-US" dirty="0">
                <a:solidFill>
                  <a:schemeClr val="accent4"/>
                </a:solidFill>
              </a:rPr>
              <a:t>个参数值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${10}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10</a:t>
            </a:r>
            <a:r>
              <a:rPr lang="zh-CN" altLang="en-US" dirty="0">
                <a:solidFill>
                  <a:schemeClr val="accent4"/>
                </a:solidFill>
              </a:rPr>
              <a:t>个参数值，</a:t>
            </a:r>
            <a:r>
              <a:rPr lang="en-US" altLang="zh-CN" b="1" dirty="0">
                <a:solidFill>
                  <a:srgbClr val="002060"/>
                </a:solidFill>
              </a:rPr>
              <a:t> ${11} </a:t>
            </a:r>
            <a:r>
              <a:rPr lang="zh-CN" altLang="en-US" dirty="0">
                <a:solidFill>
                  <a:schemeClr val="accent4"/>
                </a:solidFill>
              </a:rPr>
              <a:t>表示第</a:t>
            </a:r>
            <a:r>
              <a:rPr lang="en-US" altLang="zh-CN" dirty="0">
                <a:solidFill>
                  <a:schemeClr val="accent4"/>
                </a:solidFill>
              </a:rPr>
              <a:t>11</a:t>
            </a:r>
            <a:r>
              <a:rPr lang="zh-CN" altLang="en-US" dirty="0">
                <a:solidFill>
                  <a:schemeClr val="accent4"/>
                </a:solidFill>
              </a:rPr>
              <a:t>个参数值， </a:t>
            </a:r>
            <a:r>
              <a:rPr lang="en-US" altLang="zh-CN" dirty="0">
                <a:solidFill>
                  <a:schemeClr val="accent4"/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位置参数的用途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从 </a:t>
            </a:r>
            <a:r>
              <a:rPr lang="en-US" altLang="zh-CN" dirty="0">
                <a:solidFill>
                  <a:schemeClr val="accent4"/>
                </a:solidFill>
              </a:rPr>
              <a:t>shell </a:t>
            </a:r>
            <a:r>
              <a:rPr lang="zh-CN" altLang="en-US" dirty="0">
                <a:solidFill>
                  <a:schemeClr val="accent4"/>
                </a:solidFill>
              </a:rPr>
              <a:t>命令</a:t>
            </a:r>
            <a:r>
              <a:rPr lang="en-US" altLang="zh-CN" dirty="0">
                <a:solidFill>
                  <a:schemeClr val="accent4"/>
                </a:solidFill>
              </a:rPr>
              <a:t>/</a:t>
            </a:r>
            <a:r>
              <a:rPr lang="zh-CN" altLang="en-US" dirty="0">
                <a:solidFill>
                  <a:schemeClr val="accent4"/>
                </a:solidFill>
              </a:rPr>
              <a:t>脚本 的命令行接受参数</a:t>
            </a:r>
          </a:p>
          <a:p>
            <a:pPr lvl="1"/>
            <a:r>
              <a:rPr lang="zh-CN" altLang="en-US" dirty="0">
                <a:solidFill>
                  <a:schemeClr val="accent4"/>
                </a:solidFill>
              </a:rPr>
              <a:t>在调用 </a:t>
            </a:r>
            <a:r>
              <a:rPr lang="en-US" altLang="zh-CN" dirty="0">
                <a:solidFill>
                  <a:schemeClr val="accent4"/>
                </a:solidFill>
              </a:rPr>
              <a:t>shell </a:t>
            </a:r>
            <a:r>
              <a:rPr lang="zh-CN" altLang="en-US" dirty="0">
                <a:solidFill>
                  <a:schemeClr val="accent4"/>
                </a:solidFill>
              </a:rPr>
              <a:t>函数时为其传递参数</a:t>
            </a:r>
            <a:endParaRPr lang="en-US" altLang="zh-CN" dirty="0">
              <a:solidFill>
                <a:schemeClr val="accent4"/>
              </a:solidFill>
            </a:endParaRPr>
          </a:p>
          <a:p>
            <a:endParaRPr lang="zh-CN" altLang="en-US" b="1" dirty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223"/>
            <a:ext cx="8229600" cy="1139825"/>
          </a:xfrm>
        </p:spPr>
        <p:txBody>
          <a:bodyPr/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</a:rPr>
              <a:t>专用位置参数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25909"/>
            <a:ext cx="8229600" cy="5006181"/>
          </a:xfrm>
        </p:spPr>
        <p:txBody>
          <a:bodyPr/>
          <a:lstStyle/>
          <a:p>
            <a:r>
              <a:rPr lang="zh-CN" altLang="en-US" sz="2400" b="1" dirty="0"/>
              <a:t>命令行参数相关</a:t>
            </a:r>
            <a:endParaRPr lang="en-US" altLang="zh-CN" sz="2400" b="1" dirty="0"/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$*        </a:t>
            </a:r>
            <a:r>
              <a:rPr lang="zh-CN" altLang="en-US" sz="2000" dirty="0"/>
              <a:t>将所有位置参量看成一个字符串（以空格间隔） 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$@      </a:t>
            </a:r>
            <a:r>
              <a:rPr lang="zh-CN" altLang="en-US" sz="2000" dirty="0"/>
              <a:t>将每个位置参量看成单独的字符串（以空格间隔</a:t>
            </a:r>
            <a:r>
              <a:rPr lang="zh-CN" altLang="en-US" sz="2000"/>
              <a:t>）。</a:t>
            </a:r>
            <a:endParaRPr lang="en-US" altLang="zh-CN" sz="2000"/>
          </a:p>
          <a:p>
            <a:pPr marL="344487" lvl="1" indent="0">
              <a:buNone/>
            </a:pPr>
            <a:r>
              <a:rPr lang="zh-CN" altLang="en-US" sz="2000" b="1">
                <a:solidFill>
                  <a:srgbClr val="002060"/>
                </a:solidFill>
              </a:rPr>
              <a:t>通常，建议在大多数情况下使用</a:t>
            </a:r>
            <a:r>
              <a:rPr lang="en-US" altLang="zh-CN" sz="2000" b="1">
                <a:solidFill>
                  <a:srgbClr val="002060"/>
                </a:solidFill>
              </a:rPr>
              <a:t>"$@"</a:t>
            </a:r>
            <a:r>
              <a:rPr lang="zh-CN" altLang="en-US" sz="2000" b="1">
                <a:solidFill>
                  <a:srgbClr val="002060"/>
                </a:solidFill>
              </a:rPr>
              <a:t>，因为它更安全且通常更适合处理位置参数，以避免不必要的问题。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1"/>
            <a:r>
              <a:rPr lang="en-US" altLang="zh-CN" sz="2000" b="1">
                <a:solidFill>
                  <a:srgbClr val="002060"/>
                </a:solidFill>
              </a:rPr>
              <a:t>“$*”   </a:t>
            </a:r>
            <a:r>
              <a:rPr lang="zh-CN" altLang="en-US" sz="2000" dirty="0"/>
              <a:t>将所有位置参量看成一个字符串（以</a:t>
            </a:r>
            <a:r>
              <a:rPr lang="en-US" altLang="zh-CN" sz="2000"/>
              <a:t>$IFS</a:t>
            </a:r>
            <a:r>
              <a:rPr lang="zh-CN" altLang="en-US" sz="2000"/>
              <a:t>通常为空格间隔</a:t>
            </a:r>
            <a:r>
              <a:rPr lang="zh-CN" altLang="en-US" sz="2000" dirty="0"/>
              <a:t>）。</a:t>
            </a:r>
          </a:p>
          <a:p>
            <a:pPr lvl="1"/>
            <a:r>
              <a:rPr lang="en-US" altLang="zh-CN" sz="2000" b="1">
                <a:solidFill>
                  <a:srgbClr val="002060"/>
                </a:solidFill>
              </a:rPr>
              <a:t>“$@” </a:t>
            </a:r>
            <a:r>
              <a:rPr lang="zh-CN" altLang="en-US" sz="2000" dirty="0"/>
              <a:t>将每个位置参量看成单独的字符串（以空格间隔） 。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$0       </a:t>
            </a:r>
            <a:r>
              <a:rPr lang="zh-CN" altLang="en-US" sz="2000" dirty="0"/>
              <a:t>命令行上输入的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程序名。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$#</a:t>
            </a:r>
            <a:r>
              <a:rPr lang="en-US" altLang="zh-CN" sz="2000" dirty="0"/>
              <a:t>       </a:t>
            </a:r>
            <a:r>
              <a:rPr lang="zh-CN" altLang="en-US" sz="2000" dirty="0"/>
              <a:t>表示命令行上参数的个数。</a:t>
            </a:r>
            <a:endParaRPr lang="en-US" altLang="zh-CN" sz="2000" dirty="0"/>
          </a:p>
          <a:p>
            <a:r>
              <a:rPr lang="zh-CN" altLang="en-US" sz="2400" b="1" dirty="0"/>
              <a:t>进程状态相关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$?</a:t>
            </a:r>
            <a:r>
              <a:rPr lang="en-US" altLang="zh-CN" sz="2000" dirty="0"/>
              <a:t>  </a:t>
            </a:r>
            <a:r>
              <a:rPr lang="zh-CN" altLang="en-US" sz="2000" dirty="0"/>
              <a:t>表示上一条命令执行后的返回值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$$</a:t>
            </a:r>
            <a:r>
              <a:rPr lang="en-US" altLang="zh-CN" sz="2000" dirty="0"/>
              <a:t>  </a:t>
            </a:r>
            <a:r>
              <a:rPr lang="zh-CN" altLang="en-US" sz="2000" dirty="0"/>
              <a:t>当前进程的进程号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$! </a:t>
            </a:r>
            <a:r>
              <a:rPr lang="en-US" altLang="zh-CN" sz="2000" dirty="0"/>
              <a:t>  </a:t>
            </a:r>
            <a:r>
              <a:rPr lang="zh-CN" altLang="en-US" sz="2000" dirty="0"/>
              <a:t>显示运行在后台的最后一个作业的 </a:t>
            </a:r>
            <a:r>
              <a:rPr lang="en-US" altLang="zh-CN" sz="2000" dirty="0"/>
              <a:t>PID </a:t>
            </a:r>
          </a:p>
          <a:p>
            <a:pPr lvl="1"/>
            <a:r>
              <a:rPr lang="en-US" altLang="zh-CN" sz="2000" b="1" dirty="0">
                <a:solidFill>
                  <a:srgbClr val="002060"/>
                </a:solidFill>
              </a:rPr>
              <a:t>$_</a:t>
            </a:r>
            <a:r>
              <a:rPr lang="en-US" altLang="zh-CN" sz="2000" dirty="0"/>
              <a:t>  </a:t>
            </a:r>
            <a:r>
              <a:rPr lang="zh-CN" altLang="en-US" sz="2000" dirty="0"/>
              <a:t>在此之前执行的命令或脚本的最后一个参数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位置参数和专用参数举例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/>
              <a:t>执行脚本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>
                <a:solidFill>
                  <a:schemeClr val="accent6">
                    <a:lumMod val="75000"/>
                  </a:schemeClr>
                </a:solidFill>
              </a:rPr>
              <a:t>vartest.sh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268761"/>
            <a:ext cx="871296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Hello,$USER,the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script name is                    : $(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first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second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tenth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${10}"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number of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are: 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process ID for this script is     : $$"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exit status of this script is     : $?”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位置参数和 </a:t>
            </a:r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</a:rPr>
              <a:t>shift 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224136"/>
          </a:xfrm>
        </p:spPr>
        <p:txBody>
          <a:bodyPr/>
          <a:lstStyle/>
          <a:p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将位置参量列表依次左移</a:t>
            </a:r>
            <a:r>
              <a:rPr lang="en-US" altLang="zh-CN" sz="1800" dirty="0">
                <a:solidFill>
                  <a:srgbClr val="0000CC"/>
                </a:solidFill>
                <a:ea typeface="黑体" pitchFamily="2" charset="-122"/>
              </a:rPr>
              <a:t>n</a:t>
            </a:r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次</a:t>
            </a:r>
            <a:r>
              <a:rPr lang="zh-CN" altLang="en-US" sz="1800" dirty="0">
                <a:ea typeface="黑体" pitchFamily="2" charset="-122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ea typeface="黑体" pitchFamily="2" charset="-122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ea typeface="黑体" pitchFamily="2" charset="-122"/>
              </a:rPr>
              <a:t>缺省为左移一次</a:t>
            </a:r>
            <a:endParaRPr lang="en-US" altLang="zh-CN" sz="1800" dirty="0">
              <a:solidFill>
                <a:srgbClr val="0000FF"/>
              </a:solidFill>
              <a:ea typeface="黑体" pitchFamily="2" charset="-122"/>
            </a:endParaRPr>
          </a:p>
          <a:p>
            <a:r>
              <a:rPr lang="zh-CN" altLang="en-US" sz="1800" dirty="0">
                <a:ea typeface="黑体" pitchFamily="2" charset="-122"/>
              </a:rPr>
              <a:t>一旦位置参量列表被移动，</a:t>
            </a:r>
            <a:r>
              <a:rPr lang="zh-CN" altLang="en-US" sz="1800" dirty="0">
                <a:solidFill>
                  <a:srgbClr val="FF0000"/>
                </a:solidFill>
                <a:ea typeface="黑体" pitchFamily="2" charset="-122"/>
              </a:rPr>
              <a:t>最左端的那个参数就会从列表中删除，参数个数相应减少</a:t>
            </a:r>
            <a:endParaRPr lang="en-US" altLang="zh-CN" sz="1800" dirty="0">
              <a:solidFill>
                <a:srgbClr val="FF0000"/>
              </a:solidFill>
              <a:ea typeface="黑体" pitchFamily="2" charset="-122"/>
            </a:endParaRPr>
          </a:p>
          <a:p>
            <a:r>
              <a:rPr lang="zh-CN" altLang="en-US" sz="1800" dirty="0">
                <a:solidFill>
                  <a:srgbClr val="002060"/>
                </a:solidFill>
                <a:ea typeface="黑体" pitchFamily="2" charset="-122"/>
              </a:rPr>
              <a:t>经常与循环结构语句一起使用，以便遍历每一个位置参数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052736"/>
            <a:ext cx="6697116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shift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3548" y="3053342"/>
            <a:ext cx="8136904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#!/bin/</a:t>
            </a:r>
            <a:r>
              <a:rPr lang="en-US" altLang="zh-CN" sz="1600" b="1" dirty="0" err="1">
                <a:solidFill>
                  <a:srgbClr val="0000CC"/>
                </a:solidFill>
                <a:latin typeface="Courier New" pitchFamily="49" charset="0"/>
              </a:rPr>
              <a:t>sh</a:t>
            </a:r>
            <a:endParaRPr lang="en-US" altLang="zh-CN" sz="16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sz="1600" b="1" dirty="0" err="1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: pp_shift.sh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To test Positional Parameters &amp; Shift.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"The script name is :  $0"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'$@': "$@"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shift         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1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shift 2       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2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6300028"/>
            <a:ext cx="59766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$ ./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pp_shift.sh  1 b 3 d 4 f</a:t>
            </a:r>
            <a:endParaRPr lang="en-US" altLang="zh-CN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退出/返回状态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$?</a:t>
            </a:r>
            <a:r>
              <a:rPr lang="en-US" altLang="zh-CN" dirty="0"/>
              <a:t>：</a:t>
            </a:r>
            <a:r>
              <a:rPr lang="zh-CN" altLang="en-US" b="1" dirty="0"/>
              <a:t>返回上一条语句或脚本执行的状态</a:t>
            </a:r>
          </a:p>
          <a:p>
            <a:pPr lvl="1"/>
            <a:r>
              <a:rPr lang="zh-CN" altLang="en-US" dirty="0"/>
              <a:t>0：成功</a:t>
            </a:r>
          </a:p>
          <a:p>
            <a:pPr lvl="1"/>
            <a:r>
              <a:rPr lang="zh-CN" altLang="en-US" dirty="0"/>
              <a:t>1－255：不成功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exit</a:t>
            </a:r>
            <a:r>
              <a:rPr lang="en-US" altLang="zh-CN" b="1" dirty="0"/>
              <a:t> </a:t>
            </a:r>
            <a:r>
              <a:rPr lang="zh-CN" altLang="en-US" b="1" dirty="0"/>
              <a:t>命令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命令用于退出脚本或当前</a:t>
            </a:r>
            <a:r>
              <a:rPr lang="en-US" altLang="zh-CN" dirty="0">
                <a:ea typeface="黑体" pitchFamily="2" charset="-122"/>
              </a:rPr>
              <a:t>Shell</a:t>
            </a:r>
            <a:r>
              <a:rPr lang="zh-CN" altLang="en-US" dirty="0">
                <a:ea typeface="黑体" pitchFamily="2" charset="-122"/>
              </a:rPr>
              <a:t> </a:t>
            </a:r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2"/>
            <a:endParaRPr lang="en-US" altLang="zh-CN" dirty="0">
              <a:solidFill>
                <a:srgbClr val="0000CC"/>
              </a:solidFill>
              <a:latin typeface="Courier New" pitchFamily="49" charset="0"/>
              <a:ea typeface="黑体" pitchFamily="2" charset="-122"/>
            </a:endParaRPr>
          </a:p>
          <a:p>
            <a:pPr lvl="2"/>
            <a:r>
              <a:rPr lang="en-US" altLang="zh-CN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是一个从 </a:t>
            </a:r>
            <a:r>
              <a:rPr lang="zh-CN" altLang="en-US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>
                <a:ea typeface="黑体" pitchFamily="2" charset="-122"/>
              </a:rPr>
              <a:t> 到 </a:t>
            </a:r>
            <a:r>
              <a:rPr lang="zh-CN" altLang="en-US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255</a:t>
            </a:r>
            <a:r>
              <a:rPr lang="zh-CN" altLang="en-US" dirty="0">
                <a:ea typeface="黑体" pitchFamily="2" charset="-122"/>
              </a:rPr>
              <a:t> 的整数</a:t>
            </a:r>
            <a:endParaRPr lang="en-US" altLang="zh-CN" dirty="0">
              <a:ea typeface="黑体" pitchFamily="2" charset="-122"/>
            </a:endParaRP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>
                <a:ea typeface="黑体" pitchFamily="2" charset="-122"/>
              </a:rPr>
              <a:t> 表示成功退出，非零表示遇到某种失败</a:t>
            </a:r>
            <a:endParaRPr lang="en-US" altLang="zh-CN" dirty="0">
              <a:ea typeface="黑体" pitchFamily="2" charset="-122"/>
            </a:endParaRPr>
          </a:p>
          <a:p>
            <a:pPr lvl="2"/>
            <a:r>
              <a:rPr lang="zh-CN" altLang="en-US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返回值 </a:t>
            </a:r>
            <a:r>
              <a:rPr lang="zh-CN" altLang="en-US" dirty="0">
                <a:ea typeface="黑体" pitchFamily="2" charset="-122"/>
              </a:rPr>
              <a:t>被保存在状态变量 </a:t>
            </a:r>
            <a:r>
              <a:rPr lang="zh-CN" altLang="en-US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624" y="4005064"/>
            <a:ext cx="7344816" cy="566309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exit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n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</a:t>
            </a:r>
            <a:r>
              <a:rPr lang="zh-CN" altLang="en-US" dirty="0"/>
              <a:t>见</a:t>
            </a:r>
            <a:r>
              <a:rPr lang="zh-CN" altLang="zh-CN" dirty="0"/>
              <a:t>的</a:t>
            </a:r>
            <a:r>
              <a:rPr lang="zh-CN" altLang="en-US" dirty="0"/>
              <a:t>返回状态</a:t>
            </a:r>
            <a:r>
              <a:rPr lang="zh-CN" altLang="zh-CN" dirty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2304256" cy="4248472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0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en-US" dirty="0"/>
              <a:t>执行正确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通用错误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126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命令或脚本没有执行权限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127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5325" lvl="2" indent="-342900"/>
            <a:r>
              <a:rPr lang="zh-CN" altLang="zh-CN" dirty="0"/>
              <a:t>命令没找到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268760"/>
            <a:ext cx="5328592" cy="4770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bash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调用子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exit 1 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指定返回值并返回父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显示上一个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Shell/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./bbb.sh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从键盘输入内容为变量赋值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read  [-p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"</a:t>
            </a:r>
            <a:r>
              <a:rPr lang="zh-CN" altLang="en-US" b="1" dirty="0">
                <a:solidFill>
                  <a:srgbClr val="FF0000"/>
                </a:solidFill>
              </a:rPr>
              <a:t>信息</a:t>
            </a:r>
            <a:r>
              <a:rPr lang="en-US" altLang="zh-CN" b="1" dirty="0">
                <a:solidFill>
                  <a:srgbClr val="FF0000"/>
                </a:solidFill>
              </a:rPr>
              <a:t>"] 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[var1 var2 ...]</a:t>
            </a:r>
          </a:p>
          <a:p>
            <a:pPr lvl="1"/>
            <a:r>
              <a:rPr lang="zh-CN" altLang="en-US" dirty="0"/>
              <a:t>若省略变量名，则将输入的内容存入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r>
              <a:rPr lang="zh-CN" altLang="en-US" dirty="0">
                <a:sym typeface="Wingdings" pitchFamily="2" charset="2"/>
              </a:rPr>
              <a:t>变量</a:t>
            </a:r>
            <a:endParaRPr lang="zh-CN" altLang="en-US" dirty="0"/>
          </a:p>
          <a:p>
            <a:r>
              <a:rPr lang="zh-CN" altLang="en-US" dirty="0"/>
              <a:t>结合不同的引号为变量赋值</a:t>
            </a:r>
          </a:p>
          <a:p>
            <a:pPr lvl="1"/>
            <a:r>
              <a:rPr lang="zh-CN" altLang="en-US" sz="2400" dirty="0"/>
              <a:t>双引号 </a:t>
            </a:r>
            <a:r>
              <a:rPr lang="en-US" altLang="zh-CN" sz="2400" b="1" dirty="0">
                <a:solidFill>
                  <a:srgbClr val="FF0000"/>
                </a:solidFill>
              </a:rPr>
              <a:t>” ”</a:t>
            </a:r>
            <a:r>
              <a:rPr lang="zh-CN" altLang="en-US" sz="2400" dirty="0"/>
              <a:t>：允许通过</a:t>
            </a:r>
            <a:r>
              <a:rPr lang="en-US" altLang="zh-CN" sz="2400" dirty="0"/>
              <a:t>$</a:t>
            </a:r>
            <a:r>
              <a:rPr lang="zh-CN" altLang="en-US" sz="2400" dirty="0"/>
              <a:t>符号引用其他变量值</a:t>
            </a:r>
          </a:p>
          <a:p>
            <a:pPr lvl="1"/>
            <a:r>
              <a:rPr lang="zh-CN" altLang="en-US" sz="2400" dirty="0"/>
              <a:t>单引号 </a:t>
            </a:r>
            <a:r>
              <a:rPr lang="en-US" altLang="zh-CN" sz="2400" b="1" dirty="0">
                <a:solidFill>
                  <a:srgbClr val="FF0000"/>
                </a:solidFill>
              </a:rPr>
              <a:t>’ ’</a:t>
            </a:r>
            <a:r>
              <a:rPr lang="zh-CN" altLang="en-US" sz="2400" dirty="0"/>
              <a:t>：禁止引用其他变量值，</a:t>
            </a:r>
            <a:r>
              <a:rPr lang="en-US" altLang="zh-CN" sz="2400" dirty="0"/>
              <a:t>$</a:t>
            </a:r>
            <a:r>
              <a:rPr lang="zh-CN" altLang="en-US" sz="2400" dirty="0"/>
              <a:t>视为普通字符</a:t>
            </a:r>
          </a:p>
          <a:p>
            <a:pPr lvl="1"/>
            <a:r>
              <a:rPr lang="zh-CN" altLang="en-US" sz="2400" dirty="0"/>
              <a:t>反撇号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` `</a:t>
            </a:r>
            <a:r>
              <a:rPr lang="en-US" altLang="zh-CN" sz="2400" b="1" dirty="0"/>
              <a:t> </a:t>
            </a:r>
            <a:r>
              <a:rPr lang="zh-CN" altLang="en-US" sz="2400" dirty="0"/>
              <a:t>：将命令执行的结果输出</a:t>
            </a:r>
            <a:r>
              <a:rPr lang="zh-CN" altLang="en-US" sz="2400"/>
              <a:t>给变量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zh-CN" altLang="en-US" dirty="0"/>
              <a:t>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866" y="1124744"/>
            <a:ext cx="8208590" cy="497597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"What is your name? \</a:t>
            </a:r>
            <a:r>
              <a:rPr lang="en-US" altLang="zh-CN" sz="2200" b="1">
                <a:solidFill>
                  <a:srgbClr val="0000CC"/>
                </a:solidFill>
                <a:latin typeface="Courier New" pitchFamily="49" charset="0"/>
              </a:rPr>
              <a:t>c" #</a:t>
            </a:r>
            <a:r>
              <a:rPr lang="zh-CN" altLang="en-US" sz="2200" b="1">
                <a:solidFill>
                  <a:srgbClr val="0000CC"/>
                </a:solidFill>
                <a:latin typeface="Courier New" pitchFamily="49" charset="0"/>
              </a:rPr>
              <a:t>允许解释转义字符</a:t>
            </a:r>
            <a:endParaRPr lang="en-US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"Where do you work?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guess $REPLY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End of the script ==="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只读变量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1551" y="2276872"/>
            <a:ext cx="7010400" cy="5170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55651" y="1700213"/>
            <a:ext cx="5109091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是指不能被清除或重新赋值的变量。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5010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=Osmond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 echo $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Osmond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 unset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unset: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cannot unset: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="Osmond Liang"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[lrj@centos1 ~]$</a:t>
            </a:r>
            <a:endParaRPr lang="zh-CN" alt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脚本和</a:t>
            </a:r>
            <a:r>
              <a:rPr lang="en-US" altLang="zh-CN" dirty="0"/>
              <a:t>Shell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当命令不在命令行中执行，而是从一个文件中执行时，该文件就称为 </a:t>
            </a:r>
            <a:r>
              <a:rPr lang="en-US" altLang="zh-CN" dirty="0"/>
              <a:t>Shell </a:t>
            </a:r>
            <a:r>
              <a:rPr lang="zh-CN" altLang="en-US" dirty="0"/>
              <a:t>脚本。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脚本是纯文本文件。</a:t>
            </a:r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脚本通常以 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zh-CN" altLang="en-US" dirty="0"/>
              <a:t>作为后缀名，但不是必须。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脚本是以行为单位的，在执行脚本的时候会分解成一行一行依次执行。</a:t>
            </a:r>
            <a:endParaRPr lang="en-US" altLang="zh-CN" dirty="0"/>
          </a:p>
          <a:p>
            <a:r>
              <a:rPr lang="en-US" altLang="zh-CN" dirty="0"/>
              <a:t>Shell </a:t>
            </a:r>
            <a:r>
              <a:rPr lang="zh-CN" altLang="en-US" dirty="0"/>
              <a:t>是一种功能强大的</a:t>
            </a:r>
            <a:r>
              <a:rPr lang="zh-CN" altLang="en-US" sz="3200" dirty="0">
                <a:latin typeface="宋体" charset="-122"/>
              </a:rPr>
              <a:t>解释型</a:t>
            </a:r>
            <a:r>
              <a:rPr lang="zh-CN" altLang="en-US" dirty="0"/>
              <a:t>编程语言</a:t>
            </a:r>
          </a:p>
          <a:p>
            <a:pPr lvl="1"/>
            <a:r>
              <a:rPr lang="zh-CN" altLang="en-US" dirty="0"/>
              <a:t>通常用于完成特定的、较复杂的系统管理任务</a:t>
            </a:r>
            <a:endParaRPr lang="en-US" altLang="zh-CN" dirty="0"/>
          </a:p>
          <a:p>
            <a:pPr lvl="1"/>
            <a:r>
              <a:rPr lang="en-US" altLang="zh-CN" dirty="0"/>
              <a:t>Shell </a:t>
            </a:r>
            <a:r>
              <a:rPr lang="zh-CN" altLang="en-US" dirty="0"/>
              <a:t>脚本语言非常擅长处理文本类型的数据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整数运算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 pitchFamily="2" charset="-122"/>
              </a:rPr>
              <a:t>Bash </a:t>
            </a:r>
            <a:r>
              <a:rPr lang="zh-CN" altLang="en-US" dirty="0">
                <a:ea typeface="黑体" pitchFamily="2" charset="-122"/>
              </a:rPr>
              <a:t>变量没有严格的类型定义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本质上 </a:t>
            </a:r>
            <a:r>
              <a:rPr lang="en-US" altLang="zh-CN" dirty="0">
                <a:ea typeface="黑体" pitchFamily="2" charset="-122"/>
              </a:rPr>
              <a:t>Bash </a:t>
            </a:r>
            <a:r>
              <a:rPr lang="zh-CN" altLang="en-US" dirty="0">
                <a:ea typeface="黑体" pitchFamily="2" charset="-122"/>
              </a:rPr>
              <a:t>变量都是字符串</a:t>
            </a:r>
            <a:endParaRPr lang="en-US" altLang="zh-CN" dirty="0">
              <a:ea typeface="黑体" pitchFamily="2" charset="-122"/>
            </a:endParaRPr>
          </a:p>
          <a:p>
            <a:r>
              <a:rPr lang="zh-CN" altLang="zh-CN" dirty="0"/>
              <a:t>若一个</a:t>
            </a:r>
            <a:r>
              <a:rPr lang="zh-CN" altLang="en-US" dirty="0"/>
              <a:t>字面常量或</a:t>
            </a:r>
            <a:r>
              <a:rPr lang="zh-CN" altLang="zh-CN" dirty="0"/>
              <a:t>变量的值是纯数字的，不包含字母或其他字符，</a:t>
            </a:r>
            <a:r>
              <a:rPr lang="en-US" altLang="zh-CN" dirty="0">
                <a:ea typeface="黑体" pitchFamily="2" charset="-122"/>
              </a:rPr>
              <a:t> Bash</a:t>
            </a:r>
            <a:r>
              <a:rPr lang="zh-CN" altLang="zh-CN" dirty="0"/>
              <a:t>可以将其视为长整型值，并可做</a:t>
            </a:r>
            <a:r>
              <a:rPr lang="zh-CN" altLang="en-US" dirty="0"/>
              <a:t>算数</a:t>
            </a:r>
            <a:r>
              <a:rPr lang="zh-CN" altLang="zh-CN" dirty="0"/>
              <a:t>运算</a:t>
            </a:r>
            <a:r>
              <a:rPr lang="zh-CN" altLang="en-US" dirty="0"/>
              <a:t>和比较运算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Bash </a:t>
            </a:r>
            <a:r>
              <a:rPr lang="zh-CN" altLang="en-US" dirty="0"/>
              <a:t>也允许显式地声明整型变量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776"/>
          <a:ext cx="7696200" cy="3566160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（四则运算）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（幂运算 和 模运算，取余数）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（按位左移 和 按位右移）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（赋值运算）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（比较操作符）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2" descr="蓝色砂纸"/>
          <p:cNvSpPr>
            <a:spLocks noChangeArrowheads="1"/>
          </p:cNvSpPr>
          <p:nvPr/>
        </p:nvSpPr>
        <p:spPr bwMode="auto">
          <a:xfrm>
            <a:off x="609600" y="5373216"/>
            <a:ext cx="7696200" cy="5286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按位运算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是以二进制形式进行的。</a:t>
            </a:r>
            <a:endParaRPr lang="en-US" altLang="zh-CN" sz="28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算术运算扩展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4232" y="1052736"/>
            <a:ext cx="7696200" cy="97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2276872"/>
            <a:ext cx="7463408" cy="9787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4+1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num1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num1*2-3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361" y="5581489"/>
            <a:ext cx="7704137" cy="535531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注意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${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}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的不同作用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9552" y="5020492"/>
            <a:ext cx="8057009" cy="4247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用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b="1" dirty="0">
                <a:solidFill>
                  <a:schemeClr val="tx1"/>
                </a:solidFill>
              </a:rPr>
              <a:t>···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b="1" dirty="0">
                <a:solidFill>
                  <a:schemeClr val="tx1"/>
                </a:solidFill>
              </a:rPr>
              <a:t>···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进行整数运算时，括号内变量前的美元符号  </a:t>
            </a:r>
            <a:r>
              <a:rPr lang="zh-CN" altLang="en-US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 可以省略。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1600" y="3429000"/>
            <a:ext cx="7488832" cy="14219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((num2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((2+3**2-1001%5));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((2+3**2-1001%5))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232249"/>
          </a:xfrm>
        </p:spPr>
        <p:txBody>
          <a:bodyPr/>
          <a:lstStyle/>
          <a:p>
            <a:r>
              <a:rPr lang="zh-CN" altLang="en-US" sz="3200" dirty="0">
                <a:latin typeface="Courier New" pitchFamily="49" charset="0"/>
                <a:ea typeface="黑体" pitchFamily="2" charset="-122"/>
              </a:rPr>
              <a:t>通用的表达式计算命令</a:t>
            </a:r>
            <a:endParaRPr lang="en-US" altLang="zh-CN" sz="3200" dirty="0">
              <a:latin typeface="Courier New" pitchFamily="49" charset="0"/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表达式中参数与操作符必须以空格分开。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表达式中的运算可以是算术运算，比较运算，字符串运算和逻辑运算。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724128" y="1412776"/>
            <a:ext cx="1659429" cy="43396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55576" y="3501008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5 % 3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55576" y="4149080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3        </a:t>
            </a:r>
            <a:r>
              <a:rPr lang="en-US" altLang="zh-CN" sz="2400" b="1" dirty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乘法符号必须被转义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5576" y="4797152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576" y="5445224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( 2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2 – 3  </a:t>
            </a:r>
            <a:r>
              <a:rPr lang="en-US" altLang="zh-CN" sz="2400" b="1" dirty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括号必须被转义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951"/>
            <a:ext cx="8229600" cy="1139825"/>
          </a:xfrm>
        </p:spPr>
        <p:txBody>
          <a:bodyPr/>
          <a:lstStyle/>
          <a:p>
            <a:r>
              <a:rPr lang="zh-CN" altLang="en-US"/>
              <a:t>算数运算不同形式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12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=`expr $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 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+ $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`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=$((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 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+ 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Courier New" pitchFamily="49" charset="0"/>
                <a:ea typeface="黑体" pitchFamily="2" charset="-122"/>
              </a:rPr>
              <a:t>let 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=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+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endParaRPr lang="en-US" altLang="zh-CN" sz="2800">
              <a:latin typeface="Courier New" pitchFamily="49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Courier New" pitchFamily="49" charset="0"/>
                <a:ea typeface="黑体" pitchFamily="2" charset="-122"/>
              </a:rPr>
              <a:t>((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=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+</a:t>
            </a:r>
            <a:r>
              <a:rPr lang="zh-CN" altLang="en-US" sz="2800">
                <a:latin typeface="Courier New" pitchFamily="49" charset="0"/>
                <a:ea typeface="黑体" pitchFamily="2" charset="-122"/>
              </a:rPr>
              <a:t>变量</a:t>
            </a:r>
            <a:r>
              <a:rPr lang="en-US" altLang="zh-CN" sz="2800">
                <a:latin typeface="Courier New" pitchFamily="49" charset="0"/>
                <a:ea typeface="黑体" pitchFamily="2" charset="-122"/>
              </a:rPr>
              <a:t>))</a:t>
            </a:r>
          </a:p>
          <a:p>
            <a:pPr marL="0" indent="0">
              <a:buNone/>
            </a:pPr>
            <a:endParaRPr lang="en-US" altLang="zh-CN" sz="2800">
              <a:latin typeface="Courier New" pitchFamily="49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zh-CN" altLang="en-US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注：</a:t>
            </a:r>
            <a:r>
              <a:rPr lang="en-US" altLang="zh-CN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zh-CN" altLang="en-US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命令里的变量要加</a:t>
            </a:r>
            <a:r>
              <a:rPr lang="en-US" altLang="zh-CN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$,</a:t>
            </a:r>
            <a:r>
              <a:rPr lang="zh-CN" altLang="en-US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而</a:t>
            </a:r>
            <a:r>
              <a:rPr lang="en-US" altLang="zh-CN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let</a:t>
            </a:r>
            <a:r>
              <a:rPr lang="zh-CN" altLang="en-US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和</a:t>
            </a:r>
            <a:r>
              <a:rPr lang="en-US" altLang="zh-CN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(( ))</a:t>
            </a:r>
            <a:r>
              <a:rPr lang="zh-CN" altLang="en-US" sz="2600">
                <a:solidFill>
                  <a:srgbClr val="7030A0"/>
                </a:solidFill>
                <a:latin typeface="Courier New" pitchFamily="49" charset="0"/>
                <a:ea typeface="黑体" pitchFamily="2" charset="-122"/>
              </a:rPr>
              <a:t>里直接使用变量名即可。</a:t>
            </a:r>
            <a:endParaRPr lang="en-US" altLang="zh-CN" sz="2600">
              <a:solidFill>
                <a:srgbClr val="7030A0"/>
              </a:solidFill>
              <a:latin typeface="Courier New" pitchFamily="49" charset="0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latin typeface="Courier New" pitchFamily="49" charset="0"/>
              <a:ea typeface="黑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010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可用来按指定的格式输出变量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 format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输出参数列表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46844" y="249289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"%-12.5f\n"  123.456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108844" y="3483496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47044" y="2873896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1044" y="3026296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format</a:t>
            </a:r>
            <a:br>
              <a:rPr lang="en-US" altLang="zh-CN" sz="2400" dirty="0">
                <a:latin typeface="Courier New" pitchFamily="49" charset="0"/>
              </a:rPr>
            </a:br>
            <a:r>
              <a:rPr lang="zh-CN" altLang="en-US" sz="2400" dirty="0">
                <a:ea typeface="黑体" pitchFamily="2" charset="-122"/>
              </a:rPr>
              <a:t>以</a:t>
            </a:r>
            <a:r>
              <a:rPr lang="zh-CN" altLang="en-US" sz="2400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sz="2400" dirty="0">
                <a:ea typeface="黑体" pitchFamily="2" charset="-122"/>
              </a:rPr>
              <a:t>开头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75644" y="2873896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13644" y="3864496"/>
            <a:ext cx="9144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flag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80444" y="2873896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556644" y="3864496"/>
            <a:ext cx="21336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field width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37644" y="2873896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299844" y="340729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18844" y="3864496"/>
            <a:ext cx="19050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precision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937644" y="3407296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090044" y="2873896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090044" y="3178696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290444" y="3026296"/>
            <a:ext cx="1169988" cy="49148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黑体" pitchFamily="2" charset="-122"/>
                <a:sym typeface="Wingdings" pitchFamily="2" charset="2"/>
              </a:rPr>
              <a:t>格式符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802556" y="4077072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37244" y="4509120"/>
            <a:ext cx="2899048" cy="15696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左对齐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输出符号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空白处添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黑体" pitchFamily="2" charset="-122"/>
              </a:rPr>
              <a:t>空格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前面加一空格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44710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861444" y="4855096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字段宽度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6046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95044" y="4855096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小数点后输出位数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343ADA-E438-C562-2CE0-9FE17AAC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982" y="5703841"/>
            <a:ext cx="4044752" cy="44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#</a:t>
            </a: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注意不是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语言中的</a:t>
            </a:r>
            <a:r>
              <a:rPr lang="en-US" altLang="zh-CN" sz="200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printf</a:t>
            </a:r>
            <a:endParaRPr lang="zh-CN" altLang="en-US" sz="2000" dirty="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416" y="1652736"/>
          <a:ext cx="7620000" cy="17068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g/G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浮点数（自动）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十进制整数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八进制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e/E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浮点数（科学计数法）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浮点数（小数形式）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39343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format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3568" y="3933056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命令举例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37163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4797152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"%6d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%6o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%6x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\"\n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2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Bash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以上支持一维数组，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下标从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 开始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2237" y="3141238"/>
            <a:ext cx="7696200" cy="140346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赋值：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variable[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]=value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896"/>
            <a:ext cx="7696200" cy="5170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2913" y="4610894"/>
            <a:ext cx="8382000" cy="1122362"/>
            <a:chOff x="279" y="3321"/>
            <a:chExt cx="5280" cy="70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800">
                  <a:solidFill>
                    <a:schemeClr val="tx1"/>
                  </a:solidFill>
                  <a:ea typeface="黑体" pitchFamily="2" charset="-12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对数组的</a:t>
              </a:r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引用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variable[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16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使用 </a:t>
            </a:r>
            <a:r>
              <a:rPr lang="en-US" altLang="zh-CN" sz="2800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declare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声明或直接给变量名加下标来赋值。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数组变量举例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079950"/>
            <a:ext cx="7696200" cy="21138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stu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stu=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math1101 math1102 math1103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stu[0]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的第一个元素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stu[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的所有元素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${#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stu[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给出数组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中元素的个数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81000" y="3502893"/>
            <a:ext cx="8382000" cy="1438275"/>
            <a:chOff x="240" y="2112"/>
            <a:chExt cx="5280" cy="90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itchFamily="2" charset="-122"/>
                </a:rPr>
                <a:t> 数组与数组元素的删除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stu[1]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stu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脚本的成分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3200" dirty="0">
                <a:latin typeface="宋体" charset="-122"/>
              </a:rPr>
              <a:t>程序元素</a:t>
            </a:r>
            <a:endParaRPr lang="en-US" altLang="zh-CN" sz="3200" dirty="0">
              <a:latin typeface="宋体" charset="-122"/>
            </a:endParaRPr>
          </a:p>
          <a:p>
            <a:pPr lvl="1"/>
            <a:r>
              <a:rPr lang="zh-CN" altLang="en-US" sz="2800" dirty="0">
                <a:latin typeface="宋体" charset="-122"/>
              </a:rPr>
              <a:t>保留字、运算符、表达式</a:t>
            </a:r>
          </a:p>
          <a:p>
            <a:pPr lvl="1"/>
            <a:r>
              <a:rPr lang="zh-CN" altLang="en-US" sz="2800" dirty="0">
                <a:latin typeface="宋体" charset="-122"/>
              </a:rPr>
              <a:t>变量、数组、输入输出</a:t>
            </a:r>
          </a:p>
          <a:p>
            <a:pPr lvl="1"/>
            <a:r>
              <a:rPr lang="zh-CN" altLang="en-US" sz="2800" dirty="0">
                <a:latin typeface="宋体" charset="-122"/>
              </a:rPr>
              <a:t>控制结构（顺序、分支、循环、子程序调用）</a:t>
            </a:r>
            <a:endParaRPr lang="en-US" altLang="zh-CN" sz="2800" dirty="0">
              <a:latin typeface="宋体" charset="-122"/>
            </a:endParaRPr>
          </a:p>
          <a:p>
            <a:r>
              <a:rPr lang="en-US" altLang="zh-CN" dirty="0"/>
              <a:t>Shell</a:t>
            </a:r>
            <a:r>
              <a:rPr lang="zh-CN" altLang="en-US" dirty="0"/>
              <a:t>功能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2060"/>
                </a:solidFill>
              </a:rPr>
              <a:t>【</a:t>
            </a:r>
            <a:r>
              <a:rPr lang="zh-CN" altLang="en-US" dirty="0">
                <a:solidFill>
                  <a:srgbClr val="002060"/>
                </a:solidFill>
              </a:rPr>
              <a:t>参见第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章内容</a:t>
            </a:r>
            <a:r>
              <a:rPr lang="en-US" altLang="zh-CN" dirty="0">
                <a:solidFill>
                  <a:srgbClr val="002060"/>
                </a:solidFill>
              </a:rPr>
              <a:t>】</a:t>
            </a:r>
          </a:p>
          <a:p>
            <a:pPr lvl="1"/>
            <a:r>
              <a:rPr lang="zh-CN" altLang="en-US" sz="2800" dirty="0"/>
              <a:t>执行命令（内置命令、外部命令、自编程序）</a:t>
            </a:r>
            <a:endParaRPr lang="en-US" altLang="zh-CN" sz="2800" dirty="0"/>
          </a:p>
          <a:p>
            <a:pPr lvl="1"/>
            <a:r>
              <a:rPr lang="zh-CN" altLang="en-US" sz="2800" b="1" dirty="0"/>
              <a:t>重定向、管道、命令替换、命令聚合</a:t>
            </a:r>
            <a:endParaRPr lang="en-US" altLang="zh-CN" sz="2800" b="1" dirty="0"/>
          </a:p>
          <a:p>
            <a:pPr lvl="1"/>
            <a:r>
              <a:rPr lang="zh-CN" altLang="en-US" sz="2800" dirty="0"/>
              <a:t>通配符、注释符、</a:t>
            </a:r>
            <a:r>
              <a:rPr lang="en-US" altLang="zh-CN" sz="2800" dirty="0"/>
              <a:t>……</a:t>
            </a:r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环境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内置命令</a:t>
            </a:r>
            <a:r>
              <a:rPr lang="en-US" altLang="zh-CN" dirty="0"/>
              <a:t>——declare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81000" y="1143000"/>
            <a:ext cx="8077200" cy="1212850"/>
            <a:chOff x="240" y="720"/>
            <a:chExt cx="5088" cy="764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40" y="720"/>
              <a:ext cx="50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 内置命令 </a:t>
              </a:r>
              <a:r>
                <a:rPr lang="en-US" altLang="zh-CN" sz="2800" dirty="0">
                  <a:solidFill>
                    <a:schemeClr val="tx1"/>
                  </a:solidFill>
                  <a:ea typeface="黑体" pitchFamily="2" charset="-122"/>
                </a:rPr>
                <a:t>declare </a:t>
              </a: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可用来声明变量。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2" y="1162"/>
              <a:ext cx="4416" cy="322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declare [</a:t>
              </a:r>
              <a:r>
                <a:rPr lang="zh-CN" altLang="en-US" sz="2400" b="1" dirty="0">
                  <a:solidFill>
                    <a:srgbClr val="990000"/>
                  </a:solidFill>
                  <a:latin typeface="Courier New" pitchFamily="49" charset="0"/>
                </a:rPr>
                <a:t>选项]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variable[=value]</a:t>
              </a:r>
            </a:p>
          </p:txBody>
        </p:sp>
      </p:grpSp>
      <p:graphicFrame>
        <p:nvGraphicFramePr>
          <p:cNvPr id="10" name="Group 38"/>
          <p:cNvGraphicFramePr>
            <a:graphicFrameLocks noGrp="1"/>
          </p:cNvGraphicFramePr>
          <p:nvPr/>
        </p:nvGraphicFramePr>
        <p:xfrm>
          <a:off x="611560" y="2676872"/>
          <a:ext cx="7920037" cy="3200400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选项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将变量设为只读 (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readonly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将变量输出到子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shell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中（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export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为全局变量）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将变量设为整型 (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integer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将变量设置为一个数组 (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array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列出函数的名字和定义 (</a:t>
                      </a:r>
                      <a:r>
                        <a:rPr kumimoji="1" lang="zh-CN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function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只列出函数名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3968" y="1124744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或 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${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73968" y="180243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unset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73968" y="2450505"/>
            <a:ext cx="7010400" cy="769441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set  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zh-CN" altLang="en-US" sz="2000" b="0" i="0">
                <a:solidFill>
                  <a:srgbClr val="0000FF"/>
                </a:solidFill>
                <a:effectLst/>
                <a:latin typeface="Söhne"/>
              </a:rPr>
              <a:t>列出当前</a:t>
            </a:r>
            <a:r>
              <a:rPr lang="en-US" altLang="zh-CN" sz="2000" b="0" i="0">
                <a:solidFill>
                  <a:srgbClr val="0000FF"/>
                </a:solidFill>
                <a:effectLst/>
                <a:latin typeface="Söhne"/>
              </a:rPr>
              <a:t>Shell</a:t>
            </a:r>
            <a:r>
              <a:rPr lang="zh-CN" altLang="en-US" sz="2000" b="0" i="0">
                <a:solidFill>
                  <a:srgbClr val="0000FF"/>
                </a:solidFill>
                <a:effectLst/>
                <a:latin typeface="Söhne"/>
              </a:rPr>
              <a:t>环境中的所有环境变量和用户定义的变量和函数</a:t>
            </a:r>
            <a:endParaRPr lang="en-US" altLang="zh-CN" sz="24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3968" y="3316634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73968" y="3945830"/>
            <a:ext cx="7010400" cy="150810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variable=value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-n variable  #</a:t>
            </a:r>
            <a:r>
              <a:rPr lang="zh-CN" altLang="en-US" sz="2000" b="1">
                <a:solidFill>
                  <a:srgbClr val="0000CC"/>
                </a:solidFill>
                <a:latin typeface="Courier New" pitchFamily="49" charset="0"/>
              </a:rPr>
              <a:t>取消全局变量</a:t>
            </a:r>
            <a:endParaRPr lang="en-US" altLang="zh-CN" sz="2000" b="1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-p  #</a:t>
            </a:r>
            <a:r>
              <a:rPr lang="zh-CN" altLang="en-US" sz="2000" b="1">
                <a:solidFill>
                  <a:srgbClr val="0000CC"/>
                </a:solidFill>
                <a:latin typeface="Courier New" pitchFamily="49" charset="0"/>
              </a:rPr>
              <a:t>显示当前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Shell</a:t>
            </a:r>
            <a:r>
              <a:rPr lang="zh-CN" altLang="en-US" sz="2000" b="1">
                <a:solidFill>
                  <a:srgbClr val="0000CC"/>
                </a:solidFill>
                <a:latin typeface="Courier New" pitchFamily="49" charset="0"/>
              </a:rPr>
              <a:t>中的所有环境变量以及它们的值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73968" y="563163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 [</a:t>
            </a: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</a:rPr>
              <a:t>选项]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variable=value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1196752"/>
            <a:ext cx="7344816" cy="92333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990000"/>
                </a:solidFill>
                <a:latin typeface="Courier New" pitchFamily="49" charset="0"/>
              </a:rPr>
              <a:t>basename  #</a:t>
            </a:r>
            <a:r>
              <a:rPr lang="zh-CN" altLang="en-US" sz="1600" b="0" i="0">
                <a:solidFill>
                  <a:srgbClr val="C00000"/>
                </a:solidFill>
                <a:effectLst/>
                <a:latin typeface="Söhne"/>
              </a:rPr>
              <a:t>从文件路径中提取文件名</a:t>
            </a:r>
            <a:endParaRPr lang="en-US" altLang="zh-CN" sz="1600" b="0" i="0">
              <a:solidFill>
                <a:srgbClr val="C00000"/>
              </a:solidFill>
              <a:effectLst/>
              <a:latin typeface="Söhne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latin typeface="Courier New" pitchFamily="49" charset="0"/>
              </a:rPr>
              <a:t>basename -s .txt /path/to/file.txt  #</a:t>
            </a:r>
            <a:r>
              <a:rPr lang="zh-CN" altLang="en-US" b="1">
                <a:solidFill>
                  <a:srgbClr val="C00000"/>
                </a:solidFill>
                <a:latin typeface="Courier New" pitchFamily="49" charset="0"/>
              </a:rPr>
              <a:t>去除</a:t>
            </a:r>
            <a:r>
              <a:rPr lang="en-US" altLang="zh-CN" b="1">
                <a:solidFill>
                  <a:srgbClr val="C00000"/>
                </a:solidFill>
                <a:latin typeface="Courier New" pitchFamily="49" charset="0"/>
              </a:rPr>
              <a:t>.txt</a:t>
            </a:r>
            <a:r>
              <a:rPr lang="zh-CN" altLang="en-US" b="1">
                <a:solidFill>
                  <a:srgbClr val="C00000"/>
                </a:solidFill>
                <a:latin typeface="Courier New" pitchFamily="49" charset="0"/>
              </a:rPr>
              <a:t>后缀</a:t>
            </a:r>
            <a:endParaRPr lang="en-US" altLang="zh-CN" b="1">
              <a:solidFill>
                <a:srgbClr val="C000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latin typeface="Courier New" pitchFamily="49" charset="0"/>
              </a:rPr>
              <a:t>输出：</a:t>
            </a:r>
            <a:r>
              <a:rPr lang="en-US" altLang="zh-CN" b="1">
                <a:solidFill>
                  <a:srgbClr val="C00000"/>
                </a:solidFill>
                <a:latin typeface="Courier New" pitchFamily="49" charset="0"/>
              </a:rPr>
              <a:t>file</a:t>
            </a:r>
            <a:endParaRPr lang="en-US" altLang="zh-CN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7544" y="2267580"/>
            <a:ext cx="7344816" cy="3693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let </a:t>
            </a:r>
            <a:r>
              <a:rPr lang="zh-CN" altLang="en-US" b="1" dirty="0">
                <a:solidFill>
                  <a:srgbClr val="990000"/>
                </a:solidFill>
                <a:latin typeface="Courier New" pitchFamily="49" charset="0"/>
              </a:rPr>
              <a:t>或 </a:t>
            </a:r>
            <a:r>
              <a:rPr lang="en-US" altLang="zh-CN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67544" y="4725144"/>
            <a:ext cx="8353425" cy="78778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:-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:=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:?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:+</a:t>
            </a:r>
            <a:r>
              <a:rPr lang="en-US" altLang="zh-CN" b="1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b="1">
                <a:solidFill>
                  <a:srgbClr val="0000CC"/>
                </a:solidFill>
                <a:latin typeface="Courier New" pitchFamily="49" charset="0"/>
              </a:rPr>
              <a:t>} #</a:t>
            </a:r>
            <a:r>
              <a:rPr lang="zh-CN" altLang="en-US"/>
              <a:t>变量测试</a:t>
            </a:r>
            <a:endParaRPr lang="zh-CN" alt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467544" y="5693186"/>
            <a:ext cx="8353425" cy="40011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1-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9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{n}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#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*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</a:rPr>
              <a:t>@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!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?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-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67544" y="3429000"/>
            <a:ext cx="7344816" cy="3693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67544" y="3933056"/>
            <a:ext cx="7344816" cy="64633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` 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b="1" err="1">
                <a:solidFill>
                  <a:srgbClr val="0000CC"/>
                </a:solidFill>
                <a:latin typeface="Courier New" pitchFamily="49" charset="0"/>
              </a:rPr>
              <a:t>pwd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))   </a:t>
            </a:r>
            <a:r>
              <a:rPr lang="en-US" altLang="zh-CN" b="1">
                <a:solidFill>
                  <a:srgbClr val="C00000"/>
                </a:solidFill>
                <a:latin typeface="Courier New" pitchFamily="49" charset="0"/>
              </a:rPr>
              <a:t>#</a:t>
            </a:r>
            <a:r>
              <a:rPr lang="zh-CN" altLang="en-US" b="1">
                <a:solidFill>
                  <a:srgbClr val="C00000"/>
                </a:solidFill>
                <a:latin typeface="Courier New" pitchFamily="49" charset="0"/>
              </a:rPr>
              <a:t>命令替换</a:t>
            </a:r>
            <a:endParaRPr lang="zh-CN" alt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467544" y="2852936"/>
            <a:ext cx="7344816" cy="406906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变量及相关命令小结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1340768"/>
            <a:ext cx="8058472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zh-CN" altLang="en-US" sz="2400" dirty="0">
                <a:ea typeface="黑体" pitchFamily="2" charset="-122"/>
              </a:rPr>
              <a:t>输入</a:t>
            </a:r>
            <a:endParaRPr lang="en-US" altLang="zh-CN" sz="2400" dirty="0">
              <a:ea typeface="黑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9672" y="11247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var1 var2 ...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19672" y="16581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</a:t>
            </a:r>
            <a:endParaRPr lang="en-US" altLang="zh-CN" sz="20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19672" y="21915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>
                <a:solidFill>
                  <a:srgbClr val="FF3300"/>
                </a:solidFill>
                <a:latin typeface="Courier New" pitchFamily="49" charset="0"/>
              </a:rPr>
              <a:t>–p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zh-CN" altLang="en-US" sz="2000" b="1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1521" y="2636912"/>
            <a:ext cx="827335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输出</a:t>
            </a:r>
            <a:endParaRPr lang="en-US" altLang="zh-CN" sz="2400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66800" y="3305944"/>
            <a:ext cx="70104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printf "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%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-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12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.5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f 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\t %d \n" 123.45 8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828800" y="4067944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67000" y="3686944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5800" y="3839344"/>
            <a:ext cx="1143000" cy="54540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format</a:t>
            </a:r>
            <a:br>
              <a:rPr lang="en-US" altLang="zh-CN" b="1">
                <a:latin typeface="Courier New" pitchFamily="49" charset="0"/>
              </a:rPr>
            </a:b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开头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895600" y="3686944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33600" y="4296544"/>
            <a:ext cx="914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flag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200400" y="3686944"/>
            <a:ext cx="1524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200400" y="4296544"/>
            <a:ext cx="2133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field width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57600" y="36869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638800" y="42203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876800" y="4753744"/>
            <a:ext cx="15240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precision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57600" y="4220344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810000" y="3686944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810000" y="3991744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53200" y="3839344"/>
            <a:ext cx="10668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格式符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133600" y="4677544"/>
            <a:ext cx="228600" cy="228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33400" y="4906144"/>
            <a:ext cx="2362200" cy="98860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左对齐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:输出符号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:空白处添0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:前面加一空格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3733800" y="4677544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059832" y="4941168"/>
            <a:ext cx="1371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字段宽度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638800" y="5134744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72000" y="5589240"/>
            <a:ext cx="2160240" cy="31393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Courier New" pitchFamily="49" charset="0"/>
                <a:ea typeface="楷体_GB2312" pitchFamily="49" charset="-122"/>
              </a:rPr>
              <a:t>小数点后输出位数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5200" y="4223519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d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e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s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o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924800" y="3915544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\b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\n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\r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\t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\v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\\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\”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%%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934200" y="4220344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620000" y="3991744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267872" y="16581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267872" y="21915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5652120" y="2780928"/>
            <a:ext cx="2438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输出参数用空格隔开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7162800" y="3069407"/>
            <a:ext cx="217488" cy="31273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790157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条件测试可以判断某个特定条件是否满足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/>
              <a:t>测试之后通常会根据不同的测试值选择执行不同任务</a:t>
            </a:r>
            <a:endParaRPr lang="en-US" altLang="zh-CN" dirty="0"/>
          </a:p>
          <a:p>
            <a:r>
              <a:rPr lang="zh-CN" altLang="en-US" dirty="0">
                <a:ea typeface="黑体" pitchFamily="2" charset="-122"/>
              </a:rPr>
              <a:t>条件测试的种类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命令成功或失败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表达式为真或假</a:t>
            </a:r>
            <a:endParaRPr lang="en-US" altLang="zh-CN" dirty="0">
              <a:solidFill>
                <a:srgbClr val="0000CC"/>
              </a:solidFill>
              <a:ea typeface="黑体" pitchFamily="2" charset="-122"/>
            </a:endParaRPr>
          </a:p>
          <a:p>
            <a:r>
              <a:rPr lang="zh-CN" altLang="en-US" dirty="0">
                <a:ea typeface="黑体" pitchFamily="2" charset="-122"/>
              </a:rPr>
              <a:t>条件测试的值</a:t>
            </a:r>
            <a:endParaRPr lang="en-US" altLang="zh-CN" dirty="0">
              <a:ea typeface="黑体" pitchFamily="2" charset="-122"/>
            </a:endParaRPr>
          </a:p>
          <a:p>
            <a:pPr lvl="1"/>
            <a:r>
              <a:rPr lang="en-US" altLang="zh-CN" dirty="0">
                <a:ea typeface="黑体" pitchFamily="2" charset="-122"/>
              </a:rPr>
              <a:t>Bash</a:t>
            </a:r>
            <a:r>
              <a:rPr lang="zh-CN" altLang="en-US" dirty="0">
                <a:ea typeface="黑体" pitchFamily="2" charset="-122"/>
              </a:rPr>
              <a:t>中没有布尔类型变量</a:t>
            </a:r>
            <a:endParaRPr lang="en-US" altLang="zh-CN" dirty="0">
              <a:ea typeface="黑体" pitchFamily="2" charset="-122"/>
            </a:endParaRPr>
          </a:p>
          <a:p>
            <a:pPr lvl="2"/>
            <a:r>
              <a:rPr lang="zh-CN" altLang="en-US" dirty="0">
                <a:ea typeface="黑体" pitchFamily="2" charset="-122"/>
              </a:rPr>
              <a:t>退出状态为 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zh-CN" altLang="en-US" dirty="0">
                <a:ea typeface="黑体" pitchFamily="2" charset="-122"/>
              </a:rPr>
              <a:t> 表示命令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成功</a:t>
            </a:r>
            <a:r>
              <a:rPr lang="zh-CN" altLang="en-US" dirty="0">
                <a:ea typeface="黑体" pitchFamily="2" charset="-122"/>
              </a:rPr>
              <a:t>或表达式为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真</a:t>
            </a:r>
            <a:endParaRPr lang="en-US" altLang="zh-CN" dirty="0">
              <a:solidFill>
                <a:srgbClr val="FF0000"/>
              </a:solidFill>
              <a:ea typeface="黑体" pitchFamily="2" charset="-122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非0 </a:t>
            </a:r>
            <a:r>
              <a:rPr lang="zh-CN" altLang="en-US" dirty="0">
                <a:ea typeface="黑体" pitchFamily="2" charset="-122"/>
              </a:rPr>
              <a:t>则表示命令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失败</a:t>
            </a:r>
            <a:r>
              <a:rPr lang="zh-CN" altLang="en-US" dirty="0">
                <a:ea typeface="黑体" pitchFamily="2" charset="-122"/>
              </a:rPr>
              <a:t>或表达式为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假</a:t>
            </a:r>
            <a:endParaRPr lang="en-US" altLang="zh-CN" dirty="0">
              <a:solidFill>
                <a:srgbClr val="FF0000"/>
              </a:solidFill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状态变量 </a:t>
            </a:r>
            <a:r>
              <a:rPr lang="zh-CN" altLang="en-US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中保存了退出状态的值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388" y="1196752"/>
            <a:ext cx="8229600" cy="47901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/>
              <a:t>(1)</a:t>
            </a:r>
            <a:r>
              <a:rPr lang="zh-CN" altLang="en-US" sz="2000"/>
              <a:t>字符串</a:t>
            </a:r>
          </a:p>
          <a:p>
            <a:pPr marL="0" indent="0">
              <a:buNone/>
            </a:pPr>
            <a:r>
              <a:rPr lang="en-US" altLang="zh-CN" sz="2000"/>
              <a:t>= ,  != ,  -z</a:t>
            </a:r>
            <a:r>
              <a:rPr lang="zh-CN" altLang="en-US" sz="2000"/>
              <a:t>（长度为零）</a:t>
            </a:r>
            <a:r>
              <a:rPr lang="en-US" altLang="zh-CN" sz="2000"/>
              <a:t>,  -n</a:t>
            </a:r>
            <a:r>
              <a:rPr lang="zh-CN" altLang="en-US" sz="2000"/>
              <a:t>（长度不为零）</a:t>
            </a:r>
          </a:p>
          <a:p>
            <a:pPr marL="0" indent="0">
              <a:buNone/>
            </a:pPr>
            <a:r>
              <a:rPr lang="en-US" altLang="zh-CN" sz="2000"/>
              <a:t>e.g. if [[ -z “$string” ]]  if [[ “$A” == “abcdef” ]]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(2)</a:t>
            </a:r>
            <a:r>
              <a:rPr lang="zh-CN" altLang="en-US" sz="2000"/>
              <a:t>数字</a:t>
            </a:r>
          </a:p>
          <a:p>
            <a:pPr marL="0" indent="0">
              <a:buNone/>
            </a:pPr>
            <a:r>
              <a:rPr lang="en-US" altLang="zh-CN" sz="2000"/>
              <a:t>-eq(</a:t>
            </a:r>
            <a:r>
              <a:rPr lang="zh-CN" altLang="en-US" sz="2000"/>
              <a:t>等于</a:t>
            </a:r>
            <a:r>
              <a:rPr lang="en-US" altLang="zh-CN" sz="2000"/>
              <a:t>),  -ne</a:t>
            </a:r>
            <a:r>
              <a:rPr lang="zh-CN" altLang="en-US" sz="2000"/>
              <a:t>（不等于）</a:t>
            </a:r>
            <a:r>
              <a:rPr lang="en-US" altLang="zh-CN" sz="2000"/>
              <a:t>,  -gt</a:t>
            </a:r>
            <a:r>
              <a:rPr lang="zh-CN" altLang="en-US" sz="2000"/>
              <a:t>（大于）</a:t>
            </a:r>
            <a:r>
              <a:rPr lang="en-US" altLang="zh-CN" sz="2000"/>
              <a:t>,  -lt</a:t>
            </a:r>
            <a:r>
              <a:rPr lang="zh-CN" altLang="en-US" sz="2000"/>
              <a:t>（小于）</a:t>
            </a:r>
            <a:r>
              <a:rPr lang="en-US" altLang="zh-CN" sz="2000"/>
              <a:t>,  -ge</a:t>
            </a:r>
            <a:r>
              <a:rPr lang="zh-CN" altLang="en-US" sz="2000"/>
              <a:t>（大于或等于）</a:t>
            </a:r>
            <a:r>
              <a:rPr lang="en-US" altLang="zh-CN" sz="2000"/>
              <a:t>, </a:t>
            </a:r>
          </a:p>
          <a:p>
            <a:pPr marL="0" indent="0">
              <a:buNone/>
            </a:pPr>
            <a:r>
              <a:rPr lang="en-US" altLang="zh-CN" sz="2000"/>
              <a:t>-le</a:t>
            </a:r>
            <a:r>
              <a:rPr lang="zh-CN" altLang="en-US" sz="2000"/>
              <a:t>（小于或等于）</a:t>
            </a:r>
          </a:p>
          <a:p>
            <a:pPr marL="0" indent="0">
              <a:buNone/>
            </a:pPr>
            <a:r>
              <a:rPr lang="en-US" altLang="zh-CN" sz="2000"/>
              <a:t>e.g. if [ $data -ge 256 ]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(3)</a:t>
            </a:r>
            <a:r>
              <a:rPr lang="zh-CN" altLang="en-US" sz="2000"/>
              <a:t>文件属性</a:t>
            </a:r>
          </a:p>
          <a:p>
            <a:pPr marL="0" indent="0">
              <a:buNone/>
            </a:pPr>
            <a:r>
              <a:rPr lang="en-US" altLang="zh-CN" sz="2000"/>
              <a:t>-d, -f, -r, -w, -x</a:t>
            </a:r>
          </a:p>
          <a:p>
            <a:pPr marL="0" indent="0">
              <a:buNone/>
            </a:pPr>
            <a:r>
              <a:rPr lang="en-US" altLang="zh-CN" sz="2000"/>
              <a:t>e.g. if [ -d “$path” ]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790157"/>
          </a:xfrm>
        </p:spPr>
        <p:txBody>
          <a:bodyPr/>
          <a:lstStyle/>
          <a:p>
            <a:r>
              <a:rPr lang="zh-CN" altLang="en-US" dirty="0"/>
              <a:t>语句</a:t>
            </a: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1</a:t>
            </a:r>
            <a:r>
              <a:rPr lang="zh-CN" altLang="en-US" sz="2400" dirty="0"/>
              <a:t>： </a:t>
            </a:r>
            <a:r>
              <a:rPr lang="en-US" altLang="zh-CN" sz="2400" dirty="0"/>
              <a:t>test 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endParaRPr lang="zh-CN" altLang="en-US" sz="2400" dirty="0"/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 </a:t>
            </a:r>
            <a:r>
              <a:rPr lang="en-US" altLang="zh-CN" sz="2400" dirty="0"/>
              <a:t>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r>
              <a:rPr lang="en-US" altLang="zh-CN" sz="2400" b="1" dirty="0">
                <a:solidFill>
                  <a:srgbClr val="002060"/>
                </a:solidFill>
              </a:rPr>
              <a:t>]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[[ </a:t>
            </a:r>
            <a:r>
              <a:rPr lang="en-US" altLang="zh-CN" sz="2400" dirty="0"/>
              <a:t>&lt;</a:t>
            </a:r>
            <a:r>
              <a:rPr lang="zh-CN" altLang="en-US" sz="2400" dirty="0"/>
              <a:t>测试表达式</a:t>
            </a:r>
            <a:r>
              <a:rPr lang="en-US" altLang="zh-CN" sz="2400" dirty="0"/>
              <a:t>&gt; </a:t>
            </a:r>
            <a:r>
              <a:rPr lang="en-US" altLang="zh-CN" sz="2400" b="1" dirty="0">
                <a:solidFill>
                  <a:srgbClr val="002060"/>
                </a:solidFill>
              </a:rPr>
              <a:t>]] </a:t>
            </a:r>
            <a:r>
              <a:rPr lang="zh-CN" altLang="en-US" sz="2400" b="1" dirty="0">
                <a:solidFill>
                  <a:srgbClr val="002060"/>
                </a:solidFill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</a:rPr>
              <a:t>bash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版本以上</a:t>
            </a:r>
            <a:r>
              <a:rPr lang="zh-CN" altLang="en-US" sz="2400" b="1" dirty="0">
                <a:solidFill>
                  <a:srgbClr val="002060"/>
                </a:solidFill>
              </a:rPr>
              <a:t>）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sz="2400" dirty="0"/>
              <a:t>格式</a:t>
            </a:r>
            <a:r>
              <a:rPr lang="en-US" altLang="zh-CN" sz="2400" dirty="0"/>
              <a:t>1 </a:t>
            </a:r>
            <a:r>
              <a:rPr lang="zh-CN" altLang="en-US" sz="2400" dirty="0"/>
              <a:t>和 格式</a:t>
            </a:r>
            <a:r>
              <a:rPr lang="en-US" altLang="zh-CN" sz="2400" dirty="0"/>
              <a:t>2 </a:t>
            </a:r>
            <a:r>
              <a:rPr lang="zh-CN" altLang="en-US" sz="2400" dirty="0"/>
              <a:t>是等价的，格式</a:t>
            </a:r>
            <a:r>
              <a:rPr lang="en-US" altLang="zh-CN" sz="2400" dirty="0"/>
              <a:t>3</a:t>
            </a:r>
            <a:r>
              <a:rPr lang="zh-CN" altLang="en-US" sz="2400" dirty="0"/>
              <a:t>是扩展的 </a:t>
            </a:r>
            <a:r>
              <a:rPr lang="en-US" altLang="zh-CN" sz="2400" dirty="0"/>
              <a:t>test </a:t>
            </a:r>
            <a:r>
              <a:rPr lang="zh-CN" altLang="en-US" sz="2400" dirty="0"/>
              <a:t>命令</a:t>
            </a:r>
          </a:p>
          <a:p>
            <a:pPr lvl="1"/>
            <a:r>
              <a:rPr lang="zh-CN" altLang="en-US" sz="2400" dirty="0"/>
              <a:t>在 </a:t>
            </a:r>
            <a:r>
              <a:rPr lang="en-US" altLang="zh-CN" sz="2400" b="1" dirty="0">
                <a:solidFill>
                  <a:srgbClr val="002060"/>
                </a:solidFill>
              </a:rPr>
              <a:t>[[ ]] </a:t>
            </a:r>
            <a:r>
              <a:rPr lang="zh-CN" altLang="en-US" sz="2400" dirty="0"/>
              <a:t>中</a:t>
            </a:r>
            <a:r>
              <a:rPr kumimoji="1"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可以使用通配符进行模式匹配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&amp;&amp;, ||,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&lt;,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&gt;</a:t>
            </a:r>
            <a:r>
              <a:rPr lang="zh-CN" altLang="en-US" sz="2400" dirty="0"/>
              <a:t>能够正常存在于</a:t>
            </a:r>
            <a:r>
              <a:rPr lang="en-US" altLang="zh-CN" sz="2400" b="1" dirty="0">
                <a:solidFill>
                  <a:srgbClr val="002060"/>
                </a:solidFill>
              </a:rPr>
              <a:t>[[ ]]</a:t>
            </a:r>
            <a:r>
              <a:rPr lang="zh-CN" altLang="en-US" sz="2400" dirty="0"/>
              <a:t>中，但不能在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[] </a:t>
            </a:r>
            <a:r>
              <a:rPr lang="zh-CN" altLang="en-US" sz="2400" dirty="0"/>
              <a:t>中出现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[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[[</a:t>
            </a:r>
            <a:r>
              <a:rPr lang="zh-CN" altLang="en-US" sz="2400" dirty="0"/>
              <a:t>之后的字符必须为空格，</a:t>
            </a:r>
            <a:r>
              <a:rPr lang="en-US" altLang="zh-CN" sz="2400" b="1" dirty="0">
                <a:solidFill>
                  <a:srgbClr val="002060"/>
                </a:solidFill>
              </a:rPr>
              <a:t>]</a:t>
            </a:r>
            <a:r>
              <a:rPr lang="zh-CN" altLang="en-US" sz="2400" dirty="0"/>
              <a:t>和</a:t>
            </a:r>
            <a:r>
              <a:rPr lang="en-US" altLang="zh-CN" sz="2400" b="1" dirty="0">
                <a:solidFill>
                  <a:srgbClr val="002060"/>
                </a:solidFill>
              </a:rPr>
              <a:t>]]</a:t>
            </a:r>
            <a:r>
              <a:rPr lang="zh-CN" altLang="en-US" sz="2400" dirty="0"/>
              <a:t>之前的字符必须为空格</a:t>
            </a:r>
            <a:endParaRPr lang="en-US" altLang="zh-CN" sz="2400" dirty="0"/>
          </a:p>
          <a:p>
            <a:pPr lvl="1"/>
            <a:r>
              <a:rPr lang="zh-CN" altLang="zh-CN" sz="2400" dirty="0"/>
              <a:t>要对整数进行关系运算也可以使用</a:t>
            </a:r>
            <a:r>
              <a:rPr lang="en-US" altLang="zh-CN" sz="2400" b="1" dirty="0">
                <a:solidFill>
                  <a:srgbClr val="002060"/>
                </a:solidFill>
              </a:rPr>
              <a:t> (()) </a:t>
            </a:r>
            <a:r>
              <a:rPr lang="zh-CN" altLang="zh-CN" sz="2400" dirty="0"/>
              <a:t>进行测试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124744"/>
            <a:ext cx="8686800" cy="4790157"/>
          </a:xfrm>
        </p:spPr>
        <p:txBody>
          <a:bodyPr/>
          <a:lstStyle/>
          <a:p>
            <a:r>
              <a:rPr lang="zh-CN" altLang="en-US" sz="2200"/>
              <a:t>字符串比较通常用双中括号</a:t>
            </a:r>
            <a:r>
              <a:rPr lang="en-US" altLang="zh-CN" sz="2200"/>
              <a:t>[[ ]]</a:t>
            </a:r>
          </a:p>
          <a:p>
            <a:r>
              <a:rPr lang="zh-CN" altLang="en-US" sz="2200"/>
              <a:t>算数比较用单中括号</a:t>
            </a:r>
            <a:r>
              <a:rPr lang="en-US" altLang="zh-CN" sz="2200"/>
              <a:t>[ ]——</a:t>
            </a:r>
            <a:r>
              <a:rPr lang="zh-CN" altLang="en-US" sz="2200"/>
              <a:t>左右留空格。</a:t>
            </a:r>
          </a:p>
          <a:p>
            <a:r>
              <a:rPr lang="zh-CN" altLang="en-US" sz="2200"/>
              <a:t>算数运算用双小括号</a:t>
            </a:r>
            <a:r>
              <a:rPr lang="en-US" altLang="zh-CN" sz="2200"/>
              <a:t>(( ))</a:t>
            </a:r>
            <a:r>
              <a:rPr lang="zh-CN" altLang="en-US" sz="2200"/>
              <a:t>：只要括号中的运算符、表达式符合</a:t>
            </a:r>
            <a:r>
              <a:rPr lang="en-US" altLang="zh-CN" sz="2200"/>
              <a:t>C</a:t>
            </a:r>
            <a:r>
              <a:rPr lang="zh-CN" altLang="en-US" sz="2200"/>
              <a:t>语言运算规则，都可用在</a:t>
            </a:r>
            <a:r>
              <a:rPr lang="en-US" altLang="zh-CN" sz="2200"/>
              <a:t>$((exp))</a:t>
            </a:r>
            <a:r>
              <a:rPr lang="zh-CN" altLang="en-US" sz="2200"/>
              <a:t>中，甚至是三目运算符。双括号中的变量可以不使用</a:t>
            </a:r>
            <a:r>
              <a:rPr lang="en-US" altLang="zh-CN" sz="2200"/>
              <a:t>$</a:t>
            </a:r>
            <a:r>
              <a:rPr lang="zh-CN" altLang="en-US" sz="2200"/>
              <a:t>符号前缀，括号内支持多个表达式用逗号分开。只要括号中的表达式符合</a:t>
            </a:r>
            <a:r>
              <a:rPr lang="en-US" altLang="zh-CN" sz="2200"/>
              <a:t>C</a:t>
            </a:r>
            <a:r>
              <a:rPr lang="zh-CN" altLang="en-US" sz="2200"/>
              <a:t>语言运算规则，比如可以直接使用</a:t>
            </a:r>
            <a:r>
              <a:rPr lang="en-US" altLang="zh-CN" sz="2200"/>
              <a:t>for((i=0;i&lt;5;i++))</a:t>
            </a:r>
            <a:r>
              <a:rPr lang="zh-CN" altLang="en-US" sz="2200"/>
              <a:t>。如果不使用双括号</a:t>
            </a:r>
            <a:r>
              <a:rPr lang="en-US" altLang="zh-CN" sz="2200"/>
              <a:t>, </a:t>
            </a:r>
            <a:r>
              <a:rPr lang="zh-CN" altLang="en-US" sz="2200"/>
              <a:t>则为</a:t>
            </a:r>
            <a:r>
              <a:rPr lang="en-US" altLang="zh-CN" sz="2200"/>
              <a:t>for i in `seq 0 4` </a:t>
            </a:r>
            <a:r>
              <a:rPr lang="zh-CN" altLang="en-US" sz="2200"/>
              <a:t>或者</a:t>
            </a:r>
            <a:r>
              <a:rPr lang="en-US" altLang="zh-CN" sz="2200"/>
              <a:t>for i in {0..4}</a:t>
            </a:r>
            <a:r>
              <a:rPr lang="zh-CN" altLang="en-US" sz="2200"/>
              <a:t>。再如可以直接使用</a:t>
            </a:r>
            <a:r>
              <a:rPr lang="en-US" altLang="zh-CN" sz="2200"/>
              <a:t>if(($i&lt;5)), </a:t>
            </a:r>
            <a:r>
              <a:rPr lang="zh-CN" altLang="en-US" sz="2200"/>
              <a:t>如果不使用双括号</a:t>
            </a:r>
            <a:r>
              <a:rPr lang="en-US" altLang="zh-CN" sz="2200"/>
              <a:t>, </a:t>
            </a:r>
            <a:r>
              <a:rPr lang="zh-CN" altLang="en-US" sz="2200"/>
              <a:t>则为</a:t>
            </a:r>
            <a:r>
              <a:rPr lang="en-US" altLang="zh-CN" sz="2200"/>
              <a:t>if [ $i -lt 5 ]</a:t>
            </a:r>
            <a:r>
              <a:rPr lang="zh-CN" altLang="en-US" sz="2200"/>
              <a:t>。</a:t>
            </a:r>
          </a:p>
          <a:p>
            <a:r>
              <a:rPr lang="zh-CN" altLang="en-US" sz="2200"/>
              <a:t>可以使用</a:t>
            </a:r>
            <a:r>
              <a:rPr lang="en-US" altLang="zh-CN" sz="2200"/>
              <a:t>[[ ... ]]</a:t>
            </a:r>
            <a:r>
              <a:rPr lang="zh-CN" altLang="en-US" sz="2200"/>
              <a:t>条件判断结构，而不是</a:t>
            </a:r>
            <a:r>
              <a:rPr lang="en-US" altLang="zh-CN" sz="2200"/>
              <a:t>[ ... ]</a:t>
            </a:r>
            <a:r>
              <a:rPr lang="zh-CN" altLang="en-US" sz="2200"/>
              <a:t>，能够防止脚本中的一些逻辑错误。比如使用 </a:t>
            </a:r>
            <a:r>
              <a:rPr lang="en-US" altLang="zh-CN" sz="2200"/>
              <a:t>&amp;&amp;</a:t>
            </a:r>
            <a:r>
              <a:rPr lang="zh-CN" altLang="en-US" sz="2200"/>
              <a:t>、</a:t>
            </a:r>
            <a:r>
              <a:rPr lang="en-US" altLang="zh-CN" sz="2200"/>
              <a:t>||</a:t>
            </a:r>
            <a:r>
              <a:rPr lang="zh-CN" altLang="en-US" sz="2200"/>
              <a:t>、</a:t>
            </a:r>
            <a:r>
              <a:rPr lang="en-US" altLang="zh-CN" sz="2200"/>
              <a:t>&gt; </a:t>
            </a:r>
            <a:r>
              <a:rPr lang="zh-CN" altLang="en-US" sz="2200"/>
              <a:t>操作符能够正常存在于</a:t>
            </a:r>
            <a:r>
              <a:rPr lang="en-US" altLang="zh-CN" sz="2200"/>
              <a:t>[[ ]]</a:t>
            </a:r>
            <a:r>
              <a:rPr lang="zh-CN" altLang="en-US" sz="2200"/>
              <a:t>条件判断结构中，但是如果出现在</a:t>
            </a:r>
            <a:r>
              <a:rPr lang="en-US" altLang="zh-CN" sz="2200"/>
              <a:t>[ ]</a:t>
            </a:r>
            <a:r>
              <a:rPr lang="zh-CN" altLang="en-US" sz="2200"/>
              <a:t>结构中的话，会报错。比如，可以直接使用</a:t>
            </a:r>
            <a:r>
              <a:rPr lang="en-US" altLang="zh-CN" sz="2200"/>
              <a:t>if [[ $a != 1 &amp;&amp; $a != 2 ]]</a:t>
            </a:r>
            <a:r>
              <a:rPr lang="zh-CN" altLang="en-US" sz="2200"/>
              <a:t>。如果不使用双括号</a:t>
            </a:r>
            <a:r>
              <a:rPr lang="en-US" altLang="zh-CN" sz="2200"/>
              <a:t>, </a:t>
            </a:r>
            <a:r>
              <a:rPr lang="zh-CN" altLang="en-US" sz="2200"/>
              <a:t>则为</a:t>
            </a:r>
            <a:r>
              <a:rPr lang="en-US" altLang="zh-CN" sz="2200"/>
              <a:t>if [ $a -ne 1 -a $a -ne 2 ]</a:t>
            </a:r>
            <a:r>
              <a:rPr lang="zh-CN" altLang="en-US" sz="2200"/>
              <a:t>，或者</a:t>
            </a:r>
            <a:r>
              <a:rPr lang="en-US" altLang="zh-CN" sz="2200"/>
              <a:t>if [ $a != 1 -a $a != 2 ]</a:t>
            </a:r>
            <a:r>
              <a:rPr lang="zh-CN" altLang="en-US" sz="2200"/>
              <a:t>。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585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468313" y="1916832"/>
          <a:ext cx="8229600" cy="3607756"/>
        </p:xfrm>
        <a:graphic>
          <a:graphicData uri="http://schemas.openxmlformats.org/drawingml/2006/table">
            <a:tbl>
              <a:tblPr/>
              <a:tblGrid>
                <a:gridCol w="223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测试：</a:t>
            </a:r>
            <a:r>
              <a:rPr lang="zh-CN" altLang="en-US" sz="2600" dirty="0">
                <a:solidFill>
                  <a:srgbClr val="0000CC"/>
                </a:solidFill>
                <a:ea typeface="黑体" pitchFamily="2" charset="-122"/>
              </a:rPr>
              <a:t>文件是否存在，文件属性，访问权限等。</a:t>
            </a:r>
            <a:endParaRPr lang="en-US" altLang="zh-CN" sz="2600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13171" y="5589240"/>
            <a:ext cx="59039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更多文件测试符参见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test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的在线帮助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374209" y="5662265"/>
            <a:ext cx="1654175" cy="4302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451AB-AEBC-765E-D30B-77F8DF84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 和 </a:t>
            </a:r>
            <a:r>
              <a:rPr lang="en-US" altLang="zh-CN" dirty="0"/>
              <a:t>Shell</a:t>
            </a:r>
            <a:r>
              <a:rPr lang="zh-CN" altLang="en-US" dirty="0"/>
              <a:t>环境</a:t>
            </a:r>
          </a:p>
        </p:txBody>
      </p:sp>
      <p:sp>
        <p:nvSpPr>
          <p:cNvPr id="94211" name="文本占位符 2">
            <a:extLst>
              <a:ext uri="{FF2B5EF4-FFF2-40B4-BE49-F238E27FC236}">
                <a16:creationId xmlns:a16="http://schemas.microsoft.com/office/drawing/2014/main" id="{554CA7DB-1113-6C2B-533A-CCFD0471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21DD2-7C15-B6DA-A2A5-C2DC375A6E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40DAD-E20B-41EC-B788-3EAE527B1E0B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4213" name="灯片编号占位符 4">
            <a:extLst>
              <a:ext uri="{FF2B5EF4-FFF2-40B4-BE49-F238E27FC236}">
                <a16:creationId xmlns:a16="http://schemas.microsoft.com/office/drawing/2014/main" id="{671019FB-F884-D36A-3487-4C2EE64EE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A1807B-0B60-4D68-973A-0973AB7B4F57}" type="slidenum">
              <a:rPr lang="en-US" altLang="zh-CN">
                <a:latin typeface="Garamond" panose="02020404030301010803" pitchFamily="18" charset="0"/>
              </a:rPr>
              <a:pPr/>
              <a:t>7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3400" y="1268760"/>
          <a:ext cx="7999040" cy="1738948"/>
        </p:xfrm>
        <a:graphic>
          <a:graphicData uri="http://schemas.openxmlformats.org/drawingml/2006/table">
            <a:tbl>
              <a:tblPr/>
              <a:tblGrid>
                <a:gridCol w="2814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长度为0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长度不为0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两字符串相等（也可使用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2"/>
          <p:cNvGraphicFramePr>
            <a:graphicFrameLocks noGrp="1"/>
          </p:cNvGraphicFramePr>
          <p:nvPr/>
        </p:nvGraphicFramePr>
        <p:xfrm>
          <a:off x="539552" y="3223732"/>
          <a:ext cx="7992888" cy="2133600"/>
        </p:xfrm>
        <a:graphic>
          <a:graphicData uri="http://schemas.openxmlformats.org/drawingml/2006/table">
            <a:tbl>
              <a:tblPr/>
              <a:tblGrid>
                <a:gridCol w="333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=~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是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的子串返回真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6967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字符串按从左到右对应字符的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码进行比较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字符串的空值检查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0750" y="214017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-z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0824" y="264422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 !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0824" y="314828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9592" y="466045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-n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99666" y="516450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9666" y="566856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!=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6464" y="1052736"/>
            <a:ext cx="8382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检查空值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6464" y="3573016"/>
            <a:ext cx="8382000" cy="55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检查</a:t>
            </a:r>
            <a:r>
              <a:rPr lang="zh-CN" altLang="en-US" sz="2800" dirty="0">
                <a:ea typeface="黑体" pitchFamily="2" charset="-122"/>
              </a:rPr>
              <a:t>非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空值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899592" y="162880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9592" y="414908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!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整数测试（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552" y="1259710"/>
          <a:ext cx="7992888" cy="2409444"/>
        </p:xfrm>
        <a:graphic>
          <a:graphicData uri="http://schemas.openxmlformats.org/drawingml/2006/table">
            <a:tbl>
              <a:tblPr/>
              <a:tblGrid>
                <a:gridCol w="296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3734144"/>
          <a:ext cx="7992888" cy="240944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699792" y="6237312"/>
            <a:ext cx="4392613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操作符两边必须留空格！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整数测试（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1844824"/>
          <a:ext cx="7992888" cy="2409444"/>
        </p:xfrm>
        <a:graphic>
          <a:graphicData uri="http://schemas.openxmlformats.org/drawingml/2006/table">
            <a:tbl>
              <a:tblPr/>
              <a:tblGrid>
                <a:gridCol w="296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752" y="4797152"/>
            <a:ext cx="439261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操作符两边</a:t>
            </a:r>
            <a:r>
              <a:rPr lang="zh-CN" altLang="en-US" sz="2800" dirty="0">
                <a:solidFill>
                  <a:srgbClr val="FFFF00"/>
                </a:solidFill>
                <a:ea typeface="华文新魏" pitchFamily="2" charset="-122"/>
              </a:rPr>
              <a:t>的</a:t>
            </a:r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空格可省略！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1988840"/>
            <a:ext cx="3888432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a=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; b=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unix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67944" y="1988840"/>
            <a:ext cx="493204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$a != $b 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$a != $b ]]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$m ]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$n&gt;$m ]]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((n&gt;m))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(($n&gt;$m))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n&gt;m ]]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3568" y="1340768"/>
            <a:ext cx="792480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-z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83568" y="1988840"/>
            <a:ext cx="7920037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name2=Andy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000" b="1">
                <a:solidFill>
                  <a:srgbClr val="006600"/>
                </a:solidFill>
                <a:latin typeface="Courier New" pitchFamily="49" charset="0"/>
              </a:rPr>
              <a:t>[[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rgbClr val="006600"/>
                </a:solidFill>
                <a:latin typeface="Courier New" pitchFamily="49" charset="0"/>
              </a:rPr>
              <a:t>==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name2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en-US" altLang="zh-CN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3568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932040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9552" y="5301208"/>
            <a:ext cx="39592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方括号前后要留空格！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83568" y="4077072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x=1;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83568" y="4599329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x=a;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5508104" y="4293096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563888" y="2780928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44008" y="5301208"/>
            <a:ext cx="3959225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[]</a:t>
            </a:r>
            <a:r>
              <a:rPr lang="zh-CN" altLang="en-US" sz="280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内不能使用通配符</a:t>
            </a:r>
            <a:r>
              <a:rPr lang="zh-CN" altLang="en-US" sz="2800" b="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！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960"/>
          <a:ext cx="8229600" cy="1368152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784"/>
          <a:ext cx="8209160" cy="1369450"/>
        </p:xfrm>
        <a:graphic>
          <a:graphicData uri="http://schemas.openxmlformats.org/drawingml/2006/table">
            <a:tbl>
              <a:tblPr/>
              <a:tblGrid>
                <a:gridCol w="346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536" y="4653136"/>
          <a:ext cx="8209160" cy="1369450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条件测试举例（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95536" y="3037943"/>
            <a:ext cx="7992888" cy="80021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[[ $x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 =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To?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[ $x = 1 &amp;&amp; $name = To? ]; echo $?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95114" y="1105389"/>
            <a:ext cx="7993310" cy="140961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x=1; name=Tom;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x</a:t>
            </a:r>
            <a:r>
              <a:rPr lang="en-US" altLang="zh-CN" sz="16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a -n "$</a:t>
            </a:r>
            <a:r>
              <a:rPr lang="en-US" altLang="zh-CN" sz="1600" b="1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zh-CN" altLang="en-US" sz="16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pt-BR" altLang="zh-CN" sz="1600" b="1">
                <a:solidFill>
                  <a:srgbClr val="006600"/>
                </a:solidFill>
                <a:latin typeface="Courier New" pitchFamily="49" charset="0"/>
              </a:rPr>
              <a:t>[[ $x -eq 1 -a -n "$name" ]]; echo $?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6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95114" y="2214268"/>
            <a:ext cx="2236510" cy="33855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 dirty="0">
                <a:solidFill>
                  <a:schemeClr val="tx1"/>
                </a:solidFill>
                <a:ea typeface="黑体" pitchFamily="2" charset="-122"/>
              </a:rPr>
              <a:t>注：不能随便添加括号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395114" y="2545450"/>
            <a:ext cx="7993310" cy="37465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16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–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a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–n $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380312" y="2329550"/>
            <a:ext cx="5116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95536" y="4460148"/>
            <a:ext cx="7992888" cy="37548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(( $x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 ==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To?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95114" y="4098558"/>
            <a:ext cx="3038011" cy="33855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 dirty="0">
                <a:solidFill>
                  <a:schemeClr val="tx1"/>
                </a:solidFill>
                <a:ea typeface="黑体" pitchFamily="2" charset="-122"/>
              </a:rPr>
              <a:t>注：不能</a:t>
            </a:r>
            <a:r>
              <a:rPr lang="zh-CN" altLang="en-US" sz="1600" dirty="0">
                <a:ea typeface="黑体" pitchFamily="2" charset="-122"/>
              </a:rPr>
              <a:t>在 </a:t>
            </a:r>
            <a:r>
              <a:rPr lang="en-US" altLang="zh-CN" sz="1600" dirty="0">
                <a:ea typeface="黑体" pitchFamily="2" charset="-122"/>
              </a:rPr>
              <a:t>(()) </a:t>
            </a:r>
            <a:r>
              <a:rPr lang="zh-CN" altLang="en-US" sz="1600" dirty="0">
                <a:ea typeface="黑体" pitchFamily="2" charset="-122"/>
              </a:rPr>
              <a:t>中做字符串比较</a:t>
            </a:r>
            <a:endParaRPr lang="zh-CN" altLang="en-US" sz="1600" b="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5536" y="5065829"/>
            <a:ext cx="7992888" cy="66742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(( $x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 ==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))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 [[ $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1600" b="1" dirty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To?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600" b="1" dirty="0">
                <a:latin typeface="Courier New" pitchFamily="49" charset="0"/>
              </a:rPr>
              <a:t>此处的 </a:t>
            </a:r>
            <a:r>
              <a:rPr lang="en-US" altLang="zh-CN" sz="1600" b="1" dirty="0">
                <a:latin typeface="Courier New" pitchFamily="49" charset="0"/>
              </a:rPr>
              <a:t>&amp;&amp; </a:t>
            </a:r>
            <a:r>
              <a:rPr lang="zh-CN" altLang="en-US" sz="1600" b="1" dirty="0">
                <a:latin typeface="Courier New" pitchFamily="49" charset="0"/>
              </a:rPr>
              <a:t>并非逻辑运算符，而是命令聚合（</a:t>
            </a:r>
            <a:r>
              <a:rPr lang="en-US" altLang="zh-CN" sz="1600" b="1" dirty="0">
                <a:latin typeface="Courier New" pitchFamily="49" charset="0"/>
              </a:rPr>
              <a:t>Command Group</a:t>
            </a:r>
            <a:r>
              <a:rPr lang="zh-CN" altLang="en-US" sz="1600" b="1" dirty="0">
                <a:latin typeface="Courier New" pitchFamily="49" charset="0"/>
              </a:rPr>
              <a:t>）</a:t>
            </a:r>
            <a:endParaRPr lang="en-US" altLang="zh-CN" sz="1600" b="1" dirty="0">
              <a:latin typeface="Courier New" pitchFamily="49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7452320" y="4223437"/>
            <a:ext cx="5116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3" name="动作按钮: 帮助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286437-2901-4E43-4DBA-A8AB13B5FF77}"/>
              </a:ext>
            </a:extLst>
          </p:cNvPr>
          <p:cNvSpPr/>
          <p:nvPr/>
        </p:nvSpPr>
        <p:spPr>
          <a:xfrm>
            <a:off x="5181965" y="1850596"/>
            <a:ext cx="360040" cy="310594"/>
          </a:xfrm>
          <a:prstGeom prst="actionButtonHelp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动作按钮: 帮助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9F961B1-6A99-4B5B-06F8-9BF86EA76907}"/>
              </a:ext>
            </a:extLst>
          </p:cNvPr>
          <p:cNvSpPr/>
          <p:nvPr/>
        </p:nvSpPr>
        <p:spPr>
          <a:xfrm>
            <a:off x="4819034" y="3506437"/>
            <a:ext cx="360040" cy="310594"/>
          </a:xfrm>
          <a:prstGeom prst="actionButtonHelp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</a:t>
            </a:r>
            <a:r>
              <a:rPr lang="en-US" altLang="zh-CN" dirty="0"/>
              <a:t>——</a:t>
            </a:r>
            <a:r>
              <a:rPr lang="zh-CN" altLang="en-US" dirty="0"/>
              <a:t>分支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114800" cy="4646141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/>
              <a:t>分支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if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条件语句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case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选择语句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for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while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until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select</a:t>
            </a:r>
            <a:r>
              <a:rPr lang="zh-CN" altLang="en-US" b="1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循环与菜单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88024" y="2348880"/>
            <a:ext cx="4114800" cy="378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5000"/>
              <a:buFont typeface="Wingdings" pitchFamily="2" charset="2"/>
              <a:buChar char="q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循环控制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 语句</a:t>
            </a:r>
            <a:endParaRPr lang="en-US" altLang="zh-CN" sz="2600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212725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zh-CN" altLang="en-US" sz="3000" kern="0" dirty="0">
                <a:latin typeface="+mn-lt"/>
                <a:ea typeface="+mn-ea"/>
              </a:rPr>
              <a:t>位置参数处理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shift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err="1">
                <a:solidFill>
                  <a:srgbClr val="0000CC"/>
                </a:solidFill>
                <a:latin typeface="+mn-lt"/>
                <a:ea typeface="+mn-ea"/>
              </a:rPr>
              <a:t>getopts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BE9B65A5-A68A-FD9D-6411-8211E7D7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变量</a:t>
            </a: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2203948D-EF4A-E90A-01B8-2E0586E4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变量大致可以分为三类</a:t>
            </a:r>
            <a:endParaRPr lang="en-US" altLang="zh-CN"/>
          </a:p>
          <a:p>
            <a:pPr lvl="1" eaLnBrk="1" hangingPunct="1"/>
            <a:r>
              <a:rPr lang="zh-CN" altLang="en-US" b="1">
                <a:solidFill>
                  <a:srgbClr val="002060"/>
                </a:solidFill>
              </a:rPr>
              <a:t>内部变量</a:t>
            </a:r>
            <a:r>
              <a:rPr lang="zh-CN" altLang="en-US"/>
              <a:t>：由系统提供，用户只能使用</a:t>
            </a:r>
            <a:r>
              <a:rPr lang="zh-CN" altLang="en-US" u="sng"/>
              <a:t>不能修改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 b="1">
                <a:solidFill>
                  <a:srgbClr val="002060"/>
                </a:solidFill>
              </a:rPr>
              <a:t>用户变量</a:t>
            </a:r>
            <a:r>
              <a:rPr lang="zh-CN" altLang="en-US"/>
              <a:t>：由用户建立和修改，在 </a:t>
            </a:r>
            <a:r>
              <a:rPr lang="en-US" altLang="zh-CN"/>
              <a:t>shell </a:t>
            </a:r>
            <a:r>
              <a:rPr lang="zh-CN" altLang="en-US"/>
              <a:t>脚本编写中会经常用到。</a:t>
            </a:r>
          </a:p>
          <a:p>
            <a:pPr lvl="1" eaLnBrk="1" hangingPunct="1"/>
            <a:r>
              <a:rPr lang="zh-CN" altLang="en-US" b="1">
                <a:solidFill>
                  <a:srgbClr val="002060"/>
                </a:solidFill>
              </a:rPr>
              <a:t>环境变量</a:t>
            </a:r>
            <a:r>
              <a:rPr lang="zh-CN" altLang="en-US"/>
              <a:t>：这些变量决定了用户工作的环境，它们不需要用户去定义，可以直接在 </a:t>
            </a:r>
            <a:r>
              <a:rPr lang="en-US" altLang="zh-CN"/>
              <a:t>shell </a:t>
            </a:r>
            <a:r>
              <a:rPr lang="zh-CN" altLang="en-US"/>
              <a:t>中使用，其中某些变量用户可以修改。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8C5E2-5F10-D975-8E20-6F8421B1AA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5237" name="灯片编号占位符 5">
            <a:extLst>
              <a:ext uri="{FF2B5EF4-FFF2-40B4-BE49-F238E27FC236}">
                <a16:creationId xmlns:a16="http://schemas.microsoft.com/office/drawing/2014/main" id="{38B35AFA-A672-EDF9-7C40-95E47C1681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5ABB36-4212-471E-8465-A44D738A1498}" type="slidenum">
              <a:rPr lang="en-US" altLang="zh-CN">
                <a:latin typeface="Garamond" panose="02020404030301010803" pitchFamily="18" charset="0"/>
              </a:rPr>
              <a:pPr/>
              <a:t>8</a:t>
            </a:fld>
            <a:endParaRPr lang="en-US" altLang="zh-CN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语句语法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1700808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不真，而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commands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为可执行语句块，如果为空，需使用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提供的空命令 “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”，即冒号。该命令不做任何事情，只返回一个退出状态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语句可以嵌套使用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elif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可以有任意多个（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 个或多个）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最多只能有一个（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个或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个）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语句必须以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fi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黑体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560" y="1268760"/>
            <a:ext cx="8153400" cy="3738909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)[(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表达式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1(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＝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表达式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2(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)]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)[(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判断的对象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)]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then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	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命令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-a  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且的关系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-o  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或的关系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60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</a:t>
            </a:r>
            <a:r>
              <a:rPr lang="en-US" altLang="zh-CN"/>
              <a:t>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560" y="1052736"/>
            <a:ext cx="8153400" cy="5162952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Example: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[ $data -ge 256 -a $data -lt 512 ]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echo $data	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其它形式：</a:t>
            </a:r>
            <a:endParaRPr lang="en-US" altLang="zh-CN" sz="200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[ condition1 ]; then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# statements if condition1 is true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 [ condition2 ]; then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# statements if condition2 is true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# statements if both conditions are false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9595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单分支：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当“条件成立”时执行相应的操作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39552" y="2780928"/>
            <a:ext cx="8064896" cy="2880319"/>
            <a:chOff x="701" y="2308"/>
            <a:chExt cx="4356" cy="1454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命令序列</a:t>
              </a:r>
              <a:r>
                <a:rPr lang="en-US" altLang="zh-CN" sz="2000" b="1" dirty="0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areyouok.sh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"Are you OK ?"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answer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$answer==[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]* || $answer==[Mm]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aybe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]]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"Glad to hear it."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双分支：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当“条件成立”、“条件不成立”时分别执行不同操作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83568" y="2924944"/>
            <a:ext cx="7848872" cy="3250276"/>
            <a:chOff x="613" y="2326"/>
            <a:chExt cx="4490" cy="1706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条件为假</a:t>
              </a:r>
              <a:endParaRPr lang="en-US" altLang="zh-CN" sz="2000" b="1" dirty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test-host-up-or-down.sh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的条件部分可以使用普通的命令进行测试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当命令正确执行（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$?=0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）返回真，否则（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$?&lt;&gt;0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）返回假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=centos1.ls-al.me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ping -c1 -w2 $</a:t>
            </a:r>
            <a:r>
              <a:rPr lang="en-US" altLang="zh-CN" sz="2400" b="1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 /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dev/null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UP."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DOWN." 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语句流程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04664"/>
          </a:xfrm>
        </p:spPr>
        <p:txBody>
          <a:bodyPr/>
          <a:lstStyle/>
          <a:p>
            <a:r>
              <a:rPr lang="zh-CN" altLang="en-US" dirty="0"/>
              <a:t>多分支：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针对多个条件执行不同操作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8313" y="2039268"/>
            <a:ext cx="7920037" cy="3910012"/>
            <a:chOff x="295" y="1117"/>
            <a:chExt cx="4989" cy="2463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条件为假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分支结构</a:t>
            </a:r>
            <a:r>
              <a:rPr lang="en-US" altLang="zh-CN" sz="4000" dirty="0"/>
              <a:t>——if </a:t>
            </a:r>
            <a:r>
              <a:rPr lang="zh-CN" altLang="en-US" sz="4000"/>
              <a:t>语句举例</a:t>
            </a:r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85150" y="1124744"/>
            <a:ext cx="8435321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输入一个成绩，用</a:t>
            </a:r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if-lese</a:t>
            </a:r>
            <a:r>
              <a:rPr lang="zh-CN" altLang="en-US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语句判断成绩的等级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[80-100]  A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[60-80)  B 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[0-60)   C </a:t>
            </a:r>
          </a:p>
          <a:p>
            <a:r>
              <a:rPr lang="zh-CN" altLang="en-US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如果成绩非法不是</a:t>
            </a:r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[0-100],</a:t>
            </a:r>
            <a:r>
              <a:rPr lang="zh-CN" altLang="en-US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则提示用户输入的成绩是非法的成绩</a:t>
            </a:r>
          </a:p>
          <a:p>
            <a:endParaRPr lang="zh-CN" altLang="en-US" sz="15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-n "Input a score : "</a:t>
            </a:r>
          </a:p>
          <a:p>
            <a:endParaRPr lang="en-US" altLang="zh-CN" sz="15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score</a:t>
            </a:r>
          </a:p>
          <a:p>
            <a:endParaRPr lang="en-US" altLang="zh-CN" sz="15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$score -lt 0 -o $score -gt 100 ]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echo "Invalid score:$score"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if [ $score -ge 80 -a $score -le 100 ]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then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echo "A"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elif [ $score -ge 60 -a $score -lt 80 ]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then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echo "B"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else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echo "C"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fi</a:t>
            </a:r>
          </a:p>
          <a:p>
            <a:r>
              <a:rPr lang="en-US" altLang="zh-CN" sz="15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5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8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F8EB5D4E-0F2D-61A7-F162-FE00B7EF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用户自定义变量</a:t>
            </a:r>
            <a:endParaRPr lang="zh-CN" altLang="en-US"/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33CA41FE-8498-97C2-FB13-B3B09FE5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116138"/>
          </a:xfrm>
        </p:spPr>
        <p:txBody>
          <a:bodyPr/>
          <a:lstStyle/>
          <a:p>
            <a:pPr eaLnBrk="1" hangingPunct="1"/>
            <a:r>
              <a:rPr lang="zh-CN" altLang="en-US"/>
              <a:t>变量赋值（定义变量）</a:t>
            </a:r>
          </a:p>
          <a:p>
            <a:pPr lvl="1" eaLnBrk="1" hangingPunct="1"/>
            <a:r>
              <a:rPr lang="en-GB" altLang="zh-CN"/>
              <a:t>varName=Value</a:t>
            </a:r>
          </a:p>
          <a:p>
            <a:pPr lvl="1" eaLnBrk="1" hangingPunct="1"/>
            <a:r>
              <a:rPr lang="en-US" altLang="zh-CN"/>
              <a:t>export  </a:t>
            </a:r>
            <a:r>
              <a:rPr lang="en-GB" altLang="zh-CN"/>
              <a:t>varName=Value</a:t>
            </a:r>
          </a:p>
          <a:p>
            <a:pPr eaLnBrk="1" hangingPunct="1"/>
            <a:r>
              <a:rPr lang="zh-CN" altLang="en-US"/>
              <a:t>引用变量  </a:t>
            </a:r>
            <a:r>
              <a:rPr lang="en-US" altLang="zh-CN"/>
              <a:t>$</a:t>
            </a:r>
            <a:r>
              <a:rPr lang="en-GB" altLang="zh-CN"/>
              <a:t>varName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E543D-359E-3429-C097-E3AC809865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2023年11月27日</a:t>
            </a:fld>
            <a:endParaRPr lang="en-US" altLang="zh-CN" dirty="0"/>
          </a:p>
        </p:txBody>
      </p:sp>
      <p:sp>
        <p:nvSpPr>
          <p:cNvPr id="96261" name="灯片编号占位符 5">
            <a:extLst>
              <a:ext uri="{FF2B5EF4-FFF2-40B4-BE49-F238E27FC236}">
                <a16:creationId xmlns:a16="http://schemas.microsoft.com/office/drawing/2014/main" id="{45D54DE0-4ADF-DB02-4339-55DA6ACFC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6139EB-D5E9-4104-9B52-12A104F4E67F}" type="slidenum">
              <a:rPr lang="en-US" altLang="zh-CN">
                <a:latin typeface="Garamond" panose="02020404030301010803" pitchFamily="18" charset="0"/>
              </a:rPr>
              <a:pPr/>
              <a:t>9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FD5D-9574-B08E-2CBC-D11C4FC6E5EF}"/>
              </a:ext>
            </a:extLst>
          </p:cNvPr>
          <p:cNvSpPr txBox="1"/>
          <p:nvPr/>
        </p:nvSpPr>
        <p:spPr>
          <a:xfrm>
            <a:off x="827088" y="3644900"/>
            <a:ext cx="7345362" cy="24558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dirty="0"/>
              <a:t>一般地，所有的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变量都是字符串。</a:t>
            </a:r>
            <a:endParaRPr lang="en-US" altLang="zh-CN" sz="24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dirty="0"/>
              <a:t>当变量的值仅仅包含数字时才允许进行数值计算。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dirty="0"/>
              <a:t>在较新的 </a:t>
            </a:r>
            <a:r>
              <a:rPr lang="en-US" altLang="zh-CN" sz="2400" dirty="0"/>
              <a:t>bash </a:t>
            </a:r>
            <a:r>
              <a:rPr lang="zh-CN" altLang="en-US" sz="2400" dirty="0"/>
              <a:t>中，可是使用 </a:t>
            </a:r>
            <a:r>
              <a:rPr lang="en-US" altLang="zh-CN" sz="2400" dirty="0"/>
              <a:t>declare </a:t>
            </a:r>
            <a:r>
              <a:rPr lang="zh-CN" altLang="en-US" sz="2400" dirty="0"/>
              <a:t>或 </a:t>
            </a:r>
            <a:r>
              <a:rPr lang="en-US" altLang="zh-CN" sz="2400" dirty="0"/>
              <a:t>typeset </a:t>
            </a:r>
            <a:r>
              <a:rPr lang="zh-CN" altLang="en-US" sz="2400" dirty="0"/>
              <a:t>命令声明变量及其属性，但一般不需要声明。而且为了使脚本兼容于不同的 </a:t>
            </a:r>
            <a:r>
              <a:rPr lang="en-US" altLang="zh-CN" sz="2400" dirty="0"/>
              <a:t>shell</a:t>
            </a:r>
            <a:r>
              <a:rPr lang="zh-CN" altLang="en-US" sz="2400" dirty="0"/>
              <a:t>，在没有必要的情况下尽量不使用变量声明。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28092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ask-age.sh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read  -p "How old are you?  "  age 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((age&lt;0||age&gt;120))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"Out of range !"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exit 1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((age&gt;=0&amp;&amp;age&lt;13))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"Child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((age&gt;=13&amp;&amp;age&lt;20))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Callan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((age&gt;=20&amp;&amp;age&lt;30))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III !"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((age&gt;=30&amp;&amp;age&lt;40))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IV !"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"Sorry I asked."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检查给定的用户名是否在当前登录的用户列表中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活动用户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</a:t>
            </a:r>
            <a:endParaRPr lang="zh-CN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语句可以嵌套使用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1 ] 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[[ $#==1 ]] </a:t>
            </a:r>
            <a:r>
              <a:rPr lang="zh-CN" altLang="en-US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(($#==</a:t>
            </a:r>
            <a:r>
              <a:rPr lang="en-US" altLang="zh-CN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1))</a:t>
            </a:r>
          </a:p>
          <a:p>
            <a:r>
              <a:rPr lang="en-US" altLang="zh-CN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# $#</a:t>
            </a:r>
            <a:r>
              <a:rPr lang="zh-CN" altLang="en-US" b="1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获取参数的数量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who|grep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 &gt; /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dev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/null    # &gt;/dev/null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：这部分将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命令的标准输出重定向到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/dev/null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，这意味着不会在屏幕上显示任何匹配的结果，只是为了让输出静默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active.</a:t>
            </a:r>
          </a:p>
          <a:p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命令成功找到了匹配的用户名，则条件成立，否则条件不成立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else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not active.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		</a:t>
            </a:r>
            <a:r>
              <a:rPr lang="en-US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# </a:t>
            </a:r>
            <a:r>
              <a:rPr lang="zh-CN" altLang="en-US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输入了超过一个用户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pt-BR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</a:t>
            </a:r>
            <a:r>
              <a:rPr lang="pt-BR" altLang="zh-CN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username&gt;"</a:t>
            </a:r>
            <a:endParaRPr lang="pt-BR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1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——if </a:t>
            </a:r>
            <a:r>
              <a:rPr lang="zh-CN" altLang="en-US" dirty="0"/>
              <a:t>语句举例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5880" y="1085171"/>
            <a:ext cx="8280920" cy="550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检查参数数量是否等于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，如果不等于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，显示用法提示并以错误状态码退出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$# -ne 1 ] &amp;&amp; echo "Usage: $0 &lt;filename&gt;" ; exit 1</a:t>
            </a:r>
          </a:p>
          <a:p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将第一个参数赋值给变量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，用于后续的检查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file=$1</a:t>
            </a:r>
          </a:p>
          <a:p>
            <a:endParaRPr lang="en-US" altLang="zh-CN" sz="16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如果文件存在且是一个目录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-d $file ]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a directory"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如果文件存在但不是目录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 [ -f $file ]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检查文件是否具有读、写和执行权限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[ -r $file -a -w $file -a -x $file ] ; then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如果文件具有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(rwx)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权限，显示相应消息</a:t>
            </a:r>
          </a:p>
          <a:p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“You have (rwx) permission on $file."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fi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如果文件既不是目录也不是文件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neither a file nor a directory."</a:t>
            </a:r>
          </a:p>
          <a:p>
            <a:r>
              <a:rPr lang="en-US" altLang="zh-CN" sz="16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——case </a:t>
            </a:r>
            <a:r>
              <a:rPr lang="zh-CN" altLang="en-US" dirty="0"/>
              <a:t>语句语法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196752"/>
            <a:ext cx="8382000" cy="455201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变量的内容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匹配项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1)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命令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;;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匹配项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2)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命令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;;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*)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命令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		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;;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——case </a:t>
            </a:r>
            <a:r>
              <a:rPr lang="zh-CN" altLang="en-US" dirty="0"/>
              <a:t>语句说明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553" y="4512791"/>
            <a:ext cx="8207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每个命令块的最后必须有一个</a:t>
            </a:r>
            <a:r>
              <a:rPr lang="zh-CN" altLang="en-US" sz="2400" b="0" dirty="0">
                <a:solidFill>
                  <a:srgbClr val="0000CC"/>
                </a:solidFill>
                <a:ea typeface="黑体" pitchFamily="2" charset="-122"/>
              </a:rPr>
              <a:t>双分号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，可以独占一行，或放在最后一个命令的后面。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552" y="3792066"/>
            <a:ext cx="813613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所给的匹配模式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pattern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</a:t>
            </a:r>
            <a:r>
              <a:rPr lang="zh-CN" altLang="en-US" sz="2400" b="0">
                <a:solidFill>
                  <a:schemeClr val="tx1"/>
                </a:solidFill>
                <a:ea typeface="黑体" pitchFamily="2" charset="-122"/>
              </a:rPr>
              <a:t>可以含有</a:t>
            </a:r>
            <a:r>
              <a:rPr lang="zh-CN" altLang="en-US" sz="2400" b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黑体" pitchFamily="2" charset="-122"/>
              </a:rPr>
              <a:t>“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|</a:t>
            </a:r>
            <a:r>
              <a:rPr lang="zh-CN" altLang="en-US" sz="2400" b="0">
                <a:solidFill>
                  <a:schemeClr val="tx1"/>
                </a:solidFill>
                <a:ea typeface="黑体" pitchFamily="2" charset="-122"/>
              </a:rPr>
              <a:t> ”和</a:t>
            </a:r>
            <a:r>
              <a:rPr lang="zh-CN" altLang="en-US" sz="2400" b="0">
                <a:solidFill>
                  <a:srgbClr val="0000CC"/>
                </a:solidFill>
                <a:ea typeface="黑体" pitchFamily="2" charset="-122"/>
              </a:rPr>
              <a:t>通配符</a:t>
            </a:r>
            <a:r>
              <a:rPr lang="en-US" altLang="zh-CN" sz="2400" b="0">
                <a:solidFill>
                  <a:schemeClr val="tx1"/>
                </a:solidFill>
                <a:ea typeface="黑体" pitchFamily="2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96553" y="2639541"/>
            <a:ext cx="8496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如果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没有找到匹配的模式，则执行缺省值 “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后面的命令块 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(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类似于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中的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)；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“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可以不出现。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536" y="1488604"/>
            <a:ext cx="828116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表达式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/>
              <a:t>语句举例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05880" y="1268760"/>
            <a:ext cx="8280920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case $number in 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6|7|8)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echo “……”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;;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4|5|6)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echo “……”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;;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*)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	;;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2105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/>
              <a:t>语句举例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"What is your preferred scripting language?"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"1) bash"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"2)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"3) python"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"4) ruby"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"5) I do not know !"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bash"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2)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3)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python"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4)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ruby"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5)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/>
              <a:t>语句举例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79317"/>
            <a:ext cx="828092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yesorno.sh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-n "Do you agree with this? [yes or no]: " 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Ee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][Ss] 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"Agreed."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N|n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O|o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  )   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   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"Not agreed."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             exit 1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      ;;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"Invalid input."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/>
              <a:t>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24965"/>
            <a:ext cx="8280920" cy="4185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all_in_one_backup.sh</a:t>
            </a:r>
            <a:endParaRPr lang="zh-CN" altLang="zh-CN" sz="1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A shell script to backup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webserver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and files.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opt=$1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$1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4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using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sync) 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400" b="1" dirty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400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tar) 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tape backup using tar tool..."       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400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"Backup shell script utility"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"Usage: $0 {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sql|sync|git|</a:t>
            </a:r>
            <a:r>
              <a:rPr lang="en-US" altLang="zh-CN" sz="1400" b="1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tar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</a:t>
            </a:r>
          </a:p>
          <a:p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# 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显示用法说明，</a:t>
            </a:r>
            <a:r>
              <a:rPr lang="en-US" altLang="zh-CN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$0</a:t>
            </a:r>
            <a:r>
              <a:rPr lang="zh-CN" altLang="en-US" sz="14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表示脚本名称</a:t>
            </a:r>
            <a:endParaRPr lang="en-US" altLang="zh-CN" sz="1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sync : Run web server backup utility."	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	</a:t>
            </a:r>
          </a:p>
          <a:p>
            <a:r>
              <a:rPr lang="en-US" altLang="zh-CN" sz="1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tar  : Run tape backup utility."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lang="en-US" altLang="zh-CN" sz="1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1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r>
              <a:rPr lang="en-US" altLang="zh-CN" dirty="0"/>
              <a:t>—case </a:t>
            </a:r>
            <a:r>
              <a:rPr lang="zh-CN" altLang="en-US" dirty="0"/>
              <a:t>语句举例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2023年11月27日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7653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命令获取磁盘使用情况，并使用管道操作符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(|)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将结果传递给后续命令进行处理。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max_usage=$(LANG=C df -Ph | awk '{print $5}' | grep % | grep -v Use | sort -n | tail -1 | cut -d "%" -f1)</a:t>
            </a:r>
          </a:p>
          <a:p>
            <a:endParaRPr lang="en-US" altLang="zh-CN" sz="12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'case'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语句基于磁盘使用情况执行不同的操作，将结果存储在变量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中。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case ${max_usage} in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[1-6]*)    MSG="All is quiet."   ;; 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如果磁盘使用率在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1-6%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之间，则设置消息为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"All is quiet."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[7-8]*)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MSG="Start thinking about cleaning out some stuff. "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There's a partition that is $space % full." ;; 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如果磁盘使用率在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7-8%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之间，则设置消息为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"Start thinking about cleaning out some stuff."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，并包含磁盘使用率信息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9[1-8])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MSG="Better hurry with that new disk... "  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One partition is $space % full."  ;; 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如果磁盘使用率在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91-98%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之间，则设置消息为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"Better hurry with that new disk..."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，并包含磁盘使用率信息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99)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MSG="I'm drowning here!  There's a partition at $space %!"  ;; 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如果磁盘使用率为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99%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，则设置消息为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"I'm drowning here!"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，并包含磁盘使用率信息</a:t>
            </a:r>
          </a:p>
          <a:p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*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 seem to be running with an non-existent amount of disk space..."  ;; 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如果磁盘使用率不匹配以上任何条件，则设置消息为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"I seem to be running with an non-existent amount of disk space..."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esac</a:t>
            </a:r>
          </a:p>
          <a:p>
            <a:endParaRPr lang="en-US" altLang="zh-CN" sz="1200" b="1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'mail'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命令发送包含</a:t>
            </a:r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zh-CN" altLang="en-US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消息的电子邮件，邮件主题包含当前日期和时间。</a:t>
            </a:r>
          </a:p>
          <a:p>
            <a:r>
              <a:rPr lang="en-US" altLang="zh-CN" sz="1200" b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$MSG | mail -s "disk report `date`" root</a:t>
            </a:r>
            <a:endParaRPr lang="en-US" altLang="zh-CN" sz="12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27713</TotalTime>
  <Words>17450</Words>
  <Application>Microsoft Office PowerPoint</Application>
  <PresentationFormat>全屏显示(4:3)</PresentationFormat>
  <Paragraphs>2530</Paragraphs>
  <Slides>151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64" baseType="lpstr">
      <vt:lpstr>Arial Unicode MS</vt:lpstr>
      <vt:lpstr>Söhne</vt:lpstr>
      <vt:lpstr>黑体</vt:lpstr>
      <vt:lpstr>楷体_GB2312</vt:lpstr>
      <vt:lpstr>宋体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CentOS-CH-PPT2</vt:lpstr>
      <vt:lpstr> Shell脚本编程</vt:lpstr>
      <vt:lpstr>本章内容要点</vt:lpstr>
      <vt:lpstr>本章学习目标 </vt:lpstr>
      <vt:lpstr>Shell编程基础</vt:lpstr>
      <vt:lpstr>Shell脚本和Shell编程</vt:lpstr>
      <vt:lpstr>Shell脚本的成分</vt:lpstr>
      <vt:lpstr>Shell变量 和 Shell环境</vt:lpstr>
      <vt:lpstr>Shell 变量</vt:lpstr>
      <vt:lpstr>用户自定义变量</vt:lpstr>
      <vt:lpstr>引用</vt:lpstr>
      <vt:lpstr>强引用和弱引用</vt:lpstr>
      <vt:lpstr>命令行执行过程</vt:lpstr>
      <vt:lpstr>Shell 变量的作用域</vt:lpstr>
      <vt:lpstr>export 命令</vt:lpstr>
      <vt:lpstr>Shell 脚本的建立与执行</vt:lpstr>
      <vt:lpstr>Shell变量及其作用域</vt:lpstr>
      <vt:lpstr>Shell变量及其作用域</vt:lpstr>
      <vt:lpstr>Shell环境变量</vt:lpstr>
      <vt:lpstr>常见的 Shell 环境变量</vt:lpstr>
      <vt:lpstr>Shell变量的 查询、显示和取消</vt:lpstr>
      <vt:lpstr>用户工作环境</vt:lpstr>
      <vt:lpstr>设置用户工作环境</vt:lpstr>
      <vt:lpstr>登录 shell 和非登录 shell  的启动过程</vt:lpstr>
      <vt:lpstr>Shell 脚本的编码规范</vt:lpstr>
      <vt:lpstr>脚本调试 1</vt:lpstr>
      <vt:lpstr>脚本调试举例</vt:lpstr>
      <vt:lpstr>Shell脚本的类型</vt:lpstr>
      <vt:lpstr>变量和表达式</vt:lpstr>
      <vt:lpstr>Shell 变量操作</vt:lpstr>
      <vt:lpstr>变量替换扩展——变量测试</vt:lpstr>
      <vt:lpstr>变量测试举例</vt:lpstr>
      <vt:lpstr>变量替换扩展  ——字符串计数、截取</vt:lpstr>
      <vt:lpstr>字符串变量替换扩展举例1</vt:lpstr>
      <vt:lpstr>变量替换扩展  ——字符串替换</vt:lpstr>
      <vt:lpstr>字符串变量替换扩展举例2</vt:lpstr>
      <vt:lpstr>字符串变量替换扩展举例3</vt:lpstr>
      <vt:lpstr>变量的间接引用</vt:lpstr>
      <vt:lpstr>变量的间接引用（续）</vt:lpstr>
      <vt:lpstr>Shell内置命令——eval</vt:lpstr>
      <vt:lpstr>Shell 变量的分类</vt:lpstr>
      <vt:lpstr>位置参数变量</vt:lpstr>
      <vt:lpstr>专用位置参数变量</vt:lpstr>
      <vt:lpstr>位置参数和专用参数举例</vt:lpstr>
      <vt:lpstr>位置参数和 shift 命令</vt:lpstr>
      <vt:lpstr>退出/返回状态</vt:lpstr>
      <vt:lpstr>常见的返回状态码</vt:lpstr>
      <vt:lpstr>read</vt:lpstr>
      <vt:lpstr>read 举例</vt:lpstr>
      <vt:lpstr>只读变量</vt:lpstr>
      <vt:lpstr>整数运算</vt:lpstr>
      <vt:lpstr>算数运算符</vt:lpstr>
      <vt:lpstr>算术运算扩展</vt:lpstr>
      <vt:lpstr>expr</vt:lpstr>
      <vt:lpstr>算数运算不同形式</vt:lpstr>
      <vt:lpstr>printf 命令</vt:lpstr>
      <vt:lpstr>printf 命令（续）</vt:lpstr>
      <vt:lpstr>printf 命令举例</vt:lpstr>
      <vt:lpstr>数组变量</vt:lpstr>
      <vt:lpstr>数组变量举例</vt:lpstr>
      <vt:lpstr>Shell内置命令——declare</vt:lpstr>
      <vt:lpstr>变量及相关命令小结1</vt:lpstr>
      <vt:lpstr>变量及相关命令小结2</vt:lpstr>
      <vt:lpstr>变量及相关命令小结3</vt:lpstr>
      <vt:lpstr>条件测试</vt:lpstr>
      <vt:lpstr>条件测试简介</vt:lpstr>
      <vt:lpstr>条件测试</vt:lpstr>
      <vt:lpstr>条件测试语句</vt:lpstr>
      <vt:lpstr>条件测试语句</vt:lpstr>
      <vt:lpstr>文件测试</vt:lpstr>
      <vt:lpstr>字符串测试</vt:lpstr>
      <vt:lpstr>字符串的空值检查</vt:lpstr>
      <vt:lpstr>整数测试（1）</vt:lpstr>
      <vt:lpstr>整数测试（2）</vt:lpstr>
      <vt:lpstr>条件测试举例（2）</vt:lpstr>
      <vt:lpstr>条件测试举例（3）</vt:lpstr>
      <vt:lpstr>逻辑测试</vt:lpstr>
      <vt:lpstr>条件测试举例（4）</vt:lpstr>
      <vt:lpstr>流程控制——分支</vt:lpstr>
      <vt:lpstr>流程控制语句</vt:lpstr>
      <vt:lpstr>分支结构——if 语句语法</vt:lpstr>
      <vt:lpstr>分支结构——if 语句说明</vt:lpstr>
      <vt:lpstr>分支结构——if 语句</vt:lpstr>
      <vt:lpstr>分支结构——if 语句</vt:lpstr>
      <vt:lpstr>分支结构——if 语句流程1</vt:lpstr>
      <vt:lpstr>分支结构——if 语句举例1</vt:lpstr>
      <vt:lpstr>分支结构——if 语句流程2</vt:lpstr>
      <vt:lpstr>分支结构——if 语句举例2</vt:lpstr>
      <vt:lpstr>分支结构——if 语句流程3</vt:lpstr>
      <vt:lpstr>分支结构——if 语句举例3</vt:lpstr>
      <vt:lpstr>分支结构——if 语句举例4</vt:lpstr>
      <vt:lpstr>分支结构——if 语句举例5</vt:lpstr>
      <vt:lpstr>分支结构——if 语句举例6</vt:lpstr>
      <vt:lpstr>分支结构——case 语句语法</vt:lpstr>
      <vt:lpstr>分支结构——case 语句说明</vt:lpstr>
      <vt:lpstr>分支结构—case 语句举例</vt:lpstr>
      <vt:lpstr>分支结构—case 语句举例</vt:lpstr>
      <vt:lpstr>分支结构—case 语句举例3</vt:lpstr>
      <vt:lpstr>分支结构—case 语句举例4</vt:lpstr>
      <vt:lpstr>分支结构—case 语句举例4</vt:lpstr>
      <vt:lpstr>流程控制——循环</vt:lpstr>
      <vt:lpstr>for循环（foreach型）语法</vt:lpstr>
      <vt:lpstr>for循环（foreach型）流程</vt:lpstr>
      <vt:lpstr>for循环（foreach型）举例1</vt:lpstr>
      <vt:lpstr>for循环（foreach型）举例2</vt:lpstr>
      <vt:lpstr>for循环（foreach型）举例3</vt:lpstr>
      <vt:lpstr>for循环（foreach型）举例6</vt:lpstr>
      <vt:lpstr>for循环（foreach型）举例7</vt:lpstr>
      <vt:lpstr>break 和 continue</vt:lpstr>
      <vt:lpstr>for循环（foreach型）举例10</vt:lpstr>
      <vt:lpstr>for循环（foreach型）举例11</vt:lpstr>
      <vt:lpstr>for循环（C语言型）语法</vt:lpstr>
      <vt:lpstr>for循环（C语言型）举例1</vt:lpstr>
      <vt:lpstr>for循环（C语言型）举例2</vt:lpstr>
      <vt:lpstr>for循环（C语言型）举例3</vt:lpstr>
      <vt:lpstr>while 循环语句</vt:lpstr>
      <vt:lpstr>while 循环语句举例1</vt:lpstr>
      <vt:lpstr>while 循环语句举例</vt:lpstr>
      <vt:lpstr>until 循环语句</vt:lpstr>
      <vt:lpstr>until 循环语句举例</vt:lpstr>
      <vt:lpstr>while/until/for 循环举例1</vt:lpstr>
      <vt:lpstr>while/until/for 循环举例2</vt:lpstr>
      <vt:lpstr>将循环结果通过管道 传递给其他命令处理（done |）</vt:lpstr>
      <vt:lpstr>循环与菜单</vt:lpstr>
      <vt:lpstr>循环结构——select 语法</vt:lpstr>
      <vt:lpstr>循环结构——select 举例1</vt:lpstr>
      <vt:lpstr>循环结构——select 举例2</vt:lpstr>
      <vt:lpstr>Example 3</vt:lpstr>
      <vt:lpstr>说明：</vt:lpstr>
      <vt:lpstr>Example 3</vt:lpstr>
      <vt:lpstr>位置参数和命令行参数处理</vt:lpstr>
      <vt:lpstr>位置参数的遍历（1）</vt:lpstr>
      <vt:lpstr>位置参数的遍历（2）</vt:lpstr>
      <vt:lpstr>位置参数的遍历（3）</vt:lpstr>
      <vt:lpstr>位置参数的遍历（4）</vt:lpstr>
      <vt:lpstr>位置参数的遍历（5）</vt:lpstr>
      <vt:lpstr>位置参数处理举例</vt:lpstr>
      <vt:lpstr> 函数</vt:lpstr>
      <vt:lpstr>Shell函数简介</vt:lpstr>
      <vt:lpstr>合理使用Shell函数</vt:lpstr>
      <vt:lpstr>函数的定义和调用</vt:lpstr>
      <vt:lpstr>函数的存储和显示</vt:lpstr>
      <vt:lpstr>函数的调用</vt:lpstr>
      <vt:lpstr>函数的调用</vt:lpstr>
      <vt:lpstr>函数的调用</vt:lpstr>
      <vt:lpstr>函数与变量</vt:lpstr>
      <vt:lpstr>Example 3</vt:lpstr>
      <vt:lpstr>Example 4</vt:lpstr>
      <vt:lpstr>函数的结束与返回值</vt:lpstr>
      <vt:lpstr>函数的结束与返回值举例</vt:lpstr>
      <vt:lpstr>函数返回值（续）</vt:lpstr>
      <vt:lpstr>使用标准输出返回函数值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Shell脚本编程</dc:title>
  <dc:creator>osmond</dc:creator>
  <cp:lastModifiedBy>seabirdff8@gmail.com</cp:lastModifiedBy>
  <cp:revision>1361</cp:revision>
  <dcterms:created xsi:type="dcterms:W3CDTF">2011-08-16T00:23:06Z</dcterms:created>
  <dcterms:modified xsi:type="dcterms:W3CDTF">2023-11-27T06:45:22Z</dcterms:modified>
</cp:coreProperties>
</file>