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58400" cy="7772400"/>
  <p:notesSz cx="10058400" cy="7772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8123" y="68580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0"/>
                </a:moveTo>
                <a:lnTo>
                  <a:pt x="9144000" y="0"/>
                </a:lnTo>
                <a:lnTo>
                  <a:pt x="9144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8123" y="679151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40">
                <a:moveTo>
                  <a:pt x="0" y="66001"/>
                </a:moveTo>
                <a:lnTo>
                  <a:pt x="9144000" y="66001"/>
                </a:lnTo>
                <a:lnTo>
                  <a:pt x="9144000" y="0"/>
                </a:lnTo>
                <a:lnTo>
                  <a:pt x="0" y="0"/>
                </a:lnTo>
                <a:lnTo>
                  <a:pt x="0" y="66001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8123" y="7033366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816" y="782829"/>
            <a:ext cx="7616766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8309" y="2165773"/>
            <a:ext cx="7444105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0783" y="7013219"/>
            <a:ext cx="186054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505" y="68580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0"/>
                </a:moveTo>
                <a:lnTo>
                  <a:pt x="9141612" y="0"/>
                </a:lnTo>
                <a:lnTo>
                  <a:pt x="91416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135" y="679151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4">
                <a:moveTo>
                  <a:pt x="0" y="64008"/>
                </a:moveTo>
                <a:lnTo>
                  <a:pt x="9141612" y="64008"/>
                </a:lnTo>
                <a:lnTo>
                  <a:pt x="9141612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866" y="4800600"/>
            <a:ext cx="7403465" cy="0"/>
          </a:xfrm>
          <a:custGeom>
            <a:avLst/>
            <a:gdLst/>
            <a:ahLst/>
            <a:cxnLst/>
            <a:rect l="l" t="t" r="r" b="b"/>
            <a:pathLst>
              <a:path w="7403465">
                <a:moveTo>
                  <a:pt x="0" y="0"/>
                </a:moveTo>
                <a:lnTo>
                  <a:pt x="7402862" y="0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9823" y="1468627"/>
            <a:ext cx="6395720" cy="297751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 marR="5080">
              <a:lnSpc>
                <a:spcPts val="7300"/>
              </a:lnSpc>
              <a:spcBef>
                <a:spcPts val="1460"/>
              </a:spcBef>
            </a:pPr>
            <a:r>
              <a:rPr sz="7200" spc="-50" dirty="0">
                <a:solidFill>
                  <a:srgbClr val="262626"/>
                </a:solidFill>
              </a:rPr>
              <a:t>UNDE</a:t>
            </a:r>
            <a:r>
              <a:rPr sz="7200" spc="-155" dirty="0">
                <a:solidFill>
                  <a:srgbClr val="262626"/>
                </a:solidFill>
              </a:rPr>
              <a:t>R</a:t>
            </a:r>
            <a:r>
              <a:rPr sz="7200" spc="-90" dirty="0">
                <a:solidFill>
                  <a:srgbClr val="262626"/>
                </a:solidFill>
              </a:rPr>
              <a:t>S</a:t>
            </a:r>
            <a:r>
              <a:rPr sz="7200" spc="-620" dirty="0">
                <a:solidFill>
                  <a:srgbClr val="262626"/>
                </a:solidFill>
              </a:rPr>
              <a:t>T</a:t>
            </a:r>
            <a:r>
              <a:rPr sz="7200" spc="-50" dirty="0">
                <a:solidFill>
                  <a:srgbClr val="262626"/>
                </a:solidFill>
              </a:rPr>
              <a:t>A</a:t>
            </a:r>
            <a:r>
              <a:rPr sz="7200" spc="-55" dirty="0">
                <a:solidFill>
                  <a:srgbClr val="262626"/>
                </a:solidFill>
              </a:rPr>
              <a:t>NDING  PROGRAM  </a:t>
            </a:r>
            <a:r>
              <a:rPr sz="7200" spc="-95" dirty="0">
                <a:solidFill>
                  <a:srgbClr val="262626"/>
                </a:solidFill>
              </a:rPr>
              <a:t>EFFICIENCY:</a:t>
            </a:r>
            <a:r>
              <a:rPr sz="7200" spc="-190" dirty="0">
                <a:solidFill>
                  <a:srgbClr val="262626"/>
                </a:solidFill>
              </a:rPr>
              <a:t> </a:t>
            </a:r>
            <a:r>
              <a:rPr sz="7200" dirty="0">
                <a:solidFill>
                  <a:srgbClr val="262626"/>
                </a:solidFill>
              </a:rPr>
              <a:t>2</a:t>
            </a:r>
            <a:endParaRPr sz="7200"/>
          </a:p>
        </p:txBody>
      </p:sp>
      <p:sp>
        <p:nvSpPr>
          <p:cNvPr id="7" name="object 7"/>
          <p:cNvSpPr txBox="1"/>
          <p:nvPr/>
        </p:nvSpPr>
        <p:spPr>
          <a:xfrm>
            <a:off x="8688369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59823" y="4161129"/>
            <a:ext cx="5587365" cy="5172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95"/>
              </a:spcBef>
            </a:pPr>
            <a:r>
              <a:rPr sz="2400" b="0" spc="160" dirty="0" smtClean="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lang="en-US" sz="2400" b="0" spc="160" dirty="0" smtClean="0">
                <a:solidFill>
                  <a:srgbClr val="595959"/>
                </a:solidFill>
                <a:latin typeface="Calibri Light"/>
                <a:cs typeface="Calibri Light"/>
              </a:rPr>
              <a:t>LECTURE 12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55" dirty="0"/>
              <a:t>BISECTION</a:t>
            </a:r>
            <a:r>
              <a:rPr u="sng" spc="-145" dirty="0"/>
              <a:t> </a:t>
            </a:r>
            <a:r>
              <a:rPr u="sng" spc="-65" dirty="0"/>
              <a:t>SEARCH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3483" y="7075850"/>
            <a:ext cx="160655" cy="188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02934"/>
            <a:ext cx="7360284" cy="38735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278765" indent="-88900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suppose </a:t>
            </a:r>
            <a:r>
              <a:rPr sz="2600" dirty="0">
                <a:latin typeface="Calibri"/>
                <a:cs typeface="Calibri"/>
              </a:rPr>
              <a:t>we want to know </a:t>
            </a:r>
            <a:r>
              <a:rPr sz="2600" spc="-5" dirty="0">
                <a:latin typeface="Calibri"/>
                <a:cs typeface="Calibri"/>
              </a:rPr>
              <a:t>if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particular </a:t>
            </a:r>
            <a:r>
              <a:rPr sz="2600" dirty="0">
                <a:latin typeface="Calibri"/>
                <a:cs typeface="Calibri"/>
              </a:rPr>
              <a:t>element </a:t>
            </a:r>
            <a:r>
              <a:rPr sz="2600" spc="-5" dirty="0">
                <a:latin typeface="Calibri"/>
                <a:cs typeface="Calibri"/>
              </a:rPr>
              <a:t>is  present in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</a:t>
            </a:r>
            <a:endParaRPr sz="2600" dirty="0">
              <a:latin typeface="Calibri"/>
              <a:cs typeface="Calibri"/>
            </a:endParaRPr>
          </a:p>
          <a:p>
            <a:pPr marL="101600" marR="5080" indent="-88900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saw last </a:t>
            </a:r>
            <a:r>
              <a:rPr sz="2600" spc="-10" dirty="0">
                <a:latin typeface="Calibri"/>
                <a:cs typeface="Calibri"/>
              </a:rPr>
              <a:t>time </a:t>
            </a:r>
            <a:r>
              <a:rPr sz="2600" dirty="0">
                <a:latin typeface="Calibri"/>
                <a:cs typeface="Calibri"/>
              </a:rPr>
              <a:t>that we could </a:t>
            </a:r>
            <a:r>
              <a:rPr sz="2600" spc="-5" dirty="0">
                <a:latin typeface="Calibri"/>
                <a:cs typeface="Calibri"/>
              </a:rPr>
              <a:t>just “walk down”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list,  </a:t>
            </a:r>
            <a:r>
              <a:rPr sz="2600" dirty="0">
                <a:latin typeface="Calibri"/>
                <a:cs typeface="Calibri"/>
              </a:rPr>
              <a:t>checking each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element</a:t>
            </a:r>
          </a:p>
          <a:p>
            <a:pPr marL="238760" indent="-225425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complexity was </a:t>
            </a:r>
            <a:r>
              <a:rPr sz="2600" spc="-5" dirty="0">
                <a:latin typeface="Calibri"/>
                <a:cs typeface="Calibri"/>
              </a:rPr>
              <a:t>linear in length 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</a:t>
            </a:r>
            <a:endParaRPr sz="2600" dirty="0">
              <a:latin typeface="Calibri"/>
              <a:cs typeface="Calibri"/>
            </a:endParaRPr>
          </a:p>
          <a:p>
            <a:pPr marL="102235" marR="935990" indent="-88900">
              <a:lnSpc>
                <a:spcPts val="2800"/>
              </a:lnSpc>
              <a:spcBef>
                <a:spcPts val="1435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suppose </a:t>
            </a:r>
            <a:r>
              <a:rPr sz="2600" dirty="0">
                <a:latin typeface="Calibri"/>
                <a:cs typeface="Calibri"/>
              </a:rPr>
              <a:t>we know that the </a:t>
            </a:r>
            <a:r>
              <a:rPr sz="2600" spc="-5" dirty="0">
                <a:latin typeface="Calibri"/>
                <a:cs typeface="Calibri"/>
              </a:rPr>
              <a:t>list is ordered from  smallest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largest</a:t>
            </a:r>
            <a:endParaRPr sz="26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55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saw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sequential </a:t>
            </a:r>
            <a:r>
              <a:rPr sz="2400" spc="-5" dirty="0">
                <a:latin typeface="Calibri"/>
                <a:cs typeface="Calibri"/>
              </a:rPr>
              <a:t>search </a:t>
            </a:r>
            <a:r>
              <a:rPr sz="2400" dirty="0">
                <a:latin typeface="Calibri"/>
                <a:cs typeface="Calibri"/>
              </a:rPr>
              <a:t>was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spc="-5" dirty="0">
                <a:latin typeface="Calibri"/>
                <a:cs typeface="Calibri"/>
              </a:rPr>
              <a:t>linear 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complexity</a:t>
            </a:r>
          </a:p>
          <a:p>
            <a:pPr marL="386080" lvl="1" indent="-18288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can we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better?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55" dirty="0"/>
              <a:t>BISECTION</a:t>
            </a:r>
            <a:r>
              <a:rPr u="sng" spc="-145" dirty="0"/>
              <a:t> </a:t>
            </a:r>
            <a:r>
              <a:rPr u="sng" spc="-65" dirty="0"/>
              <a:t>SEARCH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170752"/>
            <a:ext cx="7660640" cy="40773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919"/>
              </a:spcBef>
              <a:buClr>
                <a:srgbClr val="595959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pick an index, </a:t>
            </a: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divides list 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half</a:t>
            </a:r>
            <a:endParaRPr sz="2400" dirty="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820"/>
              </a:spcBef>
              <a:buClr>
                <a:srgbClr val="595959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ask if </a:t>
            </a:r>
            <a:r>
              <a:rPr sz="2400" spc="-5" dirty="0">
                <a:latin typeface="Courier New"/>
                <a:cs typeface="Courier New"/>
              </a:rPr>
              <a:t>L[i] ==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</a:t>
            </a:r>
          </a:p>
          <a:p>
            <a:pPr marL="526415" indent="-513715">
              <a:lnSpc>
                <a:spcPct val="100000"/>
              </a:lnSpc>
              <a:spcBef>
                <a:spcPts val="819"/>
              </a:spcBef>
              <a:buClr>
                <a:srgbClr val="595959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if not, ask if </a:t>
            </a:r>
            <a:r>
              <a:rPr sz="2400" spc="-5" dirty="0">
                <a:latin typeface="Courier New"/>
                <a:cs typeface="Courier New"/>
              </a:rPr>
              <a:t>L[i] </a:t>
            </a:r>
            <a:r>
              <a:rPr sz="2400" spc="-5" dirty="0">
                <a:latin typeface="Calibri"/>
                <a:cs typeface="Calibri"/>
              </a:rPr>
              <a:t>is larger or smaller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e</a:t>
            </a:r>
          </a:p>
          <a:p>
            <a:pPr marL="527050" indent="-514350">
              <a:lnSpc>
                <a:spcPct val="100000"/>
              </a:lnSpc>
              <a:spcBef>
                <a:spcPts val="820"/>
              </a:spcBef>
              <a:buClr>
                <a:srgbClr val="595959"/>
              </a:buClr>
              <a:buAutoNum type="arabicPeriod"/>
              <a:tabLst>
                <a:tab pos="527050" algn="l"/>
                <a:tab pos="527685" algn="l"/>
                <a:tab pos="6669405" algn="l"/>
              </a:tabLst>
            </a:pPr>
            <a:r>
              <a:rPr sz="2400" spc="-5" dirty="0">
                <a:latin typeface="Calibri"/>
                <a:cs typeface="Calibri"/>
              </a:rPr>
              <a:t>depending on </a:t>
            </a:r>
            <a:r>
              <a:rPr sz="2400" dirty="0">
                <a:latin typeface="Calibri"/>
                <a:cs typeface="Calibri"/>
              </a:rPr>
              <a:t>answer, </a:t>
            </a:r>
            <a:r>
              <a:rPr sz="2400" spc="-5" dirty="0">
                <a:latin typeface="Calibri"/>
                <a:cs typeface="Calibri"/>
              </a:rPr>
              <a:t>search </a:t>
            </a:r>
            <a:r>
              <a:rPr sz="2400" spc="90" dirty="0">
                <a:latin typeface="Calibri"/>
                <a:cs typeface="Calibri"/>
              </a:rPr>
              <a:t>leY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half of	</a:t>
            </a:r>
            <a:r>
              <a:rPr sz="2400" dirty="0">
                <a:latin typeface="Courier New"/>
                <a:cs typeface="Courier New"/>
              </a:rPr>
              <a:t>L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dirty="0">
                <a:latin typeface="Calibri"/>
                <a:cs typeface="Calibri"/>
              </a:rPr>
              <a:t>version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divide-and-conquer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520700" marR="228600" indent="-5080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527050" algn="l"/>
                <a:tab pos="527685" algn="l"/>
              </a:tabLst>
            </a:pPr>
            <a:r>
              <a:rPr sz="2400" spc="-5" dirty="0">
                <a:latin typeface="Calibri"/>
                <a:cs typeface="Calibri"/>
              </a:rPr>
              <a:t>break into smaller </a:t>
            </a:r>
            <a:r>
              <a:rPr sz="2400" dirty="0">
                <a:latin typeface="Calibri"/>
                <a:cs typeface="Calibri"/>
              </a:rPr>
              <a:t>version </a:t>
            </a:r>
            <a:r>
              <a:rPr sz="2400" spc="-5" dirty="0">
                <a:latin typeface="Calibri"/>
                <a:cs typeface="Calibri"/>
              </a:rPr>
              <a:t>of problem (smaller list), plus  some simple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endParaRPr sz="2400" dirty="0">
              <a:latin typeface="Calibri"/>
              <a:cs typeface="Calibri"/>
            </a:endParaRPr>
          </a:p>
          <a:p>
            <a:pPr marL="520700" indent="-508000">
              <a:lnSpc>
                <a:spcPct val="100000"/>
              </a:lnSpc>
              <a:spcBef>
                <a:spcPts val="815"/>
              </a:spcBef>
              <a:buClr>
                <a:srgbClr val="595959"/>
              </a:buClr>
              <a:buFont typeface="Wingdings"/>
              <a:buChar char=""/>
              <a:tabLst>
                <a:tab pos="527050" algn="l"/>
                <a:tab pos="527685" algn="l"/>
              </a:tabLst>
            </a:pPr>
            <a:r>
              <a:rPr sz="2400" spc="-5" dirty="0">
                <a:latin typeface="Calibri"/>
                <a:cs typeface="Calibri"/>
              </a:rPr>
              <a:t>answer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smaller </a:t>
            </a:r>
            <a:r>
              <a:rPr sz="2400" dirty="0">
                <a:latin typeface="Calibri"/>
                <a:cs typeface="Calibri"/>
              </a:rPr>
              <a:t>version </a:t>
            </a:r>
            <a:r>
              <a:rPr sz="2400" spc="-5" dirty="0">
                <a:latin typeface="Calibri"/>
                <a:cs typeface="Calibri"/>
              </a:rPr>
              <a:t>is answer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original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1130" marR="5080">
              <a:lnSpc>
                <a:spcPts val="4800"/>
              </a:lnSpc>
              <a:spcBef>
                <a:spcPts val="1060"/>
              </a:spcBef>
              <a:tabLst>
                <a:tab pos="7603490" algn="l"/>
              </a:tabLst>
            </a:pPr>
            <a:r>
              <a:rPr spc="-55" dirty="0"/>
              <a:t>BISECTION </a:t>
            </a:r>
            <a:r>
              <a:rPr spc="-70" dirty="0"/>
              <a:t>SEARCH  </a:t>
            </a:r>
            <a:r>
              <a:rPr u="sng" spc="-55" dirty="0"/>
              <a:t>COMPLEXITY</a:t>
            </a:r>
            <a:r>
              <a:rPr u="sng" spc="-140" dirty="0"/>
              <a:t> </a:t>
            </a:r>
            <a:r>
              <a:rPr u="sng" spc="-100" dirty="0"/>
              <a:t>ANALYSIS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0611" y="2302934"/>
            <a:ext cx="2029460" cy="21996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5080" indent="-88900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ﬁnish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looking  </a:t>
            </a:r>
            <a:r>
              <a:rPr sz="2600" dirty="0">
                <a:latin typeface="Calibri"/>
                <a:cs typeface="Calibri"/>
              </a:rPr>
              <a:t>through </a:t>
            </a:r>
            <a:r>
              <a:rPr sz="2600" spc="-5" dirty="0">
                <a:latin typeface="Calibri"/>
                <a:cs typeface="Calibri"/>
              </a:rPr>
              <a:t>list  when</a:t>
            </a:r>
            <a:endParaRPr sz="2600" dirty="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1035"/>
              </a:spcBef>
            </a:pPr>
            <a:r>
              <a:rPr sz="2600" dirty="0">
                <a:latin typeface="Calibri"/>
                <a:cs typeface="Calibri"/>
              </a:rPr>
              <a:t>1 =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n/2</a:t>
            </a:r>
            <a:r>
              <a:rPr sz="2550" spc="-7" baseline="26143" dirty="0">
                <a:latin typeface="Calibri"/>
                <a:cs typeface="Calibri"/>
              </a:rPr>
              <a:t>i</a:t>
            </a:r>
            <a:endParaRPr sz="2550" baseline="26143" dirty="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1075"/>
              </a:spcBef>
            </a:pPr>
            <a:r>
              <a:rPr sz="2600" spc="-5" dirty="0">
                <a:latin typeface="Calibri"/>
                <a:cs typeface="Calibri"/>
              </a:rPr>
              <a:t>so </a:t>
            </a:r>
            <a:r>
              <a:rPr sz="2600" dirty="0">
                <a:latin typeface="Calibri"/>
                <a:cs typeface="Calibri"/>
              </a:rPr>
              <a:t>i = </a:t>
            </a:r>
            <a:r>
              <a:rPr sz="2600" spc="-5" dirty="0">
                <a:latin typeface="Calibri"/>
                <a:cs typeface="Calibri"/>
              </a:rPr>
              <a:t>log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0611" y="5147734"/>
            <a:ext cx="2372360" cy="1489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5080" indent="-88900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complexity </a:t>
            </a:r>
            <a:r>
              <a:rPr sz="2600" spc="-5" dirty="0">
                <a:latin typeface="Calibri"/>
                <a:cs typeface="Calibri"/>
              </a:rPr>
              <a:t>of  recursion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O(log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n) – 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where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len(L)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5767" y="2302929"/>
            <a:ext cx="5730240" cy="47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767" y="2871889"/>
            <a:ext cx="2712720" cy="480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762" y="2871894"/>
            <a:ext cx="2711450" cy="480695"/>
          </a:xfrm>
          <a:custGeom>
            <a:avLst/>
            <a:gdLst/>
            <a:ahLst/>
            <a:cxnLst/>
            <a:rect l="l" t="t" r="r" b="b"/>
            <a:pathLst>
              <a:path w="2711450" h="480695">
                <a:moveTo>
                  <a:pt x="0" y="0"/>
                </a:moveTo>
                <a:lnTo>
                  <a:pt x="2711337" y="0"/>
                </a:lnTo>
                <a:lnTo>
                  <a:pt x="2711337" y="480660"/>
                </a:lnTo>
                <a:lnTo>
                  <a:pt x="0" y="480660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8327" y="3461168"/>
            <a:ext cx="1280159" cy="528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8324" y="3461172"/>
            <a:ext cx="1279525" cy="528320"/>
          </a:xfrm>
          <a:custGeom>
            <a:avLst/>
            <a:gdLst/>
            <a:ahLst/>
            <a:cxnLst/>
            <a:rect l="l" t="t" r="r" b="b"/>
            <a:pathLst>
              <a:path w="1279525" h="528320">
                <a:moveTo>
                  <a:pt x="0" y="0"/>
                </a:moveTo>
                <a:lnTo>
                  <a:pt x="1279506" y="0"/>
                </a:lnTo>
                <a:lnTo>
                  <a:pt x="1279506" y="528050"/>
                </a:lnTo>
                <a:lnTo>
                  <a:pt x="0" y="528050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9032" y="2635674"/>
            <a:ext cx="1473506" cy="1126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6327" y="3100273"/>
            <a:ext cx="436880" cy="454659"/>
          </a:xfrm>
          <a:custGeom>
            <a:avLst/>
            <a:gdLst/>
            <a:ahLst/>
            <a:cxnLst/>
            <a:rect l="l" t="t" r="r" b="b"/>
            <a:pathLst>
              <a:path w="436879" h="454660">
                <a:moveTo>
                  <a:pt x="436351" y="454034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8639" y="3081869"/>
            <a:ext cx="116839" cy="118110"/>
          </a:xfrm>
          <a:custGeom>
            <a:avLst/>
            <a:gdLst/>
            <a:ahLst/>
            <a:cxnLst/>
            <a:rect l="l" t="t" r="r" b="b"/>
            <a:pathLst>
              <a:path w="116839" h="118110">
                <a:moveTo>
                  <a:pt x="0" y="0"/>
                </a:moveTo>
                <a:lnTo>
                  <a:pt x="27520" y="113715"/>
                </a:lnTo>
                <a:lnTo>
                  <a:pt x="34391" y="117906"/>
                </a:lnTo>
                <a:lnTo>
                  <a:pt x="48018" y="114604"/>
                </a:lnTo>
                <a:lnTo>
                  <a:pt x="52209" y="107746"/>
                </a:lnTo>
                <a:lnTo>
                  <a:pt x="34925" y="36347"/>
                </a:lnTo>
                <a:lnTo>
                  <a:pt x="114946" y="36347"/>
                </a:lnTo>
                <a:lnTo>
                  <a:pt x="112534" y="32016"/>
                </a:lnTo>
                <a:lnTo>
                  <a:pt x="0" y="0"/>
                </a:lnTo>
                <a:close/>
              </a:path>
              <a:path w="116839" h="118110">
                <a:moveTo>
                  <a:pt x="114946" y="36347"/>
                </a:moveTo>
                <a:lnTo>
                  <a:pt x="34925" y="36347"/>
                </a:lnTo>
                <a:lnTo>
                  <a:pt x="105587" y="56451"/>
                </a:lnTo>
                <a:lnTo>
                  <a:pt x="112610" y="52539"/>
                </a:lnTo>
                <a:lnTo>
                  <a:pt x="116446" y="39039"/>
                </a:lnTo>
                <a:lnTo>
                  <a:pt x="114946" y="36347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5530" y="3815149"/>
            <a:ext cx="116839" cy="118110"/>
          </a:xfrm>
          <a:custGeom>
            <a:avLst/>
            <a:gdLst/>
            <a:ahLst/>
            <a:cxnLst/>
            <a:rect l="l" t="t" r="r" b="b"/>
            <a:pathLst>
              <a:path w="116839" h="118110">
                <a:moveTo>
                  <a:pt x="0" y="0"/>
                </a:moveTo>
                <a:lnTo>
                  <a:pt x="27520" y="113715"/>
                </a:lnTo>
                <a:lnTo>
                  <a:pt x="34391" y="117906"/>
                </a:lnTo>
                <a:lnTo>
                  <a:pt x="48018" y="114604"/>
                </a:lnTo>
                <a:lnTo>
                  <a:pt x="52209" y="107746"/>
                </a:lnTo>
                <a:lnTo>
                  <a:pt x="34925" y="36347"/>
                </a:lnTo>
                <a:lnTo>
                  <a:pt x="114946" y="36347"/>
                </a:lnTo>
                <a:lnTo>
                  <a:pt x="112534" y="32016"/>
                </a:lnTo>
                <a:lnTo>
                  <a:pt x="0" y="0"/>
                </a:lnTo>
                <a:close/>
              </a:path>
              <a:path w="116839" h="118110">
                <a:moveTo>
                  <a:pt x="114946" y="36347"/>
                </a:moveTo>
                <a:lnTo>
                  <a:pt x="34925" y="36347"/>
                </a:lnTo>
                <a:lnTo>
                  <a:pt x="105587" y="56451"/>
                </a:lnTo>
                <a:lnTo>
                  <a:pt x="112610" y="52539"/>
                </a:lnTo>
                <a:lnTo>
                  <a:pt x="116446" y="39039"/>
                </a:lnTo>
                <a:lnTo>
                  <a:pt x="114946" y="36347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762" y="2302934"/>
            <a:ext cx="5727700" cy="472440"/>
          </a:xfrm>
          <a:custGeom>
            <a:avLst/>
            <a:gdLst/>
            <a:ahLst/>
            <a:cxnLst/>
            <a:rect l="l" t="t" r="r" b="b"/>
            <a:pathLst>
              <a:path w="5727700" h="472439">
                <a:moveTo>
                  <a:pt x="0" y="0"/>
                </a:moveTo>
                <a:lnTo>
                  <a:pt x="5727317" y="0"/>
                </a:lnTo>
                <a:lnTo>
                  <a:pt x="5727317" y="472198"/>
                </a:lnTo>
                <a:lnTo>
                  <a:pt x="0" y="472198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8327" y="4580470"/>
            <a:ext cx="609600" cy="504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8324" y="4580472"/>
            <a:ext cx="609600" cy="504825"/>
          </a:xfrm>
          <a:custGeom>
            <a:avLst/>
            <a:gdLst/>
            <a:ahLst/>
            <a:cxnLst/>
            <a:rect l="l" t="t" r="r" b="b"/>
            <a:pathLst>
              <a:path w="609600" h="504825">
                <a:moveTo>
                  <a:pt x="0" y="0"/>
                </a:moveTo>
                <a:lnTo>
                  <a:pt x="609291" y="0"/>
                </a:lnTo>
                <a:lnTo>
                  <a:pt x="609291" y="504356"/>
                </a:lnTo>
                <a:lnTo>
                  <a:pt x="0" y="504356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32647" y="5568467"/>
            <a:ext cx="335280" cy="504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2648" y="5568471"/>
            <a:ext cx="335280" cy="504825"/>
          </a:xfrm>
          <a:custGeom>
            <a:avLst/>
            <a:gdLst/>
            <a:ahLst/>
            <a:cxnLst/>
            <a:rect l="l" t="t" r="r" b="b"/>
            <a:pathLst>
              <a:path w="335280" h="504825">
                <a:moveTo>
                  <a:pt x="0" y="0"/>
                </a:moveTo>
                <a:lnTo>
                  <a:pt x="335107" y="0"/>
                </a:lnTo>
                <a:lnTo>
                  <a:pt x="335107" y="504356"/>
                </a:lnTo>
                <a:lnTo>
                  <a:pt x="0" y="504356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36454" y="2906985"/>
            <a:ext cx="932802" cy="5494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53217" y="3833554"/>
            <a:ext cx="436880" cy="454659"/>
          </a:xfrm>
          <a:custGeom>
            <a:avLst/>
            <a:gdLst/>
            <a:ahLst/>
            <a:cxnLst/>
            <a:rect l="l" t="t" r="r" b="b"/>
            <a:pathLst>
              <a:path w="436879" h="454660">
                <a:moveTo>
                  <a:pt x="436351" y="454034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5922" y="3852033"/>
            <a:ext cx="1114234" cy="643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36063" y="4938544"/>
            <a:ext cx="436880" cy="454659"/>
          </a:xfrm>
          <a:custGeom>
            <a:avLst/>
            <a:gdLst/>
            <a:ahLst/>
            <a:cxnLst/>
            <a:rect l="l" t="t" r="r" b="b"/>
            <a:pathLst>
              <a:path w="436880" h="454660">
                <a:moveTo>
                  <a:pt x="436351" y="454034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8375" y="4920139"/>
            <a:ext cx="116839" cy="118110"/>
          </a:xfrm>
          <a:custGeom>
            <a:avLst/>
            <a:gdLst/>
            <a:ahLst/>
            <a:cxnLst/>
            <a:rect l="l" t="t" r="r" b="b"/>
            <a:pathLst>
              <a:path w="116839" h="118110">
                <a:moveTo>
                  <a:pt x="0" y="0"/>
                </a:moveTo>
                <a:lnTo>
                  <a:pt x="27520" y="113715"/>
                </a:lnTo>
                <a:lnTo>
                  <a:pt x="34391" y="117906"/>
                </a:lnTo>
                <a:lnTo>
                  <a:pt x="48018" y="114604"/>
                </a:lnTo>
                <a:lnTo>
                  <a:pt x="52209" y="107746"/>
                </a:lnTo>
                <a:lnTo>
                  <a:pt x="34937" y="36347"/>
                </a:lnTo>
                <a:lnTo>
                  <a:pt x="114946" y="36347"/>
                </a:lnTo>
                <a:lnTo>
                  <a:pt x="112534" y="32016"/>
                </a:lnTo>
                <a:lnTo>
                  <a:pt x="0" y="0"/>
                </a:lnTo>
                <a:close/>
              </a:path>
              <a:path w="116839" h="118110">
                <a:moveTo>
                  <a:pt x="114946" y="36347"/>
                </a:moveTo>
                <a:lnTo>
                  <a:pt x="34937" y="36347"/>
                </a:lnTo>
                <a:lnTo>
                  <a:pt x="105587" y="56451"/>
                </a:lnTo>
                <a:lnTo>
                  <a:pt x="112610" y="52539"/>
                </a:lnTo>
                <a:lnTo>
                  <a:pt x="116446" y="39039"/>
                </a:lnTo>
                <a:lnTo>
                  <a:pt x="114946" y="36347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8907" y="4940931"/>
            <a:ext cx="1145159" cy="6593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36063" y="5907049"/>
            <a:ext cx="436880" cy="454659"/>
          </a:xfrm>
          <a:custGeom>
            <a:avLst/>
            <a:gdLst/>
            <a:ahLst/>
            <a:cxnLst/>
            <a:rect l="l" t="t" r="r" b="b"/>
            <a:pathLst>
              <a:path w="436880" h="454660">
                <a:moveTo>
                  <a:pt x="436351" y="454034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8375" y="5888645"/>
            <a:ext cx="116839" cy="118110"/>
          </a:xfrm>
          <a:custGeom>
            <a:avLst/>
            <a:gdLst/>
            <a:ahLst/>
            <a:cxnLst/>
            <a:rect l="l" t="t" r="r" b="b"/>
            <a:pathLst>
              <a:path w="116839" h="118110">
                <a:moveTo>
                  <a:pt x="0" y="0"/>
                </a:moveTo>
                <a:lnTo>
                  <a:pt x="27520" y="113715"/>
                </a:lnTo>
                <a:lnTo>
                  <a:pt x="34391" y="117906"/>
                </a:lnTo>
                <a:lnTo>
                  <a:pt x="48018" y="114604"/>
                </a:lnTo>
                <a:lnTo>
                  <a:pt x="52209" y="107746"/>
                </a:lnTo>
                <a:lnTo>
                  <a:pt x="34937" y="36347"/>
                </a:lnTo>
                <a:lnTo>
                  <a:pt x="114946" y="36347"/>
                </a:lnTo>
                <a:lnTo>
                  <a:pt x="112534" y="32016"/>
                </a:lnTo>
                <a:lnTo>
                  <a:pt x="0" y="0"/>
                </a:lnTo>
                <a:close/>
              </a:path>
              <a:path w="116839" h="118110">
                <a:moveTo>
                  <a:pt x="114946" y="36347"/>
                </a:moveTo>
                <a:lnTo>
                  <a:pt x="34937" y="36347"/>
                </a:lnTo>
                <a:lnTo>
                  <a:pt x="105587" y="56451"/>
                </a:lnTo>
                <a:lnTo>
                  <a:pt x="112610" y="52539"/>
                </a:lnTo>
                <a:lnTo>
                  <a:pt x="116446" y="39039"/>
                </a:lnTo>
                <a:lnTo>
                  <a:pt x="114946" y="36347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74122" y="6045483"/>
            <a:ext cx="863638" cy="5214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94997" y="4074326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2220883" y="5168791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6791514"/>
            <a:ext cx="0" cy="66040"/>
          </a:xfrm>
          <a:custGeom>
            <a:avLst/>
            <a:gdLst/>
            <a:ahLst/>
            <a:cxnLst/>
            <a:rect l="l" t="t" r="r" b="b"/>
            <a:pathLst>
              <a:path h="66040">
                <a:moveTo>
                  <a:pt x="0" y="0"/>
                </a:moveTo>
                <a:lnTo>
                  <a:pt x="0" y="65998"/>
                </a:lnTo>
              </a:path>
            </a:pathLst>
          </a:custGeom>
          <a:ln w="3175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823" y="782829"/>
            <a:ext cx="7481570" cy="13665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  <a:tabLst>
                <a:tab pos="7468234" algn="l"/>
              </a:tabLst>
            </a:pPr>
            <a:r>
              <a:rPr spc="-55" dirty="0"/>
              <a:t>BISECTION </a:t>
            </a:r>
            <a:r>
              <a:rPr spc="-70" dirty="0"/>
              <a:t>SEARCH  </a:t>
            </a:r>
            <a:r>
              <a:rPr u="sng" spc="-105" dirty="0"/>
              <a:t>IMPLEMENTATION</a:t>
            </a:r>
            <a:r>
              <a:rPr u="sng" spc="-195" dirty="0"/>
              <a:t> </a:t>
            </a:r>
            <a:r>
              <a:rPr u="sng" dirty="0"/>
              <a:t>1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8381" y="2335954"/>
            <a:ext cx="345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</a:tabLst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1800" spc="-5" dirty="0">
                <a:latin typeface="Courier New"/>
                <a:cs typeface="Courier New"/>
              </a:rPr>
              <a:t>bisect_search1(L,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e):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056" y="2652432"/>
            <a:ext cx="2882900" cy="661670"/>
          </a:xfrm>
          <a:prstGeom prst="rect">
            <a:avLst/>
          </a:prstGeom>
          <a:ln w="15874">
            <a:solidFill>
              <a:srgbClr val="FF26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  <a:tabLst>
                <a:tab pos="504190" algn="l"/>
              </a:tabLst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if	</a:t>
            </a:r>
            <a:r>
              <a:rPr sz="1800" dirty="0">
                <a:latin typeface="Courier New"/>
                <a:cs typeface="Courier New"/>
              </a:rPr>
              <a:t>L </a:t>
            </a:r>
            <a:r>
              <a:rPr sz="1800" spc="-5" dirty="0">
                <a:latin typeface="Courier New"/>
                <a:cs typeface="Courier New"/>
              </a:rPr>
              <a:t>==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[]:</a:t>
            </a:r>
            <a:endParaRPr sz="1800">
              <a:latin typeface="Courier New"/>
              <a:cs typeface="Courier New"/>
            </a:endParaRPr>
          </a:p>
          <a:p>
            <a:pPr marL="641350">
              <a:lnSpc>
                <a:spcPts val="2100"/>
              </a:lnSpc>
              <a:spcBef>
                <a:spcPts val="635"/>
              </a:spcBef>
              <a:tabLst>
                <a:tab pos="1601470" algn="l"/>
              </a:tabLst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1800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057" y="3386029"/>
            <a:ext cx="2882900" cy="669925"/>
          </a:xfrm>
          <a:prstGeom prst="rect">
            <a:avLst/>
          </a:prstGeom>
          <a:ln w="15874">
            <a:solidFill>
              <a:srgbClr val="FF26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"/>
              </a:spcBef>
              <a:tabLst>
                <a:tab pos="778510" algn="l"/>
              </a:tabLst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elif	</a:t>
            </a:r>
            <a:r>
              <a:rPr sz="1800" spc="-5" dirty="0">
                <a:latin typeface="Courier New"/>
                <a:cs typeface="Courier New"/>
              </a:rPr>
              <a:t>len(L) ==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1:</a:t>
            </a:r>
          </a:p>
          <a:p>
            <a:pPr marL="641350">
              <a:lnSpc>
                <a:spcPct val="100000"/>
              </a:lnSpc>
              <a:spcBef>
                <a:spcPts val="635"/>
              </a:spcBef>
              <a:tabLst>
                <a:tab pos="1601470" algn="l"/>
              </a:tabLst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1800" spc="-5" dirty="0">
                <a:latin typeface="Courier New"/>
                <a:cs typeface="Courier New"/>
              </a:rPr>
              <a:t>L[0] ==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17111" y="4088554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els</a:t>
            </a:r>
            <a:r>
              <a:rPr sz="1800" spc="-5" dirty="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2888" y="4406747"/>
            <a:ext cx="2882900" cy="327025"/>
          </a:xfrm>
          <a:prstGeom prst="rect">
            <a:avLst/>
          </a:prstGeom>
          <a:ln w="15874">
            <a:solidFill>
              <a:srgbClr val="FF26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latin typeface="Courier New"/>
                <a:cs typeface="Courier New"/>
              </a:rPr>
              <a:t>half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len(L)//2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5840" y="4787054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29560" y="512995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5840" y="5485554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els</a:t>
            </a:r>
            <a:r>
              <a:rPr sz="1800" spc="-5" dirty="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9560" y="584115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760751" y="4874004"/>
          <a:ext cx="5051424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9605"/>
                <a:gridCol w="1174115"/>
                <a:gridCol w="687704"/>
              </a:tblGrid>
              <a:tr h="177800">
                <a:tc>
                  <a:txBody>
                    <a:bodyPr/>
                    <a:lstStyle/>
                    <a:p>
                      <a:pPr marL="29209">
                        <a:lnSpc>
                          <a:spcPts val="13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L[half]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e:</a:t>
                      </a:r>
                    </a:p>
                  </a:txBody>
                  <a:tcPr marL="0" marR="0" marT="0" marB="0">
                    <a:lnR w="28575">
                      <a:solidFill>
                        <a:srgbClr val="FF2600"/>
                      </a:solidFill>
                      <a:prstDash val="solid"/>
                    </a:lnR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600"/>
                      </a:solidFill>
                      <a:prstDash val="solid"/>
                    </a:lnL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116965" algn="l"/>
                        </a:tabLst>
                      </a:pPr>
                      <a:r>
                        <a:rPr sz="18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return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bisect_search1(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L[:half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600"/>
                      </a:solidFill>
                      <a:prstDash val="solid"/>
                    </a:lnL>
                    <a:lnT w="19050">
                      <a:solidFill>
                        <a:srgbClr val="FF26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760751" y="5651033"/>
          <a:ext cx="5051424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9605"/>
                <a:gridCol w="1174115"/>
                <a:gridCol w="687704"/>
              </a:tblGrid>
              <a:tr h="12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2600"/>
                      </a:solidFill>
                      <a:prstDash val="solid"/>
                    </a:lnR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600"/>
                      </a:solidFill>
                      <a:prstDash val="solid"/>
                    </a:lnL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1116965" algn="l"/>
                        </a:tabLst>
                      </a:pPr>
                      <a:r>
                        <a:rPr sz="18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return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bisect_search1(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L[half: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28575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2600"/>
                      </a:solidFill>
                      <a:prstDash val="solid"/>
                    </a:lnL>
                    <a:lnT w="19050">
                      <a:solidFill>
                        <a:srgbClr val="FF26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802653" y="2370950"/>
            <a:ext cx="734441" cy="685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2652" y="3211003"/>
            <a:ext cx="734441" cy="685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68487" y="3964058"/>
            <a:ext cx="734440" cy="685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9495" y="4690164"/>
            <a:ext cx="1167372" cy="674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3633" y="5496006"/>
            <a:ext cx="1167374" cy="674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4008" y="3811662"/>
            <a:ext cx="1210369" cy="903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1130" marR="5080">
              <a:lnSpc>
                <a:spcPts val="4800"/>
              </a:lnSpc>
              <a:spcBef>
                <a:spcPts val="1060"/>
              </a:spcBef>
              <a:tabLst>
                <a:tab pos="7603490" algn="l"/>
              </a:tabLst>
            </a:pPr>
            <a:r>
              <a:rPr spc="-55" dirty="0"/>
              <a:t>COMPLEXITY </a:t>
            </a:r>
            <a:r>
              <a:rPr spc="-25" dirty="0"/>
              <a:t>OF </a:t>
            </a:r>
            <a:r>
              <a:rPr spc="-65" dirty="0"/>
              <a:t>FIRST  </a:t>
            </a:r>
            <a:r>
              <a:rPr u="sng" spc="-55" dirty="0"/>
              <a:t>BISECTION </a:t>
            </a:r>
            <a:r>
              <a:rPr u="sng" spc="-65" dirty="0"/>
              <a:t>SEARCH</a:t>
            </a:r>
            <a:r>
              <a:rPr u="sng" spc="-190" dirty="0"/>
              <a:t> </a:t>
            </a:r>
            <a:r>
              <a:rPr u="sng" spc="-40" dirty="0"/>
              <a:t>METHOD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02932"/>
            <a:ext cx="7409180" cy="456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implementation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1 –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bisect_search1</a:t>
            </a:r>
            <a:endParaRPr sz="2600" dirty="0">
              <a:latin typeface="Calibri"/>
              <a:cs typeface="Calibri"/>
            </a:endParaRPr>
          </a:p>
          <a:p>
            <a:pPr marL="393700" lvl="1" indent="-190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O(log n) </a:t>
            </a:r>
            <a:r>
              <a:rPr sz="2400" spc="-10" dirty="0">
                <a:latin typeface="Calibri"/>
                <a:cs typeface="Calibri"/>
              </a:rPr>
              <a:t>bisection </a:t>
            </a:r>
            <a:r>
              <a:rPr sz="2400" spc="-5" dirty="0">
                <a:latin typeface="Calibri"/>
                <a:cs typeface="Calibri"/>
              </a:rPr>
              <a:t>search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calls</a:t>
            </a:r>
          </a:p>
          <a:p>
            <a:pPr marL="571500" lvl="2" indent="-17780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Font typeface="Arial"/>
              <a:buChar char="•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each recursive </a:t>
            </a:r>
            <a:r>
              <a:rPr sz="2000" spc="-10" dirty="0">
                <a:latin typeface="Calibri"/>
                <a:cs typeface="Calibri"/>
              </a:rPr>
              <a:t>call, </a:t>
            </a:r>
            <a:r>
              <a:rPr sz="2000" spc="-5" dirty="0">
                <a:latin typeface="Calibri"/>
                <a:cs typeface="Calibri"/>
              </a:rPr>
              <a:t>size of </a:t>
            </a:r>
            <a:r>
              <a:rPr sz="2000" dirty="0">
                <a:latin typeface="Calibri"/>
                <a:cs typeface="Calibri"/>
              </a:rPr>
              <a:t>range to </a:t>
            </a:r>
            <a:r>
              <a:rPr sz="2000" spc="-5" dirty="0">
                <a:latin typeface="Calibri"/>
                <a:cs typeface="Calibri"/>
              </a:rPr>
              <a:t>be searched is </a:t>
            </a:r>
            <a:r>
              <a:rPr sz="2000" dirty="0">
                <a:latin typeface="Calibri"/>
                <a:cs typeface="Calibri"/>
              </a:rPr>
              <a:t>cut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half</a:t>
            </a:r>
            <a:endParaRPr sz="2000" dirty="0">
              <a:latin typeface="Calibri"/>
              <a:cs typeface="Calibri"/>
            </a:endParaRPr>
          </a:p>
          <a:p>
            <a:pPr marL="571500" marR="160020" lvl="2" indent="-177800">
              <a:lnSpc>
                <a:spcPts val="2200"/>
              </a:lnSpc>
              <a:spcBef>
                <a:spcPts val="540"/>
              </a:spcBef>
              <a:buClr>
                <a:srgbClr val="595959"/>
              </a:buClr>
              <a:buFont typeface="Arial"/>
              <a:buChar char="•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original </a:t>
            </a:r>
            <a:r>
              <a:rPr sz="2000" dirty="0">
                <a:latin typeface="Calibri"/>
                <a:cs typeface="Calibri"/>
              </a:rPr>
              <a:t>range </a:t>
            </a:r>
            <a:r>
              <a:rPr sz="2000" spc="-5" dirty="0">
                <a:latin typeface="Calibri"/>
                <a:cs typeface="Calibri"/>
              </a:rPr>
              <a:t>is of size n, in </a:t>
            </a:r>
            <a:r>
              <a:rPr sz="2000" dirty="0">
                <a:latin typeface="Calibri"/>
                <a:cs typeface="Calibri"/>
              </a:rPr>
              <a:t>worst case </a:t>
            </a:r>
            <a:r>
              <a:rPr sz="2000" spc="-5" dirty="0">
                <a:latin typeface="Calibri"/>
                <a:cs typeface="Calibri"/>
              </a:rPr>
              <a:t>down </a:t>
            </a:r>
            <a:r>
              <a:rPr sz="2000" dirty="0">
                <a:latin typeface="Calibri"/>
                <a:cs typeface="Calibri"/>
              </a:rPr>
              <a:t>to range </a:t>
            </a:r>
            <a:r>
              <a:rPr sz="2000" spc="-5" dirty="0">
                <a:latin typeface="Calibri"/>
                <a:cs typeface="Calibri"/>
              </a:rPr>
              <a:t>of size </a:t>
            </a:r>
            <a:r>
              <a:rPr sz="2000" dirty="0">
                <a:latin typeface="Calibri"/>
                <a:cs typeface="Calibri"/>
              </a:rPr>
              <a:t>1  when </a:t>
            </a:r>
            <a:r>
              <a:rPr sz="2000" spc="-5" dirty="0">
                <a:latin typeface="Calibri"/>
                <a:cs typeface="Calibri"/>
              </a:rPr>
              <a:t>n/(2^k) </a:t>
            </a:r>
            <a:r>
              <a:rPr sz="2000" dirty="0">
                <a:latin typeface="Calibri"/>
                <a:cs typeface="Calibri"/>
              </a:rPr>
              <a:t>= 1;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when k = </a:t>
            </a:r>
            <a:r>
              <a:rPr sz="2000" spc="-5" dirty="0">
                <a:latin typeface="Calibri"/>
                <a:cs typeface="Calibri"/>
              </a:rPr>
              <a:t>log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</a:p>
          <a:p>
            <a:pPr marL="386080" lvl="1" indent="-182880">
              <a:lnSpc>
                <a:spcPct val="100000"/>
              </a:lnSpc>
              <a:spcBef>
                <a:spcPts val="220"/>
              </a:spcBef>
              <a:buClr>
                <a:srgbClr val="595959"/>
              </a:buClr>
              <a:buFont typeface="Arial"/>
              <a:buChar char="•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O(n) for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bisection </a:t>
            </a:r>
            <a:r>
              <a:rPr sz="2400" spc="-5" dirty="0">
                <a:latin typeface="Calibri"/>
                <a:cs typeface="Calibri"/>
              </a:rPr>
              <a:t>search </a:t>
            </a:r>
            <a:r>
              <a:rPr sz="2400" dirty="0">
                <a:latin typeface="Calibri"/>
                <a:cs typeface="Calibri"/>
              </a:rPr>
              <a:t>call to copy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  <a:p>
            <a:pPr marL="571500" marR="565150" lvl="2" indent="-177800">
              <a:lnSpc>
                <a:spcPts val="22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This is </a:t>
            </a:r>
            <a:r>
              <a:rPr sz="2000" dirty="0">
                <a:latin typeface="Calibri"/>
                <a:cs typeface="Calibri"/>
              </a:rPr>
              <a:t>the cost to </a:t>
            </a:r>
            <a:r>
              <a:rPr sz="2000" spc="-5" dirty="0">
                <a:latin typeface="Calibri"/>
                <a:cs typeface="Calibri"/>
              </a:rPr>
              <a:t>set up </a:t>
            </a:r>
            <a:r>
              <a:rPr sz="2000" dirty="0">
                <a:latin typeface="Calibri"/>
                <a:cs typeface="Calibri"/>
              </a:rPr>
              <a:t>each call, </a:t>
            </a:r>
            <a:r>
              <a:rPr sz="2000" spc="-5" dirty="0">
                <a:latin typeface="Calibri"/>
                <a:cs typeface="Calibri"/>
              </a:rPr>
              <a:t>so do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level of  recursion</a:t>
            </a:r>
            <a:endParaRPr sz="20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220"/>
              </a:spcBef>
              <a:buClr>
                <a:srgbClr val="595959"/>
              </a:buClr>
              <a:buFont typeface="Arial"/>
              <a:buChar char="•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O(log n) </a:t>
            </a:r>
            <a:r>
              <a:rPr sz="2400" dirty="0">
                <a:latin typeface="Calibri"/>
                <a:cs typeface="Calibri"/>
              </a:rPr>
              <a:t>* </a:t>
            </a:r>
            <a:r>
              <a:rPr sz="2400" spc="-5" dirty="0">
                <a:latin typeface="Calibri"/>
                <a:cs typeface="Calibri"/>
              </a:rPr>
              <a:t>O(n)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O(n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log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n)</a:t>
            </a:r>
            <a:endParaRPr sz="2400" dirty="0">
              <a:latin typeface="Calibri"/>
              <a:cs typeface="Calibri"/>
            </a:endParaRPr>
          </a:p>
          <a:p>
            <a:pPr marL="393700" marR="580390" lvl="1" indent="-190500">
              <a:lnSpc>
                <a:spcPts val="2600"/>
              </a:lnSpc>
              <a:spcBef>
                <a:spcPts val="64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really </a:t>
            </a:r>
            <a:r>
              <a:rPr sz="2400" spc="-5" dirty="0">
                <a:latin typeface="Calibri"/>
                <a:cs typeface="Calibri"/>
              </a:rPr>
              <a:t>careful, note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length of list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 </a:t>
            </a:r>
            <a:r>
              <a:rPr sz="2400" dirty="0">
                <a:latin typeface="Calibri"/>
                <a:cs typeface="Calibri"/>
              </a:rPr>
              <a:t>copied </a:t>
            </a:r>
            <a:r>
              <a:rPr sz="2400" spc="-5" dirty="0">
                <a:latin typeface="Calibri"/>
                <a:cs typeface="Calibri"/>
              </a:rPr>
              <a:t>is also halved on </a:t>
            </a:r>
            <a:r>
              <a:rPr sz="2400" dirty="0">
                <a:latin typeface="Calibri"/>
                <a:cs typeface="Calibri"/>
              </a:rPr>
              <a:t>each recursive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</a:p>
          <a:p>
            <a:pPr marL="571500" marR="5080" lvl="2" indent="-177800">
              <a:lnSpc>
                <a:spcPts val="2200"/>
              </a:lnSpc>
              <a:spcBef>
                <a:spcPts val="560"/>
              </a:spcBef>
              <a:buClr>
                <a:srgbClr val="595959"/>
              </a:buClr>
              <a:buFont typeface="Arial"/>
              <a:buChar char="•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turns </a:t>
            </a:r>
            <a:r>
              <a:rPr sz="2000" spc="-5" dirty="0">
                <a:latin typeface="Calibri"/>
                <a:cs typeface="Calibri"/>
              </a:rPr>
              <a:t>out </a:t>
            </a:r>
            <a:r>
              <a:rPr sz="2000" dirty="0">
                <a:latin typeface="Calibri"/>
                <a:cs typeface="Calibri"/>
              </a:rPr>
              <a:t>that total </a:t>
            </a:r>
            <a:r>
              <a:rPr sz="2000" spc="-5" dirty="0">
                <a:latin typeface="Calibri"/>
                <a:cs typeface="Calibri"/>
              </a:rPr>
              <a:t>cost </a:t>
            </a:r>
            <a:r>
              <a:rPr sz="2000" dirty="0">
                <a:latin typeface="Calibri"/>
                <a:cs typeface="Calibri"/>
              </a:rPr>
              <a:t>to copy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O(n)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dominates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log  </a:t>
            </a:r>
            <a:r>
              <a:rPr sz="2000" dirty="0">
                <a:latin typeface="Calibri"/>
                <a:cs typeface="Calibri"/>
              </a:rPr>
              <a:t>n cost </a:t>
            </a:r>
            <a:r>
              <a:rPr sz="2000" spc="-5" dirty="0">
                <a:latin typeface="Calibri"/>
                <a:cs typeface="Calibri"/>
              </a:rPr>
              <a:t>due </a:t>
            </a:r>
            <a:r>
              <a:rPr sz="2000" dirty="0">
                <a:latin typeface="Calibri"/>
                <a:cs typeface="Calibri"/>
              </a:rPr>
              <a:t>to the </a:t>
            </a:r>
            <a:r>
              <a:rPr sz="2000" spc="-5" dirty="0">
                <a:latin typeface="Calibri"/>
                <a:cs typeface="Calibri"/>
              </a:rPr>
              <a:t>recursive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72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1130" marR="5080">
              <a:lnSpc>
                <a:spcPts val="4800"/>
              </a:lnSpc>
              <a:spcBef>
                <a:spcPts val="1060"/>
              </a:spcBef>
            </a:pPr>
            <a:r>
              <a:rPr spc="-55" dirty="0"/>
              <a:t>BISECTION</a:t>
            </a:r>
            <a:r>
              <a:rPr spc="-170" dirty="0"/>
              <a:t> </a:t>
            </a:r>
            <a:r>
              <a:rPr spc="-70" dirty="0"/>
              <a:t>SEARCH  </a:t>
            </a:r>
            <a:r>
              <a:rPr spc="-120" dirty="0"/>
              <a:t>ALTERNATIVE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0611" y="2252134"/>
            <a:ext cx="22421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</a:tabLst>
            </a:pPr>
            <a:r>
              <a:rPr sz="2200" spc="-10" dirty="0">
                <a:latin typeface="Calibri"/>
                <a:cs typeface="Calibri"/>
              </a:rPr>
              <a:t>still </a:t>
            </a:r>
            <a:r>
              <a:rPr sz="2200" dirty="0">
                <a:latin typeface="Calibri"/>
                <a:cs typeface="Calibri"/>
              </a:rPr>
              <a:t>reduce </a:t>
            </a:r>
            <a:r>
              <a:rPr sz="2200" spc="-5" dirty="0">
                <a:latin typeface="Calibri"/>
                <a:cs typeface="Calibri"/>
              </a:rPr>
              <a:t>size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9739" y="2480683"/>
            <a:ext cx="2063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problem by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factor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9739" y="2709232"/>
            <a:ext cx="22720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step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0890" y="3128332"/>
            <a:ext cx="2331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</a:tabLst>
            </a:pPr>
            <a:r>
              <a:rPr sz="2200" spc="-5" dirty="0">
                <a:latin typeface="Calibri"/>
                <a:cs typeface="Calibri"/>
              </a:rPr>
              <a:t>but just </a:t>
            </a:r>
            <a:r>
              <a:rPr sz="2200" dirty="0">
                <a:latin typeface="Calibri"/>
                <a:cs typeface="Calibri"/>
              </a:rPr>
              <a:t>keep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track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0019" y="3356881"/>
            <a:ext cx="1773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of low and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high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0019" y="3598283"/>
            <a:ext cx="22066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portion </a:t>
            </a:r>
            <a:r>
              <a:rPr sz="2200" spc="-5" dirty="0">
                <a:latin typeface="Calibri"/>
                <a:cs typeface="Calibri"/>
              </a:rPr>
              <a:t>of list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0019" y="3826832"/>
            <a:ext cx="10553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searched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1169" y="4245932"/>
            <a:ext cx="22225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</a:tabLst>
            </a:pPr>
            <a:r>
              <a:rPr sz="2200" spc="-5" dirty="0">
                <a:latin typeface="Calibri"/>
                <a:cs typeface="Calibri"/>
              </a:rPr>
              <a:t>avoid </a:t>
            </a:r>
            <a:r>
              <a:rPr sz="2200" dirty="0">
                <a:latin typeface="Calibri"/>
                <a:cs typeface="Calibri"/>
              </a:rPr>
              <a:t>copying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10298" y="4474481"/>
            <a:ext cx="355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list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1449" y="5300108"/>
            <a:ext cx="17570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</a:tabLst>
            </a:pPr>
            <a:r>
              <a:rPr sz="2200" dirty="0">
                <a:latin typeface="Calibri"/>
                <a:cs typeface="Calibri"/>
              </a:rPr>
              <a:t>complexity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0578" y="5541510"/>
            <a:ext cx="200278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recursion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again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0578" y="5770059"/>
            <a:ext cx="2170430" cy="60261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5080">
              <a:lnSpc>
                <a:spcPct val="72000"/>
              </a:lnSpc>
              <a:spcBef>
                <a:spcPts val="840"/>
              </a:spcBef>
            </a:pP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O(log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n) –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where</a:t>
            </a:r>
            <a:r>
              <a:rPr sz="22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n  is</a:t>
            </a:r>
            <a:r>
              <a:rPr sz="22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len(L)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5767" y="2302929"/>
            <a:ext cx="5730240" cy="47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5762" y="2302934"/>
            <a:ext cx="5727700" cy="472440"/>
          </a:xfrm>
          <a:custGeom>
            <a:avLst/>
            <a:gdLst/>
            <a:ahLst/>
            <a:cxnLst/>
            <a:rect l="l" t="t" r="r" b="b"/>
            <a:pathLst>
              <a:path w="5727700" h="472439">
                <a:moveTo>
                  <a:pt x="0" y="0"/>
                </a:moveTo>
                <a:lnTo>
                  <a:pt x="5727317" y="0"/>
                </a:lnTo>
                <a:lnTo>
                  <a:pt x="5727317" y="472198"/>
                </a:lnTo>
                <a:lnTo>
                  <a:pt x="0" y="472198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345" y="2743199"/>
            <a:ext cx="286789" cy="540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627" y="2781357"/>
            <a:ext cx="164465" cy="432434"/>
          </a:xfrm>
          <a:custGeom>
            <a:avLst/>
            <a:gdLst/>
            <a:ahLst/>
            <a:cxnLst/>
            <a:rect l="l" t="t" r="r" b="b"/>
            <a:pathLst>
              <a:path w="164465" h="432435">
                <a:moveTo>
                  <a:pt x="123113" y="82080"/>
                </a:moveTo>
                <a:lnTo>
                  <a:pt x="41033" y="82080"/>
                </a:lnTo>
                <a:lnTo>
                  <a:pt x="41033" y="432003"/>
                </a:lnTo>
                <a:lnTo>
                  <a:pt x="123113" y="432003"/>
                </a:lnTo>
                <a:lnTo>
                  <a:pt x="123113" y="82080"/>
                </a:lnTo>
                <a:close/>
              </a:path>
              <a:path w="164465" h="432435">
                <a:moveTo>
                  <a:pt x="82080" y="0"/>
                </a:moveTo>
                <a:lnTo>
                  <a:pt x="0" y="82080"/>
                </a:lnTo>
                <a:lnTo>
                  <a:pt x="164160" y="82080"/>
                </a:lnTo>
                <a:lnTo>
                  <a:pt x="8208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3627" y="2781361"/>
            <a:ext cx="164465" cy="431800"/>
          </a:xfrm>
          <a:custGeom>
            <a:avLst/>
            <a:gdLst/>
            <a:ahLst/>
            <a:cxnLst/>
            <a:rect l="l" t="t" r="r" b="b"/>
            <a:pathLst>
              <a:path w="164465" h="431800">
                <a:moveTo>
                  <a:pt x="0" y="82035"/>
                </a:moveTo>
                <a:lnTo>
                  <a:pt x="82035" y="0"/>
                </a:lnTo>
                <a:lnTo>
                  <a:pt x="164070" y="82035"/>
                </a:lnTo>
                <a:lnTo>
                  <a:pt x="123053" y="82035"/>
                </a:lnTo>
                <a:lnTo>
                  <a:pt x="123053" y="431779"/>
                </a:lnTo>
                <a:lnTo>
                  <a:pt x="41018" y="431779"/>
                </a:lnTo>
                <a:lnTo>
                  <a:pt x="41018" y="82035"/>
                </a:lnTo>
                <a:lnTo>
                  <a:pt x="0" y="82035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02217" y="2751512"/>
            <a:ext cx="282632" cy="536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3571" y="2786877"/>
            <a:ext cx="164465" cy="432434"/>
          </a:xfrm>
          <a:custGeom>
            <a:avLst/>
            <a:gdLst/>
            <a:ahLst/>
            <a:cxnLst/>
            <a:rect l="l" t="t" r="r" b="b"/>
            <a:pathLst>
              <a:path w="164464" h="432435">
                <a:moveTo>
                  <a:pt x="123113" y="82080"/>
                </a:moveTo>
                <a:lnTo>
                  <a:pt x="41033" y="82080"/>
                </a:lnTo>
                <a:lnTo>
                  <a:pt x="41033" y="432003"/>
                </a:lnTo>
                <a:lnTo>
                  <a:pt x="123113" y="432003"/>
                </a:lnTo>
                <a:lnTo>
                  <a:pt x="123113" y="82080"/>
                </a:lnTo>
                <a:close/>
              </a:path>
              <a:path w="164464" h="432435">
                <a:moveTo>
                  <a:pt x="82080" y="0"/>
                </a:moveTo>
                <a:lnTo>
                  <a:pt x="0" y="82080"/>
                </a:lnTo>
                <a:lnTo>
                  <a:pt x="164147" y="82080"/>
                </a:lnTo>
                <a:lnTo>
                  <a:pt x="8208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3571" y="2786880"/>
            <a:ext cx="164465" cy="431800"/>
          </a:xfrm>
          <a:custGeom>
            <a:avLst/>
            <a:gdLst/>
            <a:ahLst/>
            <a:cxnLst/>
            <a:rect l="l" t="t" r="r" b="b"/>
            <a:pathLst>
              <a:path w="164464" h="431800">
                <a:moveTo>
                  <a:pt x="0" y="82035"/>
                </a:moveTo>
                <a:lnTo>
                  <a:pt x="82035" y="0"/>
                </a:lnTo>
                <a:lnTo>
                  <a:pt x="164070" y="82035"/>
                </a:lnTo>
                <a:lnTo>
                  <a:pt x="123053" y="82035"/>
                </a:lnTo>
                <a:lnTo>
                  <a:pt x="123053" y="431779"/>
                </a:lnTo>
                <a:lnTo>
                  <a:pt x="41018" y="431779"/>
                </a:lnTo>
                <a:lnTo>
                  <a:pt x="41018" y="82035"/>
                </a:lnTo>
                <a:lnTo>
                  <a:pt x="0" y="82035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1278" y="3293414"/>
            <a:ext cx="5730240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1282" y="3293415"/>
            <a:ext cx="5727700" cy="472440"/>
          </a:xfrm>
          <a:custGeom>
            <a:avLst/>
            <a:gdLst/>
            <a:ahLst/>
            <a:cxnLst/>
            <a:rect l="l" t="t" r="r" b="b"/>
            <a:pathLst>
              <a:path w="5727700" h="472439">
                <a:moveTo>
                  <a:pt x="0" y="0"/>
                </a:moveTo>
                <a:lnTo>
                  <a:pt x="5727317" y="0"/>
                </a:lnTo>
                <a:lnTo>
                  <a:pt x="5727317" y="472198"/>
                </a:lnTo>
                <a:lnTo>
                  <a:pt x="0" y="472198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501" y="3736570"/>
            <a:ext cx="286789" cy="536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9147" y="3771837"/>
            <a:ext cx="164465" cy="432434"/>
          </a:xfrm>
          <a:custGeom>
            <a:avLst/>
            <a:gdLst/>
            <a:ahLst/>
            <a:cxnLst/>
            <a:rect l="l" t="t" r="r" b="b"/>
            <a:pathLst>
              <a:path w="164465" h="432435">
                <a:moveTo>
                  <a:pt x="123113" y="82080"/>
                </a:moveTo>
                <a:lnTo>
                  <a:pt x="41033" y="82080"/>
                </a:lnTo>
                <a:lnTo>
                  <a:pt x="41033" y="432003"/>
                </a:lnTo>
                <a:lnTo>
                  <a:pt x="123113" y="432003"/>
                </a:lnTo>
                <a:lnTo>
                  <a:pt x="123113" y="82080"/>
                </a:lnTo>
                <a:close/>
              </a:path>
              <a:path w="164465" h="432435">
                <a:moveTo>
                  <a:pt x="82080" y="0"/>
                </a:moveTo>
                <a:lnTo>
                  <a:pt x="0" y="82080"/>
                </a:lnTo>
                <a:lnTo>
                  <a:pt x="164160" y="82080"/>
                </a:lnTo>
                <a:lnTo>
                  <a:pt x="8208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9147" y="3771840"/>
            <a:ext cx="164465" cy="431800"/>
          </a:xfrm>
          <a:custGeom>
            <a:avLst/>
            <a:gdLst/>
            <a:ahLst/>
            <a:cxnLst/>
            <a:rect l="l" t="t" r="r" b="b"/>
            <a:pathLst>
              <a:path w="164465" h="431800">
                <a:moveTo>
                  <a:pt x="0" y="82035"/>
                </a:moveTo>
                <a:lnTo>
                  <a:pt x="82035" y="0"/>
                </a:lnTo>
                <a:lnTo>
                  <a:pt x="164070" y="82035"/>
                </a:lnTo>
                <a:lnTo>
                  <a:pt x="123053" y="82035"/>
                </a:lnTo>
                <a:lnTo>
                  <a:pt x="123053" y="431779"/>
                </a:lnTo>
                <a:lnTo>
                  <a:pt x="41018" y="431779"/>
                </a:lnTo>
                <a:lnTo>
                  <a:pt x="41018" y="82035"/>
                </a:lnTo>
                <a:lnTo>
                  <a:pt x="0" y="82035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55108" y="3740727"/>
            <a:ext cx="286789" cy="540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7977" y="3777357"/>
            <a:ext cx="164465" cy="432434"/>
          </a:xfrm>
          <a:custGeom>
            <a:avLst/>
            <a:gdLst/>
            <a:ahLst/>
            <a:cxnLst/>
            <a:rect l="l" t="t" r="r" b="b"/>
            <a:pathLst>
              <a:path w="164464" h="432435">
                <a:moveTo>
                  <a:pt x="123113" y="82080"/>
                </a:moveTo>
                <a:lnTo>
                  <a:pt x="41033" y="82080"/>
                </a:lnTo>
                <a:lnTo>
                  <a:pt x="41033" y="432003"/>
                </a:lnTo>
                <a:lnTo>
                  <a:pt x="123113" y="432003"/>
                </a:lnTo>
                <a:lnTo>
                  <a:pt x="123113" y="82080"/>
                </a:lnTo>
                <a:close/>
              </a:path>
              <a:path w="164464" h="432435">
                <a:moveTo>
                  <a:pt x="82080" y="0"/>
                </a:moveTo>
                <a:lnTo>
                  <a:pt x="0" y="82080"/>
                </a:lnTo>
                <a:lnTo>
                  <a:pt x="164147" y="82080"/>
                </a:lnTo>
                <a:lnTo>
                  <a:pt x="8208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97977" y="3777361"/>
            <a:ext cx="164465" cy="431800"/>
          </a:xfrm>
          <a:custGeom>
            <a:avLst/>
            <a:gdLst/>
            <a:ahLst/>
            <a:cxnLst/>
            <a:rect l="l" t="t" r="r" b="b"/>
            <a:pathLst>
              <a:path w="164464" h="431800">
                <a:moveTo>
                  <a:pt x="0" y="82035"/>
                </a:moveTo>
                <a:lnTo>
                  <a:pt x="82035" y="0"/>
                </a:lnTo>
                <a:lnTo>
                  <a:pt x="164070" y="82035"/>
                </a:lnTo>
                <a:lnTo>
                  <a:pt x="123053" y="82035"/>
                </a:lnTo>
                <a:lnTo>
                  <a:pt x="123053" y="431779"/>
                </a:lnTo>
                <a:lnTo>
                  <a:pt x="41018" y="431779"/>
                </a:lnTo>
                <a:lnTo>
                  <a:pt x="41018" y="82035"/>
                </a:lnTo>
                <a:lnTo>
                  <a:pt x="0" y="82035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29923" y="3283527"/>
            <a:ext cx="2980112" cy="5278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64724" y="3317040"/>
            <a:ext cx="2875915" cy="423545"/>
          </a:xfrm>
          <a:custGeom>
            <a:avLst/>
            <a:gdLst/>
            <a:ahLst/>
            <a:cxnLst/>
            <a:rect l="l" t="t" r="r" b="b"/>
            <a:pathLst>
              <a:path w="2875915" h="423545">
                <a:moveTo>
                  <a:pt x="0" y="0"/>
                </a:moveTo>
                <a:lnTo>
                  <a:pt x="2875538" y="0"/>
                </a:lnTo>
                <a:lnTo>
                  <a:pt x="2875538" y="423144"/>
                </a:lnTo>
                <a:lnTo>
                  <a:pt x="0" y="423144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8167" y="4266615"/>
            <a:ext cx="5730227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1039" y="4709160"/>
            <a:ext cx="286789" cy="5361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15652" y="4745037"/>
            <a:ext cx="164465" cy="432434"/>
          </a:xfrm>
          <a:custGeom>
            <a:avLst/>
            <a:gdLst/>
            <a:ahLst/>
            <a:cxnLst/>
            <a:rect l="l" t="t" r="r" b="b"/>
            <a:pathLst>
              <a:path w="164464" h="432435">
                <a:moveTo>
                  <a:pt x="123113" y="82080"/>
                </a:moveTo>
                <a:lnTo>
                  <a:pt x="41033" y="82080"/>
                </a:lnTo>
                <a:lnTo>
                  <a:pt x="41033" y="432003"/>
                </a:lnTo>
                <a:lnTo>
                  <a:pt x="123113" y="432003"/>
                </a:lnTo>
                <a:lnTo>
                  <a:pt x="123113" y="82080"/>
                </a:lnTo>
                <a:close/>
              </a:path>
              <a:path w="164464" h="432435">
                <a:moveTo>
                  <a:pt x="82080" y="0"/>
                </a:moveTo>
                <a:lnTo>
                  <a:pt x="0" y="82080"/>
                </a:lnTo>
                <a:lnTo>
                  <a:pt x="164160" y="82080"/>
                </a:lnTo>
                <a:lnTo>
                  <a:pt x="8208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15652" y="4745039"/>
            <a:ext cx="164465" cy="431800"/>
          </a:xfrm>
          <a:custGeom>
            <a:avLst/>
            <a:gdLst/>
            <a:ahLst/>
            <a:cxnLst/>
            <a:rect l="l" t="t" r="r" b="b"/>
            <a:pathLst>
              <a:path w="164464" h="431800">
                <a:moveTo>
                  <a:pt x="0" y="82035"/>
                </a:moveTo>
                <a:lnTo>
                  <a:pt x="82035" y="0"/>
                </a:lnTo>
                <a:lnTo>
                  <a:pt x="164070" y="82035"/>
                </a:lnTo>
                <a:lnTo>
                  <a:pt x="123053" y="82035"/>
                </a:lnTo>
                <a:lnTo>
                  <a:pt x="123053" y="431779"/>
                </a:lnTo>
                <a:lnTo>
                  <a:pt x="41018" y="431779"/>
                </a:lnTo>
                <a:lnTo>
                  <a:pt x="41018" y="82035"/>
                </a:lnTo>
                <a:lnTo>
                  <a:pt x="0" y="82035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50952" y="4713316"/>
            <a:ext cx="286789" cy="5403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94857" y="4750556"/>
            <a:ext cx="164465" cy="432434"/>
          </a:xfrm>
          <a:custGeom>
            <a:avLst/>
            <a:gdLst/>
            <a:ahLst/>
            <a:cxnLst/>
            <a:rect l="l" t="t" r="r" b="b"/>
            <a:pathLst>
              <a:path w="164464" h="432435">
                <a:moveTo>
                  <a:pt x="123113" y="82080"/>
                </a:moveTo>
                <a:lnTo>
                  <a:pt x="41033" y="82080"/>
                </a:lnTo>
                <a:lnTo>
                  <a:pt x="41033" y="432003"/>
                </a:lnTo>
                <a:lnTo>
                  <a:pt x="123113" y="432003"/>
                </a:lnTo>
                <a:lnTo>
                  <a:pt x="123113" y="82080"/>
                </a:lnTo>
                <a:close/>
              </a:path>
              <a:path w="164464" h="432435">
                <a:moveTo>
                  <a:pt x="82080" y="0"/>
                </a:moveTo>
                <a:lnTo>
                  <a:pt x="0" y="82080"/>
                </a:lnTo>
                <a:lnTo>
                  <a:pt x="164147" y="82080"/>
                </a:lnTo>
                <a:lnTo>
                  <a:pt x="8208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94857" y="4750559"/>
            <a:ext cx="164465" cy="431800"/>
          </a:xfrm>
          <a:custGeom>
            <a:avLst/>
            <a:gdLst/>
            <a:ahLst/>
            <a:cxnLst/>
            <a:rect l="l" t="t" r="r" b="b"/>
            <a:pathLst>
              <a:path w="164464" h="431800">
                <a:moveTo>
                  <a:pt x="0" y="82035"/>
                </a:moveTo>
                <a:lnTo>
                  <a:pt x="82035" y="0"/>
                </a:lnTo>
                <a:lnTo>
                  <a:pt x="164070" y="82035"/>
                </a:lnTo>
                <a:lnTo>
                  <a:pt x="123053" y="82035"/>
                </a:lnTo>
                <a:lnTo>
                  <a:pt x="123053" y="431779"/>
                </a:lnTo>
                <a:lnTo>
                  <a:pt x="41018" y="431779"/>
                </a:lnTo>
                <a:lnTo>
                  <a:pt x="41018" y="82035"/>
                </a:lnTo>
                <a:lnTo>
                  <a:pt x="0" y="82035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17454" y="4256116"/>
            <a:ext cx="2984268" cy="5278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6065" y="4251959"/>
            <a:ext cx="1546167" cy="5278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33039" y="4266614"/>
          <a:ext cx="5702935" cy="46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975"/>
                <a:gridCol w="1362710"/>
                <a:gridCol w="2889250"/>
              </a:tblGrid>
              <a:tr h="469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C6C6C"/>
                      </a:solidFill>
                      <a:prstDash val="solid"/>
                    </a:lnL>
                    <a:lnR w="12700">
                      <a:solidFill>
                        <a:srgbClr val="6C6C6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C6C6C"/>
                      </a:solidFill>
                      <a:prstDash val="solid"/>
                    </a:lnL>
                    <a:lnR w="12700">
                      <a:solidFill>
                        <a:srgbClr val="6C6C6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C6C6C"/>
                      </a:solidFill>
                      <a:prstDash val="solid"/>
                    </a:lnL>
                    <a:lnR w="12700">
                      <a:solidFill>
                        <a:srgbClr val="6C6C6C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633679" y="5213896"/>
            <a:ext cx="5730240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79352" y="5656810"/>
            <a:ext cx="286789" cy="5361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21171" y="5692316"/>
            <a:ext cx="164465" cy="432434"/>
          </a:xfrm>
          <a:custGeom>
            <a:avLst/>
            <a:gdLst/>
            <a:ahLst/>
            <a:cxnLst/>
            <a:rect l="l" t="t" r="r" b="b"/>
            <a:pathLst>
              <a:path w="164464" h="432435">
                <a:moveTo>
                  <a:pt x="123113" y="82080"/>
                </a:moveTo>
                <a:lnTo>
                  <a:pt x="41033" y="82080"/>
                </a:lnTo>
                <a:lnTo>
                  <a:pt x="41033" y="432003"/>
                </a:lnTo>
                <a:lnTo>
                  <a:pt x="123113" y="432003"/>
                </a:lnTo>
                <a:lnTo>
                  <a:pt x="123113" y="82080"/>
                </a:lnTo>
                <a:close/>
              </a:path>
              <a:path w="164464" h="432435">
                <a:moveTo>
                  <a:pt x="82080" y="0"/>
                </a:moveTo>
                <a:lnTo>
                  <a:pt x="0" y="82080"/>
                </a:lnTo>
                <a:lnTo>
                  <a:pt x="164160" y="82080"/>
                </a:lnTo>
                <a:lnTo>
                  <a:pt x="8208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21171" y="5692320"/>
            <a:ext cx="164465" cy="431800"/>
          </a:xfrm>
          <a:custGeom>
            <a:avLst/>
            <a:gdLst/>
            <a:ahLst/>
            <a:cxnLst/>
            <a:rect l="l" t="t" r="r" b="b"/>
            <a:pathLst>
              <a:path w="164464" h="431800">
                <a:moveTo>
                  <a:pt x="0" y="82035"/>
                </a:moveTo>
                <a:lnTo>
                  <a:pt x="82035" y="0"/>
                </a:lnTo>
                <a:lnTo>
                  <a:pt x="164070" y="82035"/>
                </a:lnTo>
                <a:lnTo>
                  <a:pt x="123053" y="82035"/>
                </a:lnTo>
                <a:lnTo>
                  <a:pt x="123053" y="431779"/>
                </a:lnTo>
                <a:lnTo>
                  <a:pt x="41018" y="431779"/>
                </a:lnTo>
                <a:lnTo>
                  <a:pt x="41018" y="82035"/>
                </a:lnTo>
                <a:lnTo>
                  <a:pt x="0" y="82035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27497" y="5652653"/>
            <a:ext cx="286789" cy="5403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69682" y="5689196"/>
            <a:ext cx="164465" cy="432434"/>
          </a:xfrm>
          <a:custGeom>
            <a:avLst/>
            <a:gdLst/>
            <a:ahLst/>
            <a:cxnLst/>
            <a:rect l="l" t="t" r="r" b="b"/>
            <a:pathLst>
              <a:path w="164464" h="432435">
                <a:moveTo>
                  <a:pt x="123113" y="82080"/>
                </a:moveTo>
                <a:lnTo>
                  <a:pt x="41033" y="82080"/>
                </a:lnTo>
                <a:lnTo>
                  <a:pt x="41033" y="432003"/>
                </a:lnTo>
                <a:lnTo>
                  <a:pt x="123113" y="432003"/>
                </a:lnTo>
                <a:lnTo>
                  <a:pt x="123113" y="82080"/>
                </a:lnTo>
                <a:close/>
              </a:path>
              <a:path w="164464" h="432435">
                <a:moveTo>
                  <a:pt x="82080" y="0"/>
                </a:moveTo>
                <a:lnTo>
                  <a:pt x="0" y="82080"/>
                </a:lnTo>
                <a:lnTo>
                  <a:pt x="164147" y="82080"/>
                </a:lnTo>
                <a:lnTo>
                  <a:pt x="8208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69682" y="5689200"/>
            <a:ext cx="164465" cy="431800"/>
          </a:xfrm>
          <a:custGeom>
            <a:avLst/>
            <a:gdLst/>
            <a:ahLst/>
            <a:cxnLst/>
            <a:rect l="l" t="t" r="r" b="b"/>
            <a:pathLst>
              <a:path w="164464" h="431800">
                <a:moveTo>
                  <a:pt x="0" y="82035"/>
                </a:moveTo>
                <a:lnTo>
                  <a:pt x="82035" y="0"/>
                </a:lnTo>
                <a:lnTo>
                  <a:pt x="164070" y="82035"/>
                </a:lnTo>
                <a:lnTo>
                  <a:pt x="123053" y="82035"/>
                </a:lnTo>
                <a:lnTo>
                  <a:pt x="123053" y="431779"/>
                </a:lnTo>
                <a:lnTo>
                  <a:pt x="41018" y="431779"/>
                </a:lnTo>
                <a:lnTo>
                  <a:pt x="41018" y="82035"/>
                </a:lnTo>
                <a:lnTo>
                  <a:pt x="0" y="82035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1908" y="5199610"/>
            <a:ext cx="1546167" cy="5278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43876" y="5203767"/>
            <a:ext cx="3562003" cy="5278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634242" y="5219360"/>
          <a:ext cx="5706745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530"/>
                <a:gridCol w="789940"/>
                <a:gridCol w="3470275"/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C6C6C"/>
                      </a:solidFill>
                      <a:prstDash val="solid"/>
                    </a:lnL>
                    <a:lnR w="12700">
                      <a:solidFill>
                        <a:srgbClr val="6C6C6C"/>
                      </a:solidFill>
                      <a:prstDash val="solid"/>
                    </a:lnR>
                    <a:lnT w="12700">
                      <a:solidFill>
                        <a:srgbClr val="6C6C6C"/>
                      </a:solidFill>
                      <a:prstDash val="solid"/>
                    </a:lnT>
                    <a:lnB w="12700">
                      <a:solidFill>
                        <a:srgbClr val="6C6C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C6C6C"/>
                      </a:solidFill>
                      <a:prstDash val="solid"/>
                    </a:lnL>
                    <a:lnR w="12700">
                      <a:solidFill>
                        <a:srgbClr val="6C6C6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C6C6C"/>
                      </a:solidFill>
                      <a:prstDash val="solid"/>
                    </a:lnL>
                    <a:lnR w="12700">
                      <a:solidFill>
                        <a:srgbClr val="6C6C6C"/>
                      </a:solidFill>
                      <a:prstDash val="solid"/>
                    </a:lnR>
                    <a:lnT w="12700">
                      <a:solidFill>
                        <a:srgbClr val="6C6C6C"/>
                      </a:solidFill>
                      <a:prstDash val="solid"/>
                    </a:lnT>
                    <a:lnB w="12700">
                      <a:solidFill>
                        <a:srgbClr val="6C6C6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381" y="2335954"/>
            <a:ext cx="563435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1600" spc="-5" dirty="0">
                <a:latin typeface="Courier New"/>
                <a:cs typeface="Courier New"/>
              </a:rPr>
              <a:t>bisect_search2(L,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e):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910"/>
              </a:lnSpc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1600" spc="-5" dirty="0">
                <a:latin typeface="Courier New"/>
                <a:cs typeface="Courier New"/>
              </a:rPr>
              <a:t>bisect_search_helper(L, e, low,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high):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904" y="2818351"/>
            <a:ext cx="124523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high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==</a:t>
            </a:r>
            <a:endParaRPr sz="1600">
              <a:latin typeface="Courier New"/>
              <a:cs typeface="Courier New"/>
            </a:endParaRPr>
          </a:p>
          <a:p>
            <a:pPr marL="12700" marR="5080" indent="487680">
              <a:lnSpc>
                <a:spcPts val="1900"/>
              </a:lnSpc>
              <a:spcBef>
                <a:spcPts val="7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  </a:t>
            </a:r>
            <a:r>
              <a:rPr sz="1600" spc="-5" dirty="0">
                <a:latin typeface="Courier New"/>
                <a:cs typeface="Courier New"/>
              </a:rPr>
              <a:t>mid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(low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5089" y="2818351"/>
            <a:ext cx="136715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low: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latin typeface="Courier New"/>
                <a:cs typeface="Courier New"/>
              </a:rPr>
              <a:t>L[low] ==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Courier New"/>
                <a:cs typeface="Courier New"/>
              </a:rPr>
              <a:t>+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high)//2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6143" y="3554747"/>
            <a:ext cx="7206615" cy="3189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88060" marR="4869180" indent="-488315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L[mid] ==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e:  </a:t>
            </a: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16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60066"/>
                </a:solidFill>
                <a:latin typeface="Courier New"/>
                <a:cs typeface="Courier New"/>
              </a:rPr>
              <a:t>True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ts val="1830"/>
              </a:lnSpc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elif </a:t>
            </a:r>
            <a:r>
              <a:rPr sz="1600" spc="-5" dirty="0">
                <a:latin typeface="Courier New"/>
                <a:cs typeface="Courier New"/>
              </a:rPr>
              <a:t>L[mid] </a:t>
            </a: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e:</a:t>
            </a:r>
          </a:p>
          <a:p>
            <a:pPr marL="1475740" marR="1577340" indent="-488315">
              <a:lnSpc>
                <a:spcPts val="1900"/>
              </a:lnSpc>
              <a:spcBef>
                <a:spcPts val="7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low == mid: #nothing left to </a:t>
            </a:r>
            <a:r>
              <a:rPr sz="1600" dirty="0">
                <a:latin typeface="Courier New"/>
                <a:cs typeface="Courier New"/>
              </a:rPr>
              <a:t>search  </a:t>
            </a:r>
            <a:r>
              <a:rPr sz="1600" spc="-5" dirty="0">
                <a:latin typeface="Courier New"/>
                <a:cs typeface="Courier New"/>
              </a:rPr>
              <a:t>return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endParaRPr sz="1600" dirty="0">
              <a:latin typeface="Courier New"/>
              <a:cs typeface="Courier New"/>
            </a:endParaRPr>
          </a:p>
          <a:p>
            <a:pPr marL="988060">
              <a:lnSpc>
                <a:spcPts val="1839"/>
              </a:lnSpc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1600" dirty="0">
                <a:latin typeface="Courier New"/>
                <a:cs typeface="Courier New"/>
              </a:rPr>
              <a:t>:</a:t>
            </a:r>
          </a:p>
          <a:p>
            <a:pPr marL="1475740">
              <a:lnSpc>
                <a:spcPts val="1910"/>
              </a:lnSpc>
              <a:spcBef>
                <a:spcPts val="8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latin typeface="Courier New"/>
                <a:cs typeface="Courier New"/>
              </a:rPr>
              <a:t>bisect_search_helper(L, e, low, mid </a:t>
            </a:r>
            <a:r>
              <a:rPr sz="1600" dirty="0">
                <a:latin typeface="Courier New"/>
                <a:cs typeface="Courier New"/>
              </a:rPr>
              <a:t>-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1)</a:t>
            </a:r>
          </a:p>
          <a:p>
            <a:pPr marL="500380">
              <a:lnSpc>
                <a:spcPts val="1900"/>
              </a:lnSpc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1600" dirty="0">
                <a:latin typeface="Courier New"/>
                <a:cs typeface="Courier New"/>
              </a:rPr>
              <a:t>:</a:t>
            </a:r>
          </a:p>
          <a:p>
            <a:pPr marL="12700" marR="358140" indent="975360">
              <a:lnSpc>
                <a:spcPts val="1900"/>
              </a:lnSpc>
              <a:spcBef>
                <a:spcPts val="7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latin typeface="Courier New"/>
                <a:cs typeface="Courier New"/>
              </a:rPr>
              <a:t>bisect_search_helper(L, e, mid </a:t>
            </a:r>
            <a:r>
              <a:rPr sz="1600" dirty="0">
                <a:latin typeface="Courier New"/>
                <a:cs typeface="Courier New"/>
              </a:rPr>
              <a:t>+ </a:t>
            </a:r>
            <a:r>
              <a:rPr sz="1600" spc="-5" dirty="0">
                <a:latin typeface="Courier New"/>
                <a:cs typeface="Courier New"/>
              </a:rPr>
              <a:t>1, </a:t>
            </a:r>
            <a:r>
              <a:rPr sz="1600" dirty="0">
                <a:latin typeface="Courier New"/>
                <a:cs typeface="Courier New"/>
              </a:rPr>
              <a:t>high)  </a:t>
            </a: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len(L) ==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0:</a:t>
            </a:r>
          </a:p>
          <a:p>
            <a:pPr marL="12700" marR="5234940" indent="487680">
              <a:lnSpc>
                <a:spcPts val="1900"/>
              </a:lnSpc>
              <a:spcBef>
                <a:spcPts val="10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16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60066"/>
                </a:solidFill>
                <a:latin typeface="Courier New"/>
                <a:cs typeface="Courier New"/>
              </a:rPr>
              <a:t>False  </a:t>
            </a: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1600" dirty="0">
                <a:latin typeface="Courier New"/>
                <a:cs typeface="Courier New"/>
              </a:rPr>
              <a:t>:</a:t>
            </a:r>
          </a:p>
          <a:p>
            <a:pPr marL="500380">
              <a:lnSpc>
                <a:spcPts val="1839"/>
              </a:lnSpc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latin typeface="Courier New"/>
                <a:cs typeface="Courier New"/>
              </a:rPr>
              <a:t>bisect_search_helper(L, e, 0, len(L) </a:t>
            </a:r>
            <a:r>
              <a:rPr sz="1600" dirty="0">
                <a:latin typeface="Courier New"/>
                <a:cs typeface="Courier New"/>
              </a:rPr>
              <a:t>-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1130" marR="5080">
              <a:lnSpc>
                <a:spcPts val="4800"/>
              </a:lnSpc>
              <a:spcBef>
                <a:spcPts val="1060"/>
              </a:spcBef>
              <a:tabLst>
                <a:tab pos="7603490" algn="l"/>
              </a:tabLst>
            </a:pPr>
            <a:r>
              <a:rPr spc="-55" dirty="0"/>
              <a:t>BISECTION </a:t>
            </a:r>
            <a:r>
              <a:rPr spc="-70" dirty="0"/>
              <a:t>SEARCH  </a:t>
            </a:r>
            <a:r>
              <a:rPr u="sng" spc="-105" dirty="0"/>
              <a:t>IMPLEMENTATION</a:t>
            </a:r>
            <a:r>
              <a:rPr u="sng" spc="-195" dirty="0"/>
              <a:t> </a:t>
            </a:r>
            <a:r>
              <a:rPr u="sng" dirty="0"/>
              <a:t>2	</a:t>
            </a:r>
          </a:p>
        </p:txBody>
      </p:sp>
      <p:sp>
        <p:nvSpPr>
          <p:cNvPr id="7" name="object 7"/>
          <p:cNvSpPr/>
          <p:nvPr/>
        </p:nvSpPr>
        <p:spPr>
          <a:xfrm>
            <a:off x="7909836" y="3979301"/>
            <a:ext cx="1631500" cy="94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38620" y="5599748"/>
            <a:ext cx="1631500" cy="941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5447" y="5474571"/>
            <a:ext cx="5093970" cy="318770"/>
          </a:xfrm>
          <a:custGeom>
            <a:avLst/>
            <a:gdLst/>
            <a:ahLst/>
            <a:cxnLst/>
            <a:rect l="l" t="t" r="r" b="b"/>
            <a:pathLst>
              <a:path w="5093970" h="318770">
                <a:moveTo>
                  <a:pt x="0" y="0"/>
                </a:moveTo>
                <a:lnTo>
                  <a:pt x="5093477" y="0"/>
                </a:lnTo>
                <a:lnTo>
                  <a:pt x="5093477" y="318259"/>
                </a:lnTo>
                <a:lnTo>
                  <a:pt x="0" y="318259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1130" marR="5080">
              <a:lnSpc>
                <a:spcPts val="4800"/>
              </a:lnSpc>
              <a:spcBef>
                <a:spcPts val="1060"/>
              </a:spcBef>
              <a:tabLst>
                <a:tab pos="7603490" algn="l"/>
              </a:tabLst>
            </a:pPr>
            <a:r>
              <a:rPr spc="-55" dirty="0"/>
              <a:t>COMPLEXITY </a:t>
            </a:r>
            <a:r>
              <a:rPr spc="-25" dirty="0"/>
              <a:t>OF </a:t>
            </a:r>
            <a:r>
              <a:rPr spc="-60" dirty="0"/>
              <a:t>SECOND  </a:t>
            </a:r>
            <a:r>
              <a:rPr u="sng" spc="-55" dirty="0"/>
              <a:t>BISECTION </a:t>
            </a:r>
            <a:r>
              <a:rPr u="sng" spc="-65" dirty="0"/>
              <a:t>SEARCH</a:t>
            </a:r>
            <a:r>
              <a:rPr u="sng" spc="-175" dirty="0"/>
              <a:t> </a:t>
            </a:r>
            <a:r>
              <a:rPr u="sng" spc="-45" dirty="0"/>
              <a:t>METHOD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02932"/>
            <a:ext cx="725297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implementation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2 – bisect_search2 </a:t>
            </a:r>
            <a:r>
              <a:rPr sz="2600" spc="-5" dirty="0">
                <a:latin typeface="Calibri"/>
                <a:cs typeface="Calibri"/>
              </a:rPr>
              <a:t>and its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helper</a:t>
            </a:r>
            <a:endParaRPr sz="26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O(log n) </a:t>
            </a:r>
            <a:r>
              <a:rPr sz="2400" spc="-10" dirty="0">
                <a:latin typeface="Calibri"/>
                <a:cs typeface="Calibri"/>
              </a:rPr>
              <a:t>bisection </a:t>
            </a:r>
            <a:r>
              <a:rPr sz="2400" spc="-5" dirty="0">
                <a:latin typeface="Calibri"/>
                <a:cs typeface="Calibri"/>
              </a:rPr>
              <a:t>search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calls</a:t>
            </a:r>
          </a:p>
          <a:p>
            <a:pPr marL="571500" lvl="2" indent="-17780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Font typeface="Arial"/>
              <a:buChar char="•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each recursive call, </a:t>
            </a:r>
            <a:r>
              <a:rPr sz="2000" spc="-5" dirty="0">
                <a:latin typeface="Calibri"/>
                <a:cs typeface="Calibri"/>
              </a:rPr>
              <a:t>size of </a:t>
            </a:r>
            <a:r>
              <a:rPr sz="2000" dirty="0">
                <a:latin typeface="Calibri"/>
                <a:cs typeface="Calibri"/>
              </a:rPr>
              <a:t>range to </a:t>
            </a:r>
            <a:r>
              <a:rPr sz="2000" spc="-5" dirty="0">
                <a:latin typeface="Calibri"/>
                <a:cs typeface="Calibri"/>
              </a:rPr>
              <a:t>be searched is </a:t>
            </a:r>
            <a:r>
              <a:rPr sz="2000" dirty="0">
                <a:latin typeface="Calibri"/>
                <a:cs typeface="Calibri"/>
              </a:rPr>
              <a:t>cut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half</a:t>
            </a:r>
            <a:endParaRPr sz="2000" dirty="0">
              <a:latin typeface="Calibri"/>
              <a:cs typeface="Calibri"/>
            </a:endParaRPr>
          </a:p>
          <a:p>
            <a:pPr marL="571500" marR="5080" lvl="2" indent="-177800">
              <a:lnSpc>
                <a:spcPts val="2200"/>
              </a:lnSpc>
              <a:spcBef>
                <a:spcPts val="540"/>
              </a:spcBef>
              <a:buClr>
                <a:srgbClr val="595959"/>
              </a:buClr>
              <a:buFont typeface="Arial"/>
              <a:buChar char="•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original </a:t>
            </a:r>
            <a:r>
              <a:rPr sz="2000" dirty="0">
                <a:latin typeface="Calibri"/>
                <a:cs typeface="Calibri"/>
              </a:rPr>
              <a:t>range </a:t>
            </a:r>
            <a:r>
              <a:rPr sz="2000" spc="-5" dirty="0">
                <a:latin typeface="Calibri"/>
                <a:cs typeface="Calibri"/>
              </a:rPr>
              <a:t>is of size n, in </a:t>
            </a:r>
            <a:r>
              <a:rPr sz="2000" dirty="0">
                <a:latin typeface="Calibri"/>
                <a:cs typeface="Calibri"/>
              </a:rPr>
              <a:t>worst case </a:t>
            </a:r>
            <a:r>
              <a:rPr sz="2000" spc="-5" dirty="0">
                <a:latin typeface="Calibri"/>
                <a:cs typeface="Calibri"/>
              </a:rPr>
              <a:t>down </a:t>
            </a:r>
            <a:r>
              <a:rPr sz="2000" dirty="0">
                <a:latin typeface="Calibri"/>
                <a:cs typeface="Calibri"/>
              </a:rPr>
              <a:t>to range </a:t>
            </a:r>
            <a:r>
              <a:rPr sz="2000" spc="-5" dirty="0">
                <a:latin typeface="Calibri"/>
                <a:cs typeface="Calibri"/>
              </a:rPr>
              <a:t>of size </a:t>
            </a:r>
            <a:r>
              <a:rPr sz="2000" dirty="0">
                <a:latin typeface="Calibri"/>
                <a:cs typeface="Calibri"/>
              </a:rPr>
              <a:t>1  when </a:t>
            </a:r>
            <a:r>
              <a:rPr sz="2000" spc="-5" dirty="0">
                <a:latin typeface="Calibri"/>
                <a:cs typeface="Calibri"/>
              </a:rPr>
              <a:t>n/(2^k) </a:t>
            </a:r>
            <a:r>
              <a:rPr sz="2000" dirty="0">
                <a:latin typeface="Calibri"/>
                <a:cs typeface="Calibri"/>
              </a:rPr>
              <a:t>= 1;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when k = </a:t>
            </a:r>
            <a:r>
              <a:rPr sz="2000" spc="-5" dirty="0">
                <a:latin typeface="Calibri"/>
                <a:cs typeface="Calibri"/>
              </a:rPr>
              <a:t>log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</a:p>
          <a:p>
            <a:pPr marL="386080" lvl="1" indent="-182880">
              <a:lnSpc>
                <a:spcPct val="100000"/>
              </a:lnSpc>
              <a:spcBef>
                <a:spcPts val="220"/>
              </a:spcBef>
              <a:buClr>
                <a:srgbClr val="595959"/>
              </a:buClr>
              <a:buFont typeface="Arial"/>
              <a:buChar char="•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pass list and indices as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parameters</a:t>
            </a:r>
            <a:endParaRPr sz="24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list never </a:t>
            </a:r>
            <a:r>
              <a:rPr sz="2400" dirty="0">
                <a:latin typeface="Calibri"/>
                <a:cs typeface="Calibri"/>
              </a:rPr>
              <a:t>copied, </a:t>
            </a:r>
            <a:r>
              <a:rPr sz="2400" spc="-5" dirty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re-passed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pointer</a:t>
            </a:r>
            <a:endParaRPr sz="24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thus </a:t>
            </a:r>
            <a:r>
              <a:rPr sz="2400" spc="-5" dirty="0">
                <a:latin typeface="Calibri"/>
                <a:cs typeface="Calibri"/>
              </a:rPr>
              <a:t>O(1) </a:t>
            </a:r>
            <a:r>
              <a:rPr sz="2400" dirty="0">
                <a:latin typeface="Calibri"/>
                <a:cs typeface="Calibri"/>
              </a:rPr>
              <a:t>work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each recursive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</a:p>
          <a:p>
            <a:pPr marL="386080" lvl="1" indent="-18288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O(log n) </a:t>
            </a:r>
            <a:r>
              <a:rPr sz="2400" dirty="0">
                <a:latin typeface="Calibri"/>
                <a:cs typeface="Calibri"/>
              </a:rPr>
              <a:t>* </a:t>
            </a:r>
            <a:r>
              <a:rPr sz="2400" spc="-5" dirty="0">
                <a:latin typeface="Calibri"/>
                <a:cs typeface="Calibri"/>
              </a:rPr>
              <a:t>O(1)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O(log</a:t>
            </a:r>
            <a:r>
              <a:rPr sz="2400" b="1" spc="-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60" dirty="0"/>
              <a:t>LOGARITHMIC</a:t>
            </a:r>
            <a:r>
              <a:rPr u="sng" spc="-135" dirty="0"/>
              <a:t> </a:t>
            </a:r>
            <a:r>
              <a:rPr u="sng" spc="-55" dirty="0"/>
              <a:t>COMPLEXITY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35954"/>
            <a:ext cx="4598035" cy="15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240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intToStr</a:t>
            </a:r>
            <a:r>
              <a:rPr sz="2400" dirty="0">
                <a:latin typeface="Courier New"/>
                <a:cs typeface="Courier New"/>
              </a:rPr>
              <a:t>(i):</a:t>
            </a:r>
            <a:endParaRPr sz="2400">
              <a:latin typeface="Courier New"/>
              <a:cs typeface="Courier New"/>
            </a:endParaRPr>
          </a:p>
          <a:p>
            <a:pPr marL="744220" marR="5080">
              <a:lnSpc>
                <a:spcPts val="3100"/>
              </a:lnSpc>
              <a:spcBef>
                <a:spcPts val="40"/>
              </a:spcBef>
            </a:pPr>
            <a:r>
              <a:rPr sz="2400" spc="-5" dirty="0">
                <a:latin typeface="Courier New"/>
                <a:cs typeface="Courier New"/>
              </a:rPr>
              <a:t>digits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8000"/>
                </a:solidFill>
                <a:latin typeface="Courier New"/>
                <a:cs typeface="Courier New"/>
              </a:rPr>
              <a:t>'0123456789' 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400" dirty="0">
                <a:latin typeface="Courier New"/>
                <a:cs typeface="Courier New"/>
              </a:rPr>
              <a:t>i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984807"/>
                </a:solidFill>
                <a:latin typeface="Courier New"/>
                <a:cs typeface="Courier New"/>
              </a:rPr>
              <a:t>0</a:t>
            </a:r>
            <a:r>
              <a:rPr sz="2400" spc="-5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8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4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8000"/>
                </a:solidFill>
                <a:latin typeface="Courier New"/>
                <a:cs typeface="Courier New"/>
              </a:rPr>
              <a:t>'0'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1666" y="4673160"/>
            <a:ext cx="112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result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024" y="3870317"/>
            <a:ext cx="2220595" cy="119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7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result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dirty="0">
                <a:solidFill>
                  <a:srgbClr val="008000"/>
                </a:solidFill>
                <a:latin typeface="Courier New"/>
                <a:cs typeface="Courier New"/>
              </a:rPr>
              <a:t>''  </a:t>
            </a:r>
            <a:r>
              <a:rPr sz="2400" dirty="0">
                <a:solidFill>
                  <a:srgbClr val="0000FF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latin typeface="Courier New"/>
                <a:cs typeface="Courier New"/>
              </a:rPr>
              <a:t>i &gt;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984807"/>
                </a:solidFill>
                <a:latin typeface="Courier New"/>
                <a:cs typeface="Courier New"/>
              </a:rPr>
              <a:t>0</a:t>
            </a:r>
            <a:r>
              <a:rPr sz="2400" spc="-5" dirty="0">
                <a:latin typeface="Courier New"/>
                <a:cs typeface="Courier New"/>
              </a:rPr>
              <a:t>:</a:t>
            </a:r>
            <a:endParaRPr sz="240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ourier New"/>
                <a:cs typeface="Courier New"/>
              </a:rPr>
              <a:t>=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77651" y="4673160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digits[i%10]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5131" y="467316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result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0024" y="5038920"/>
            <a:ext cx="2403475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1520">
              <a:lnSpc>
                <a:spcPct val="1077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i =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i//</a:t>
            </a:r>
            <a:r>
              <a:rPr sz="2400" spc="-5" dirty="0">
                <a:solidFill>
                  <a:srgbClr val="984807"/>
                </a:solidFill>
                <a:latin typeface="Courier New"/>
                <a:cs typeface="Courier New"/>
              </a:rPr>
              <a:t>10 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4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result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60" dirty="0">
                <a:solidFill>
                  <a:srgbClr val="404040"/>
                </a:solidFill>
              </a:rPr>
              <a:t>LOGARITHMIC</a:t>
            </a:r>
            <a:r>
              <a:rPr u="sng" spc="-135" dirty="0">
                <a:solidFill>
                  <a:srgbClr val="404040"/>
                </a:solidFill>
              </a:rPr>
              <a:t> </a:t>
            </a:r>
            <a:r>
              <a:rPr u="sng" spc="-55" dirty="0">
                <a:solidFill>
                  <a:srgbClr val="404040"/>
                </a:solidFill>
              </a:rPr>
              <a:t>COMPLEXITY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08906" y="2305476"/>
            <a:ext cx="3419475" cy="34245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1905">
              <a:lnSpc>
                <a:spcPts val="2500"/>
              </a:lnSpc>
              <a:spcBef>
                <a:spcPts val="5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only have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look at loop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  no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calls</a:t>
            </a:r>
            <a:endParaRPr sz="2400" dirty="0">
              <a:latin typeface="Calibri"/>
              <a:cs typeface="Calibri"/>
            </a:endParaRPr>
          </a:p>
          <a:p>
            <a:pPr marL="12700" marR="31750" indent="1905">
              <a:lnSpc>
                <a:spcPts val="2600"/>
              </a:lnSpc>
              <a:spcBef>
                <a:spcPts val="142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within while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loop,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constant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number of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steps</a:t>
            </a:r>
            <a:endParaRPr sz="2400" dirty="0">
              <a:latin typeface="Calibri"/>
              <a:cs typeface="Calibri"/>
            </a:endParaRPr>
          </a:p>
          <a:p>
            <a:pPr marL="12700" marR="286385" indent="2540">
              <a:lnSpc>
                <a:spcPts val="2600"/>
              </a:lnSpc>
              <a:spcBef>
                <a:spcPts val="14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times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through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loop?</a:t>
            </a:r>
            <a:endParaRPr sz="2400" dirty="0">
              <a:latin typeface="Calibri"/>
              <a:cs typeface="Calibri"/>
            </a:endParaRPr>
          </a:p>
          <a:p>
            <a:pPr marL="304800" marR="278765" indent="-190500">
              <a:lnSpc>
                <a:spcPts val="2400"/>
              </a:lnSpc>
              <a:spcBef>
                <a:spcPts val="380"/>
              </a:spcBef>
              <a:buClr>
                <a:srgbClr val="595959"/>
              </a:buClr>
              <a:buChar char="◦"/>
              <a:tabLst>
                <a:tab pos="29781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times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one  divide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10?</a:t>
            </a:r>
            <a:endParaRPr sz="2200" dirty="0">
              <a:latin typeface="Calibri"/>
              <a:cs typeface="Calibri"/>
            </a:endParaRPr>
          </a:p>
          <a:p>
            <a:pPr marL="304800" indent="-19050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Calibri"/>
              <a:buChar char="◦"/>
              <a:tabLst>
                <a:tab pos="297815" algn="l"/>
              </a:tabLst>
            </a:pP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O(log(i))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327" y="2310554"/>
            <a:ext cx="3836035" cy="16764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20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intToStr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(i):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083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digits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8000"/>
                </a:solidFill>
                <a:latin typeface="Courier New"/>
                <a:cs typeface="Courier New"/>
              </a:rPr>
              <a:t>'0123456789' 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20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84807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622300" marR="1071880" indent="609600">
              <a:lnSpc>
                <a:spcPct val="1083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8000"/>
                </a:solidFill>
                <a:latin typeface="Courier New"/>
                <a:cs typeface="Courier New"/>
              </a:rPr>
              <a:t>'0' 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res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8000"/>
                </a:solidFill>
                <a:latin typeface="Courier New"/>
                <a:cs typeface="Courier New"/>
              </a:rPr>
              <a:t>''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0416" y="4317154"/>
            <a:ext cx="78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20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res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5029" y="3961554"/>
            <a:ext cx="3378835" cy="10160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while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 &gt;</a:t>
            </a:r>
            <a:r>
              <a:rPr sz="20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84807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083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res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digits[i%10] 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 =</a:t>
            </a:r>
            <a:r>
              <a:rPr sz="20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i//</a:t>
            </a:r>
            <a:r>
              <a:rPr sz="2000" spc="-5" dirty="0">
                <a:solidFill>
                  <a:srgbClr val="984807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5029" y="4977554"/>
            <a:ext cx="2007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result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150" dirty="0"/>
              <a:t>TODAY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8369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165901"/>
            <a:ext cx="5165090" cy="10922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Classes of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complexity</a:t>
            </a: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Examples characteristic of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55" dirty="0"/>
              <a:t>LINEAR</a:t>
            </a:r>
            <a:r>
              <a:rPr u="sng" spc="-170" dirty="0"/>
              <a:t> </a:t>
            </a:r>
            <a:r>
              <a:rPr u="sng" spc="-55" dirty="0"/>
              <a:t>COMPLEXITY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3483" y="7075850"/>
            <a:ext cx="160655" cy="188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02934"/>
            <a:ext cx="6635115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saw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5" dirty="0">
                <a:latin typeface="Calibri"/>
                <a:cs typeface="Calibri"/>
              </a:rPr>
              <a:t>last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  <a:p>
            <a:pPr marL="393700" marR="5080" lvl="1" indent="-190500">
              <a:lnSpc>
                <a:spcPts val="2600"/>
              </a:lnSpc>
              <a:spcBef>
                <a:spcPts val="420"/>
              </a:spcBef>
              <a:buClr>
                <a:srgbClr val="595959"/>
              </a:buClr>
              <a:buChar char="◦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searching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list in sequence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see if an </a:t>
            </a:r>
            <a:r>
              <a:rPr sz="2400" dirty="0">
                <a:latin typeface="Calibri"/>
                <a:cs typeface="Calibri"/>
              </a:rPr>
              <a:t>element </a:t>
            </a:r>
            <a:r>
              <a:rPr sz="2400" spc="-5" dirty="0">
                <a:latin typeface="Calibri"/>
                <a:cs typeface="Calibri"/>
              </a:rPr>
              <a:t>is  present</a:t>
            </a:r>
            <a:endParaRPr sz="2400" dirty="0">
              <a:latin typeface="Calibri"/>
              <a:cs typeface="Calibri"/>
            </a:endParaRPr>
          </a:p>
          <a:p>
            <a:pPr marL="393700" lvl="1" indent="-190500">
              <a:lnSpc>
                <a:spcPct val="100000"/>
              </a:lnSpc>
              <a:spcBef>
                <a:spcPts val="180"/>
              </a:spcBef>
              <a:buClr>
                <a:srgbClr val="595959"/>
              </a:buClr>
              <a:buChar char="◦"/>
              <a:tabLst>
                <a:tab pos="454659" algn="l"/>
                <a:tab pos="455295" algn="l"/>
              </a:tabLst>
            </a:pPr>
            <a:r>
              <a:rPr sz="2400" spc="-10" dirty="0">
                <a:latin typeface="Calibri"/>
                <a:cs typeface="Calibri"/>
              </a:rPr>
              <a:t>iterative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35" dirty="0"/>
              <a:t>O() </a:t>
            </a:r>
            <a:r>
              <a:rPr u="sng" spc="-55" dirty="0"/>
              <a:t>FOR </a:t>
            </a:r>
            <a:r>
              <a:rPr u="sng" spc="-90" dirty="0"/>
              <a:t>ITERATIVE</a:t>
            </a:r>
            <a:r>
              <a:rPr u="sng" spc="-285" dirty="0"/>
              <a:t> </a:t>
            </a:r>
            <a:r>
              <a:rPr u="sng" spc="-95" dirty="0"/>
              <a:t>FACTORIAL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151750"/>
            <a:ext cx="7121525" cy="107886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29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complexity can </a:t>
            </a:r>
            <a:r>
              <a:rPr sz="2600" spc="-5" dirty="0">
                <a:latin typeface="Calibri"/>
                <a:cs typeface="Calibri"/>
              </a:rPr>
              <a:t>depend on number of </a:t>
            </a:r>
            <a:r>
              <a:rPr sz="2600" spc="-10" dirty="0">
                <a:latin typeface="Calibri"/>
                <a:cs typeface="Calibri"/>
              </a:rPr>
              <a:t>iterative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calls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240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fact_iter</a:t>
            </a:r>
            <a:r>
              <a:rPr sz="2400" dirty="0">
                <a:latin typeface="Courier New"/>
                <a:cs typeface="Courier New"/>
              </a:rPr>
              <a:t>(n):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2144" y="3842275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n+1):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024" y="3217435"/>
            <a:ext cx="1489075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prod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 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400" dirty="0">
                <a:latin typeface="Courier New"/>
                <a:cs typeface="Courier New"/>
              </a:rPr>
              <a:t>i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endParaRPr sz="2400" dirty="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1120"/>
              </a:spcBef>
            </a:pPr>
            <a:r>
              <a:rPr sz="2400" spc="-5" dirty="0">
                <a:latin typeface="Courier New"/>
                <a:cs typeface="Courier New"/>
              </a:rPr>
              <a:t>prod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6039" y="3699934"/>
            <a:ext cx="1489075" cy="104203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sz="2400" spc="-5" dirty="0">
                <a:latin typeface="Courier New"/>
                <a:cs typeface="Courier New"/>
              </a:rPr>
              <a:t>(1,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spc="-5" dirty="0">
                <a:latin typeface="Courier New"/>
                <a:cs typeface="Courier New"/>
              </a:rPr>
              <a:t>*=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8381" y="4729806"/>
            <a:ext cx="7365365" cy="141160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1110"/>
              </a:spcBef>
            </a:pPr>
            <a:r>
              <a:rPr sz="24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40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prod</a:t>
            </a:r>
          </a:p>
          <a:p>
            <a:pPr marL="101600" marR="5080" indent="-88900">
              <a:lnSpc>
                <a:spcPts val="2800"/>
              </a:lnSpc>
              <a:spcBef>
                <a:spcPts val="145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overall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O(n) </a:t>
            </a:r>
            <a:r>
              <a:rPr sz="2600" dirty="0">
                <a:latin typeface="Calibri"/>
                <a:cs typeface="Calibri"/>
              </a:rPr>
              <a:t>– n </a:t>
            </a:r>
            <a:r>
              <a:rPr sz="2600" spc="-10" dirty="0">
                <a:latin typeface="Calibri"/>
                <a:cs typeface="Calibri"/>
              </a:rPr>
              <a:t>times </a:t>
            </a:r>
            <a:r>
              <a:rPr sz="2600" dirty="0">
                <a:latin typeface="Calibri"/>
                <a:cs typeface="Calibri"/>
              </a:rPr>
              <a:t>round </a:t>
            </a:r>
            <a:r>
              <a:rPr sz="2600" spc="-5" dirty="0">
                <a:latin typeface="Calibri"/>
                <a:cs typeface="Calibri"/>
              </a:rPr>
              <a:t>loop, </a:t>
            </a:r>
            <a:r>
              <a:rPr sz="2600" dirty="0">
                <a:latin typeface="Calibri"/>
                <a:cs typeface="Calibri"/>
              </a:rPr>
              <a:t>constant cost each  </a:t>
            </a:r>
            <a:r>
              <a:rPr sz="2600" spc="-10" dirty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ts val="5280"/>
              </a:lnSpc>
              <a:spcBef>
                <a:spcPts val="100"/>
              </a:spcBef>
            </a:pPr>
            <a:r>
              <a:rPr spc="-35" dirty="0"/>
              <a:t>O() </a:t>
            </a:r>
            <a:r>
              <a:rPr spc="-55" dirty="0"/>
              <a:t>FOR</a:t>
            </a:r>
            <a:r>
              <a:rPr spc="-265" dirty="0"/>
              <a:t> </a:t>
            </a:r>
            <a:r>
              <a:rPr spc="-65" dirty="0"/>
              <a:t>RECURSIVE</a:t>
            </a:r>
          </a:p>
          <a:p>
            <a:pPr marL="151130">
              <a:lnSpc>
                <a:spcPts val="5280"/>
              </a:lnSpc>
              <a:tabLst>
                <a:tab pos="7603490" algn="l"/>
              </a:tabLst>
            </a:pPr>
            <a:r>
              <a:rPr u="sng" spc="-95" dirty="0"/>
              <a:t>FACTORIAL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3" y="2310552"/>
            <a:ext cx="276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</a:t>
            </a:r>
            <a:r>
              <a:rPr sz="20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fact_recur(n):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4541" y="2577252"/>
            <a:ext cx="155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3BD19"/>
                </a:solidFill>
                <a:latin typeface="Courier New"/>
                <a:cs typeface="Courier New"/>
              </a:rPr>
              <a:t>n </a:t>
            </a:r>
            <a:r>
              <a:rPr sz="2000" spc="-5" dirty="0">
                <a:solidFill>
                  <a:srgbClr val="03BD19"/>
                </a:solidFill>
                <a:latin typeface="Courier New"/>
                <a:cs typeface="Courier New"/>
              </a:rPr>
              <a:t>&gt;= </a:t>
            </a:r>
            <a:r>
              <a:rPr sz="2000" dirty="0">
                <a:solidFill>
                  <a:srgbClr val="03BD19"/>
                </a:solidFill>
                <a:latin typeface="Courier New"/>
                <a:cs typeface="Courier New"/>
              </a:rPr>
              <a:t>0</a:t>
            </a:r>
            <a:r>
              <a:rPr sz="2000" spc="-105" dirty="0">
                <a:solidFill>
                  <a:srgbClr val="03BD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3BD19"/>
                </a:solidFill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8084" y="2577252"/>
            <a:ext cx="1854835" cy="1422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309880">
              <a:lnSpc>
                <a:spcPts val="2200"/>
              </a:lnSpc>
              <a:spcBef>
                <a:spcPts val="340"/>
              </a:spcBef>
              <a:tabLst>
                <a:tab pos="469900" algn="l"/>
              </a:tabLst>
            </a:pPr>
            <a:r>
              <a:rPr sz="2000" spc="-5" dirty="0">
                <a:solidFill>
                  <a:srgbClr val="03BD19"/>
                </a:solidFill>
                <a:latin typeface="Courier New"/>
                <a:cs typeface="Courier New"/>
              </a:rPr>
              <a:t>"""</a:t>
            </a:r>
            <a:r>
              <a:rPr sz="2000" spc="-100" dirty="0">
                <a:solidFill>
                  <a:srgbClr val="03BD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3BD19"/>
                </a:solidFill>
                <a:latin typeface="Courier New"/>
                <a:cs typeface="Courier New"/>
              </a:rPr>
              <a:t>assume 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if	</a:t>
            </a:r>
            <a:r>
              <a:rPr sz="2000" dirty="0">
                <a:latin typeface="Courier New"/>
                <a:cs typeface="Courier New"/>
              </a:rPr>
              <a:t>n </a:t>
            </a:r>
            <a:r>
              <a:rPr sz="2000" spc="-5" dirty="0">
                <a:latin typeface="Courier New"/>
                <a:cs typeface="Courier New"/>
              </a:rPr>
              <a:t>&lt;=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1:</a:t>
            </a:r>
            <a:endParaRPr sz="2000" dirty="0">
              <a:latin typeface="Courier New"/>
              <a:cs typeface="Courier New"/>
            </a:endParaRPr>
          </a:p>
          <a:p>
            <a:pPr marL="622300">
              <a:lnSpc>
                <a:spcPts val="1960"/>
              </a:lnSpc>
              <a:tabLst>
                <a:tab pos="16891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2000" dirty="0">
                <a:latin typeface="Courier New"/>
                <a:cs typeface="Courier New"/>
              </a:rPr>
              <a:t>:</a:t>
            </a:r>
          </a:p>
          <a:p>
            <a:pPr marL="622300">
              <a:lnSpc>
                <a:spcPts val="225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4764" y="3669452"/>
            <a:ext cx="2921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700" algn="l"/>
              </a:tabLst>
            </a:pPr>
            <a:r>
              <a:rPr sz="2000" dirty="0">
                <a:latin typeface="Courier New"/>
                <a:cs typeface="Courier New"/>
              </a:rPr>
              <a:t>n*fact_recur(n	–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8383" y="3961553"/>
            <a:ext cx="7539990" cy="295973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01600" indent="-88900">
              <a:lnSpc>
                <a:spcPct val="100000"/>
              </a:lnSpc>
              <a:spcBef>
                <a:spcPts val="8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computes </a:t>
            </a:r>
            <a:r>
              <a:rPr sz="2600" spc="-5" dirty="0">
                <a:latin typeface="Calibri"/>
                <a:cs typeface="Calibri"/>
              </a:rPr>
              <a:t>factorial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recursively</a:t>
            </a:r>
          </a:p>
          <a:p>
            <a:pPr marL="101600" marR="77470" indent="-88900">
              <a:lnSpc>
                <a:spcPts val="2500"/>
              </a:lnSpc>
              <a:spcBef>
                <a:spcPts val="13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if </a:t>
            </a:r>
            <a:r>
              <a:rPr sz="2600" dirty="0">
                <a:latin typeface="Calibri"/>
                <a:cs typeface="Calibri"/>
              </a:rPr>
              <a:t>you </a:t>
            </a:r>
            <a:r>
              <a:rPr sz="2600" spc="-10" dirty="0">
                <a:latin typeface="Calibri"/>
                <a:cs typeface="Calibri"/>
              </a:rPr>
              <a:t>time </a:t>
            </a:r>
            <a:r>
              <a:rPr sz="2600" spc="-5" dirty="0">
                <a:latin typeface="Calibri"/>
                <a:cs typeface="Calibri"/>
              </a:rPr>
              <a:t>it, </a:t>
            </a:r>
            <a:r>
              <a:rPr sz="2600" dirty="0">
                <a:latin typeface="Calibri"/>
                <a:cs typeface="Calibri"/>
              </a:rPr>
              <a:t>may </a:t>
            </a:r>
            <a:r>
              <a:rPr sz="2600" spc="-10" dirty="0">
                <a:latin typeface="Calibri"/>
                <a:cs typeface="Calibri"/>
              </a:rPr>
              <a:t>notice </a:t>
            </a:r>
            <a:r>
              <a:rPr sz="2600" dirty="0">
                <a:latin typeface="Calibri"/>
                <a:cs typeface="Calibri"/>
              </a:rPr>
              <a:t>that it runs a </a:t>
            </a:r>
            <a:r>
              <a:rPr sz="2600" spc="-5" dirty="0">
                <a:latin typeface="Calibri"/>
                <a:cs typeface="Calibri"/>
              </a:rPr>
              <a:t>bit slower </a:t>
            </a:r>
            <a:r>
              <a:rPr sz="2600" dirty="0">
                <a:latin typeface="Calibri"/>
                <a:cs typeface="Calibri"/>
              </a:rPr>
              <a:t>than  </a:t>
            </a:r>
            <a:r>
              <a:rPr sz="2600" spc="-10" dirty="0">
                <a:latin typeface="Calibri"/>
                <a:cs typeface="Calibri"/>
              </a:rPr>
              <a:t>iterative </a:t>
            </a:r>
            <a:r>
              <a:rPr sz="2600" dirty="0">
                <a:latin typeface="Calibri"/>
                <a:cs typeface="Calibri"/>
              </a:rPr>
              <a:t>version </a:t>
            </a:r>
            <a:r>
              <a:rPr sz="2600" spc="-5" dirty="0">
                <a:latin typeface="Calibri"/>
                <a:cs typeface="Calibri"/>
              </a:rPr>
              <a:t>due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function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calls</a:t>
            </a:r>
          </a:p>
          <a:p>
            <a:pPr marL="101600" marR="5080" indent="-88900">
              <a:lnSpc>
                <a:spcPts val="25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10" dirty="0">
                <a:latin typeface="Calibri"/>
                <a:cs typeface="Calibri"/>
              </a:rPr>
              <a:t>still </a:t>
            </a:r>
            <a:r>
              <a:rPr sz="2600" b="1" i="1" spc="-5" dirty="0">
                <a:solidFill>
                  <a:srgbClr val="C00000"/>
                </a:solidFill>
                <a:latin typeface="Calibri"/>
                <a:cs typeface="Calibri"/>
              </a:rPr>
              <a:t>O(n) </a:t>
            </a:r>
            <a:r>
              <a:rPr sz="2600" spc="-5" dirty="0">
                <a:latin typeface="Calibri"/>
                <a:cs typeface="Calibri"/>
              </a:rPr>
              <a:t>because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number </a:t>
            </a:r>
            <a:r>
              <a:rPr sz="2600" spc="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function </a:t>
            </a:r>
            <a:r>
              <a:rPr sz="2600" dirty="0">
                <a:latin typeface="Calibri"/>
                <a:cs typeface="Calibri"/>
              </a:rPr>
              <a:t>calls </a:t>
            </a:r>
            <a:r>
              <a:rPr sz="2600" spc="-5" dirty="0">
                <a:latin typeface="Calibri"/>
                <a:cs typeface="Calibri"/>
              </a:rPr>
              <a:t>is linear  in n, and </a:t>
            </a:r>
            <a:r>
              <a:rPr sz="2600" dirty="0">
                <a:latin typeface="Calibri"/>
                <a:cs typeface="Calibri"/>
              </a:rPr>
              <a:t>constant eﬀort to </a:t>
            </a:r>
            <a:r>
              <a:rPr sz="2600" spc="-5" dirty="0">
                <a:latin typeface="Calibri"/>
                <a:cs typeface="Calibri"/>
              </a:rPr>
              <a:t>set up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</a:t>
            </a:r>
          </a:p>
          <a:p>
            <a:pPr marL="101600" marR="135890" indent="-88900">
              <a:lnSpc>
                <a:spcPts val="25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iterative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recursive factorial </a:t>
            </a:r>
            <a:r>
              <a:rPr sz="2600" spc="-10" dirty="0">
                <a:latin typeface="Calibri"/>
                <a:cs typeface="Calibri"/>
              </a:rPr>
              <a:t>implementations </a:t>
            </a:r>
            <a:r>
              <a:rPr sz="2600" spc="-5" dirty="0">
                <a:latin typeface="Calibri"/>
                <a:cs typeface="Calibri"/>
              </a:rPr>
              <a:t>are 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same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order of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growth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65" dirty="0"/>
              <a:t>LOG-LINEAR</a:t>
            </a:r>
            <a:r>
              <a:rPr u="sng" spc="-145" dirty="0"/>
              <a:t> </a:t>
            </a:r>
            <a:r>
              <a:rPr u="sng" spc="-55" dirty="0"/>
              <a:t>COMPLEITY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22" y="2166028"/>
            <a:ext cx="7574280" cy="16256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many </a:t>
            </a:r>
            <a:r>
              <a:rPr sz="2600" spc="-10" dirty="0">
                <a:latin typeface="Calibri"/>
                <a:cs typeface="Calibri"/>
              </a:rPr>
              <a:t>practical </a:t>
            </a:r>
            <a:r>
              <a:rPr sz="2600" spc="-5" dirty="0">
                <a:latin typeface="Calibri"/>
                <a:cs typeface="Calibri"/>
              </a:rPr>
              <a:t>algorithms are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log-linear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very commonly </a:t>
            </a:r>
            <a:r>
              <a:rPr sz="2600" spc="-5" dirty="0">
                <a:latin typeface="Calibri"/>
                <a:cs typeface="Calibri"/>
              </a:rPr>
              <a:t>used log-linear algorithm is </a:t>
            </a:r>
            <a:r>
              <a:rPr sz="2600" dirty="0">
                <a:latin typeface="Calibri"/>
                <a:cs typeface="Calibri"/>
              </a:rPr>
              <a:t>merge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sort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will return to this </a:t>
            </a:r>
            <a:r>
              <a:rPr sz="2600" spc="-5" dirty="0">
                <a:latin typeface="Calibri"/>
                <a:cs typeface="Calibri"/>
              </a:rPr>
              <a:t>next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lecture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85" dirty="0"/>
              <a:t>POLYNOMIAL</a:t>
            </a:r>
            <a:r>
              <a:rPr u="sng" spc="-185" dirty="0"/>
              <a:t> </a:t>
            </a:r>
            <a:r>
              <a:rPr u="sng" spc="-50" dirty="0"/>
              <a:t>COMPLEXITY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02934"/>
            <a:ext cx="7209155" cy="21996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5080" indent="-88900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most common </a:t>
            </a:r>
            <a:r>
              <a:rPr sz="2600" spc="-5" dirty="0">
                <a:latin typeface="Calibri"/>
                <a:cs typeface="Calibri"/>
              </a:rPr>
              <a:t>polynomial algorithms are </a:t>
            </a:r>
            <a:r>
              <a:rPr sz="2600" spc="-10" dirty="0">
                <a:latin typeface="Calibri"/>
                <a:cs typeface="Calibri"/>
              </a:rPr>
              <a:t>quadratic,  </a:t>
            </a:r>
            <a:r>
              <a:rPr sz="2600" spc="-5" dirty="0">
                <a:latin typeface="Calibri"/>
                <a:cs typeface="Calibri"/>
              </a:rPr>
              <a:t>i.e., </a:t>
            </a:r>
            <a:r>
              <a:rPr sz="2600" dirty="0">
                <a:latin typeface="Calibri"/>
                <a:cs typeface="Calibri"/>
              </a:rPr>
              <a:t>complexity grows with </a:t>
            </a:r>
            <a:r>
              <a:rPr sz="2600" spc="-5" dirty="0">
                <a:latin typeface="Calibri"/>
                <a:cs typeface="Calibri"/>
              </a:rPr>
              <a:t>square of size of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</a:t>
            </a:r>
            <a:endParaRPr sz="2600" dirty="0">
              <a:latin typeface="Calibri"/>
              <a:cs typeface="Calibri"/>
            </a:endParaRPr>
          </a:p>
          <a:p>
            <a:pPr marL="101600" marR="434975" indent="-88900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commonly </a:t>
            </a:r>
            <a:r>
              <a:rPr sz="2600" spc="-5" dirty="0">
                <a:latin typeface="Calibri"/>
                <a:cs typeface="Calibri"/>
              </a:rPr>
              <a:t>occurs </a:t>
            </a:r>
            <a:r>
              <a:rPr sz="2600" dirty="0">
                <a:latin typeface="Calibri"/>
                <a:cs typeface="Calibri"/>
              </a:rPr>
              <a:t>when we </a:t>
            </a:r>
            <a:r>
              <a:rPr sz="2600" spc="-5" dirty="0">
                <a:latin typeface="Calibri"/>
                <a:cs typeface="Calibri"/>
              </a:rPr>
              <a:t>have nested loops or  </a:t>
            </a:r>
            <a:r>
              <a:rPr sz="2600" dirty="0">
                <a:latin typeface="Calibri"/>
                <a:cs typeface="Calibri"/>
              </a:rPr>
              <a:t>recursive </a:t>
            </a:r>
            <a:r>
              <a:rPr sz="2600" spc="-10" dirty="0">
                <a:latin typeface="Calibri"/>
                <a:cs typeface="Calibri"/>
              </a:rPr>
              <a:t>function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calls</a:t>
            </a:r>
          </a:p>
          <a:p>
            <a:pPr marL="238760" indent="-225425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saw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5" dirty="0">
                <a:latin typeface="Calibri"/>
                <a:cs typeface="Calibri"/>
              </a:rPr>
              <a:t>last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50" dirty="0"/>
              <a:t>EXPONENTIAL</a:t>
            </a:r>
            <a:r>
              <a:rPr u="sng" spc="-165" dirty="0"/>
              <a:t> </a:t>
            </a:r>
            <a:r>
              <a:rPr u="sng" spc="-50" dirty="0"/>
              <a:t>COMPLEXITY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02934"/>
            <a:ext cx="7386320" cy="2832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289560" indent="-88900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recursive </a:t>
            </a:r>
            <a:r>
              <a:rPr sz="2600" spc="-10" dirty="0">
                <a:latin typeface="Calibri"/>
                <a:cs typeface="Calibri"/>
              </a:rPr>
              <a:t>functions </a:t>
            </a:r>
            <a:r>
              <a:rPr sz="2600" dirty="0">
                <a:latin typeface="Calibri"/>
                <a:cs typeface="Calibri"/>
              </a:rPr>
              <a:t>where more than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recursive  call </a:t>
            </a:r>
            <a:r>
              <a:rPr sz="2600" spc="-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size of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problem</a:t>
            </a:r>
            <a:endParaRPr sz="26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Towers of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Hanoi</a:t>
            </a:r>
            <a:endParaRPr sz="2400" dirty="0">
              <a:latin typeface="Calibri"/>
              <a:cs typeface="Calibri"/>
            </a:endParaRPr>
          </a:p>
          <a:p>
            <a:pPr marL="101600" indent="-88900">
              <a:lnSpc>
                <a:spcPct val="100000"/>
              </a:lnSpc>
              <a:spcBef>
                <a:spcPts val="13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many </a:t>
            </a:r>
            <a:r>
              <a:rPr sz="2600" spc="-5" dirty="0">
                <a:latin typeface="Calibri"/>
                <a:cs typeface="Calibri"/>
              </a:rPr>
              <a:t>important problems are inherently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exponential</a:t>
            </a:r>
            <a:endParaRPr sz="2600" dirty="0">
              <a:latin typeface="Calibri"/>
              <a:cs typeface="Calibri"/>
            </a:endParaRPr>
          </a:p>
          <a:p>
            <a:pPr marL="393700" lvl="1" indent="-190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unfortunate, as </a:t>
            </a:r>
            <a:r>
              <a:rPr sz="2400" dirty="0">
                <a:latin typeface="Calibri"/>
                <a:cs typeface="Calibri"/>
              </a:rPr>
              <a:t>cost 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</a:t>
            </a:r>
            <a:endParaRPr sz="2400" dirty="0">
              <a:latin typeface="Calibri"/>
              <a:cs typeface="Calibri"/>
            </a:endParaRPr>
          </a:p>
          <a:p>
            <a:pPr marL="393700" marR="396240" lvl="1" indent="-190500">
              <a:lnSpc>
                <a:spcPts val="2600"/>
              </a:lnSpc>
              <a:spcBef>
                <a:spcPts val="64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lead us </a:t>
            </a:r>
            <a:r>
              <a:rPr sz="2400" dirty="0">
                <a:latin typeface="Calibri"/>
                <a:cs typeface="Calibri"/>
              </a:rPr>
              <a:t>to consider </a:t>
            </a:r>
            <a:r>
              <a:rPr sz="2400" spc="-5" dirty="0">
                <a:latin typeface="Calibri"/>
                <a:cs typeface="Calibri"/>
              </a:rPr>
              <a:t>approximate </a:t>
            </a:r>
            <a:r>
              <a:rPr sz="2400" spc="-10" dirty="0">
                <a:latin typeface="Calibri"/>
                <a:cs typeface="Calibri"/>
              </a:rPr>
              <a:t>solutions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may  </a:t>
            </a:r>
            <a:r>
              <a:rPr sz="2400" spc="-5" dirty="0">
                <a:latin typeface="Calibri"/>
                <a:cs typeface="Calibri"/>
              </a:rPr>
              <a:t>provide </a:t>
            </a:r>
            <a:r>
              <a:rPr sz="2400" dirty="0">
                <a:latin typeface="Calibri"/>
                <a:cs typeface="Calibri"/>
              </a:rPr>
              <a:t>reasonable </a:t>
            </a:r>
            <a:r>
              <a:rPr sz="2400" spc="-5" dirty="0">
                <a:latin typeface="Calibri"/>
                <a:cs typeface="Calibri"/>
              </a:rPr>
              <a:t>answer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quickly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72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1130" marR="5080">
              <a:lnSpc>
                <a:spcPts val="4800"/>
              </a:lnSpc>
              <a:spcBef>
                <a:spcPts val="1060"/>
              </a:spcBef>
            </a:pPr>
            <a:r>
              <a:rPr spc="-55" dirty="0"/>
              <a:t>COMPLEXITY </a:t>
            </a:r>
            <a:r>
              <a:rPr spc="-25" dirty="0"/>
              <a:t>OF </a:t>
            </a:r>
            <a:r>
              <a:rPr spc="-90" dirty="0"/>
              <a:t>TOWERS</a:t>
            </a:r>
            <a:r>
              <a:rPr spc="-275" dirty="0"/>
              <a:t> </a:t>
            </a:r>
            <a:r>
              <a:rPr spc="-25" dirty="0"/>
              <a:t>OF  </a:t>
            </a:r>
            <a:r>
              <a:rPr spc="-55" dirty="0"/>
              <a:t>HANOI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8263" y="2183554"/>
            <a:ext cx="4550410" cy="11811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700"/>
              </a:spcBef>
              <a:buClr>
                <a:srgbClr val="595959"/>
              </a:buClr>
              <a:buFont typeface="Wingdings"/>
              <a:buChar char=""/>
              <a:tabLst>
                <a:tab pos="186690" algn="l"/>
              </a:tabLst>
            </a:pPr>
            <a:r>
              <a:rPr sz="2000" spc="-5" dirty="0">
                <a:latin typeface="Calibri"/>
                <a:cs typeface="Calibri"/>
              </a:rPr>
              <a:t>Let 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1950" spc="0" baseline="-21367" dirty="0">
                <a:latin typeface="Calibri"/>
                <a:cs typeface="Calibri"/>
              </a:rPr>
              <a:t>n  </a:t>
            </a:r>
            <a:r>
              <a:rPr sz="2000" spc="-5" dirty="0">
                <a:latin typeface="Calibri"/>
                <a:cs typeface="Calibri"/>
              </a:rPr>
              <a:t>denote </a:t>
            </a:r>
            <a:r>
              <a:rPr sz="2000" spc="-10" dirty="0">
                <a:latin typeface="Calibri"/>
                <a:cs typeface="Calibri"/>
              </a:rPr>
              <a:t>time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solve </a:t>
            </a:r>
            <a:r>
              <a:rPr sz="2000" dirty="0">
                <a:latin typeface="Calibri"/>
                <a:cs typeface="Calibri"/>
              </a:rPr>
              <a:t>tower </a:t>
            </a:r>
            <a:r>
              <a:rPr sz="2000" spc="-5" dirty="0">
                <a:latin typeface="Calibri"/>
                <a:cs typeface="Calibri"/>
              </a:rPr>
              <a:t>of size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</a:p>
          <a:p>
            <a:pPr marL="186055" indent="-173355">
              <a:lnSpc>
                <a:spcPct val="100000"/>
              </a:lnSpc>
              <a:spcBef>
                <a:spcPts val="600"/>
              </a:spcBef>
              <a:buClr>
                <a:srgbClr val="595959"/>
              </a:buClr>
              <a:buFont typeface="Wingdings"/>
              <a:buChar char=""/>
              <a:tabLst>
                <a:tab pos="186690" algn="l"/>
              </a:tabLst>
            </a:pPr>
            <a:r>
              <a:rPr sz="2000" spc="0" dirty="0">
                <a:latin typeface="Calibri"/>
                <a:cs typeface="Calibri"/>
              </a:rPr>
              <a:t>t</a:t>
            </a:r>
            <a:r>
              <a:rPr sz="1950" spc="0" baseline="-21367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0" dirty="0">
                <a:latin typeface="Calibri"/>
                <a:cs typeface="Calibri"/>
              </a:rPr>
              <a:t>2t</a:t>
            </a:r>
            <a:r>
              <a:rPr sz="1950" spc="0" baseline="-21367" dirty="0">
                <a:latin typeface="Calibri"/>
                <a:cs typeface="Calibri"/>
              </a:rPr>
              <a:t>n-1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15925" algn="l"/>
              </a:tabLst>
            </a:pPr>
            <a:r>
              <a:rPr sz="20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0" dirty="0">
                <a:latin typeface="Calibri"/>
                <a:cs typeface="Calibri"/>
              </a:rPr>
              <a:t>2(2t</a:t>
            </a:r>
            <a:r>
              <a:rPr sz="1950" spc="0" baseline="-21367" dirty="0">
                <a:latin typeface="Calibri"/>
                <a:cs typeface="Calibri"/>
              </a:rPr>
              <a:t>n-2 </a:t>
            </a:r>
            <a:r>
              <a:rPr sz="2000" dirty="0">
                <a:latin typeface="Calibri"/>
                <a:cs typeface="Calibri"/>
              </a:rPr>
              <a:t>+ 1) +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0937" y="3792220"/>
            <a:ext cx="171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Geometric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growth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0937" y="4338320"/>
            <a:ext cx="2372360" cy="8458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R="5080">
              <a:lnSpc>
                <a:spcPts val="2100"/>
              </a:lnSpc>
              <a:spcBef>
                <a:spcPts val="220"/>
              </a:spcBef>
              <a:tabLst>
                <a:tab pos="842644" algn="l"/>
                <a:tab pos="169291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	2</a:t>
            </a:r>
            <a:r>
              <a:rPr sz="1800" baseline="25462" dirty="0">
                <a:latin typeface="Calibri"/>
                <a:cs typeface="Calibri"/>
              </a:rPr>
              <a:t>n-1</a:t>
            </a:r>
            <a:r>
              <a:rPr sz="1800" spc="-7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	+ 2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 2a = </a:t>
            </a:r>
            <a:r>
              <a:rPr sz="1800" spc="-5" dirty="0">
                <a:latin typeface="Calibri"/>
                <a:cs typeface="Calibri"/>
              </a:rPr>
              <a:t>2</a:t>
            </a:r>
            <a:r>
              <a:rPr sz="1800" spc="-7" baseline="25462" dirty="0">
                <a:latin typeface="Calibri"/>
                <a:cs typeface="Calibri"/>
              </a:rPr>
              <a:t>n </a:t>
            </a:r>
            <a:r>
              <a:rPr sz="1800" dirty="0">
                <a:latin typeface="Calibri"/>
                <a:cs typeface="Calibri"/>
              </a:rPr>
              <a:t>+ 2</a:t>
            </a:r>
            <a:r>
              <a:rPr sz="1800" baseline="25462" dirty="0">
                <a:latin typeface="Calibri"/>
                <a:cs typeface="Calibri"/>
              </a:rPr>
              <a:t>n-1 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...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</a:p>
          <a:p>
            <a:pPr>
              <a:lnSpc>
                <a:spcPts val="2140"/>
              </a:lnSpc>
              <a:tabLst>
                <a:tab pos="264160" algn="l"/>
                <a:tab pos="2072639" algn="l"/>
              </a:tabLst>
            </a:pPr>
            <a:r>
              <a:rPr sz="1800" dirty="0">
                <a:latin typeface="Calibri"/>
                <a:cs typeface="Calibri"/>
              </a:rPr>
              <a:t>a	=</a:t>
            </a:r>
            <a:r>
              <a:rPr sz="1800" spc="-5" dirty="0">
                <a:latin typeface="Calibri"/>
                <a:cs typeface="Calibri"/>
              </a:rPr>
              <a:t> 2</a:t>
            </a:r>
            <a:r>
              <a:rPr sz="1800" spc="-7" baseline="25462" dirty="0">
                <a:latin typeface="Calibri"/>
                <a:cs typeface="Calibri"/>
              </a:rPr>
              <a:t>n	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8381" y="3339254"/>
            <a:ext cx="3290570" cy="27686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415925" algn="l"/>
              </a:tabLst>
            </a:pPr>
            <a:r>
              <a:rPr sz="20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0" dirty="0">
                <a:latin typeface="Calibri"/>
                <a:cs typeface="Calibri"/>
              </a:rPr>
              <a:t>4t</a:t>
            </a:r>
            <a:r>
              <a:rPr sz="1950" spc="0" baseline="-21367" dirty="0">
                <a:latin typeface="Calibri"/>
                <a:cs typeface="Calibri"/>
              </a:rPr>
              <a:t>n-2 </a:t>
            </a:r>
            <a:r>
              <a:rPr sz="2000" dirty="0">
                <a:latin typeface="Calibri"/>
                <a:cs typeface="Calibri"/>
              </a:rPr>
              <a:t>+ 2 +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15925" algn="l"/>
              </a:tabLst>
            </a:pPr>
            <a:r>
              <a:rPr sz="20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0" dirty="0">
                <a:latin typeface="Calibri"/>
                <a:cs typeface="Calibri"/>
              </a:rPr>
              <a:t>4(2t</a:t>
            </a:r>
            <a:r>
              <a:rPr sz="1950" spc="0" baseline="-21367" dirty="0">
                <a:latin typeface="Calibri"/>
                <a:cs typeface="Calibri"/>
              </a:rPr>
              <a:t>n-3 </a:t>
            </a:r>
            <a:r>
              <a:rPr sz="2000" dirty="0">
                <a:latin typeface="Calibri"/>
                <a:cs typeface="Calibri"/>
              </a:rPr>
              <a:t>+ 1) + 2 +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15925" algn="l"/>
              </a:tabLst>
            </a:pPr>
            <a:r>
              <a:rPr sz="20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0" dirty="0">
                <a:latin typeface="Calibri"/>
                <a:cs typeface="Calibri"/>
              </a:rPr>
              <a:t>8t</a:t>
            </a:r>
            <a:r>
              <a:rPr sz="1950" spc="0" baseline="-21367" dirty="0">
                <a:latin typeface="Calibri"/>
                <a:cs typeface="Calibri"/>
              </a:rPr>
              <a:t>n-3 </a:t>
            </a:r>
            <a:r>
              <a:rPr sz="2000" dirty="0">
                <a:latin typeface="Calibri"/>
                <a:cs typeface="Calibri"/>
              </a:rPr>
              <a:t>+ 4 + 2 +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15925" algn="l"/>
              </a:tabLst>
            </a:pPr>
            <a:r>
              <a:rPr sz="20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0" dirty="0">
                <a:latin typeface="Calibri"/>
                <a:cs typeface="Calibri"/>
              </a:rPr>
              <a:t>2</a:t>
            </a:r>
            <a:r>
              <a:rPr sz="1950" spc="0" baseline="25641" dirty="0">
                <a:latin typeface="Calibri"/>
                <a:cs typeface="Calibri"/>
              </a:rPr>
              <a:t>k 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1950" spc="0" baseline="-21367" dirty="0">
                <a:latin typeface="Calibri"/>
                <a:cs typeface="Calibri"/>
              </a:rPr>
              <a:t>n-k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1950" spc="7" baseline="25641" dirty="0">
                <a:latin typeface="Calibri"/>
                <a:cs typeface="Calibri"/>
              </a:rPr>
              <a:t>k-1 </a:t>
            </a:r>
            <a:r>
              <a:rPr sz="2000" dirty="0">
                <a:latin typeface="Calibri"/>
                <a:cs typeface="Calibri"/>
              </a:rPr>
              <a:t>+ … + 4 + 2 +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15925" algn="l"/>
              </a:tabLst>
            </a:pPr>
            <a:r>
              <a:rPr sz="20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1950" spc="7" baseline="25641" dirty="0">
                <a:latin typeface="Calibri"/>
                <a:cs typeface="Calibri"/>
              </a:rPr>
              <a:t>n-1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1950" spc="7" baseline="25641" dirty="0">
                <a:latin typeface="Calibri"/>
                <a:cs typeface="Calibri"/>
              </a:rPr>
              <a:t>n-2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" dirty="0">
                <a:latin typeface="Calibri"/>
                <a:cs typeface="Calibri"/>
              </a:rPr>
              <a:t>... </a:t>
            </a:r>
            <a:r>
              <a:rPr sz="2000" dirty="0">
                <a:latin typeface="Calibri"/>
                <a:cs typeface="Calibri"/>
              </a:rPr>
              <a:t>+ 4 + 2 +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15925" algn="l"/>
              </a:tabLst>
            </a:pPr>
            <a:r>
              <a:rPr sz="20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0" dirty="0">
                <a:latin typeface="Calibri"/>
                <a:cs typeface="Calibri"/>
              </a:rPr>
              <a:t>2</a:t>
            </a:r>
            <a:r>
              <a:rPr sz="1950" spc="0" baseline="2564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</a:p>
          <a:p>
            <a:pPr marL="186055" indent="-173355">
              <a:lnSpc>
                <a:spcPct val="100000"/>
              </a:lnSpc>
              <a:spcBef>
                <a:spcPts val="700"/>
              </a:spcBef>
              <a:buClr>
                <a:srgbClr val="595959"/>
              </a:buClr>
              <a:buFont typeface="Wingdings"/>
              <a:buChar char=""/>
              <a:tabLst>
                <a:tab pos="186690" algn="l"/>
              </a:tabLst>
            </a:pPr>
            <a:r>
              <a:rPr sz="2000" spc="-5" dirty="0">
                <a:latin typeface="Calibri"/>
                <a:cs typeface="Calibri"/>
              </a:rPr>
              <a:t>so order of </a:t>
            </a:r>
            <a:r>
              <a:rPr sz="2000" dirty="0">
                <a:latin typeface="Calibri"/>
                <a:cs typeface="Calibri"/>
              </a:rPr>
              <a:t>growth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O(2</a:t>
            </a:r>
            <a:r>
              <a:rPr sz="1950" i="1" baseline="2564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9498" y="3759200"/>
            <a:ext cx="3855720" cy="1477010"/>
          </a:xfrm>
          <a:custGeom>
            <a:avLst/>
            <a:gdLst/>
            <a:ahLst/>
            <a:cxnLst/>
            <a:rect l="l" t="t" r="r" b="b"/>
            <a:pathLst>
              <a:path w="3855720" h="1477010">
                <a:moveTo>
                  <a:pt x="0" y="0"/>
                </a:moveTo>
                <a:lnTo>
                  <a:pt x="3855657" y="0"/>
                </a:lnTo>
                <a:lnTo>
                  <a:pt x="3855657" y="1476574"/>
                </a:lnTo>
                <a:lnTo>
                  <a:pt x="0" y="1476574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build="p"/>
      <p:bldP spid="7" grpId="0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50" dirty="0"/>
              <a:t>EXPONENTIAL</a:t>
            </a:r>
            <a:r>
              <a:rPr u="sng" spc="-165" dirty="0"/>
              <a:t> </a:t>
            </a:r>
            <a:r>
              <a:rPr u="sng" spc="-50" dirty="0"/>
              <a:t>COMPLEXITY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02934"/>
            <a:ext cx="7371080" cy="36449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67945" indent="-88900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given a </a:t>
            </a:r>
            <a:r>
              <a:rPr sz="2600" spc="-5" dirty="0">
                <a:latin typeface="Calibri"/>
                <a:cs typeface="Calibri"/>
              </a:rPr>
              <a:t>set of integers (with no </a:t>
            </a:r>
            <a:r>
              <a:rPr sz="2600" dirty="0">
                <a:latin typeface="Calibri"/>
                <a:cs typeface="Calibri"/>
              </a:rPr>
              <a:t>repeats), want to  generate the </a:t>
            </a:r>
            <a:r>
              <a:rPr sz="2600" spc="-5" dirty="0">
                <a:latin typeface="Calibri"/>
                <a:cs typeface="Calibri"/>
              </a:rPr>
              <a:t>collection of all possible subsets </a:t>
            </a:r>
            <a:r>
              <a:rPr sz="2600" dirty="0">
                <a:latin typeface="Calibri"/>
                <a:cs typeface="Calibri"/>
              </a:rPr>
              <a:t>– called  the </a:t>
            </a:r>
            <a:r>
              <a:rPr sz="2600" spc="-5" dirty="0">
                <a:latin typeface="Calibri"/>
                <a:cs typeface="Calibri"/>
              </a:rPr>
              <a:t>power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endParaRPr sz="26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1035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{1, </a:t>
            </a:r>
            <a:r>
              <a:rPr sz="2600" dirty="0">
                <a:latin typeface="Calibri"/>
                <a:cs typeface="Calibri"/>
              </a:rPr>
              <a:t>2, 3, 4} would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generate</a:t>
            </a:r>
          </a:p>
          <a:p>
            <a:pPr marL="386080" lvl="1" indent="-182880">
              <a:lnSpc>
                <a:spcPts val="2740"/>
              </a:lnSpc>
              <a:spcBef>
                <a:spcPts val="95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{}, </a:t>
            </a:r>
            <a:r>
              <a:rPr sz="2400" spc="-5" dirty="0">
                <a:latin typeface="Calibri"/>
                <a:cs typeface="Calibri"/>
              </a:rPr>
              <a:t>{1}, {2}, {3}, {4}, {1, 2}, {1, 3}, {1, 4}, {2, 3}, {2, 4}, {3,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4},</a:t>
            </a:r>
            <a:endParaRPr sz="2400" dirty="0">
              <a:latin typeface="Calibri"/>
              <a:cs typeface="Calibri"/>
            </a:endParaRPr>
          </a:p>
          <a:p>
            <a:pPr marL="393700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{1, 2, 3}, {1, 2, 4}, {1, 3, 4}, {2, 3, 4}, {1, 2, 3,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4}</a:t>
            </a:r>
            <a:endParaRPr sz="2400" dirty="0">
              <a:latin typeface="Calibri"/>
              <a:cs typeface="Calibri"/>
            </a:endParaRPr>
          </a:p>
          <a:p>
            <a:pPr marL="101600" indent="-88900">
              <a:lnSpc>
                <a:spcPct val="100000"/>
              </a:lnSpc>
              <a:spcBef>
                <a:spcPts val="13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order doesn’t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matter</a:t>
            </a:r>
            <a:endParaRPr sz="2600" dirty="0">
              <a:latin typeface="Calibri"/>
              <a:cs typeface="Calibri"/>
            </a:endParaRPr>
          </a:p>
          <a:p>
            <a:pPr marL="386080" lvl="1" indent="-182880">
              <a:lnSpc>
                <a:spcPts val="2740"/>
              </a:lnSpc>
              <a:spcBef>
                <a:spcPts val="95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{}, </a:t>
            </a:r>
            <a:r>
              <a:rPr sz="2400" spc="-5" dirty="0">
                <a:latin typeface="Calibri"/>
                <a:cs typeface="Calibri"/>
              </a:rPr>
              <a:t>{1}, {2}, {1, 2}, {3}, {1, 3}, {2, 3}, {1, 2, 3}, {4}, {1, 4},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{2,</a:t>
            </a:r>
            <a:endParaRPr sz="2400" dirty="0">
              <a:latin typeface="Calibri"/>
              <a:cs typeface="Calibri"/>
            </a:endParaRPr>
          </a:p>
          <a:p>
            <a:pPr marL="393700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4}, </a:t>
            </a:r>
            <a:r>
              <a:rPr sz="2400" dirty="0">
                <a:latin typeface="Calibri"/>
                <a:cs typeface="Calibri"/>
              </a:rPr>
              <a:t>{1, 2, </a:t>
            </a:r>
            <a:r>
              <a:rPr sz="2400" spc="-5" dirty="0">
                <a:latin typeface="Calibri"/>
                <a:cs typeface="Calibri"/>
              </a:rPr>
              <a:t>4}, </a:t>
            </a:r>
            <a:r>
              <a:rPr sz="2400" dirty="0">
                <a:latin typeface="Calibri"/>
                <a:cs typeface="Calibri"/>
              </a:rPr>
              <a:t>{3, </a:t>
            </a:r>
            <a:r>
              <a:rPr sz="2400" spc="-5" dirty="0">
                <a:latin typeface="Calibri"/>
                <a:cs typeface="Calibri"/>
              </a:rPr>
              <a:t>4}, </a:t>
            </a:r>
            <a:r>
              <a:rPr sz="2400" dirty="0">
                <a:latin typeface="Calibri"/>
                <a:cs typeface="Calibri"/>
              </a:rPr>
              <a:t>{1, 3, </a:t>
            </a:r>
            <a:r>
              <a:rPr sz="2400" spc="-5" dirty="0">
                <a:latin typeface="Calibri"/>
                <a:cs typeface="Calibri"/>
              </a:rPr>
              <a:t>4}, </a:t>
            </a:r>
            <a:r>
              <a:rPr sz="2400" dirty="0">
                <a:latin typeface="Calibri"/>
                <a:cs typeface="Calibri"/>
              </a:rPr>
              <a:t>{2, 3, </a:t>
            </a:r>
            <a:r>
              <a:rPr sz="2400" spc="-5" dirty="0">
                <a:latin typeface="Calibri"/>
                <a:cs typeface="Calibri"/>
              </a:rPr>
              <a:t>4}, </a:t>
            </a:r>
            <a:r>
              <a:rPr sz="2400" dirty="0">
                <a:latin typeface="Calibri"/>
                <a:cs typeface="Calibri"/>
              </a:rPr>
              <a:t>{1, 2, 3,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4}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72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823" y="1404621"/>
            <a:ext cx="5692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POWER </a:t>
            </a:r>
            <a:r>
              <a:rPr spc="-35" dirty="0"/>
              <a:t>SET </a:t>
            </a:r>
            <a:r>
              <a:rPr dirty="0"/>
              <a:t>–</a:t>
            </a:r>
            <a:r>
              <a:rPr spc="-285" dirty="0"/>
              <a:t> </a:t>
            </a:r>
            <a:r>
              <a:rPr spc="-60" dirty="0"/>
              <a:t>CONCEPT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8381" y="2244514"/>
            <a:ext cx="738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indent="-1397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sz="2400" dirty="0">
                <a:latin typeface="Calibri"/>
                <a:cs typeface="Calibri"/>
              </a:rPr>
              <a:t>we want to generate the </a:t>
            </a:r>
            <a:r>
              <a:rPr sz="2400" spc="-5" dirty="0">
                <a:latin typeface="Calibri"/>
                <a:cs typeface="Calibri"/>
              </a:rPr>
              <a:t>power set of integers from </a:t>
            </a:r>
            <a:r>
              <a:rPr sz="2400" dirty="0">
                <a:latin typeface="Calibri"/>
                <a:cs typeface="Calibri"/>
              </a:rPr>
              <a:t>1 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8381" y="2676415"/>
            <a:ext cx="7226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279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assume </a:t>
            </a:r>
            <a:r>
              <a:rPr sz="2400" dirty="0">
                <a:latin typeface="Calibri"/>
                <a:cs typeface="Calibri"/>
              </a:rPr>
              <a:t>we can generate </a:t>
            </a:r>
            <a:r>
              <a:rPr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cs typeface="Calibri"/>
              </a:rPr>
              <a:t>power</a:t>
            </a:r>
            <a:r>
              <a:rPr sz="2400" spc="-5" dirty="0">
                <a:latin typeface="Calibri"/>
                <a:cs typeface="Calibri"/>
              </a:rPr>
              <a:t> set of integers from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7383" y="2930314"/>
            <a:ext cx="433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n-1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8381" y="3362215"/>
            <a:ext cx="66427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279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all of </a:t>
            </a:r>
            <a:r>
              <a:rPr sz="2400" dirty="0">
                <a:latin typeface="Calibri"/>
                <a:cs typeface="Calibri"/>
              </a:rPr>
              <a:t>those </a:t>
            </a:r>
            <a:r>
              <a:rPr sz="2400" spc="-5" dirty="0">
                <a:latin typeface="Calibri"/>
                <a:cs typeface="Calibri"/>
              </a:rPr>
              <a:t>subsets belong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bigger power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7383" y="3616114"/>
            <a:ext cx="6909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(choosing not include n); and all of </a:t>
            </a:r>
            <a:r>
              <a:rPr sz="2400" dirty="0">
                <a:latin typeface="Calibri"/>
                <a:cs typeface="Calibri"/>
              </a:rPr>
              <a:t>those </a:t>
            </a:r>
            <a:r>
              <a:rPr sz="2400" spc="-5" dirty="0">
                <a:latin typeface="Calibri"/>
                <a:cs typeface="Calibri"/>
              </a:rPr>
              <a:t>subsets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57383" y="3870012"/>
            <a:ext cx="7281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added </a:t>
            </a:r>
            <a:r>
              <a:rPr sz="2400" dirty="0">
                <a:latin typeface="Calibri"/>
                <a:cs typeface="Calibri"/>
              </a:rPr>
              <a:t>to each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5" dirty="0">
                <a:latin typeface="Calibri"/>
                <a:cs typeface="Calibri"/>
              </a:rPr>
              <a:t>also belong </a:t>
            </a:r>
            <a:r>
              <a:rPr sz="2400" dirty="0">
                <a:latin typeface="Calibri"/>
                <a:cs typeface="Calibri"/>
              </a:rPr>
              <a:t>to the </a:t>
            </a:r>
            <a:r>
              <a:rPr sz="2400" spc="-5" dirty="0">
                <a:latin typeface="Calibri"/>
                <a:cs typeface="Calibri"/>
              </a:rPr>
              <a:t>bigger power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7383" y="4123911"/>
            <a:ext cx="2840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(choosing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include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8381" y="4576234"/>
            <a:ext cx="1536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7510" y="4804783"/>
            <a:ext cx="42538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4}, </a:t>
            </a:r>
            <a:r>
              <a:rPr sz="2200" dirty="0">
                <a:latin typeface="Calibri"/>
                <a:cs typeface="Calibri"/>
              </a:rPr>
              <a:t>{3, </a:t>
            </a:r>
            <a:r>
              <a:rPr sz="2200" spc="-5" dirty="0">
                <a:latin typeface="Calibri"/>
                <a:cs typeface="Calibri"/>
              </a:rPr>
              <a:t>4}, </a:t>
            </a:r>
            <a:r>
              <a:rPr sz="2200" dirty="0">
                <a:latin typeface="Calibri"/>
                <a:cs typeface="Calibri"/>
              </a:rPr>
              <a:t>{1, 3, </a:t>
            </a:r>
            <a:r>
              <a:rPr sz="2200" spc="-5" dirty="0">
                <a:latin typeface="Calibri"/>
                <a:cs typeface="Calibri"/>
              </a:rPr>
              <a:t>4}, </a:t>
            </a:r>
            <a:r>
              <a:rPr sz="2200" dirty="0">
                <a:latin typeface="Calibri"/>
                <a:cs typeface="Calibri"/>
              </a:rPr>
              <a:t>{2, 3, </a:t>
            </a:r>
            <a:r>
              <a:rPr sz="2200" spc="-5" dirty="0">
                <a:latin typeface="Calibri"/>
                <a:cs typeface="Calibri"/>
              </a:rPr>
              <a:t>4}, </a:t>
            </a:r>
            <a:r>
              <a:rPr sz="2200" dirty="0">
                <a:latin typeface="Calibri"/>
                <a:cs typeface="Calibri"/>
              </a:rPr>
              <a:t>{1, 2, 3,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5557" y="4495800"/>
            <a:ext cx="2629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, </a:t>
            </a:r>
            <a:r>
              <a:rPr sz="2200" spc="-5" dirty="0">
                <a:latin typeface="Calibri"/>
                <a:cs typeface="Calibri"/>
              </a:rPr>
              <a:t>{4}, {1, </a:t>
            </a:r>
            <a:r>
              <a:rPr sz="2200" dirty="0">
                <a:latin typeface="Calibri"/>
                <a:cs typeface="Calibri"/>
              </a:rPr>
              <a:t>4}, </a:t>
            </a:r>
            <a:r>
              <a:rPr sz="2200" spc="-5" dirty="0">
                <a:latin typeface="Calibri"/>
                <a:cs typeface="Calibri"/>
              </a:rPr>
              <a:t>{2, </a:t>
            </a:r>
            <a:r>
              <a:rPr sz="2200" dirty="0">
                <a:latin typeface="Calibri"/>
                <a:cs typeface="Calibri"/>
              </a:rPr>
              <a:t>4}, </a:t>
            </a:r>
            <a:r>
              <a:rPr sz="2200" spc="-5" dirty="0">
                <a:latin typeface="Calibri"/>
                <a:cs typeface="Calibri"/>
              </a:rPr>
              <a:t>{1,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68381" y="5648215"/>
            <a:ext cx="3496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279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nice recursive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description!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0037"/>
              </p:ext>
            </p:extLst>
          </p:nvPr>
        </p:nvGraphicFramePr>
        <p:xfrm>
          <a:off x="1447800" y="4567766"/>
          <a:ext cx="5367492" cy="24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078"/>
                <a:gridCol w="629678"/>
                <a:gridCol w="1173654"/>
                <a:gridCol w="3322082"/>
              </a:tblGrid>
              <a:tr h="241300">
                <a:tc>
                  <a:txBody>
                    <a:bodyPr/>
                    <a:lstStyle/>
                    <a:p>
                      <a:pPr marL="15875">
                        <a:lnSpc>
                          <a:spcPts val="18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{}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2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{1}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{2}, {1,</a:t>
                      </a:r>
                      <a:r>
                        <a:rPr sz="22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2}</a:t>
                      </a: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{3}, {1,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3},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{2,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3},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{1,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22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3}</a:t>
                      </a: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50" dirty="0"/>
              <a:t>EXPONENTIAL</a:t>
            </a:r>
            <a:r>
              <a:rPr u="sng" spc="-165" dirty="0"/>
              <a:t> </a:t>
            </a:r>
            <a:r>
              <a:rPr u="sng" spc="-50" dirty="0"/>
              <a:t>COMPLEXITY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1709" y="2310552"/>
            <a:ext cx="29216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156845" indent="-610235">
              <a:lnSpc>
                <a:spcPct val="1167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20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genSubsets</a:t>
            </a:r>
            <a:r>
              <a:rPr sz="2000" dirty="0">
                <a:latin typeface="Courier New"/>
                <a:cs typeface="Courier New"/>
              </a:rPr>
              <a:t>(L):  </a:t>
            </a:r>
            <a:r>
              <a:rPr sz="2000" spc="-5" dirty="0">
                <a:latin typeface="Courier New"/>
                <a:cs typeface="Courier New"/>
              </a:rPr>
              <a:t>res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[]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spc="-5" dirty="0">
                <a:solidFill>
                  <a:srgbClr val="660066"/>
                </a:solidFill>
                <a:latin typeface="Courier New"/>
                <a:cs typeface="Courier New"/>
              </a:rPr>
              <a:t>len</a:t>
            </a:r>
            <a:r>
              <a:rPr sz="2000" spc="-5" dirty="0">
                <a:latin typeface="Courier New"/>
                <a:cs typeface="Courier New"/>
              </a:rPr>
              <a:t>(L) ==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0: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6175" y="3390052"/>
            <a:ext cx="2921635" cy="736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BFBFBF"/>
                </a:solidFill>
                <a:latin typeface="Courier New"/>
                <a:cs typeface="Courier New"/>
              </a:rPr>
              <a:t>list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all subsets</a:t>
            </a:r>
            <a:r>
              <a:rPr sz="2000" spc="-8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without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6151" y="4494952"/>
            <a:ext cx="3074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of </a:t>
            </a:r>
            <a:r>
              <a:rPr sz="2000" dirty="0">
                <a:solidFill>
                  <a:srgbClr val="BFBFBF"/>
                </a:solidFill>
                <a:latin typeface="Courier New"/>
                <a:cs typeface="Courier New"/>
              </a:rPr>
              <a:t>just </a:t>
            </a: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last</a:t>
            </a:r>
            <a:r>
              <a:rPr sz="2000" spc="-9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FBFBF"/>
                </a:solidFill>
                <a:latin typeface="Courier New"/>
                <a:cs typeface="Courier New"/>
              </a:rPr>
              <a:t>element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609" y="3390052"/>
            <a:ext cx="5119370" cy="251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609600">
              <a:lnSpc>
                <a:spcPct val="116700"/>
              </a:lnSpc>
              <a:spcBef>
                <a:spcPts val="100"/>
              </a:spcBef>
              <a:tabLst>
                <a:tab pos="49530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spc="-5" dirty="0">
                <a:latin typeface="Courier New"/>
                <a:cs typeface="Courier New"/>
              </a:rPr>
              <a:t>[[]] </a:t>
            </a: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#list of</a:t>
            </a:r>
            <a:r>
              <a:rPr sz="2000" spc="-9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empty  </a:t>
            </a:r>
            <a:r>
              <a:rPr sz="2000" spc="-5" dirty="0">
                <a:latin typeface="Courier New"/>
                <a:cs typeface="Courier New"/>
              </a:rPr>
              <a:t>smalle</a:t>
            </a:r>
            <a:r>
              <a:rPr sz="2000" dirty="0">
                <a:latin typeface="Courier New"/>
                <a:cs typeface="Courier New"/>
              </a:rPr>
              <a:t>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genSubsets(L[:-1])	</a:t>
            </a:r>
            <a:r>
              <a:rPr sz="2000" dirty="0">
                <a:solidFill>
                  <a:srgbClr val="BFBFBF"/>
                </a:solidFill>
                <a:latin typeface="Courier New"/>
                <a:cs typeface="Courier New"/>
              </a:rPr>
              <a:t>#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last</a:t>
            </a:r>
            <a:r>
              <a:rPr sz="2000" spc="-10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FBFBF"/>
                </a:solidFill>
                <a:latin typeface="Courier New"/>
                <a:cs typeface="Courier New"/>
              </a:rPr>
              <a:t>element</a:t>
            </a:r>
            <a:endParaRPr sz="2000">
              <a:latin typeface="Courier New"/>
              <a:cs typeface="Courier New"/>
            </a:endParaRPr>
          </a:p>
          <a:p>
            <a:pPr marL="533400" marR="5080">
              <a:lnSpc>
                <a:spcPct val="116700"/>
              </a:lnSpc>
              <a:tabLst>
                <a:tab pos="2819400" algn="l"/>
              </a:tabLst>
            </a:pPr>
            <a:r>
              <a:rPr sz="2000" spc="-5" dirty="0">
                <a:latin typeface="Courier New"/>
                <a:cs typeface="Courier New"/>
              </a:rPr>
              <a:t>extra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L[-1:]	</a:t>
            </a:r>
            <a:r>
              <a:rPr sz="2000" dirty="0">
                <a:solidFill>
                  <a:srgbClr val="BFBFBF"/>
                </a:solidFill>
                <a:latin typeface="Courier New"/>
                <a:cs typeface="Courier New"/>
              </a:rPr>
              <a:t># </a:t>
            </a: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create</a:t>
            </a:r>
            <a:r>
              <a:rPr sz="2000" spc="-7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FBFBF"/>
                </a:solidFill>
                <a:latin typeface="Courier New"/>
                <a:cs typeface="Courier New"/>
              </a:rPr>
              <a:t>a</a:t>
            </a:r>
            <a:r>
              <a:rPr sz="2000" spc="-4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list  </a:t>
            </a:r>
            <a:r>
              <a:rPr sz="2000" spc="-5" dirty="0">
                <a:latin typeface="Courier New"/>
                <a:cs typeface="Courier New"/>
              </a:rPr>
              <a:t>new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[]</a:t>
            </a:r>
            <a:endParaRPr sz="2000">
              <a:latin typeface="Courier New"/>
              <a:cs typeface="Courier New"/>
            </a:endParaRPr>
          </a:p>
          <a:p>
            <a:pPr marL="1143000" marR="5080" indent="-610235">
              <a:lnSpc>
                <a:spcPct val="116700"/>
              </a:lnSpc>
              <a:spcBef>
                <a:spcPts val="100"/>
              </a:spcBef>
              <a:tabLst>
                <a:tab pos="49530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000" spc="-5" dirty="0">
                <a:latin typeface="Courier New"/>
                <a:cs typeface="Courier New"/>
              </a:rPr>
              <a:t>small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2000" dirty="0">
                <a:latin typeface="Courier New"/>
                <a:cs typeface="Courier New"/>
              </a:rPr>
              <a:t>smaller:  new.append</a:t>
            </a:r>
            <a:r>
              <a:rPr sz="2000" spc="-5" dirty="0">
                <a:latin typeface="Courier New"/>
                <a:cs typeface="Courier New"/>
              </a:rPr>
              <a:t>(small+extra</a:t>
            </a:r>
            <a:r>
              <a:rPr sz="2000" dirty="0">
                <a:latin typeface="Courier New"/>
                <a:cs typeface="Courier New"/>
              </a:rPr>
              <a:t>)	</a:t>
            </a:r>
            <a:r>
              <a:rPr sz="2000" dirty="0">
                <a:solidFill>
                  <a:srgbClr val="BFBFBF"/>
                </a:solidFill>
                <a:latin typeface="Courier New"/>
                <a:cs typeface="Courier New"/>
              </a:rPr>
              <a:t>#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6250" y="5574452"/>
            <a:ext cx="2312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for all</a:t>
            </a:r>
            <a:r>
              <a:rPr sz="2000" spc="-9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smaller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0609" y="5841152"/>
            <a:ext cx="7404734" cy="10922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solutions, add one with last</a:t>
            </a:r>
            <a:r>
              <a:rPr sz="2000" spc="-8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FBFBF"/>
                </a:solidFill>
                <a:latin typeface="Courier New"/>
                <a:cs typeface="Courier New"/>
              </a:rPr>
              <a:t>element</a:t>
            </a:r>
            <a:endParaRPr sz="2000">
              <a:latin typeface="Courier New"/>
              <a:cs typeface="Courier New"/>
            </a:endParaRPr>
          </a:p>
          <a:p>
            <a:pPr marL="12700" marR="5080" indent="520700">
              <a:lnSpc>
                <a:spcPct val="108300"/>
              </a:lnSpc>
              <a:spcBef>
                <a:spcPts val="300"/>
              </a:spcBef>
              <a:tabLst>
                <a:tab pos="35814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smaller+new	</a:t>
            </a:r>
            <a:r>
              <a:rPr sz="2000" dirty="0">
                <a:solidFill>
                  <a:srgbClr val="BFBFBF"/>
                </a:solidFill>
                <a:latin typeface="Courier New"/>
                <a:cs typeface="Courier New"/>
              </a:rPr>
              <a:t># </a:t>
            </a: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combine those</a:t>
            </a:r>
            <a:r>
              <a:rPr sz="2000" spc="-7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with</a:t>
            </a:r>
            <a:r>
              <a:rPr sz="2000" spc="-3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FBFBF"/>
                </a:solidFill>
                <a:latin typeface="Courier New"/>
                <a:cs typeface="Courier New"/>
              </a:rPr>
              <a:t>last  element and those</a:t>
            </a:r>
            <a:r>
              <a:rPr sz="2000" spc="-9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FBFBF"/>
                </a:solidFill>
                <a:latin typeface="Courier New"/>
                <a:cs typeface="Courier New"/>
              </a:rPr>
              <a:t>without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151130" marR="5080">
              <a:lnSpc>
                <a:spcPts val="4300"/>
              </a:lnSpc>
              <a:spcBef>
                <a:spcPts val="960"/>
              </a:spcBef>
              <a:tabLst>
                <a:tab pos="7603490" algn="l"/>
              </a:tabLst>
            </a:pPr>
            <a:r>
              <a:rPr sz="4300" spc="-35" dirty="0"/>
              <a:t>WHY </a:t>
            </a:r>
            <a:r>
              <a:rPr sz="4300" spc="-25" dirty="0"/>
              <a:t>WE </a:t>
            </a:r>
            <a:r>
              <a:rPr sz="4300" spc="-90" dirty="0"/>
              <a:t>WANT TO </a:t>
            </a:r>
            <a:r>
              <a:rPr sz="4300" spc="-95" dirty="0"/>
              <a:t>UNDERSTAND  </a:t>
            </a:r>
            <a:r>
              <a:rPr sz="4300" u="sng" spc="-50" dirty="0"/>
              <a:t>EFFICIENCY </a:t>
            </a:r>
            <a:r>
              <a:rPr sz="4300" u="sng" spc="-25" dirty="0"/>
              <a:t>OF</a:t>
            </a:r>
            <a:r>
              <a:rPr sz="4300" u="sng" spc="-240" dirty="0"/>
              <a:t> </a:t>
            </a:r>
            <a:r>
              <a:rPr sz="4300" u="sng" spc="-50" dirty="0"/>
              <a:t>PROGRAMS	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8688369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02934"/>
            <a:ext cx="7319009" cy="27305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332105" indent="-88900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can we reason </a:t>
            </a:r>
            <a:r>
              <a:rPr sz="2600" spc="-5" dirty="0">
                <a:latin typeface="Calibri"/>
                <a:cs typeface="Calibri"/>
              </a:rPr>
              <a:t>about an algorithm in order </a:t>
            </a:r>
            <a:r>
              <a:rPr sz="2600" dirty="0">
                <a:latin typeface="Calibri"/>
                <a:cs typeface="Calibri"/>
              </a:rPr>
              <a:t>to  </a:t>
            </a:r>
            <a:r>
              <a:rPr sz="2600" spc="-5" dirty="0">
                <a:latin typeface="Calibri"/>
                <a:cs typeface="Calibri"/>
              </a:rPr>
              <a:t>predict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amount of </a:t>
            </a:r>
            <a:r>
              <a:rPr sz="2600" spc="-10" dirty="0">
                <a:latin typeface="Calibri"/>
                <a:cs typeface="Calibri"/>
              </a:rPr>
              <a:t>time </a:t>
            </a: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need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solve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5" dirty="0">
                <a:latin typeface="Calibri"/>
                <a:cs typeface="Calibri"/>
              </a:rPr>
              <a:t>problem 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particular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size?</a:t>
            </a:r>
            <a:endParaRPr sz="2600" dirty="0">
              <a:latin typeface="Calibri"/>
              <a:cs typeface="Calibri"/>
            </a:endParaRPr>
          </a:p>
          <a:p>
            <a:pPr marL="101600" marR="5080" indent="-88900">
              <a:lnSpc>
                <a:spcPts val="2800"/>
              </a:lnSpc>
              <a:spcBef>
                <a:spcPts val="1395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can we relate choices </a:t>
            </a:r>
            <a:r>
              <a:rPr sz="2600" spc="-5" dirty="0">
                <a:latin typeface="Calibri"/>
                <a:cs typeface="Calibri"/>
              </a:rPr>
              <a:t>in algorithm design </a:t>
            </a:r>
            <a:r>
              <a:rPr sz="2600" dirty="0">
                <a:latin typeface="Calibri"/>
                <a:cs typeface="Calibri"/>
              </a:rPr>
              <a:t>to the  </a:t>
            </a:r>
            <a:r>
              <a:rPr sz="2600" spc="-10" dirty="0">
                <a:latin typeface="Calibri"/>
                <a:cs typeface="Calibri"/>
              </a:rPr>
              <a:t>time </a:t>
            </a:r>
            <a:r>
              <a:rPr sz="2600" dirty="0">
                <a:latin typeface="Calibri"/>
                <a:cs typeface="Calibri"/>
              </a:rPr>
              <a:t>eﬃciency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resulting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algorithm?</a:t>
            </a:r>
            <a:endParaRPr sz="2600" dirty="0">
              <a:latin typeface="Calibri"/>
              <a:cs typeface="Calibri"/>
            </a:endParaRPr>
          </a:p>
          <a:p>
            <a:pPr marL="393700" marR="69850" lvl="1" indent="-190500">
              <a:lnSpc>
                <a:spcPts val="2600"/>
              </a:lnSpc>
              <a:spcBef>
                <a:spcPts val="375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there </a:t>
            </a:r>
            <a:r>
              <a:rPr sz="2400" spc="-5" dirty="0">
                <a:latin typeface="Calibri"/>
                <a:cs typeface="Calibri"/>
              </a:rPr>
              <a:t>fundamental limits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amount of </a:t>
            </a:r>
            <a:r>
              <a:rPr sz="2400" spc="-10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we  will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solve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particular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72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823" y="1404621"/>
            <a:ext cx="6596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404040"/>
                </a:solidFill>
              </a:rPr>
              <a:t>EXPONENTIAL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COMPLEXITY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3483" y="7013219"/>
            <a:ext cx="160655" cy="188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674" y="7023738"/>
            <a:ext cx="92329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LECTURE 12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0948" y="2236310"/>
            <a:ext cx="3352800" cy="25374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902969" indent="1905">
              <a:lnSpc>
                <a:spcPts val="2500"/>
              </a:lnSpc>
              <a:spcBef>
                <a:spcPts val="5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assuming append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constant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  <a:p>
            <a:pPr marL="12700" marR="5080" indent="2540">
              <a:lnSpc>
                <a:spcPts val="2600"/>
              </a:lnSpc>
              <a:spcBef>
                <a:spcPts val="1420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includes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solve  smaller problem, plus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time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needed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 make a copy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 all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elements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 smaller  problem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057" y="2264906"/>
            <a:ext cx="4902835" cy="332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138680" indent="-610235">
              <a:lnSpc>
                <a:spcPct val="1083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200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ourier New"/>
                <a:cs typeface="Courier New"/>
              </a:rPr>
              <a:t>genSubsets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(L): 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res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endParaRPr sz="2000">
              <a:latin typeface="Courier New"/>
              <a:cs typeface="Courier New"/>
            </a:endParaRPr>
          </a:p>
          <a:p>
            <a:pPr marL="1231900" marR="1986280" indent="-610235">
              <a:lnSpc>
                <a:spcPct val="108300"/>
              </a:lnSpc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spc="-5" dirty="0">
                <a:solidFill>
                  <a:srgbClr val="660066"/>
                </a:solidFill>
                <a:latin typeface="Courier New"/>
                <a:cs typeface="Courier New"/>
              </a:rPr>
              <a:t>len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(L) ==</a:t>
            </a:r>
            <a:r>
              <a:rPr sz="20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0: 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[[]]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083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smaller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genSubsets(L[:-1]) 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extra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L[-1:]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new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endParaRPr sz="2000">
              <a:latin typeface="Courier New"/>
              <a:cs typeface="Courier New"/>
            </a:endParaRPr>
          </a:p>
          <a:p>
            <a:pPr marL="1231900" marR="156845" indent="-610235">
              <a:lnSpc>
                <a:spcPct val="108300"/>
              </a:lnSpc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small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smaller: 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new.append(small+extra)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smaller+new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72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823" y="1404621"/>
            <a:ext cx="6595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404040"/>
                </a:solidFill>
              </a:rPr>
              <a:t>EXPONENTIAL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COMPLEXITY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80948" y="2224552"/>
            <a:ext cx="3223260" cy="23850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2540">
              <a:lnSpc>
                <a:spcPts val="2500"/>
              </a:lnSpc>
              <a:spcBef>
                <a:spcPts val="5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but important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0" dirty="0">
                <a:solidFill>
                  <a:srgbClr val="404040"/>
                </a:solidFill>
                <a:latin typeface="Calibri"/>
                <a:cs typeface="Calibri"/>
              </a:rPr>
              <a:t>think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about size of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smaller</a:t>
            </a:r>
            <a:endParaRPr sz="2400">
              <a:latin typeface="Calibri"/>
              <a:cs typeface="Calibri"/>
            </a:endParaRPr>
          </a:p>
          <a:p>
            <a:pPr marL="12700" marR="5080" indent="2540">
              <a:lnSpc>
                <a:spcPts val="2600"/>
              </a:lnSpc>
              <a:spcBef>
                <a:spcPts val="142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 that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set of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size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 there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are 2</a:t>
            </a:r>
            <a:r>
              <a:rPr sz="2400" spc="-7" baseline="2430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spc="-142" baseline="24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cases</a:t>
            </a:r>
            <a:endParaRPr sz="2400">
              <a:latin typeface="Calibri"/>
              <a:cs typeface="Calibri"/>
            </a:endParaRPr>
          </a:p>
          <a:p>
            <a:pPr marL="12700" marR="738505" indent="2540">
              <a:lnSpc>
                <a:spcPts val="2600"/>
              </a:lnSpc>
              <a:spcBef>
                <a:spcPts val="14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 we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deduce  overall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complexity?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057" y="2249008"/>
            <a:ext cx="4415155" cy="300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1925320" indent="-549275">
              <a:lnSpc>
                <a:spcPct val="1065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180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ourier New"/>
                <a:cs typeface="Courier New"/>
              </a:rPr>
              <a:t>genSubsets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(L): 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res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endParaRPr sz="1800">
              <a:latin typeface="Courier New"/>
              <a:cs typeface="Courier New"/>
            </a:endParaRPr>
          </a:p>
          <a:p>
            <a:pPr marL="1109980" marR="1788160" indent="-549275">
              <a:lnSpc>
                <a:spcPct val="1065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spc="-5" dirty="0">
                <a:solidFill>
                  <a:srgbClr val="660066"/>
                </a:solidFill>
                <a:latin typeface="Courier New"/>
                <a:cs typeface="Courier New"/>
              </a:rPr>
              <a:t>len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(L) ==</a:t>
            </a:r>
            <a:r>
              <a:rPr sz="18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0: 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[[]]</a:t>
            </a:r>
            <a:endParaRPr sz="1800">
              <a:latin typeface="Courier New"/>
              <a:cs typeface="Courier New"/>
            </a:endParaRPr>
          </a:p>
          <a:p>
            <a:pPr marL="561340" marR="5080">
              <a:lnSpc>
                <a:spcPct val="111100"/>
              </a:lnSpc>
            </a:pP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smaller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genSubsets(L[:-1]) 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extra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L[-1:]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new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endParaRPr sz="1800">
              <a:latin typeface="Courier New"/>
              <a:cs typeface="Courier New"/>
            </a:endParaRPr>
          </a:p>
          <a:p>
            <a:pPr marL="1109980" marR="141605" indent="-549275">
              <a:lnSpc>
                <a:spcPct val="1065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small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smaller: 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new.append(small+extra)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smaller+new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50" dirty="0"/>
              <a:t>EXPONENTIAL</a:t>
            </a:r>
            <a:r>
              <a:rPr u="sng" spc="-165" dirty="0"/>
              <a:t> </a:t>
            </a:r>
            <a:r>
              <a:rPr u="sng" spc="-50" dirty="0"/>
              <a:t>COMPLEXITY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00965" indent="-88265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/>
              <a:t>let </a:t>
            </a:r>
            <a:r>
              <a:rPr spc="0" dirty="0"/>
              <a:t>t</a:t>
            </a:r>
            <a:r>
              <a:rPr sz="2550" spc="0" baseline="-21241" dirty="0"/>
              <a:t>n </a:t>
            </a:r>
            <a:r>
              <a:rPr sz="2600" spc="-5" dirty="0"/>
              <a:t>denote </a:t>
            </a:r>
            <a:r>
              <a:rPr sz="2600" spc="-10" dirty="0"/>
              <a:t>time </a:t>
            </a:r>
            <a:r>
              <a:rPr sz="2600" dirty="0"/>
              <a:t>to </a:t>
            </a:r>
            <a:r>
              <a:rPr sz="2600" spc="-5" dirty="0"/>
              <a:t>solve problem of size</a:t>
            </a:r>
            <a:r>
              <a:rPr sz="2600" spc="-55" dirty="0"/>
              <a:t> </a:t>
            </a:r>
            <a:r>
              <a:rPr sz="2600" dirty="0"/>
              <a:t>n</a:t>
            </a: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pc="-5" dirty="0"/>
              <a:t>let </a:t>
            </a:r>
            <a:r>
              <a:rPr spc="0" dirty="0"/>
              <a:t>s</a:t>
            </a:r>
            <a:r>
              <a:rPr sz="2550" spc="0" baseline="-21241" dirty="0"/>
              <a:t>n </a:t>
            </a:r>
            <a:r>
              <a:rPr sz="2600" spc="-5" dirty="0"/>
              <a:t>denote size of </a:t>
            </a:r>
            <a:r>
              <a:rPr sz="2600" spc="-10" dirty="0"/>
              <a:t>solution </a:t>
            </a:r>
            <a:r>
              <a:rPr sz="2600" spc="-5" dirty="0"/>
              <a:t>for problem of size</a:t>
            </a:r>
            <a:r>
              <a:rPr sz="2600" spc="-25" dirty="0"/>
              <a:t> </a:t>
            </a:r>
            <a:r>
              <a:rPr sz="2600" dirty="0"/>
              <a:t>n</a:t>
            </a:r>
          </a:p>
          <a:p>
            <a:pPr marL="100965" marR="5080" indent="-88265">
              <a:lnSpc>
                <a:spcPts val="2800"/>
              </a:lnSpc>
              <a:spcBef>
                <a:spcPts val="144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pc="0" dirty="0"/>
              <a:t>t</a:t>
            </a:r>
            <a:r>
              <a:rPr sz="2550" spc="0" baseline="-21241" dirty="0"/>
              <a:t>n </a:t>
            </a:r>
            <a:r>
              <a:rPr sz="2600" dirty="0"/>
              <a:t>= </a:t>
            </a:r>
            <a:r>
              <a:rPr sz="2600" spc="5" dirty="0"/>
              <a:t>t</a:t>
            </a:r>
            <a:r>
              <a:rPr sz="2550" spc="7" baseline="-21241" dirty="0"/>
              <a:t>n-1 </a:t>
            </a:r>
            <a:r>
              <a:rPr sz="2600" dirty="0"/>
              <a:t>+ </a:t>
            </a:r>
            <a:r>
              <a:rPr sz="2600" spc="5" dirty="0"/>
              <a:t>s</a:t>
            </a:r>
            <a:r>
              <a:rPr sz="2550" spc="7" baseline="-21241" dirty="0"/>
              <a:t>n-1 </a:t>
            </a:r>
            <a:r>
              <a:rPr sz="2600" dirty="0"/>
              <a:t>+ c </a:t>
            </a:r>
            <a:r>
              <a:rPr sz="2600" spc="-5" dirty="0"/>
              <a:t>(where </a:t>
            </a:r>
            <a:r>
              <a:rPr sz="2600" dirty="0"/>
              <a:t>c </a:t>
            </a:r>
            <a:r>
              <a:rPr sz="2600" spc="-5" dirty="0"/>
              <a:t>is some </a:t>
            </a:r>
            <a:r>
              <a:rPr sz="2600" dirty="0"/>
              <a:t>constant </a:t>
            </a:r>
            <a:r>
              <a:rPr sz="2600" spc="-5" dirty="0"/>
              <a:t>number of  </a:t>
            </a:r>
            <a:r>
              <a:rPr sz="2600" spc="-10" dirty="0"/>
              <a:t>operations)</a:t>
            </a:r>
            <a:endParaRPr sz="2600" dirty="0"/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pc="0" dirty="0"/>
              <a:t>t</a:t>
            </a:r>
            <a:r>
              <a:rPr sz="2550" spc="0" baseline="-21241" dirty="0"/>
              <a:t>n </a:t>
            </a:r>
            <a:r>
              <a:rPr sz="2600" dirty="0"/>
              <a:t>= </a:t>
            </a:r>
            <a:r>
              <a:rPr sz="2600" spc="5" dirty="0"/>
              <a:t>t</a:t>
            </a:r>
            <a:r>
              <a:rPr sz="2550" spc="7" baseline="-21241" dirty="0"/>
              <a:t>n-1 </a:t>
            </a:r>
            <a:r>
              <a:rPr sz="2600" dirty="0"/>
              <a:t>+ </a:t>
            </a:r>
            <a:r>
              <a:rPr sz="2600" spc="5" dirty="0"/>
              <a:t>2</a:t>
            </a:r>
            <a:r>
              <a:rPr sz="2550" spc="7" baseline="26143" dirty="0"/>
              <a:t>n-1 </a:t>
            </a:r>
            <a:r>
              <a:rPr sz="2600" dirty="0"/>
              <a:t>+</a:t>
            </a:r>
            <a:r>
              <a:rPr sz="2600" spc="-114" dirty="0"/>
              <a:t> </a:t>
            </a:r>
            <a:r>
              <a:rPr sz="2600" dirty="0"/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8381" y="4654718"/>
            <a:ext cx="3868420" cy="21596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536575" algn="l"/>
              </a:tabLst>
            </a:pPr>
            <a:r>
              <a:rPr sz="26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0" dirty="0">
                <a:latin typeface="Calibri"/>
                <a:cs typeface="Calibri"/>
              </a:rPr>
              <a:t>t</a:t>
            </a:r>
            <a:r>
              <a:rPr sz="2550" spc="0" baseline="-21241" dirty="0">
                <a:latin typeface="Calibri"/>
                <a:cs typeface="Calibri"/>
              </a:rPr>
              <a:t>n-2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5" dirty="0">
                <a:latin typeface="Calibri"/>
                <a:cs typeface="Calibri"/>
              </a:rPr>
              <a:t>2</a:t>
            </a:r>
            <a:r>
              <a:rPr sz="2550" spc="7" baseline="26143" dirty="0">
                <a:latin typeface="Calibri"/>
                <a:cs typeface="Calibri"/>
              </a:rPr>
              <a:t>n-2 </a:t>
            </a:r>
            <a:r>
              <a:rPr sz="2600" dirty="0">
                <a:latin typeface="Calibri"/>
                <a:cs typeface="Calibri"/>
              </a:rPr>
              <a:t>+ c + </a:t>
            </a:r>
            <a:r>
              <a:rPr sz="2600" spc="5" dirty="0">
                <a:latin typeface="Calibri"/>
                <a:cs typeface="Calibri"/>
              </a:rPr>
              <a:t>2</a:t>
            </a:r>
            <a:r>
              <a:rPr sz="2550" spc="7" baseline="26143" dirty="0">
                <a:latin typeface="Calibri"/>
                <a:cs typeface="Calibri"/>
              </a:rPr>
              <a:t>n-1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536575" algn="l"/>
              </a:tabLst>
            </a:pPr>
            <a:r>
              <a:rPr sz="26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0" dirty="0">
                <a:latin typeface="Calibri"/>
                <a:cs typeface="Calibri"/>
              </a:rPr>
              <a:t>t</a:t>
            </a:r>
            <a:r>
              <a:rPr sz="2550" spc="0" baseline="-21241" dirty="0">
                <a:latin typeface="Calibri"/>
                <a:cs typeface="Calibri"/>
              </a:rPr>
              <a:t>n-k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5" dirty="0">
                <a:latin typeface="Calibri"/>
                <a:cs typeface="Calibri"/>
              </a:rPr>
              <a:t>2</a:t>
            </a:r>
            <a:r>
              <a:rPr sz="2550" spc="7" baseline="26143" dirty="0">
                <a:latin typeface="Calibri"/>
                <a:cs typeface="Calibri"/>
              </a:rPr>
              <a:t>n-k </a:t>
            </a:r>
            <a:r>
              <a:rPr sz="2600" dirty="0">
                <a:latin typeface="Calibri"/>
                <a:cs typeface="Calibri"/>
              </a:rPr>
              <a:t>+ … + </a:t>
            </a:r>
            <a:r>
              <a:rPr sz="2600" spc="5" dirty="0">
                <a:latin typeface="Calibri"/>
                <a:cs typeface="Calibri"/>
              </a:rPr>
              <a:t>2</a:t>
            </a:r>
            <a:r>
              <a:rPr sz="2550" spc="7" baseline="26143" dirty="0">
                <a:latin typeface="Calibri"/>
                <a:cs typeface="Calibri"/>
              </a:rPr>
              <a:t>n-1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kc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536575" algn="l"/>
              </a:tabLst>
            </a:pPr>
            <a:r>
              <a:rPr sz="26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0" dirty="0">
                <a:latin typeface="Calibri"/>
                <a:cs typeface="Calibri"/>
              </a:rPr>
              <a:t>t</a:t>
            </a:r>
            <a:r>
              <a:rPr sz="2550" spc="0" baseline="-21241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0" dirty="0">
                <a:latin typeface="Calibri"/>
                <a:cs typeface="Calibri"/>
              </a:rPr>
              <a:t>2</a:t>
            </a:r>
            <a:r>
              <a:rPr sz="2550" spc="0" baseline="26143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-5" dirty="0">
                <a:latin typeface="Calibri"/>
                <a:cs typeface="Calibri"/>
              </a:rPr>
              <a:t>...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5" dirty="0">
                <a:latin typeface="Calibri"/>
                <a:cs typeface="Calibri"/>
              </a:rPr>
              <a:t>2</a:t>
            </a:r>
            <a:r>
              <a:rPr sz="2550" spc="7" baseline="26143" dirty="0">
                <a:latin typeface="Calibri"/>
                <a:cs typeface="Calibri"/>
              </a:rPr>
              <a:t>n-1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nc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536575" algn="l"/>
              </a:tabLst>
            </a:pPr>
            <a:r>
              <a:rPr sz="2600" dirty="0">
                <a:solidFill>
                  <a:srgbClr val="595959"/>
                </a:solidFill>
                <a:latin typeface="Wingdings"/>
                <a:cs typeface="Wingdings"/>
              </a:rPr>
              <a:t>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Calibri"/>
                <a:cs typeface="Calibri"/>
              </a:rPr>
              <a:t>= 1 + </a:t>
            </a:r>
            <a:r>
              <a:rPr sz="2600" spc="0" dirty="0">
                <a:latin typeface="Calibri"/>
                <a:cs typeface="Calibri"/>
              </a:rPr>
              <a:t>2</a:t>
            </a:r>
            <a:r>
              <a:rPr sz="2550" spc="0" baseline="26143" dirty="0">
                <a:latin typeface="Calibri"/>
                <a:cs typeface="Calibri"/>
              </a:rPr>
              <a:t>n 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nc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2961" y="5088983"/>
            <a:ext cx="1769110" cy="1722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25"/>
              </a:spcBef>
            </a:pPr>
            <a:r>
              <a:rPr sz="2800" spc="-5" dirty="0">
                <a:latin typeface="Calibri"/>
                <a:cs typeface="Calibri"/>
              </a:rPr>
              <a:t>Thus  computing  power set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b="1" i="1" dirty="0">
                <a:solidFill>
                  <a:srgbClr val="FF0000"/>
                </a:solidFill>
                <a:latin typeface="Calibri"/>
                <a:cs typeface="Calibri"/>
              </a:rPr>
              <a:t>O(2</a:t>
            </a:r>
            <a:r>
              <a:rPr sz="2775" b="1" i="1" baseline="255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i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55" dirty="0"/>
              <a:t>COMPLEXITY</a:t>
            </a:r>
            <a:r>
              <a:rPr u="sng" spc="-145" dirty="0"/>
              <a:t> </a:t>
            </a:r>
            <a:r>
              <a:rPr u="sng" spc="-55" dirty="0"/>
              <a:t>CLASSES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255" y="2165901"/>
            <a:ext cx="7239000" cy="3581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01600" indent="-88900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i="1" spc="-5" dirty="0">
                <a:latin typeface="Calibri"/>
                <a:cs typeface="Calibri"/>
              </a:rPr>
              <a:t>O(1) </a:t>
            </a:r>
            <a:r>
              <a:rPr sz="2600" dirty="0">
                <a:latin typeface="Calibri"/>
                <a:cs typeface="Calibri"/>
              </a:rPr>
              <a:t>– code </a:t>
            </a:r>
            <a:r>
              <a:rPr sz="2600" spc="-5" dirty="0">
                <a:latin typeface="Calibri"/>
                <a:cs typeface="Calibri"/>
              </a:rPr>
              <a:t>does not depend on size of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problem</a:t>
            </a:r>
            <a:endParaRPr sz="2600" dirty="0">
              <a:latin typeface="Calibri"/>
              <a:cs typeface="Calibri"/>
            </a:endParaRPr>
          </a:p>
          <a:p>
            <a:pPr marL="101600" marR="5080" indent="-88900">
              <a:lnSpc>
                <a:spcPts val="2800"/>
              </a:lnSpc>
              <a:spcBef>
                <a:spcPts val="144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i="1" spc="-5" dirty="0">
                <a:latin typeface="Calibri"/>
                <a:cs typeface="Calibri"/>
              </a:rPr>
              <a:t>O(log n) </a:t>
            </a:r>
            <a:r>
              <a:rPr sz="2600" dirty="0">
                <a:latin typeface="Calibri"/>
                <a:cs typeface="Calibri"/>
              </a:rPr>
              <a:t>– reduce </a:t>
            </a:r>
            <a:r>
              <a:rPr sz="2600" spc="-5" dirty="0">
                <a:latin typeface="Calibri"/>
                <a:cs typeface="Calibri"/>
              </a:rPr>
              <a:t>problem in half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10" dirty="0">
                <a:latin typeface="Calibri"/>
                <a:cs typeface="Calibri"/>
              </a:rPr>
              <a:t>time </a:t>
            </a:r>
            <a:r>
              <a:rPr sz="2600" dirty="0">
                <a:latin typeface="Calibri"/>
                <a:cs typeface="Calibri"/>
              </a:rPr>
              <a:t>through  </a:t>
            </a:r>
            <a:r>
              <a:rPr sz="2600" spc="-5" dirty="0">
                <a:latin typeface="Calibri"/>
                <a:cs typeface="Calibri"/>
              </a:rPr>
              <a:t>process</a:t>
            </a:r>
            <a:endParaRPr sz="26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i="1" spc="-5" dirty="0">
                <a:latin typeface="Calibri"/>
                <a:cs typeface="Calibri"/>
              </a:rPr>
              <a:t>O(n)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simple </a:t>
            </a:r>
            <a:r>
              <a:rPr sz="2600" spc="-10" dirty="0">
                <a:latin typeface="Calibri"/>
                <a:cs typeface="Calibri"/>
              </a:rPr>
              <a:t>iterative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recursive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programs</a:t>
            </a:r>
            <a:endParaRPr sz="26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i="1" spc="-5" dirty="0">
                <a:latin typeface="Calibri"/>
                <a:cs typeface="Calibri"/>
              </a:rPr>
              <a:t>O(n log n) </a:t>
            </a:r>
            <a:r>
              <a:rPr sz="2600" dirty="0">
                <a:latin typeface="Calibri"/>
                <a:cs typeface="Calibri"/>
              </a:rPr>
              <a:t>– will </a:t>
            </a:r>
            <a:r>
              <a:rPr sz="2600" spc="-5" dirty="0">
                <a:latin typeface="Calibri"/>
                <a:cs typeface="Calibri"/>
              </a:rPr>
              <a:t>see next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i="1" spc="-5" dirty="0">
                <a:latin typeface="Calibri"/>
                <a:cs typeface="Calibri"/>
              </a:rPr>
              <a:t>O(n</a:t>
            </a:r>
            <a:r>
              <a:rPr sz="2550" i="1" spc="-7" baseline="26143" dirty="0">
                <a:latin typeface="Calibri"/>
                <a:cs typeface="Calibri"/>
              </a:rPr>
              <a:t>c</a:t>
            </a:r>
            <a:r>
              <a:rPr sz="2600" i="1" spc="-5" dirty="0">
                <a:latin typeface="Calibri"/>
                <a:cs typeface="Calibri"/>
              </a:rPr>
              <a:t>) </a:t>
            </a:r>
            <a:r>
              <a:rPr sz="2600" i="1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nested loops or </a:t>
            </a:r>
            <a:r>
              <a:rPr sz="2600" dirty="0">
                <a:latin typeface="Calibri"/>
                <a:cs typeface="Calibri"/>
              </a:rPr>
              <a:t>recursive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calls</a:t>
            </a: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i="1" dirty="0">
                <a:latin typeface="Calibri"/>
                <a:cs typeface="Calibri"/>
              </a:rPr>
              <a:t>O(c</a:t>
            </a:r>
            <a:r>
              <a:rPr sz="2550" i="1" baseline="26143" dirty="0">
                <a:latin typeface="Calibri"/>
                <a:cs typeface="Calibri"/>
              </a:rPr>
              <a:t>n</a:t>
            </a:r>
            <a:r>
              <a:rPr sz="2600" i="1" dirty="0">
                <a:latin typeface="Calibri"/>
                <a:cs typeface="Calibri"/>
              </a:rPr>
              <a:t>)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multiple </a:t>
            </a:r>
            <a:r>
              <a:rPr sz="2600" dirty="0">
                <a:latin typeface="Calibri"/>
                <a:cs typeface="Calibri"/>
              </a:rPr>
              <a:t>recursive calls </a:t>
            </a:r>
            <a:r>
              <a:rPr sz="2600" spc="-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level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1130" marR="5080">
              <a:lnSpc>
                <a:spcPts val="4800"/>
              </a:lnSpc>
              <a:spcBef>
                <a:spcPts val="1060"/>
              </a:spcBef>
              <a:tabLst>
                <a:tab pos="7603490" algn="l"/>
              </a:tabLst>
            </a:pPr>
            <a:r>
              <a:rPr spc="-40" dirty="0"/>
              <a:t>SOME MORE </a:t>
            </a:r>
            <a:r>
              <a:rPr spc="-55" dirty="0"/>
              <a:t>EXAMPLES </a:t>
            </a:r>
            <a:r>
              <a:rPr spc="-25" dirty="0"/>
              <a:t>OF  </a:t>
            </a:r>
            <a:r>
              <a:rPr u="sng" spc="-95" dirty="0"/>
              <a:t>ANALYZING</a:t>
            </a:r>
            <a:r>
              <a:rPr u="sng" spc="-150" dirty="0"/>
              <a:t> </a:t>
            </a:r>
            <a:r>
              <a:rPr u="sng" spc="-55" dirty="0"/>
              <a:t>COMPLEXITY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7033366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ts val="5280"/>
              </a:lnSpc>
              <a:spcBef>
                <a:spcPts val="100"/>
              </a:spcBef>
            </a:pPr>
            <a:r>
              <a:rPr spc="-55" dirty="0"/>
              <a:t>COMPLEXITY</a:t>
            </a:r>
            <a:r>
              <a:rPr spc="-170" dirty="0"/>
              <a:t> </a:t>
            </a:r>
            <a:r>
              <a:rPr spc="-25" dirty="0"/>
              <a:t>OF</a:t>
            </a:r>
          </a:p>
          <a:p>
            <a:pPr marL="151130">
              <a:lnSpc>
                <a:spcPts val="5280"/>
              </a:lnSpc>
              <a:tabLst>
                <a:tab pos="7603490" algn="l"/>
              </a:tabLst>
            </a:pPr>
            <a:r>
              <a:rPr u="sng" spc="-90" dirty="0"/>
              <a:t>ITERATIVE</a:t>
            </a:r>
            <a:r>
              <a:rPr u="sng" spc="-190" dirty="0"/>
              <a:t> </a:t>
            </a:r>
            <a:r>
              <a:rPr u="sng" spc="-50" dirty="0"/>
              <a:t>FIBONACCI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8381" y="2335952"/>
            <a:ext cx="2220595" cy="16586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61340" marR="5080" indent="-549275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def</a:t>
            </a:r>
            <a:r>
              <a:rPr sz="18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fib_iter(n):  </a:t>
            </a:r>
            <a:r>
              <a:rPr sz="1800" spc="-5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n </a:t>
            </a:r>
            <a:r>
              <a:rPr sz="1800" spc="-5" dirty="0">
                <a:latin typeface="Courier New"/>
                <a:cs typeface="Courier New"/>
              </a:rPr>
              <a:t>==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0:</a:t>
            </a:r>
            <a:endParaRPr sz="1800">
              <a:latin typeface="Courier New"/>
              <a:cs typeface="Courier New"/>
            </a:endParaRPr>
          </a:p>
          <a:p>
            <a:pPr marL="561340" marR="5080" indent="548640">
              <a:lnSpc>
                <a:spcPts val="2100"/>
              </a:lnSpc>
              <a:spcBef>
                <a:spcPts val="100"/>
              </a:spcBef>
              <a:tabLst>
                <a:tab pos="2070100" algn="l"/>
              </a:tabLst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1800" dirty="0">
                <a:latin typeface="Courier New"/>
                <a:cs typeface="Courier New"/>
              </a:rPr>
              <a:t>0 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elif </a:t>
            </a:r>
            <a:r>
              <a:rPr sz="1800" dirty="0">
                <a:latin typeface="Courier New"/>
                <a:cs typeface="Courier New"/>
              </a:rPr>
              <a:t>n </a:t>
            </a:r>
            <a:r>
              <a:rPr sz="1800" spc="-5" dirty="0">
                <a:latin typeface="Courier New"/>
                <a:cs typeface="Courier New"/>
              </a:rPr>
              <a:t>==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1:</a:t>
            </a:r>
            <a:endParaRPr sz="1800">
              <a:latin typeface="Courier New"/>
              <a:cs typeface="Courier New"/>
            </a:endParaRPr>
          </a:p>
          <a:p>
            <a:pPr marL="561340" marR="5080" indent="548640">
              <a:lnSpc>
                <a:spcPts val="2100"/>
              </a:lnSpc>
              <a:spcBef>
                <a:spcPts val="100"/>
              </a:spcBef>
              <a:tabLst>
                <a:tab pos="2070100" algn="l"/>
              </a:tabLst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1800" dirty="0">
                <a:latin typeface="Courier New"/>
                <a:cs typeface="Courier New"/>
              </a:rPr>
              <a:t>1 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3576" y="2327698"/>
            <a:ext cx="3445510" cy="184467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68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Best</a:t>
            </a:r>
            <a:r>
              <a:rPr sz="26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case:</a:t>
            </a:r>
            <a:endParaRPr sz="26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54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O(1)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66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Worst</a:t>
            </a:r>
            <a:r>
              <a:rPr sz="26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case:</a:t>
            </a:r>
            <a:endParaRPr sz="26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54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O(1)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+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O(n)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+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O(1) </a:t>
            </a:r>
            <a:r>
              <a:rPr sz="240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400" spc="-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O(n)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21492" y="4012350"/>
          <a:ext cx="364617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160"/>
                <a:gridCol w="1477010"/>
              </a:tblGrid>
              <a:tr h="546100">
                <a:tc>
                  <a:txBody>
                    <a:bodyPr/>
                    <a:lstStyle/>
                    <a:p>
                      <a:pPr marL="147320">
                        <a:lnSpc>
                          <a:spcPts val="182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fib_i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fib_ii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</a:tr>
              <a:tr h="1041400">
                <a:tc gridSpan="2">
                  <a:txBody>
                    <a:bodyPr/>
                    <a:lstStyle/>
                    <a:p>
                      <a:pPr marL="695960" indent="-549275">
                        <a:lnSpc>
                          <a:spcPts val="1515"/>
                        </a:lnSpc>
                      </a:pPr>
                      <a:r>
                        <a:rPr sz="18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00" spc="-114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660066"/>
                          </a:solidFill>
                          <a:latin typeface="Courier New"/>
                          <a:cs typeface="Courier New"/>
                        </a:rPr>
                        <a:t>range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(n-1):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95960" marR="1002665">
                        <a:lnSpc>
                          <a:spcPct val="1018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tmp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 fib_i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fib_i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fib_ii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95960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fib_ii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tmp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fib_ii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147320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800" spc="-10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fib_ii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T w="19050">
                      <a:solidFill>
                        <a:srgbClr val="FF26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357645" y="2925086"/>
            <a:ext cx="734440" cy="685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1888" y="2654489"/>
            <a:ext cx="2169160" cy="1137920"/>
          </a:xfrm>
          <a:custGeom>
            <a:avLst/>
            <a:gdLst/>
            <a:ahLst/>
            <a:cxnLst/>
            <a:rect l="l" t="t" r="r" b="b"/>
            <a:pathLst>
              <a:path w="2169160" h="1137920">
                <a:moveTo>
                  <a:pt x="0" y="0"/>
                </a:moveTo>
                <a:lnTo>
                  <a:pt x="2169069" y="0"/>
                </a:lnTo>
                <a:lnTo>
                  <a:pt x="2169069" y="1137432"/>
                </a:lnTo>
                <a:lnTo>
                  <a:pt x="0" y="1137432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6856" y="3868343"/>
            <a:ext cx="734440" cy="685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7114" y="5032228"/>
            <a:ext cx="523420" cy="547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8323" y="5990220"/>
            <a:ext cx="734440" cy="685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/>
              <a:t>36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ts val="5280"/>
              </a:lnSpc>
              <a:spcBef>
                <a:spcPts val="100"/>
              </a:spcBef>
            </a:pPr>
            <a:r>
              <a:rPr spc="-55" dirty="0"/>
              <a:t>COMPLEXITY</a:t>
            </a:r>
            <a:r>
              <a:rPr spc="-170" dirty="0"/>
              <a:t> </a:t>
            </a:r>
            <a:r>
              <a:rPr spc="-25" dirty="0"/>
              <a:t>OF</a:t>
            </a:r>
          </a:p>
          <a:p>
            <a:pPr marL="151130">
              <a:lnSpc>
                <a:spcPts val="5280"/>
              </a:lnSpc>
              <a:tabLst>
                <a:tab pos="7603490" algn="l"/>
              </a:tabLst>
            </a:pPr>
            <a:r>
              <a:rPr u="sng" spc="-65" dirty="0"/>
              <a:t>RECURSIVE</a:t>
            </a:r>
            <a:r>
              <a:rPr u="sng" spc="-150" dirty="0"/>
              <a:t> </a:t>
            </a:r>
            <a:r>
              <a:rPr u="sng" spc="-50" dirty="0"/>
              <a:t>FIBONACCI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381" y="2335952"/>
            <a:ext cx="235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def</a:t>
            </a:r>
            <a:r>
              <a:rPr sz="18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fib_recur(n):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7113" y="2602729"/>
            <a:ext cx="4003675" cy="1950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  <a:tabLst>
                <a:tab pos="424180" algn="l"/>
              </a:tabLst>
            </a:pPr>
            <a:r>
              <a:rPr sz="1800" spc="-5" dirty="0">
                <a:solidFill>
                  <a:srgbClr val="03BD19"/>
                </a:solidFill>
                <a:latin typeface="Courier New"/>
                <a:cs typeface="Courier New"/>
              </a:rPr>
              <a:t>""" assumes </a:t>
            </a:r>
            <a:r>
              <a:rPr sz="1800" dirty="0">
                <a:solidFill>
                  <a:srgbClr val="03BD19"/>
                </a:solidFill>
                <a:latin typeface="Courier New"/>
                <a:cs typeface="Courier New"/>
              </a:rPr>
              <a:t>n </a:t>
            </a:r>
            <a:r>
              <a:rPr sz="1800" spc="-5" dirty="0">
                <a:solidFill>
                  <a:srgbClr val="03BD19"/>
                </a:solidFill>
                <a:latin typeface="Courier New"/>
                <a:cs typeface="Courier New"/>
              </a:rPr>
              <a:t>an int &gt;= </a:t>
            </a:r>
            <a:r>
              <a:rPr sz="1800" dirty="0">
                <a:solidFill>
                  <a:srgbClr val="03BD19"/>
                </a:solidFill>
                <a:latin typeface="Courier New"/>
                <a:cs typeface="Courier New"/>
              </a:rPr>
              <a:t>0 """ 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if	</a:t>
            </a:r>
            <a:r>
              <a:rPr sz="1800" dirty="0">
                <a:latin typeface="Courier New"/>
                <a:cs typeface="Courier New"/>
              </a:rPr>
              <a:t>n </a:t>
            </a:r>
            <a:r>
              <a:rPr sz="1800" spc="-5" dirty="0">
                <a:latin typeface="Courier New"/>
                <a:cs typeface="Courier New"/>
              </a:rPr>
              <a:t>==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0:</a:t>
            </a:r>
            <a:endParaRPr sz="1800">
              <a:latin typeface="Courier New"/>
              <a:cs typeface="Courier New"/>
            </a:endParaRPr>
          </a:p>
          <a:p>
            <a:pPr marL="12700" indent="548640">
              <a:lnSpc>
                <a:spcPts val="2100"/>
              </a:lnSpc>
              <a:tabLst>
                <a:tab pos="1521460" algn="l"/>
              </a:tabLst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elif </a:t>
            </a:r>
            <a:r>
              <a:rPr sz="1800" dirty="0">
                <a:latin typeface="Courier New"/>
                <a:cs typeface="Courier New"/>
              </a:rPr>
              <a:t>n </a:t>
            </a:r>
            <a:r>
              <a:rPr sz="1800" spc="-5" dirty="0">
                <a:latin typeface="Courier New"/>
                <a:cs typeface="Courier New"/>
              </a:rPr>
              <a:t>==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1:</a:t>
            </a:r>
            <a:endParaRPr sz="1800">
              <a:latin typeface="Courier New"/>
              <a:cs typeface="Courier New"/>
            </a:endParaRPr>
          </a:p>
          <a:p>
            <a:pPr marL="12700" marR="2336165" indent="548640">
              <a:lnSpc>
                <a:spcPts val="2200"/>
              </a:lnSpc>
              <a:spcBef>
                <a:spcPts val="10"/>
              </a:spcBef>
              <a:tabLst>
                <a:tab pos="1521460" algn="l"/>
              </a:tabLst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1800" dirty="0">
                <a:latin typeface="Courier New"/>
                <a:cs typeface="Courier New"/>
              </a:rPr>
              <a:t>1 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120"/>
              </a:lnSpc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18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fib_recur(n-1)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3532" y="4253678"/>
            <a:ext cx="2220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fib_recur(n-2)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4738" y="4452664"/>
            <a:ext cx="6238948" cy="2370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8381" y="4766097"/>
            <a:ext cx="1828164" cy="93027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68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Worst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case:</a:t>
            </a:r>
            <a:endParaRPr sz="26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54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O(2</a:t>
            </a:r>
            <a:r>
              <a:rPr sz="2400" b="1" spc="-7" baseline="2430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/>
              <a:t>37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1130" marR="5080">
              <a:lnSpc>
                <a:spcPts val="4800"/>
              </a:lnSpc>
              <a:spcBef>
                <a:spcPts val="1060"/>
              </a:spcBef>
              <a:tabLst>
                <a:tab pos="7603490" algn="l"/>
              </a:tabLst>
            </a:pPr>
            <a:r>
              <a:rPr spc="-55" dirty="0"/>
              <a:t>COMPLEXITY </a:t>
            </a:r>
            <a:r>
              <a:rPr spc="-25" dirty="0"/>
              <a:t>OF </a:t>
            </a:r>
            <a:r>
              <a:rPr spc="-60" dirty="0"/>
              <a:t>RECURSIVE  </a:t>
            </a:r>
            <a:r>
              <a:rPr u="sng" spc="-55" dirty="0"/>
              <a:t>FIBONACCI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0637" y="2334125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fib(5)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4862" y="3061174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fib(4)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399" y="3103237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fib(3)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5598" y="3872146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fib(3)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2330" y="3896529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fib(2)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2701" y="3894701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fib(2)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7126" y="3894701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fib(1)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8381" y="4752669"/>
            <a:ext cx="7118984" cy="17208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305"/>
              </a:spcBef>
              <a:tabLst>
                <a:tab pos="2181860" algn="l"/>
              </a:tabLst>
            </a:pPr>
            <a:r>
              <a:rPr sz="1600" spc="-5" dirty="0">
                <a:latin typeface="Courier New"/>
                <a:cs typeface="Courier New"/>
              </a:rPr>
              <a:t>fib(2)	fib(1)</a:t>
            </a:r>
            <a:endParaRPr sz="1600" dirty="0">
              <a:latin typeface="Courier New"/>
              <a:cs typeface="Courier New"/>
            </a:endParaRPr>
          </a:p>
          <a:p>
            <a:pPr marL="101600" marR="5080" indent="-88900">
              <a:lnSpc>
                <a:spcPts val="3100"/>
              </a:lnSpc>
              <a:spcBef>
                <a:spcPts val="680"/>
              </a:spcBef>
              <a:buClr>
                <a:srgbClr val="595959"/>
              </a:buClr>
              <a:buFont typeface="Wingdings"/>
              <a:buChar char=""/>
              <a:tabLst>
                <a:tab pos="256540" algn="l"/>
              </a:tabLst>
            </a:pPr>
            <a:r>
              <a:rPr sz="2800" spc="-5" dirty="0">
                <a:latin typeface="Calibri"/>
                <a:cs typeface="Calibri"/>
              </a:rPr>
              <a:t>actually </a:t>
            </a:r>
            <a:r>
              <a:rPr sz="280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bit </a:t>
            </a:r>
            <a:r>
              <a:rPr sz="2800" spc="-25" dirty="0">
                <a:latin typeface="Calibri"/>
                <a:cs typeface="Calibri"/>
              </a:rPr>
              <a:t>better </a:t>
            </a:r>
            <a:r>
              <a:rPr sz="2800" dirty="0">
                <a:latin typeface="Calibri"/>
                <a:cs typeface="Calibri"/>
              </a:rPr>
              <a:t>than </a:t>
            </a:r>
            <a:r>
              <a:rPr sz="2800" spc="0" dirty="0">
                <a:latin typeface="Calibri"/>
                <a:cs typeface="Calibri"/>
              </a:rPr>
              <a:t>2</a:t>
            </a:r>
            <a:r>
              <a:rPr sz="2775" spc="0" baseline="25525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since </a:t>
            </a:r>
            <a:r>
              <a:rPr sz="2800" dirty="0">
                <a:latin typeface="Calibri"/>
                <a:cs typeface="Calibri"/>
              </a:rPr>
              <a:t>tree </a:t>
            </a:r>
            <a:r>
              <a:rPr sz="2800" spc="-5" dirty="0">
                <a:latin typeface="Calibri"/>
                <a:cs typeface="Calibri"/>
              </a:rPr>
              <a:t>of  </a:t>
            </a:r>
            <a:r>
              <a:rPr sz="2800" dirty="0">
                <a:latin typeface="Calibri"/>
                <a:cs typeface="Calibri"/>
              </a:rPr>
              <a:t>cases thins </a:t>
            </a:r>
            <a:r>
              <a:rPr sz="2800" spc="-5" dirty="0">
                <a:latin typeface="Calibri"/>
                <a:cs typeface="Calibri"/>
              </a:rPr>
              <a:t>out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</a:t>
            </a:r>
          </a:p>
          <a:p>
            <a:pPr marL="101600" indent="-88900">
              <a:lnSpc>
                <a:spcPct val="100000"/>
              </a:lnSpc>
              <a:spcBef>
                <a:spcPts val="975"/>
              </a:spcBef>
              <a:buClr>
                <a:srgbClr val="595959"/>
              </a:buClr>
              <a:buFont typeface="Wingdings"/>
              <a:buChar char=""/>
              <a:tabLst>
                <a:tab pos="256540" algn="l"/>
              </a:tabLst>
            </a:pPr>
            <a:r>
              <a:rPr sz="2800" spc="-5" dirty="0">
                <a:latin typeface="Calibri"/>
                <a:cs typeface="Calibri"/>
              </a:rPr>
              <a:t>but </a:t>
            </a:r>
            <a:r>
              <a:rPr sz="2800" dirty="0">
                <a:latin typeface="Calibri"/>
                <a:cs typeface="Calibri"/>
              </a:rPr>
              <a:t>complexity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still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exponential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18613" y="2639567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19">
                <a:moveTo>
                  <a:pt x="443285" y="0"/>
                </a:moveTo>
                <a:lnTo>
                  <a:pt x="0" y="34996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603" y="2893225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4">
                <a:moveTo>
                  <a:pt x="50165" y="0"/>
                </a:moveTo>
                <a:lnTo>
                  <a:pt x="42799" y="3200"/>
                </a:lnTo>
                <a:lnTo>
                  <a:pt x="0" y="112102"/>
                </a:lnTo>
                <a:lnTo>
                  <a:pt x="115849" y="95745"/>
                </a:lnTo>
                <a:lnTo>
                  <a:pt x="120688" y="89331"/>
                </a:lnTo>
                <a:lnTo>
                  <a:pt x="119495" y="80860"/>
                </a:lnTo>
                <a:lnTo>
                  <a:pt x="39573" y="80860"/>
                </a:lnTo>
                <a:lnTo>
                  <a:pt x="66433" y="12496"/>
                </a:lnTo>
                <a:lnTo>
                  <a:pt x="63220" y="5130"/>
                </a:lnTo>
                <a:lnTo>
                  <a:pt x="50165" y="0"/>
                </a:lnTo>
                <a:close/>
              </a:path>
              <a:path w="121285" h="112394">
                <a:moveTo>
                  <a:pt x="112306" y="70599"/>
                </a:moveTo>
                <a:lnTo>
                  <a:pt x="39573" y="80860"/>
                </a:lnTo>
                <a:lnTo>
                  <a:pt x="119495" y="80860"/>
                </a:lnTo>
                <a:lnTo>
                  <a:pt x="118732" y="75437"/>
                </a:lnTo>
                <a:lnTo>
                  <a:pt x="112306" y="7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005" y="3389376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20">
                <a:moveTo>
                  <a:pt x="443285" y="0"/>
                </a:moveTo>
                <a:lnTo>
                  <a:pt x="0" y="34996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3996" y="3643033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5">
                <a:moveTo>
                  <a:pt x="50165" y="0"/>
                </a:moveTo>
                <a:lnTo>
                  <a:pt x="42799" y="3213"/>
                </a:lnTo>
                <a:lnTo>
                  <a:pt x="0" y="112102"/>
                </a:lnTo>
                <a:lnTo>
                  <a:pt x="115849" y="95745"/>
                </a:lnTo>
                <a:lnTo>
                  <a:pt x="120688" y="89331"/>
                </a:lnTo>
                <a:lnTo>
                  <a:pt x="119495" y="80860"/>
                </a:lnTo>
                <a:lnTo>
                  <a:pt x="39560" y="80860"/>
                </a:lnTo>
                <a:lnTo>
                  <a:pt x="66433" y="12496"/>
                </a:lnTo>
                <a:lnTo>
                  <a:pt x="63220" y="5130"/>
                </a:lnTo>
                <a:lnTo>
                  <a:pt x="50165" y="0"/>
                </a:lnTo>
                <a:close/>
              </a:path>
              <a:path w="121285" h="112395">
                <a:moveTo>
                  <a:pt x="112306" y="70599"/>
                </a:moveTo>
                <a:lnTo>
                  <a:pt x="39560" y="80860"/>
                </a:lnTo>
                <a:lnTo>
                  <a:pt x="119495" y="80860"/>
                </a:lnTo>
                <a:lnTo>
                  <a:pt x="118732" y="75437"/>
                </a:lnTo>
                <a:lnTo>
                  <a:pt x="112306" y="7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1589" y="4271942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20">
                <a:moveTo>
                  <a:pt x="443285" y="0"/>
                </a:moveTo>
                <a:lnTo>
                  <a:pt x="0" y="34996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1580" y="4525599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5">
                <a:moveTo>
                  <a:pt x="50165" y="0"/>
                </a:moveTo>
                <a:lnTo>
                  <a:pt x="42799" y="3213"/>
                </a:lnTo>
                <a:lnTo>
                  <a:pt x="40220" y="9728"/>
                </a:lnTo>
                <a:lnTo>
                  <a:pt x="0" y="112102"/>
                </a:lnTo>
                <a:lnTo>
                  <a:pt x="115849" y="95745"/>
                </a:lnTo>
                <a:lnTo>
                  <a:pt x="120688" y="89331"/>
                </a:lnTo>
                <a:lnTo>
                  <a:pt x="119495" y="80860"/>
                </a:lnTo>
                <a:lnTo>
                  <a:pt x="39560" y="80860"/>
                </a:lnTo>
                <a:lnTo>
                  <a:pt x="66433" y="12496"/>
                </a:lnTo>
                <a:lnTo>
                  <a:pt x="63220" y="5130"/>
                </a:lnTo>
                <a:lnTo>
                  <a:pt x="50165" y="0"/>
                </a:lnTo>
                <a:close/>
              </a:path>
              <a:path w="121285" h="112395">
                <a:moveTo>
                  <a:pt x="112306" y="70599"/>
                </a:moveTo>
                <a:lnTo>
                  <a:pt x="39560" y="80860"/>
                </a:lnTo>
                <a:lnTo>
                  <a:pt x="119495" y="80860"/>
                </a:lnTo>
                <a:lnTo>
                  <a:pt x="118732" y="75437"/>
                </a:lnTo>
                <a:lnTo>
                  <a:pt x="112306" y="7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0214" y="3473366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20">
                <a:moveTo>
                  <a:pt x="443285" y="0"/>
                </a:moveTo>
                <a:lnTo>
                  <a:pt x="0" y="34996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0204" y="3727023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5">
                <a:moveTo>
                  <a:pt x="50165" y="0"/>
                </a:moveTo>
                <a:lnTo>
                  <a:pt x="42786" y="3213"/>
                </a:lnTo>
                <a:lnTo>
                  <a:pt x="0" y="112102"/>
                </a:lnTo>
                <a:lnTo>
                  <a:pt x="115849" y="95745"/>
                </a:lnTo>
                <a:lnTo>
                  <a:pt x="120688" y="89331"/>
                </a:lnTo>
                <a:lnTo>
                  <a:pt x="119495" y="80860"/>
                </a:lnTo>
                <a:lnTo>
                  <a:pt x="39560" y="80860"/>
                </a:lnTo>
                <a:lnTo>
                  <a:pt x="66433" y="12496"/>
                </a:lnTo>
                <a:lnTo>
                  <a:pt x="63220" y="5130"/>
                </a:lnTo>
                <a:lnTo>
                  <a:pt x="50165" y="0"/>
                </a:lnTo>
                <a:close/>
              </a:path>
              <a:path w="121285" h="112395">
                <a:moveTo>
                  <a:pt x="112306" y="70599"/>
                </a:moveTo>
                <a:lnTo>
                  <a:pt x="39560" y="80860"/>
                </a:lnTo>
                <a:lnTo>
                  <a:pt x="119495" y="80860"/>
                </a:lnTo>
                <a:lnTo>
                  <a:pt x="118732" y="75437"/>
                </a:lnTo>
                <a:lnTo>
                  <a:pt x="112306" y="7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29341" y="4271942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20">
                <a:moveTo>
                  <a:pt x="0" y="0"/>
                </a:moveTo>
                <a:lnTo>
                  <a:pt x="443540" y="35012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72203" y="4525757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5">
                <a:moveTo>
                  <a:pt x="8381" y="70611"/>
                </a:moveTo>
                <a:lnTo>
                  <a:pt x="1955" y="75437"/>
                </a:lnTo>
                <a:lnTo>
                  <a:pt x="0" y="89331"/>
                </a:lnTo>
                <a:lnTo>
                  <a:pt x="4838" y="95757"/>
                </a:lnTo>
                <a:lnTo>
                  <a:pt x="120688" y="112102"/>
                </a:lnTo>
                <a:lnTo>
                  <a:pt x="108413" y="80873"/>
                </a:lnTo>
                <a:lnTo>
                  <a:pt x="81114" y="80873"/>
                </a:lnTo>
                <a:lnTo>
                  <a:pt x="8381" y="70611"/>
                </a:lnTo>
                <a:close/>
              </a:path>
              <a:path w="121285" h="112395">
                <a:moveTo>
                  <a:pt x="70510" y="0"/>
                </a:moveTo>
                <a:lnTo>
                  <a:pt x="57467" y="5130"/>
                </a:lnTo>
                <a:lnTo>
                  <a:pt x="54254" y="12496"/>
                </a:lnTo>
                <a:lnTo>
                  <a:pt x="81114" y="80873"/>
                </a:lnTo>
                <a:lnTo>
                  <a:pt x="108413" y="80873"/>
                </a:lnTo>
                <a:lnTo>
                  <a:pt x="77889" y="3213"/>
                </a:lnTo>
                <a:lnTo>
                  <a:pt x="70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1538" y="3389376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20">
                <a:moveTo>
                  <a:pt x="0" y="0"/>
                </a:moveTo>
                <a:lnTo>
                  <a:pt x="443540" y="35012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4400" y="3643191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5">
                <a:moveTo>
                  <a:pt x="8381" y="70611"/>
                </a:moveTo>
                <a:lnTo>
                  <a:pt x="1955" y="75437"/>
                </a:lnTo>
                <a:lnTo>
                  <a:pt x="0" y="89331"/>
                </a:lnTo>
                <a:lnTo>
                  <a:pt x="4838" y="95757"/>
                </a:lnTo>
                <a:lnTo>
                  <a:pt x="120688" y="112102"/>
                </a:lnTo>
                <a:lnTo>
                  <a:pt x="108413" y="80873"/>
                </a:lnTo>
                <a:lnTo>
                  <a:pt x="81127" y="80873"/>
                </a:lnTo>
                <a:lnTo>
                  <a:pt x="8381" y="70611"/>
                </a:lnTo>
                <a:close/>
              </a:path>
              <a:path w="121285" h="112395">
                <a:moveTo>
                  <a:pt x="70523" y="0"/>
                </a:moveTo>
                <a:lnTo>
                  <a:pt x="57467" y="5130"/>
                </a:lnTo>
                <a:lnTo>
                  <a:pt x="54254" y="12496"/>
                </a:lnTo>
                <a:lnTo>
                  <a:pt x="81127" y="80873"/>
                </a:lnTo>
                <a:lnTo>
                  <a:pt x="108413" y="80873"/>
                </a:lnTo>
                <a:lnTo>
                  <a:pt x="77889" y="3213"/>
                </a:lnTo>
                <a:lnTo>
                  <a:pt x="70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77748" y="3473366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5" h="350520">
                <a:moveTo>
                  <a:pt x="0" y="0"/>
                </a:moveTo>
                <a:lnTo>
                  <a:pt x="443539" y="35012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20610" y="3727182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4" h="112395">
                <a:moveTo>
                  <a:pt x="8382" y="70611"/>
                </a:moveTo>
                <a:lnTo>
                  <a:pt x="1955" y="75437"/>
                </a:lnTo>
                <a:lnTo>
                  <a:pt x="0" y="89331"/>
                </a:lnTo>
                <a:lnTo>
                  <a:pt x="4838" y="95757"/>
                </a:lnTo>
                <a:lnTo>
                  <a:pt x="120688" y="112102"/>
                </a:lnTo>
                <a:lnTo>
                  <a:pt x="108413" y="80873"/>
                </a:lnTo>
                <a:lnTo>
                  <a:pt x="81114" y="80873"/>
                </a:lnTo>
                <a:lnTo>
                  <a:pt x="8382" y="70611"/>
                </a:lnTo>
                <a:close/>
              </a:path>
              <a:path w="121284" h="112395">
                <a:moveTo>
                  <a:pt x="70510" y="0"/>
                </a:moveTo>
                <a:lnTo>
                  <a:pt x="57454" y="5130"/>
                </a:lnTo>
                <a:lnTo>
                  <a:pt x="54241" y="12496"/>
                </a:lnTo>
                <a:lnTo>
                  <a:pt x="81114" y="80873"/>
                </a:lnTo>
                <a:lnTo>
                  <a:pt x="108413" y="80873"/>
                </a:lnTo>
                <a:lnTo>
                  <a:pt x="77889" y="3213"/>
                </a:lnTo>
                <a:lnTo>
                  <a:pt x="70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9912" y="2639567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19">
                <a:moveTo>
                  <a:pt x="0" y="0"/>
                </a:moveTo>
                <a:lnTo>
                  <a:pt x="443540" y="35012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2774" y="2893383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4">
                <a:moveTo>
                  <a:pt x="8381" y="70611"/>
                </a:moveTo>
                <a:lnTo>
                  <a:pt x="1955" y="75437"/>
                </a:lnTo>
                <a:lnTo>
                  <a:pt x="0" y="89331"/>
                </a:lnTo>
                <a:lnTo>
                  <a:pt x="4838" y="95757"/>
                </a:lnTo>
                <a:lnTo>
                  <a:pt x="120688" y="112102"/>
                </a:lnTo>
                <a:lnTo>
                  <a:pt x="108413" y="80873"/>
                </a:lnTo>
                <a:lnTo>
                  <a:pt x="81114" y="80873"/>
                </a:lnTo>
                <a:lnTo>
                  <a:pt x="8381" y="70611"/>
                </a:lnTo>
                <a:close/>
              </a:path>
              <a:path w="121285" h="112394">
                <a:moveTo>
                  <a:pt x="70510" y="0"/>
                </a:moveTo>
                <a:lnTo>
                  <a:pt x="57467" y="5130"/>
                </a:lnTo>
                <a:lnTo>
                  <a:pt x="54254" y="12496"/>
                </a:lnTo>
                <a:lnTo>
                  <a:pt x="81114" y="80873"/>
                </a:lnTo>
                <a:lnTo>
                  <a:pt x="108413" y="80873"/>
                </a:lnTo>
                <a:lnTo>
                  <a:pt x="77889" y="3213"/>
                </a:lnTo>
                <a:lnTo>
                  <a:pt x="70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/>
              <a:t>38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uiExpand="1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40" dirty="0"/>
              <a:t>BIG </a:t>
            </a:r>
            <a:r>
              <a:rPr u="sng" spc="-30" dirty="0"/>
              <a:t>OH</a:t>
            </a:r>
            <a:r>
              <a:rPr u="sng" spc="-240" dirty="0"/>
              <a:t> </a:t>
            </a:r>
            <a:r>
              <a:rPr u="sng" spc="-55" dirty="0"/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3483" y="7075850"/>
            <a:ext cx="160655" cy="188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02932"/>
            <a:ext cx="6882765" cy="416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compare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eﬃciency of</a:t>
            </a:r>
            <a:r>
              <a:rPr sz="26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algorithms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10" dirty="0">
                <a:latin typeface="Calibri"/>
                <a:cs typeface="Calibri"/>
              </a:rPr>
              <a:t>notation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describes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growth</a:t>
            </a: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lower order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 growth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better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22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independent of </a:t>
            </a:r>
            <a:r>
              <a:rPr sz="2400" dirty="0">
                <a:latin typeface="Calibri"/>
                <a:cs typeface="Calibri"/>
              </a:rPr>
              <a:t>machine </a:t>
            </a:r>
            <a:r>
              <a:rPr sz="2400" spc="-5" dirty="0">
                <a:latin typeface="Calibri"/>
                <a:cs typeface="Calibri"/>
              </a:rPr>
              <a:t>or speciﬁc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implementation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95959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dirty="0">
                <a:latin typeface="Calibri"/>
                <a:cs typeface="Calibri"/>
              </a:rPr>
              <a:t>Big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Oh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9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describe order of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growth</a:t>
            </a:r>
          </a:p>
          <a:p>
            <a:pPr marL="454659" lvl="1" indent="-25146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asymptotic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notation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upper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bound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worst case</a:t>
            </a:r>
            <a:r>
              <a:rPr sz="24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1130" marR="5080">
              <a:lnSpc>
                <a:spcPts val="4800"/>
              </a:lnSpc>
              <a:spcBef>
                <a:spcPts val="1060"/>
              </a:spcBef>
              <a:tabLst>
                <a:tab pos="7603490" algn="l"/>
              </a:tabLst>
            </a:pPr>
            <a:r>
              <a:rPr spc="-55" dirty="0"/>
              <a:t>COMPLEXITY </a:t>
            </a:r>
            <a:r>
              <a:rPr spc="-25" dirty="0"/>
              <a:t>OF </a:t>
            </a:r>
            <a:r>
              <a:rPr spc="-55" dirty="0"/>
              <a:t>COMMON  </a:t>
            </a:r>
            <a:r>
              <a:rPr u="sng" spc="-50" dirty="0"/>
              <a:t>PYTHON</a:t>
            </a:r>
            <a:r>
              <a:rPr u="sng" spc="-190" dirty="0"/>
              <a:t> </a:t>
            </a:r>
            <a:r>
              <a:rPr u="sng" spc="-45" dirty="0"/>
              <a:t>FUNCTIONS	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33483" y="7075850"/>
            <a:ext cx="160655" cy="188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41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20783" y="2422312"/>
            <a:ext cx="28606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Lists: </a:t>
            </a:r>
            <a:r>
              <a:rPr sz="2600" dirty="0">
                <a:solidFill>
                  <a:srgbClr val="404040"/>
                </a:solidFill>
                <a:latin typeface="Courier New"/>
                <a:cs typeface="Courier New"/>
              </a:rPr>
              <a:t>n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/>
                <a:cs typeface="Courier New"/>
              </a:rPr>
              <a:t>len(L)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1588" y="2783095"/>
            <a:ext cx="950594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264160" algn="l"/>
                <a:tab pos="26479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inde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endParaRPr sz="2400" dirty="0">
              <a:latin typeface="Calibri"/>
              <a:cs typeface="Calibri"/>
            </a:endParaRPr>
          </a:p>
          <a:p>
            <a:pPr marL="264160" indent="-251460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•"/>
              <a:tabLst>
                <a:tab pos="264160" algn="l"/>
                <a:tab pos="26479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9220" y="2783095"/>
            <a:ext cx="5664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O(1)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3183" y="2323152"/>
            <a:ext cx="3574415" cy="12833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220979" indent="-208279">
              <a:lnSpc>
                <a:spcPct val="100000"/>
              </a:lnSpc>
              <a:spcBef>
                <a:spcPts val="919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10" dirty="0">
                <a:latin typeface="Calibri"/>
                <a:cs typeface="Calibri"/>
              </a:rPr>
              <a:t>Dictionaries: 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len(d)</a:t>
            </a:r>
          </a:p>
          <a:p>
            <a:pPr marL="220979" indent="-208279">
              <a:lnSpc>
                <a:spcPts val="2810"/>
              </a:lnSpc>
              <a:spcBef>
                <a:spcPts val="82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worst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</a:p>
          <a:p>
            <a:pPr marL="448945" lvl="1" indent="-245745">
              <a:lnSpc>
                <a:spcPts val="2570"/>
              </a:lnSpc>
              <a:buClr>
                <a:srgbClr val="595959"/>
              </a:buClr>
              <a:buFont typeface="Arial"/>
              <a:buChar char="•"/>
              <a:tabLst>
                <a:tab pos="448945" algn="l"/>
                <a:tab pos="449580" algn="l"/>
                <a:tab pos="1830705" algn="l"/>
              </a:tabLst>
            </a:pPr>
            <a:r>
              <a:rPr sz="2200" spc="-5" dirty="0">
                <a:latin typeface="Calibri"/>
                <a:cs typeface="Calibri"/>
              </a:rPr>
              <a:t>index	O(n)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3683" y="3931074"/>
            <a:ext cx="124714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 indent="-24574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258445" algn="l"/>
                <a:tab pos="259079" algn="l"/>
              </a:tabLst>
            </a:pPr>
            <a:r>
              <a:rPr sz="2200" spc="-5" dirty="0">
                <a:latin typeface="Calibri"/>
                <a:cs typeface="Calibri"/>
              </a:rPr>
              <a:t>length</a:t>
            </a:r>
            <a:endParaRPr sz="2200" dirty="0">
              <a:latin typeface="Calibri"/>
              <a:cs typeface="Calibri"/>
            </a:endParaRPr>
          </a:p>
          <a:p>
            <a:pPr marL="258445" indent="-245745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Font typeface="Arial"/>
              <a:buChar char="•"/>
              <a:tabLst>
                <a:tab pos="258445" algn="l"/>
                <a:tab pos="259079" algn="l"/>
              </a:tabLst>
            </a:pPr>
            <a:r>
              <a:rPr sz="2200" spc="-5" dirty="0">
                <a:latin typeface="Calibri"/>
                <a:cs typeface="Calibri"/>
              </a:rPr>
              <a:t>delete</a:t>
            </a:r>
            <a:endParaRPr sz="2200" dirty="0">
              <a:latin typeface="Calibri"/>
              <a:cs typeface="Calibri"/>
            </a:endParaRPr>
          </a:p>
          <a:p>
            <a:pPr marL="258445" indent="-245745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Font typeface="Arial"/>
              <a:buChar char="•"/>
              <a:tabLst>
                <a:tab pos="258445" algn="l"/>
                <a:tab pos="259079" algn="l"/>
              </a:tabLst>
            </a:pPr>
            <a:r>
              <a:rPr sz="2200" spc="-10" dirty="0">
                <a:latin typeface="Calibri"/>
                <a:cs typeface="Calibri"/>
              </a:rPr>
              <a:t>iteration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1467" y="3931074"/>
            <a:ext cx="52705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3183" y="5081692"/>
            <a:ext cx="1900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indent="-2768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89560" algn="l"/>
                <a:tab pos="290195" algn="l"/>
              </a:tabLst>
            </a:pPr>
            <a:r>
              <a:rPr sz="2400" spc="-5" dirty="0">
                <a:latin typeface="Calibri"/>
                <a:cs typeface="Calibri"/>
              </a:rPr>
              <a:t>average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1283" y="3900592"/>
            <a:ext cx="134175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264160" algn="l"/>
                <a:tab pos="26479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append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264160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•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endParaRPr sz="2400" dirty="0">
              <a:latin typeface="Calibri"/>
              <a:cs typeface="Calibri"/>
            </a:endParaRPr>
          </a:p>
          <a:p>
            <a:pPr marL="264160" indent="-251460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•"/>
              <a:tabLst>
                <a:tab pos="264160" algn="l"/>
                <a:tab pos="26479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remove</a:t>
            </a:r>
            <a:endParaRPr sz="2400" dirty="0">
              <a:latin typeface="Calibri"/>
              <a:cs typeface="Calibri"/>
            </a:endParaRPr>
          </a:p>
          <a:p>
            <a:pPr marL="264160" indent="-251460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•"/>
              <a:tabLst>
                <a:tab pos="264160" algn="l"/>
                <a:tab pos="26479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copy</a:t>
            </a:r>
            <a:endParaRPr sz="2400" dirty="0">
              <a:latin typeface="Calibri"/>
              <a:cs typeface="Calibri"/>
            </a:endParaRPr>
          </a:p>
          <a:p>
            <a:pPr marL="264160" indent="-251460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•"/>
              <a:tabLst>
                <a:tab pos="264160" algn="l"/>
                <a:tab pos="26479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reverse</a:t>
            </a:r>
            <a:endParaRPr sz="2400" dirty="0">
              <a:latin typeface="Calibri"/>
              <a:cs typeface="Calibri"/>
            </a:endParaRPr>
          </a:p>
          <a:p>
            <a:pPr marL="264160" indent="-251460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•"/>
              <a:tabLst>
                <a:tab pos="264160" algn="l"/>
                <a:tab pos="26479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iteration</a:t>
            </a:r>
            <a:endParaRPr sz="2400" dirty="0">
              <a:latin typeface="Calibri"/>
              <a:cs typeface="Calibri"/>
            </a:endParaRPr>
          </a:p>
          <a:p>
            <a:pPr marL="264160" indent="-251460">
              <a:lnSpc>
                <a:spcPct val="100000"/>
              </a:lnSpc>
              <a:spcBef>
                <a:spcPts val="15"/>
              </a:spcBef>
              <a:buClr>
                <a:srgbClr val="595959"/>
              </a:buClr>
              <a:buFont typeface="Arial"/>
              <a:buChar char="•"/>
              <a:tabLst>
                <a:tab pos="264160" algn="l"/>
                <a:tab pos="26479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8915" y="3900592"/>
            <a:ext cx="57213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O(1)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O(n)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3683" y="5429674"/>
            <a:ext cx="1247775" cy="140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 indent="-24574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258445" algn="l"/>
                <a:tab pos="259079" algn="l"/>
              </a:tabLst>
            </a:pPr>
            <a:r>
              <a:rPr sz="2200" spc="-5" dirty="0">
                <a:latin typeface="Calibri"/>
                <a:cs typeface="Calibri"/>
              </a:rPr>
              <a:t>index</a:t>
            </a:r>
            <a:endParaRPr sz="2200">
              <a:latin typeface="Calibri"/>
              <a:cs typeface="Calibri"/>
            </a:endParaRPr>
          </a:p>
          <a:p>
            <a:pPr marL="258445" indent="-245745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Font typeface="Arial"/>
              <a:buChar char="•"/>
              <a:tabLst>
                <a:tab pos="258445" algn="l"/>
                <a:tab pos="259079" algn="l"/>
              </a:tabLst>
            </a:pPr>
            <a:r>
              <a:rPr sz="2200" spc="-5" dirty="0">
                <a:latin typeface="Calibri"/>
                <a:cs typeface="Calibri"/>
              </a:rPr>
              <a:t>store</a:t>
            </a:r>
            <a:endParaRPr sz="2200">
              <a:latin typeface="Calibri"/>
              <a:cs typeface="Calibri"/>
            </a:endParaRPr>
          </a:p>
          <a:p>
            <a:pPr marL="258445" indent="-245745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Font typeface="Arial"/>
              <a:buChar char="•"/>
              <a:tabLst>
                <a:tab pos="258445" algn="l"/>
                <a:tab pos="259079" algn="l"/>
              </a:tabLst>
            </a:pPr>
            <a:r>
              <a:rPr sz="2200" spc="-5" dirty="0">
                <a:latin typeface="Calibri"/>
                <a:cs typeface="Calibri"/>
              </a:rPr>
              <a:t>delete</a:t>
            </a:r>
            <a:endParaRPr sz="2200">
              <a:latin typeface="Calibri"/>
              <a:cs typeface="Calibri"/>
            </a:endParaRPr>
          </a:p>
          <a:p>
            <a:pPr marL="259079" indent="-246379">
              <a:lnSpc>
                <a:spcPct val="100000"/>
              </a:lnSpc>
              <a:spcBef>
                <a:spcPts val="160"/>
              </a:spcBef>
              <a:buClr>
                <a:srgbClr val="595959"/>
              </a:buClr>
              <a:buFont typeface="Arial"/>
              <a:buChar char="•"/>
              <a:tabLst>
                <a:tab pos="258445" algn="l"/>
                <a:tab pos="259715" algn="l"/>
              </a:tabLst>
            </a:pPr>
            <a:r>
              <a:rPr sz="2200" spc="-10" dirty="0">
                <a:latin typeface="Calibri"/>
                <a:cs typeface="Calibri"/>
              </a:rPr>
              <a:t>iteration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1467" y="5429674"/>
            <a:ext cx="527050" cy="140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99909"/>
              </p:ext>
            </p:extLst>
          </p:nvPr>
        </p:nvGraphicFramePr>
        <p:xfrm>
          <a:off x="1624330" y="3581400"/>
          <a:ext cx="3100070" cy="35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680"/>
                <a:gridCol w="1596390"/>
              </a:tblGrid>
              <a:tr h="31750">
                <a:tc>
                  <a:txBody>
                    <a:bodyPr/>
                    <a:lstStyle/>
                    <a:p>
                      <a:pPr marL="283210" indent="-251460">
                        <a:lnSpc>
                          <a:spcPts val="2765"/>
                        </a:lnSpc>
                        <a:buClr>
                          <a:srgbClr val="595959"/>
                        </a:buClr>
                        <a:buFont typeface="Arial"/>
                        <a:buChar char="•"/>
                        <a:tabLst>
                          <a:tab pos="283210" algn="l"/>
                          <a:tab pos="28384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765"/>
                        </a:lnSpc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01683"/>
              </p:ext>
            </p:extLst>
          </p:nvPr>
        </p:nvGraphicFramePr>
        <p:xfrm>
          <a:off x="4717416" y="3583909"/>
          <a:ext cx="3054984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020"/>
                <a:gridCol w="735964"/>
              </a:tblGrid>
              <a:tr h="381000">
                <a:tc>
                  <a:txBody>
                    <a:bodyPr/>
                    <a:lstStyle/>
                    <a:p>
                      <a:pPr marL="1139825" indent="-245745">
                        <a:lnSpc>
                          <a:spcPts val="2585"/>
                        </a:lnSpc>
                        <a:spcBef>
                          <a:spcPts val="325"/>
                        </a:spcBef>
                        <a:buClr>
                          <a:srgbClr val="595959"/>
                        </a:buClr>
                        <a:buFont typeface="Arial"/>
                        <a:buChar char="•"/>
                        <a:tabLst>
                          <a:tab pos="1139825" algn="l"/>
                          <a:tab pos="1140460" algn="l"/>
                        </a:tabLst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store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2585"/>
                        </a:lnSpc>
                        <a:spcBef>
                          <a:spcPts val="32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O(n)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55" dirty="0"/>
              <a:t>ORDERS </a:t>
            </a:r>
            <a:r>
              <a:rPr u="sng" spc="-30" dirty="0"/>
              <a:t>OF </a:t>
            </a:r>
            <a:r>
              <a:rPr u="sng" spc="-60" dirty="0"/>
              <a:t>GROWTH:</a:t>
            </a:r>
            <a:r>
              <a:rPr u="sng" spc="-325" dirty="0"/>
              <a:t> </a:t>
            </a:r>
            <a:r>
              <a:rPr u="sng" spc="-50" dirty="0"/>
              <a:t>RECAP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8369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170752"/>
            <a:ext cx="7741284" cy="41916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00" dirty="0">
                <a:latin typeface="Calibri"/>
                <a:cs typeface="Calibri"/>
              </a:rPr>
              <a:t>Goals:</a:t>
            </a:r>
          </a:p>
          <a:p>
            <a:pPr marL="101600" indent="-88900">
              <a:lnSpc>
                <a:spcPct val="100000"/>
              </a:lnSpc>
              <a:spcBef>
                <a:spcPts val="82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want to evaluate </a:t>
            </a:r>
            <a:r>
              <a:rPr sz="2400" spc="-5" dirty="0">
                <a:latin typeface="Calibri"/>
                <a:cs typeface="Calibri"/>
              </a:rPr>
              <a:t>program’s </a:t>
            </a:r>
            <a:r>
              <a:rPr sz="2400" dirty="0">
                <a:latin typeface="Calibri"/>
                <a:cs typeface="Calibri"/>
              </a:rPr>
              <a:t>eﬃciency when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input is very</a:t>
            </a:r>
            <a:r>
              <a:rPr sz="24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big</a:t>
            </a:r>
            <a:endParaRPr sz="2400" dirty="0">
              <a:latin typeface="Calibri"/>
              <a:cs typeface="Calibri"/>
            </a:endParaRPr>
          </a:p>
          <a:p>
            <a:pPr marL="101600" marR="187960" indent="-889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want to express the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growth of program’s run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as input  size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grows</a:t>
            </a:r>
          </a:p>
          <a:p>
            <a:pPr marL="101600" indent="-88900">
              <a:lnSpc>
                <a:spcPct val="100000"/>
              </a:lnSpc>
              <a:spcBef>
                <a:spcPts val="815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want to </a:t>
            </a:r>
            <a:r>
              <a:rPr sz="2400" spc="-5" dirty="0">
                <a:latin typeface="Calibri"/>
                <a:cs typeface="Calibri"/>
              </a:rPr>
              <a:t>put an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upper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bound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growth –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tight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possible</a:t>
            </a:r>
            <a:endParaRPr sz="2400" dirty="0">
              <a:latin typeface="Calibri"/>
              <a:cs typeface="Calibri"/>
            </a:endParaRPr>
          </a:p>
          <a:p>
            <a:pPr marL="101600" indent="-88900">
              <a:lnSpc>
                <a:spcPct val="100000"/>
              </a:lnSpc>
              <a:spcBef>
                <a:spcPts val="815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do not need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precise: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“order of” not “exact”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growth</a:t>
            </a:r>
          </a:p>
          <a:p>
            <a:pPr marL="101600" marR="250825" indent="-889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we will </a:t>
            </a:r>
            <a:r>
              <a:rPr sz="2400" spc="-5" dirty="0">
                <a:latin typeface="Calibri"/>
                <a:cs typeface="Calibri"/>
              </a:rPr>
              <a:t>look at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largest factors </a:t>
            </a:r>
            <a:r>
              <a:rPr sz="2400" spc="-5" dirty="0">
                <a:latin typeface="Calibri"/>
                <a:cs typeface="Calibri"/>
              </a:rPr>
              <a:t>in run </a:t>
            </a:r>
            <a:r>
              <a:rPr sz="2400" spc="-1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(which section of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will take the </a:t>
            </a:r>
            <a:r>
              <a:rPr sz="2400" spc="-5" dirty="0">
                <a:latin typeface="Calibri"/>
                <a:cs typeface="Calibri"/>
              </a:rPr>
              <a:t>longest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run?)</a:t>
            </a:r>
          </a:p>
          <a:p>
            <a:pPr marL="101600" marR="307340" indent="-889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thus,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generally we want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tight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upper bound on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growth,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as 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function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of size of input, in worst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case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55" dirty="0"/>
              <a:t>COMPLEXITY CLASSES:</a:t>
            </a:r>
            <a:r>
              <a:rPr u="sng" spc="-190" dirty="0"/>
              <a:t> </a:t>
            </a:r>
            <a:r>
              <a:rPr u="sng" spc="-50" dirty="0"/>
              <a:t>RECAP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381" y="2184062"/>
            <a:ext cx="6735445" cy="39249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01600" indent="-8890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i="1" spc="-5" dirty="0">
                <a:latin typeface="Calibri"/>
                <a:cs typeface="Calibri"/>
              </a:rPr>
              <a:t>O(1) </a:t>
            </a:r>
            <a:r>
              <a:rPr sz="2600" spc="-5" dirty="0">
                <a:latin typeface="Calibri"/>
                <a:cs typeface="Calibri"/>
              </a:rPr>
              <a:t>denotes </a:t>
            </a:r>
            <a:r>
              <a:rPr sz="2600" dirty="0">
                <a:latin typeface="Calibri"/>
                <a:cs typeface="Calibri"/>
              </a:rPr>
              <a:t>constant running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  <a:p>
            <a:pPr marL="101600" indent="-88900">
              <a:lnSpc>
                <a:spcPct val="100000"/>
              </a:lnSpc>
              <a:spcBef>
                <a:spcPts val="6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i="1" spc="-5" dirty="0">
                <a:latin typeface="Calibri"/>
                <a:cs typeface="Calibri"/>
              </a:rPr>
              <a:t>O(log n) </a:t>
            </a:r>
            <a:r>
              <a:rPr sz="2600" spc="-5" dirty="0">
                <a:latin typeface="Calibri"/>
                <a:cs typeface="Calibri"/>
              </a:rPr>
              <a:t>denotes logarithmic </a:t>
            </a:r>
            <a:r>
              <a:rPr sz="2600" dirty="0">
                <a:latin typeface="Calibri"/>
                <a:cs typeface="Calibri"/>
              </a:rPr>
              <a:t>running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  <a:p>
            <a:pPr marL="101600" indent="-8890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i="1" spc="-5" dirty="0">
                <a:latin typeface="Calibri"/>
                <a:cs typeface="Calibri"/>
              </a:rPr>
              <a:t>O(n) </a:t>
            </a:r>
            <a:r>
              <a:rPr sz="2600" spc="-5" dirty="0">
                <a:latin typeface="Calibri"/>
                <a:cs typeface="Calibri"/>
              </a:rPr>
              <a:t>denotes linear </a:t>
            </a:r>
            <a:r>
              <a:rPr sz="2600" dirty="0">
                <a:latin typeface="Calibri"/>
                <a:cs typeface="Calibri"/>
              </a:rPr>
              <a:t>running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  <a:p>
            <a:pPr marL="101600" indent="-8890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i="1" spc="-5" dirty="0">
                <a:latin typeface="Calibri"/>
                <a:cs typeface="Calibri"/>
              </a:rPr>
              <a:t>O(n log n) </a:t>
            </a:r>
            <a:r>
              <a:rPr sz="2600" spc="-5" dirty="0">
                <a:latin typeface="Calibri"/>
                <a:cs typeface="Calibri"/>
              </a:rPr>
              <a:t>denotes log-linear </a:t>
            </a:r>
            <a:r>
              <a:rPr sz="2600" dirty="0">
                <a:latin typeface="Calibri"/>
                <a:cs typeface="Calibri"/>
              </a:rPr>
              <a:t>running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  <a:p>
            <a:pPr marL="101600" marR="379730" indent="-88900">
              <a:lnSpc>
                <a:spcPts val="2500"/>
              </a:lnSpc>
              <a:spcBef>
                <a:spcPts val="13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  <a:tab pos="1064895" algn="l"/>
              </a:tabLst>
            </a:pPr>
            <a:r>
              <a:rPr sz="2600" i="1" spc="-5" dirty="0">
                <a:latin typeface="Calibri"/>
                <a:cs typeface="Calibri"/>
              </a:rPr>
              <a:t>O(n</a:t>
            </a:r>
            <a:r>
              <a:rPr sz="2550" i="1" spc="-7" baseline="26143" dirty="0">
                <a:latin typeface="Calibri"/>
                <a:cs typeface="Calibri"/>
              </a:rPr>
              <a:t>c</a:t>
            </a:r>
            <a:r>
              <a:rPr sz="2600" i="1" spc="-5" dirty="0">
                <a:latin typeface="Calibri"/>
                <a:cs typeface="Calibri"/>
              </a:rPr>
              <a:t>)	</a:t>
            </a:r>
            <a:r>
              <a:rPr sz="2600" spc="-5" dirty="0">
                <a:latin typeface="Calibri"/>
                <a:cs typeface="Calibri"/>
              </a:rPr>
              <a:t>denotes polynomial </a:t>
            </a:r>
            <a:r>
              <a:rPr sz="2600" dirty="0">
                <a:latin typeface="Calibri"/>
                <a:cs typeface="Calibri"/>
              </a:rPr>
              <a:t>running </a:t>
            </a:r>
            <a:r>
              <a:rPr sz="2600" spc="-10" dirty="0">
                <a:latin typeface="Calibri"/>
                <a:cs typeface="Calibri"/>
              </a:rPr>
              <a:t>time </a:t>
            </a:r>
            <a:r>
              <a:rPr sz="2600" spc="-5" dirty="0">
                <a:latin typeface="Calibri"/>
                <a:cs typeface="Calibri"/>
              </a:rPr>
              <a:t>(c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5" dirty="0">
                <a:latin typeface="Calibri"/>
                <a:cs typeface="Calibri"/>
              </a:rPr>
              <a:t>constant)</a:t>
            </a:r>
            <a:endParaRPr sz="2600" dirty="0">
              <a:latin typeface="Calibri"/>
              <a:cs typeface="Calibri"/>
            </a:endParaRPr>
          </a:p>
          <a:p>
            <a:pPr marL="101600" marR="5080" indent="-88900">
              <a:lnSpc>
                <a:spcPts val="25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i="1" dirty="0">
                <a:latin typeface="Calibri"/>
                <a:cs typeface="Calibri"/>
              </a:rPr>
              <a:t>O(c</a:t>
            </a:r>
            <a:r>
              <a:rPr sz="2550" i="1" baseline="26143" dirty="0">
                <a:latin typeface="Calibri"/>
                <a:cs typeface="Calibri"/>
              </a:rPr>
              <a:t>n</a:t>
            </a:r>
            <a:r>
              <a:rPr sz="2600" i="1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denotes exponential </a:t>
            </a:r>
            <a:r>
              <a:rPr sz="2600" dirty="0">
                <a:latin typeface="Calibri"/>
                <a:cs typeface="Calibri"/>
              </a:rPr>
              <a:t>running </a:t>
            </a:r>
            <a:r>
              <a:rPr sz="2600" spc="-10" dirty="0">
                <a:latin typeface="Calibri"/>
                <a:cs typeface="Calibri"/>
              </a:rPr>
              <a:t>time </a:t>
            </a:r>
            <a:r>
              <a:rPr sz="2600" spc="-5" dirty="0">
                <a:latin typeface="Calibri"/>
                <a:cs typeface="Calibri"/>
              </a:rPr>
              <a:t>(c is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5" dirty="0">
                <a:latin typeface="Calibri"/>
                <a:cs typeface="Calibri"/>
              </a:rPr>
              <a:t>constant being </a:t>
            </a:r>
            <a:r>
              <a:rPr sz="2600" dirty="0">
                <a:latin typeface="Calibri"/>
                <a:cs typeface="Calibri"/>
              </a:rPr>
              <a:t>raised to a </a:t>
            </a:r>
            <a:r>
              <a:rPr sz="2600" spc="-5" dirty="0">
                <a:latin typeface="Calibri"/>
                <a:cs typeface="Calibri"/>
              </a:rPr>
              <a:t>power based on size of  input)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036" y="2356657"/>
            <a:ext cx="577734" cy="371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523" y="2393950"/>
            <a:ext cx="457200" cy="3613150"/>
          </a:xfrm>
          <a:custGeom>
            <a:avLst/>
            <a:gdLst/>
            <a:ahLst/>
            <a:cxnLst/>
            <a:rect l="l" t="t" r="r" b="b"/>
            <a:pathLst>
              <a:path w="457200" h="3613150">
                <a:moveTo>
                  <a:pt x="342900" y="228600"/>
                </a:moveTo>
                <a:lnTo>
                  <a:pt x="114300" y="228600"/>
                </a:lnTo>
                <a:lnTo>
                  <a:pt x="114300" y="3613150"/>
                </a:lnTo>
                <a:lnTo>
                  <a:pt x="342900" y="3613150"/>
                </a:lnTo>
                <a:lnTo>
                  <a:pt x="342900" y="228600"/>
                </a:lnTo>
                <a:close/>
              </a:path>
              <a:path w="457200" h="3613150">
                <a:moveTo>
                  <a:pt x="228600" y="0"/>
                </a:moveTo>
                <a:lnTo>
                  <a:pt x="0" y="2286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523" y="2393950"/>
            <a:ext cx="443230" cy="3501390"/>
          </a:xfrm>
          <a:custGeom>
            <a:avLst/>
            <a:gdLst/>
            <a:ahLst/>
            <a:cxnLst/>
            <a:rect l="l" t="t" r="r" b="b"/>
            <a:pathLst>
              <a:path w="443230" h="3501390">
                <a:moveTo>
                  <a:pt x="0" y="221515"/>
                </a:moveTo>
                <a:lnTo>
                  <a:pt x="221515" y="0"/>
                </a:lnTo>
                <a:lnTo>
                  <a:pt x="443031" y="221515"/>
                </a:lnTo>
                <a:lnTo>
                  <a:pt x="332273" y="221515"/>
                </a:lnTo>
                <a:lnTo>
                  <a:pt x="332273" y="3501178"/>
                </a:lnTo>
                <a:lnTo>
                  <a:pt x="110757" y="3501178"/>
                </a:lnTo>
                <a:lnTo>
                  <a:pt x="110757" y="221515"/>
                </a:lnTo>
                <a:lnTo>
                  <a:pt x="0" y="221515"/>
                </a:lnTo>
                <a:close/>
              </a:path>
            </a:pathLst>
          </a:custGeom>
          <a:ln w="1230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8369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7033366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77" y="6039830"/>
            <a:ext cx="410209" cy="267970"/>
          </a:xfrm>
          <a:custGeom>
            <a:avLst/>
            <a:gdLst/>
            <a:ahLst/>
            <a:cxnLst/>
            <a:rect l="l" t="t" r="r" b="b"/>
            <a:pathLst>
              <a:path w="410209" h="267970">
                <a:moveTo>
                  <a:pt x="47764" y="157251"/>
                </a:moveTo>
                <a:lnTo>
                  <a:pt x="6426" y="178803"/>
                </a:lnTo>
                <a:lnTo>
                  <a:pt x="0" y="202679"/>
                </a:lnTo>
                <a:lnTo>
                  <a:pt x="1117" y="210096"/>
                </a:lnTo>
                <a:lnTo>
                  <a:pt x="18021" y="248488"/>
                </a:lnTo>
                <a:lnTo>
                  <a:pt x="49403" y="267754"/>
                </a:lnTo>
                <a:lnTo>
                  <a:pt x="61506" y="266839"/>
                </a:lnTo>
                <a:lnTo>
                  <a:pt x="89296" y="249872"/>
                </a:lnTo>
                <a:lnTo>
                  <a:pt x="53403" y="249872"/>
                </a:lnTo>
                <a:lnTo>
                  <a:pt x="49682" y="249059"/>
                </a:lnTo>
                <a:lnTo>
                  <a:pt x="22399" y="216379"/>
                </a:lnTo>
                <a:lnTo>
                  <a:pt x="18747" y="201615"/>
                </a:lnTo>
                <a:lnTo>
                  <a:pt x="18897" y="195148"/>
                </a:lnTo>
                <a:lnTo>
                  <a:pt x="64577" y="172808"/>
                </a:lnTo>
                <a:lnTo>
                  <a:pt x="52438" y="157695"/>
                </a:lnTo>
                <a:lnTo>
                  <a:pt x="47764" y="157251"/>
                </a:lnTo>
                <a:close/>
              </a:path>
              <a:path w="410209" h="267970">
                <a:moveTo>
                  <a:pt x="89827" y="221259"/>
                </a:moveTo>
                <a:lnTo>
                  <a:pt x="89357" y="221322"/>
                </a:lnTo>
                <a:lnTo>
                  <a:pt x="88099" y="221983"/>
                </a:lnTo>
                <a:lnTo>
                  <a:pt x="87287" y="223139"/>
                </a:lnTo>
                <a:lnTo>
                  <a:pt x="85648" y="226936"/>
                </a:lnTo>
                <a:lnTo>
                  <a:pt x="84569" y="229133"/>
                </a:lnTo>
                <a:lnTo>
                  <a:pt x="53403" y="249872"/>
                </a:lnTo>
                <a:lnTo>
                  <a:pt x="89296" y="249872"/>
                </a:lnTo>
                <a:lnTo>
                  <a:pt x="97802" y="235318"/>
                </a:lnTo>
                <a:lnTo>
                  <a:pt x="97751" y="233616"/>
                </a:lnTo>
                <a:lnTo>
                  <a:pt x="90754" y="221437"/>
                </a:lnTo>
                <a:lnTo>
                  <a:pt x="89827" y="221259"/>
                </a:lnTo>
                <a:close/>
              </a:path>
              <a:path w="410209" h="267970">
                <a:moveTo>
                  <a:pt x="64577" y="172808"/>
                </a:moveTo>
                <a:lnTo>
                  <a:pt x="49555" y="172808"/>
                </a:lnTo>
                <a:lnTo>
                  <a:pt x="54902" y="173405"/>
                </a:lnTo>
                <a:lnTo>
                  <a:pt x="57162" y="173774"/>
                </a:lnTo>
                <a:lnTo>
                  <a:pt x="60871" y="174625"/>
                </a:lnTo>
                <a:lnTo>
                  <a:pt x="62306" y="174586"/>
                </a:lnTo>
                <a:lnTo>
                  <a:pt x="64147" y="173621"/>
                </a:lnTo>
                <a:lnTo>
                  <a:pt x="64577" y="172808"/>
                </a:lnTo>
                <a:close/>
              </a:path>
              <a:path w="410209" h="267970">
                <a:moveTo>
                  <a:pt x="138264" y="107238"/>
                </a:moveTo>
                <a:lnTo>
                  <a:pt x="123702" y="115138"/>
                </a:lnTo>
                <a:lnTo>
                  <a:pt x="123710" y="116751"/>
                </a:lnTo>
                <a:lnTo>
                  <a:pt x="170446" y="206997"/>
                </a:lnTo>
                <a:lnTo>
                  <a:pt x="170802" y="207378"/>
                </a:lnTo>
                <a:lnTo>
                  <a:pt x="171640" y="207873"/>
                </a:lnTo>
                <a:lnTo>
                  <a:pt x="172237" y="207962"/>
                </a:lnTo>
                <a:lnTo>
                  <a:pt x="173774" y="207835"/>
                </a:lnTo>
                <a:lnTo>
                  <a:pt x="186893" y="198488"/>
                </a:lnTo>
                <a:lnTo>
                  <a:pt x="140157" y="108229"/>
                </a:lnTo>
                <a:lnTo>
                  <a:pt x="139801" y="107873"/>
                </a:lnTo>
                <a:lnTo>
                  <a:pt x="138861" y="107353"/>
                </a:lnTo>
                <a:lnTo>
                  <a:pt x="138264" y="107238"/>
                </a:lnTo>
                <a:close/>
              </a:path>
              <a:path w="410209" h="267970">
                <a:moveTo>
                  <a:pt x="205536" y="166878"/>
                </a:moveTo>
                <a:lnTo>
                  <a:pt x="204228" y="166992"/>
                </a:lnTo>
                <a:lnTo>
                  <a:pt x="203047" y="167601"/>
                </a:lnTo>
                <a:lnTo>
                  <a:pt x="202692" y="167932"/>
                </a:lnTo>
                <a:lnTo>
                  <a:pt x="202209" y="168770"/>
                </a:lnTo>
                <a:lnTo>
                  <a:pt x="202218" y="170002"/>
                </a:lnTo>
                <a:lnTo>
                  <a:pt x="212864" y="182511"/>
                </a:lnTo>
                <a:lnTo>
                  <a:pt x="216877" y="182499"/>
                </a:lnTo>
                <a:lnTo>
                  <a:pt x="252440" y="167271"/>
                </a:lnTo>
                <a:lnTo>
                  <a:pt x="211556" y="167271"/>
                </a:lnTo>
                <a:lnTo>
                  <a:pt x="209296" y="167195"/>
                </a:lnTo>
                <a:lnTo>
                  <a:pt x="205536" y="166878"/>
                </a:lnTo>
                <a:close/>
              </a:path>
              <a:path w="410209" h="267970">
                <a:moveTo>
                  <a:pt x="261307" y="131165"/>
                </a:moveTo>
                <a:lnTo>
                  <a:pt x="229146" y="131165"/>
                </a:lnTo>
                <a:lnTo>
                  <a:pt x="234734" y="131635"/>
                </a:lnTo>
                <a:lnTo>
                  <a:pt x="237223" y="132270"/>
                </a:lnTo>
                <a:lnTo>
                  <a:pt x="246621" y="148005"/>
                </a:lnTo>
                <a:lnTo>
                  <a:pt x="246113" y="150139"/>
                </a:lnTo>
                <a:lnTo>
                  <a:pt x="211556" y="167271"/>
                </a:lnTo>
                <a:lnTo>
                  <a:pt x="252440" y="167271"/>
                </a:lnTo>
                <a:lnTo>
                  <a:pt x="256870" y="163042"/>
                </a:lnTo>
                <a:lnTo>
                  <a:pt x="259613" y="159270"/>
                </a:lnTo>
                <a:lnTo>
                  <a:pt x="263283" y="151168"/>
                </a:lnTo>
                <a:lnTo>
                  <a:pt x="264121" y="146913"/>
                </a:lnTo>
                <a:lnTo>
                  <a:pt x="263804" y="138036"/>
                </a:lnTo>
                <a:lnTo>
                  <a:pt x="262534" y="133540"/>
                </a:lnTo>
                <a:lnTo>
                  <a:pt x="261307" y="131165"/>
                </a:lnTo>
                <a:close/>
              </a:path>
              <a:path w="410209" h="267970">
                <a:moveTo>
                  <a:pt x="214807" y="68834"/>
                </a:moveTo>
                <a:lnTo>
                  <a:pt x="179451" y="87376"/>
                </a:lnTo>
                <a:lnTo>
                  <a:pt x="173570" y="102565"/>
                </a:lnTo>
                <a:lnTo>
                  <a:pt x="174180" y="110375"/>
                </a:lnTo>
                <a:lnTo>
                  <a:pt x="206413" y="133032"/>
                </a:lnTo>
                <a:lnTo>
                  <a:pt x="209804" y="132892"/>
                </a:lnTo>
                <a:lnTo>
                  <a:pt x="226174" y="131229"/>
                </a:lnTo>
                <a:lnTo>
                  <a:pt x="229146" y="131165"/>
                </a:lnTo>
                <a:lnTo>
                  <a:pt x="261307" y="131165"/>
                </a:lnTo>
                <a:lnTo>
                  <a:pt x="258190" y="125145"/>
                </a:lnTo>
                <a:lnTo>
                  <a:pt x="255841" y="122174"/>
                </a:lnTo>
                <a:lnTo>
                  <a:pt x="250393" y="117957"/>
                </a:lnTo>
                <a:lnTo>
                  <a:pt x="247459" y="116459"/>
                </a:lnTo>
                <a:lnTo>
                  <a:pt x="246651" y="116230"/>
                </a:lnTo>
                <a:lnTo>
                  <a:pt x="207899" y="116230"/>
                </a:lnTo>
                <a:lnTo>
                  <a:pt x="202298" y="115785"/>
                </a:lnTo>
                <a:lnTo>
                  <a:pt x="190487" y="101003"/>
                </a:lnTo>
                <a:lnTo>
                  <a:pt x="190817" y="99110"/>
                </a:lnTo>
                <a:lnTo>
                  <a:pt x="220878" y="82969"/>
                </a:lnTo>
                <a:lnTo>
                  <a:pt x="227291" y="82969"/>
                </a:lnTo>
                <a:lnTo>
                  <a:pt x="227787" y="82715"/>
                </a:lnTo>
                <a:lnTo>
                  <a:pt x="228092" y="82410"/>
                </a:lnTo>
                <a:lnTo>
                  <a:pt x="228511" y="81610"/>
                </a:lnTo>
                <a:lnTo>
                  <a:pt x="228523" y="79794"/>
                </a:lnTo>
                <a:lnTo>
                  <a:pt x="228346" y="79032"/>
                </a:lnTo>
                <a:lnTo>
                  <a:pt x="218262" y="68884"/>
                </a:lnTo>
                <a:lnTo>
                  <a:pt x="214807" y="68834"/>
                </a:lnTo>
                <a:close/>
              </a:path>
              <a:path w="410209" h="267970">
                <a:moveTo>
                  <a:pt x="237871" y="114249"/>
                </a:moveTo>
                <a:lnTo>
                  <a:pt x="230962" y="114312"/>
                </a:lnTo>
                <a:lnTo>
                  <a:pt x="227533" y="114490"/>
                </a:lnTo>
                <a:lnTo>
                  <a:pt x="210921" y="116179"/>
                </a:lnTo>
                <a:lnTo>
                  <a:pt x="207899" y="116230"/>
                </a:lnTo>
                <a:lnTo>
                  <a:pt x="246651" y="116230"/>
                </a:lnTo>
                <a:lnTo>
                  <a:pt x="241173" y="114681"/>
                </a:lnTo>
                <a:lnTo>
                  <a:pt x="237871" y="114249"/>
                </a:lnTo>
                <a:close/>
              </a:path>
              <a:path w="410209" h="267970">
                <a:moveTo>
                  <a:pt x="118389" y="70459"/>
                </a:moveTo>
                <a:lnTo>
                  <a:pt x="115404" y="71145"/>
                </a:lnTo>
                <a:lnTo>
                  <a:pt x="107645" y="75158"/>
                </a:lnTo>
                <a:lnTo>
                  <a:pt x="105321" y="77254"/>
                </a:lnTo>
                <a:lnTo>
                  <a:pt x="103843" y="81521"/>
                </a:lnTo>
                <a:lnTo>
                  <a:pt x="104470" y="84543"/>
                </a:lnTo>
                <a:lnTo>
                  <a:pt x="108419" y="92163"/>
                </a:lnTo>
                <a:lnTo>
                  <a:pt x="110464" y="94373"/>
                </a:lnTo>
                <a:lnTo>
                  <a:pt x="114719" y="95605"/>
                </a:lnTo>
                <a:lnTo>
                  <a:pt x="117703" y="94919"/>
                </a:lnTo>
                <a:lnTo>
                  <a:pt x="125476" y="90906"/>
                </a:lnTo>
                <a:lnTo>
                  <a:pt x="127800" y="88811"/>
                </a:lnTo>
                <a:lnTo>
                  <a:pt x="129264" y="84543"/>
                </a:lnTo>
                <a:lnTo>
                  <a:pt x="128651" y="81521"/>
                </a:lnTo>
                <a:lnTo>
                  <a:pt x="124701" y="73901"/>
                </a:lnTo>
                <a:lnTo>
                  <a:pt x="122656" y="71704"/>
                </a:lnTo>
                <a:lnTo>
                  <a:pt x="118389" y="70459"/>
                </a:lnTo>
                <a:close/>
              </a:path>
              <a:path w="410209" h="267970">
                <a:moveTo>
                  <a:pt x="227291" y="82969"/>
                </a:moveTo>
                <a:lnTo>
                  <a:pt x="220878" y="82969"/>
                </a:lnTo>
                <a:lnTo>
                  <a:pt x="222732" y="83007"/>
                </a:lnTo>
                <a:lnTo>
                  <a:pt x="225742" y="83299"/>
                </a:lnTo>
                <a:lnTo>
                  <a:pt x="226796" y="83223"/>
                </a:lnTo>
                <a:lnTo>
                  <a:pt x="227291" y="82969"/>
                </a:lnTo>
                <a:close/>
              </a:path>
              <a:path w="410209" h="267970">
                <a:moveTo>
                  <a:pt x="375280" y="17081"/>
                </a:moveTo>
                <a:lnTo>
                  <a:pt x="344093" y="17081"/>
                </a:lnTo>
                <a:lnTo>
                  <a:pt x="346887" y="17322"/>
                </a:lnTo>
                <a:lnTo>
                  <a:pt x="351991" y="19164"/>
                </a:lnTo>
                <a:lnTo>
                  <a:pt x="354266" y="20739"/>
                </a:lnTo>
                <a:lnTo>
                  <a:pt x="358470" y="25285"/>
                </a:lnTo>
                <a:lnTo>
                  <a:pt x="360413" y="28143"/>
                </a:lnTo>
                <a:lnTo>
                  <a:pt x="365798" y="38531"/>
                </a:lnTo>
                <a:lnTo>
                  <a:pt x="346544" y="48501"/>
                </a:lnTo>
                <a:lnTo>
                  <a:pt x="340614" y="52349"/>
                </a:lnTo>
                <a:lnTo>
                  <a:pt x="320268" y="87807"/>
                </a:lnTo>
                <a:lnTo>
                  <a:pt x="321464" y="92519"/>
                </a:lnTo>
                <a:lnTo>
                  <a:pt x="351002" y="114401"/>
                </a:lnTo>
                <a:lnTo>
                  <a:pt x="359867" y="112903"/>
                </a:lnTo>
                <a:lnTo>
                  <a:pt x="364439" y="111315"/>
                </a:lnTo>
                <a:lnTo>
                  <a:pt x="374497" y="106108"/>
                </a:lnTo>
                <a:lnTo>
                  <a:pt x="378980" y="102336"/>
                </a:lnTo>
                <a:lnTo>
                  <a:pt x="382092" y="98221"/>
                </a:lnTo>
                <a:lnTo>
                  <a:pt x="355041" y="98221"/>
                </a:lnTo>
                <a:lnTo>
                  <a:pt x="346316" y="95770"/>
                </a:lnTo>
                <a:lnTo>
                  <a:pt x="342938" y="92837"/>
                </a:lnTo>
                <a:lnTo>
                  <a:pt x="339140" y="85496"/>
                </a:lnTo>
                <a:lnTo>
                  <a:pt x="338404" y="82829"/>
                </a:lnTo>
                <a:lnTo>
                  <a:pt x="338289" y="77597"/>
                </a:lnTo>
                <a:lnTo>
                  <a:pt x="338963" y="74980"/>
                </a:lnTo>
                <a:lnTo>
                  <a:pt x="371894" y="50304"/>
                </a:lnTo>
                <a:lnTo>
                  <a:pt x="392475" y="50304"/>
                </a:lnTo>
                <a:lnTo>
                  <a:pt x="375280" y="17081"/>
                </a:lnTo>
                <a:close/>
              </a:path>
              <a:path w="410209" h="267970">
                <a:moveTo>
                  <a:pt x="392475" y="50304"/>
                </a:moveTo>
                <a:lnTo>
                  <a:pt x="371894" y="50304"/>
                </a:lnTo>
                <a:lnTo>
                  <a:pt x="381711" y="69278"/>
                </a:lnTo>
                <a:lnTo>
                  <a:pt x="380022" y="75869"/>
                </a:lnTo>
                <a:lnTo>
                  <a:pt x="355041" y="98221"/>
                </a:lnTo>
                <a:lnTo>
                  <a:pt x="382092" y="98221"/>
                </a:lnTo>
                <a:lnTo>
                  <a:pt x="386165" y="92837"/>
                </a:lnTo>
                <a:lnTo>
                  <a:pt x="388874" y="87312"/>
                </a:lnTo>
                <a:lnTo>
                  <a:pt x="390613" y="81140"/>
                </a:lnTo>
                <a:lnTo>
                  <a:pt x="408445" y="81140"/>
                </a:lnTo>
                <a:lnTo>
                  <a:pt x="392475" y="50304"/>
                </a:lnTo>
                <a:close/>
              </a:path>
              <a:path w="410209" h="267970">
                <a:moveTo>
                  <a:pt x="408445" y="81140"/>
                </a:moveTo>
                <a:lnTo>
                  <a:pt x="390613" y="81140"/>
                </a:lnTo>
                <a:lnTo>
                  <a:pt x="395643" y="90855"/>
                </a:lnTo>
                <a:lnTo>
                  <a:pt x="396189" y="91325"/>
                </a:lnTo>
                <a:lnTo>
                  <a:pt x="397522" y="91643"/>
                </a:lnTo>
                <a:lnTo>
                  <a:pt x="398411" y="91554"/>
                </a:lnTo>
                <a:lnTo>
                  <a:pt x="409752" y="84302"/>
                </a:lnTo>
                <a:lnTo>
                  <a:pt x="409702" y="83566"/>
                </a:lnTo>
                <a:lnTo>
                  <a:pt x="408445" y="81140"/>
                </a:lnTo>
                <a:close/>
              </a:path>
              <a:path w="410209" h="267970">
                <a:moveTo>
                  <a:pt x="348208" y="0"/>
                </a:moveTo>
                <a:lnTo>
                  <a:pt x="312661" y="15811"/>
                </a:lnTo>
                <a:lnTo>
                  <a:pt x="298145" y="35725"/>
                </a:lnTo>
                <a:lnTo>
                  <a:pt x="298665" y="37871"/>
                </a:lnTo>
                <a:lnTo>
                  <a:pt x="305562" y="45872"/>
                </a:lnTo>
                <a:lnTo>
                  <a:pt x="306119" y="45758"/>
                </a:lnTo>
                <a:lnTo>
                  <a:pt x="307416" y="45085"/>
                </a:lnTo>
                <a:lnTo>
                  <a:pt x="308381" y="43967"/>
                </a:lnTo>
                <a:lnTo>
                  <a:pt x="310616" y="40347"/>
                </a:lnTo>
                <a:lnTo>
                  <a:pt x="312089" y="38227"/>
                </a:lnTo>
                <a:lnTo>
                  <a:pt x="344093" y="17081"/>
                </a:lnTo>
                <a:lnTo>
                  <a:pt x="375280" y="17081"/>
                </a:lnTo>
                <a:lnTo>
                  <a:pt x="372084" y="12458"/>
                </a:lnTo>
                <a:lnTo>
                  <a:pt x="365252" y="5422"/>
                </a:lnTo>
                <a:lnTo>
                  <a:pt x="361429" y="2984"/>
                </a:lnTo>
                <a:lnTo>
                  <a:pt x="352958" y="241"/>
                </a:lnTo>
                <a:lnTo>
                  <a:pt x="34820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1130" marR="5080">
              <a:lnSpc>
                <a:spcPts val="4800"/>
              </a:lnSpc>
              <a:spcBef>
                <a:spcPts val="1060"/>
              </a:spcBef>
              <a:tabLst>
                <a:tab pos="7603490" algn="l"/>
              </a:tabLst>
            </a:pPr>
            <a:r>
              <a:rPr spc="-55" dirty="0"/>
              <a:t>COMPLEXITY </a:t>
            </a:r>
            <a:r>
              <a:rPr spc="-65" dirty="0"/>
              <a:t>CLASSES  </a:t>
            </a:r>
            <a:r>
              <a:rPr u="sng" spc="-45" dirty="0"/>
              <a:t>ORDERED </a:t>
            </a:r>
            <a:r>
              <a:rPr u="sng" spc="-90" dirty="0"/>
              <a:t>LOW </a:t>
            </a:r>
            <a:r>
              <a:rPr u="sng" spc="-95" dirty="0"/>
              <a:t>TO</a:t>
            </a:r>
            <a:r>
              <a:rPr u="sng" spc="-260" dirty="0"/>
              <a:t> </a:t>
            </a:r>
            <a:r>
              <a:rPr u="sng" spc="-40" dirty="0"/>
              <a:t>HIGH	</a:t>
            </a:r>
          </a:p>
        </p:txBody>
      </p:sp>
      <p:sp>
        <p:nvSpPr>
          <p:cNvPr id="5" name="object 5"/>
          <p:cNvSpPr/>
          <p:nvPr/>
        </p:nvSpPr>
        <p:spPr>
          <a:xfrm>
            <a:off x="695036" y="2356657"/>
            <a:ext cx="577734" cy="371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523" y="2393950"/>
            <a:ext cx="457200" cy="3613150"/>
          </a:xfrm>
          <a:custGeom>
            <a:avLst/>
            <a:gdLst/>
            <a:ahLst/>
            <a:cxnLst/>
            <a:rect l="l" t="t" r="r" b="b"/>
            <a:pathLst>
              <a:path w="457200" h="3613150">
                <a:moveTo>
                  <a:pt x="342900" y="228600"/>
                </a:moveTo>
                <a:lnTo>
                  <a:pt x="114300" y="228600"/>
                </a:lnTo>
                <a:lnTo>
                  <a:pt x="114300" y="3613150"/>
                </a:lnTo>
                <a:lnTo>
                  <a:pt x="342900" y="3613150"/>
                </a:lnTo>
                <a:lnTo>
                  <a:pt x="342900" y="228600"/>
                </a:lnTo>
                <a:close/>
              </a:path>
              <a:path w="457200" h="3613150">
                <a:moveTo>
                  <a:pt x="228600" y="0"/>
                </a:moveTo>
                <a:lnTo>
                  <a:pt x="0" y="2286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523" y="2393949"/>
            <a:ext cx="457200" cy="3611879"/>
          </a:xfrm>
          <a:custGeom>
            <a:avLst/>
            <a:gdLst/>
            <a:ahLst/>
            <a:cxnLst/>
            <a:rect l="l" t="t" r="r" b="b"/>
            <a:pathLst>
              <a:path w="457200" h="3611879">
                <a:moveTo>
                  <a:pt x="0" y="228483"/>
                </a:moveTo>
                <a:lnTo>
                  <a:pt x="228483" y="0"/>
                </a:lnTo>
                <a:lnTo>
                  <a:pt x="456966" y="228483"/>
                </a:lnTo>
                <a:lnTo>
                  <a:pt x="342725" y="228483"/>
                </a:lnTo>
                <a:lnTo>
                  <a:pt x="342725" y="3611307"/>
                </a:lnTo>
                <a:lnTo>
                  <a:pt x="114241" y="3611307"/>
                </a:lnTo>
                <a:lnTo>
                  <a:pt x="114241" y="228483"/>
                </a:lnTo>
                <a:lnTo>
                  <a:pt x="0" y="228483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11581" y="2691655"/>
            <a:ext cx="107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2782" y="2691655"/>
            <a:ext cx="1936114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O(1)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0864" algn="l"/>
              </a:tabLst>
            </a:pPr>
            <a:r>
              <a:rPr sz="2400" spc="-5" dirty="0">
                <a:latin typeface="Courier New"/>
                <a:cs typeface="Courier New"/>
              </a:rPr>
              <a:t>O(lo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5" dirty="0">
                <a:latin typeface="Courier New"/>
                <a:cs typeface="Courier New"/>
              </a:rPr>
              <a:t> n</a:t>
            </a:r>
            <a:r>
              <a:rPr sz="2400" dirty="0">
                <a:latin typeface="Courier New"/>
                <a:cs typeface="Courier New"/>
              </a:rPr>
              <a:t>)	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0864" algn="l"/>
              </a:tabLst>
            </a:pPr>
            <a:r>
              <a:rPr sz="2400" spc="-5" dirty="0">
                <a:latin typeface="Courier New"/>
                <a:cs typeface="Courier New"/>
              </a:rPr>
              <a:t>O(n</a:t>
            </a:r>
            <a:r>
              <a:rPr sz="2400" dirty="0">
                <a:latin typeface="Courier New"/>
                <a:cs typeface="Courier New"/>
              </a:rPr>
              <a:t>)	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O(n log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n)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41500" algn="l"/>
              </a:tabLst>
            </a:pPr>
            <a:r>
              <a:rPr sz="2400" dirty="0">
                <a:latin typeface="Courier New"/>
                <a:cs typeface="Courier New"/>
              </a:rPr>
              <a:t>O(</a:t>
            </a:r>
            <a:r>
              <a:rPr sz="2400" spc="-5" dirty="0">
                <a:latin typeface="Courier New"/>
                <a:cs typeface="Courier New"/>
              </a:rPr>
              <a:t>n</a:t>
            </a:r>
            <a:r>
              <a:rPr sz="2400" baseline="24305" dirty="0">
                <a:latin typeface="Courier New"/>
                <a:cs typeface="Courier New"/>
              </a:rPr>
              <a:t>c</a:t>
            </a:r>
            <a:r>
              <a:rPr sz="2400" dirty="0">
                <a:latin typeface="Courier New"/>
                <a:cs typeface="Courier New"/>
              </a:rPr>
              <a:t>)	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2400" dirty="0">
                <a:latin typeface="Courier New"/>
                <a:cs typeface="Courier New"/>
              </a:rPr>
              <a:t>O(</a:t>
            </a:r>
            <a:r>
              <a:rPr sz="2400" spc="-5" dirty="0">
                <a:latin typeface="Courier New"/>
                <a:cs typeface="Courier New"/>
              </a:rPr>
              <a:t>c</a:t>
            </a:r>
            <a:r>
              <a:rPr sz="2400" baseline="24305" dirty="0">
                <a:latin typeface="Courier New"/>
                <a:cs typeface="Courier New"/>
              </a:rPr>
              <a:t>n</a:t>
            </a:r>
            <a:r>
              <a:rPr sz="2400" dirty="0">
                <a:latin typeface="Courier New"/>
                <a:cs typeface="Courier New"/>
              </a:rPr>
              <a:t>)	</a:t>
            </a:r>
            <a:r>
              <a:rPr sz="2400" dirty="0">
                <a:latin typeface="Calibri"/>
                <a:cs typeface="Calibri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40381" y="2691655"/>
            <a:ext cx="149098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1371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constant</a:t>
            </a:r>
          </a:p>
          <a:p>
            <a:pPr marL="12700" marR="5080" indent="-67945" algn="ctr">
              <a:lnSpc>
                <a:spcPct val="199700"/>
              </a:lnSpc>
              <a:spcBef>
                <a:spcPts val="45"/>
              </a:spcBef>
            </a:pPr>
            <a:r>
              <a:rPr sz="2400" spc="-5" dirty="0">
                <a:latin typeface="Calibri"/>
                <a:cs typeface="Calibri"/>
              </a:rPr>
              <a:t>logarithmic 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700" marR="5080" indent="-67945" algn="ctr">
              <a:lnSpc>
                <a:spcPct val="199700"/>
              </a:lnSpc>
              <a:spcBef>
                <a:spcPts val="45"/>
              </a:spcBef>
            </a:pPr>
            <a:r>
              <a:rPr sz="2400" spc="-5" dirty="0" smtClean="0">
                <a:latin typeface="Calibri"/>
                <a:cs typeface="Calibri"/>
              </a:rPr>
              <a:t>linear 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700" marR="5080" indent="-67945" algn="ctr">
              <a:lnSpc>
                <a:spcPct val="199700"/>
              </a:lnSpc>
              <a:spcBef>
                <a:spcPts val="45"/>
              </a:spcBef>
            </a:pPr>
            <a:r>
              <a:rPr sz="2400" spc="-5" dirty="0" err="1" smtClean="0">
                <a:latin typeface="Calibri"/>
                <a:cs typeface="Calibri"/>
              </a:rPr>
              <a:t>loglinear</a:t>
            </a:r>
            <a:r>
              <a:rPr sz="2400" spc="-5" dirty="0" smtClean="0">
                <a:latin typeface="Calibri"/>
                <a:cs typeface="Calibri"/>
              </a:rPr>
              <a:t> 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700" marR="5080" indent="-67945" algn="ctr">
              <a:lnSpc>
                <a:spcPct val="199700"/>
              </a:lnSpc>
              <a:spcBef>
                <a:spcPts val="45"/>
              </a:spcBef>
            </a:pPr>
            <a:r>
              <a:rPr sz="2400" spc="-5" dirty="0" smtClean="0">
                <a:latin typeface="Calibri"/>
                <a:cs typeface="Calibri"/>
              </a:rPr>
              <a:t>polynomial 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700" marR="5080" indent="-67945" algn="ctr">
              <a:lnSpc>
                <a:spcPct val="199700"/>
              </a:lnSpc>
              <a:spcBef>
                <a:spcPts val="45"/>
              </a:spcBef>
            </a:pPr>
            <a:r>
              <a:rPr sz="2400" spc="-5" dirty="0" smtClean="0">
                <a:latin typeface="Calibri"/>
                <a:cs typeface="Calibri"/>
              </a:rPr>
              <a:t>exponential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41261" y="2419515"/>
            <a:ext cx="1344759" cy="915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41261" y="5435831"/>
            <a:ext cx="1186314" cy="9668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1261" y="4086745"/>
            <a:ext cx="1279179" cy="7918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1332" y="3334829"/>
            <a:ext cx="1248282" cy="751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99053" y="4753990"/>
            <a:ext cx="1179382" cy="8465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50435" y="6178867"/>
            <a:ext cx="932383" cy="8457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3715" y="283622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257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42315" y="27981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08963" y="438008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257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7563" y="43419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3715" y="5788073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257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42315" y="57499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58139" y="361642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279124" y="0"/>
                </a:moveTo>
                <a:lnTo>
                  <a:pt x="0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2596" y="35783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53388" y="516028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279124" y="0"/>
                </a:moveTo>
                <a:lnTo>
                  <a:pt x="0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7846" y="51221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58139" y="6568273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279124" y="0"/>
                </a:moveTo>
                <a:lnTo>
                  <a:pt x="0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2596" y="6530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80316" y="6089755"/>
            <a:ext cx="734441" cy="4546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88369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build="p"/>
      <p:bldP spid="10" grpId="0" uiExpand="1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55" dirty="0"/>
              <a:t>COMPLEXITY</a:t>
            </a:r>
            <a:r>
              <a:rPr u="sng" spc="-170" dirty="0"/>
              <a:t> </a:t>
            </a:r>
            <a:r>
              <a:rPr u="sng" spc="-60" dirty="0"/>
              <a:t>GROWTH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4101" y="2297115"/>
          <a:ext cx="7538719" cy="424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671194"/>
                <a:gridCol w="951865"/>
                <a:gridCol w="3051175"/>
                <a:gridCol w="1721485"/>
              </a:tblGrid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n=10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O(n log</a:t>
                      </a:r>
                      <a:r>
                        <a:rPr sz="1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6000000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O(n^2)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1000000000000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O(2^n)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639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12676506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46050">
                        <a:lnSpc>
                          <a:spcPts val="163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00228229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639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1071508607186267320948425049060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75895">
                        <a:lnSpc>
                          <a:spcPts val="163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0018105614048117055336074437503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400" b="1" spc="-1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luck!!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40149670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8837035105112493612249319837881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3205376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5695858127594672917553146825187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59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1452856923140435984577574698574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8039345677748242309854210746050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6237114187795418215304647498358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1941267398767559165543946077062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9145711964776865421676604298316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52624386837205668069376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95036" y="3150523"/>
            <a:ext cx="577734" cy="292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523" y="3187700"/>
            <a:ext cx="457200" cy="2819400"/>
          </a:xfrm>
          <a:custGeom>
            <a:avLst/>
            <a:gdLst/>
            <a:ahLst/>
            <a:cxnLst/>
            <a:rect l="l" t="t" r="r" b="b"/>
            <a:pathLst>
              <a:path w="457200" h="2819400">
                <a:moveTo>
                  <a:pt x="342900" y="228600"/>
                </a:moveTo>
                <a:lnTo>
                  <a:pt x="114300" y="228600"/>
                </a:lnTo>
                <a:lnTo>
                  <a:pt x="114300" y="2819400"/>
                </a:lnTo>
                <a:lnTo>
                  <a:pt x="342900" y="2819400"/>
                </a:lnTo>
                <a:lnTo>
                  <a:pt x="342900" y="228600"/>
                </a:lnTo>
                <a:close/>
              </a:path>
              <a:path w="457200" h="2819400">
                <a:moveTo>
                  <a:pt x="228600" y="0"/>
                </a:moveTo>
                <a:lnTo>
                  <a:pt x="0" y="2286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523" y="3187700"/>
            <a:ext cx="443230" cy="2732405"/>
          </a:xfrm>
          <a:custGeom>
            <a:avLst/>
            <a:gdLst/>
            <a:ahLst/>
            <a:cxnLst/>
            <a:rect l="l" t="t" r="r" b="b"/>
            <a:pathLst>
              <a:path w="443230" h="2732404">
                <a:moveTo>
                  <a:pt x="0" y="221515"/>
                </a:moveTo>
                <a:lnTo>
                  <a:pt x="221515" y="0"/>
                </a:lnTo>
                <a:lnTo>
                  <a:pt x="443031" y="221515"/>
                </a:lnTo>
                <a:lnTo>
                  <a:pt x="332273" y="221515"/>
                </a:lnTo>
                <a:lnTo>
                  <a:pt x="332273" y="2732026"/>
                </a:lnTo>
                <a:lnTo>
                  <a:pt x="110757" y="2732026"/>
                </a:lnTo>
                <a:lnTo>
                  <a:pt x="110757" y="221515"/>
                </a:lnTo>
                <a:lnTo>
                  <a:pt x="0" y="221515"/>
                </a:lnTo>
                <a:close/>
              </a:path>
            </a:pathLst>
          </a:custGeom>
          <a:ln w="1230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8369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105" dirty="0"/>
              <a:t>CONSTANT</a:t>
            </a:r>
            <a:r>
              <a:rPr u="sng" spc="-140" dirty="0"/>
              <a:t> </a:t>
            </a:r>
            <a:r>
              <a:rPr u="sng" spc="-55" dirty="0"/>
              <a:t>COMPLEXITY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8369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8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165901"/>
            <a:ext cx="7426959" cy="23368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01600" indent="-88900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complexity </a:t>
            </a:r>
            <a:r>
              <a:rPr sz="2600" spc="-5" dirty="0">
                <a:latin typeface="Calibri"/>
                <a:cs typeface="Calibri"/>
              </a:rPr>
              <a:t>independent of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inputs</a:t>
            </a:r>
            <a:endParaRPr sz="2600" dirty="0">
              <a:latin typeface="Calibri"/>
              <a:cs typeface="Calibri"/>
            </a:endParaRPr>
          </a:p>
          <a:p>
            <a:pPr marL="101600" marR="248920" indent="-88900">
              <a:lnSpc>
                <a:spcPts val="2800"/>
              </a:lnSpc>
              <a:spcBef>
                <a:spcPts val="144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very </a:t>
            </a:r>
            <a:r>
              <a:rPr sz="2600" spc="-5" dirty="0">
                <a:latin typeface="Calibri"/>
                <a:cs typeface="Calibri"/>
              </a:rPr>
              <a:t>few </a:t>
            </a:r>
            <a:r>
              <a:rPr sz="2600" spc="-10" dirty="0">
                <a:latin typeface="Calibri"/>
                <a:cs typeface="Calibri"/>
              </a:rPr>
              <a:t>interesting </a:t>
            </a:r>
            <a:r>
              <a:rPr sz="2600" spc="-5" dirty="0">
                <a:latin typeface="Calibri"/>
                <a:cs typeface="Calibri"/>
              </a:rPr>
              <a:t>algorithms in </a:t>
            </a:r>
            <a:r>
              <a:rPr sz="2600" dirty="0">
                <a:latin typeface="Calibri"/>
                <a:cs typeface="Calibri"/>
              </a:rPr>
              <a:t>this class, </a:t>
            </a:r>
            <a:r>
              <a:rPr sz="2600" spc="-5" dirty="0">
                <a:latin typeface="Calibri"/>
                <a:cs typeface="Calibri"/>
              </a:rPr>
              <a:t>but </a:t>
            </a:r>
            <a:r>
              <a:rPr sz="2600" dirty="0">
                <a:latin typeface="Calibri"/>
                <a:cs typeface="Calibri"/>
              </a:rPr>
              <a:t>can  </a:t>
            </a:r>
            <a:r>
              <a:rPr sz="2600" spc="75" dirty="0" err="1" smtClean="0">
                <a:latin typeface="Calibri"/>
                <a:cs typeface="Calibri"/>
              </a:rPr>
              <a:t>o</a:t>
            </a:r>
            <a:r>
              <a:rPr lang="en-US" altLang="zh-CN" sz="2600" spc="75" dirty="0" err="1" smtClean="0">
                <a:latin typeface="Calibri"/>
                <a:cs typeface="Calibri"/>
              </a:rPr>
              <a:t>f</a:t>
            </a:r>
            <a:r>
              <a:rPr sz="2600" spc="75" dirty="0" err="1" smtClean="0">
                <a:latin typeface="Calibri"/>
                <a:cs typeface="Calibri"/>
              </a:rPr>
              <a:t>en</a:t>
            </a:r>
            <a:r>
              <a:rPr sz="2600" spc="75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have pieces </a:t>
            </a:r>
            <a:r>
              <a:rPr sz="2600" dirty="0">
                <a:latin typeface="Calibri"/>
                <a:cs typeface="Calibri"/>
              </a:rPr>
              <a:t>that </a:t>
            </a:r>
            <a:r>
              <a:rPr sz="2600" spc="-5" dirty="0">
                <a:latin typeface="Calibri"/>
                <a:cs typeface="Calibri"/>
              </a:rPr>
              <a:t>ﬁt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</a:p>
          <a:p>
            <a:pPr marL="101600" marR="5080" indent="-88900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have loops or </a:t>
            </a:r>
            <a:r>
              <a:rPr sz="2600" dirty="0">
                <a:latin typeface="Calibri"/>
                <a:cs typeface="Calibri"/>
              </a:rPr>
              <a:t>recursive calls, </a:t>
            </a:r>
            <a:r>
              <a:rPr sz="2600" spc="-5" dirty="0">
                <a:latin typeface="Calibri"/>
                <a:cs typeface="Calibri"/>
              </a:rPr>
              <a:t>but ONLY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5" dirty="0">
                <a:latin typeface="Calibri"/>
                <a:cs typeface="Calibri"/>
              </a:rPr>
              <a:t>number  of </a:t>
            </a:r>
            <a:r>
              <a:rPr sz="2600" spc="-10" dirty="0">
                <a:latin typeface="Calibri"/>
                <a:cs typeface="Calibri"/>
              </a:rPr>
              <a:t>iterations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calls </a:t>
            </a:r>
            <a:r>
              <a:rPr sz="2600" spc="-5" dirty="0">
                <a:latin typeface="Calibri"/>
                <a:cs typeface="Calibri"/>
              </a:rPr>
              <a:t>independent of size 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  <a:tabLst>
                <a:tab pos="7603490" algn="l"/>
              </a:tabLst>
            </a:pPr>
            <a:r>
              <a:rPr u="sng" spc="-60" dirty="0"/>
              <a:t>LOGARITHMIC</a:t>
            </a:r>
            <a:r>
              <a:rPr u="sng" spc="-135" dirty="0"/>
              <a:t> </a:t>
            </a:r>
            <a:r>
              <a:rPr u="sng" spc="-55" dirty="0"/>
              <a:t>COMPLEXITY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8369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9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674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165901"/>
            <a:ext cx="6953884" cy="18770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complexity grows </a:t>
            </a:r>
            <a:r>
              <a:rPr sz="2600" spc="-5" dirty="0">
                <a:latin typeface="Calibri"/>
                <a:cs typeface="Calibri"/>
              </a:rPr>
              <a:t>as log of size of one of its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example:</a:t>
            </a:r>
          </a:p>
          <a:p>
            <a:pPr marL="386080" lvl="1" indent="-18288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10" dirty="0">
                <a:latin typeface="Calibri"/>
                <a:cs typeface="Calibri"/>
              </a:rPr>
              <a:t>bisection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search</a:t>
            </a:r>
            <a:endParaRPr sz="24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binary search 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2342</Words>
  <Application>Microsoft Office PowerPoint</Application>
  <PresentationFormat>自定义</PresentationFormat>
  <Paragraphs>511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Theme</vt:lpstr>
      <vt:lpstr>UNDERSTANDING  PROGRAM  EFFICIENCY: 2</vt:lpstr>
      <vt:lpstr>TODAY </vt:lpstr>
      <vt:lpstr>WHY WE WANT TO UNDERSTAND  EFFICIENCY OF PROGRAMS </vt:lpstr>
      <vt:lpstr>ORDERS OF GROWTH: RECAP </vt:lpstr>
      <vt:lpstr>COMPLEXITY CLASSES: RECAP </vt:lpstr>
      <vt:lpstr>COMPLEXITY CLASSES  ORDERED LOW TO HIGH </vt:lpstr>
      <vt:lpstr>COMPLEXITY GROWTH </vt:lpstr>
      <vt:lpstr>CONSTANT COMPLEXITY </vt:lpstr>
      <vt:lpstr>LOGARITHMIC COMPLEXITY </vt:lpstr>
      <vt:lpstr>BISECTION SEARCH </vt:lpstr>
      <vt:lpstr>BISECTION SEARCH </vt:lpstr>
      <vt:lpstr>BISECTION SEARCH  COMPLEXITY ANALYSIS </vt:lpstr>
      <vt:lpstr>BISECTION SEARCH  IMPLEMENTATION 1 </vt:lpstr>
      <vt:lpstr>COMPLEXITY OF FIRST  BISECTION SEARCH METHOD </vt:lpstr>
      <vt:lpstr>BISECTION SEARCH  ALTERNATIVE</vt:lpstr>
      <vt:lpstr>BISECTION SEARCH  IMPLEMENTATION 2 </vt:lpstr>
      <vt:lpstr>COMPLEXITY OF SECOND  BISECTION SEARCH METHOD </vt:lpstr>
      <vt:lpstr>LOGARITHMIC COMPLEXITY </vt:lpstr>
      <vt:lpstr>LOGARITHMIC COMPLEXITY </vt:lpstr>
      <vt:lpstr>LINEAR COMPLEXITY </vt:lpstr>
      <vt:lpstr>O() FOR ITERATIVE FACTORIAL </vt:lpstr>
      <vt:lpstr>O() FOR RECURSIVE FACTORIAL </vt:lpstr>
      <vt:lpstr>LOG-LINEAR COMPLEITY </vt:lpstr>
      <vt:lpstr>POLYNOMIAL COMPLEXITY </vt:lpstr>
      <vt:lpstr>EXPONENTIAL COMPLEXITY </vt:lpstr>
      <vt:lpstr>COMPLEXITY OF TOWERS OF  HANOI</vt:lpstr>
      <vt:lpstr>EXPONENTIAL COMPLEXITY </vt:lpstr>
      <vt:lpstr>POWER SET – CONCEPT</vt:lpstr>
      <vt:lpstr>EXPONENTIAL COMPLEXITY </vt:lpstr>
      <vt:lpstr>EXPONENTIAL COMPLEXITY</vt:lpstr>
      <vt:lpstr>EXPONENTIAL COMPLEXITY</vt:lpstr>
      <vt:lpstr>EXPONENTIAL COMPLEXITY </vt:lpstr>
      <vt:lpstr>COMPLEXITY CLASSES </vt:lpstr>
      <vt:lpstr>SOME MORE EXAMPLES OF  ANALYZING COMPLEXITY </vt:lpstr>
      <vt:lpstr>COMPLEXITY OF ITERATIVE FIBONACCI </vt:lpstr>
      <vt:lpstr>COMPLEXITY OF RECURSIVE FIBONACCI </vt:lpstr>
      <vt:lpstr>COMPLEXITY OF RECURSIVE  FIBONACCI </vt:lpstr>
      <vt:lpstr>BIG OH SUMMARY </vt:lpstr>
      <vt:lpstr>COMPLEXITY OF COMMON  PYTHON FUNCTIONS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MIT6_0001F16_Understanding Program efficiency: 2</dc:title>
  <dc:creator>Grimson, Eric</dc:creator>
  <cp:lastModifiedBy>onLyswu</cp:lastModifiedBy>
  <cp:revision>7</cp:revision>
  <dcterms:created xsi:type="dcterms:W3CDTF">2018-10-05T02:32:26Z</dcterms:created>
  <dcterms:modified xsi:type="dcterms:W3CDTF">2022-11-07T17:20:09Z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2016-10-17T00:00:00Z</vt:filetime>
  </property>
  <property fmtid="{D5CDD505-2E9C-101B-9397-08002B2CF9AE}" pid="3" name="Creator">
    <vt:lpwstr>PowerPoint</vt:lpwstr>
  </property>
  <property fmtid="{D5CDD505-2E9C-101B-9397-08002B2CF9AE}" pid="4" name="LastSaved">
    <vt:filetime>2018-10-04T00:00:00Z</vt:filetime>
  </property>
</Properties>
</file>