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</p:sldIdLst>
  <p:sldSz cx="10058400" cy="7772400"/>
  <p:notesSz cx="10058400" cy="777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6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A4C4-CD59-45D2-AA41-2FA0223A47B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1E2ED-2254-4C5E-AA87-B8655EFA0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1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1E2ED-2254-4C5E-AA87-B8655EFA03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6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17FAB7-71A4-4DF7-9C79-3B859F59C1A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5699760" y="7384776"/>
            <a:ext cx="4358640" cy="3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62DFBA34-297E-425E-AF2D-C7A886AEA0F4}" type="slidenum">
              <a:rPr lang="en-US" altLang="zh-CN" sz="1200"/>
              <a:pPr algn="r">
                <a:buClrTx/>
                <a:buFontTx/>
                <a:buNone/>
              </a:pPr>
              <a:t>38</a:t>
            </a:fld>
            <a:endParaRPr lang="en-US" altLang="zh-CN" sz="1200"/>
          </a:p>
        </p:txBody>
      </p:sp>
      <p:sp>
        <p:nvSpPr>
          <p:cNvPr id="3789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50279E-59F6-4AA7-A807-77F1869CF2A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A6B885-D101-46BE-8D2D-648291DD02E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876B72-E91B-458D-977A-E48AE2D7343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D7207E-6C98-48EC-AC05-7B7C6B57E07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C5C3D4-3CD2-46D8-80BA-BF4EFBF6361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4F3126-9887-41C6-BDFE-4E3E276B9CF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0E5926-DEBD-4610-AF79-9C0DE17B2E4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2873-C1D3-4EB8-8098-33AF10CB0D4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AB70A6-D306-45F2-B9CA-149AF0C3EEA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680D38-4C76-4AD6-8719-8E6EDFF4B16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423AD0-CE57-4488-8B33-C9C820A2E40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7A6768-1F52-4601-8CDD-5EB8A170F6C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699760" y="7384776"/>
            <a:ext cx="4358640" cy="3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69B99909-310E-48AB-B858-ADD5B7D043ED}" type="slidenum">
              <a:rPr lang="en-US" altLang="zh-CN" sz="1200"/>
              <a:pPr algn="r">
                <a:buClrTx/>
                <a:buFontTx/>
                <a:buNone/>
              </a:pPr>
              <a:t>33</a:t>
            </a:fld>
            <a:endParaRPr lang="en-US" altLang="zh-CN" sz="1200"/>
          </a:p>
        </p:txBody>
      </p:sp>
      <p:sp>
        <p:nvSpPr>
          <p:cNvPr id="3277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3AE8EC-843E-4BCE-9337-84C3C3D1B29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5699760" y="7384776"/>
            <a:ext cx="4358640" cy="3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F1952828-2709-4577-807D-A3C639FF4923}" type="slidenum">
              <a:rPr lang="en-US" altLang="zh-CN" sz="1200"/>
              <a:pPr algn="r">
                <a:buClrTx/>
                <a:buFontTx/>
                <a:buNone/>
              </a:pPr>
              <a:t>34</a:t>
            </a:fld>
            <a:endParaRPr lang="en-US" altLang="zh-CN" sz="1200"/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1DDC5A-7594-49AF-B22B-2305AE0D221A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5699760" y="7384776"/>
            <a:ext cx="4358640" cy="3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2005A39B-40D4-47C1-9B4D-88257DE70155}" type="slidenum">
              <a:rPr lang="en-US" altLang="zh-CN" sz="1200"/>
              <a:pPr algn="r">
                <a:buClrTx/>
                <a:buFontTx/>
                <a:buNone/>
              </a:pPr>
              <a:t>35</a:t>
            </a:fld>
            <a:endParaRPr lang="en-US" altLang="zh-CN" sz="1200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E380F8-A688-4EC3-A4F5-63FB33AFBD5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5699760" y="7384776"/>
            <a:ext cx="4358640" cy="3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ABB3BDC7-7EB4-4079-B7E3-60B6E8F472D5}" type="slidenum">
              <a:rPr lang="en-US" altLang="zh-CN" sz="1200"/>
              <a:pPr algn="r">
                <a:buClrTx/>
                <a:buFontTx/>
                <a:buNone/>
              </a:pPr>
              <a:t>36</a:t>
            </a:fld>
            <a:endParaRPr lang="en-US" altLang="zh-CN" sz="1200"/>
          </a:p>
        </p:txBody>
      </p:sp>
      <p:sp>
        <p:nvSpPr>
          <p:cNvPr id="3584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9EE49E-37EC-45AA-9810-BFE27254278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699760" y="7384776"/>
            <a:ext cx="4358640" cy="3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23169419-BED6-4A03-B13F-F594AFF93392}" type="slidenum">
              <a:rPr lang="en-US" altLang="zh-CN" sz="1200"/>
              <a:pPr algn="r">
                <a:buClrTx/>
                <a:buFontTx/>
                <a:buNone/>
              </a:pPr>
              <a:t>37</a:t>
            </a:fld>
            <a:endParaRPr lang="en-US" altLang="zh-CN" sz="1200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3143250" y="582613"/>
            <a:ext cx="3771900" cy="291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341120" y="3693052"/>
            <a:ext cx="7376160" cy="34979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7033366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52349" y="219504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1752" y="1"/>
                </a:lnTo>
              </a:path>
            </a:pathLst>
          </a:custGeom>
          <a:ln w="615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9581" y="68580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0"/>
                </a:moveTo>
                <a:lnTo>
                  <a:pt x="9141612" y="0"/>
                </a:lnTo>
                <a:lnTo>
                  <a:pt x="91416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11" y="679151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4">
                <a:moveTo>
                  <a:pt x="0" y="64007"/>
                </a:moveTo>
                <a:lnTo>
                  <a:pt x="9141612" y="64007"/>
                </a:lnTo>
                <a:lnTo>
                  <a:pt x="914161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>
          <a:xfrm>
            <a:off x="8619858" y="7040181"/>
            <a:ext cx="186054" cy="161583"/>
          </a:xfrm>
        </p:spPr>
        <p:txBody>
          <a:bodyPr/>
          <a:lstStyle>
            <a:lvl1pPr>
              <a:defRPr/>
            </a:lvl1pPr>
          </a:lstStyle>
          <a:p>
            <a:fld id="{FE8CC85F-13ED-44F5-8DFB-0FAF2B3BD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6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7033366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740" y="782829"/>
            <a:ext cx="761491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3383" y="3364286"/>
            <a:ext cx="4518025" cy="339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9858" y="7040181"/>
            <a:ext cx="186054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_robson_/8952213840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581" y="68580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0"/>
                </a:moveTo>
                <a:lnTo>
                  <a:pt x="9141612" y="0"/>
                </a:lnTo>
                <a:lnTo>
                  <a:pt x="91416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11" y="679151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4">
                <a:moveTo>
                  <a:pt x="0" y="64007"/>
                </a:moveTo>
                <a:lnTo>
                  <a:pt x="9141612" y="64007"/>
                </a:lnTo>
                <a:lnTo>
                  <a:pt x="914161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2943" y="4800600"/>
            <a:ext cx="7403465" cy="0"/>
          </a:xfrm>
          <a:custGeom>
            <a:avLst/>
            <a:gdLst/>
            <a:ahLst/>
            <a:cxnLst/>
            <a:rect l="l" t="t" r="r" b="b"/>
            <a:pathLst>
              <a:path w="7403465">
                <a:moveTo>
                  <a:pt x="0" y="0"/>
                </a:moveTo>
                <a:lnTo>
                  <a:pt x="7402862" y="0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1468628"/>
            <a:ext cx="6093460" cy="29775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 marR="5080">
              <a:lnSpc>
                <a:spcPts val="7300"/>
              </a:lnSpc>
              <a:spcBef>
                <a:spcPts val="1460"/>
              </a:spcBef>
            </a:pPr>
            <a:r>
              <a:rPr sz="7200" spc="-65" dirty="0">
                <a:solidFill>
                  <a:srgbClr val="262626"/>
                </a:solidFill>
              </a:rPr>
              <a:t>SEARCHING</a:t>
            </a:r>
            <a:r>
              <a:rPr sz="7200" spc="-160" dirty="0">
                <a:solidFill>
                  <a:srgbClr val="262626"/>
                </a:solidFill>
              </a:rPr>
              <a:t> </a:t>
            </a:r>
            <a:r>
              <a:rPr sz="7200" spc="-35" dirty="0">
                <a:solidFill>
                  <a:srgbClr val="262626"/>
                </a:solidFill>
              </a:rPr>
              <a:t>AND  </a:t>
            </a:r>
            <a:r>
              <a:rPr sz="7200" spc="-55" dirty="0">
                <a:solidFill>
                  <a:srgbClr val="262626"/>
                </a:solidFill>
              </a:rPr>
              <a:t>SORTING  </a:t>
            </a:r>
            <a:r>
              <a:rPr sz="7200" spc="-65" dirty="0">
                <a:solidFill>
                  <a:srgbClr val="262626"/>
                </a:solidFill>
              </a:rPr>
              <a:t>ALGORITHMS</a:t>
            </a:r>
            <a:endParaRPr sz="7200" dirty="0"/>
          </a:p>
        </p:txBody>
      </p:sp>
      <p:sp>
        <p:nvSpPr>
          <p:cNvPr id="7" name="object 7"/>
          <p:cNvSpPr txBox="1"/>
          <p:nvPr/>
        </p:nvSpPr>
        <p:spPr>
          <a:xfrm>
            <a:off x="8687446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58900" y="4158386"/>
            <a:ext cx="558736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2540">
              <a:lnSpc>
                <a:spcPct val="153500"/>
              </a:lnSpc>
              <a:spcBef>
                <a:spcPts val="100"/>
              </a:spcBef>
            </a:pPr>
            <a:r>
              <a:rPr sz="2400" b="0" spc="160" dirty="0" smtClean="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lang="en-US" sz="2400" b="0" spc="160" dirty="0" smtClean="0">
                <a:solidFill>
                  <a:srgbClr val="595959"/>
                </a:solidFill>
                <a:latin typeface="Calibri Light"/>
                <a:cs typeface="Calibri Light"/>
              </a:rPr>
              <a:t>LECTURE 13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ts val="5280"/>
              </a:lnSpc>
              <a:spcBef>
                <a:spcPts val="100"/>
              </a:spcBef>
            </a:pPr>
            <a:r>
              <a:rPr spc="-55" dirty="0"/>
              <a:t>AMORTIZED</a:t>
            </a:r>
            <a:r>
              <a:rPr spc="-155" dirty="0"/>
              <a:t> </a:t>
            </a:r>
            <a:r>
              <a:rPr spc="-60" dirty="0"/>
              <a:t>COST</a:t>
            </a:r>
          </a:p>
          <a:p>
            <a:pPr marL="149860">
              <a:lnSpc>
                <a:spcPts val="5280"/>
              </a:lnSpc>
              <a:tabLst>
                <a:tab pos="7601584" algn="l"/>
              </a:tabLst>
            </a:pPr>
            <a:r>
              <a:rPr u="sng" spc="-30" dirty="0"/>
              <a:t>-- </a:t>
            </a:r>
            <a:r>
              <a:rPr u="sng" dirty="0"/>
              <a:t>n </a:t>
            </a:r>
            <a:r>
              <a:rPr u="sng" spc="-25" dirty="0"/>
              <a:t>is</a:t>
            </a:r>
            <a:r>
              <a:rPr u="sng" spc="-355" dirty="0"/>
              <a:t> </a:t>
            </a:r>
            <a:r>
              <a:rPr u="sng" spc="-45" dirty="0"/>
              <a:t>len(L)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2559" y="7075850"/>
            <a:ext cx="160655" cy="188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165901"/>
            <a:ext cx="7463790" cy="34036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00965" indent="-88265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why </a:t>
            </a:r>
            <a:r>
              <a:rPr sz="2600" spc="-5" dirty="0">
                <a:latin typeface="Calibri"/>
                <a:cs typeface="Calibri"/>
              </a:rPr>
              <a:t>bother </a:t>
            </a:r>
            <a:r>
              <a:rPr sz="2600" spc="-10" dirty="0">
                <a:latin typeface="Calibri"/>
                <a:cs typeface="Calibri"/>
              </a:rPr>
              <a:t>sorting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ﬁrst?</a:t>
            </a:r>
            <a:endParaRPr sz="2600" dirty="0">
              <a:latin typeface="Calibri"/>
              <a:cs typeface="Calibri"/>
            </a:endParaRPr>
          </a:p>
          <a:p>
            <a:pPr marL="100965" marR="610235" indent="-88265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 some </a:t>
            </a:r>
            <a:r>
              <a:rPr sz="2600" dirty="0">
                <a:latin typeface="Calibri"/>
                <a:cs typeface="Calibri"/>
              </a:rPr>
              <a:t>cases, may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sort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 list once </a:t>
            </a:r>
            <a:r>
              <a:rPr sz="2600" dirty="0">
                <a:latin typeface="Calibri"/>
                <a:cs typeface="Calibri"/>
              </a:rPr>
              <a:t>then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many  searches</a:t>
            </a:r>
            <a:endParaRPr sz="2600" dirty="0">
              <a:latin typeface="Calibri"/>
              <a:cs typeface="Calibri"/>
            </a:endParaRPr>
          </a:p>
          <a:p>
            <a:pPr marL="100965" indent="-8826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AMORTIZE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cost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sort over </a:t>
            </a:r>
            <a:r>
              <a:rPr sz="2600" dirty="0">
                <a:latin typeface="Calibri"/>
                <a:cs typeface="Calibri"/>
              </a:rPr>
              <a:t>many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searches</a:t>
            </a:r>
            <a:endParaRPr sz="2600" dirty="0">
              <a:latin typeface="Calibri"/>
              <a:cs typeface="Calibri"/>
            </a:endParaRPr>
          </a:p>
          <a:p>
            <a:pPr marL="100965" indent="-8826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SORT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-5" dirty="0">
                <a:latin typeface="Courier New"/>
                <a:cs typeface="Courier New"/>
              </a:rPr>
              <a:t>K</a:t>
            </a:r>
            <a:r>
              <a:rPr sz="2600" spc="-5" dirty="0">
                <a:latin typeface="Calibri"/>
                <a:cs typeface="Calibri"/>
              </a:rPr>
              <a:t>*O(</a:t>
            </a:r>
            <a:r>
              <a:rPr sz="2600" spc="-5" dirty="0">
                <a:latin typeface="Courier New"/>
                <a:cs typeface="Courier New"/>
              </a:rPr>
              <a:t>log </a:t>
            </a:r>
            <a:r>
              <a:rPr sz="2600" dirty="0">
                <a:latin typeface="Courier New"/>
                <a:cs typeface="Courier New"/>
              </a:rPr>
              <a:t>n</a:t>
            </a:r>
            <a:r>
              <a:rPr sz="2600" dirty="0">
                <a:latin typeface="Calibri"/>
                <a:cs typeface="Calibri"/>
              </a:rPr>
              <a:t>) &lt;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K</a:t>
            </a:r>
            <a:r>
              <a:rPr sz="2600" spc="-5" dirty="0">
                <a:latin typeface="Calibri"/>
                <a:cs typeface="Calibri"/>
              </a:rPr>
              <a:t>*O(</a:t>
            </a:r>
            <a:r>
              <a:rPr sz="2600" spc="-5" dirty="0">
                <a:latin typeface="Courier New"/>
                <a:cs typeface="Courier New"/>
              </a:rPr>
              <a:t>n</a:t>
            </a:r>
            <a:r>
              <a:rPr sz="2600" spc="-5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12700" marR="5080" indent="988694">
              <a:lnSpc>
                <a:spcPts val="2800"/>
              </a:lnSpc>
              <a:spcBef>
                <a:spcPts val="1440"/>
              </a:spcBef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for large </a:t>
            </a:r>
            <a:r>
              <a:rPr sz="2600" spc="-5" dirty="0">
                <a:latin typeface="Courier New"/>
                <a:cs typeface="Courier New"/>
              </a:rPr>
              <a:t>K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SORT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time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becomes irrelevant,</a:t>
            </a:r>
            <a:r>
              <a:rPr sz="2600" b="1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if  </a:t>
            </a:r>
            <a:r>
              <a:rPr sz="2600" dirty="0">
                <a:latin typeface="Calibri"/>
                <a:cs typeface="Calibri"/>
              </a:rPr>
              <a:t>cost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sorting </a:t>
            </a:r>
            <a:r>
              <a:rPr sz="2600" spc="-5" dirty="0">
                <a:latin typeface="Calibri"/>
                <a:cs typeface="Calibri"/>
              </a:rPr>
              <a:t>is small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5" dirty="0"/>
              <a:t>SORT</a:t>
            </a:r>
            <a:r>
              <a:rPr u="sng" spc="-155" dirty="0"/>
              <a:t> </a:t>
            </a:r>
            <a:r>
              <a:rPr u="sng" spc="-60" dirty="0"/>
              <a:t>ALGORITHMS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6856730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indent="-88900">
              <a:lnSpc>
                <a:spcPts val="296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Want to eﬃciently </a:t>
            </a:r>
            <a:r>
              <a:rPr sz="2600" spc="-5" dirty="0">
                <a:latin typeface="Calibri"/>
                <a:cs typeface="Calibri"/>
              </a:rPr>
              <a:t>sort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list of </a:t>
            </a:r>
            <a:r>
              <a:rPr sz="2600" dirty="0">
                <a:latin typeface="Calibri"/>
                <a:cs typeface="Calibri"/>
              </a:rPr>
              <a:t>entries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(typically</a:t>
            </a:r>
            <a:endParaRPr sz="2600" dirty="0">
              <a:latin typeface="Calibri"/>
              <a:cs typeface="Calibri"/>
            </a:endParaRPr>
          </a:p>
          <a:p>
            <a:pPr marL="101600">
              <a:lnSpc>
                <a:spcPts val="2960"/>
              </a:lnSpc>
            </a:pPr>
            <a:r>
              <a:rPr sz="2600" spc="-5" dirty="0">
                <a:latin typeface="Calibri"/>
                <a:cs typeface="Calibri"/>
              </a:rPr>
              <a:t>numbers)</a:t>
            </a:r>
            <a:endParaRPr sz="2600" dirty="0">
              <a:latin typeface="Calibri"/>
              <a:cs typeface="Calibri"/>
            </a:endParaRPr>
          </a:p>
          <a:p>
            <a:pPr marL="101600" marR="5080" indent="-88900">
              <a:lnSpc>
                <a:spcPts val="2800"/>
              </a:lnSpc>
              <a:spcBef>
                <a:spcPts val="143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see </a:t>
            </a:r>
            <a:r>
              <a:rPr sz="2600" dirty="0">
                <a:latin typeface="Calibri"/>
                <a:cs typeface="Calibri"/>
              </a:rPr>
              <a:t>a range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methods, </a:t>
            </a:r>
            <a:r>
              <a:rPr sz="2600" spc="-5" dirty="0">
                <a:latin typeface="Calibri"/>
                <a:cs typeface="Calibri"/>
              </a:rPr>
              <a:t>including one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 quite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eﬃcient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782829"/>
            <a:ext cx="7614919" cy="1366520"/>
          </a:xfrm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45" dirty="0"/>
              <a:t>MONKEY</a:t>
            </a:r>
            <a:r>
              <a:rPr u="sng" spc="-185" dirty="0"/>
              <a:t> </a:t>
            </a:r>
            <a:r>
              <a:rPr u="sng" spc="-50" dirty="0"/>
              <a:t>SORT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2302933"/>
            <a:ext cx="3213735" cy="36195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227965" indent="-88900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lang="en-US" altLang="zh-CN" sz="2600" spc="-5" dirty="0">
                <a:latin typeface="Calibri"/>
                <a:cs typeface="Calibri"/>
              </a:rPr>
              <a:t>a</a:t>
            </a:r>
            <a:r>
              <a:rPr lang="en-US" sz="2600" spc="-5" dirty="0" smtClean="0">
                <a:latin typeface="Calibri"/>
                <a:cs typeface="Calibri"/>
              </a:rPr>
              <a:t>ka </a:t>
            </a:r>
            <a:r>
              <a:rPr sz="2600" spc="-5" dirty="0" err="1" smtClean="0">
                <a:latin typeface="Calibri"/>
                <a:cs typeface="Calibri"/>
              </a:rPr>
              <a:t>bogosort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stupid  sort, slowsort,  </a:t>
            </a:r>
            <a:r>
              <a:rPr sz="2600" spc="-10" dirty="0">
                <a:latin typeface="Calibri"/>
                <a:cs typeface="Calibri"/>
              </a:rPr>
              <a:t>permutation </a:t>
            </a:r>
            <a:r>
              <a:rPr sz="2600" spc="-5" dirty="0">
                <a:latin typeface="Calibri"/>
                <a:cs typeface="Calibri"/>
              </a:rPr>
              <a:t>sort,  shotgun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sort</a:t>
            </a:r>
            <a:endParaRPr sz="2600" dirty="0">
              <a:latin typeface="Calibri"/>
              <a:cs typeface="Calibri"/>
            </a:endParaRPr>
          </a:p>
          <a:p>
            <a:pPr marL="238760" indent="-225425">
              <a:lnSpc>
                <a:spcPct val="100000"/>
              </a:lnSpc>
              <a:spcBef>
                <a:spcPts val="103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sort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deck of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cards</a:t>
            </a:r>
          </a:p>
          <a:p>
            <a:pPr marL="454659" lvl="1" indent="-251460">
              <a:lnSpc>
                <a:spcPct val="100000"/>
              </a:lnSpc>
              <a:spcBef>
                <a:spcPts val="9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throw them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air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pick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sorted?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repeat </a:t>
            </a:r>
            <a:r>
              <a:rPr sz="2400" spc="-5" dirty="0">
                <a:latin typeface="Calibri"/>
                <a:cs typeface="Calibri"/>
              </a:rPr>
              <a:t>if not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sorted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pic>
        <p:nvPicPr>
          <p:cNvPr id="1030" name="Picture 6" descr="File:Bogo sort 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590800"/>
            <a:ext cx="43212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5" dirty="0"/>
              <a:t>COMPLEXITY </a:t>
            </a:r>
            <a:r>
              <a:rPr u="sng" spc="-25" dirty="0"/>
              <a:t>OF </a:t>
            </a:r>
            <a:r>
              <a:rPr u="sng" spc="-40" dirty="0"/>
              <a:t>BOGO</a:t>
            </a:r>
            <a:r>
              <a:rPr u="sng" spc="-270" dirty="0"/>
              <a:t> </a:t>
            </a:r>
            <a:r>
              <a:rPr u="sng" spc="-55" dirty="0"/>
              <a:t>SORT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35954"/>
            <a:ext cx="6987540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24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bogo_sort(L):</a:t>
            </a:r>
          </a:p>
          <a:p>
            <a:pPr marL="1475740" marR="2028189" indent="-732155">
              <a:lnSpc>
                <a:spcPts val="3100"/>
              </a:lnSpc>
              <a:spcBef>
                <a:spcPts val="40"/>
              </a:spcBef>
            </a:pPr>
            <a:r>
              <a:rPr sz="2400" dirty="0">
                <a:solidFill>
                  <a:srgbClr val="3366FF"/>
                </a:solidFill>
                <a:latin typeface="Courier New"/>
                <a:cs typeface="Courier New"/>
              </a:rPr>
              <a:t>while not</a:t>
            </a:r>
            <a:r>
              <a:rPr sz="2400" spc="-1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is_sorted(L):  random.shuffle(L)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best </a:t>
            </a:r>
            <a:r>
              <a:rPr sz="2600" dirty="0">
                <a:latin typeface="Calibri"/>
                <a:cs typeface="Calibri"/>
              </a:rPr>
              <a:t>case: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O(n) where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is len(L) </a:t>
            </a:r>
            <a:r>
              <a:rPr sz="2600" dirty="0">
                <a:latin typeface="Calibri"/>
                <a:cs typeface="Calibri"/>
              </a:rPr>
              <a:t>to check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sorted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worst case: </a:t>
            </a:r>
            <a:r>
              <a:rPr sz="2600" spc="-5" dirty="0">
                <a:latin typeface="Calibri"/>
                <a:cs typeface="Calibri"/>
              </a:rPr>
              <a:t>O(?) it is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unbounded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alibri"/>
                <a:cs typeface="Calibri"/>
              </a:rPr>
              <a:t>really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unlucky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0" dirty="0"/>
              <a:t>BUBBLE</a:t>
            </a:r>
            <a:r>
              <a:rPr u="sng" spc="-170" dirty="0"/>
              <a:t> </a:t>
            </a:r>
            <a:r>
              <a:rPr u="sng" spc="-55" dirty="0"/>
              <a:t>SORT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60" y="2274994"/>
            <a:ext cx="6530975" cy="4516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indent="-88900">
              <a:lnSpc>
                <a:spcPts val="259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compare consecutive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pairs</a:t>
            </a:r>
            <a:endParaRPr sz="2400" dirty="0">
              <a:latin typeface="Calibri"/>
              <a:cs typeface="Calibri"/>
            </a:endParaRPr>
          </a:p>
          <a:p>
            <a:pPr marL="101600">
              <a:lnSpc>
                <a:spcPts val="2590"/>
              </a:lnSpc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</a:p>
          <a:p>
            <a:pPr marL="101600" marR="2910205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swap elements </a:t>
            </a:r>
            <a:r>
              <a:rPr sz="2400" spc="-5" dirty="0">
                <a:latin typeface="Calibri"/>
                <a:cs typeface="Calibri"/>
              </a:rPr>
              <a:t>in pair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 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smaller 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ﬁrst</a:t>
            </a:r>
            <a:endParaRPr sz="2400" dirty="0">
              <a:latin typeface="Calibri"/>
              <a:cs typeface="Calibri"/>
            </a:endParaRPr>
          </a:p>
          <a:p>
            <a:pPr marL="101600" indent="-88900">
              <a:lnSpc>
                <a:spcPts val="2590"/>
              </a:lnSpc>
              <a:spcBef>
                <a:spcPts val="815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when reach end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list,</a:t>
            </a:r>
            <a:endParaRPr sz="2400" dirty="0">
              <a:latin typeface="Calibri"/>
              <a:cs typeface="Calibri"/>
            </a:endParaRPr>
          </a:p>
          <a:p>
            <a:pPr marL="101600">
              <a:lnSpc>
                <a:spcPts val="259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start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over</a:t>
            </a:r>
            <a:r>
              <a:rPr sz="24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again</a:t>
            </a:r>
            <a:endParaRPr sz="2400" dirty="0">
              <a:latin typeface="Calibri"/>
              <a:cs typeface="Calibri"/>
            </a:endParaRPr>
          </a:p>
          <a:p>
            <a:pPr marL="101600" indent="-88900">
              <a:lnSpc>
                <a:spcPts val="2590"/>
              </a:lnSpc>
              <a:spcBef>
                <a:spcPts val="825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stop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 more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swaps</a:t>
            </a:r>
            <a:endParaRPr sz="2400" dirty="0">
              <a:latin typeface="Calibri"/>
              <a:cs typeface="Calibri"/>
            </a:endParaRPr>
          </a:p>
          <a:p>
            <a:pPr marL="101600">
              <a:lnSpc>
                <a:spcPts val="2590"/>
              </a:lnSpc>
            </a:pPr>
            <a:r>
              <a:rPr sz="2400" spc="-5" dirty="0">
                <a:latin typeface="Calibri"/>
                <a:cs typeface="Calibri"/>
              </a:rPr>
              <a:t>have been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</a:p>
          <a:p>
            <a:pPr marL="100330" marR="3027045" indent="-8763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largest unsorted </a:t>
            </a:r>
            <a:r>
              <a:rPr sz="2400" dirty="0">
                <a:latin typeface="Calibri"/>
                <a:cs typeface="Calibri"/>
              </a:rPr>
              <a:t>element  </a:t>
            </a:r>
            <a:r>
              <a:rPr sz="2400" spc="-5" dirty="0">
                <a:latin typeface="Calibri"/>
                <a:cs typeface="Calibri"/>
              </a:rPr>
              <a:t>always at </a:t>
            </a:r>
            <a:r>
              <a:rPr sz="2400" dirty="0">
                <a:latin typeface="Calibri"/>
                <a:cs typeface="Calibri"/>
              </a:rPr>
              <a:t>end </a:t>
            </a:r>
            <a:r>
              <a:rPr lang="en-US" sz="2400" dirty="0" smtClean="0">
                <a:latin typeface="Calibri"/>
                <a:cs typeface="Calibri"/>
              </a:rPr>
              <a:t>after </a:t>
            </a:r>
            <a:r>
              <a:rPr sz="2400" spc="-5" dirty="0" smtClean="0">
                <a:latin typeface="Calibri"/>
                <a:cs typeface="Calibri"/>
              </a:rPr>
              <a:t>pass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endParaRPr sz="2400" dirty="0">
              <a:latin typeface="Calibri"/>
              <a:cs typeface="Calibri"/>
            </a:endParaRPr>
          </a:p>
          <a:p>
            <a:pPr marL="100330">
              <a:lnSpc>
                <a:spcPts val="2000"/>
              </a:lnSpc>
            </a:pPr>
            <a:r>
              <a:rPr sz="2400" spc="-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most 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passes</a:t>
            </a:r>
            <a:endParaRPr sz="2400" dirty="0">
              <a:latin typeface="Calibri"/>
              <a:cs typeface="Calibri"/>
            </a:endParaRPr>
          </a:p>
          <a:p>
            <a:pPr marL="100330">
              <a:lnSpc>
                <a:spcPts val="1795"/>
              </a:lnSpc>
            </a:pPr>
            <a:r>
              <a:rPr sz="1800" spc="-5" dirty="0">
                <a:latin typeface="Calibri"/>
                <a:cs typeface="Calibri"/>
              </a:rPr>
              <a:t>CC-BY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Hydrargyrum</a:t>
            </a:r>
            <a:endParaRPr sz="1800" dirty="0">
              <a:latin typeface="Calibri"/>
              <a:cs typeface="Calibri"/>
            </a:endParaRPr>
          </a:p>
          <a:p>
            <a:pPr marL="100330">
              <a:lnSpc>
                <a:spcPts val="2095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https://commons.wikimedia.org/wiki/File:Bubble_sort_animation.gif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pic>
        <p:nvPicPr>
          <p:cNvPr id="3074" name="Picture 2" descr="File:Bubble sort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34" y="2514600"/>
            <a:ext cx="414116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5" dirty="0"/>
              <a:t>COMPLEXITY </a:t>
            </a:r>
            <a:r>
              <a:rPr u="sng" spc="-25" dirty="0"/>
              <a:t>OF </a:t>
            </a:r>
            <a:r>
              <a:rPr u="sng" spc="-45" dirty="0"/>
              <a:t>BUBBLE</a:t>
            </a:r>
            <a:r>
              <a:rPr u="sng" spc="-265" dirty="0"/>
              <a:t> </a:t>
            </a:r>
            <a:r>
              <a:rPr u="sng" spc="-55" dirty="0"/>
              <a:t>SORT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11822"/>
            <a:ext cx="2776855" cy="5695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91820" marR="5080" indent="-579755">
              <a:lnSpc>
                <a:spcPts val="2000"/>
              </a:lnSpc>
              <a:spcBef>
                <a:spcPts val="400"/>
              </a:spcBef>
            </a:pP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19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bubble_sort(L):  </a:t>
            </a:r>
            <a:r>
              <a:rPr sz="1900" spc="-5" dirty="0">
                <a:latin typeface="Courier New"/>
                <a:cs typeface="Courier New"/>
              </a:rPr>
              <a:t>swap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8818" y="2872409"/>
            <a:ext cx="4474210" cy="260350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2045"/>
              </a:lnSpc>
              <a:tabLst>
                <a:tab pos="1608455" algn="l"/>
              </a:tabLst>
            </a:pP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while</a:t>
            </a:r>
            <a:r>
              <a:rPr sz="1900" spc="-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not	</a:t>
            </a:r>
            <a:r>
              <a:rPr sz="1900" dirty="0">
                <a:latin typeface="Courier New"/>
                <a:cs typeface="Courier New"/>
              </a:rPr>
              <a:t>swap: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5940" y="3086637"/>
            <a:ext cx="379031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swap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  <a:p>
            <a:pPr marL="591820" marR="5080" indent="-579120">
              <a:lnSpc>
                <a:spcPts val="2000"/>
              </a:lnSpc>
              <a:spcBef>
                <a:spcPts val="209"/>
              </a:spcBef>
              <a:tabLst>
                <a:tab pos="591820" algn="l"/>
                <a:tab pos="1026160" algn="l"/>
                <a:tab pos="1315720" algn="l"/>
              </a:tabLst>
            </a:pP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for	</a:t>
            </a:r>
            <a:r>
              <a:rPr sz="1900" dirty="0">
                <a:latin typeface="Courier New"/>
                <a:cs typeface="Courier New"/>
              </a:rPr>
              <a:t>j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in	</a:t>
            </a:r>
            <a:r>
              <a:rPr sz="1900" spc="-5" dirty="0">
                <a:latin typeface="Courier New"/>
                <a:cs typeface="Courier New"/>
              </a:rPr>
              <a:t>range(1,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len(L)):  </a:t>
            </a: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if	</a:t>
            </a:r>
            <a:r>
              <a:rPr sz="1900" spc="-5" dirty="0">
                <a:latin typeface="Courier New"/>
                <a:cs typeface="Courier New"/>
              </a:rPr>
              <a:t>L[j-1] </a:t>
            </a:r>
            <a:r>
              <a:rPr sz="1900" dirty="0">
                <a:latin typeface="Courier New"/>
                <a:cs typeface="Courier New"/>
              </a:rPr>
              <a:t>&gt;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L[j]: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4180" y="3873999"/>
            <a:ext cx="605155" cy="83629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ct val="89900"/>
              </a:lnSpc>
              <a:spcBef>
                <a:spcPts val="330"/>
              </a:spcBef>
            </a:pPr>
            <a:r>
              <a:rPr sz="1900" spc="-5" dirty="0">
                <a:latin typeface="Courier New"/>
                <a:cs typeface="Courier New"/>
              </a:rPr>
              <a:t>swap  temp  L[j]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4180" y="4648813"/>
            <a:ext cx="8947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L[j-1]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8106" y="3873999"/>
            <a:ext cx="1184275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5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L[j]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L[j-1]</a:t>
            </a:r>
            <a:endParaRPr sz="1900">
              <a:latin typeface="Courier New"/>
              <a:cs typeface="Courier New"/>
            </a:endParaRPr>
          </a:p>
          <a:p>
            <a:pPr marL="302260">
              <a:lnSpc>
                <a:spcPts val="2140"/>
              </a:lnSpc>
            </a:pP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temp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7458" y="4926651"/>
            <a:ext cx="7500620" cy="20193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919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inner for loop is for doing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comparisons</a:t>
            </a:r>
            <a:endParaRPr sz="2400">
              <a:latin typeface="Calibri"/>
              <a:cs typeface="Calibri"/>
            </a:endParaRPr>
          </a:p>
          <a:p>
            <a:pPr marL="101600" marR="5080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outer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5" dirty="0">
                <a:latin typeface="Calibri"/>
                <a:cs typeface="Calibri"/>
              </a:rPr>
              <a:t>loop is for doing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multiple passes </a:t>
            </a:r>
            <a:r>
              <a:rPr sz="2400" spc="-10" dirty="0">
                <a:latin typeface="Calibri"/>
                <a:cs typeface="Calibri"/>
              </a:rPr>
              <a:t>until </a:t>
            </a:r>
            <a:r>
              <a:rPr sz="2400" spc="-5" dirty="0">
                <a:latin typeface="Calibri"/>
                <a:cs typeface="Calibri"/>
              </a:rPr>
              <a:t>no more  swaps</a:t>
            </a:r>
            <a:endParaRPr sz="2400">
              <a:latin typeface="Calibri"/>
              <a:cs typeface="Calibri"/>
            </a:endParaRPr>
          </a:p>
          <a:p>
            <a:pPr marL="101600" indent="-88900">
              <a:lnSpc>
                <a:spcPts val="2590"/>
              </a:lnSpc>
              <a:spcBef>
                <a:spcPts val="82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O(n</a:t>
            </a:r>
            <a:r>
              <a:rPr sz="2400" b="1" spc="-7" baseline="2430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) where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 is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len(L)</a:t>
            </a:r>
            <a:endParaRPr sz="2400">
              <a:latin typeface="Calibri"/>
              <a:cs typeface="Calibri"/>
            </a:endParaRPr>
          </a:p>
          <a:p>
            <a:pPr marL="170180">
              <a:lnSpc>
                <a:spcPts val="2590"/>
              </a:lnSpc>
            </a:pP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do len(L)-1 </a:t>
            </a:r>
            <a:r>
              <a:rPr sz="2400" dirty="0">
                <a:latin typeface="Calibri"/>
                <a:cs typeface="Calibri"/>
              </a:rPr>
              <a:t>comparisons </a:t>
            </a:r>
            <a:r>
              <a:rPr sz="2400" spc="-5" dirty="0">
                <a:latin typeface="Calibri"/>
                <a:cs typeface="Calibri"/>
              </a:rPr>
              <a:t>and len(L)-1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11387" y="3165330"/>
            <a:ext cx="736867" cy="471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8020" y="3440235"/>
            <a:ext cx="4474210" cy="232410"/>
          </a:xfrm>
          <a:custGeom>
            <a:avLst/>
            <a:gdLst/>
            <a:ahLst/>
            <a:cxnLst/>
            <a:rect l="l" t="t" r="r" b="b"/>
            <a:pathLst>
              <a:path w="4474209" h="232410">
                <a:moveTo>
                  <a:pt x="0" y="0"/>
                </a:moveTo>
                <a:lnTo>
                  <a:pt x="4474105" y="0"/>
                </a:lnTo>
                <a:lnTo>
                  <a:pt x="4474105" y="232220"/>
                </a:lnTo>
                <a:lnTo>
                  <a:pt x="0" y="232220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6320" y="2621102"/>
            <a:ext cx="736869" cy="471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0" dirty="0"/>
              <a:t>SELECTION</a:t>
            </a:r>
            <a:r>
              <a:rPr u="sng" spc="-180" dirty="0"/>
              <a:t> </a:t>
            </a:r>
            <a:r>
              <a:rPr u="sng" spc="-55" dirty="0"/>
              <a:t>SORT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6592570" cy="388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ﬁrst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step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extract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element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swap it </a:t>
            </a:r>
            <a:r>
              <a:rPr sz="2400" dirty="0">
                <a:latin typeface="Calibri"/>
                <a:cs typeface="Calibri"/>
              </a:rPr>
              <a:t>with element </a:t>
            </a:r>
            <a:r>
              <a:rPr sz="2400" spc="-5" dirty="0">
                <a:latin typeface="Calibri"/>
                <a:cs typeface="Calibri"/>
              </a:rPr>
              <a:t>at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subsequent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step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9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remaining </a:t>
            </a:r>
            <a:r>
              <a:rPr sz="2400" spc="-5" dirty="0">
                <a:latin typeface="Calibri"/>
                <a:cs typeface="Calibri"/>
              </a:rPr>
              <a:t>sublist, </a:t>
            </a:r>
            <a:r>
              <a:rPr sz="2400" dirty="0">
                <a:latin typeface="Calibri"/>
                <a:cs typeface="Calibri"/>
              </a:rPr>
              <a:t>extract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minimum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element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2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swap it </a:t>
            </a:r>
            <a:r>
              <a:rPr sz="2400" dirty="0">
                <a:latin typeface="Calibri"/>
                <a:cs typeface="Calibri"/>
              </a:rPr>
              <a:t>with the element </a:t>
            </a:r>
            <a:r>
              <a:rPr sz="2400" spc="-5" dirty="0">
                <a:latin typeface="Calibri"/>
                <a:cs typeface="Calibri"/>
              </a:rPr>
              <a:t>at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9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keep the </a:t>
            </a:r>
            <a:r>
              <a:rPr sz="2600" spc="90" dirty="0" smtClean="0">
                <a:latin typeface="Calibri"/>
                <a:cs typeface="Calibri"/>
              </a:rPr>
              <a:t>le</a:t>
            </a:r>
            <a:r>
              <a:rPr lang="en-US" sz="2600" spc="90" dirty="0" smtClean="0">
                <a:latin typeface="Calibri"/>
                <a:cs typeface="Calibri"/>
              </a:rPr>
              <a:t>ft</a:t>
            </a:r>
            <a:r>
              <a:rPr sz="2600" spc="90" dirty="0" smtClean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portion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list</a:t>
            </a:r>
            <a:r>
              <a:rPr sz="2600" spc="-1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sorted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9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at i’th step,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ﬁrst i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elements in list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sorted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all other </a:t>
            </a:r>
            <a:r>
              <a:rPr sz="2400" dirty="0">
                <a:latin typeface="Calibri"/>
                <a:cs typeface="Calibri"/>
              </a:rPr>
              <a:t>elements </a:t>
            </a:r>
            <a:r>
              <a:rPr sz="2400" spc="-5" dirty="0">
                <a:latin typeface="Calibri"/>
                <a:cs typeface="Calibri"/>
              </a:rPr>
              <a:t>are bigger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ﬁrst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95" dirty="0"/>
              <a:t>ANALYZING </a:t>
            </a:r>
            <a:r>
              <a:rPr u="sng" spc="-55" dirty="0"/>
              <a:t>SELECTION</a:t>
            </a:r>
            <a:r>
              <a:rPr u="sng" spc="-120" dirty="0"/>
              <a:t> </a:t>
            </a:r>
            <a:r>
              <a:rPr u="sng" spc="-55" dirty="0"/>
              <a:t>SORT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2558" y="7075848"/>
            <a:ext cx="160655" cy="188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7523480" cy="365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loop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invariant</a:t>
            </a:r>
            <a:endParaRPr sz="2600" dirty="0">
              <a:latin typeface="Calibri"/>
              <a:cs typeface="Calibri"/>
            </a:endParaRPr>
          </a:p>
          <a:p>
            <a:pPr marL="393700" marR="496570" lvl="1" indent="-190500">
              <a:lnSpc>
                <a:spcPct val="88500"/>
              </a:lnSpc>
              <a:spcBef>
                <a:spcPts val="43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preﬁx of list L[0:i] and suﬃx L[i+1:len(L)], </a:t>
            </a:r>
            <a:r>
              <a:rPr sz="2400" dirty="0">
                <a:latin typeface="Calibri"/>
                <a:cs typeface="Calibri"/>
              </a:rPr>
              <a:t>then  </a:t>
            </a:r>
            <a:r>
              <a:rPr sz="2400" spc="-5" dirty="0">
                <a:latin typeface="Calibri"/>
                <a:cs typeface="Calibri"/>
              </a:rPr>
              <a:t>preﬁx is sorted and no </a:t>
            </a:r>
            <a:r>
              <a:rPr sz="2400" dirty="0">
                <a:latin typeface="Calibri"/>
                <a:cs typeface="Calibri"/>
              </a:rPr>
              <a:t>element </a:t>
            </a:r>
            <a:r>
              <a:rPr sz="2400" spc="-5" dirty="0">
                <a:latin typeface="Calibri"/>
                <a:cs typeface="Calibri"/>
              </a:rPr>
              <a:t>in preﬁx is larger </a:t>
            </a:r>
            <a:r>
              <a:rPr sz="2400" dirty="0">
                <a:latin typeface="Calibri"/>
                <a:cs typeface="Calibri"/>
              </a:rPr>
              <a:t>than  </a:t>
            </a:r>
            <a:r>
              <a:rPr sz="2400" spc="-5" dirty="0">
                <a:latin typeface="Calibri"/>
                <a:cs typeface="Calibri"/>
              </a:rPr>
              <a:t>smallest </a:t>
            </a:r>
            <a:r>
              <a:rPr sz="2400" dirty="0">
                <a:latin typeface="Calibri"/>
                <a:cs typeface="Calibri"/>
              </a:rPr>
              <a:t>element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suﬃx</a:t>
            </a:r>
            <a:endParaRPr sz="2400" dirty="0">
              <a:latin typeface="Calibri"/>
              <a:cs typeface="Calibri"/>
            </a:endParaRPr>
          </a:p>
          <a:p>
            <a:pPr marL="977265" marR="168910" lvl="2" indent="-507365">
              <a:lnSpc>
                <a:spcPts val="2600"/>
              </a:lnSpc>
              <a:spcBef>
                <a:spcPts val="635"/>
              </a:spcBef>
              <a:buClr>
                <a:srgbClr val="595959"/>
              </a:buClr>
              <a:buAutoNum type="arabicPeriod"/>
              <a:tabLst>
                <a:tab pos="983615" algn="l"/>
                <a:tab pos="984250" algn="l"/>
              </a:tabLst>
            </a:pPr>
            <a:r>
              <a:rPr sz="2400" spc="-5" dirty="0">
                <a:latin typeface="Calibri"/>
                <a:cs typeface="Calibri"/>
              </a:rPr>
              <a:t>base </a:t>
            </a:r>
            <a:r>
              <a:rPr sz="2400" dirty="0">
                <a:latin typeface="Calibri"/>
                <a:cs typeface="Calibri"/>
              </a:rPr>
              <a:t>case: </a:t>
            </a:r>
            <a:r>
              <a:rPr sz="2400" spc="-5" dirty="0">
                <a:latin typeface="Calibri"/>
                <a:cs typeface="Calibri"/>
              </a:rPr>
              <a:t>preﬁx </a:t>
            </a:r>
            <a:r>
              <a:rPr sz="2400" dirty="0">
                <a:latin typeface="Calibri"/>
                <a:cs typeface="Calibri"/>
              </a:rPr>
              <a:t>empty, </a:t>
            </a:r>
            <a:r>
              <a:rPr sz="2400" spc="-5" dirty="0">
                <a:latin typeface="Calibri"/>
                <a:cs typeface="Calibri"/>
              </a:rPr>
              <a:t>suﬃx </a:t>
            </a:r>
            <a:r>
              <a:rPr sz="2400" dirty="0">
                <a:latin typeface="Calibri"/>
                <a:cs typeface="Calibri"/>
              </a:rPr>
              <a:t>whole </a:t>
            </a:r>
            <a:r>
              <a:rPr sz="2400" spc="-5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invariant  </a:t>
            </a:r>
            <a:r>
              <a:rPr sz="2400" dirty="0">
                <a:latin typeface="Calibri"/>
                <a:cs typeface="Calibri"/>
              </a:rPr>
              <a:t>true</a:t>
            </a:r>
          </a:p>
          <a:p>
            <a:pPr marL="977265" marR="158115" lvl="2" indent="-508000">
              <a:lnSpc>
                <a:spcPts val="2600"/>
              </a:lnSpc>
              <a:spcBef>
                <a:spcPts val="595"/>
              </a:spcBef>
              <a:buClr>
                <a:srgbClr val="595959"/>
              </a:buClr>
              <a:buAutoNum type="arabicPeriod"/>
              <a:tabLst>
                <a:tab pos="983615" algn="l"/>
                <a:tab pos="984250" algn="l"/>
                <a:tab pos="3097530" algn="l"/>
              </a:tabLst>
            </a:pPr>
            <a:r>
              <a:rPr sz="2400" spc="-10" dirty="0">
                <a:latin typeface="Calibri"/>
                <a:cs typeface="Calibri"/>
              </a:rPr>
              <a:t>induction </a:t>
            </a:r>
            <a:r>
              <a:rPr sz="2400" spc="-5" dirty="0">
                <a:latin typeface="Calibri"/>
                <a:cs typeface="Calibri"/>
              </a:rPr>
              <a:t>step: </a:t>
            </a:r>
            <a:r>
              <a:rPr sz="2400" dirty="0">
                <a:latin typeface="Calibri"/>
                <a:cs typeface="Calibri"/>
              </a:rPr>
              <a:t>move minimum element </a:t>
            </a:r>
            <a:r>
              <a:rPr sz="2400" spc="-5" dirty="0">
                <a:latin typeface="Calibri"/>
                <a:cs typeface="Calibri"/>
              </a:rPr>
              <a:t>from suﬃx  </a:t>
            </a:r>
            <a:r>
              <a:rPr sz="2400" dirty="0">
                <a:latin typeface="Calibri"/>
                <a:cs typeface="Calibri"/>
              </a:rPr>
              <a:t>to end </a:t>
            </a:r>
            <a:r>
              <a:rPr sz="2400" spc="-5" dirty="0">
                <a:latin typeface="Calibri"/>
                <a:cs typeface="Calibri"/>
              </a:rPr>
              <a:t>of preﬁx.	Since invariant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before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move,  </a:t>
            </a:r>
            <a:r>
              <a:rPr sz="2400" spc="-5" dirty="0">
                <a:latin typeface="Calibri"/>
                <a:cs typeface="Calibri"/>
              </a:rPr>
              <a:t>preﬁx sorted </a:t>
            </a:r>
            <a:r>
              <a:rPr sz="2400" spc="60" dirty="0" smtClean="0">
                <a:latin typeface="Calibri"/>
                <a:cs typeface="Calibri"/>
              </a:rPr>
              <a:t>a</a:t>
            </a:r>
            <a:r>
              <a:rPr lang="en-US" sz="2400" spc="60" dirty="0" smtClean="0">
                <a:latin typeface="Calibri"/>
                <a:cs typeface="Calibri"/>
              </a:rPr>
              <a:t>ft</a:t>
            </a:r>
            <a:r>
              <a:rPr sz="2400" spc="60" dirty="0" smtClean="0">
                <a:latin typeface="Calibri"/>
                <a:cs typeface="Calibri"/>
              </a:rPr>
              <a:t>er</a:t>
            </a:r>
            <a:r>
              <a:rPr sz="2400" spc="-9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append</a:t>
            </a:r>
            <a:endParaRPr sz="2400" dirty="0">
              <a:latin typeface="Calibri"/>
              <a:cs typeface="Calibri"/>
            </a:endParaRPr>
          </a:p>
          <a:p>
            <a:pPr marL="982980" lvl="2" indent="-513715">
              <a:lnSpc>
                <a:spcPct val="100000"/>
              </a:lnSpc>
              <a:spcBef>
                <a:spcPts val="275"/>
              </a:spcBef>
              <a:buClr>
                <a:srgbClr val="595959"/>
              </a:buClr>
              <a:buAutoNum type="arabicPeriod"/>
              <a:tabLst>
                <a:tab pos="982980" algn="l"/>
                <a:tab pos="983615" algn="l"/>
              </a:tabLst>
            </a:pPr>
            <a:r>
              <a:rPr sz="2400" dirty="0">
                <a:latin typeface="Calibri"/>
                <a:cs typeface="Calibri"/>
              </a:rPr>
              <a:t>when exit, </a:t>
            </a:r>
            <a:r>
              <a:rPr sz="2400" spc="-5" dirty="0">
                <a:latin typeface="Calibri"/>
                <a:cs typeface="Calibri"/>
              </a:rPr>
              <a:t>preﬁx is entire list, suﬃx </a:t>
            </a:r>
            <a:r>
              <a:rPr sz="2400" dirty="0">
                <a:latin typeface="Calibri"/>
                <a:cs typeface="Calibri"/>
              </a:rPr>
              <a:t>empty,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033366"/>
            <a:ext cx="9144000" cy="294640"/>
          </a:xfrm>
          <a:custGeom>
            <a:avLst/>
            <a:gdLst/>
            <a:ahLst/>
            <a:cxnLst/>
            <a:rect l="l" t="t" r="r" b="b"/>
            <a:pathLst>
              <a:path w="9144000" h="294640">
                <a:moveTo>
                  <a:pt x="0" y="294533"/>
                </a:moveTo>
                <a:lnTo>
                  <a:pt x="9144000" y="294533"/>
                </a:lnTo>
                <a:lnTo>
                  <a:pt x="9144000" y="0"/>
                </a:lnTo>
                <a:lnTo>
                  <a:pt x="0" y="0"/>
                </a:lnTo>
                <a:lnTo>
                  <a:pt x="0" y="294533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49860" marR="5080">
              <a:lnSpc>
                <a:spcPts val="4800"/>
              </a:lnSpc>
              <a:spcBef>
                <a:spcPts val="1060"/>
              </a:spcBef>
              <a:tabLst>
                <a:tab pos="7601584" algn="l"/>
              </a:tabLst>
            </a:pPr>
            <a:r>
              <a:rPr spc="-55" dirty="0"/>
              <a:t>COMPLEXITY </a:t>
            </a:r>
            <a:r>
              <a:rPr spc="-25" dirty="0"/>
              <a:t>OF </a:t>
            </a:r>
            <a:r>
              <a:rPr spc="-50" dirty="0"/>
              <a:t>SELECTION  </a:t>
            </a:r>
            <a:r>
              <a:rPr u="sng" spc="-55" dirty="0"/>
              <a:t>SORT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157" y="2310552"/>
            <a:ext cx="337883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8300"/>
              </a:lnSpc>
              <a:spcBef>
                <a:spcPts val="100"/>
              </a:spcBef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20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selection_sort</a:t>
            </a:r>
            <a:r>
              <a:rPr sz="2000" dirty="0">
                <a:latin typeface="Courier New"/>
                <a:cs typeface="Courier New"/>
              </a:rPr>
              <a:t>(L):  </a:t>
            </a:r>
            <a:r>
              <a:rPr sz="2000" spc="-5" dirty="0">
                <a:latin typeface="Courier New"/>
                <a:cs typeface="Courier New"/>
              </a:rPr>
              <a:t>suffixSt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946" y="3986952"/>
            <a:ext cx="2616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L[i],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L[suffixSt]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157" y="3631352"/>
            <a:ext cx="5360035" cy="209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0" marR="5080" indent="-609600">
              <a:lnSpc>
                <a:spcPct val="1083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if L[i] </a:t>
            </a:r>
            <a:r>
              <a:rPr sz="2000" dirty="0">
                <a:latin typeface="Courier New"/>
                <a:cs typeface="Courier New"/>
              </a:rPr>
              <a:t>&lt; L[suffixSt]:  </a:t>
            </a:r>
            <a:r>
              <a:rPr sz="2000" spc="-5" dirty="0">
                <a:latin typeface="Courier New"/>
                <a:cs typeface="Courier New"/>
              </a:rPr>
              <a:t>L[suffixSt], L[i]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</a:p>
          <a:p>
            <a:pPr marL="123190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latin typeface="Courier New"/>
                <a:cs typeface="Courier New"/>
              </a:rPr>
              <a:t>suffixSt +=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</a:p>
          <a:p>
            <a:pPr marL="238125" indent="-225425">
              <a:lnSpc>
                <a:spcPct val="100000"/>
              </a:lnSpc>
              <a:spcBef>
                <a:spcPts val="11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outer loop </a:t>
            </a:r>
            <a:r>
              <a:rPr sz="2600" dirty="0">
                <a:latin typeface="Calibri"/>
                <a:cs typeface="Calibri"/>
              </a:rPr>
              <a:t>executes </a:t>
            </a:r>
            <a:r>
              <a:rPr sz="2600" spc="-5" dirty="0">
                <a:latin typeface="Calibri"/>
                <a:cs typeface="Calibri"/>
              </a:rPr>
              <a:t>len(L)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inner loop </a:t>
            </a:r>
            <a:r>
              <a:rPr sz="2600" dirty="0">
                <a:latin typeface="Calibri"/>
                <a:cs typeface="Calibri"/>
              </a:rPr>
              <a:t>executes </a:t>
            </a:r>
            <a:r>
              <a:rPr sz="2600" spc="-5" dirty="0">
                <a:latin typeface="Calibri"/>
                <a:cs typeface="Calibri"/>
              </a:rPr>
              <a:t>len(L) </a:t>
            </a:r>
            <a:r>
              <a:rPr sz="2600" dirty="0">
                <a:latin typeface="Calibri"/>
                <a:cs typeface="Calibri"/>
              </a:rPr>
              <a:t>– i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157" y="5833532"/>
            <a:ext cx="7359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complexity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selection </a:t>
            </a:r>
            <a:r>
              <a:rPr sz="2600" spc="-5" dirty="0">
                <a:latin typeface="Calibri"/>
                <a:cs typeface="Calibri"/>
              </a:rPr>
              <a:t>sort is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O(n</a:t>
            </a:r>
            <a:r>
              <a:rPr sz="2550" b="1" baseline="26143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)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where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 is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len(L)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17941" y="2511387"/>
            <a:ext cx="1124192" cy="776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54489" y="2949496"/>
          <a:ext cx="593534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"/>
                <a:gridCol w="615315"/>
                <a:gridCol w="304800"/>
                <a:gridCol w="457200"/>
                <a:gridCol w="2438400"/>
                <a:gridCol w="923925"/>
                <a:gridCol w="597535"/>
              </a:tblGrid>
              <a:tr h="342900">
                <a:tc gridSpan="6"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suffixSt !=</a:t>
                      </a:r>
                      <a:r>
                        <a:rPr sz="2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len(L):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28575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2600"/>
                      </a:solidFill>
                      <a:prstDash val="solid"/>
                    </a:lnR>
                    <a:lnT w="2857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345"/>
                        </a:lnSpc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T w="285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5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5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660066"/>
                          </a:solidFill>
                          <a:latin typeface="Courier New"/>
                          <a:cs typeface="Courier New"/>
                        </a:rPr>
                        <a:t>range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(suffixSt,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5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34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len(L)):</a:t>
                      </a:r>
                    </a:p>
                  </a:txBody>
                  <a:tcPr marL="0" marR="0" marT="0" marB="0">
                    <a:lnR w="19050">
                      <a:solidFill>
                        <a:srgbClr val="FF2600"/>
                      </a:solidFill>
                      <a:prstDash val="solid"/>
                    </a:lnR>
                    <a:lnT w="285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242200" y="2707917"/>
            <a:ext cx="1793237" cy="1186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5" dirty="0"/>
              <a:t>MERGE</a:t>
            </a:r>
            <a:r>
              <a:rPr u="sng" spc="-180" dirty="0"/>
              <a:t> </a:t>
            </a:r>
            <a:r>
              <a:rPr u="sng" spc="-50" dirty="0"/>
              <a:t>SORT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7492365" cy="290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divide-and-conquer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approach:</a:t>
            </a:r>
            <a:endParaRPr sz="2600" dirty="0">
              <a:latin typeface="Calibri"/>
              <a:cs typeface="Calibri"/>
            </a:endParaRPr>
          </a:p>
          <a:p>
            <a:pPr marL="977265" lvl="1" indent="-5073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AutoNum type="arabicPeriod"/>
              <a:tabLst>
                <a:tab pos="983615" algn="l"/>
                <a:tab pos="984250" algn="l"/>
              </a:tabLst>
            </a:pPr>
            <a:r>
              <a:rPr sz="2400" spc="-5" dirty="0">
                <a:latin typeface="Calibri"/>
                <a:cs typeface="Calibri"/>
              </a:rPr>
              <a:t>if list is of length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1, </a:t>
            </a:r>
            <a:r>
              <a:rPr sz="2400" spc="-5" dirty="0">
                <a:latin typeface="Calibri"/>
                <a:cs typeface="Calibri"/>
              </a:rPr>
              <a:t>already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sorted</a:t>
            </a:r>
            <a:endParaRPr sz="2400" dirty="0">
              <a:latin typeface="Calibri"/>
              <a:cs typeface="Calibri"/>
            </a:endParaRPr>
          </a:p>
          <a:p>
            <a:pPr marL="977265" marR="5080" lvl="1" indent="-507365">
              <a:lnSpc>
                <a:spcPts val="2500"/>
              </a:lnSpc>
              <a:spcBef>
                <a:spcPts val="720"/>
              </a:spcBef>
              <a:buClr>
                <a:srgbClr val="595959"/>
              </a:buClr>
              <a:buAutoNum type="arabicPeriod"/>
              <a:tabLst>
                <a:tab pos="983615" algn="l"/>
                <a:tab pos="984250" algn="l"/>
              </a:tabLst>
            </a:pPr>
            <a:r>
              <a:rPr sz="2400" spc="-5" dirty="0">
                <a:latin typeface="Calibri"/>
                <a:cs typeface="Calibri"/>
              </a:rPr>
              <a:t>if list has </a:t>
            </a:r>
            <a:r>
              <a:rPr sz="2400" dirty="0">
                <a:latin typeface="Calibri"/>
                <a:cs typeface="Calibri"/>
              </a:rPr>
              <a:t>more than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element, </a:t>
            </a:r>
            <a:r>
              <a:rPr sz="2400" spc="-5" dirty="0">
                <a:latin typeface="Calibri"/>
                <a:cs typeface="Calibri"/>
              </a:rPr>
              <a:t>split into </a:t>
            </a:r>
            <a:r>
              <a:rPr sz="240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lists,  and sort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</a:p>
          <a:p>
            <a:pPr marL="983615" lvl="1" indent="-514350">
              <a:lnSpc>
                <a:spcPct val="100000"/>
              </a:lnSpc>
              <a:spcBef>
                <a:spcPts val="300"/>
              </a:spcBef>
              <a:buClr>
                <a:srgbClr val="595959"/>
              </a:buClr>
              <a:buAutoNum type="arabicPeriod"/>
              <a:tabLst>
                <a:tab pos="983615" algn="l"/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merge </a:t>
            </a:r>
            <a:r>
              <a:rPr sz="2400" spc="-5" dirty="0">
                <a:latin typeface="Calibri"/>
                <a:cs typeface="Calibri"/>
              </a:rPr>
              <a:t>sorted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sublists</a:t>
            </a:r>
            <a:endParaRPr sz="2400" dirty="0">
              <a:latin typeface="Calibri"/>
              <a:cs typeface="Calibri"/>
            </a:endParaRPr>
          </a:p>
          <a:p>
            <a:pPr marL="1384300" marR="294005" lvl="2" indent="-520700">
              <a:lnSpc>
                <a:spcPts val="2200"/>
              </a:lnSpc>
              <a:spcBef>
                <a:spcPts val="600"/>
              </a:spcBef>
              <a:buClr>
                <a:srgbClr val="595959"/>
              </a:buClr>
              <a:buFont typeface="+mj-ea"/>
              <a:buAutoNum type="circleNumDbPlain"/>
              <a:tabLst>
                <a:tab pos="1377315" algn="l"/>
                <a:tab pos="1377950" algn="l"/>
              </a:tabLst>
            </a:pPr>
            <a:r>
              <a:rPr sz="2000" spc="-5" dirty="0">
                <a:latin typeface="Calibri"/>
                <a:cs typeface="Calibri"/>
              </a:rPr>
              <a:t>look at ﬁrst </a:t>
            </a:r>
            <a:r>
              <a:rPr sz="2000" dirty="0">
                <a:latin typeface="Calibri"/>
                <a:cs typeface="Calibri"/>
              </a:rPr>
              <a:t>element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each, move </a:t>
            </a:r>
            <a:r>
              <a:rPr sz="2000" spc="-5" dirty="0">
                <a:latin typeface="Calibri"/>
                <a:cs typeface="Calibri"/>
              </a:rPr>
              <a:t>smaller </a:t>
            </a:r>
            <a:r>
              <a:rPr sz="2000" dirty="0">
                <a:latin typeface="Calibri"/>
                <a:cs typeface="Calibri"/>
              </a:rPr>
              <a:t>to end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 result</a:t>
            </a:r>
          </a:p>
          <a:p>
            <a:pPr marL="1384300" lvl="2" indent="-520700">
              <a:lnSpc>
                <a:spcPct val="100000"/>
              </a:lnSpc>
              <a:spcBef>
                <a:spcPts val="259"/>
              </a:spcBef>
              <a:buClr>
                <a:srgbClr val="595959"/>
              </a:buClr>
              <a:buFont typeface="+mj-ea"/>
              <a:buAutoNum type="circleNumDbPlain"/>
              <a:tabLst>
                <a:tab pos="1377315" algn="l"/>
                <a:tab pos="1377950" algn="l"/>
              </a:tabLst>
            </a:pPr>
            <a:r>
              <a:rPr sz="2000" dirty="0">
                <a:latin typeface="Calibri"/>
                <a:cs typeface="Calibri"/>
              </a:rPr>
              <a:t>when </a:t>
            </a:r>
            <a:r>
              <a:rPr sz="2000" spc="-5" dirty="0">
                <a:latin typeface="Calibri"/>
                <a:cs typeface="Calibri"/>
              </a:rPr>
              <a:t>one list </a:t>
            </a:r>
            <a:r>
              <a:rPr sz="2000" dirty="0">
                <a:latin typeface="Calibri"/>
                <a:cs typeface="Calibri"/>
              </a:rPr>
              <a:t>empty, </a:t>
            </a:r>
            <a:r>
              <a:rPr sz="2000" spc="-5" dirty="0">
                <a:latin typeface="Calibri"/>
                <a:cs typeface="Calibri"/>
              </a:rPr>
              <a:t>just </a:t>
            </a:r>
            <a:r>
              <a:rPr sz="2000" dirty="0">
                <a:latin typeface="Calibri"/>
                <a:cs typeface="Calibri"/>
              </a:rPr>
              <a:t>copy rest </a:t>
            </a:r>
            <a:r>
              <a:rPr sz="2000" spc="-5" dirty="0">
                <a:latin typeface="Calibri"/>
                <a:cs typeface="Calibri"/>
              </a:rPr>
              <a:t>of other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60" dirty="0"/>
              <a:t>SEARCH</a:t>
            </a:r>
            <a:r>
              <a:rPr u="sng" spc="-165" dirty="0"/>
              <a:t> </a:t>
            </a:r>
            <a:r>
              <a:rPr u="sng" spc="-60" dirty="0"/>
              <a:t>ALGORITHMS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7446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169647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21560"/>
            <a:ext cx="7031355" cy="40030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01600" marR="233045" indent="-88900">
              <a:lnSpc>
                <a:spcPct val="78500"/>
              </a:lnSpc>
              <a:spcBef>
                <a:spcPts val="77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search algorithm </a:t>
            </a:r>
            <a:r>
              <a:rPr sz="2600" dirty="0">
                <a:latin typeface="Calibri"/>
                <a:cs typeface="Calibri"/>
              </a:rPr>
              <a:t>– method </a:t>
            </a:r>
            <a:r>
              <a:rPr sz="2600" spc="-5" dirty="0">
                <a:latin typeface="Calibri"/>
                <a:cs typeface="Calibri"/>
              </a:rPr>
              <a:t>for ﬁnding an item or  </a:t>
            </a:r>
            <a:r>
              <a:rPr sz="2600" dirty="0">
                <a:latin typeface="Calibri"/>
                <a:cs typeface="Calibri"/>
              </a:rPr>
              <a:t>group </a:t>
            </a:r>
            <a:r>
              <a:rPr sz="2600" spc="-5" dirty="0">
                <a:latin typeface="Calibri"/>
                <a:cs typeface="Calibri"/>
              </a:rPr>
              <a:t>of items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speciﬁc </a:t>
            </a:r>
            <a:r>
              <a:rPr sz="2600" spc="-10" dirty="0">
                <a:latin typeface="Calibri"/>
                <a:cs typeface="Calibri"/>
              </a:rPr>
              <a:t>properties </a:t>
            </a:r>
            <a:r>
              <a:rPr sz="2600" dirty="0">
                <a:latin typeface="Calibri"/>
                <a:cs typeface="Calibri"/>
              </a:rPr>
              <a:t>within a  </a:t>
            </a:r>
            <a:r>
              <a:rPr sz="2600" spc="-5" dirty="0">
                <a:latin typeface="Calibri"/>
                <a:cs typeface="Calibri"/>
              </a:rPr>
              <a:t>collection 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items</a:t>
            </a:r>
            <a:endParaRPr sz="2600" dirty="0">
              <a:latin typeface="Calibri"/>
              <a:cs typeface="Calibri"/>
            </a:endParaRPr>
          </a:p>
          <a:p>
            <a:pPr marL="101600" indent="-88900">
              <a:lnSpc>
                <a:spcPts val="303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could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implicit</a:t>
            </a:r>
            <a:endParaRPr sz="2600" dirty="0">
              <a:latin typeface="Calibri"/>
              <a:cs typeface="Calibri"/>
            </a:endParaRPr>
          </a:p>
          <a:p>
            <a:pPr marL="386080" lvl="1" indent="-182880">
              <a:lnSpc>
                <a:spcPts val="2790"/>
              </a:lnSpc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example – </a:t>
            </a:r>
            <a:r>
              <a:rPr sz="2400" spc="-5" dirty="0">
                <a:latin typeface="Calibri"/>
                <a:cs typeface="Calibri"/>
              </a:rPr>
              <a:t>ﬁnd square </a:t>
            </a:r>
            <a:r>
              <a:rPr sz="2400" dirty="0">
                <a:latin typeface="Calibri"/>
                <a:cs typeface="Calibri"/>
              </a:rPr>
              <a:t>root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search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exhaustive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enumeration</a:t>
            </a:r>
            <a:endParaRPr sz="2000" dirty="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2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10" dirty="0">
                <a:latin typeface="Calibri"/>
                <a:cs typeface="Calibri"/>
              </a:rPr>
              <a:t>bisection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lang="en-US" sz="2000" dirty="0" smtClean="0">
                <a:latin typeface="Calibri"/>
                <a:cs typeface="Calibri"/>
              </a:rPr>
              <a:t>Merged </a:t>
            </a:r>
            <a:r>
              <a:rPr lang="en-US" sz="2000" dirty="0" err="1" smtClean="0">
                <a:latin typeface="Calibri"/>
                <a:cs typeface="Calibri"/>
              </a:rPr>
              <a:t>List</a:t>
            </a:r>
            <a:r>
              <a:rPr sz="2000" dirty="0" err="1" smtClean="0">
                <a:latin typeface="Calibri"/>
                <a:cs typeface="Calibri"/>
              </a:rPr>
              <a:t>ton</a:t>
            </a:r>
            <a:r>
              <a:rPr sz="2000" dirty="0" smtClean="0">
                <a:latin typeface="Calibri"/>
                <a:cs typeface="Calibri"/>
              </a:rPr>
              <a:t>-Raphson</a:t>
            </a:r>
            <a:endParaRPr sz="2000" dirty="0">
              <a:latin typeface="Calibri"/>
              <a:cs typeface="Calibri"/>
            </a:endParaRPr>
          </a:p>
          <a:p>
            <a:pPr marL="238125" indent="-225425">
              <a:lnSpc>
                <a:spcPts val="3030"/>
              </a:lnSpc>
              <a:spcBef>
                <a:spcPts val="9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could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explicit</a:t>
            </a:r>
          </a:p>
          <a:p>
            <a:pPr marL="393700" marR="5080" lvl="1" indent="-190500">
              <a:lnSpc>
                <a:spcPct val="79800"/>
              </a:lnSpc>
              <a:spcBef>
                <a:spcPts val="49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example –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student </a:t>
            </a:r>
            <a:r>
              <a:rPr sz="2400" dirty="0">
                <a:latin typeface="Calibri"/>
                <a:cs typeface="Calibri"/>
              </a:rPr>
              <a:t>record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stored collection of  data?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740" y="782829"/>
            <a:ext cx="7614919" cy="738664"/>
          </a:xfrm>
        </p:spPr>
        <p:txBody>
          <a:bodyPr/>
          <a:lstStyle/>
          <a:p>
            <a:r>
              <a:rPr lang="en-US" altLang="zh-CN" dirty="0" smtClean="0"/>
              <a:t>Merge sort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ile:Merge sort anim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6016625" cy="509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6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7481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u="sng" spc="-55" dirty="0"/>
              <a:t>MERGE</a:t>
            </a:r>
            <a:r>
              <a:rPr u="sng" spc="-180" dirty="0"/>
              <a:t> </a:t>
            </a:r>
            <a:r>
              <a:rPr u="sng" spc="-50" dirty="0"/>
              <a:t>SORT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28314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divide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conquer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158" y="2802636"/>
            <a:ext cx="7138034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158" y="3331100"/>
            <a:ext cx="3453129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583" y="3334089"/>
            <a:ext cx="343979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158" y="3865540"/>
            <a:ext cx="166560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8016" y="3865540"/>
            <a:ext cx="166560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1404" y="3865540"/>
            <a:ext cx="166560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9262" y="3865540"/>
            <a:ext cx="166560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0158" y="439998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2" y="0"/>
                </a:lnTo>
                <a:lnTo>
                  <a:pt x="777922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0158" y="439998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0" y="0"/>
                </a:lnTo>
                <a:lnTo>
                  <a:pt x="777920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94003" y="4324501"/>
            <a:ext cx="5556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" marR="5080" indent="-10985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unsor  </a:t>
            </a:r>
            <a:r>
              <a:rPr sz="1800" spc="-5" dirty="0">
                <a:latin typeface="Calibri"/>
                <a:cs typeface="Calibri"/>
              </a:rPr>
              <a:t>ted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67262" y="439699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1" y="0"/>
                </a:lnTo>
                <a:lnTo>
                  <a:pt x="777921" y="423081"/>
                </a:lnTo>
                <a:lnTo>
                  <a:pt x="0" y="423081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7262" y="439699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0" y="0"/>
                </a:lnTo>
                <a:lnTo>
                  <a:pt x="777920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81107" y="4321511"/>
            <a:ext cx="5556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" marR="5080" indent="-10985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unsor  </a:t>
            </a:r>
            <a:r>
              <a:rPr sz="1800" spc="-5" dirty="0">
                <a:latin typeface="Calibri"/>
                <a:cs typeface="Calibri"/>
              </a:rPr>
              <a:t>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68016" y="439998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2" y="0"/>
                </a:lnTo>
                <a:lnTo>
                  <a:pt x="777922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8016" y="439998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0" y="0"/>
                </a:lnTo>
                <a:lnTo>
                  <a:pt x="777920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81861" y="4324501"/>
            <a:ext cx="5556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" marR="5080" indent="-10985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unsor  </a:t>
            </a:r>
            <a:r>
              <a:rPr sz="1800" spc="-5" dirty="0">
                <a:latin typeface="Calibri"/>
                <a:cs typeface="Calibri"/>
              </a:rPr>
              <a:t>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55120" y="439699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2" y="0"/>
                </a:lnTo>
                <a:lnTo>
                  <a:pt x="777922" y="423081"/>
                </a:lnTo>
                <a:lnTo>
                  <a:pt x="0" y="423081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5120" y="439699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0" y="0"/>
                </a:lnTo>
                <a:lnTo>
                  <a:pt x="777920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68965" y="4321511"/>
            <a:ext cx="5556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" marR="5080" indent="-10985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unsor  </a:t>
            </a:r>
            <a:r>
              <a:rPr sz="1800" spc="-5" dirty="0">
                <a:latin typeface="Calibri"/>
                <a:cs typeface="Calibri"/>
              </a:rPr>
              <a:t>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51404" y="439998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2" y="0"/>
                </a:lnTo>
                <a:lnTo>
                  <a:pt x="777922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1404" y="439998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0" y="0"/>
                </a:lnTo>
                <a:lnTo>
                  <a:pt x="777920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65249" y="4324501"/>
            <a:ext cx="5556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" marR="5080" indent="-10985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unsor  </a:t>
            </a:r>
            <a:r>
              <a:rPr sz="1800" spc="-5" dirty="0">
                <a:latin typeface="Calibri"/>
                <a:cs typeface="Calibri"/>
              </a:rPr>
              <a:t>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38508" y="439699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09" h="423545">
                <a:moveTo>
                  <a:pt x="0" y="0"/>
                </a:moveTo>
                <a:lnTo>
                  <a:pt x="777922" y="0"/>
                </a:lnTo>
                <a:lnTo>
                  <a:pt x="777922" y="423081"/>
                </a:lnTo>
                <a:lnTo>
                  <a:pt x="0" y="423081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38508" y="439699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09" h="423545">
                <a:moveTo>
                  <a:pt x="0" y="0"/>
                </a:moveTo>
                <a:lnTo>
                  <a:pt x="777920" y="0"/>
                </a:lnTo>
                <a:lnTo>
                  <a:pt x="777920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52353" y="4321511"/>
            <a:ext cx="5556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" marR="5080" indent="-10985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unsor  </a:t>
            </a:r>
            <a:r>
              <a:rPr sz="1800" spc="-5" dirty="0">
                <a:latin typeface="Calibri"/>
                <a:cs typeface="Calibri"/>
              </a:rPr>
              <a:t>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74405" y="439998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09" h="423545">
                <a:moveTo>
                  <a:pt x="0" y="0"/>
                </a:moveTo>
                <a:lnTo>
                  <a:pt x="777921" y="0"/>
                </a:lnTo>
                <a:lnTo>
                  <a:pt x="777921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74405" y="439998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09" h="423545">
                <a:moveTo>
                  <a:pt x="0" y="0"/>
                </a:moveTo>
                <a:lnTo>
                  <a:pt x="777919" y="0"/>
                </a:lnTo>
                <a:lnTo>
                  <a:pt x="777919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88249" y="4324501"/>
            <a:ext cx="5556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" marR="5080" indent="-10985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unsor  </a:t>
            </a:r>
            <a:r>
              <a:rPr sz="1800" spc="-5" dirty="0">
                <a:latin typeface="Calibri"/>
                <a:cs typeface="Calibri"/>
              </a:rPr>
              <a:t>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61508" y="439699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09" h="423545">
                <a:moveTo>
                  <a:pt x="0" y="0"/>
                </a:moveTo>
                <a:lnTo>
                  <a:pt x="777922" y="0"/>
                </a:lnTo>
                <a:lnTo>
                  <a:pt x="777922" y="423081"/>
                </a:lnTo>
                <a:lnTo>
                  <a:pt x="0" y="423081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61508" y="4396991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09" h="423545">
                <a:moveTo>
                  <a:pt x="0" y="0"/>
                </a:moveTo>
                <a:lnTo>
                  <a:pt x="777920" y="0"/>
                </a:lnTo>
                <a:lnTo>
                  <a:pt x="777920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75353" y="4321511"/>
            <a:ext cx="5556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" marR="5080" indent="-109855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unsor  </a:t>
            </a:r>
            <a:r>
              <a:rPr sz="1800" spc="-5" dirty="0">
                <a:latin typeface="Calibri"/>
                <a:cs typeface="Calibri"/>
              </a:rPr>
              <a:t>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58202" y="4399980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30" h="420370">
                <a:moveTo>
                  <a:pt x="10916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45307" y="4432541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30" h="420370">
                <a:moveTo>
                  <a:pt x="10916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56977" y="4399980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29" h="420370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163" y="4399980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29" h="420370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29447" y="4407209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29" h="420370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0052" y="4396492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29" h="420370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6551" y="4396492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29" h="420370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37407" y="4399831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29" h="420370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286482" y="6216466"/>
            <a:ext cx="715581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8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 smtClean="0">
                <a:solidFill>
                  <a:srgbClr val="C00000"/>
                </a:solidFill>
                <a:latin typeface="Calibri"/>
                <a:cs typeface="Calibri"/>
              </a:rPr>
              <a:t>split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list in half </a:t>
            </a:r>
            <a:r>
              <a:rPr sz="2600" spc="-5" dirty="0">
                <a:latin typeface="Calibri"/>
                <a:cs typeface="Calibri"/>
              </a:rPr>
              <a:t>until have sublists of only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5" dirty="0">
                <a:latin typeface="Calibri"/>
                <a:cs typeface="Calibri"/>
              </a:rPr>
              <a:t> element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/>
              <a:t>22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 smtClean="0"/>
              <a:t> </a:t>
            </a:r>
            <a:r>
              <a:rPr lang="en-US" dirty="0" smtClean="0"/>
              <a:t>LECTURE 13</a:t>
            </a:r>
            <a:endParaRPr spc="-5" dirty="0"/>
          </a:p>
        </p:txBody>
      </p:sp>
      <p:grpSp>
        <p:nvGrpSpPr>
          <p:cNvPr id="96" name="组合 95"/>
          <p:cNvGrpSpPr/>
          <p:nvPr/>
        </p:nvGrpSpPr>
        <p:grpSpPr>
          <a:xfrm>
            <a:off x="2135979" y="4920470"/>
            <a:ext cx="866650" cy="870730"/>
            <a:chOff x="2135979" y="4908802"/>
            <a:chExt cx="866650" cy="870730"/>
          </a:xfrm>
        </p:grpSpPr>
        <p:sp>
          <p:nvSpPr>
            <p:cNvPr id="67" name="object 67"/>
            <p:cNvSpPr/>
            <p:nvPr/>
          </p:nvSpPr>
          <p:spPr>
            <a:xfrm>
              <a:off x="2645504" y="4908802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19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1"/>
                  </a:lnTo>
                  <a:lnTo>
                    <a:pt x="0" y="42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45504" y="4908802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19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167262" y="4908802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19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1"/>
                  </a:lnTo>
                  <a:lnTo>
                    <a:pt x="0" y="42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167262" y="4908802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19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17653" y="5400817"/>
              <a:ext cx="393700" cy="96520"/>
            </a:xfrm>
            <a:custGeom>
              <a:avLst/>
              <a:gdLst/>
              <a:ahLst/>
              <a:cxnLst/>
              <a:rect l="l" t="t" r="r" b="b"/>
              <a:pathLst>
                <a:path w="393700" h="96520">
                  <a:moveTo>
                    <a:pt x="393185" y="0"/>
                  </a:moveTo>
                  <a:lnTo>
                    <a:pt x="360036" y="31933"/>
                  </a:lnTo>
                  <a:lnTo>
                    <a:pt x="323357" y="57581"/>
                  </a:lnTo>
                  <a:lnTo>
                    <a:pt x="283958" y="76884"/>
                  </a:lnTo>
                  <a:lnTo>
                    <a:pt x="242648" y="89782"/>
                  </a:lnTo>
                  <a:lnTo>
                    <a:pt x="200238" y="96214"/>
                  </a:lnTo>
                  <a:lnTo>
                    <a:pt x="157535" y="96120"/>
                  </a:lnTo>
                  <a:lnTo>
                    <a:pt x="115351" y="89440"/>
                  </a:lnTo>
                  <a:lnTo>
                    <a:pt x="74494" y="76113"/>
                  </a:lnTo>
                  <a:lnTo>
                    <a:pt x="35773" y="56079"/>
                  </a:lnTo>
                  <a:lnTo>
                    <a:pt x="0" y="29278"/>
                  </a:lnTo>
                </a:path>
              </a:pathLst>
            </a:custGeom>
            <a:ln w="12697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矩形 85"/>
            <p:cNvSpPr/>
            <p:nvPr/>
          </p:nvSpPr>
          <p:spPr>
            <a:xfrm>
              <a:off x="2135979" y="5410200"/>
              <a:ext cx="866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265">
                <a:lnSpc>
                  <a:spcPct val="100000"/>
                </a:lnSpc>
                <a:spcBef>
                  <a:spcPts val="100"/>
                </a:spcBef>
                <a:tabLst>
                  <a:tab pos="1032510" algn="l"/>
                  <a:tab pos="1823720" algn="l"/>
                  <a:tab pos="2767965" algn="l"/>
                  <a:tab pos="3750945" algn="l"/>
                  <a:tab pos="4695190" algn="l"/>
                  <a:tab pos="5558790" algn="l"/>
                  <a:tab pos="6503034" algn="l"/>
                </a:tabLst>
              </a:pPr>
              <a:r>
                <a:rPr lang="nb-NO" altLang="zh-CN" dirty="0" smtClean="0">
                  <a:cs typeface="Calibri"/>
                </a:rPr>
                <a:t>merge</a:t>
              </a:r>
              <a:endParaRPr lang="nb-NO" altLang="zh-CN" dirty="0">
                <a:cs typeface="Calibri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219200" y="4916485"/>
            <a:ext cx="866650" cy="874715"/>
            <a:chOff x="1219200" y="4904817"/>
            <a:chExt cx="866650" cy="874715"/>
          </a:xfrm>
        </p:grpSpPr>
        <p:sp>
          <p:nvSpPr>
            <p:cNvPr id="71" name="object 71"/>
            <p:cNvSpPr/>
            <p:nvPr/>
          </p:nvSpPr>
          <p:spPr>
            <a:xfrm>
              <a:off x="1758400" y="4904817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19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58400" y="4904817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19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80158" y="4904817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19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80158" y="4904817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19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73631" y="5400817"/>
              <a:ext cx="393700" cy="96520"/>
            </a:xfrm>
            <a:custGeom>
              <a:avLst/>
              <a:gdLst/>
              <a:ahLst/>
              <a:cxnLst/>
              <a:rect l="l" t="t" r="r" b="b"/>
              <a:pathLst>
                <a:path w="393700" h="96520">
                  <a:moveTo>
                    <a:pt x="393184" y="0"/>
                  </a:moveTo>
                  <a:lnTo>
                    <a:pt x="360036" y="31933"/>
                  </a:lnTo>
                  <a:lnTo>
                    <a:pt x="323357" y="57581"/>
                  </a:lnTo>
                  <a:lnTo>
                    <a:pt x="283958" y="76884"/>
                  </a:lnTo>
                  <a:lnTo>
                    <a:pt x="242648" y="89782"/>
                  </a:lnTo>
                  <a:lnTo>
                    <a:pt x="200238" y="96214"/>
                  </a:lnTo>
                  <a:lnTo>
                    <a:pt x="157535" y="96120"/>
                  </a:lnTo>
                  <a:lnTo>
                    <a:pt x="115351" y="89440"/>
                  </a:lnTo>
                  <a:lnTo>
                    <a:pt x="74494" y="76113"/>
                  </a:lnTo>
                  <a:lnTo>
                    <a:pt x="35773" y="56079"/>
                  </a:lnTo>
                  <a:lnTo>
                    <a:pt x="0" y="29278"/>
                  </a:lnTo>
                </a:path>
              </a:pathLst>
            </a:custGeom>
            <a:ln w="12697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矩形 86"/>
            <p:cNvSpPr/>
            <p:nvPr/>
          </p:nvSpPr>
          <p:spPr>
            <a:xfrm>
              <a:off x="1219200" y="5410200"/>
              <a:ext cx="866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265">
                <a:lnSpc>
                  <a:spcPct val="100000"/>
                </a:lnSpc>
                <a:spcBef>
                  <a:spcPts val="100"/>
                </a:spcBef>
                <a:tabLst>
                  <a:tab pos="1032510" algn="l"/>
                  <a:tab pos="1823720" algn="l"/>
                  <a:tab pos="2767965" algn="l"/>
                  <a:tab pos="3750945" algn="l"/>
                  <a:tab pos="4695190" algn="l"/>
                  <a:tab pos="5558790" algn="l"/>
                  <a:tab pos="6503034" algn="l"/>
                </a:tabLst>
              </a:pPr>
              <a:r>
                <a:rPr lang="nb-NO" altLang="zh-CN" dirty="0" smtClean="0">
                  <a:cs typeface="Calibri"/>
                </a:rPr>
                <a:t>merge</a:t>
              </a:r>
              <a:endParaRPr lang="nb-NO" altLang="zh-CN" dirty="0">
                <a:cs typeface="Calibri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968200" y="4924457"/>
            <a:ext cx="871124" cy="866743"/>
            <a:chOff x="2968200" y="4912789"/>
            <a:chExt cx="871124" cy="866743"/>
          </a:xfrm>
        </p:grpSpPr>
        <p:sp>
          <p:nvSpPr>
            <p:cNvPr id="63" name="object 63"/>
            <p:cNvSpPr/>
            <p:nvPr/>
          </p:nvSpPr>
          <p:spPr>
            <a:xfrm>
              <a:off x="3539604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39604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61362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61362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09380" y="5400817"/>
              <a:ext cx="393700" cy="96520"/>
            </a:xfrm>
            <a:custGeom>
              <a:avLst/>
              <a:gdLst/>
              <a:ahLst/>
              <a:cxnLst/>
              <a:rect l="l" t="t" r="r" b="b"/>
              <a:pathLst>
                <a:path w="393700" h="96520">
                  <a:moveTo>
                    <a:pt x="393185" y="0"/>
                  </a:moveTo>
                  <a:lnTo>
                    <a:pt x="360036" y="31933"/>
                  </a:lnTo>
                  <a:lnTo>
                    <a:pt x="323357" y="57581"/>
                  </a:lnTo>
                  <a:lnTo>
                    <a:pt x="283958" y="76884"/>
                  </a:lnTo>
                  <a:lnTo>
                    <a:pt x="242648" y="89782"/>
                  </a:lnTo>
                  <a:lnTo>
                    <a:pt x="200238" y="96214"/>
                  </a:lnTo>
                  <a:lnTo>
                    <a:pt x="157535" y="96120"/>
                  </a:lnTo>
                  <a:lnTo>
                    <a:pt x="115351" y="89440"/>
                  </a:lnTo>
                  <a:lnTo>
                    <a:pt x="74494" y="76113"/>
                  </a:lnTo>
                  <a:lnTo>
                    <a:pt x="35773" y="56079"/>
                  </a:lnTo>
                  <a:lnTo>
                    <a:pt x="0" y="29278"/>
                  </a:lnTo>
                </a:path>
              </a:pathLst>
            </a:custGeom>
            <a:ln w="12697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矩形 88"/>
            <p:cNvSpPr/>
            <p:nvPr/>
          </p:nvSpPr>
          <p:spPr>
            <a:xfrm>
              <a:off x="2968200" y="5410200"/>
              <a:ext cx="866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265">
                <a:lnSpc>
                  <a:spcPct val="100000"/>
                </a:lnSpc>
                <a:spcBef>
                  <a:spcPts val="100"/>
                </a:spcBef>
                <a:tabLst>
                  <a:tab pos="1032510" algn="l"/>
                  <a:tab pos="1823720" algn="l"/>
                  <a:tab pos="2767965" algn="l"/>
                  <a:tab pos="3750945" algn="l"/>
                  <a:tab pos="4695190" algn="l"/>
                  <a:tab pos="5558790" algn="l"/>
                  <a:tab pos="6503034" algn="l"/>
                </a:tabLst>
              </a:pPr>
              <a:r>
                <a:rPr lang="nb-NO" altLang="zh-CN" dirty="0" smtClean="0">
                  <a:cs typeface="Calibri"/>
                </a:rPr>
                <a:t>merge</a:t>
              </a:r>
              <a:endParaRPr lang="nb-NO" altLang="zh-CN" dirty="0">
                <a:cs typeface="Calibri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834850" y="4916482"/>
            <a:ext cx="866650" cy="874718"/>
            <a:chOff x="3834850" y="4904814"/>
            <a:chExt cx="866650" cy="874718"/>
          </a:xfrm>
        </p:grpSpPr>
        <p:sp>
          <p:nvSpPr>
            <p:cNvPr id="59" name="object 59"/>
            <p:cNvSpPr/>
            <p:nvPr/>
          </p:nvSpPr>
          <p:spPr>
            <a:xfrm>
              <a:off x="4396450" y="4904814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1"/>
                  </a:lnTo>
                  <a:lnTo>
                    <a:pt x="0" y="42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96450" y="4904814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48466" y="4904816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1"/>
                  </a:lnTo>
                  <a:lnTo>
                    <a:pt x="0" y="42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48466" y="4904816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53402" y="5400817"/>
              <a:ext cx="393700" cy="96520"/>
            </a:xfrm>
            <a:custGeom>
              <a:avLst/>
              <a:gdLst/>
              <a:ahLst/>
              <a:cxnLst/>
              <a:rect l="l" t="t" r="r" b="b"/>
              <a:pathLst>
                <a:path w="393700" h="96520">
                  <a:moveTo>
                    <a:pt x="393185" y="0"/>
                  </a:moveTo>
                  <a:lnTo>
                    <a:pt x="360036" y="31933"/>
                  </a:lnTo>
                  <a:lnTo>
                    <a:pt x="323357" y="57581"/>
                  </a:lnTo>
                  <a:lnTo>
                    <a:pt x="283958" y="76884"/>
                  </a:lnTo>
                  <a:lnTo>
                    <a:pt x="242648" y="89782"/>
                  </a:lnTo>
                  <a:lnTo>
                    <a:pt x="200238" y="96214"/>
                  </a:lnTo>
                  <a:lnTo>
                    <a:pt x="157535" y="96120"/>
                  </a:lnTo>
                  <a:lnTo>
                    <a:pt x="115351" y="89440"/>
                  </a:lnTo>
                  <a:lnTo>
                    <a:pt x="74494" y="76113"/>
                  </a:lnTo>
                  <a:lnTo>
                    <a:pt x="35773" y="56079"/>
                  </a:lnTo>
                  <a:lnTo>
                    <a:pt x="0" y="29278"/>
                  </a:lnTo>
                </a:path>
              </a:pathLst>
            </a:custGeom>
            <a:ln w="12697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矩形 89"/>
            <p:cNvSpPr/>
            <p:nvPr/>
          </p:nvSpPr>
          <p:spPr>
            <a:xfrm>
              <a:off x="3834850" y="5410200"/>
              <a:ext cx="866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265">
                <a:lnSpc>
                  <a:spcPct val="100000"/>
                </a:lnSpc>
                <a:spcBef>
                  <a:spcPts val="100"/>
                </a:spcBef>
                <a:tabLst>
                  <a:tab pos="1032510" algn="l"/>
                  <a:tab pos="1823720" algn="l"/>
                  <a:tab pos="2767965" algn="l"/>
                  <a:tab pos="3750945" algn="l"/>
                  <a:tab pos="4695190" algn="l"/>
                  <a:tab pos="5558790" algn="l"/>
                  <a:tab pos="6503034" algn="l"/>
                </a:tabLst>
              </a:pPr>
              <a:r>
                <a:rPr lang="nb-NO" altLang="zh-CN" dirty="0" smtClean="0">
                  <a:cs typeface="Calibri"/>
                </a:rPr>
                <a:t>merge</a:t>
              </a:r>
              <a:endParaRPr lang="nb-NO" altLang="zh-CN" dirty="0">
                <a:cs typeface="Calibri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841356" y="4920470"/>
            <a:ext cx="867423" cy="870730"/>
            <a:chOff x="4841356" y="4908802"/>
            <a:chExt cx="867423" cy="870730"/>
          </a:xfrm>
        </p:grpSpPr>
        <p:sp>
          <p:nvSpPr>
            <p:cNvPr id="55" name="object 55"/>
            <p:cNvSpPr/>
            <p:nvPr/>
          </p:nvSpPr>
          <p:spPr>
            <a:xfrm>
              <a:off x="5409059" y="4908802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2" y="0"/>
                  </a:lnTo>
                  <a:lnTo>
                    <a:pt x="299682" y="423081"/>
                  </a:lnTo>
                  <a:lnTo>
                    <a:pt x="0" y="42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09059" y="4908802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30819" y="4908802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1"/>
                  </a:lnTo>
                  <a:lnTo>
                    <a:pt x="0" y="42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30819" y="4908802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36526" y="5400817"/>
              <a:ext cx="393700" cy="96520"/>
            </a:xfrm>
            <a:custGeom>
              <a:avLst/>
              <a:gdLst/>
              <a:ahLst/>
              <a:cxnLst/>
              <a:rect l="l" t="t" r="r" b="b"/>
              <a:pathLst>
                <a:path w="393700" h="96520">
                  <a:moveTo>
                    <a:pt x="393185" y="0"/>
                  </a:moveTo>
                  <a:lnTo>
                    <a:pt x="360035" y="31933"/>
                  </a:lnTo>
                  <a:lnTo>
                    <a:pt x="323357" y="57581"/>
                  </a:lnTo>
                  <a:lnTo>
                    <a:pt x="283958" y="76884"/>
                  </a:lnTo>
                  <a:lnTo>
                    <a:pt x="242648" y="89782"/>
                  </a:lnTo>
                  <a:lnTo>
                    <a:pt x="200237" y="96214"/>
                  </a:lnTo>
                  <a:lnTo>
                    <a:pt x="157535" y="96120"/>
                  </a:lnTo>
                  <a:lnTo>
                    <a:pt x="115351" y="89440"/>
                  </a:lnTo>
                  <a:lnTo>
                    <a:pt x="74493" y="76113"/>
                  </a:lnTo>
                  <a:lnTo>
                    <a:pt x="35773" y="56079"/>
                  </a:lnTo>
                  <a:lnTo>
                    <a:pt x="0" y="29278"/>
                  </a:lnTo>
                </a:path>
              </a:pathLst>
            </a:custGeom>
            <a:ln w="12697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矩形 90"/>
            <p:cNvSpPr/>
            <p:nvPr/>
          </p:nvSpPr>
          <p:spPr>
            <a:xfrm>
              <a:off x="4841356" y="5410200"/>
              <a:ext cx="866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265">
                <a:lnSpc>
                  <a:spcPct val="100000"/>
                </a:lnSpc>
                <a:spcBef>
                  <a:spcPts val="100"/>
                </a:spcBef>
                <a:tabLst>
                  <a:tab pos="1032510" algn="l"/>
                  <a:tab pos="1823720" algn="l"/>
                  <a:tab pos="2767965" algn="l"/>
                  <a:tab pos="3750945" algn="l"/>
                  <a:tab pos="4695190" algn="l"/>
                  <a:tab pos="5558790" algn="l"/>
                  <a:tab pos="6503034" algn="l"/>
                </a:tabLst>
              </a:pPr>
              <a:r>
                <a:rPr lang="nb-NO" altLang="zh-CN" dirty="0" smtClean="0">
                  <a:cs typeface="Calibri"/>
                </a:rPr>
                <a:t>merge</a:t>
              </a:r>
              <a:endParaRPr lang="nb-NO" altLang="zh-CN" dirty="0">
                <a:cs typeface="Calibri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762308" y="4924457"/>
            <a:ext cx="866650" cy="866743"/>
            <a:chOff x="5762308" y="4912789"/>
            <a:chExt cx="866650" cy="866743"/>
          </a:xfrm>
        </p:grpSpPr>
        <p:sp>
          <p:nvSpPr>
            <p:cNvPr id="51" name="object 51"/>
            <p:cNvSpPr/>
            <p:nvPr/>
          </p:nvSpPr>
          <p:spPr>
            <a:xfrm>
              <a:off x="6296164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96164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7923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17923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099571" y="5410200"/>
              <a:ext cx="393700" cy="96520"/>
            </a:xfrm>
            <a:custGeom>
              <a:avLst/>
              <a:gdLst/>
              <a:ahLst/>
              <a:cxnLst/>
              <a:rect l="l" t="t" r="r" b="b"/>
              <a:pathLst>
                <a:path w="393700" h="96520">
                  <a:moveTo>
                    <a:pt x="393185" y="0"/>
                  </a:moveTo>
                  <a:lnTo>
                    <a:pt x="360036" y="31933"/>
                  </a:lnTo>
                  <a:lnTo>
                    <a:pt x="323357" y="57581"/>
                  </a:lnTo>
                  <a:lnTo>
                    <a:pt x="283958" y="76884"/>
                  </a:lnTo>
                  <a:lnTo>
                    <a:pt x="242648" y="89782"/>
                  </a:lnTo>
                  <a:lnTo>
                    <a:pt x="200238" y="96214"/>
                  </a:lnTo>
                  <a:lnTo>
                    <a:pt x="157535" y="96120"/>
                  </a:lnTo>
                  <a:lnTo>
                    <a:pt x="115351" y="89440"/>
                  </a:lnTo>
                  <a:lnTo>
                    <a:pt x="74493" y="76113"/>
                  </a:lnTo>
                  <a:lnTo>
                    <a:pt x="35773" y="56079"/>
                  </a:lnTo>
                  <a:lnTo>
                    <a:pt x="0" y="29278"/>
                  </a:lnTo>
                </a:path>
              </a:pathLst>
            </a:custGeom>
            <a:ln w="12697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矩形 91"/>
            <p:cNvSpPr/>
            <p:nvPr/>
          </p:nvSpPr>
          <p:spPr>
            <a:xfrm>
              <a:off x="5762308" y="5410200"/>
              <a:ext cx="866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265">
                <a:lnSpc>
                  <a:spcPct val="100000"/>
                </a:lnSpc>
                <a:spcBef>
                  <a:spcPts val="100"/>
                </a:spcBef>
                <a:tabLst>
                  <a:tab pos="1032510" algn="l"/>
                  <a:tab pos="1823720" algn="l"/>
                  <a:tab pos="2767965" algn="l"/>
                  <a:tab pos="3750945" algn="l"/>
                  <a:tab pos="4695190" algn="l"/>
                  <a:tab pos="5558790" algn="l"/>
                  <a:tab pos="6503034" algn="l"/>
                </a:tabLst>
              </a:pPr>
              <a:r>
                <a:rPr lang="nb-NO" altLang="zh-CN" dirty="0" smtClean="0">
                  <a:cs typeface="Calibri"/>
                </a:rPr>
                <a:t>merge</a:t>
              </a:r>
              <a:endParaRPr lang="nb-NO" altLang="zh-CN" dirty="0">
                <a:cs typeface="Calibri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663062" y="4924457"/>
            <a:ext cx="889304" cy="866743"/>
            <a:chOff x="6663062" y="4912789"/>
            <a:chExt cx="889304" cy="866743"/>
          </a:xfrm>
        </p:grpSpPr>
        <p:sp>
          <p:nvSpPr>
            <p:cNvPr id="47" name="object 47"/>
            <p:cNvSpPr/>
            <p:nvPr/>
          </p:nvSpPr>
          <p:spPr>
            <a:xfrm>
              <a:off x="7252646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52646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74405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74405" y="4912789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63259" y="5410200"/>
              <a:ext cx="393700" cy="96520"/>
            </a:xfrm>
            <a:custGeom>
              <a:avLst/>
              <a:gdLst/>
              <a:ahLst/>
              <a:cxnLst/>
              <a:rect l="l" t="t" r="r" b="b"/>
              <a:pathLst>
                <a:path w="393700" h="96520">
                  <a:moveTo>
                    <a:pt x="393185" y="0"/>
                  </a:moveTo>
                  <a:lnTo>
                    <a:pt x="360036" y="31933"/>
                  </a:lnTo>
                  <a:lnTo>
                    <a:pt x="323357" y="57581"/>
                  </a:lnTo>
                  <a:lnTo>
                    <a:pt x="283958" y="76884"/>
                  </a:lnTo>
                  <a:lnTo>
                    <a:pt x="242649" y="89782"/>
                  </a:lnTo>
                  <a:lnTo>
                    <a:pt x="200238" y="96214"/>
                  </a:lnTo>
                  <a:lnTo>
                    <a:pt x="157535" y="96120"/>
                  </a:lnTo>
                  <a:lnTo>
                    <a:pt x="115351" y="89440"/>
                  </a:lnTo>
                  <a:lnTo>
                    <a:pt x="74494" y="76113"/>
                  </a:lnTo>
                  <a:lnTo>
                    <a:pt x="35773" y="56079"/>
                  </a:lnTo>
                  <a:lnTo>
                    <a:pt x="0" y="29278"/>
                  </a:lnTo>
                </a:path>
              </a:pathLst>
            </a:custGeom>
            <a:ln w="12697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矩形 92"/>
            <p:cNvSpPr/>
            <p:nvPr/>
          </p:nvSpPr>
          <p:spPr>
            <a:xfrm>
              <a:off x="6663062" y="5410200"/>
              <a:ext cx="866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265">
                <a:lnSpc>
                  <a:spcPct val="100000"/>
                </a:lnSpc>
                <a:spcBef>
                  <a:spcPts val="100"/>
                </a:spcBef>
                <a:tabLst>
                  <a:tab pos="1032510" algn="l"/>
                  <a:tab pos="1823720" algn="l"/>
                  <a:tab pos="2767965" algn="l"/>
                  <a:tab pos="3750945" algn="l"/>
                  <a:tab pos="4695190" algn="l"/>
                  <a:tab pos="5558790" algn="l"/>
                  <a:tab pos="6503034" algn="l"/>
                </a:tabLst>
              </a:pPr>
              <a:r>
                <a:rPr lang="nb-NO" altLang="zh-CN" dirty="0" smtClean="0">
                  <a:cs typeface="Calibri"/>
                </a:rPr>
                <a:t>merge</a:t>
              </a:r>
              <a:endParaRPr lang="nb-NO" altLang="zh-CN" dirty="0">
                <a:cs typeface="Calibri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630224" y="4916481"/>
            <a:ext cx="866650" cy="874719"/>
            <a:chOff x="7630224" y="4904813"/>
            <a:chExt cx="866650" cy="874719"/>
          </a:xfrm>
        </p:grpSpPr>
        <p:sp>
          <p:nvSpPr>
            <p:cNvPr id="43" name="object 43"/>
            <p:cNvSpPr/>
            <p:nvPr/>
          </p:nvSpPr>
          <p:spPr>
            <a:xfrm>
              <a:off x="8139749" y="4904813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39749" y="4904813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61508" y="4904813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2" y="0"/>
                  </a:lnTo>
                  <a:lnTo>
                    <a:pt x="299682" y="423081"/>
                  </a:lnTo>
                  <a:lnTo>
                    <a:pt x="0" y="42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61508" y="4904813"/>
              <a:ext cx="299720" cy="423545"/>
            </a:xfrm>
            <a:custGeom>
              <a:avLst/>
              <a:gdLst/>
              <a:ahLst/>
              <a:cxnLst/>
              <a:rect l="l" t="t" r="r" b="b"/>
              <a:pathLst>
                <a:path w="299720" h="423545">
                  <a:moveTo>
                    <a:pt x="0" y="0"/>
                  </a:moveTo>
                  <a:lnTo>
                    <a:pt x="299680" y="0"/>
                  </a:lnTo>
                  <a:lnTo>
                    <a:pt x="299680" y="423080"/>
                  </a:lnTo>
                  <a:lnTo>
                    <a:pt x="0" y="423080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07281" y="5410200"/>
              <a:ext cx="393700" cy="96520"/>
            </a:xfrm>
            <a:custGeom>
              <a:avLst/>
              <a:gdLst/>
              <a:ahLst/>
              <a:cxnLst/>
              <a:rect l="l" t="t" r="r" b="b"/>
              <a:pathLst>
                <a:path w="393700" h="96520">
                  <a:moveTo>
                    <a:pt x="393185" y="0"/>
                  </a:moveTo>
                  <a:lnTo>
                    <a:pt x="360036" y="31933"/>
                  </a:lnTo>
                  <a:lnTo>
                    <a:pt x="323357" y="57581"/>
                  </a:lnTo>
                  <a:lnTo>
                    <a:pt x="283958" y="76884"/>
                  </a:lnTo>
                  <a:lnTo>
                    <a:pt x="242649" y="89782"/>
                  </a:lnTo>
                  <a:lnTo>
                    <a:pt x="200238" y="96214"/>
                  </a:lnTo>
                  <a:lnTo>
                    <a:pt x="157535" y="96120"/>
                  </a:lnTo>
                  <a:lnTo>
                    <a:pt x="115351" y="89440"/>
                  </a:lnTo>
                  <a:lnTo>
                    <a:pt x="74494" y="76113"/>
                  </a:lnTo>
                  <a:lnTo>
                    <a:pt x="35773" y="56079"/>
                  </a:lnTo>
                  <a:lnTo>
                    <a:pt x="0" y="29278"/>
                  </a:lnTo>
                </a:path>
              </a:pathLst>
            </a:custGeom>
            <a:ln w="12697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矩形 93"/>
            <p:cNvSpPr/>
            <p:nvPr/>
          </p:nvSpPr>
          <p:spPr>
            <a:xfrm>
              <a:off x="7630224" y="5410200"/>
              <a:ext cx="866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265">
                <a:lnSpc>
                  <a:spcPct val="100000"/>
                </a:lnSpc>
                <a:spcBef>
                  <a:spcPts val="100"/>
                </a:spcBef>
                <a:tabLst>
                  <a:tab pos="1032510" algn="l"/>
                  <a:tab pos="1823720" algn="l"/>
                  <a:tab pos="2767965" algn="l"/>
                  <a:tab pos="3750945" algn="l"/>
                  <a:tab pos="4695190" algn="l"/>
                  <a:tab pos="5558790" algn="l"/>
                  <a:tab pos="6503034" algn="l"/>
                </a:tabLst>
              </a:pPr>
              <a:r>
                <a:rPr lang="nb-NO" altLang="zh-CN" dirty="0" smtClean="0">
                  <a:cs typeface="Calibri"/>
                </a:rPr>
                <a:t>merge</a:t>
              </a:r>
              <a:endParaRPr lang="nb-NO" altLang="zh-CN" dirty="0"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7481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u="sng" spc="-55" dirty="0"/>
              <a:t>MERGE</a:t>
            </a:r>
            <a:r>
              <a:rPr u="sng" spc="-180" dirty="0"/>
              <a:t> </a:t>
            </a:r>
            <a:r>
              <a:rPr u="sng" spc="-50" dirty="0"/>
              <a:t>SORT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02932"/>
            <a:ext cx="28314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divide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conquer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458" y="6036732"/>
            <a:ext cx="71526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merge such that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sublists will be sorted </a:t>
            </a:r>
            <a:r>
              <a:rPr sz="2600" b="1" spc="-35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lang="en-US" altLang="zh-CN" sz="2600" b="1" spc="-35" dirty="0" smtClean="0">
                <a:solidFill>
                  <a:srgbClr val="C00000"/>
                </a:solidFill>
                <a:latin typeface="Calibri"/>
                <a:cs typeface="Calibri"/>
              </a:rPr>
              <a:t>ft</a:t>
            </a:r>
            <a:r>
              <a:rPr sz="2600" b="1" spc="-35" dirty="0" smtClean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merge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158" y="2790967"/>
            <a:ext cx="7138034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58" y="3319430"/>
            <a:ext cx="3453129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4583" y="3322420"/>
            <a:ext cx="343979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0158" y="3853870"/>
            <a:ext cx="166560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8016" y="3853870"/>
            <a:ext cx="166560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1404" y="3853870"/>
            <a:ext cx="166560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9262" y="3853870"/>
            <a:ext cx="1665605" cy="423545"/>
          </a:xfrm>
          <a:prstGeom prst="rect">
            <a:avLst/>
          </a:prstGeom>
          <a:solidFill>
            <a:srgbClr val="DFE0DF"/>
          </a:solidFill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0158" y="4388312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2" y="0"/>
                </a:lnTo>
                <a:lnTo>
                  <a:pt x="777922" y="423081"/>
                </a:lnTo>
                <a:lnTo>
                  <a:pt x="0" y="423081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80158" y="4388312"/>
            <a:ext cx="778510" cy="423545"/>
          </a:xfrm>
          <a:prstGeom prst="rect">
            <a:avLst/>
          </a:prstGeom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67262" y="4385323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1" y="0"/>
                </a:lnTo>
                <a:lnTo>
                  <a:pt x="777921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67262" y="4385323"/>
            <a:ext cx="778510" cy="423545"/>
          </a:xfrm>
          <a:prstGeom prst="rect">
            <a:avLst/>
          </a:prstGeom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68016" y="4388312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2" y="0"/>
                </a:lnTo>
                <a:lnTo>
                  <a:pt x="777922" y="423081"/>
                </a:lnTo>
                <a:lnTo>
                  <a:pt x="0" y="423081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68016" y="4388312"/>
            <a:ext cx="778510" cy="423545"/>
          </a:xfrm>
          <a:prstGeom prst="rect">
            <a:avLst/>
          </a:prstGeom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55120" y="4385323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2" y="0"/>
                </a:lnTo>
                <a:lnTo>
                  <a:pt x="777922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55120" y="4385323"/>
            <a:ext cx="778510" cy="423545"/>
          </a:xfrm>
          <a:prstGeom prst="rect">
            <a:avLst/>
          </a:prstGeom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51404" y="4388312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10" h="423545">
                <a:moveTo>
                  <a:pt x="0" y="0"/>
                </a:moveTo>
                <a:lnTo>
                  <a:pt x="777922" y="0"/>
                </a:lnTo>
                <a:lnTo>
                  <a:pt x="777922" y="423081"/>
                </a:lnTo>
                <a:lnTo>
                  <a:pt x="0" y="423081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51404" y="4388312"/>
            <a:ext cx="778510" cy="423545"/>
          </a:xfrm>
          <a:prstGeom prst="rect">
            <a:avLst/>
          </a:prstGeom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38508" y="4385323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09" h="423545">
                <a:moveTo>
                  <a:pt x="0" y="0"/>
                </a:moveTo>
                <a:lnTo>
                  <a:pt x="777922" y="0"/>
                </a:lnTo>
                <a:lnTo>
                  <a:pt x="777922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38508" y="4385323"/>
            <a:ext cx="778510" cy="423545"/>
          </a:xfrm>
          <a:prstGeom prst="rect">
            <a:avLst/>
          </a:prstGeom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74405" y="4388312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09" h="423545">
                <a:moveTo>
                  <a:pt x="0" y="0"/>
                </a:moveTo>
                <a:lnTo>
                  <a:pt x="777921" y="0"/>
                </a:lnTo>
                <a:lnTo>
                  <a:pt x="777921" y="423081"/>
                </a:lnTo>
                <a:lnTo>
                  <a:pt x="0" y="423081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74405" y="4388312"/>
            <a:ext cx="778510" cy="423545"/>
          </a:xfrm>
          <a:prstGeom prst="rect">
            <a:avLst/>
          </a:prstGeom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61508" y="4385323"/>
            <a:ext cx="778510" cy="423545"/>
          </a:xfrm>
          <a:custGeom>
            <a:avLst/>
            <a:gdLst/>
            <a:ahLst/>
            <a:cxnLst/>
            <a:rect l="l" t="t" r="r" b="b"/>
            <a:pathLst>
              <a:path w="778509" h="423545">
                <a:moveTo>
                  <a:pt x="0" y="0"/>
                </a:moveTo>
                <a:lnTo>
                  <a:pt x="777922" y="0"/>
                </a:lnTo>
                <a:lnTo>
                  <a:pt x="777922" y="423080"/>
                </a:lnTo>
                <a:lnTo>
                  <a:pt x="0" y="423080"/>
                </a:lnTo>
                <a:lnTo>
                  <a:pt x="0" y="0"/>
                </a:lnTo>
                <a:close/>
              </a:path>
            </a:pathLst>
          </a:custGeom>
          <a:solidFill>
            <a:srgbClr val="DF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61508" y="4385323"/>
            <a:ext cx="778510" cy="423545"/>
          </a:xfrm>
          <a:prstGeom prst="rect">
            <a:avLst/>
          </a:prstGeom>
          <a:ln w="1587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35062" y="4924061"/>
            <a:ext cx="756285" cy="178435"/>
          </a:xfrm>
          <a:custGeom>
            <a:avLst/>
            <a:gdLst/>
            <a:ahLst/>
            <a:cxnLst/>
            <a:rect l="l" t="t" r="r" b="b"/>
            <a:pathLst>
              <a:path w="756285" h="178435">
                <a:moveTo>
                  <a:pt x="756247" y="0"/>
                </a:moveTo>
                <a:lnTo>
                  <a:pt x="722392" y="34830"/>
                </a:lnTo>
                <a:lnTo>
                  <a:pt x="686154" y="65913"/>
                </a:lnTo>
                <a:lnTo>
                  <a:pt x="647799" y="93234"/>
                </a:lnTo>
                <a:lnTo>
                  <a:pt x="607594" y="116777"/>
                </a:lnTo>
                <a:lnTo>
                  <a:pt x="565807" y="136529"/>
                </a:lnTo>
                <a:lnTo>
                  <a:pt x="522703" y="152474"/>
                </a:lnTo>
                <a:lnTo>
                  <a:pt x="478551" y="164598"/>
                </a:lnTo>
                <a:lnTo>
                  <a:pt x="433616" y="172886"/>
                </a:lnTo>
                <a:lnTo>
                  <a:pt x="388167" y="177324"/>
                </a:lnTo>
                <a:lnTo>
                  <a:pt x="342469" y="177897"/>
                </a:lnTo>
                <a:lnTo>
                  <a:pt x="296791" y="174590"/>
                </a:lnTo>
                <a:lnTo>
                  <a:pt x="251398" y="167388"/>
                </a:lnTo>
                <a:lnTo>
                  <a:pt x="206559" y="156277"/>
                </a:lnTo>
                <a:lnTo>
                  <a:pt x="162539" y="141243"/>
                </a:lnTo>
                <a:lnTo>
                  <a:pt x="119606" y="122269"/>
                </a:lnTo>
                <a:lnTo>
                  <a:pt x="78028" y="99343"/>
                </a:lnTo>
                <a:lnTo>
                  <a:pt x="38070" y="72449"/>
                </a:lnTo>
                <a:lnTo>
                  <a:pt x="0" y="41572"/>
                </a:lnTo>
              </a:path>
            </a:pathLst>
          </a:custGeom>
          <a:ln w="12697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0347" y="4948546"/>
            <a:ext cx="756285" cy="178435"/>
          </a:xfrm>
          <a:custGeom>
            <a:avLst/>
            <a:gdLst/>
            <a:ahLst/>
            <a:cxnLst/>
            <a:rect l="l" t="t" r="r" b="b"/>
            <a:pathLst>
              <a:path w="756285" h="178435">
                <a:moveTo>
                  <a:pt x="756247" y="0"/>
                </a:moveTo>
                <a:lnTo>
                  <a:pt x="722392" y="34830"/>
                </a:lnTo>
                <a:lnTo>
                  <a:pt x="686154" y="65913"/>
                </a:lnTo>
                <a:lnTo>
                  <a:pt x="647799" y="93234"/>
                </a:lnTo>
                <a:lnTo>
                  <a:pt x="607594" y="116777"/>
                </a:lnTo>
                <a:lnTo>
                  <a:pt x="565807" y="136529"/>
                </a:lnTo>
                <a:lnTo>
                  <a:pt x="522703" y="152474"/>
                </a:lnTo>
                <a:lnTo>
                  <a:pt x="478551" y="164598"/>
                </a:lnTo>
                <a:lnTo>
                  <a:pt x="433616" y="172886"/>
                </a:lnTo>
                <a:lnTo>
                  <a:pt x="388167" y="177324"/>
                </a:lnTo>
                <a:lnTo>
                  <a:pt x="342469" y="177897"/>
                </a:lnTo>
                <a:lnTo>
                  <a:pt x="296791" y="174590"/>
                </a:lnTo>
                <a:lnTo>
                  <a:pt x="251398" y="167388"/>
                </a:lnTo>
                <a:lnTo>
                  <a:pt x="206559" y="156277"/>
                </a:lnTo>
                <a:lnTo>
                  <a:pt x="162539" y="141243"/>
                </a:lnTo>
                <a:lnTo>
                  <a:pt x="119606" y="122269"/>
                </a:lnTo>
                <a:lnTo>
                  <a:pt x="78028" y="99343"/>
                </a:lnTo>
                <a:lnTo>
                  <a:pt x="38070" y="72449"/>
                </a:lnTo>
                <a:lnTo>
                  <a:pt x="0" y="41572"/>
                </a:lnTo>
              </a:path>
            </a:pathLst>
          </a:custGeom>
          <a:ln w="12697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54570" y="4948547"/>
            <a:ext cx="756285" cy="178435"/>
          </a:xfrm>
          <a:custGeom>
            <a:avLst/>
            <a:gdLst/>
            <a:ahLst/>
            <a:cxnLst/>
            <a:rect l="l" t="t" r="r" b="b"/>
            <a:pathLst>
              <a:path w="756285" h="178435">
                <a:moveTo>
                  <a:pt x="756247" y="0"/>
                </a:moveTo>
                <a:lnTo>
                  <a:pt x="722392" y="34830"/>
                </a:lnTo>
                <a:lnTo>
                  <a:pt x="686154" y="65913"/>
                </a:lnTo>
                <a:lnTo>
                  <a:pt x="647799" y="93234"/>
                </a:lnTo>
                <a:lnTo>
                  <a:pt x="607594" y="116777"/>
                </a:lnTo>
                <a:lnTo>
                  <a:pt x="565807" y="136529"/>
                </a:lnTo>
                <a:lnTo>
                  <a:pt x="522703" y="152474"/>
                </a:lnTo>
                <a:lnTo>
                  <a:pt x="478551" y="164598"/>
                </a:lnTo>
                <a:lnTo>
                  <a:pt x="433616" y="172886"/>
                </a:lnTo>
                <a:lnTo>
                  <a:pt x="388167" y="177324"/>
                </a:lnTo>
                <a:lnTo>
                  <a:pt x="342469" y="177897"/>
                </a:lnTo>
                <a:lnTo>
                  <a:pt x="296791" y="174590"/>
                </a:lnTo>
                <a:lnTo>
                  <a:pt x="251398" y="167388"/>
                </a:lnTo>
                <a:lnTo>
                  <a:pt x="206559" y="156277"/>
                </a:lnTo>
                <a:lnTo>
                  <a:pt x="162539" y="141243"/>
                </a:lnTo>
                <a:lnTo>
                  <a:pt x="119606" y="122269"/>
                </a:lnTo>
                <a:lnTo>
                  <a:pt x="78028" y="99343"/>
                </a:lnTo>
                <a:lnTo>
                  <a:pt x="38070" y="72449"/>
                </a:lnTo>
                <a:lnTo>
                  <a:pt x="0" y="41572"/>
                </a:lnTo>
              </a:path>
            </a:pathLst>
          </a:custGeom>
          <a:ln w="12697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5640" y="4948548"/>
            <a:ext cx="756285" cy="178435"/>
          </a:xfrm>
          <a:custGeom>
            <a:avLst/>
            <a:gdLst/>
            <a:ahLst/>
            <a:cxnLst/>
            <a:rect l="l" t="t" r="r" b="b"/>
            <a:pathLst>
              <a:path w="756284" h="178435">
                <a:moveTo>
                  <a:pt x="756247" y="0"/>
                </a:moveTo>
                <a:lnTo>
                  <a:pt x="722392" y="34830"/>
                </a:lnTo>
                <a:lnTo>
                  <a:pt x="686154" y="65913"/>
                </a:lnTo>
                <a:lnTo>
                  <a:pt x="647799" y="93234"/>
                </a:lnTo>
                <a:lnTo>
                  <a:pt x="607595" y="116777"/>
                </a:lnTo>
                <a:lnTo>
                  <a:pt x="565807" y="136529"/>
                </a:lnTo>
                <a:lnTo>
                  <a:pt x="522703" y="152474"/>
                </a:lnTo>
                <a:lnTo>
                  <a:pt x="478551" y="164598"/>
                </a:lnTo>
                <a:lnTo>
                  <a:pt x="433616" y="172886"/>
                </a:lnTo>
                <a:lnTo>
                  <a:pt x="388167" y="177324"/>
                </a:lnTo>
                <a:lnTo>
                  <a:pt x="342469" y="177897"/>
                </a:lnTo>
                <a:lnTo>
                  <a:pt x="296791" y="174590"/>
                </a:lnTo>
                <a:lnTo>
                  <a:pt x="251398" y="167388"/>
                </a:lnTo>
                <a:lnTo>
                  <a:pt x="206559" y="156277"/>
                </a:lnTo>
                <a:lnTo>
                  <a:pt x="162539" y="141242"/>
                </a:lnTo>
                <a:lnTo>
                  <a:pt x="119606" y="122269"/>
                </a:lnTo>
                <a:lnTo>
                  <a:pt x="78028" y="99343"/>
                </a:lnTo>
                <a:lnTo>
                  <a:pt x="38070" y="72448"/>
                </a:lnTo>
                <a:lnTo>
                  <a:pt x="0" y="41571"/>
                </a:lnTo>
              </a:path>
            </a:pathLst>
          </a:custGeom>
          <a:ln w="12697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18762" y="5198380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16699" y="5198380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93404" y="5198380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95181" y="5165670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58202" y="4388312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30" h="420370">
                <a:moveTo>
                  <a:pt x="10916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45307" y="4420873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30" h="420370">
                <a:moveTo>
                  <a:pt x="10916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56977" y="4388312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29" h="420370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3163" y="4388312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29" h="420370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37407" y="4388163"/>
            <a:ext cx="11430" cy="420370"/>
          </a:xfrm>
          <a:custGeom>
            <a:avLst/>
            <a:gdLst/>
            <a:ahLst/>
            <a:cxnLst/>
            <a:rect l="l" t="t" r="r" b="b"/>
            <a:pathLst>
              <a:path w="11429" h="420370">
                <a:moveTo>
                  <a:pt x="10917" y="0"/>
                </a:moveTo>
                <a:lnTo>
                  <a:pt x="0" y="420091"/>
                </a:lnTo>
              </a:path>
            </a:pathLst>
          </a:custGeom>
          <a:ln w="1269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/>
              <a:t>23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 smtClean="0"/>
              <a:t> </a:t>
            </a:r>
            <a:r>
              <a:rPr lang="en-US" dirty="0" smtClean="0"/>
              <a:t>LECTURE 13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13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5" dirty="0"/>
              <a:t>MERGE</a:t>
            </a:r>
            <a:r>
              <a:rPr u="sng" spc="-180" dirty="0"/>
              <a:t> </a:t>
            </a:r>
            <a:r>
              <a:rPr u="sng" spc="-50" dirty="0"/>
              <a:t>SORT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28301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divide and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conquer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58" y="5366301"/>
            <a:ext cx="4792345" cy="10922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merge </a:t>
            </a:r>
            <a:r>
              <a:rPr sz="2600" spc="-5" dirty="0">
                <a:latin typeface="Calibri"/>
                <a:cs typeface="Calibri"/>
              </a:rPr>
              <a:t>sorted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sublists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sublists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be sorted </a:t>
            </a:r>
            <a:r>
              <a:rPr sz="2600" spc="65" dirty="0">
                <a:latin typeface="Calibri"/>
                <a:cs typeface="Calibri"/>
              </a:rPr>
              <a:t>a_er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merge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0158" y="2777491"/>
            <a:ext cx="713422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58" y="3319430"/>
            <a:ext cx="345122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4583" y="3322420"/>
            <a:ext cx="343852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0158" y="3853870"/>
            <a:ext cx="166433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8016" y="3853870"/>
            <a:ext cx="166433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1404" y="3853870"/>
            <a:ext cx="166433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9262" y="3853870"/>
            <a:ext cx="166433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0609" y="4367424"/>
            <a:ext cx="756920" cy="178435"/>
          </a:xfrm>
          <a:custGeom>
            <a:avLst/>
            <a:gdLst/>
            <a:ahLst/>
            <a:cxnLst/>
            <a:rect l="l" t="t" r="r" b="b"/>
            <a:pathLst>
              <a:path w="756920" h="178435">
                <a:moveTo>
                  <a:pt x="756654" y="0"/>
                </a:moveTo>
                <a:lnTo>
                  <a:pt x="722775" y="34841"/>
                </a:lnTo>
                <a:lnTo>
                  <a:pt x="686511" y="65933"/>
                </a:lnTo>
                <a:lnTo>
                  <a:pt x="648130" y="93260"/>
                </a:lnTo>
                <a:lnTo>
                  <a:pt x="607899" y="116807"/>
                </a:lnTo>
                <a:lnTo>
                  <a:pt x="566085" y="136560"/>
                </a:lnTo>
                <a:lnTo>
                  <a:pt x="522955" y="152505"/>
                </a:lnTo>
                <a:lnTo>
                  <a:pt x="478777" y="164626"/>
                </a:lnTo>
                <a:lnTo>
                  <a:pt x="433817" y="172909"/>
                </a:lnTo>
                <a:lnTo>
                  <a:pt x="388343" y="177340"/>
                </a:lnTo>
                <a:lnTo>
                  <a:pt x="342621" y="177903"/>
                </a:lnTo>
                <a:lnTo>
                  <a:pt x="296919" y="174585"/>
                </a:lnTo>
                <a:lnTo>
                  <a:pt x="251504" y="167370"/>
                </a:lnTo>
                <a:lnTo>
                  <a:pt x="206643" y="156243"/>
                </a:lnTo>
                <a:lnTo>
                  <a:pt x="162604" y="141191"/>
                </a:lnTo>
                <a:lnTo>
                  <a:pt x="119652" y="122199"/>
                </a:lnTo>
                <a:lnTo>
                  <a:pt x="78056" y="99252"/>
                </a:lnTo>
                <a:lnTo>
                  <a:pt x="38083" y="72335"/>
                </a:lnTo>
                <a:lnTo>
                  <a:pt x="0" y="41434"/>
                </a:lnTo>
              </a:path>
            </a:pathLst>
          </a:custGeom>
          <a:ln w="12704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3103" y="4438390"/>
            <a:ext cx="756920" cy="178435"/>
          </a:xfrm>
          <a:custGeom>
            <a:avLst/>
            <a:gdLst/>
            <a:ahLst/>
            <a:cxnLst/>
            <a:rect l="l" t="t" r="r" b="b"/>
            <a:pathLst>
              <a:path w="756920" h="178435">
                <a:moveTo>
                  <a:pt x="756654" y="0"/>
                </a:moveTo>
                <a:lnTo>
                  <a:pt x="722774" y="34841"/>
                </a:lnTo>
                <a:lnTo>
                  <a:pt x="686511" y="65933"/>
                </a:lnTo>
                <a:lnTo>
                  <a:pt x="648130" y="93260"/>
                </a:lnTo>
                <a:lnTo>
                  <a:pt x="607899" y="116807"/>
                </a:lnTo>
                <a:lnTo>
                  <a:pt x="566085" y="136560"/>
                </a:lnTo>
                <a:lnTo>
                  <a:pt x="522955" y="152505"/>
                </a:lnTo>
                <a:lnTo>
                  <a:pt x="478777" y="164626"/>
                </a:lnTo>
                <a:lnTo>
                  <a:pt x="433817" y="172909"/>
                </a:lnTo>
                <a:lnTo>
                  <a:pt x="388342" y="177340"/>
                </a:lnTo>
                <a:lnTo>
                  <a:pt x="342621" y="177903"/>
                </a:lnTo>
                <a:lnTo>
                  <a:pt x="296919" y="174584"/>
                </a:lnTo>
                <a:lnTo>
                  <a:pt x="251504" y="167369"/>
                </a:lnTo>
                <a:lnTo>
                  <a:pt x="206643" y="156243"/>
                </a:lnTo>
                <a:lnTo>
                  <a:pt x="162604" y="141191"/>
                </a:lnTo>
                <a:lnTo>
                  <a:pt x="119652" y="122199"/>
                </a:lnTo>
                <a:lnTo>
                  <a:pt x="78056" y="99252"/>
                </a:lnTo>
                <a:lnTo>
                  <a:pt x="38083" y="72335"/>
                </a:lnTo>
                <a:lnTo>
                  <a:pt x="0" y="41434"/>
                </a:lnTo>
              </a:path>
            </a:pathLst>
          </a:custGeom>
          <a:ln w="12704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14988" y="4641607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410180" y="4688013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5" dirty="0"/>
              <a:t>MERGE</a:t>
            </a:r>
            <a:r>
              <a:rPr u="sng" spc="-180" dirty="0"/>
              <a:t> </a:t>
            </a:r>
            <a:r>
              <a:rPr u="sng" spc="-50" dirty="0"/>
              <a:t>SORT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02933"/>
            <a:ext cx="28301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divide and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conquer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58" y="5366198"/>
            <a:ext cx="4792345" cy="10922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1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merge </a:t>
            </a:r>
            <a:r>
              <a:rPr sz="2600" spc="-5" dirty="0">
                <a:latin typeface="Calibri"/>
                <a:cs typeface="Calibri"/>
              </a:rPr>
              <a:t>sorted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sublists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sublists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be sorted </a:t>
            </a:r>
            <a:r>
              <a:rPr sz="2600" spc="65" dirty="0">
                <a:latin typeface="Calibri"/>
                <a:cs typeface="Calibri"/>
              </a:rPr>
              <a:t>a_er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merge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0158" y="2790968"/>
            <a:ext cx="713422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unsorted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58" y="3319432"/>
            <a:ext cx="345122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4583" y="3322421"/>
            <a:ext cx="343852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4390" y="3904337"/>
            <a:ext cx="756920" cy="178435"/>
          </a:xfrm>
          <a:custGeom>
            <a:avLst/>
            <a:gdLst/>
            <a:ahLst/>
            <a:cxnLst/>
            <a:rect l="l" t="t" r="r" b="b"/>
            <a:pathLst>
              <a:path w="756920" h="178435">
                <a:moveTo>
                  <a:pt x="756654" y="0"/>
                </a:moveTo>
                <a:lnTo>
                  <a:pt x="722775" y="34841"/>
                </a:lnTo>
                <a:lnTo>
                  <a:pt x="686511" y="65933"/>
                </a:lnTo>
                <a:lnTo>
                  <a:pt x="648130" y="93260"/>
                </a:lnTo>
                <a:lnTo>
                  <a:pt x="607899" y="116807"/>
                </a:lnTo>
                <a:lnTo>
                  <a:pt x="566085" y="136560"/>
                </a:lnTo>
                <a:lnTo>
                  <a:pt x="522955" y="152505"/>
                </a:lnTo>
                <a:lnTo>
                  <a:pt x="478777" y="164626"/>
                </a:lnTo>
                <a:lnTo>
                  <a:pt x="433817" y="172909"/>
                </a:lnTo>
                <a:lnTo>
                  <a:pt x="388343" y="177340"/>
                </a:lnTo>
                <a:lnTo>
                  <a:pt x="342621" y="177903"/>
                </a:lnTo>
                <a:lnTo>
                  <a:pt x="296919" y="174585"/>
                </a:lnTo>
                <a:lnTo>
                  <a:pt x="251504" y="167370"/>
                </a:lnTo>
                <a:lnTo>
                  <a:pt x="206643" y="156243"/>
                </a:lnTo>
                <a:lnTo>
                  <a:pt x="162604" y="141192"/>
                </a:lnTo>
                <a:lnTo>
                  <a:pt x="119652" y="122199"/>
                </a:lnTo>
                <a:lnTo>
                  <a:pt x="78057" y="99252"/>
                </a:lnTo>
                <a:lnTo>
                  <a:pt x="38083" y="72335"/>
                </a:lnTo>
                <a:lnTo>
                  <a:pt x="0" y="41434"/>
                </a:lnTo>
              </a:path>
            </a:pathLst>
          </a:custGeom>
          <a:ln w="12704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8768" y="4178520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5" dirty="0"/>
              <a:t>MERGE</a:t>
            </a:r>
            <a:r>
              <a:rPr u="sng" spc="-180" dirty="0"/>
              <a:t> </a:t>
            </a:r>
            <a:r>
              <a:rPr u="sng" spc="-50" dirty="0"/>
              <a:t>SORT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39357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divide and </a:t>
            </a:r>
            <a:r>
              <a:rPr sz="2600" dirty="0">
                <a:latin typeface="Calibri"/>
                <a:cs typeface="Calibri"/>
              </a:rPr>
              <a:t>conquer –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done!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158" y="2790967"/>
            <a:ext cx="7134225" cy="422909"/>
          </a:xfrm>
          <a:prstGeom prst="rect">
            <a:avLst/>
          </a:prstGeom>
          <a:solidFill>
            <a:srgbClr val="DFDFDF"/>
          </a:solidFill>
          <a:ln w="1586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Calibri"/>
                <a:cs typeface="Calibri"/>
              </a:rPr>
              <a:t>sorted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562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 </a:t>
            </a:r>
            <a:r>
              <a:rPr spc="-25" dirty="0"/>
              <a:t>OF</a:t>
            </a:r>
            <a:r>
              <a:rPr spc="-229" dirty="0"/>
              <a:t> </a:t>
            </a:r>
            <a:r>
              <a:rPr spc="-60" dirty="0"/>
              <a:t>MERGING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60847"/>
              </p:ext>
            </p:extLst>
          </p:nvPr>
        </p:nvGraphicFramePr>
        <p:xfrm>
          <a:off x="1248408" y="2195045"/>
          <a:ext cx="7639050" cy="382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575"/>
                <a:gridCol w="1466850"/>
                <a:gridCol w="4238625"/>
              </a:tblGrid>
              <a:tr h="431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75" dirty="0" smtClean="0">
                          <a:latin typeface="Calibri"/>
                          <a:cs typeface="Calibri"/>
                        </a:rPr>
                        <a:t>Le</a:t>
                      </a:r>
                      <a:r>
                        <a:rPr lang="en-US" sz="2000" spc="75" dirty="0" smtClean="0">
                          <a:latin typeface="Calibri"/>
                          <a:cs typeface="Calibri"/>
                        </a:rPr>
                        <a:t>ft</a:t>
                      </a:r>
                      <a:r>
                        <a:rPr lang="en-US" sz="2000" spc="7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 smtClean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200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74295" marB="0">
                    <a:lnT w="6350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75" dirty="0" smtClean="0">
                          <a:latin typeface="Calibri"/>
                          <a:cs typeface="Calibri"/>
                        </a:rPr>
                        <a:t>Le</a:t>
                      </a:r>
                      <a:r>
                        <a:rPr lang="en-US" sz="2000" spc="75" dirty="0" smtClean="0">
                          <a:latin typeface="Calibri"/>
                          <a:cs typeface="Calibri"/>
                        </a:rPr>
                        <a:t>ft</a:t>
                      </a:r>
                      <a:r>
                        <a:rPr lang="en-US" sz="2000" spc="7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 smtClean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200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74295" marB="0">
                    <a:lnT w="6350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585"/>
                        </a:spcBef>
                        <a:tabLst>
                          <a:tab pos="1657350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Compare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Result</a:t>
                      </a:r>
                    </a:p>
                  </a:txBody>
                  <a:tcPr marL="0" marR="0" marT="74295" marB="0">
                    <a:lnT w="6350">
                      <a:solidFill>
                        <a:srgbClr val="919191"/>
                      </a:solidFill>
                      <a:prstDash val="soli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[1,5,12,18,19,20]</a:t>
                      </a: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[2,3,4,17]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1609725" algn="l"/>
                        </a:tabLst>
                      </a:pPr>
                      <a:r>
                        <a:rPr sz="2000" spc="-100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2000" strike="sngStrike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trike="sngStrike" dirty="0">
                          <a:latin typeface="Calibri"/>
                          <a:cs typeface="Calibri"/>
                        </a:rPr>
                        <a:t>2	</a:t>
                      </a:r>
                      <a:r>
                        <a:rPr sz="2000" strike="noStrike" dirty="0">
                          <a:latin typeface="Calibri"/>
                          <a:cs typeface="Calibri"/>
                        </a:rPr>
                        <a:t>[]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[5,12,18,19,20]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[2,3,4,17]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1640839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5,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3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strike="sngStrike" spc="13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000" strike="sngStrike" dirty="0">
                          <a:latin typeface="Calibri"/>
                          <a:cs typeface="Calibri"/>
                        </a:rPr>
                        <a:t>[1]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[5,12,18,19,20]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[3,4,17]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162115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5,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3</a:t>
                      </a:r>
                      <a:r>
                        <a:rPr sz="2000" strike="sngStrike" dirty="0">
                          <a:latin typeface="Calibri"/>
                          <a:cs typeface="Calibri"/>
                        </a:rPr>
                        <a:t>	[1,2]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[5,12,18,19,20]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[4,17]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1601470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5,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4	[1,2,3]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[5,12,18,19,20]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[17]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159575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5,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17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[1,2,3,4]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[12,18,19,20]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[17]</a:t>
                      </a: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158940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12,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17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[1,2,3,4,5]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[18,19,20]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[17]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155638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18,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17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[1,2,3,4,5,12]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[18,19,20]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[]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154114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18,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--	[1,2,3,4,5,12,17]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[]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[]</a:t>
                      </a: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547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[1,2,3,4,5,12,17,18,19,20]</a:t>
                      </a:r>
                    </a:p>
                  </a:txBody>
                  <a:tcPr marL="0" marR="0" marT="29209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71847" y="2680854"/>
            <a:ext cx="340821" cy="332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906" y="2714905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4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6"/>
                </a:lnTo>
                <a:lnTo>
                  <a:pt x="119008" y="229181"/>
                </a:lnTo>
                <a:lnTo>
                  <a:pt x="72684" y="220176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8465" y="2685010"/>
            <a:ext cx="344978" cy="332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3786" y="2717382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5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6"/>
                </a:lnTo>
                <a:lnTo>
                  <a:pt x="119008" y="229181"/>
                </a:lnTo>
                <a:lnTo>
                  <a:pt x="72685" y="220176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2411" y="2685010"/>
            <a:ext cx="340821" cy="332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5067" y="2719856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4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5"/>
                </a:lnTo>
                <a:lnTo>
                  <a:pt x="119008" y="229181"/>
                </a:lnTo>
                <a:lnTo>
                  <a:pt x="72684" y="220175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60725" y="2769709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770" y="0"/>
                </a:moveTo>
                <a:lnTo>
                  <a:pt x="7010" y="2082"/>
                </a:lnTo>
                <a:lnTo>
                  <a:pt x="0" y="14236"/>
                </a:lnTo>
                <a:lnTo>
                  <a:pt x="2082" y="22009"/>
                </a:lnTo>
                <a:lnTo>
                  <a:pt x="65722" y="58699"/>
                </a:lnTo>
                <a:lnTo>
                  <a:pt x="2451" y="96037"/>
                </a:lnTo>
                <a:lnTo>
                  <a:pt x="444" y="103822"/>
                </a:lnTo>
                <a:lnTo>
                  <a:pt x="7569" y="115900"/>
                </a:lnTo>
                <a:lnTo>
                  <a:pt x="15367" y="117906"/>
                </a:lnTo>
                <a:lnTo>
                  <a:pt x="116128" y="58445"/>
                </a:lnTo>
                <a:lnTo>
                  <a:pt x="1477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2857" y="2680854"/>
            <a:ext cx="340821" cy="3325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6908" y="2713511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4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6"/>
                </a:lnTo>
                <a:lnTo>
                  <a:pt x="119008" y="229181"/>
                </a:lnTo>
                <a:lnTo>
                  <a:pt x="72684" y="220176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8472" y="3071551"/>
            <a:ext cx="344978" cy="332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4006" y="3105417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4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5"/>
                </a:lnTo>
                <a:lnTo>
                  <a:pt x="119008" y="229181"/>
                </a:lnTo>
                <a:lnTo>
                  <a:pt x="72684" y="220175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29246" y="3075708"/>
            <a:ext cx="340821" cy="332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63886" y="3107895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5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6"/>
                </a:lnTo>
                <a:lnTo>
                  <a:pt x="119008" y="229181"/>
                </a:lnTo>
                <a:lnTo>
                  <a:pt x="72685" y="220176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08417" y="3084021"/>
            <a:ext cx="340821" cy="3325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2127" y="3119188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4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5"/>
                </a:lnTo>
                <a:lnTo>
                  <a:pt x="119008" y="229181"/>
                </a:lnTo>
                <a:lnTo>
                  <a:pt x="72684" y="220175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7786" y="3169042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770" y="0"/>
                </a:moveTo>
                <a:lnTo>
                  <a:pt x="6997" y="2082"/>
                </a:lnTo>
                <a:lnTo>
                  <a:pt x="0" y="14236"/>
                </a:lnTo>
                <a:lnTo>
                  <a:pt x="2082" y="22009"/>
                </a:lnTo>
                <a:lnTo>
                  <a:pt x="65722" y="58699"/>
                </a:lnTo>
                <a:lnTo>
                  <a:pt x="2451" y="96037"/>
                </a:lnTo>
                <a:lnTo>
                  <a:pt x="444" y="103822"/>
                </a:lnTo>
                <a:lnTo>
                  <a:pt x="7569" y="115900"/>
                </a:lnTo>
                <a:lnTo>
                  <a:pt x="15367" y="117906"/>
                </a:lnTo>
                <a:lnTo>
                  <a:pt x="116128" y="58445"/>
                </a:lnTo>
                <a:lnTo>
                  <a:pt x="1477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8863" y="3079865"/>
            <a:ext cx="344978" cy="3325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3968" y="3112843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4" y="9005"/>
                </a:lnTo>
                <a:lnTo>
                  <a:pt x="119007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6"/>
                </a:lnTo>
                <a:lnTo>
                  <a:pt x="119007" y="229181"/>
                </a:lnTo>
                <a:lnTo>
                  <a:pt x="72684" y="220176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2628" y="3487188"/>
            <a:ext cx="340821" cy="3325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466" y="3522388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4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6"/>
                </a:lnTo>
                <a:lnTo>
                  <a:pt x="119008" y="229181"/>
                </a:lnTo>
                <a:lnTo>
                  <a:pt x="72684" y="220176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3403" y="3491345"/>
            <a:ext cx="340821" cy="3325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66347" y="3524866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5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6"/>
                </a:lnTo>
                <a:lnTo>
                  <a:pt x="119008" y="229181"/>
                </a:lnTo>
                <a:lnTo>
                  <a:pt x="72685" y="220176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37512" y="3466407"/>
            <a:ext cx="340821" cy="3325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1046" y="3500882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4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5"/>
                </a:lnTo>
                <a:lnTo>
                  <a:pt x="119008" y="229181"/>
                </a:lnTo>
                <a:lnTo>
                  <a:pt x="72684" y="220175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15480" y="3550672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782" y="0"/>
                </a:moveTo>
                <a:lnTo>
                  <a:pt x="7010" y="2082"/>
                </a:lnTo>
                <a:lnTo>
                  <a:pt x="0" y="14236"/>
                </a:lnTo>
                <a:lnTo>
                  <a:pt x="2082" y="21996"/>
                </a:lnTo>
                <a:lnTo>
                  <a:pt x="65697" y="58737"/>
                </a:lnTo>
                <a:lnTo>
                  <a:pt x="2413" y="96024"/>
                </a:lnTo>
                <a:lnTo>
                  <a:pt x="393" y="103822"/>
                </a:lnTo>
                <a:lnTo>
                  <a:pt x="7518" y="115900"/>
                </a:lnTo>
                <a:lnTo>
                  <a:pt x="15303" y="117906"/>
                </a:lnTo>
                <a:lnTo>
                  <a:pt x="116103" y="58508"/>
                </a:lnTo>
                <a:lnTo>
                  <a:pt x="1478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95901" y="3462250"/>
            <a:ext cx="344978" cy="3325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1648" y="3494537"/>
            <a:ext cx="238125" cy="229235"/>
          </a:xfrm>
          <a:custGeom>
            <a:avLst/>
            <a:gdLst/>
            <a:ahLst/>
            <a:cxnLst/>
            <a:rect l="l" t="t" r="r" b="b"/>
            <a:pathLst>
              <a:path w="238125" h="229235">
                <a:moveTo>
                  <a:pt x="0" y="114590"/>
                </a:moveTo>
                <a:lnTo>
                  <a:pt x="9352" y="69986"/>
                </a:lnTo>
                <a:lnTo>
                  <a:pt x="34856" y="33562"/>
                </a:lnTo>
                <a:lnTo>
                  <a:pt x="72684" y="9005"/>
                </a:lnTo>
                <a:lnTo>
                  <a:pt x="119008" y="0"/>
                </a:lnTo>
                <a:lnTo>
                  <a:pt x="165331" y="9005"/>
                </a:lnTo>
                <a:lnTo>
                  <a:pt x="203159" y="33562"/>
                </a:lnTo>
                <a:lnTo>
                  <a:pt x="228664" y="69986"/>
                </a:lnTo>
                <a:lnTo>
                  <a:pt x="238016" y="114590"/>
                </a:lnTo>
                <a:lnTo>
                  <a:pt x="228664" y="159194"/>
                </a:lnTo>
                <a:lnTo>
                  <a:pt x="203159" y="195618"/>
                </a:lnTo>
                <a:lnTo>
                  <a:pt x="165331" y="220176"/>
                </a:lnTo>
                <a:lnTo>
                  <a:pt x="119008" y="229181"/>
                </a:lnTo>
                <a:lnTo>
                  <a:pt x="72684" y="220176"/>
                </a:lnTo>
                <a:lnTo>
                  <a:pt x="34856" y="195618"/>
                </a:lnTo>
                <a:lnTo>
                  <a:pt x="9352" y="159194"/>
                </a:lnTo>
                <a:lnTo>
                  <a:pt x="0" y="114590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5" dirty="0"/>
              <a:t>MERGING </a:t>
            </a:r>
            <a:r>
              <a:rPr u="sng" spc="-50" dirty="0"/>
              <a:t>SUBLISTS</a:t>
            </a:r>
            <a:r>
              <a:rPr u="sng" spc="-220" dirty="0"/>
              <a:t> </a:t>
            </a:r>
            <a:r>
              <a:rPr u="sng" spc="-45" dirty="0"/>
              <a:t>STEP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35954"/>
            <a:ext cx="3005455" cy="5384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30860" marR="5080" indent="-518795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700" spc="-5" dirty="0">
                <a:latin typeface="Courier New"/>
                <a:cs typeface="Courier New"/>
              </a:rPr>
              <a:t>merge(left,</a:t>
            </a:r>
            <a:r>
              <a:rPr sz="1700" spc="-10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right):  </a:t>
            </a:r>
            <a:r>
              <a:rPr sz="1700" spc="-5" dirty="0">
                <a:latin typeface="Courier New"/>
                <a:cs typeface="Courier New"/>
              </a:rPr>
              <a:t>result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10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[]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5705" y="2843751"/>
            <a:ext cx="673735" cy="551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1700" spc="-5" dirty="0">
                <a:latin typeface="Courier New"/>
                <a:cs typeface="Courier New"/>
              </a:rPr>
              <a:t>i,j</a:t>
            </a:r>
            <a:r>
              <a:rPr sz="1700" spc="-10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  </a:t>
            </a:r>
            <a:r>
              <a:rPr sz="1700" dirty="0">
                <a:solidFill>
                  <a:srgbClr val="3366FF"/>
                </a:solidFill>
                <a:latin typeface="Courier New"/>
                <a:cs typeface="Courier New"/>
              </a:rPr>
              <a:t>while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2990" y="2843751"/>
            <a:ext cx="430085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ourier New"/>
                <a:cs typeface="Courier New"/>
              </a:rPr>
              <a:t>0,0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344420" algn="l"/>
              </a:tabLst>
            </a:pPr>
            <a:r>
              <a:rPr sz="1700" dirty="0">
                <a:latin typeface="Courier New"/>
                <a:cs typeface="Courier New"/>
              </a:rPr>
              <a:t>i &lt;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len(left) </a:t>
            </a:r>
            <a:r>
              <a:rPr sz="1700" dirty="0">
                <a:solidFill>
                  <a:srgbClr val="3366FF"/>
                </a:solidFill>
                <a:latin typeface="Courier New"/>
                <a:cs typeface="Courier New"/>
              </a:rPr>
              <a:t>and	</a:t>
            </a:r>
            <a:r>
              <a:rPr sz="1700" dirty="0">
                <a:latin typeface="Courier New"/>
                <a:cs typeface="Courier New"/>
              </a:rPr>
              <a:t>j &lt;</a:t>
            </a:r>
            <a:r>
              <a:rPr sz="1700" spc="-1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len(right):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43383" y="3364286"/>
            <a:ext cx="4944966" cy="34817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90955" marR="367665" indent="-518159">
              <a:lnSpc>
                <a:spcPct val="100499"/>
              </a:lnSpc>
              <a:spcBef>
                <a:spcPts val="90"/>
              </a:spcBef>
              <a:tabLst>
                <a:tab pos="1161415" algn="l"/>
              </a:tabLst>
            </a:pPr>
            <a:r>
              <a:rPr dirty="0">
                <a:solidFill>
                  <a:srgbClr val="3366FF"/>
                </a:solidFill>
              </a:rPr>
              <a:t>if	</a:t>
            </a:r>
            <a:r>
              <a:rPr spc="-5" dirty="0"/>
              <a:t>left[i]</a:t>
            </a:r>
            <a:r>
              <a:rPr spc="-40" dirty="0"/>
              <a:t> </a:t>
            </a:r>
            <a:r>
              <a:rPr dirty="0"/>
              <a:t>&lt;</a:t>
            </a:r>
            <a:r>
              <a:rPr spc="-40" dirty="0"/>
              <a:t> </a:t>
            </a:r>
            <a:r>
              <a:rPr dirty="0"/>
              <a:t>right[j]:  </a:t>
            </a:r>
            <a:r>
              <a:rPr spc="-5" dirty="0"/>
              <a:t>result.append(left[i])  </a:t>
            </a:r>
            <a:endParaRPr lang="en-US" spc="-5" dirty="0" smtClean="0"/>
          </a:p>
          <a:p>
            <a:pPr marL="1290955" marR="367665" indent="-518159">
              <a:lnSpc>
                <a:spcPct val="100499"/>
              </a:lnSpc>
              <a:spcBef>
                <a:spcPts val="90"/>
              </a:spcBef>
              <a:tabLst>
                <a:tab pos="1161415" algn="l"/>
              </a:tabLst>
            </a:pPr>
            <a:r>
              <a:rPr lang="en-US" spc="-5" dirty="0"/>
              <a:t> </a:t>
            </a:r>
            <a:r>
              <a:rPr lang="en-US" spc="-5" dirty="0" smtClean="0"/>
              <a:t>   </a:t>
            </a:r>
            <a:r>
              <a:rPr dirty="0" err="1" smtClean="0"/>
              <a:t>i</a:t>
            </a:r>
            <a:r>
              <a:rPr dirty="0" smtClean="0"/>
              <a:t> </a:t>
            </a:r>
            <a:r>
              <a:rPr spc="-5" dirty="0"/>
              <a:t>+=</a:t>
            </a:r>
            <a:r>
              <a:rPr spc="-105" dirty="0"/>
              <a:t> </a:t>
            </a:r>
            <a:r>
              <a:rPr dirty="0"/>
              <a:t>1</a:t>
            </a:r>
          </a:p>
          <a:p>
            <a:pPr marL="772795">
              <a:lnSpc>
                <a:spcPts val="2000"/>
              </a:lnSpc>
            </a:pPr>
            <a:r>
              <a:rPr dirty="0">
                <a:solidFill>
                  <a:srgbClr val="3366FF"/>
                </a:solidFill>
              </a:rPr>
              <a:t>else</a:t>
            </a:r>
            <a:r>
              <a:rPr dirty="0"/>
              <a:t>:</a:t>
            </a:r>
          </a:p>
          <a:p>
            <a:pPr marL="1290955" marR="238125">
              <a:lnSpc>
                <a:spcPts val="2000"/>
              </a:lnSpc>
              <a:spcBef>
                <a:spcPts val="160"/>
              </a:spcBef>
            </a:pPr>
            <a:r>
              <a:rPr dirty="0" err="1"/>
              <a:t>result.append</a:t>
            </a:r>
            <a:r>
              <a:rPr dirty="0"/>
              <a:t>(right[j</a:t>
            </a:r>
            <a:r>
              <a:rPr dirty="0" smtClean="0"/>
              <a:t>]</a:t>
            </a:r>
            <a:r>
              <a:rPr lang="en-US" dirty="0" smtClean="0"/>
              <a:t>)</a:t>
            </a:r>
            <a:r>
              <a:rPr dirty="0" smtClean="0"/>
              <a:t> </a:t>
            </a:r>
            <a:endParaRPr lang="en-US" dirty="0" smtClean="0"/>
          </a:p>
          <a:p>
            <a:pPr marL="1290955" marR="238125">
              <a:lnSpc>
                <a:spcPts val="2000"/>
              </a:lnSpc>
              <a:spcBef>
                <a:spcPts val="160"/>
              </a:spcBef>
            </a:pPr>
            <a:r>
              <a:rPr dirty="0" smtClean="0"/>
              <a:t>j </a:t>
            </a:r>
            <a:r>
              <a:rPr spc="-5" dirty="0"/>
              <a:t>+=</a:t>
            </a:r>
            <a:r>
              <a:rPr spc="-105" dirty="0"/>
              <a:t> </a:t>
            </a:r>
            <a:r>
              <a:rPr dirty="0"/>
              <a:t>1</a:t>
            </a:r>
          </a:p>
          <a:p>
            <a:pPr marL="254635">
              <a:lnSpc>
                <a:spcPts val="1939"/>
              </a:lnSpc>
              <a:tabLst>
                <a:tab pos="1031875" algn="l"/>
              </a:tabLst>
            </a:pPr>
            <a:r>
              <a:rPr dirty="0">
                <a:solidFill>
                  <a:srgbClr val="3366FF"/>
                </a:solidFill>
              </a:rPr>
              <a:t>while	</a:t>
            </a:r>
            <a:r>
              <a:rPr dirty="0"/>
              <a:t>(i &lt;</a:t>
            </a:r>
            <a:r>
              <a:rPr spc="-110" dirty="0"/>
              <a:t> </a:t>
            </a:r>
            <a:r>
              <a:rPr dirty="0"/>
              <a:t>len(left)):</a:t>
            </a:r>
          </a:p>
          <a:p>
            <a:pPr marL="772795" marR="885825">
              <a:lnSpc>
                <a:spcPts val="2000"/>
              </a:lnSpc>
              <a:spcBef>
                <a:spcPts val="155"/>
              </a:spcBef>
            </a:pPr>
            <a:r>
              <a:rPr spc="-5" dirty="0"/>
              <a:t>result.append(left[i])  </a:t>
            </a:r>
            <a:endParaRPr lang="en-US" spc="-5" dirty="0" smtClean="0"/>
          </a:p>
          <a:p>
            <a:pPr marL="772795" marR="885825">
              <a:lnSpc>
                <a:spcPts val="2000"/>
              </a:lnSpc>
              <a:spcBef>
                <a:spcPts val="155"/>
              </a:spcBef>
            </a:pPr>
            <a:r>
              <a:rPr dirty="0" err="1" smtClean="0"/>
              <a:t>i</a:t>
            </a:r>
            <a:r>
              <a:rPr dirty="0" smtClean="0"/>
              <a:t> </a:t>
            </a:r>
            <a:r>
              <a:rPr spc="-5" dirty="0"/>
              <a:t>+=</a:t>
            </a:r>
            <a:r>
              <a:rPr spc="-105" dirty="0"/>
              <a:t> </a:t>
            </a:r>
            <a:r>
              <a:rPr dirty="0"/>
              <a:t>1</a:t>
            </a:r>
          </a:p>
          <a:p>
            <a:pPr marL="772795" marR="756285" indent="-518795">
              <a:lnSpc>
                <a:spcPts val="2000"/>
              </a:lnSpc>
              <a:spcBef>
                <a:spcPts val="95"/>
              </a:spcBef>
              <a:tabLst>
                <a:tab pos="1031875" algn="l"/>
              </a:tabLst>
            </a:pPr>
            <a:r>
              <a:rPr dirty="0">
                <a:solidFill>
                  <a:srgbClr val="3366FF"/>
                </a:solidFill>
              </a:rPr>
              <a:t>while	</a:t>
            </a:r>
            <a:r>
              <a:rPr spc="-5" dirty="0"/>
              <a:t>(j</a:t>
            </a:r>
            <a:r>
              <a:rPr spc="-55" dirty="0"/>
              <a:t> </a:t>
            </a:r>
            <a:r>
              <a:rPr dirty="0"/>
              <a:t>&lt;</a:t>
            </a:r>
            <a:r>
              <a:rPr spc="-55" dirty="0"/>
              <a:t> </a:t>
            </a:r>
            <a:r>
              <a:rPr dirty="0"/>
              <a:t>len(right)):  result.append(right[j])  </a:t>
            </a:r>
            <a:endParaRPr lang="en-US" dirty="0" smtClean="0"/>
          </a:p>
          <a:p>
            <a:pPr marL="772795" marR="756285" indent="-518795">
              <a:lnSpc>
                <a:spcPts val="2000"/>
              </a:lnSpc>
              <a:spcBef>
                <a:spcPts val="95"/>
              </a:spcBef>
              <a:tabLst>
                <a:tab pos="1031875" algn="l"/>
              </a:tabLst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dirty="0" smtClean="0"/>
              <a:t>j </a:t>
            </a:r>
            <a:r>
              <a:rPr spc="-5" dirty="0"/>
              <a:t>+=</a:t>
            </a:r>
            <a:r>
              <a:rPr spc="-105" dirty="0"/>
              <a:t> </a:t>
            </a:r>
            <a:r>
              <a:rPr dirty="0"/>
              <a:t>1</a:t>
            </a:r>
          </a:p>
          <a:p>
            <a:pPr marL="254635">
              <a:lnSpc>
                <a:spcPct val="100000"/>
              </a:lnSpc>
              <a:tabLst>
                <a:tab pos="1161415" algn="l"/>
              </a:tabLst>
            </a:pPr>
            <a:r>
              <a:rPr dirty="0">
                <a:solidFill>
                  <a:srgbClr val="3366FF"/>
                </a:solidFill>
              </a:rPr>
              <a:t>return	</a:t>
            </a:r>
            <a:r>
              <a:rPr dirty="0"/>
              <a:t>result</a:t>
            </a:r>
          </a:p>
        </p:txBody>
      </p:sp>
      <p:sp>
        <p:nvSpPr>
          <p:cNvPr id="7" name="object 7"/>
          <p:cNvSpPr/>
          <p:nvPr/>
        </p:nvSpPr>
        <p:spPr>
          <a:xfrm>
            <a:off x="5780740" y="4812872"/>
            <a:ext cx="1415219" cy="788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5450" y="4968534"/>
            <a:ext cx="4078604" cy="727075"/>
          </a:xfrm>
          <a:custGeom>
            <a:avLst/>
            <a:gdLst/>
            <a:ahLst/>
            <a:cxnLst/>
            <a:rect l="l" t="t" r="r" b="b"/>
            <a:pathLst>
              <a:path w="4078604" h="727075">
                <a:moveTo>
                  <a:pt x="0" y="0"/>
                </a:moveTo>
                <a:lnTo>
                  <a:pt x="4078522" y="0"/>
                </a:lnTo>
                <a:lnTo>
                  <a:pt x="4078522" y="726484"/>
                </a:lnTo>
                <a:lnTo>
                  <a:pt x="0" y="726484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0740" y="5637489"/>
            <a:ext cx="1415219" cy="743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5450" y="5766854"/>
            <a:ext cx="4078604" cy="727075"/>
          </a:xfrm>
          <a:custGeom>
            <a:avLst/>
            <a:gdLst/>
            <a:ahLst/>
            <a:cxnLst/>
            <a:rect l="l" t="t" r="r" b="b"/>
            <a:pathLst>
              <a:path w="4078604" h="727075">
                <a:moveTo>
                  <a:pt x="0" y="0"/>
                </a:moveTo>
                <a:lnTo>
                  <a:pt x="4078522" y="0"/>
                </a:lnTo>
                <a:lnTo>
                  <a:pt x="4078522" y="726484"/>
                </a:lnTo>
                <a:lnTo>
                  <a:pt x="0" y="726484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8656" y="2309811"/>
            <a:ext cx="2485996" cy="2225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0195" y="3436576"/>
            <a:ext cx="4078604" cy="1536700"/>
          </a:xfrm>
          <a:custGeom>
            <a:avLst/>
            <a:gdLst/>
            <a:ahLst/>
            <a:cxnLst/>
            <a:rect l="l" t="t" r="r" b="b"/>
            <a:pathLst>
              <a:path w="4078604" h="1536700">
                <a:moveTo>
                  <a:pt x="0" y="0"/>
                </a:moveTo>
                <a:lnTo>
                  <a:pt x="4078522" y="0"/>
                </a:lnTo>
                <a:lnTo>
                  <a:pt x="4078522" y="1536683"/>
                </a:lnTo>
                <a:lnTo>
                  <a:pt x="0" y="1536683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ts val="5280"/>
              </a:lnSpc>
              <a:spcBef>
                <a:spcPts val="100"/>
              </a:spcBef>
            </a:pPr>
            <a:r>
              <a:rPr spc="-55" dirty="0"/>
              <a:t>COMPLEXITY</a:t>
            </a:r>
            <a:r>
              <a:rPr spc="-170" dirty="0"/>
              <a:t> </a:t>
            </a:r>
            <a:r>
              <a:rPr spc="-25" dirty="0"/>
              <a:t>OF</a:t>
            </a:r>
          </a:p>
          <a:p>
            <a:pPr marL="149860">
              <a:lnSpc>
                <a:spcPts val="5280"/>
              </a:lnSpc>
              <a:tabLst>
                <a:tab pos="7601584" algn="l"/>
              </a:tabLst>
            </a:pPr>
            <a:r>
              <a:rPr u="sng" spc="-55" dirty="0"/>
              <a:t>MERGING </a:t>
            </a:r>
            <a:r>
              <a:rPr u="sng" spc="-50" dirty="0"/>
              <a:t>SUBLISTS</a:t>
            </a:r>
            <a:r>
              <a:rPr u="sng" spc="-220" dirty="0"/>
              <a:t> </a:t>
            </a:r>
            <a:r>
              <a:rPr u="sng" spc="-45" dirty="0"/>
              <a:t>STEP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372" y="2165774"/>
            <a:ext cx="6668134" cy="2692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go through two </a:t>
            </a:r>
            <a:r>
              <a:rPr sz="2600" spc="-5" dirty="0">
                <a:latin typeface="Calibri"/>
                <a:cs typeface="Calibri"/>
              </a:rPr>
              <a:t>lists, only one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compare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smallest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elements in each</a:t>
            </a:r>
            <a:r>
              <a:rPr sz="26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sublist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25" dirty="0" smtClean="0">
                <a:latin typeface="Calibri"/>
                <a:cs typeface="Calibri"/>
              </a:rPr>
              <a:t>O(</a:t>
            </a:r>
            <a:r>
              <a:rPr sz="2600" spc="25" dirty="0" err="1" smtClean="0">
                <a:latin typeface="Calibri"/>
                <a:cs typeface="Calibri"/>
              </a:rPr>
              <a:t>len</a:t>
            </a:r>
            <a:r>
              <a:rPr sz="2600" spc="25" dirty="0" smtClean="0">
                <a:latin typeface="Calibri"/>
                <a:cs typeface="Calibri"/>
              </a:rPr>
              <a:t>(le</a:t>
            </a:r>
            <a:r>
              <a:rPr lang="en-US" sz="2600" spc="25" dirty="0" smtClean="0">
                <a:latin typeface="Calibri"/>
                <a:cs typeface="Calibri"/>
              </a:rPr>
              <a:t>ft</a:t>
            </a:r>
            <a:r>
              <a:rPr sz="2600" spc="25" dirty="0" smtClean="0">
                <a:latin typeface="Calibri"/>
                <a:cs typeface="Calibri"/>
              </a:rPr>
              <a:t>)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-5" dirty="0">
                <a:latin typeface="Calibri"/>
                <a:cs typeface="Calibri"/>
              </a:rPr>
              <a:t>len(right)) </a:t>
            </a:r>
            <a:r>
              <a:rPr sz="2600" dirty="0">
                <a:latin typeface="Calibri"/>
                <a:cs typeface="Calibri"/>
              </a:rPr>
              <a:t>copied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elements</a:t>
            </a: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O(len(longer list))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comparisons</a:t>
            </a: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linear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length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6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lists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ts val="5280"/>
              </a:lnSpc>
              <a:spcBef>
                <a:spcPts val="100"/>
              </a:spcBef>
            </a:pPr>
            <a:r>
              <a:rPr spc="-55" dirty="0"/>
              <a:t>MERGE </a:t>
            </a:r>
            <a:r>
              <a:rPr spc="-50" dirty="0"/>
              <a:t>SORT</a:t>
            </a:r>
            <a:r>
              <a:rPr spc="-229" dirty="0"/>
              <a:t> </a:t>
            </a:r>
            <a:r>
              <a:rPr spc="-65" dirty="0"/>
              <a:t>ALGORITHM</a:t>
            </a:r>
          </a:p>
          <a:p>
            <a:pPr marL="149860">
              <a:lnSpc>
                <a:spcPts val="5280"/>
              </a:lnSpc>
              <a:tabLst>
                <a:tab pos="7601584" algn="l"/>
              </a:tabLst>
            </a:pPr>
            <a:r>
              <a:rPr u="sng" spc="-30" dirty="0"/>
              <a:t>--</a:t>
            </a:r>
            <a:r>
              <a:rPr u="sng" spc="-165" dirty="0"/>
              <a:t> </a:t>
            </a:r>
            <a:r>
              <a:rPr u="sng" spc="-65" dirty="0"/>
              <a:t>RECURSIVE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84212"/>
            <a:ext cx="26320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19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merge_sort(L):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393" y="2709985"/>
            <a:ext cx="5462905" cy="727075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234"/>
              </a:spcBef>
            </a:pP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900" spc="-5" dirty="0">
                <a:latin typeface="Courier New"/>
                <a:cs typeface="Courier New"/>
              </a:rPr>
              <a:t>len(L) </a:t>
            </a:r>
            <a:r>
              <a:rPr sz="1900" dirty="0">
                <a:latin typeface="Courier New"/>
                <a:cs typeface="Courier New"/>
              </a:rPr>
              <a:t>&lt;</a:t>
            </a:r>
            <a:r>
              <a:rPr sz="1900" spc="-10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2:</a:t>
            </a:r>
            <a:endParaRPr sz="1900">
              <a:latin typeface="Courier New"/>
              <a:cs typeface="Courier New"/>
            </a:endParaRPr>
          </a:p>
          <a:p>
            <a:pPr marL="861694">
              <a:lnSpc>
                <a:spcPct val="100000"/>
              </a:lnSpc>
              <a:spcBef>
                <a:spcPts val="420"/>
              </a:spcBef>
              <a:tabLst>
                <a:tab pos="1875789" algn="l"/>
              </a:tabLst>
            </a:pP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1900" dirty="0">
                <a:latin typeface="Courier New"/>
                <a:cs typeface="Courier New"/>
              </a:rPr>
              <a:t>L[:]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6675" y="3372336"/>
            <a:ext cx="3211195" cy="711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900" dirty="0">
                <a:latin typeface="Courier New"/>
                <a:cs typeface="Courier New"/>
              </a:rPr>
              <a:t>:</a:t>
            </a:r>
          </a:p>
          <a:p>
            <a:pPr marL="591820">
              <a:lnSpc>
                <a:spcPct val="100000"/>
              </a:lnSpc>
              <a:spcBef>
                <a:spcPts val="420"/>
              </a:spcBef>
            </a:pPr>
            <a:r>
              <a:rPr sz="1900" spc="-5" dirty="0">
                <a:latin typeface="Courier New"/>
                <a:cs typeface="Courier New"/>
              </a:rPr>
              <a:t>middle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len(L)//2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97708" y="4065517"/>
            <a:ext cx="4841875" cy="727075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240665" marR="248920">
              <a:lnSpc>
                <a:spcPts val="2800"/>
              </a:lnSpc>
              <a:spcBef>
                <a:spcPts val="120"/>
              </a:spcBef>
            </a:pPr>
            <a:r>
              <a:rPr sz="1900" spc="-5" dirty="0">
                <a:latin typeface="Courier New"/>
                <a:cs typeface="Courier New"/>
              </a:rPr>
              <a:t>left </a:t>
            </a:r>
            <a:r>
              <a:rPr sz="1900" dirty="0">
                <a:latin typeface="Courier New"/>
                <a:cs typeface="Courier New"/>
              </a:rPr>
              <a:t>= merge_sort(L[:middle])  </a:t>
            </a:r>
            <a:r>
              <a:rPr sz="1900" spc="-5" dirty="0">
                <a:latin typeface="Courier New"/>
                <a:cs typeface="Courier New"/>
              </a:rPr>
              <a:t>right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merge_sort(L[middle:])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97708" y="4845348"/>
            <a:ext cx="4841875" cy="361315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ts val="2100"/>
              </a:lnSpc>
              <a:tabLst>
                <a:tab pos="1254125" algn="l"/>
              </a:tabLst>
            </a:pPr>
            <a:r>
              <a:rPr sz="19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1900" spc="-5" dirty="0">
                <a:latin typeface="Courier New"/>
                <a:cs typeface="Courier New"/>
              </a:rPr>
              <a:t>merge(left,</a:t>
            </a:r>
            <a:r>
              <a:rPr sz="1900" spc="-10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right)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7458" y="5086899"/>
            <a:ext cx="7197725" cy="14605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11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divide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2600" spc="-5" dirty="0">
                <a:latin typeface="Calibri"/>
                <a:cs typeface="Calibri"/>
              </a:rPr>
              <a:t>successively into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halves</a:t>
            </a:r>
            <a:endParaRPr sz="2600" dirty="0">
              <a:latin typeface="Calibri"/>
              <a:cs typeface="Calibri"/>
            </a:endParaRPr>
          </a:p>
          <a:p>
            <a:pPr marL="101600" marR="5080" indent="-88900">
              <a:lnSpc>
                <a:spcPts val="2900"/>
              </a:lnSpc>
              <a:spcBef>
                <a:spcPts val="135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depth-ﬁrst such </a:t>
            </a:r>
            <a:r>
              <a:rPr sz="2600" dirty="0">
                <a:latin typeface="Calibri"/>
                <a:cs typeface="Calibri"/>
              </a:rPr>
              <a:t>that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conquer smallest pieces down 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one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branch </a:t>
            </a:r>
            <a:r>
              <a:rPr sz="2600" spc="-5" dirty="0">
                <a:latin typeface="Calibri"/>
                <a:cs typeface="Calibri"/>
              </a:rPr>
              <a:t>ﬁrst before </a:t>
            </a:r>
            <a:r>
              <a:rPr sz="2600" dirty="0">
                <a:latin typeface="Calibri"/>
                <a:cs typeface="Calibri"/>
              </a:rPr>
              <a:t>moving to </a:t>
            </a:r>
            <a:r>
              <a:rPr sz="2600" spc="-5" dirty="0">
                <a:latin typeface="Calibri"/>
                <a:cs typeface="Calibri"/>
              </a:rPr>
              <a:t>larger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pieces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4106" y="2630635"/>
            <a:ext cx="830694" cy="478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4838" y="4152091"/>
            <a:ext cx="506095" cy="318770"/>
          </a:xfrm>
          <a:custGeom>
            <a:avLst/>
            <a:gdLst/>
            <a:ahLst/>
            <a:cxnLst/>
            <a:rect l="l" t="t" r="r" b="b"/>
            <a:pathLst>
              <a:path w="506095" h="318770">
                <a:moveTo>
                  <a:pt x="33146" y="210375"/>
                </a:moveTo>
                <a:lnTo>
                  <a:pt x="1955" y="236778"/>
                </a:lnTo>
                <a:lnTo>
                  <a:pt x="0" y="248856"/>
                </a:lnTo>
                <a:lnTo>
                  <a:pt x="279" y="255397"/>
                </a:lnTo>
                <a:lnTo>
                  <a:pt x="17322" y="296773"/>
                </a:lnTo>
                <a:lnTo>
                  <a:pt x="58381" y="318592"/>
                </a:lnTo>
                <a:lnTo>
                  <a:pt x="64617" y="316979"/>
                </a:lnTo>
                <a:lnTo>
                  <a:pt x="77165" y="310476"/>
                </a:lnTo>
                <a:lnTo>
                  <a:pt x="81965" y="306197"/>
                </a:lnTo>
                <a:lnTo>
                  <a:pt x="85291" y="301117"/>
                </a:lnTo>
                <a:lnTo>
                  <a:pt x="58470" y="301117"/>
                </a:lnTo>
                <a:lnTo>
                  <a:pt x="50723" y="300012"/>
                </a:lnTo>
                <a:lnTo>
                  <a:pt x="24015" y="269582"/>
                </a:lnTo>
                <a:lnTo>
                  <a:pt x="19088" y="251790"/>
                </a:lnTo>
                <a:lnTo>
                  <a:pt x="19354" y="243433"/>
                </a:lnTo>
                <a:lnTo>
                  <a:pt x="40792" y="224574"/>
                </a:lnTo>
                <a:lnTo>
                  <a:pt x="83094" y="224574"/>
                </a:lnTo>
                <a:lnTo>
                  <a:pt x="77536" y="213842"/>
                </a:lnTo>
                <a:lnTo>
                  <a:pt x="56680" y="213842"/>
                </a:lnTo>
                <a:lnTo>
                  <a:pt x="50164" y="211607"/>
                </a:lnTo>
                <a:lnTo>
                  <a:pt x="44145" y="210464"/>
                </a:lnTo>
                <a:lnTo>
                  <a:pt x="33146" y="210375"/>
                </a:lnTo>
                <a:close/>
              </a:path>
              <a:path w="506095" h="318770">
                <a:moveTo>
                  <a:pt x="83094" y="224574"/>
                </a:moveTo>
                <a:lnTo>
                  <a:pt x="40792" y="224574"/>
                </a:lnTo>
                <a:lnTo>
                  <a:pt x="52019" y="226072"/>
                </a:lnTo>
                <a:lnTo>
                  <a:pt x="58445" y="228066"/>
                </a:lnTo>
                <a:lnTo>
                  <a:pt x="65722" y="231292"/>
                </a:lnTo>
                <a:lnTo>
                  <a:pt x="84200" y="266979"/>
                </a:lnTo>
                <a:lnTo>
                  <a:pt x="83299" y="271538"/>
                </a:lnTo>
                <a:lnTo>
                  <a:pt x="58470" y="301117"/>
                </a:lnTo>
                <a:lnTo>
                  <a:pt x="85291" y="301117"/>
                </a:lnTo>
                <a:lnTo>
                  <a:pt x="89115" y="295274"/>
                </a:lnTo>
                <a:lnTo>
                  <a:pt x="91935" y="288785"/>
                </a:lnTo>
                <a:lnTo>
                  <a:pt x="93992" y="281266"/>
                </a:lnTo>
                <a:lnTo>
                  <a:pt x="112454" y="281266"/>
                </a:lnTo>
                <a:lnTo>
                  <a:pt x="83094" y="224574"/>
                </a:lnTo>
                <a:close/>
              </a:path>
              <a:path w="506095" h="318770">
                <a:moveTo>
                  <a:pt x="112454" y="281266"/>
                </a:moveTo>
                <a:lnTo>
                  <a:pt x="93992" y="281266"/>
                </a:lnTo>
                <a:lnTo>
                  <a:pt x="100406" y="293662"/>
                </a:lnTo>
                <a:lnTo>
                  <a:pt x="100774" y="294055"/>
                </a:lnTo>
                <a:lnTo>
                  <a:pt x="101714" y="294576"/>
                </a:lnTo>
                <a:lnTo>
                  <a:pt x="102311" y="294665"/>
                </a:lnTo>
                <a:lnTo>
                  <a:pt x="103733" y="294513"/>
                </a:lnTo>
                <a:lnTo>
                  <a:pt x="115036" y="287680"/>
                </a:lnTo>
                <a:lnTo>
                  <a:pt x="114973" y="286131"/>
                </a:lnTo>
                <a:lnTo>
                  <a:pt x="112454" y="281266"/>
                </a:lnTo>
                <a:close/>
              </a:path>
              <a:path w="506095" h="318770">
                <a:moveTo>
                  <a:pt x="113106" y="170675"/>
                </a:moveTo>
                <a:lnTo>
                  <a:pt x="98513" y="178650"/>
                </a:lnTo>
                <a:lnTo>
                  <a:pt x="98564" y="180174"/>
                </a:lnTo>
                <a:lnTo>
                  <a:pt x="145287" y="270421"/>
                </a:lnTo>
                <a:lnTo>
                  <a:pt x="145643" y="270814"/>
                </a:lnTo>
                <a:lnTo>
                  <a:pt x="146481" y="271297"/>
                </a:lnTo>
                <a:lnTo>
                  <a:pt x="147078" y="271386"/>
                </a:lnTo>
                <a:lnTo>
                  <a:pt x="148615" y="271259"/>
                </a:lnTo>
                <a:lnTo>
                  <a:pt x="161734" y="261912"/>
                </a:lnTo>
                <a:lnTo>
                  <a:pt x="114998" y="171653"/>
                </a:lnTo>
                <a:lnTo>
                  <a:pt x="114642" y="171297"/>
                </a:lnTo>
                <a:lnTo>
                  <a:pt x="113703" y="170776"/>
                </a:lnTo>
                <a:lnTo>
                  <a:pt x="113106" y="170675"/>
                </a:lnTo>
                <a:close/>
              </a:path>
              <a:path w="506095" h="318770">
                <a:moveTo>
                  <a:pt x="148374" y="152285"/>
                </a:moveTo>
                <a:lnTo>
                  <a:pt x="133159" y="160324"/>
                </a:lnTo>
                <a:lnTo>
                  <a:pt x="133159" y="161925"/>
                </a:lnTo>
                <a:lnTo>
                  <a:pt x="210820" y="235191"/>
                </a:lnTo>
                <a:lnTo>
                  <a:pt x="214312" y="236575"/>
                </a:lnTo>
                <a:lnTo>
                  <a:pt x="216242" y="236245"/>
                </a:lnTo>
                <a:lnTo>
                  <a:pt x="233254" y="225348"/>
                </a:lnTo>
                <a:lnTo>
                  <a:pt x="233222" y="223596"/>
                </a:lnTo>
                <a:lnTo>
                  <a:pt x="232096" y="215201"/>
                </a:lnTo>
                <a:lnTo>
                  <a:pt x="215417" y="215201"/>
                </a:lnTo>
                <a:lnTo>
                  <a:pt x="151050" y="153606"/>
                </a:lnTo>
                <a:lnTo>
                  <a:pt x="150460" y="153149"/>
                </a:lnTo>
                <a:lnTo>
                  <a:pt x="150012" y="152857"/>
                </a:lnTo>
                <a:lnTo>
                  <a:pt x="149009" y="152374"/>
                </a:lnTo>
                <a:lnTo>
                  <a:pt x="148374" y="152285"/>
                </a:lnTo>
                <a:close/>
              </a:path>
              <a:path w="506095" h="318770">
                <a:moveTo>
                  <a:pt x="216357" y="116954"/>
                </a:moveTo>
                <a:lnTo>
                  <a:pt x="201675" y="126111"/>
                </a:lnTo>
                <a:lnTo>
                  <a:pt x="201701" y="126720"/>
                </a:lnTo>
                <a:lnTo>
                  <a:pt x="201879" y="127393"/>
                </a:lnTo>
                <a:lnTo>
                  <a:pt x="215099" y="213855"/>
                </a:lnTo>
                <a:lnTo>
                  <a:pt x="215417" y="215201"/>
                </a:lnTo>
                <a:lnTo>
                  <a:pt x="232096" y="215201"/>
                </a:lnTo>
                <a:lnTo>
                  <a:pt x="219759" y="123215"/>
                </a:lnTo>
                <a:lnTo>
                  <a:pt x="216915" y="117068"/>
                </a:lnTo>
                <a:lnTo>
                  <a:pt x="216357" y="116954"/>
                </a:lnTo>
                <a:close/>
              </a:path>
              <a:path w="506095" h="318770">
                <a:moveTo>
                  <a:pt x="44068" y="152120"/>
                </a:moveTo>
                <a:lnTo>
                  <a:pt x="29654" y="161658"/>
                </a:lnTo>
                <a:lnTo>
                  <a:pt x="56680" y="213842"/>
                </a:lnTo>
                <a:lnTo>
                  <a:pt x="77536" y="213842"/>
                </a:lnTo>
                <a:lnTo>
                  <a:pt x="46100" y="153149"/>
                </a:lnTo>
                <a:lnTo>
                  <a:pt x="45719" y="152768"/>
                </a:lnTo>
                <a:lnTo>
                  <a:pt x="44691" y="152222"/>
                </a:lnTo>
                <a:lnTo>
                  <a:pt x="44068" y="152120"/>
                </a:lnTo>
                <a:close/>
              </a:path>
              <a:path w="506095" h="318770">
                <a:moveTo>
                  <a:pt x="93230" y="133883"/>
                </a:moveTo>
                <a:lnTo>
                  <a:pt x="90246" y="134569"/>
                </a:lnTo>
                <a:lnTo>
                  <a:pt x="82486" y="138595"/>
                </a:lnTo>
                <a:lnTo>
                  <a:pt x="80162" y="140677"/>
                </a:lnTo>
                <a:lnTo>
                  <a:pt x="78676" y="144970"/>
                </a:lnTo>
                <a:lnTo>
                  <a:pt x="79311" y="147967"/>
                </a:lnTo>
                <a:lnTo>
                  <a:pt x="83261" y="155600"/>
                </a:lnTo>
                <a:lnTo>
                  <a:pt x="85305" y="157797"/>
                </a:lnTo>
                <a:lnTo>
                  <a:pt x="89560" y="159042"/>
                </a:lnTo>
                <a:lnTo>
                  <a:pt x="92544" y="158343"/>
                </a:lnTo>
                <a:lnTo>
                  <a:pt x="100317" y="154330"/>
                </a:lnTo>
                <a:lnTo>
                  <a:pt x="102613" y="152273"/>
                </a:lnTo>
                <a:lnTo>
                  <a:pt x="102684" y="152120"/>
                </a:lnTo>
                <a:lnTo>
                  <a:pt x="104114" y="147942"/>
                </a:lnTo>
                <a:lnTo>
                  <a:pt x="103492" y="144945"/>
                </a:lnTo>
                <a:lnTo>
                  <a:pt x="99542" y="137325"/>
                </a:lnTo>
                <a:lnTo>
                  <a:pt x="97497" y="135128"/>
                </a:lnTo>
                <a:lnTo>
                  <a:pt x="93230" y="133883"/>
                </a:lnTo>
                <a:close/>
              </a:path>
              <a:path w="506095" h="318770">
                <a:moveTo>
                  <a:pt x="251371" y="99072"/>
                </a:moveTo>
                <a:lnTo>
                  <a:pt x="236778" y="107048"/>
                </a:lnTo>
                <a:lnTo>
                  <a:pt x="236829" y="108572"/>
                </a:lnTo>
                <a:lnTo>
                  <a:pt x="283565" y="198831"/>
                </a:lnTo>
                <a:lnTo>
                  <a:pt x="283908" y="199212"/>
                </a:lnTo>
                <a:lnTo>
                  <a:pt x="284759" y="199694"/>
                </a:lnTo>
                <a:lnTo>
                  <a:pt x="285356" y="199783"/>
                </a:lnTo>
                <a:lnTo>
                  <a:pt x="286880" y="199669"/>
                </a:lnTo>
                <a:lnTo>
                  <a:pt x="300012" y="190309"/>
                </a:lnTo>
                <a:lnTo>
                  <a:pt x="253276" y="100050"/>
                </a:lnTo>
                <a:lnTo>
                  <a:pt x="252920" y="99695"/>
                </a:lnTo>
                <a:lnTo>
                  <a:pt x="251980" y="99174"/>
                </a:lnTo>
                <a:lnTo>
                  <a:pt x="251371" y="99072"/>
                </a:lnTo>
                <a:close/>
              </a:path>
              <a:path w="506095" h="318770">
                <a:moveTo>
                  <a:pt x="324650" y="59423"/>
                </a:moveTo>
                <a:lnTo>
                  <a:pt x="293458" y="85826"/>
                </a:lnTo>
                <a:lnTo>
                  <a:pt x="291503" y="97904"/>
                </a:lnTo>
                <a:lnTo>
                  <a:pt x="291744" y="103314"/>
                </a:lnTo>
                <a:lnTo>
                  <a:pt x="305028" y="140081"/>
                </a:lnTo>
                <a:lnTo>
                  <a:pt x="338010" y="167335"/>
                </a:lnTo>
                <a:lnTo>
                  <a:pt x="349897" y="167640"/>
                </a:lnTo>
                <a:lnTo>
                  <a:pt x="356133" y="166014"/>
                </a:lnTo>
                <a:lnTo>
                  <a:pt x="368681" y="159524"/>
                </a:lnTo>
                <a:lnTo>
                  <a:pt x="373468" y="155244"/>
                </a:lnTo>
                <a:lnTo>
                  <a:pt x="376800" y="150164"/>
                </a:lnTo>
                <a:lnTo>
                  <a:pt x="349986" y="150164"/>
                </a:lnTo>
                <a:lnTo>
                  <a:pt x="342239" y="149059"/>
                </a:lnTo>
                <a:lnTo>
                  <a:pt x="315531" y="118630"/>
                </a:lnTo>
                <a:lnTo>
                  <a:pt x="310646" y="101155"/>
                </a:lnTo>
                <a:lnTo>
                  <a:pt x="310697" y="97904"/>
                </a:lnTo>
                <a:lnTo>
                  <a:pt x="332308" y="73609"/>
                </a:lnTo>
                <a:lnTo>
                  <a:pt x="374596" y="73609"/>
                </a:lnTo>
                <a:lnTo>
                  <a:pt x="369046" y="62890"/>
                </a:lnTo>
                <a:lnTo>
                  <a:pt x="348195" y="62890"/>
                </a:lnTo>
                <a:lnTo>
                  <a:pt x="341680" y="60642"/>
                </a:lnTo>
                <a:lnTo>
                  <a:pt x="335661" y="59512"/>
                </a:lnTo>
                <a:lnTo>
                  <a:pt x="324650" y="59423"/>
                </a:lnTo>
                <a:close/>
              </a:path>
              <a:path w="506095" h="318770">
                <a:moveTo>
                  <a:pt x="374596" y="73609"/>
                </a:moveTo>
                <a:lnTo>
                  <a:pt x="332308" y="73609"/>
                </a:lnTo>
                <a:lnTo>
                  <a:pt x="343522" y="75120"/>
                </a:lnTo>
                <a:lnTo>
                  <a:pt x="349961" y="77114"/>
                </a:lnTo>
                <a:lnTo>
                  <a:pt x="357225" y="80340"/>
                </a:lnTo>
                <a:lnTo>
                  <a:pt x="375716" y="116027"/>
                </a:lnTo>
                <a:lnTo>
                  <a:pt x="374815" y="120586"/>
                </a:lnTo>
                <a:lnTo>
                  <a:pt x="349986" y="150164"/>
                </a:lnTo>
                <a:lnTo>
                  <a:pt x="376800" y="150164"/>
                </a:lnTo>
                <a:lnTo>
                  <a:pt x="380631" y="144322"/>
                </a:lnTo>
                <a:lnTo>
                  <a:pt x="383451" y="137833"/>
                </a:lnTo>
                <a:lnTo>
                  <a:pt x="385495" y="130314"/>
                </a:lnTo>
                <a:lnTo>
                  <a:pt x="403957" y="130314"/>
                </a:lnTo>
                <a:lnTo>
                  <a:pt x="374596" y="73609"/>
                </a:lnTo>
                <a:close/>
              </a:path>
              <a:path w="506095" h="318770">
                <a:moveTo>
                  <a:pt x="403957" y="130314"/>
                </a:moveTo>
                <a:lnTo>
                  <a:pt x="385495" y="130314"/>
                </a:lnTo>
                <a:lnTo>
                  <a:pt x="391909" y="142709"/>
                </a:lnTo>
                <a:lnTo>
                  <a:pt x="392290" y="143103"/>
                </a:lnTo>
                <a:lnTo>
                  <a:pt x="393230" y="143624"/>
                </a:lnTo>
                <a:lnTo>
                  <a:pt x="393826" y="143713"/>
                </a:lnTo>
                <a:lnTo>
                  <a:pt x="395249" y="143560"/>
                </a:lnTo>
                <a:lnTo>
                  <a:pt x="406603" y="135699"/>
                </a:lnTo>
                <a:lnTo>
                  <a:pt x="406476" y="135178"/>
                </a:lnTo>
                <a:lnTo>
                  <a:pt x="403957" y="130314"/>
                </a:lnTo>
                <a:close/>
              </a:path>
              <a:path w="506095" h="318770">
                <a:moveTo>
                  <a:pt x="450392" y="0"/>
                </a:moveTo>
                <a:lnTo>
                  <a:pt x="412826" y="13766"/>
                </a:lnTo>
                <a:lnTo>
                  <a:pt x="398589" y="48463"/>
                </a:lnTo>
                <a:lnTo>
                  <a:pt x="400964" y="62738"/>
                </a:lnTo>
                <a:lnTo>
                  <a:pt x="426427" y="102628"/>
                </a:lnTo>
                <a:lnTo>
                  <a:pt x="449783" y="111023"/>
                </a:lnTo>
                <a:lnTo>
                  <a:pt x="462914" y="109423"/>
                </a:lnTo>
                <a:lnTo>
                  <a:pt x="469861" y="107124"/>
                </a:lnTo>
                <a:lnTo>
                  <a:pt x="481406" y="101155"/>
                </a:lnTo>
                <a:lnTo>
                  <a:pt x="485216" y="98780"/>
                </a:lnTo>
                <a:lnTo>
                  <a:pt x="490973" y="94462"/>
                </a:lnTo>
                <a:lnTo>
                  <a:pt x="452678" y="94462"/>
                </a:lnTo>
                <a:lnTo>
                  <a:pt x="448538" y="93840"/>
                </a:lnTo>
                <a:lnTo>
                  <a:pt x="426059" y="71882"/>
                </a:lnTo>
                <a:lnTo>
                  <a:pt x="449188" y="59905"/>
                </a:lnTo>
                <a:lnTo>
                  <a:pt x="419861" y="59905"/>
                </a:lnTo>
                <a:lnTo>
                  <a:pt x="418109" y="56197"/>
                </a:lnTo>
                <a:lnTo>
                  <a:pt x="416928" y="52374"/>
                </a:lnTo>
                <a:lnTo>
                  <a:pt x="415721" y="44526"/>
                </a:lnTo>
                <a:lnTo>
                  <a:pt x="415819" y="40678"/>
                </a:lnTo>
                <a:lnTo>
                  <a:pt x="445630" y="14668"/>
                </a:lnTo>
                <a:lnTo>
                  <a:pt x="476770" y="14668"/>
                </a:lnTo>
                <a:lnTo>
                  <a:pt x="470915" y="8509"/>
                </a:lnTo>
                <a:lnTo>
                  <a:pt x="466280" y="5257"/>
                </a:lnTo>
                <a:lnTo>
                  <a:pt x="456006" y="927"/>
                </a:lnTo>
                <a:lnTo>
                  <a:pt x="450392" y="0"/>
                </a:lnTo>
                <a:close/>
              </a:path>
              <a:path w="506095" h="318770">
                <a:moveTo>
                  <a:pt x="498779" y="67068"/>
                </a:moveTo>
                <a:lnTo>
                  <a:pt x="498297" y="67170"/>
                </a:lnTo>
                <a:lnTo>
                  <a:pt x="497039" y="67818"/>
                </a:lnTo>
                <a:lnTo>
                  <a:pt x="496049" y="68770"/>
                </a:lnTo>
                <a:lnTo>
                  <a:pt x="493560" y="71882"/>
                </a:lnTo>
                <a:lnTo>
                  <a:pt x="492026" y="73609"/>
                </a:lnTo>
                <a:lnTo>
                  <a:pt x="452678" y="94462"/>
                </a:lnTo>
                <a:lnTo>
                  <a:pt x="490973" y="94462"/>
                </a:lnTo>
                <a:lnTo>
                  <a:pt x="505612" y="78498"/>
                </a:lnTo>
                <a:lnTo>
                  <a:pt x="505574" y="76847"/>
                </a:lnTo>
                <a:lnTo>
                  <a:pt x="499745" y="67157"/>
                </a:lnTo>
                <a:lnTo>
                  <a:pt x="498779" y="67068"/>
                </a:lnTo>
                <a:close/>
              </a:path>
              <a:path w="506095" h="318770">
                <a:moveTo>
                  <a:pt x="231508" y="62280"/>
                </a:moveTo>
                <a:lnTo>
                  <a:pt x="228523" y="62966"/>
                </a:lnTo>
                <a:lnTo>
                  <a:pt x="220751" y="66992"/>
                </a:lnTo>
                <a:lnTo>
                  <a:pt x="218427" y="69075"/>
                </a:lnTo>
                <a:lnTo>
                  <a:pt x="217019" y="73177"/>
                </a:lnTo>
                <a:lnTo>
                  <a:pt x="217072" y="73939"/>
                </a:lnTo>
                <a:lnTo>
                  <a:pt x="217576" y="76365"/>
                </a:lnTo>
                <a:lnTo>
                  <a:pt x="221526" y="83997"/>
                </a:lnTo>
                <a:lnTo>
                  <a:pt x="223570" y="86194"/>
                </a:lnTo>
                <a:lnTo>
                  <a:pt x="227838" y="87439"/>
                </a:lnTo>
                <a:lnTo>
                  <a:pt x="230822" y="86753"/>
                </a:lnTo>
                <a:lnTo>
                  <a:pt x="238582" y="82727"/>
                </a:lnTo>
                <a:lnTo>
                  <a:pt x="240906" y="80645"/>
                </a:lnTo>
                <a:lnTo>
                  <a:pt x="242387" y="76365"/>
                </a:lnTo>
                <a:lnTo>
                  <a:pt x="241757" y="73355"/>
                </a:lnTo>
                <a:lnTo>
                  <a:pt x="237807" y="65722"/>
                </a:lnTo>
                <a:lnTo>
                  <a:pt x="235762" y="63525"/>
                </a:lnTo>
                <a:lnTo>
                  <a:pt x="231508" y="62280"/>
                </a:lnTo>
                <a:close/>
              </a:path>
              <a:path w="506095" h="318770">
                <a:moveTo>
                  <a:pt x="335584" y="1168"/>
                </a:moveTo>
                <a:lnTo>
                  <a:pt x="321068" y="9093"/>
                </a:lnTo>
                <a:lnTo>
                  <a:pt x="321170" y="10693"/>
                </a:lnTo>
                <a:lnTo>
                  <a:pt x="348195" y="62890"/>
                </a:lnTo>
                <a:lnTo>
                  <a:pt x="369046" y="62890"/>
                </a:lnTo>
                <a:lnTo>
                  <a:pt x="337616" y="2184"/>
                </a:lnTo>
                <a:lnTo>
                  <a:pt x="337235" y="1816"/>
                </a:lnTo>
                <a:lnTo>
                  <a:pt x="336194" y="1270"/>
                </a:lnTo>
                <a:lnTo>
                  <a:pt x="335584" y="1168"/>
                </a:lnTo>
                <a:close/>
              </a:path>
              <a:path w="506095" h="318770">
                <a:moveTo>
                  <a:pt x="476770" y="14668"/>
                </a:moveTo>
                <a:lnTo>
                  <a:pt x="445630" y="14668"/>
                </a:lnTo>
                <a:lnTo>
                  <a:pt x="458724" y="20307"/>
                </a:lnTo>
                <a:lnTo>
                  <a:pt x="464121" y="26073"/>
                </a:lnTo>
                <a:lnTo>
                  <a:pt x="468375" y="34785"/>
                </a:lnTo>
                <a:lnTo>
                  <a:pt x="419861" y="59905"/>
                </a:lnTo>
                <a:lnTo>
                  <a:pt x="449188" y="59905"/>
                </a:lnTo>
                <a:lnTo>
                  <a:pt x="486321" y="40678"/>
                </a:lnTo>
                <a:lnTo>
                  <a:pt x="487514" y="39370"/>
                </a:lnTo>
                <a:lnTo>
                  <a:pt x="488962" y="35852"/>
                </a:lnTo>
                <a:lnTo>
                  <a:pt x="488657" y="33680"/>
                </a:lnTo>
                <a:lnTo>
                  <a:pt x="482765" y="22313"/>
                </a:lnTo>
                <a:lnTo>
                  <a:pt x="479196" y="17221"/>
                </a:lnTo>
                <a:lnTo>
                  <a:pt x="476770" y="14668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69687" y="4519777"/>
            <a:ext cx="1375721" cy="885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build="p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60" dirty="0"/>
              <a:t>SEARCHING</a:t>
            </a:r>
            <a:r>
              <a:rPr u="sng" spc="-135" dirty="0"/>
              <a:t> </a:t>
            </a:r>
            <a:r>
              <a:rPr u="sng" spc="-60" dirty="0"/>
              <a:t>ALGORITHMS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7446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689610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linear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search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brute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force </a:t>
            </a:r>
            <a:r>
              <a:rPr sz="2400" spc="-5" dirty="0">
                <a:latin typeface="Calibri"/>
                <a:cs typeface="Calibri"/>
              </a:rPr>
              <a:t>search </a:t>
            </a:r>
            <a:r>
              <a:rPr sz="2400" spc="-5" dirty="0" smtClean="0">
                <a:latin typeface="Calibri"/>
                <a:cs typeface="Calibri"/>
              </a:rPr>
              <a:t>(</a:t>
            </a:r>
            <a:r>
              <a:rPr lang="en-US" sz="2400" spc="-5" dirty="0" smtClean="0">
                <a:latin typeface="Calibri"/>
                <a:cs typeface="Calibri"/>
              </a:rPr>
              <a:t>aka </a:t>
            </a:r>
            <a:r>
              <a:rPr sz="2400" spc="-5" dirty="0" smtClean="0">
                <a:latin typeface="Calibri"/>
                <a:cs typeface="Calibri"/>
              </a:rPr>
              <a:t>British </a:t>
            </a:r>
            <a:r>
              <a:rPr sz="2400" dirty="0">
                <a:latin typeface="Calibri"/>
                <a:cs typeface="Calibri"/>
              </a:rPr>
              <a:t>Museum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algorithm)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list does not have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sorted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bisection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search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9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list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MUST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be sorted </a:t>
            </a:r>
            <a:r>
              <a:rPr sz="2400" dirty="0">
                <a:latin typeface="Calibri"/>
                <a:cs typeface="Calibri"/>
              </a:rPr>
              <a:t>to give correct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answer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2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saw </a:t>
            </a:r>
            <a:r>
              <a:rPr sz="240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diﬀerent </a:t>
            </a:r>
            <a:r>
              <a:rPr sz="2400" spc="-10" dirty="0">
                <a:latin typeface="Calibri"/>
                <a:cs typeface="Calibri"/>
              </a:rPr>
              <a:t>implementations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20DDA77B-7469-4A27-A752-2B4DF925B807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30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How to Merge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05840" y="2159000"/>
            <a:ext cx="8801100" cy="530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Here are two lists to be merged: </a:t>
            </a:r>
          </a:p>
          <a:p>
            <a:pPr lvl="1">
              <a:lnSpc>
                <a:spcPct val="90000"/>
              </a:lnSpc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 </a:t>
            </a:r>
            <a:r>
              <a:rPr lang="en-US" altLang="zh-CN" b="1" dirty="0">
                <a:latin typeface="Arial Unicode MS" pitchFamily="32" charset="0"/>
              </a:rPr>
              <a:t>	(12, 16, 17, 20, 21, 27) </a:t>
            </a:r>
          </a:p>
          <a:p>
            <a:pPr lvl="1">
              <a:lnSpc>
                <a:spcPct val="90000"/>
              </a:lnSpc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 </a:t>
            </a:r>
            <a:r>
              <a:rPr lang="en-US" altLang="zh-CN" b="1" dirty="0">
                <a:latin typeface="Arial Unicode MS" pitchFamily="32" charset="0"/>
              </a:rPr>
              <a:t>	(9, 10, 11, 12, 19)</a:t>
            </a:r>
          </a:p>
          <a:p>
            <a:pPr>
              <a:lnSpc>
                <a:spcPct val="90000"/>
              </a:lnSpc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Compare</a:t>
            </a:r>
            <a:r>
              <a:rPr lang="en-US" altLang="zh-CN" sz="3100" b="1" dirty="0">
                <a:latin typeface="Arial Unicode MS" pitchFamily="32" charset="0"/>
              </a:rPr>
              <a:t>12</a:t>
            </a:r>
            <a:r>
              <a:rPr lang="en-US" altLang="zh-CN" sz="3100" dirty="0">
                <a:latin typeface="Arial Unicode MS" pitchFamily="32" charset="0"/>
              </a:rPr>
              <a:t> and </a:t>
            </a:r>
            <a:r>
              <a:rPr lang="en-US" altLang="zh-CN" sz="3100" b="1" dirty="0">
                <a:latin typeface="Arial Unicode MS" pitchFamily="32" charset="0"/>
              </a:rPr>
              <a:t>9</a:t>
            </a:r>
          </a:p>
          <a:p>
            <a:pPr lvl="1">
              <a:lnSpc>
                <a:spcPct val="90000"/>
              </a:lnSpc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 </a:t>
            </a:r>
            <a:r>
              <a:rPr lang="en-US" altLang="zh-CN" b="1" dirty="0">
                <a:latin typeface="Arial Unicode MS" pitchFamily="32" charset="0"/>
              </a:rPr>
              <a:t>	(12, 16, 17, 20, 21, 27) </a:t>
            </a:r>
          </a:p>
          <a:p>
            <a:pPr lvl="1">
              <a:lnSpc>
                <a:spcPct val="90000"/>
              </a:lnSpc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 </a:t>
            </a:r>
            <a:r>
              <a:rPr lang="en-US" altLang="zh-CN" b="1" dirty="0">
                <a:latin typeface="Arial Unicode MS" pitchFamily="32" charset="0"/>
              </a:rPr>
              <a:t>	(10, 11, 12, 19)</a:t>
            </a:r>
          </a:p>
          <a:p>
            <a:pPr lvl="1">
              <a:lnSpc>
                <a:spcPct val="90000"/>
              </a:lnSpc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Merged List: </a:t>
            </a:r>
            <a:r>
              <a:rPr lang="en-US" altLang="zh-CN" b="1" dirty="0">
                <a:latin typeface="Arial Unicode MS" pitchFamily="32" charset="0"/>
              </a:rPr>
              <a:t>	(9)</a:t>
            </a:r>
          </a:p>
          <a:p>
            <a:pPr>
              <a:lnSpc>
                <a:spcPct val="90000"/>
              </a:lnSpc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Compare </a:t>
            </a:r>
            <a:r>
              <a:rPr lang="en-US" altLang="zh-CN" sz="3100" b="1" dirty="0">
                <a:latin typeface="Arial Unicode MS" pitchFamily="32" charset="0"/>
              </a:rPr>
              <a:t>12</a:t>
            </a:r>
            <a:r>
              <a:rPr lang="en-US" altLang="zh-CN" sz="3100" dirty="0">
                <a:latin typeface="Arial Unicode MS" pitchFamily="32" charset="0"/>
              </a:rPr>
              <a:t> and </a:t>
            </a:r>
            <a:r>
              <a:rPr lang="en-US" altLang="zh-CN" sz="3100" b="1" dirty="0">
                <a:latin typeface="Arial Unicode MS" pitchFamily="32" charset="0"/>
              </a:rPr>
              <a:t>10</a:t>
            </a:r>
          </a:p>
          <a:p>
            <a:pPr lvl="1">
              <a:lnSpc>
                <a:spcPct val="90000"/>
              </a:lnSpc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 </a:t>
            </a:r>
            <a:r>
              <a:rPr lang="en-US" altLang="zh-CN" b="1" dirty="0">
                <a:latin typeface="Arial Unicode MS" pitchFamily="32" charset="0"/>
              </a:rPr>
              <a:t>	(12, 16, 17, 20, 21, 27) </a:t>
            </a:r>
          </a:p>
          <a:p>
            <a:pPr lvl="1">
              <a:lnSpc>
                <a:spcPct val="90000"/>
              </a:lnSpc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 </a:t>
            </a:r>
            <a:r>
              <a:rPr lang="en-US" altLang="zh-CN" b="1" dirty="0">
                <a:latin typeface="Arial Unicode MS" pitchFamily="32" charset="0"/>
              </a:rPr>
              <a:t>	(11, 12, 19)</a:t>
            </a:r>
          </a:p>
          <a:p>
            <a:pPr lvl="1">
              <a:lnSpc>
                <a:spcPct val="90000"/>
              </a:lnSpc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Merged List: </a:t>
            </a:r>
            <a:r>
              <a:rPr lang="en-US" altLang="zh-CN" b="1" dirty="0">
                <a:latin typeface="Arial Unicode MS" pitchFamily="32" charset="0"/>
              </a:rPr>
              <a:t>	(9, 10) </a:t>
            </a:r>
          </a:p>
        </p:txBody>
      </p:sp>
    </p:spTree>
    <p:extLst>
      <p:ext uri="{BB962C8B-B14F-4D97-AF65-F5344CB8AC3E}">
        <p14:creationId xmlns:p14="http://schemas.microsoft.com/office/powerpoint/2010/main" val="227958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0C229DAD-F7D5-400A-B4CD-6B49A23EB9A8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31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Merge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05840" y="2159001"/>
            <a:ext cx="8801100" cy="419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Compare </a:t>
            </a:r>
            <a:r>
              <a:rPr lang="en-US" altLang="zh-CN" sz="3100" b="1" dirty="0">
                <a:latin typeface="Arial Unicode MS" pitchFamily="32" charset="0"/>
              </a:rPr>
              <a:t>12</a:t>
            </a:r>
            <a:r>
              <a:rPr lang="en-US" altLang="zh-CN" sz="3100" dirty="0">
                <a:latin typeface="Arial Unicode MS" pitchFamily="32" charset="0"/>
              </a:rPr>
              <a:t> and </a:t>
            </a:r>
            <a:r>
              <a:rPr lang="en-US" altLang="zh-CN" sz="3100" b="1" dirty="0">
                <a:latin typeface="Arial Unicode MS" pitchFamily="32" charset="0"/>
              </a:rPr>
              <a:t>11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 </a:t>
            </a:r>
            <a:r>
              <a:rPr lang="en-US" altLang="zh-CN" b="1" dirty="0">
                <a:latin typeface="Arial Unicode MS" pitchFamily="32" charset="0"/>
              </a:rPr>
              <a:t>	(12, 16, 17, 20, 21, 27) 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 </a:t>
            </a:r>
            <a:r>
              <a:rPr lang="en-US" altLang="zh-CN" b="1" dirty="0">
                <a:latin typeface="Arial Unicode MS" pitchFamily="32" charset="0"/>
              </a:rPr>
              <a:t>	(12, 19)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Merged List: </a:t>
            </a:r>
            <a:r>
              <a:rPr lang="en-US" altLang="zh-CN" b="1" dirty="0">
                <a:latin typeface="Arial Unicode MS" pitchFamily="32" charset="0"/>
              </a:rPr>
              <a:t>	 (9, 10, 11)</a:t>
            </a:r>
          </a:p>
          <a:p>
            <a:pPr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Compare </a:t>
            </a:r>
            <a:r>
              <a:rPr lang="en-US" altLang="zh-CN" sz="3100" b="1" dirty="0">
                <a:latin typeface="Arial Unicode MS" pitchFamily="32" charset="0"/>
              </a:rPr>
              <a:t>12</a:t>
            </a:r>
            <a:r>
              <a:rPr lang="en-US" altLang="zh-CN" sz="3100" dirty="0">
                <a:latin typeface="Arial Unicode MS" pitchFamily="32" charset="0"/>
              </a:rPr>
              <a:t> and </a:t>
            </a:r>
            <a:r>
              <a:rPr lang="en-US" altLang="zh-CN" sz="3100" b="1" dirty="0">
                <a:latin typeface="Arial Unicode MS" pitchFamily="32" charset="0"/>
              </a:rPr>
              <a:t>12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 </a:t>
            </a:r>
            <a:r>
              <a:rPr lang="en-US" altLang="zh-CN" b="1" dirty="0">
                <a:latin typeface="Arial Unicode MS" pitchFamily="32" charset="0"/>
              </a:rPr>
              <a:t>	(16, 17, 20, 21, 27) 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 </a:t>
            </a:r>
            <a:r>
              <a:rPr lang="en-US" altLang="zh-CN" b="1" dirty="0">
                <a:latin typeface="Arial Unicode MS" pitchFamily="32" charset="0"/>
              </a:rPr>
              <a:t>	(12, 19)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Merged List: </a:t>
            </a:r>
            <a:r>
              <a:rPr lang="en-US" altLang="zh-CN" b="1" dirty="0">
                <a:latin typeface="Arial Unicode MS" pitchFamily="32" charset="0"/>
              </a:rPr>
              <a:t>	(9, 10, 11, 12)</a:t>
            </a:r>
          </a:p>
        </p:txBody>
      </p:sp>
    </p:spTree>
    <p:extLst>
      <p:ext uri="{BB962C8B-B14F-4D97-AF65-F5344CB8AC3E}">
        <p14:creationId xmlns:p14="http://schemas.microsoft.com/office/powerpoint/2010/main" val="1753677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5794A090-B36E-424E-AE76-92345A3E183B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32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Merge Example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005840" y="2159001"/>
            <a:ext cx="8801100" cy="419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Compare </a:t>
            </a:r>
            <a:r>
              <a:rPr lang="en-US" altLang="zh-CN" sz="3100" b="1" dirty="0">
                <a:latin typeface="Arial Unicode MS" pitchFamily="32" charset="0"/>
              </a:rPr>
              <a:t>16</a:t>
            </a:r>
            <a:r>
              <a:rPr lang="en-US" altLang="zh-CN" sz="3100" dirty="0">
                <a:latin typeface="Arial Unicode MS" pitchFamily="32" charset="0"/>
              </a:rPr>
              <a:t> and </a:t>
            </a:r>
            <a:r>
              <a:rPr lang="en-US" altLang="zh-CN" sz="3100" b="1" dirty="0">
                <a:latin typeface="Arial Unicode MS" pitchFamily="32" charset="0"/>
              </a:rPr>
              <a:t>12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 </a:t>
            </a:r>
            <a:r>
              <a:rPr lang="en-US" altLang="zh-CN" b="1" dirty="0">
                <a:latin typeface="Arial Unicode MS" pitchFamily="32" charset="0"/>
              </a:rPr>
              <a:t>	(16, 17, 20, 21, 27) 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 </a:t>
            </a:r>
            <a:r>
              <a:rPr lang="en-US" altLang="zh-CN" b="1" dirty="0">
                <a:latin typeface="Arial Unicode MS" pitchFamily="32" charset="0"/>
              </a:rPr>
              <a:t>	(19)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Merged List: </a:t>
            </a:r>
            <a:r>
              <a:rPr lang="en-US" altLang="zh-CN" b="1" dirty="0">
                <a:latin typeface="Arial Unicode MS" pitchFamily="32" charset="0"/>
              </a:rPr>
              <a:t>	(9, 10, 11, 12, 12)</a:t>
            </a:r>
          </a:p>
          <a:p>
            <a:pPr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Compare </a:t>
            </a:r>
            <a:r>
              <a:rPr lang="en-US" altLang="zh-CN" sz="3100" b="1" dirty="0">
                <a:latin typeface="Arial Unicode MS" pitchFamily="32" charset="0"/>
              </a:rPr>
              <a:t>16</a:t>
            </a:r>
            <a:r>
              <a:rPr lang="en-US" altLang="zh-CN" sz="3100" dirty="0">
                <a:latin typeface="Arial Unicode MS" pitchFamily="32" charset="0"/>
              </a:rPr>
              <a:t> and </a:t>
            </a:r>
            <a:r>
              <a:rPr lang="en-US" altLang="zh-CN" sz="3100" b="1" dirty="0">
                <a:latin typeface="Arial Unicode MS" pitchFamily="32" charset="0"/>
              </a:rPr>
              <a:t>19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 </a:t>
            </a:r>
            <a:r>
              <a:rPr lang="en-US" altLang="zh-CN" b="1" dirty="0">
                <a:latin typeface="Arial Unicode MS" pitchFamily="32" charset="0"/>
              </a:rPr>
              <a:t>	(17, 20, 21, 27) 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 </a:t>
            </a:r>
            <a:r>
              <a:rPr lang="en-US" altLang="zh-CN" b="1" dirty="0">
                <a:latin typeface="Arial Unicode MS" pitchFamily="32" charset="0"/>
              </a:rPr>
              <a:t>	(19)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Merged List: </a:t>
            </a:r>
            <a:r>
              <a:rPr lang="en-US" altLang="zh-CN" b="1" dirty="0">
                <a:latin typeface="Arial Unicode MS" pitchFamily="32" charset="0"/>
              </a:rPr>
              <a:t>	 (9, 10, 11, 12, 12, 16)</a:t>
            </a:r>
          </a:p>
        </p:txBody>
      </p:sp>
    </p:spTree>
    <p:extLst>
      <p:ext uri="{BB962C8B-B14F-4D97-AF65-F5344CB8AC3E}">
        <p14:creationId xmlns:p14="http://schemas.microsoft.com/office/powerpoint/2010/main" val="2985278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CFF6218-5A38-427E-B2BC-2071DF86BF0C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33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Merge Example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05840" y="2159001"/>
            <a:ext cx="88011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Compare </a:t>
            </a:r>
            <a:r>
              <a:rPr lang="en-US" altLang="zh-CN" sz="3100" b="1" dirty="0">
                <a:latin typeface="Arial Unicode MS" pitchFamily="32" charset="0"/>
              </a:rPr>
              <a:t>17</a:t>
            </a:r>
            <a:r>
              <a:rPr lang="en-US" altLang="zh-CN" sz="3100" dirty="0">
                <a:latin typeface="Arial Unicode MS" pitchFamily="32" charset="0"/>
              </a:rPr>
              <a:t> and </a:t>
            </a:r>
            <a:r>
              <a:rPr lang="en-US" altLang="zh-CN" sz="3100" b="1" dirty="0">
                <a:latin typeface="Arial Unicode MS" pitchFamily="32" charset="0"/>
              </a:rPr>
              <a:t>19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 </a:t>
            </a:r>
            <a:r>
              <a:rPr lang="en-US" altLang="zh-CN" b="1" dirty="0">
                <a:latin typeface="Arial Unicode MS" pitchFamily="32" charset="0"/>
              </a:rPr>
              <a:t>	(20, 21, 27) 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 </a:t>
            </a:r>
            <a:r>
              <a:rPr lang="en-US" altLang="zh-CN" b="1" dirty="0">
                <a:latin typeface="Arial Unicode MS" pitchFamily="32" charset="0"/>
              </a:rPr>
              <a:t>	(19)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Merged List: </a:t>
            </a:r>
            <a:r>
              <a:rPr lang="en-US" altLang="zh-CN" b="1" dirty="0">
                <a:latin typeface="Arial Unicode MS" pitchFamily="32" charset="0"/>
              </a:rPr>
              <a:t>	(9, 10, 11, 12, 12, 16, 17)</a:t>
            </a:r>
          </a:p>
          <a:p>
            <a:pPr lvl="1">
              <a:spcBef>
                <a:spcPts val="669"/>
              </a:spcBef>
              <a:buSzPct val="75000"/>
            </a:pPr>
            <a:endParaRPr lang="en-US" altLang="zh-CN" b="1" dirty="0">
              <a:latin typeface="Arial Unicode MS" pitchFamily="32" charset="0"/>
            </a:endParaRPr>
          </a:p>
          <a:p>
            <a:pPr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Compare </a:t>
            </a:r>
            <a:r>
              <a:rPr lang="en-US" altLang="zh-CN" sz="3100" b="1" dirty="0">
                <a:latin typeface="Arial Unicode MS" pitchFamily="32" charset="0"/>
              </a:rPr>
              <a:t>20</a:t>
            </a:r>
            <a:r>
              <a:rPr lang="en-US" altLang="zh-CN" sz="3100" dirty="0">
                <a:latin typeface="Arial Unicode MS" pitchFamily="32" charset="0"/>
              </a:rPr>
              <a:t> and </a:t>
            </a:r>
            <a:r>
              <a:rPr lang="en-US" altLang="zh-CN" sz="3100" b="1" dirty="0">
                <a:latin typeface="Arial Unicode MS" pitchFamily="32" charset="0"/>
              </a:rPr>
              <a:t>19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 </a:t>
            </a:r>
            <a:r>
              <a:rPr lang="en-US" altLang="zh-CN" b="1" dirty="0">
                <a:latin typeface="Arial Unicode MS" pitchFamily="32" charset="0"/>
              </a:rPr>
              <a:t>	(20, 21, 27) 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</a:t>
            </a:r>
            <a:r>
              <a:rPr lang="en-US" altLang="zh-CN" b="1" dirty="0">
                <a:latin typeface="Arial Unicode MS" pitchFamily="32" charset="0"/>
              </a:rPr>
              <a:t>	( )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Merged List: </a:t>
            </a:r>
            <a:r>
              <a:rPr lang="en-US" altLang="zh-CN" b="1" dirty="0">
                <a:latin typeface="Arial Unicode MS" pitchFamily="32" charset="0"/>
              </a:rPr>
              <a:t>	(9, 10, 11, 12, 12, 16, 17, 19)</a:t>
            </a:r>
          </a:p>
        </p:txBody>
      </p:sp>
    </p:spTree>
    <p:extLst>
      <p:ext uri="{BB962C8B-B14F-4D97-AF65-F5344CB8AC3E}">
        <p14:creationId xmlns:p14="http://schemas.microsoft.com/office/powerpoint/2010/main" val="4027425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A610C24-6356-4FFD-B087-72DD6ECF44B1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34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Merge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05840" y="2159000"/>
            <a:ext cx="8801100" cy="195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indent="-28416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SzPct val="75000"/>
            </a:pPr>
            <a:r>
              <a:rPr lang="en-US" altLang="zh-CN" sz="3100" dirty="0">
                <a:latin typeface="Arial Unicode MS" pitchFamily="32" charset="0"/>
              </a:rPr>
              <a:t>Checkout </a:t>
            </a:r>
            <a:r>
              <a:rPr lang="en-US" altLang="zh-CN" sz="3100" b="1" dirty="0">
                <a:latin typeface="Arial Unicode MS" pitchFamily="32" charset="0"/>
              </a:rPr>
              <a:t>20</a:t>
            </a:r>
            <a:r>
              <a:rPr lang="en-US" altLang="zh-CN" sz="3100" dirty="0">
                <a:latin typeface="Arial Unicode MS" pitchFamily="32" charset="0"/>
              </a:rPr>
              <a:t> and </a:t>
            </a:r>
            <a:r>
              <a:rPr lang="en-US" altLang="zh-CN" sz="3100" b="1" dirty="0">
                <a:latin typeface="Arial Unicode MS" pitchFamily="32" charset="0"/>
              </a:rPr>
              <a:t>empty list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1:</a:t>
            </a:r>
            <a:r>
              <a:rPr lang="en-US" altLang="zh-CN" b="1" dirty="0">
                <a:latin typeface="Arial Unicode MS" pitchFamily="32" charset="0"/>
              </a:rPr>
              <a:t>	( ) 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List 2:</a:t>
            </a:r>
            <a:r>
              <a:rPr lang="en-US" altLang="zh-CN" b="1" dirty="0">
                <a:latin typeface="Arial Unicode MS" pitchFamily="32" charset="0"/>
              </a:rPr>
              <a:t>	( )</a:t>
            </a:r>
          </a:p>
          <a:p>
            <a:pPr lvl="1">
              <a:spcBef>
                <a:spcPts val="669"/>
              </a:spcBef>
              <a:buSzPct val="75000"/>
            </a:pPr>
            <a:r>
              <a:rPr lang="en-US" altLang="zh-CN" b="1" dirty="0" smtClean="0">
                <a:latin typeface="Arial Unicode MS" pitchFamily="32" charset="0"/>
              </a:rPr>
              <a:t>Merged List: </a:t>
            </a:r>
            <a:r>
              <a:rPr lang="en-US" altLang="zh-CN" b="1" dirty="0">
                <a:latin typeface="Arial Unicode MS" pitchFamily="32" charset="0"/>
              </a:rPr>
              <a:t>	(9, 10, 11, 12, 12, 16, 17, 19, </a:t>
            </a:r>
            <a:r>
              <a:rPr lang="en-US" altLang="zh-CN" b="1" dirty="0">
                <a:solidFill>
                  <a:srgbClr val="FF3300"/>
                </a:solidFill>
                <a:latin typeface="Arial Unicode MS" pitchFamily="32" charset="0"/>
              </a:rPr>
              <a:t>20</a:t>
            </a:r>
            <a:r>
              <a:rPr lang="en-US" altLang="zh-CN" b="1" dirty="0">
                <a:latin typeface="Arial Unicode MS" pitchFamily="32" charset="0"/>
              </a:rPr>
              <a:t>,</a:t>
            </a:r>
            <a:r>
              <a:rPr lang="en-US" altLang="zh-CN" b="1" dirty="0">
                <a:solidFill>
                  <a:srgbClr val="FF3300"/>
                </a:solidFill>
                <a:latin typeface="Arial Unicode MS" pitchFamily="32" charset="0"/>
              </a:rPr>
              <a:t> 21</a:t>
            </a:r>
            <a:r>
              <a:rPr lang="en-US" altLang="zh-CN" b="1" dirty="0">
                <a:latin typeface="Arial Unicode MS" pitchFamily="32" charset="0"/>
              </a:rPr>
              <a:t>,</a:t>
            </a:r>
            <a:r>
              <a:rPr lang="en-US" altLang="zh-CN" b="1" dirty="0">
                <a:solidFill>
                  <a:srgbClr val="FF3300"/>
                </a:solidFill>
                <a:latin typeface="Arial Unicode MS" pitchFamily="32" charset="0"/>
              </a:rPr>
              <a:t> 27</a:t>
            </a:r>
            <a:r>
              <a:rPr lang="en-US" altLang="zh-CN" b="1" dirty="0">
                <a:latin typeface="Arial Unicode MS" pitchFamily="32" charset="0"/>
              </a:rPr>
              <a:t>)	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80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3556F57-DE8A-40EA-8506-520E73E9A1CA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35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MergeSort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005840" y="2788709"/>
          <a:ext cx="8549640" cy="268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4610160" imgH="1400400" progId="">
                  <p:embed/>
                </p:oleObj>
              </mc:Choice>
              <mc:Fallback>
                <p:oleObj r:id="rId4" imgW="4610160" imgH="1400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" y="2788709"/>
                        <a:ext cx="8549640" cy="268255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669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5BB1646C-0E0F-48E9-AFF7-8AD4A2C7D0F6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36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Merge-Sort Tree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4380" y="2072640"/>
            <a:ext cx="8801100" cy="224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557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2200">
                <a:latin typeface="Arial" charset="0"/>
              </a:rPr>
              <a:t>An execution of merge-sort is depicted by a binary tree</a:t>
            </a:r>
          </a:p>
          <a:p>
            <a:pPr lvl="1">
              <a:spcBef>
                <a:spcPts val="501"/>
              </a:spcBef>
              <a:buClr>
                <a:srgbClr val="003366"/>
              </a:buClr>
              <a:buSzPct val="75000"/>
              <a:buFont typeface="Arial" charset="0"/>
              <a:buChar char="–"/>
            </a:pPr>
            <a:r>
              <a:rPr lang="en-US" altLang="zh-CN" sz="2000">
                <a:latin typeface="Arial" charset="0"/>
              </a:rPr>
              <a:t>each node represents a recursive call of merge-sort and stores</a:t>
            </a:r>
          </a:p>
          <a:p>
            <a:pPr lvl="2">
              <a:spcBef>
                <a:spcPts val="446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1800">
                <a:latin typeface="Arial" charset="0"/>
              </a:rPr>
              <a:t>unsorted sequence before the execution and its partition</a:t>
            </a:r>
          </a:p>
          <a:p>
            <a:pPr lvl="2">
              <a:spcBef>
                <a:spcPts val="446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1800">
                <a:latin typeface="Arial" charset="0"/>
              </a:rPr>
              <a:t>sorted sequence at the end of the execution</a:t>
            </a:r>
          </a:p>
          <a:p>
            <a:pPr lvl="1">
              <a:spcBef>
                <a:spcPts val="501"/>
              </a:spcBef>
              <a:buClr>
                <a:srgbClr val="003366"/>
              </a:buClr>
              <a:buSzPct val="75000"/>
              <a:buFont typeface="Arial" charset="0"/>
              <a:buChar char="–"/>
            </a:pPr>
            <a:r>
              <a:rPr lang="en-US" altLang="zh-CN" sz="2000">
                <a:latin typeface="Arial" charset="0"/>
              </a:rPr>
              <a:t>the root is the initial call </a:t>
            </a:r>
          </a:p>
          <a:p>
            <a:pPr lvl="1">
              <a:spcBef>
                <a:spcPts val="501"/>
              </a:spcBef>
              <a:buClr>
                <a:srgbClr val="003366"/>
              </a:buClr>
              <a:buSzPct val="75000"/>
              <a:buFont typeface="Arial" charset="0"/>
              <a:buChar char="–"/>
            </a:pPr>
            <a:r>
              <a:rPr lang="en-US" altLang="zh-CN" sz="2000">
                <a:latin typeface="Arial" charset="0"/>
              </a:rPr>
              <a:t>the leaves are calls on subsequences of size 0 or 1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3017520" y="4318000"/>
            <a:ext cx="4023360" cy="69088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>
                <a:latin typeface="Tahoma" pitchFamily="32" charset="0"/>
              </a:rPr>
              <a:t>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>
                <a:latin typeface="Tahoma" pitchFamily="32" charset="0"/>
              </a:rPr>
              <a:t> 9  4  </a:t>
            </a:r>
            <a:r>
              <a:rPr lang="en-US" altLang="zh-CN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>
                <a:latin typeface="Tahoma" pitchFamily="32" charset="0"/>
              </a:rPr>
              <a:t>  </a:t>
            </a:r>
            <a:r>
              <a:rPr lang="en-US" altLang="zh-CN">
                <a:solidFill>
                  <a:srgbClr val="006666"/>
                </a:solidFill>
                <a:latin typeface="Tahoma" pitchFamily="32" charset="0"/>
              </a:rPr>
              <a:t>2  4  7  9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179320" y="5354320"/>
            <a:ext cx="2346960" cy="69088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>
                <a:latin typeface="Tahoma" pitchFamily="32" charset="0"/>
              </a:rPr>
              <a:t>7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>
                <a:latin typeface="Tahoma" pitchFamily="32" charset="0"/>
              </a:rPr>
              <a:t> 2  </a:t>
            </a:r>
            <a:r>
              <a:rPr lang="en-US" altLang="zh-CN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>
                <a:latin typeface="Tahoma" pitchFamily="32" charset="0"/>
              </a:rPr>
              <a:t>  </a:t>
            </a:r>
            <a:r>
              <a:rPr lang="en-US" altLang="zh-CN">
                <a:solidFill>
                  <a:srgbClr val="006666"/>
                </a:solidFill>
                <a:latin typeface="Tahoma" pitchFamily="32" charset="0"/>
              </a:rPr>
              <a:t>2  7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532120" y="5354320"/>
            <a:ext cx="2346960" cy="69088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>
                <a:latin typeface="Tahoma" pitchFamily="32" charset="0"/>
              </a:rPr>
              <a:t>9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>
                <a:latin typeface="Tahoma" pitchFamily="32" charset="0"/>
              </a:rPr>
              <a:t> 4  </a:t>
            </a:r>
            <a:r>
              <a:rPr lang="en-US" altLang="zh-CN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>
                <a:latin typeface="Tahoma" pitchFamily="32" charset="0"/>
              </a:rPr>
              <a:t>  </a:t>
            </a:r>
            <a:r>
              <a:rPr lang="en-US" altLang="zh-CN">
                <a:solidFill>
                  <a:srgbClr val="006666"/>
                </a:solidFill>
                <a:latin typeface="Tahoma" pitchFamily="32" charset="0"/>
              </a:rPr>
              <a:t>4  9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053590" y="6390640"/>
            <a:ext cx="1131570" cy="69088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>
                <a:latin typeface="Tahoma" pitchFamily="32" charset="0"/>
              </a:rPr>
              <a:t>7 </a:t>
            </a:r>
            <a:r>
              <a:rPr lang="en-US" altLang="zh-CN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>
                <a:latin typeface="Tahoma" pitchFamily="32" charset="0"/>
              </a:rPr>
              <a:t> </a:t>
            </a:r>
            <a:r>
              <a:rPr lang="en-US" altLang="zh-CN">
                <a:solidFill>
                  <a:srgbClr val="006666"/>
                </a:solidFill>
                <a:latin typeface="Tahoma" pitchFamily="32" charset="0"/>
              </a:rPr>
              <a:t>7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3604260" y="6390640"/>
            <a:ext cx="1089660" cy="69088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>
                <a:latin typeface="Tahoma" pitchFamily="32" charset="0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>
                <a:latin typeface="Tahoma" pitchFamily="32" charset="0"/>
              </a:rPr>
              <a:t> </a:t>
            </a:r>
            <a:r>
              <a:rPr lang="en-US" altLang="zh-CN">
                <a:solidFill>
                  <a:srgbClr val="006666"/>
                </a:solidFill>
                <a:latin typeface="Tahoma" pitchFamily="32" charset="0"/>
              </a:rPr>
              <a:t>2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5395913" y="6390640"/>
            <a:ext cx="1110615" cy="69088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>
                <a:latin typeface="Tahoma" pitchFamily="32" charset="0"/>
              </a:rPr>
              <a:t>9 </a:t>
            </a:r>
            <a:r>
              <a:rPr lang="en-US" altLang="zh-CN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>
                <a:latin typeface="Tahoma" pitchFamily="32" charset="0"/>
              </a:rPr>
              <a:t> </a:t>
            </a:r>
            <a:r>
              <a:rPr lang="en-US" altLang="zh-CN">
                <a:solidFill>
                  <a:srgbClr val="006666"/>
                </a:solidFill>
                <a:latin typeface="Tahoma" pitchFamily="32" charset="0"/>
              </a:rPr>
              <a:t>9</a:t>
            </a: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6957060" y="6390640"/>
            <a:ext cx="1079183" cy="69088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>
                <a:latin typeface="Tahoma" pitchFamily="32" charset="0"/>
              </a:rPr>
              <a:t>4 </a:t>
            </a:r>
            <a:r>
              <a:rPr lang="en-US" altLang="zh-CN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>
                <a:latin typeface="Tahoma" pitchFamily="32" charset="0"/>
              </a:rPr>
              <a:t> </a:t>
            </a:r>
            <a:r>
              <a:rPr lang="en-US" altLang="zh-CN">
                <a:solidFill>
                  <a:srgbClr val="006666"/>
                </a:solidFill>
                <a:latin typeface="Tahoma" pitchFamily="32" charset="0"/>
              </a:rPr>
              <a:t>4</a:t>
            </a:r>
          </a:p>
        </p:txBody>
      </p:sp>
      <p:cxnSp>
        <p:nvCxnSpPr>
          <p:cNvPr id="13323" name="AutoShape 11"/>
          <p:cNvCxnSpPr>
            <a:cxnSpLocks noChangeShapeType="1"/>
            <a:stCxn id="13317" idx="0"/>
            <a:endCxn id="13316" idx="2"/>
          </p:cNvCxnSpPr>
          <p:nvPr/>
        </p:nvCxnSpPr>
        <p:spPr bwMode="auto">
          <a:xfrm flipV="1">
            <a:off x="3352800" y="5008880"/>
            <a:ext cx="1676400" cy="34544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8" idx="0"/>
            <a:endCxn id="13316" idx="2"/>
          </p:cNvCxnSpPr>
          <p:nvPr/>
        </p:nvCxnSpPr>
        <p:spPr bwMode="auto">
          <a:xfrm flipH="1" flipV="1">
            <a:off x="5029200" y="5008880"/>
            <a:ext cx="1676400" cy="34544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9" idx="0"/>
            <a:endCxn id="13317" idx="2"/>
          </p:cNvCxnSpPr>
          <p:nvPr/>
        </p:nvCxnSpPr>
        <p:spPr bwMode="auto">
          <a:xfrm flipV="1">
            <a:off x="2619375" y="6045200"/>
            <a:ext cx="733425" cy="34544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6" name="AutoShape 14"/>
          <p:cNvCxnSpPr>
            <a:cxnSpLocks noChangeShapeType="1"/>
            <a:stCxn id="13321" idx="0"/>
            <a:endCxn id="13318" idx="2"/>
          </p:cNvCxnSpPr>
          <p:nvPr/>
        </p:nvCxnSpPr>
        <p:spPr bwMode="auto">
          <a:xfrm flipV="1">
            <a:off x="5951220" y="6045200"/>
            <a:ext cx="754380" cy="34544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7" name="AutoShape 15"/>
          <p:cNvCxnSpPr>
            <a:cxnSpLocks noChangeShapeType="1"/>
            <a:stCxn id="13317" idx="2"/>
            <a:endCxn id="13320" idx="0"/>
          </p:cNvCxnSpPr>
          <p:nvPr/>
        </p:nvCxnSpPr>
        <p:spPr bwMode="auto">
          <a:xfrm>
            <a:off x="3352800" y="6045200"/>
            <a:ext cx="796290" cy="34544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8" name="AutoShape 16"/>
          <p:cNvCxnSpPr>
            <a:cxnSpLocks noChangeShapeType="1"/>
            <a:stCxn id="13318" idx="2"/>
            <a:endCxn id="13322" idx="0"/>
          </p:cNvCxnSpPr>
          <p:nvPr/>
        </p:nvCxnSpPr>
        <p:spPr bwMode="auto">
          <a:xfrm>
            <a:off x="6705600" y="6045200"/>
            <a:ext cx="791052" cy="34544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119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9CBCE7A5-E4C9-4367-B1E4-805036AFE763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37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38200" y="215900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Partition</a:t>
            </a:r>
          </a:p>
        </p:txBody>
      </p:sp>
      <p:cxnSp>
        <p:nvCxnSpPr>
          <p:cNvPr id="14340" name="AutoShape 4"/>
          <p:cNvCxnSpPr>
            <a:cxnSpLocks noChangeShapeType="1"/>
            <a:stCxn id="14350" idx="0"/>
            <a:endCxn id="14347" idx="2"/>
          </p:cNvCxnSpPr>
          <p:nvPr/>
        </p:nvCxnSpPr>
        <p:spPr bwMode="auto">
          <a:xfrm flipV="1">
            <a:off x="158035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/>
          <p:cNvCxnSpPr>
            <a:cxnSpLocks noChangeShapeType="1"/>
            <a:stCxn id="14351" idx="0"/>
            <a:endCxn id="14347" idx="2"/>
          </p:cNvCxnSpPr>
          <p:nvPr/>
        </p:nvCxnSpPr>
        <p:spPr bwMode="auto">
          <a:xfrm flipH="1" flipV="1">
            <a:off x="275558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/>
          <p:cNvCxnSpPr>
            <a:cxnSpLocks noChangeShapeType="1"/>
            <a:stCxn id="14355" idx="0"/>
            <a:endCxn id="14350" idx="2"/>
          </p:cNvCxnSpPr>
          <p:nvPr/>
        </p:nvCxnSpPr>
        <p:spPr bwMode="auto">
          <a:xfrm flipV="1">
            <a:off x="106696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/>
          <p:cNvCxnSpPr>
            <a:cxnSpLocks noChangeShapeType="1"/>
            <a:stCxn id="14357" idx="0"/>
            <a:endCxn id="14351" idx="2"/>
          </p:cNvCxnSpPr>
          <p:nvPr/>
        </p:nvCxnSpPr>
        <p:spPr bwMode="auto">
          <a:xfrm flipV="1">
            <a:off x="3401696" y="5746539"/>
            <a:ext cx="529114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/>
          <p:cNvCxnSpPr>
            <a:cxnSpLocks noChangeShapeType="1"/>
            <a:stCxn id="14350" idx="2"/>
            <a:endCxn id="14356" idx="0"/>
          </p:cNvCxnSpPr>
          <p:nvPr/>
        </p:nvCxnSpPr>
        <p:spPr bwMode="auto">
          <a:xfrm>
            <a:off x="158035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/>
          <p:cNvCxnSpPr>
            <a:cxnSpLocks noChangeShapeType="1"/>
            <a:stCxn id="14351" idx="2"/>
            <a:endCxn id="14358" idx="0"/>
          </p:cNvCxnSpPr>
          <p:nvPr/>
        </p:nvCxnSpPr>
        <p:spPr bwMode="auto">
          <a:xfrm>
            <a:off x="3929063" y="5746539"/>
            <a:ext cx="55530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4346" name="Group 10"/>
          <p:cNvGrpSpPr>
            <a:grpSpLocks/>
          </p:cNvGrpSpPr>
          <p:nvPr/>
        </p:nvGrpSpPr>
        <p:grpSpPr bwMode="auto">
          <a:xfrm>
            <a:off x="1346360" y="4100301"/>
            <a:ext cx="7678261" cy="482177"/>
            <a:chOff x="771" y="2279"/>
            <a:chExt cx="4397" cy="268"/>
          </a:xfrm>
        </p:grpSpPr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771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AutoShape 12"/>
            <p:cNvSpPr>
              <a:spLocks noChangeArrowheads="1"/>
            </p:cNvSpPr>
            <p:nvPr/>
          </p:nvSpPr>
          <p:spPr bwMode="auto">
            <a:xfrm>
              <a:off x="3555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817245" y="5262563"/>
            <a:ext cx="8794115" cy="482177"/>
            <a:chOff x="468" y="2925"/>
            <a:chExt cx="5036" cy="268"/>
          </a:xfrm>
        </p:grpSpPr>
        <p:sp>
          <p:nvSpPr>
            <p:cNvPr id="14350" name="AutoShape 14"/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AutoShape 15"/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AutoShape 16"/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AutoShape 17"/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670561" y="6424825"/>
            <a:ext cx="9050814" cy="482177"/>
            <a:chOff x="384" y="3571"/>
            <a:chExt cx="5183" cy="268"/>
          </a:xfrm>
        </p:grpSpPr>
        <p:sp>
          <p:nvSpPr>
            <p:cNvPr id="14355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4363" name="AutoShape 27"/>
          <p:cNvCxnSpPr>
            <a:cxnSpLocks noChangeShapeType="1"/>
            <a:stCxn id="14352" idx="0"/>
            <a:endCxn id="14348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/>
          <p:cNvCxnSpPr>
            <a:cxnSpLocks noChangeShapeType="1"/>
            <a:stCxn id="14353" idx="0"/>
            <a:endCxn id="14348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5" name="AutoShape 29"/>
          <p:cNvCxnSpPr>
            <a:cxnSpLocks noChangeShapeType="1"/>
            <a:stCxn id="14359" idx="0"/>
            <a:endCxn id="14352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6" name="AutoShape 30"/>
          <p:cNvCxnSpPr>
            <a:cxnSpLocks noChangeShapeType="1"/>
            <a:stCxn id="14361" idx="0"/>
            <a:endCxn id="14353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7" name="AutoShape 31"/>
          <p:cNvCxnSpPr>
            <a:cxnSpLocks noChangeShapeType="1"/>
            <a:stCxn id="14352" idx="2"/>
            <a:endCxn id="14360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8" name="AutoShape 32"/>
          <p:cNvCxnSpPr>
            <a:cxnSpLocks noChangeShapeType="1"/>
            <a:stCxn id="14353" idx="2"/>
            <a:endCxn id="14362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9" name="AutoShape 33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			</a:t>
            </a:r>
          </a:p>
        </p:txBody>
      </p:sp>
      <p:cxnSp>
        <p:nvCxnSpPr>
          <p:cNvPr id="14370" name="AutoShape 34"/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/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1010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5491911B-6CFD-4E24-A5B1-14EE972E9E4C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38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 (cont.)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05840" y="224536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Recursive call, partition</a:t>
            </a:r>
          </a:p>
        </p:txBody>
      </p:sp>
      <p:cxnSp>
        <p:nvCxnSpPr>
          <p:cNvPr id="15364" name="AutoShape 4"/>
          <p:cNvCxnSpPr>
            <a:cxnSpLocks noChangeShapeType="1"/>
            <a:stCxn id="15373" idx="0"/>
            <a:endCxn id="15370" idx="2"/>
          </p:cNvCxnSpPr>
          <p:nvPr/>
        </p:nvCxnSpPr>
        <p:spPr bwMode="auto">
          <a:xfrm flipV="1">
            <a:off x="158035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5" name="AutoShape 5"/>
          <p:cNvCxnSpPr>
            <a:cxnSpLocks noChangeShapeType="1"/>
            <a:stCxn id="15374" idx="0"/>
            <a:endCxn id="15370" idx="2"/>
          </p:cNvCxnSpPr>
          <p:nvPr/>
        </p:nvCxnSpPr>
        <p:spPr bwMode="auto">
          <a:xfrm flipH="1" flipV="1">
            <a:off x="275558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/>
          <p:cNvCxnSpPr>
            <a:cxnSpLocks noChangeShapeType="1"/>
            <a:stCxn id="15378" idx="0"/>
            <a:endCxn id="15373" idx="2"/>
          </p:cNvCxnSpPr>
          <p:nvPr/>
        </p:nvCxnSpPr>
        <p:spPr bwMode="auto">
          <a:xfrm flipV="1">
            <a:off x="106696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7" name="AutoShape 7"/>
          <p:cNvCxnSpPr>
            <a:cxnSpLocks noChangeShapeType="1"/>
            <a:stCxn id="15380" idx="0"/>
            <a:endCxn id="15374" idx="2"/>
          </p:cNvCxnSpPr>
          <p:nvPr/>
        </p:nvCxnSpPr>
        <p:spPr bwMode="auto">
          <a:xfrm flipV="1">
            <a:off x="3401696" y="5746539"/>
            <a:ext cx="529114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8" name="AutoShape 8"/>
          <p:cNvCxnSpPr>
            <a:cxnSpLocks noChangeShapeType="1"/>
            <a:stCxn id="15373" idx="2"/>
            <a:endCxn id="15379" idx="0"/>
          </p:cNvCxnSpPr>
          <p:nvPr/>
        </p:nvCxnSpPr>
        <p:spPr bwMode="auto">
          <a:xfrm>
            <a:off x="158035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/>
          <p:cNvCxnSpPr>
            <a:cxnSpLocks noChangeShapeType="1"/>
            <a:stCxn id="15374" idx="2"/>
            <a:endCxn id="15381" idx="0"/>
          </p:cNvCxnSpPr>
          <p:nvPr/>
        </p:nvCxnSpPr>
        <p:spPr bwMode="auto">
          <a:xfrm>
            <a:off x="3929063" y="5746539"/>
            <a:ext cx="55530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134636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 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9  4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               </a:t>
            </a: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620792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zh-CN" altLang="en-US"/>
          </a:p>
        </p:txBody>
      </p:sp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817245" y="5262563"/>
            <a:ext cx="8794115" cy="482177"/>
            <a:chOff x="468" y="2925"/>
            <a:chExt cx="5036" cy="268"/>
          </a:xfrm>
        </p:grpSpPr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AutoShape 14"/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670561" y="6424825"/>
            <a:ext cx="9050814" cy="482177"/>
            <a:chOff x="384" y="3571"/>
            <a:chExt cx="5183" cy="268"/>
          </a:xfrm>
        </p:grpSpPr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5386" name="AutoShape 26"/>
          <p:cNvCxnSpPr>
            <a:cxnSpLocks noChangeShapeType="1"/>
            <a:stCxn id="15375" idx="0"/>
            <a:endCxn id="15371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7" name="AutoShape 27"/>
          <p:cNvCxnSpPr>
            <a:cxnSpLocks noChangeShapeType="1"/>
            <a:stCxn id="15376" idx="0"/>
            <a:endCxn id="15371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8" name="AutoShape 28"/>
          <p:cNvCxnSpPr>
            <a:cxnSpLocks noChangeShapeType="1"/>
            <a:stCxn id="15382" idx="0"/>
            <a:endCxn id="15375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9" name="AutoShape 29"/>
          <p:cNvCxnSpPr>
            <a:cxnSpLocks noChangeShapeType="1"/>
            <a:stCxn id="15384" idx="0"/>
            <a:endCxn id="15376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0" name="AutoShape 30"/>
          <p:cNvCxnSpPr>
            <a:cxnSpLocks noChangeShapeType="1"/>
            <a:stCxn id="15375" idx="2"/>
            <a:endCxn id="15383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1" name="AutoShape 31"/>
          <p:cNvCxnSpPr>
            <a:cxnSpLocks noChangeShapeType="1"/>
            <a:stCxn id="15376" idx="2"/>
            <a:endCxn id="15385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2" name="AutoShape 32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                  </a:t>
            </a:r>
          </a:p>
        </p:txBody>
      </p:sp>
      <p:cxnSp>
        <p:nvCxnSpPr>
          <p:cNvPr id="15393" name="AutoShape 33"/>
          <p:cNvCxnSpPr>
            <a:cxnSpLocks noChangeShapeType="1"/>
            <a:stCxn id="15370" idx="0"/>
            <a:endCxn id="15392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4" name="AutoShape 34"/>
          <p:cNvCxnSpPr>
            <a:cxnSpLocks noChangeShapeType="1"/>
            <a:stCxn id="15371" idx="0"/>
            <a:endCxn id="15392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5" name="Line 35"/>
          <p:cNvSpPr>
            <a:spLocks noChangeShapeType="1"/>
          </p:cNvSpPr>
          <p:nvPr/>
        </p:nvSpPr>
        <p:spPr bwMode="auto">
          <a:xfrm flipH="1">
            <a:off x="2680495" y="3627120"/>
            <a:ext cx="590233" cy="17272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35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1F24053E-02EA-411F-8D45-C24B0E32F6C2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39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 (cont.)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22020" y="215900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Recursive call, partition</a:t>
            </a:r>
          </a:p>
        </p:txBody>
      </p:sp>
      <p:cxnSp>
        <p:nvCxnSpPr>
          <p:cNvPr id="16388" name="AutoShape 4"/>
          <p:cNvCxnSpPr>
            <a:cxnSpLocks noChangeShapeType="1"/>
            <a:stCxn id="16396" idx="0"/>
            <a:endCxn id="16394" idx="2"/>
          </p:cNvCxnSpPr>
          <p:nvPr/>
        </p:nvCxnSpPr>
        <p:spPr bwMode="auto">
          <a:xfrm flipV="1">
            <a:off x="158035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/>
          <p:cNvCxnSpPr>
            <a:cxnSpLocks noChangeShapeType="1"/>
            <a:stCxn id="16397" idx="0"/>
            <a:endCxn id="16394" idx="2"/>
          </p:cNvCxnSpPr>
          <p:nvPr/>
        </p:nvCxnSpPr>
        <p:spPr bwMode="auto">
          <a:xfrm flipH="1" flipV="1">
            <a:off x="275558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6"/>
          <p:cNvCxnSpPr>
            <a:cxnSpLocks noChangeShapeType="1"/>
            <a:stCxn id="16401" idx="0"/>
            <a:endCxn id="16396" idx="2"/>
          </p:cNvCxnSpPr>
          <p:nvPr/>
        </p:nvCxnSpPr>
        <p:spPr bwMode="auto">
          <a:xfrm flipV="1">
            <a:off x="106696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7"/>
          <p:cNvCxnSpPr>
            <a:cxnSpLocks noChangeShapeType="1"/>
            <a:stCxn id="16403" idx="0"/>
            <a:endCxn id="16397" idx="2"/>
          </p:cNvCxnSpPr>
          <p:nvPr/>
        </p:nvCxnSpPr>
        <p:spPr bwMode="auto">
          <a:xfrm flipV="1">
            <a:off x="3401696" y="5746539"/>
            <a:ext cx="529114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8"/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158035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9"/>
          <p:cNvCxnSpPr>
            <a:cxnSpLocks noChangeShapeType="1"/>
            <a:stCxn id="16397" idx="2"/>
            <a:endCxn id="16404" idx="0"/>
          </p:cNvCxnSpPr>
          <p:nvPr/>
        </p:nvCxnSpPr>
        <p:spPr bwMode="auto">
          <a:xfrm>
            <a:off x="3929063" y="5746539"/>
            <a:ext cx="55530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134636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 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9  4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</a:t>
            </a: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620792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81724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2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</a:t>
            </a:r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310658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567880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796814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grpSp>
        <p:nvGrpSpPr>
          <p:cNvPr id="16400" name="Group 16"/>
          <p:cNvGrpSpPr>
            <a:grpSpLocks/>
          </p:cNvGrpSpPr>
          <p:nvPr/>
        </p:nvGrpSpPr>
        <p:grpSpPr bwMode="auto">
          <a:xfrm>
            <a:off x="670561" y="6424825"/>
            <a:ext cx="9050814" cy="482177"/>
            <a:chOff x="384" y="3571"/>
            <a:chExt cx="5183" cy="268"/>
          </a:xfrm>
        </p:grpSpPr>
        <p:sp>
          <p:nvSpPr>
            <p:cNvPr id="16401" name="AutoShape 17"/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CC99FF"/>
                  </a:solidFill>
                  <a:latin typeface="Tahoma" pitchFamily="32" charset="0"/>
                </a:rPr>
                <a:t> </a:t>
              </a:r>
            </a:p>
          </p:txBody>
        </p:sp>
        <p:sp>
          <p:nvSpPr>
            <p:cNvPr id="16402" name="AutoShape 18"/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CC99FF"/>
                  </a:solidFill>
                  <a:latin typeface="Tahoma" pitchFamily="32" charset="0"/>
                </a:rPr>
                <a:t> </a:t>
              </a:r>
            </a:p>
          </p:txBody>
        </p:sp>
        <p:sp>
          <p:nvSpPr>
            <p:cNvPr id="16403" name="AutoShape 19"/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CC99FF"/>
                  </a:solidFill>
                  <a:latin typeface="Tahoma" pitchFamily="32" charset="0"/>
                </a:rPr>
                <a:t> </a:t>
              </a:r>
            </a:p>
          </p:txBody>
        </p:sp>
        <p:sp>
          <p:nvSpPr>
            <p:cNvPr id="16404" name="AutoShape 20"/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CC99FF"/>
                  </a:solidFill>
                  <a:latin typeface="Tahoma" pitchFamily="32" charset="0"/>
                </a:rPr>
                <a:t> </a:t>
              </a:r>
            </a:p>
          </p:txBody>
        </p:sp>
        <p:sp>
          <p:nvSpPr>
            <p:cNvPr id="16405" name="AutoShape 21"/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CC99FF"/>
                  </a:solidFill>
                  <a:latin typeface="Tahoma" pitchFamily="32" charset="0"/>
                </a:rPr>
                <a:t> </a:t>
              </a:r>
            </a:p>
          </p:txBody>
        </p:sp>
        <p:sp>
          <p:nvSpPr>
            <p:cNvPr id="16406" name="AutoShape 22"/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CC99FF"/>
                  </a:solidFill>
                  <a:latin typeface="Tahoma" pitchFamily="32" charset="0"/>
                </a:rPr>
                <a:t> </a:t>
              </a:r>
            </a:p>
          </p:txBody>
        </p:sp>
        <p:sp>
          <p:nvSpPr>
            <p:cNvPr id="16407" name="AutoShape 23"/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CC99FF"/>
                  </a:solidFill>
                  <a:latin typeface="Tahoma" pitchFamily="32" charset="0"/>
                </a:rPr>
                <a:t> </a:t>
              </a:r>
            </a:p>
          </p:txBody>
        </p:sp>
        <p:sp>
          <p:nvSpPr>
            <p:cNvPr id="16408" name="AutoShape 24"/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CC99FF"/>
                  </a:solidFill>
                  <a:latin typeface="Tahoma" pitchFamily="32" charset="0"/>
                </a:rPr>
                <a:t> </a:t>
              </a:r>
            </a:p>
          </p:txBody>
        </p:sp>
      </p:grpSp>
      <p:cxnSp>
        <p:nvCxnSpPr>
          <p:cNvPr id="16409" name="AutoShape 25"/>
          <p:cNvCxnSpPr>
            <a:cxnSpLocks noChangeShapeType="1"/>
            <a:stCxn id="16398" idx="0"/>
            <a:endCxn id="16395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26"/>
          <p:cNvCxnSpPr>
            <a:cxnSpLocks noChangeShapeType="1"/>
            <a:stCxn id="16399" idx="0"/>
            <a:endCxn id="16395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27"/>
          <p:cNvCxnSpPr>
            <a:cxnSpLocks noChangeShapeType="1"/>
            <a:stCxn id="16405" idx="0"/>
            <a:endCxn id="16398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2" name="AutoShape 28"/>
          <p:cNvCxnSpPr>
            <a:cxnSpLocks noChangeShapeType="1"/>
            <a:stCxn id="16407" idx="0"/>
            <a:endCxn id="16399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/>
          <p:cNvCxnSpPr>
            <a:cxnSpLocks noChangeShapeType="1"/>
            <a:stCxn id="16398" idx="2"/>
            <a:endCxn id="16406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4" name="AutoShape 30"/>
          <p:cNvCxnSpPr>
            <a:cxnSpLocks noChangeShapeType="1"/>
            <a:stCxn id="16399" idx="2"/>
            <a:endCxn id="16408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5" name="AutoShape 31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/>
              <a:t>                                </a:t>
            </a:r>
          </a:p>
        </p:txBody>
      </p:sp>
      <p:cxnSp>
        <p:nvCxnSpPr>
          <p:cNvPr id="16416" name="AutoShape 32"/>
          <p:cNvCxnSpPr>
            <a:cxnSpLocks noChangeShapeType="1"/>
            <a:stCxn id="16394" idx="0"/>
            <a:endCxn id="16415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7" name="AutoShape 33"/>
          <p:cNvCxnSpPr>
            <a:cxnSpLocks noChangeShapeType="1"/>
            <a:stCxn id="16395" idx="0"/>
            <a:endCxn id="16415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1339375" y="4749800"/>
            <a:ext cx="590233" cy="34544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3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ts val="5280"/>
              </a:lnSpc>
              <a:spcBef>
                <a:spcPts val="100"/>
              </a:spcBef>
            </a:pPr>
            <a:r>
              <a:rPr spc="-55" dirty="0"/>
              <a:t>LINEAR</a:t>
            </a:r>
            <a:r>
              <a:rPr spc="-180" dirty="0"/>
              <a:t> </a:t>
            </a:r>
            <a:r>
              <a:rPr spc="-70" dirty="0"/>
              <a:t>SEARCH</a:t>
            </a:r>
          </a:p>
          <a:p>
            <a:pPr marL="149860">
              <a:lnSpc>
                <a:spcPts val="5280"/>
              </a:lnSpc>
              <a:tabLst>
                <a:tab pos="7601584" algn="l"/>
              </a:tabLst>
            </a:pPr>
            <a:r>
              <a:rPr u="sng" spc="-30" dirty="0"/>
              <a:t>ON </a:t>
            </a:r>
            <a:r>
              <a:rPr u="sng" spc="-55" dirty="0">
                <a:solidFill>
                  <a:srgbClr val="C00000"/>
                </a:solidFill>
              </a:rPr>
              <a:t>UNSORTED </a:t>
            </a:r>
            <a:r>
              <a:rPr u="sng" spc="-114" dirty="0"/>
              <a:t>LIST:</a:t>
            </a:r>
            <a:r>
              <a:rPr u="sng" spc="-265" dirty="0"/>
              <a:t> </a:t>
            </a:r>
            <a:r>
              <a:rPr u="sng" spc="-55" dirty="0"/>
              <a:t>RECAP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326" y="2335954"/>
            <a:ext cx="7564120" cy="397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3884929" indent="-610235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spc="-5" dirty="0">
                <a:latin typeface="Courier New"/>
                <a:cs typeface="Courier New"/>
              </a:rPr>
              <a:t>linear_search(L,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e):  </a:t>
            </a:r>
            <a:r>
              <a:rPr sz="2000" spc="-5" dirty="0">
                <a:latin typeface="Courier New"/>
                <a:cs typeface="Courier New"/>
              </a:rPr>
              <a:t>found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False</a:t>
            </a:r>
          </a:p>
          <a:p>
            <a:pPr marL="1231900" marR="3427095" indent="-610235">
              <a:lnSpc>
                <a:spcPct val="100000"/>
              </a:lnSpc>
              <a:tabLst>
                <a:tab pos="16891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2000" spc="-4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range(len(L)): 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	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L[i]:</a:t>
            </a:r>
            <a:endParaRPr sz="2000" dirty="0">
              <a:latin typeface="Courier New"/>
              <a:cs typeface="Courier New"/>
            </a:endParaRPr>
          </a:p>
          <a:p>
            <a:pPr marL="622300" marR="3884929" indent="1219200">
              <a:lnSpc>
                <a:spcPct val="100000"/>
              </a:lnSpc>
              <a:tabLst>
                <a:tab pos="1689100" algn="l"/>
              </a:tabLst>
            </a:pPr>
            <a:r>
              <a:rPr sz="2000" spc="-5" dirty="0">
                <a:latin typeface="Courier New"/>
                <a:cs typeface="Courier New"/>
              </a:rPr>
              <a:t>found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True 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2000" dirty="0">
                <a:latin typeface="Courier New"/>
                <a:cs typeface="Courier New"/>
              </a:rPr>
              <a:t>found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must </a:t>
            </a:r>
            <a:r>
              <a:rPr sz="2600" spc="-5" dirty="0">
                <a:latin typeface="Calibri"/>
                <a:cs typeface="Calibri"/>
              </a:rPr>
              <a:t>look </a:t>
            </a:r>
            <a:r>
              <a:rPr sz="2600" dirty="0">
                <a:latin typeface="Calibri"/>
                <a:cs typeface="Calibri"/>
              </a:rPr>
              <a:t>through </a:t>
            </a:r>
            <a:r>
              <a:rPr sz="2600" spc="-5" dirty="0">
                <a:latin typeface="Calibri"/>
                <a:cs typeface="Calibri"/>
              </a:rPr>
              <a:t>all </a:t>
            </a:r>
            <a:r>
              <a:rPr sz="2600" dirty="0">
                <a:latin typeface="Calibri"/>
                <a:cs typeface="Calibri"/>
              </a:rPr>
              <a:t>elements to </a:t>
            </a:r>
            <a:r>
              <a:rPr sz="2600" spc="-5" dirty="0">
                <a:latin typeface="Calibri"/>
                <a:cs typeface="Calibri"/>
              </a:rPr>
              <a:t>decide it’s not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there</a:t>
            </a: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O(len(L)) 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loop </a:t>
            </a:r>
            <a:r>
              <a:rPr sz="2600" dirty="0">
                <a:latin typeface="Calibri"/>
                <a:cs typeface="Calibri"/>
              </a:rPr>
              <a:t>* </a:t>
            </a:r>
            <a:r>
              <a:rPr sz="2600" spc="-5" dirty="0">
                <a:latin typeface="Calibri"/>
                <a:cs typeface="Calibri"/>
              </a:rPr>
              <a:t>O(1) </a:t>
            </a:r>
            <a:r>
              <a:rPr sz="2600" dirty="0">
                <a:latin typeface="Calibri"/>
                <a:cs typeface="Calibri"/>
              </a:rPr>
              <a:t>to test </a:t>
            </a:r>
            <a:r>
              <a:rPr sz="2600" spc="-5" dirty="0">
                <a:latin typeface="Calibri"/>
                <a:cs typeface="Calibri"/>
              </a:rPr>
              <a:t>if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==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L[i]</a:t>
            </a: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overall </a:t>
            </a:r>
            <a:r>
              <a:rPr sz="2600" dirty="0">
                <a:latin typeface="Calibri"/>
                <a:cs typeface="Calibri"/>
              </a:rPr>
              <a:t>complexity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O(n)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–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where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 is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len(L)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8740" y="2892047"/>
            <a:ext cx="2017886" cy="161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8673" y="3329843"/>
            <a:ext cx="2567305" cy="589280"/>
          </a:xfrm>
          <a:custGeom>
            <a:avLst/>
            <a:gdLst/>
            <a:ahLst/>
            <a:cxnLst/>
            <a:rect l="l" t="t" r="r" b="b"/>
            <a:pathLst>
              <a:path w="2567304" h="589279">
                <a:moveTo>
                  <a:pt x="0" y="0"/>
                </a:moveTo>
                <a:lnTo>
                  <a:pt x="2566697" y="0"/>
                </a:lnTo>
                <a:lnTo>
                  <a:pt x="2566697" y="589008"/>
                </a:lnTo>
                <a:lnTo>
                  <a:pt x="0" y="589008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5382" y="5251512"/>
            <a:ext cx="1679163" cy="1482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7446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C405610D-2920-42B7-94E6-19364C174DFB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40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 (cont.)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22020" y="215900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Recursive call, base case</a:t>
            </a:r>
          </a:p>
        </p:txBody>
      </p:sp>
      <p:cxnSp>
        <p:nvCxnSpPr>
          <p:cNvPr id="17412" name="AutoShape 4"/>
          <p:cNvCxnSpPr>
            <a:cxnSpLocks noChangeShapeType="1"/>
            <a:stCxn id="17421" idx="0"/>
            <a:endCxn id="17418" idx="2"/>
          </p:cNvCxnSpPr>
          <p:nvPr/>
        </p:nvCxnSpPr>
        <p:spPr bwMode="auto">
          <a:xfrm flipV="1">
            <a:off x="158035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22" idx="0"/>
            <a:endCxn id="17418" idx="2"/>
          </p:cNvCxnSpPr>
          <p:nvPr/>
        </p:nvCxnSpPr>
        <p:spPr bwMode="auto">
          <a:xfrm flipH="1" flipV="1">
            <a:off x="275558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6"/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106696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7"/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401696" y="5746539"/>
            <a:ext cx="529114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8"/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158035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/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929063" y="5746539"/>
            <a:ext cx="55530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134636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 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9  4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620792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817245" y="5262563"/>
            <a:ext cx="8794115" cy="482177"/>
            <a:chOff x="468" y="2925"/>
            <a:chExt cx="5036" cy="268"/>
          </a:xfrm>
        </p:grpSpPr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latin typeface="Tahoma" pitchFamily="32" charset="0"/>
                </a:rPr>
                <a:t>7 </a:t>
              </a:r>
              <a:r>
                <a:rPr lang="en-US" altLang="zh-CN" sz="2000" b="1">
                  <a:solidFill>
                    <a:srgbClr val="006666"/>
                  </a:solidFill>
                  <a:latin typeface="Symbol" pitchFamily="16" charset="2"/>
                </a:rPr>
                <a:t></a:t>
              </a:r>
              <a:r>
                <a:rPr lang="en-US" altLang="zh-CN" sz="2000">
                  <a:latin typeface="Tahoma" pitchFamily="32" charset="0"/>
                </a:rPr>
                <a:t> 2</a:t>
              </a:r>
              <a:r>
                <a:rPr lang="en-US" altLang="zh-CN" sz="2000">
                  <a:solidFill>
                    <a:srgbClr val="99CC99"/>
                  </a:solidFill>
                  <a:latin typeface="Tahoma" pitchFamily="32" charset="0"/>
                </a:rPr>
                <a:t> </a:t>
              </a:r>
              <a:r>
                <a:rPr lang="en-US" altLang="zh-CN" sz="2000" b="1">
                  <a:solidFill>
                    <a:srgbClr val="99CC99"/>
                  </a:solidFill>
                  <a:latin typeface="Tahoma" pitchFamily="32" charset="0"/>
                </a:rPr>
                <a:t>        </a:t>
              </a:r>
            </a:p>
          </p:txBody>
        </p:sp>
        <p:sp>
          <p:nvSpPr>
            <p:cNvPr id="17422" name="AutoShape 14"/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99CC99"/>
                  </a:solidFill>
                  <a:latin typeface="Tahoma" pitchFamily="32" charset="0"/>
                </a:rPr>
                <a:t> </a:t>
              </a:r>
            </a:p>
          </p:txBody>
        </p:sp>
        <p:sp>
          <p:nvSpPr>
            <p:cNvPr id="17423" name="AutoShape 15"/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99CC99"/>
                  </a:solidFill>
                  <a:latin typeface="Tahoma" pitchFamily="32" charset="0"/>
                </a:rPr>
                <a:t> </a:t>
              </a:r>
            </a:p>
          </p:txBody>
        </p:sp>
        <p:sp>
          <p:nvSpPr>
            <p:cNvPr id="17424" name="AutoShape 16"/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itchFamily="16" charset="0"/>
                  <a:ea typeface="Droid Sans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zh-CN" sz="2000">
                  <a:solidFill>
                    <a:srgbClr val="99CC99"/>
                  </a:solidFill>
                  <a:latin typeface="Tahoma" pitchFamily="32" charset="0"/>
                </a:rPr>
                <a:t> </a:t>
              </a:r>
            </a:p>
          </p:txBody>
        </p:sp>
      </p:grp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67056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7</a:t>
            </a: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1756727" y="6424825"/>
            <a:ext cx="763112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301228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7428" name="AutoShape 20"/>
          <p:cNvSpPr>
            <a:spLocks noChangeArrowheads="1"/>
          </p:cNvSpPr>
          <p:nvPr/>
        </p:nvSpPr>
        <p:spPr bwMode="auto">
          <a:xfrm>
            <a:off x="410543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7429" name="AutoShape 21"/>
          <p:cNvSpPr>
            <a:spLocks noChangeArrowheads="1"/>
          </p:cNvSpPr>
          <p:nvPr/>
        </p:nvSpPr>
        <p:spPr bwMode="auto">
          <a:xfrm>
            <a:off x="553212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7430" name="AutoShape 22"/>
          <p:cNvSpPr>
            <a:spLocks noChangeArrowheads="1"/>
          </p:cNvSpPr>
          <p:nvPr/>
        </p:nvSpPr>
        <p:spPr bwMode="auto">
          <a:xfrm>
            <a:off x="6618287" y="6424825"/>
            <a:ext cx="763112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7431" name="AutoShape 23"/>
          <p:cNvSpPr>
            <a:spLocks noChangeArrowheads="1"/>
          </p:cNvSpPr>
          <p:nvPr/>
        </p:nvSpPr>
        <p:spPr bwMode="auto">
          <a:xfrm>
            <a:off x="787384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auto">
          <a:xfrm>
            <a:off x="896699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cxnSp>
        <p:nvCxnSpPr>
          <p:cNvPr id="17433" name="AutoShape 25"/>
          <p:cNvCxnSpPr>
            <a:cxnSpLocks noChangeShapeType="1"/>
            <a:stCxn id="17423" idx="0"/>
            <a:endCxn id="17419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4" name="AutoShape 26"/>
          <p:cNvCxnSpPr>
            <a:cxnSpLocks noChangeShapeType="1"/>
            <a:stCxn id="17424" idx="0"/>
            <a:endCxn id="17419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5" name="AutoShape 27"/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6" name="AutoShape 28"/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7" name="AutoShape 29"/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8" name="AutoShape 30"/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9" name="AutoShape 31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                   </a:t>
            </a:r>
          </a:p>
        </p:txBody>
      </p:sp>
      <p:cxnSp>
        <p:nvCxnSpPr>
          <p:cNvPr id="17440" name="AutoShape 32"/>
          <p:cNvCxnSpPr>
            <a:cxnSpLocks noChangeShapeType="1"/>
            <a:stCxn id="17418" idx="0"/>
            <a:endCxn id="17439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1" name="AutoShape 33"/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836455" y="5872480"/>
            <a:ext cx="422593" cy="4318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241542D-D3F6-42EA-BB00-BD860FD06025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41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 (cont.)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22020" y="215900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Recursive call, base case</a:t>
            </a:r>
          </a:p>
        </p:txBody>
      </p:sp>
      <p:cxnSp>
        <p:nvCxnSpPr>
          <p:cNvPr id="18436" name="AutoShape 4"/>
          <p:cNvCxnSpPr>
            <a:cxnSpLocks noChangeShapeType="1"/>
            <a:stCxn id="18444" idx="0"/>
            <a:endCxn id="18442" idx="2"/>
          </p:cNvCxnSpPr>
          <p:nvPr/>
        </p:nvCxnSpPr>
        <p:spPr bwMode="auto">
          <a:xfrm flipV="1">
            <a:off x="158035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7" name="AutoShape 5"/>
          <p:cNvCxnSpPr>
            <a:cxnSpLocks noChangeShapeType="1"/>
            <a:stCxn id="18445" idx="0"/>
            <a:endCxn id="18442" idx="2"/>
          </p:cNvCxnSpPr>
          <p:nvPr/>
        </p:nvCxnSpPr>
        <p:spPr bwMode="auto">
          <a:xfrm flipH="1" flipV="1">
            <a:off x="275558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8" name="AutoShape 6"/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V="1">
            <a:off x="106696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9" name="AutoShape 7"/>
          <p:cNvCxnSpPr>
            <a:cxnSpLocks noChangeShapeType="1"/>
            <a:stCxn id="18450" idx="0"/>
            <a:endCxn id="18445" idx="2"/>
          </p:cNvCxnSpPr>
          <p:nvPr/>
        </p:nvCxnSpPr>
        <p:spPr bwMode="auto">
          <a:xfrm flipV="1">
            <a:off x="3401696" y="5746539"/>
            <a:ext cx="529114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0" name="AutoShape 8"/>
          <p:cNvCxnSpPr>
            <a:cxnSpLocks noChangeShapeType="1"/>
            <a:stCxn id="18444" idx="2"/>
            <a:endCxn id="18449" idx="0"/>
          </p:cNvCxnSpPr>
          <p:nvPr/>
        </p:nvCxnSpPr>
        <p:spPr bwMode="auto">
          <a:xfrm>
            <a:off x="1580357" y="5746539"/>
            <a:ext cx="55705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/>
          <p:cNvCxnSpPr>
            <a:cxnSpLocks noChangeShapeType="1"/>
            <a:stCxn id="18445" idx="2"/>
            <a:endCxn id="18451" idx="0"/>
          </p:cNvCxnSpPr>
          <p:nvPr/>
        </p:nvCxnSpPr>
        <p:spPr bwMode="auto">
          <a:xfrm>
            <a:off x="3929063" y="5746539"/>
            <a:ext cx="55530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134636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 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9  4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</a:t>
            </a: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620792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81724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2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</a:t>
            </a: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310658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567880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796814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67056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7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1676400" y="6424825"/>
            <a:ext cx="922020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2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</a:t>
            </a: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301228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410543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553212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6618287" y="6424825"/>
            <a:ext cx="763112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787384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896699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cxnSp>
        <p:nvCxnSpPr>
          <p:cNvPr id="18456" name="AutoShape 24"/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7" name="AutoShape 25"/>
          <p:cNvCxnSpPr>
            <a:cxnSpLocks noChangeShapeType="1"/>
            <a:stCxn id="18447" idx="0"/>
            <a:endCxn id="18443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8" name="AutoShape 26"/>
          <p:cNvCxnSpPr>
            <a:cxnSpLocks noChangeShapeType="1"/>
            <a:stCxn id="18452" idx="0"/>
            <a:endCxn id="18446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/>
          <p:cNvCxnSpPr>
            <a:cxnSpLocks noChangeShapeType="1"/>
            <a:stCxn id="18454" idx="0"/>
            <a:endCxn id="18447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0" name="AutoShape 28"/>
          <p:cNvCxnSpPr>
            <a:cxnSpLocks noChangeShapeType="1"/>
            <a:stCxn id="18446" idx="2"/>
            <a:endCxn id="18453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1" name="AutoShape 29"/>
          <p:cNvCxnSpPr>
            <a:cxnSpLocks noChangeShapeType="1"/>
            <a:stCxn id="18447" idx="2"/>
            <a:endCxn id="18455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2" name="AutoShape 30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                  </a:t>
            </a:r>
          </a:p>
        </p:txBody>
      </p:sp>
      <p:cxnSp>
        <p:nvCxnSpPr>
          <p:cNvPr id="18463" name="AutoShape 31"/>
          <p:cNvCxnSpPr>
            <a:cxnSpLocks noChangeShapeType="1"/>
            <a:stCxn id="18442" idx="0"/>
            <a:endCxn id="18462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4" name="AutoShape 32"/>
          <p:cNvCxnSpPr>
            <a:cxnSpLocks noChangeShapeType="1"/>
            <a:stCxn id="18443" idx="0"/>
            <a:endCxn id="18462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1927860" y="5872480"/>
            <a:ext cx="419100" cy="4318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35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84661EB5-F4C4-47B0-9C3A-8A3AF6A8E0E8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42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 (cont.)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05840" y="224536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Merge</a:t>
            </a:r>
          </a:p>
        </p:txBody>
      </p:sp>
      <p:cxnSp>
        <p:nvCxnSpPr>
          <p:cNvPr id="19460" name="AutoShape 4"/>
          <p:cNvCxnSpPr>
            <a:cxnSpLocks noChangeShapeType="1"/>
            <a:stCxn id="19468" idx="0"/>
            <a:endCxn id="19466" idx="2"/>
          </p:cNvCxnSpPr>
          <p:nvPr/>
        </p:nvCxnSpPr>
        <p:spPr bwMode="auto">
          <a:xfrm flipV="1">
            <a:off x="1592580" y="4584277"/>
            <a:ext cx="116300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1" name="AutoShape 5"/>
          <p:cNvCxnSpPr>
            <a:cxnSpLocks noChangeShapeType="1"/>
            <a:stCxn id="19469" idx="0"/>
            <a:endCxn id="19466" idx="2"/>
          </p:cNvCxnSpPr>
          <p:nvPr/>
        </p:nvCxnSpPr>
        <p:spPr bwMode="auto">
          <a:xfrm flipH="1" flipV="1">
            <a:off x="275558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2" name="AutoShape 6"/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V="1">
            <a:off x="1066960" y="5746539"/>
            <a:ext cx="525621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3" name="AutoShape 7"/>
          <p:cNvCxnSpPr>
            <a:cxnSpLocks noChangeShapeType="1"/>
            <a:stCxn id="19474" idx="0"/>
            <a:endCxn id="19469" idx="2"/>
          </p:cNvCxnSpPr>
          <p:nvPr/>
        </p:nvCxnSpPr>
        <p:spPr bwMode="auto">
          <a:xfrm flipV="1">
            <a:off x="3401696" y="5746539"/>
            <a:ext cx="529114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4" name="AutoShape 8"/>
          <p:cNvCxnSpPr>
            <a:cxnSpLocks noChangeShapeType="1"/>
            <a:stCxn id="19468" idx="2"/>
            <a:endCxn id="19473" idx="0"/>
          </p:cNvCxnSpPr>
          <p:nvPr/>
        </p:nvCxnSpPr>
        <p:spPr bwMode="auto">
          <a:xfrm>
            <a:off x="1592580" y="5746539"/>
            <a:ext cx="54483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5" name="AutoShape 9"/>
          <p:cNvCxnSpPr>
            <a:cxnSpLocks noChangeShapeType="1"/>
            <a:stCxn id="19469" idx="2"/>
            <a:endCxn id="19475" idx="0"/>
          </p:cNvCxnSpPr>
          <p:nvPr/>
        </p:nvCxnSpPr>
        <p:spPr bwMode="auto">
          <a:xfrm>
            <a:off x="3929063" y="5746539"/>
            <a:ext cx="55530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134636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 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9  4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 </a:t>
            </a:r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620792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754380" y="5262564"/>
            <a:ext cx="1676400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2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2  7</a:t>
            </a:r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310658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9470" name="AutoShape 14"/>
          <p:cNvSpPr>
            <a:spLocks noChangeArrowheads="1"/>
          </p:cNvSpPr>
          <p:nvPr/>
        </p:nvSpPr>
        <p:spPr bwMode="auto">
          <a:xfrm>
            <a:off x="567880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796814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9472" name="AutoShape 16"/>
          <p:cNvSpPr>
            <a:spLocks noChangeArrowheads="1"/>
          </p:cNvSpPr>
          <p:nvPr/>
        </p:nvSpPr>
        <p:spPr bwMode="auto">
          <a:xfrm>
            <a:off x="67056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7</a:t>
            </a:r>
          </a:p>
        </p:txBody>
      </p: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1676400" y="6424825"/>
            <a:ext cx="922020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2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</a:t>
            </a:r>
          </a:p>
        </p:txBody>
      </p:sp>
      <p:sp>
        <p:nvSpPr>
          <p:cNvPr id="19474" name="AutoShape 18"/>
          <p:cNvSpPr>
            <a:spLocks noChangeArrowheads="1"/>
          </p:cNvSpPr>
          <p:nvPr/>
        </p:nvSpPr>
        <p:spPr bwMode="auto">
          <a:xfrm>
            <a:off x="301228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9475" name="AutoShape 19"/>
          <p:cNvSpPr>
            <a:spLocks noChangeArrowheads="1"/>
          </p:cNvSpPr>
          <p:nvPr/>
        </p:nvSpPr>
        <p:spPr bwMode="auto">
          <a:xfrm>
            <a:off x="410543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9476" name="AutoShape 20"/>
          <p:cNvSpPr>
            <a:spLocks noChangeArrowheads="1"/>
          </p:cNvSpPr>
          <p:nvPr/>
        </p:nvSpPr>
        <p:spPr bwMode="auto">
          <a:xfrm>
            <a:off x="553212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9477" name="AutoShape 21"/>
          <p:cNvSpPr>
            <a:spLocks noChangeArrowheads="1"/>
          </p:cNvSpPr>
          <p:nvPr/>
        </p:nvSpPr>
        <p:spPr bwMode="auto">
          <a:xfrm>
            <a:off x="6618287" y="6424825"/>
            <a:ext cx="763112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787384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19479" name="AutoShape 23"/>
          <p:cNvSpPr>
            <a:spLocks noChangeArrowheads="1"/>
          </p:cNvSpPr>
          <p:nvPr/>
        </p:nvSpPr>
        <p:spPr bwMode="auto">
          <a:xfrm>
            <a:off x="896699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cxnSp>
        <p:nvCxnSpPr>
          <p:cNvPr id="19480" name="AutoShape 24"/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5"/>
          <p:cNvCxnSpPr>
            <a:cxnSpLocks noChangeShapeType="1"/>
            <a:stCxn id="19471" idx="0"/>
            <a:endCxn id="19467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2" name="AutoShape 26"/>
          <p:cNvCxnSpPr>
            <a:cxnSpLocks noChangeShapeType="1"/>
            <a:stCxn id="19476" idx="0"/>
            <a:endCxn id="19470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3" name="AutoShape 27"/>
          <p:cNvCxnSpPr>
            <a:cxnSpLocks noChangeShapeType="1"/>
            <a:stCxn id="19478" idx="0"/>
            <a:endCxn id="19471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4" name="AutoShape 28"/>
          <p:cNvCxnSpPr>
            <a:cxnSpLocks noChangeShapeType="1"/>
            <a:stCxn id="19470" idx="2"/>
            <a:endCxn id="19477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5" name="AutoShape 29"/>
          <p:cNvCxnSpPr>
            <a:cxnSpLocks noChangeShapeType="1"/>
            <a:stCxn id="19471" idx="2"/>
            <a:endCxn id="19479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AutoShape 30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                   </a:t>
            </a:r>
          </a:p>
        </p:txBody>
      </p:sp>
      <p:cxnSp>
        <p:nvCxnSpPr>
          <p:cNvPr id="19487" name="AutoShape 31"/>
          <p:cNvCxnSpPr>
            <a:cxnSpLocks noChangeShapeType="1"/>
            <a:stCxn id="19466" idx="0"/>
            <a:endCxn id="19486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8" name="AutoShape 32"/>
          <p:cNvCxnSpPr>
            <a:cxnSpLocks noChangeShapeType="1"/>
            <a:stCxn id="19467" idx="0"/>
            <a:endCxn id="19486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Line 33"/>
          <p:cNvSpPr>
            <a:spLocks noChangeShapeType="1"/>
          </p:cNvSpPr>
          <p:nvPr/>
        </p:nvSpPr>
        <p:spPr bwMode="auto">
          <a:xfrm flipH="1">
            <a:off x="836455" y="5872480"/>
            <a:ext cx="422593" cy="431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1927860" y="5872480"/>
            <a:ext cx="419100" cy="431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82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77BB6B8-108D-49D7-8842-80D111ADCD7E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43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 (cont.)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22020" y="207264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Recursive call, …, base case, merge</a:t>
            </a:r>
          </a:p>
        </p:txBody>
      </p:sp>
      <p:cxnSp>
        <p:nvCxnSpPr>
          <p:cNvPr id="20484" name="AutoShape 4"/>
          <p:cNvCxnSpPr>
            <a:cxnSpLocks noChangeShapeType="1"/>
            <a:stCxn id="20492" idx="0"/>
            <a:endCxn id="20490" idx="2"/>
          </p:cNvCxnSpPr>
          <p:nvPr/>
        </p:nvCxnSpPr>
        <p:spPr bwMode="auto">
          <a:xfrm flipV="1">
            <a:off x="1592580" y="4584277"/>
            <a:ext cx="116300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5" name="AutoShape 5"/>
          <p:cNvCxnSpPr>
            <a:cxnSpLocks noChangeShapeType="1"/>
            <a:stCxn id="20493" idx="0"/>
            <a:endCxn id="20490" idx="2"/>
          </p:cNvCxnSpPr>
          <p:nvPr/>
        </p:nvCxnSpPr>
        <p:spPr bwMode="auto">
          <a:xfrm flipH="1" flipV="1">
            <a:off x="275558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6" name="AutoShape 6"/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V="1">
            <a:off x="1066960" y="5746539"/>
            <a:ext cx="525621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7" name="AutoShape 7"/>
          <p:cNvCxnSpPr>
            <a:cxnSpLocks noChangeShapeType="1"/>
            <a:endCxn id="20493" idx="2"/>
          </p:cNvCxnSpPr>
          <p:nvPr/>
        </p:nvCxnSpPr>
        <p:spPr bwMode="auto">
          <a:xfrm flipV="1">
            <a:off x="3401695" y="5746539"/>
            <a:ext cx="527368" cy="667491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8" name="AutoShape 8"/>
          <p:cNvCxnSpPr>
            <a:cxnSpLocks noChangeShapeType="1"/>
            <a:stCxn id="20492" idx="2"/>
            <a:endCxn id="20497" idx="0"/>
          </p:cNvCxnSpPr>
          <p:nvPr/>
        </p:nvCxnSpPr>
        <p:spPr bwMode="auto">
          <a:xfrm>
            <a:off x="1592580" y="5746539"/>
            <a:ext cx="54483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9" name="AutoShape 9"/>
          <p:cNvCxnSpPr>
            <a:cxnSpLocks noChangeShapeType="1"/>
            <a:stCxn id="20493" idx="2"/>
          </p:cNvCxnSpPr>
          <p:nvPr/>
        </p:nvCxnSpPr>
        <p:spPr bwMode="auto">
          <a:xfrm>
            <a:off x="3929063" y="5746539"/>
            <a:ext cx="555308" cy="667491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134636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 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9  4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</a:t>
            </a:r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>
            <a:off x="620792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754380" y="5262564"/>
            <a:ext cx="1676400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2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2  7</a:t>
            </a:r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310658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9  4 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 4  9</a:t>
            </a:r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567880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796814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67056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7</a:t>
            </a: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1676400" y="6424825"/>
            <a:ext cx="922020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2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</a:t>
            </a: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553212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6618287" y="6424825"/>
            <a:ext cx="763112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787384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896699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cxnSp>
        <p:nvCxnSpPr>
          <p:cNvPr id="20502" name="AutoShape 22"/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/>
          <p:cNvCxnSpPr>
            <a:cxnSpLocks noChangeShapeType="1"/>
            <a:stCxn id="20495" idx="0"/>
            <a:endCxn id="20491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/>
          <p:cNvCxnSpPr>
            <a:cxnSpLocks noChangeShapeType="1"/>
            <a:stCxn id="20498" idx="0"/>
            <a:endCxn id="20494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5"/>
          <p:cNvCxnSpPr>
            <a:cxnSpLocks noChangeShapeType="1"/>
            <a:stCxn id="20500" idx="0"/>
            <a:endCxn id="20495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6" name="AutoShape 26"/>
          <p:cNvCxnSpPr>
            <a:cxnSpLocks noChangeShapeType="1"/>
            <a:stCxn id="20494" idx="2"/>
            <a:endCxn id="20499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7" name="AutoShape 27"/>
          <p:cNvCxnSpPr>
            <a:cxnSpLocks noChangeShapeType="1"/>
            <a:stCxn id="20495" idx="2"/>
            <a:endCxn id="20501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AutoShape 28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                  </a:t>
            </a:r>
          </a:p>
        </p:txBody>
      </p:sp>
      <p:cxnSp>
        <p:nvCxnSpPr>
          <p:cNvPr id="20509" name="AutoShape 29"/>
          <p:cNvCxnSpPr>
            <a:cxnSpLocks noChangeShapeType="1"/>
            <a:stCxn id="20490" idx="0"/>
            <a:endCxn id="20508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0" name="AutoShape 30"/>
          <p:cNvCxnSpPr>
            <a:cxnSpLocks noChangeShapeType="1"/>
            <a:stCxn id="20491" idx="0"/>
            <a:endCxn id="20508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3183415" y="5872480"/>
            <a:ext cx="422593" cy="431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4274820" y="5872480"/>
            <a:ext cx="419100" cy="431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301228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9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9</a:t>
            </a:r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410543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4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49167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CF9D3504-0CB8-49F4-A69F-5706292E57CF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44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 (cont.)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22020" y="215900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Merge</a:t>
            </a:r>
          </a:p>
        </p:txBody>
      </p:sp>
      <p:cxnSp>
        <p:nvCxnSpPr>
          <p:cNvPr id="21508" name="AutoShape 4"/>
          <p:cNvCxnSpPr>
            <a:cxnSpLocks noChangeShapeType="1"/>
            <a:stCxn id="21516" idx="0"/>
            <a:endCxn id="21514" idx="2"/>
          </p:cNvCxnSpPr>
          <p:nvPr/>
        </p:nvCxnSpPr>
        <p:spPr bwMode="auto">
          <a:xfrm flipV="1">
            <a:off x="158035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09" name="AutoShape 5"/>
          <p:cNvCxnSpPr>
            <a:cxnSpLocks noChangeShapeType="1"/>
            <a:stCxn id="21517" idx="0"/>
            <a:endCxn id="21514" idx="2"/>
          </p:cNvCxnSpPr>
          <p:nvPr/>
        </p:nvCxnSpPr>
        <p:spPr bwMode="auto">
          <a:xfrm flipH="1" flipV="1">
            <a:off x="2755583" y="4584277"/>
            <a:ext cx="1206659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0" name="AutoShape 6"/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V="1">
            <a:off x="106696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1" name="AutoShape 7"/>
          <p:cNvCxnSpPr>
            <a:cxnSpLocks noChangeShapeType="1"/>
            <a:stCxn id="21522" idx="0"/>
            <a:endCxn id="21517" idx="2"/>
          </p:cNvCxnSpPr>
          <p:nvPr/>
        </p:nvCxnSpPr>
        <p:spPr bwMode="auto">
          <a:xfrm flipV="1">
            <a:off x="3401695" y="5746539"/>
            <a:ext cx="56229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2" name="AutoShape 8"/>
          <p:cNvCxnSpPr>
            <a:cxnSpLocks noChangeShapeType="1"/>
            <a:stCxn id="21516" idx="2"/>
            <a:endCxn id="21521" idx="0"/>
          </p:cNvCxnSpPr>
          <p:nvPr/>
        </p:nvCxnSpPr>
        <p:spPr bwMode="auto">
          <a:xfrm>
            <a:off x="1580357" y="5746539"/>
            <a:ext cx="55705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3" name="AutoShape 9"/>
          <p:cNvCxnSpPr>
            <a:cxnSpLocks noChangeShapeType="1"/>
            <a:stCxn id="21517" idx="2"/>
            <a:endCxn id="21523" idx="0"/>
          </p:cNvCxnSpPr>
          <p:nvPr/>
        </p:nvCxnSpPr>
        <p:spPr bwMode="auto">
          <a:xfrm>
            <a:off x="3963988" y="5746539"/>
            <a:ext cx="52038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134636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 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9  4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2  4  7  9</a:t>
            </a:r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620792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81724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2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2  7</a:t>
            </a:r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3085625" y="5262564"/>
            <a:ext cx="1754981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9  4 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4  9</a:t>
            </a:r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567880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796814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67056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7</a:t>
            </a:r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1676400" y="6424825"/>
            <a:ext cx="922020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2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</a:t>
            </a:r>
          </a:p>
        </p:txBody>
      </p: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301228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9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9</a:t>
            </a:r>
          </a:p>
        </p:txBody>
      </p:sp>
      <p:sp>
        <p:nvSpPr>
          <p:cNvPr id="21523" name="AutoShape 19"/>
          <p:cNvSpPr>
            <a:spLocks noChangeArrowheads="1"/>
          </p:cNvSpPr>
          <p:nvPr/>
        </p:nvSpPr>
        <p:spPr bwMode="auto">
          <a:xfrm>
            <a:off x="410543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4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4</a:t>
            </a:r>
          </a:p>
        </p:txBody>
      </p:sp>
      <p:sp>
        <p:nvSpPr>
          <p:cNvPr id="21524" name="AutoShape 20"/>
          <p:cNvSpPr>
            <a:spLocks noChangeArrowheads="1"/>
          </p:cNvSpPr>
          <p:nvPr/>
        </p:nvSpPr>
        <p:spPr bwMode="auto">
          <a:xfrm>
            <a:off x="553212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6618287" y="6424825"/>
            <a:ext cx="763112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1526" name="AutoShape 22"/>
          <p:cNvSpPr>
            <a:spLocks noChangeArrowheads="1"/>
          </p:cNvSpPr>
          <p:nvPr/>
        </p:nvSpPr>
        <p:spPr bwMode="auto">
          <a:xfrm>
            <a:off x="787384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896699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</a:p>
        </p:txBody>
      </p:sp>
      <p:cxnSp>
        <p:nvCxnSpPr>
          <p:cNvPr id="21528" name="AutoShape 24"/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5"/>
          <p:cNvCxnSpPr>
            <a:cxnSpLocks noChangeShapeType="1"/>
            <a:stCxn id="21519" idx="0"/>
            <a:endCxn id="21515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0" name="AutoShape 26"/>
          <p:cNvCxnSpPr>
            <a:cxnSpLocks noChangeShapeType="1"/>
            <a:stCxn id="21524" idx="0"/>
            <a:endCxn id="21518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1" name="AutoShape 27"/>
          <p:cNvCxnSpPr>
            <a:cxnSpLocks noChangeShapeType="1"/>
            <a:stCxn id="21526" idx="0"/>
            <a:endCxn id="21519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2" name="AutoShape 28"/>
          <p:cNvCxnSpPr>
            <a:cxnSpLocks noChangeShapeType="1"/>
            <a:stCxn id="21518" idx="2"/>
            <a:endCxn id="21525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3" name="AutoShape 29"/>
          <p:cNvCxnSpPr>
            <a:cxnSpLocks noChangeShapeType="1"/>
            <a:stCxn id="21519" idx="2"/>
            <a:endCxn id="21527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4" name="AutoShape 30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                   </a:t>
            </a:r>
          </a:p>
        </p:txBody>
      </p:sp>
      <p:cxnSp>
        <p:nvCxnSpPr>
          <p:cNvPr id="21535" name="AutoShape 31"/>
          <p:cNvCxnSpPr>
            <a:cxnSpLocks noChangeShapeType="1"/>
            <a:stCxn id="21514" idx="0"/>
            <a:endCxn id="21534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6" name="AutoShape 32"/>
          <p:cNvCxnSpPr>
            <a:cxnSpLocks noChangeShapeType="1"/>
            <a:stCxn id="21515" idx="0"/>
            <a:endCxn id="21534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7" name="Line 33"/>
          <p:cNvSpPr>
            <a:spLocks noChangeShapeType="1"/>
          </p:cNvSpPr>
          <p:nvPr/>
        </p:nvSpPr>
        <p:spPr bwMode="auto">
          <a:xfrm flipH="1">
            <a:off x="1255555" y="4749800"/>
            <a:ext cx="674053" cy="34544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3604260" y="4749800"/>
            <a:ext cx="670560" cy="34544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48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CD490C2-AFF1-4E9C-9322-A05E0A1D96ED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45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 (cont.)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22020" y="215900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Recursive call, …, merge, merge</a:t>
            </a:r>
          </a:p>
        </p:txBody>
      </p:sp>
      <p:cxnSp>
        <p:nvCxnSpPr>
          <p:cNvPr id="22532" name="AutoShape 4"/>
          <p:cNvCxnSpPr>
            <a:cxnSpLocks noChangeShapeType="1"/>
            <a:stCxn id="22540" idx="0"/>
            <a:endCxn id="22538" idx="2"/>
          </p:cNvCxnSpPr>
          <p:nvPr/>
        </p:nvCxnSpPr>
        <p:spPr bwMode="auto">
          <a:xfrm flipV="1">
            <a:off x="158035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3" name="AutoShape 5"/>
          <p:cNvCxnSpPr>
            <a:cxnSpLocks noChangeShapeType="1"/>
            <a:stCxn id="22541" idx="0"/>
            <a:endCxn id="22538" idx="2"/>
          </p:cNvCxnSpPr>
          <p:nvPr/>
        </p:nvCxnSpPr>
        <p:spPr bwMode="auto">
          <a:xfrm flipH="1" flipV="1">
            <a:off x="2755583" y="4584277"/>
            <a:ext cx="1206659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4" name="AutoShape 6"/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V="1">
            <a:off x="106696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5" name="AutoShape 7"/>
          <p:cNvCxnSpPr>
            <a:cxnSpLocks noChangeShapeType="1"/>
            <a:stCxn id="22546" idx="0"/>
            <a:endCxn id="22541" idx="2"/>
          </p:cNvCxnSpPr>
          <p:nvPr/>
        </p:nvCxnSpPr>
        <p:spPr bwMode="auto">
          <a:xfrm flipV="1">
            <a:off x="3401695" y="5746539"/>
            <a:ext cx="56229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6" name="AutoShape 8"/>
          <p:cNvCxnSpPr>
            <a:cxnSpLocks noChangeShapeType="1"/>
            <a:stCxn id="22540" idx="2"/>
            <a:endCxn id="22545" idx="0"/>
          </p:cNvCxnSpPr>
          <p:nvPr/>
        </p:nvCxnSpPr>
        <p:spPr bwMode="auto">
          <a:xfrm>
            <a:off x="1580357" y="5746539"/>
            <a:ext cx="55705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7" name="AutoShape 9"/>
          <p:cNvCxnSpPr>
            <a:cxnSpLocks noChangeShapeType="1"/>
            <a:stCxn id="22541" idx="2"/>
            <a:endCxn id="22547" idx="0"/>
          </p:cNvCxnSpPr>
          <p:nvPr/>
        </p:nvCxnSpPr>
        <p:spPr bwMode="auto">
          <a:xfrm>
            <a:off x="3963988" y="5746539"/>
            <a:ext cx="52038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134636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 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9  4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2  4  7  9</a:t>
            </a:r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620792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3  8  6  1 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1  3  6  8</a:t>
            </a: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81724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2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2  7</a:t>
            </a:r>
          </a:p>
        </p:txBody>
      </p:sp>
      <p:sp>
        <p:nvSpPr>
          <p:cNvPr id="22541" name="AutoShape 13"/>
          <p:cNvSpPr>
            <a:spLocks noChangeArrowheads="1"/>
          </p:cNvSpPr>
          <p:nvPr/>
        </p:nvSpPr>
        <p:spPr bwMode="auto">
          <a:xfrm>
            <a:off x="3085625" y="5262564"/>
            <a:ext cx="1754981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9  4 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4  9</a:t>
            </a:r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567880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3  8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 3  8</a:t>
            </a:r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796814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6  1 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 1  6</a:t>
            </a:r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67056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7</a:t>
            </a:r>
          </a:p>
        </p:txBody>
      </p:sp>
      <p:sp>
        <p:nvSpPr>
          <p:cNvPr id="22545" name="AutoShape 17"/>
          <p:cNvSpPr>
            <a:spLocks noChangeArrowheads="1"/>
          </p:cNvSpPr>
          <p:nvPr/>
        </p:nvSpPr>
        <p:spPr bwMode="auto">
          <a:xfrm>
            <a:off x="1676400" y="6424825"/>
            <a:ext cx="922020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2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</a:t>
            </a:r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301228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9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9</a:t>
            </a:r>
          </a:p>
        </p:txBody>
      </p:sp>
      <p:sp>
        <p:nvSpPr>
          <p:cNvPr id="22547" name="AutoShape 19"/>
          <p:cNvSpPr>
            <a:spLocks noChangeArrowheads="1"/>
          </p:cNvSpPr>
          <p:nvPr/>
        </p:nvSpPr>
        <p:spPr bwMode="auto">
          <a:xfrm>
            <a:off x="410543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4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4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553212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3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3</a:t>
            </a:r>
          </a:p>
        </p:txBody>
      </p:sp>
      <p:sp>
        <p:nvSpPr>
          <p:cNvPr id="22549" name="AutoShape 21"/>
          <p:cNvSpPr>
            <a:spLocks noChangeArrowheads="1"/>
          </p:cNvSpPr>
          <p:nvPr/>
        </p:nvSpPr>
        <p:spPr bwMode="auto">
          <a:xfrm>
            <a:off x="6618287" y="6424825"/>
            <a:ext cx="763112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8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8</a:t>
            </a:r>
          </a:p>
        </p:txBody>
      </p:sp>
      <p:sp>
        <p:nvSpPr>
          <p:cNvPr id="22550" name="AutoShape 22"/>
          <p:cNvSpPr>
            <a:spLocks noChangeArrowheads="1"/>
          </p:cNvSpPr>
          <p:nvPr/>
        </p:nvSpPr>
        <p:spPr bwMode="auto">
          <a:xfrm>
            <a:off x="787384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6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6</a:t>
            </a:r>
          </a:p>
        </p:txBody>
      </p:sp>
      <p:sp>
        <p:nvSpPr>
          <p:cNvPr id="22551" name="AutoShape 23"/>
          <p:cNvSpPr>
            <a:spLocks noChangeArrowheads="1"/>
          </p:cNvSpPr>
          <p:nvPr/>
        </p:nvSpPr>
        <p:spPr bwMode="auto">
          <a:xfrm>
            <a:off x="896699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1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1</a:t>
            </a:r>
          </a:p>
        </p:txBody>
      </p:sp>
      <p:cxnSp>
        <p:nvCxnSpPr>
          <p:cNvPr id="22552" name="AutoShape 24"/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/>
          <p:cNvCxnSpPr>
            <a:cxnSpLocks noChangeShapeType="1"/>
            <a:stCxn id="22543" idx="0"/>
            <a:endCxn id="22539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4" name="AutoShape 26"/>
          <p:cNvCxnSpPr>
            <a:cxnSpLocks noChangeShapeType="1"/>
            <a:stCxn id="22548" idx="0"/>
            <a:endCxn id="22542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5" name="AutoShape 27"/>
          <p:cNvCxnSpPr>
            <a:cxnSpLocks noChangeShapeType="1"/>
            <a:stCxn id="22550" idx="0"/>
            <a:endCxn id="22543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6" name="AutoShape 28"/>
          <p:cNvCxnSpPr>
            <a:cxnSpLocks noChangeShapeType="1"/>
            <a:stCxn id="22542" idx="2"/>
            <a:endCxn id="22549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7" name="AutoShape 29"/>
          <p:cNvCxnSpPr>
            <a:cxnSpLocks noChangeShapeType="1"/>
            <a:stCxn id="22543" idx="2"/>
            <a:endCxn id="22551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8" name="AutoShape 30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99CC99"/>
                </a:solidFill>
                <a:latin typeface="Tahoma" pitchFamily="32" charset="0"/>
              </a:rPr>
              <a:t>                                     </a:t>
            </a:r>
          </a:p>
        </p:txBody>
      </p:sp>
      <p:cxnSp>
        <p:nvCxnSpPr>
          <p:cNvPr id="22559" name="AutoShape 31"/>
          <p:cNvCxnSpPr>
            <a:cxnSpLocks noChangeShapeType="1"/>
            <a:stCxn id="22538" idx="0"/>
            <a:endCxn id="22558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60" name="AutoShape 32"/>
          <p:cNvCxnSpPr>
            <a:cxnSpLocks noChangeShapeType="1"/>
            <a:stCxn id="22539" idx="0"/>
            <a:endCxn id="22558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61" name="Line 33"/>
          <p:cNvSpPr>
            <a:spLocks noChangeShapeType="1"/>
          </p:cNvSpPr>
          <p:nvPr/>
        </p:nvSpPr>
        <p:spPr bwMode="auto">
          <a:xfrm flipH="1">
            <a:off x="6117115" y="4749800"/>
            <a:ext cx="674053" cy="34544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8465820" y="4749800"/>
            <a:ext cx="670560" cy="34544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73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92552" y="7187672"/>
            <a:ext cx="646113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278" tIns="52145" rIns="100278" bIns="52145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54BF6C1-E0C2-4C78-9198-E164BDBEECA4}" type="slidenum">
              <a:rPr lang="en-US" altLang="zh-CN" sz="2900" b="1">
                <a:solidFill>
                  <a:srgbClr val="FFFFFF"/>
                </a:solidFill>
                <a:latin typeface="Arial" charset="0"/>
              </a:rPr>
              <a:pPr>
                <a:buClrTx/>
                <a:buFontTx/>
                <a:buNone/>
              </a:pPr>
              <a:t>46</a:t>
            </a:fld>
            <a:endParaRPr lang="en-US" altLang="zh-CN" sz="29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05840" y="1036320"/>
            <a:ext cx="8801100" cy="66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b="1">
                <a:solidFill>
                  <a:srgbClr val="F0262B"/>
                </a:solidFill>
                <a:latin typeface="Arial" charset="0"/>
              </a:rPr>
              <a:t>Execution Example (cont.)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22020" y="2245361"/>
            <a:ext cx="8549640" cy="58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>
              <a:spcBef>
                <a:spcPts val="780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en-US" altLang="zh-CN" sz="3100">
                <a:latin typeface="Arial" charset="0"/>
              </a:rPr>
              <a:t>Merge</a:t>
            </a:r>
          </a:p>
        </p:txBody>
      </p:sp>
      <p:cxnSp>
        <p:nvCxnSpPr>
          <p:cNvPr id="23556" name="AutoShape 4"/>
          <p:cNvCxnSpPr>
            <a:cxnSpLocks noChangeShapeType="1"/>
            <a:stCxn id="23564" idx="0"/>
            <a:endCxn id="23562" idx="2"/>
          </p:cNvCxnSpPr>
          <p:nvPr/>
        </p:nvCxnSpPr>
        <p:spPr bwMode="auto">
          <a:xfrm flipV="1">
            <a:off x="158035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7" name="AutoShape 5"/>
          <p:cNvCxnSpPr>
            <a:cxnSpLocks noChangeShapeType="1"/>
            <a:stCxn id="23565" idx="0"/>
            <a:endCxn id="23562" idx="2"/>
          </p:cNvCxnSpPr>
          <p:nvPr/>
        </p:nvCxnSpPr>
        <p:spPr bwMode="auto">
          <a:xfrm flipH="1" flipV="1">
            <a:off x="2755583" y="4584277"/>
            <a:ext cx="1206659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8" name="AutoShape 6"/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V="1">
            <a:off x="106696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9" name="AutoShape 7"/>
          <p:cNvCxnSpPr>
            <a:cxnSpLocks noChangeShapeType="1"/>
            <a:stCxn id="23570" idx="0"/>
            <a:endCxn id="23565" idx="2"/>
          </p:cNvCxnSpPr>
          <p:nvPr/>
        </p:nvCxnSpPr>
        <p:spPr bwMode="auto">
          <a:xfrm flipV="1">
            <a:off x="3401695" y="5746539"/>
            <a:ext cx="56229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0" name="AutoShape 8"/>
          <p:cNvCxnSpPr>
            <a:cxnSpLocks noChangeShapeType="1"/>
            <a:stCxn id="23564" idx="2"/>
            <a:endCxn id="23569" idx="0"/>
          </p:cNvCxnSpPr>
          <p:nvPr/>
        </p:nvCxnSpPr>
        <p:spPr bwMode="auto">
          <a:xfrm>
            <a:off x="1580357" y="5746539"/>
            <a:ext cx="55705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1" name="AutoShape 9"/>
          <p:cNvCxnSpPr>
            <a:cxnSpLocks noChangeShapeType="1"/>
            <a:stCxn id="23565" idx="2"/>
            <a:endCxn id="23571" idx="0"/>
          </p:cNvCxnSpPr>
          <p:nvPr/>
        </p:nvCxnSpPr>
        <p:spPr bwMode="auto">
          <a:xfrm>
            <a:off x="3963988" y="5746539"/>
            <a:ext cx="52038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34636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 7  2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9  4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2  4  7  9</a:t>
            </a:r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6207920" y="4100302"/>
            <a:ext cx="281844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3  8  6  1 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1  3  6  8</a:t>
            </a: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81724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2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2  7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3085625" y="5262564"/>
            <a:ext cx="1754981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9  4 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4  9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5678805" y="5262564"/>
            <a:ext cx="1526223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3  8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 3  8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7968140" y="5262564"/>
            <a:ext cx="1644968" cy="4839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6  1 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 1  6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67056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7</a:t>
            </a: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1676400" y="6424825"/>
            <a:ext cx="922020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2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2</a:t>
            </a: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301228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9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9</a:t>
            </a:r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410543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4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 4</a:t>
            </a:r>
          </a:p>
        </p:txBody>
      </p:sp>
      <p:sp>
        <p:nvSpPr>
          <p:cNvPr id="23572" name="AutoShape 20"/>
          <p:cNvSpPr>
            <a:spLocks noChangeArrowheads="1"/>
          </p:cNvSpPr>
          <p:nvPr/>
        </p:nvSpPr>
        <p:spPr bwMode="auto">
          <a:xfrm>
            <a:off x="5532120" y="6424825"/>
            <a:ext cx="792798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3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3</a:t>
            </a:r>
          </a:p>
        </p:txBody>
      </p:sp>
      <p:sp>
        <p:nvSpPr>
          <p:cNvPr id="23573" name="AutoShape 21"/>
          <p:cNvSpPr>
            <a:spLocks noChangeArrowheads="1"/>
          </p:cNvSpPr>
          <p:nvPr/>
        </p:nvSpPr>
        <p:spPr bwMode="auto">
          <a:xfrm>
            <a:off x="6618287" y="6424825"/>
            <a:ext cx="763112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8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8</a:t>
            </a:r>
          </a:p>
        </p:txBody>
      </p:sp>
      <p:sp>
        <p:nvSpPr>
          <p:cNvPr id="23574" name="AutoShape 22"/>
          <p:cNvSpPr>
            <a:spLocks noChangeArrowheads="1"/>
          </p:cNvSpPr>
          <p:nvPr/>
        </p:nvSpPr>
        <p:spPr bwMode="auto">
          <a:xfrm>
            <a:off x="7873842" y="6424825"/>
            <a:ext cx="777081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6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6</a:t>
            </a:r>
          </a:p>
        </p:txBody>
      </p:sp>
      <p:sp>
        <p:nvSpPr>
          <p:cNvPr id="23575" name="AutoShape 23"/>
          <p:cNvSpPr>
            <a:spLocks noChangeArrowheads="1"/>
          </p:cNvSpPr>
          <p:nvPr/>
        </p:nvSpPr>
        <p:spPr bwMode="auto">
          <a:xfrm>
            <a:off x="8966995" y="6424825"/>
            <a:ext cx="756126" cy="4839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1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solidFill>
                  <a:srgbClr val="CC99FF"/>
                </a:solidFill>
                <a:latin typeface="Tahoma" pitchFamily="32" charset="0"/>
              </a:rPr>
              <a:t>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1</a:t>
            </a:r>
          </a:p>
        </p:txBody>
      </p:sp>
      <p:cxnSp>
        <p:nvCxnSpPr>
          <p:cNvPr id="23576" name="AutoShape 24"/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V="1">
            <a:off x="6441917" y="4584277"/>
            <a:ext cx="1175226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7" name="AutoShape 25"/>
          <p:cNvCxnSpPr>
            <a:cxnSpLocks noChangeShapeType="1"/>
            <a:stCxn id="23567" idx="0"/>
            <a:endCxn id="23563" idx="2"/>
          </p:cNvCxnSpPr>
          <p:nvPr/>
        </p:nvCxnSpPr>
        <p:spPr bwMode="auto">
          <a:xfrm flipH="1" flipV="1">
            <a:off x="7617143" y="4584277"/>
            <a:ext cx="117348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8" name="AutoShape 26"/>
          <p:cNvCxnSpPr>
            <a:cxnSpLocks noChangeShapeType="1"/>
            <a:stCxn id="23572" idx="0"/>
            <a:endCxn id="23566" idx="2"/>
          </p:cNvCxnSpPr>
          <p:nvPr/>
        </p:nvCxnSpPr>
        <p:spPr bwMode="auto">
          <a:xfrm flipV="1">
            <a:off x="5928520" y="5746539"/>
            <a:ext cx="513398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9" name="AutoShape 27"/>
          <p:cNvCxnSpPr>
            <a:cxnSpLocks noChangeShapeType="1"/>
            <a:stCxn id="23574" idx="0"/>
            <a:endCxn id="23567" idx="2"/>
          </p:cNvCxnSpPr>
          <p:nvPr/>
        </p:nvCxnSpPr>
        <p:spPr bwMode="auto">
          <a:xfrm flipV="1">
            <a:off x="8261509" y="5746539"/>
            <a:ext cx="529113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0" name="AutoShape 28"/>
          <p:cNvCxnSpPr>
            <a:cxnSpLocks noChangeShapeType="1"/>
            <a:stCxn id="23566" idx="2"/>
            <a:endCxn id="23573" idx="0"/>
          </p:cNvCxnSpPr>
          <p:nvPr/>
        </p:nvCxnSpPr>
        <p:spPr bwMode="auto">
          <a:xfrm>
            <a:off x="6441917" y="5746539"/>
            <a:ext cx="558800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1" name="AutoShape 29"/>
          <p:cNvCxnSpPr>
            <a:cxnSpLocks noChangeShapeType="1"/>
            <a:stCxn id="23567" idx="2"/>
            <a:endCxn id="23575" idx="0"/>
          </p:cNvCxnSpPr>
          <p:nvPr/>
        </p:nvCxnSpPr>
        <p:spPr bwMode="auto">
          <a:xfrm>
            <a:off x="8790622" y="5746539"/>
            <a:ext cx="553562" cy="67828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2" name="AutoShape 30"/>
          <p:cNvSpPr>
            <a:spLocks noChangeArrowheads="1"/>
          </p:cNvSpPr>
          <p:nvPr/>
        </p:nvSpPr>
        <p:spPr bwMode="auto">
          <a:xfrm>
            <a:off x="2514600" y="2936240"/>
            <a:ext cx="5364480" cy="487575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0278" tIns="52145" rIns="100278" bIns="52145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itchFamily="16" charset="0"/>
                <a:ea typeface="Droid Sans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>
                <a:latin typeface="Tahoma" pitchFamily="32" charset="0"/>
              </a:rPr>
              <a:t>7  2  9  4 </a:t>
            </a:r>
            <a:r>
              <a:rPr lang="en-US" altLang="zh-CN" sz="2000" b="1">
                <a:solidFill>
                  <a:srgbClr val="006666"/>
                </a:solidFill>
                <a:latin typeface="Symbol" pitchFamily="16" charset="2"/>
              </a:rPr>
              <a:t></a:t>
            </a:r>
            <a:r>
              <a:rPr lang="en-US" altLang="zh-CN" sz="2000">
                <a:latin typeface="Tahoma" pitchFamily="32" charset="0"/>
              </a:rPr>
              <a:t> 3  8  6  1</a:t>
            </a:r>
            <a:r>
              <a:rPr lang="en-US" altLang="zh-CN" sz="2000">
                <a:solidFill>
                  <a:srgbClr val="99CC99"/>
                </a:solidFill>
                <a:latin typeface="Tahoma" pitchFamily="32" charset="0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Symbol" pitchFamily="16" charset="2"/>
              </a:rPr>
              <a:t></a:t>
            </a:r>
            <a:r>
              <a:rPr lang="en-US" altLang="zh-CN" sz="2000">
                <a:latin typeface="Tahoma" pitchFamily="32" charset="0"/>
              </a:rPr>
              <a:t>  </a:t>
            </a:r>
            <a:r>
              <a:rPr lang="en-US" altLang="zh-CN" sz="2000">
                <a:solidFill>
                  <a:srgbClr val="006666"/>
                </a:solidFill>
                <a:latin typeface="Tahoma" pitchFamily="32" charset="0"/>
              </a:rPr>
              <a:t>1  2  3  4  6  7  8  9</a:t>
            </a:r>
          </a:p>
        </p:txBody>
      </p:sp>
      <p:cxnSp>
        <p:nvCxnSpPr>
          <p:cNvPr id="23583" name="AutoShape 31"/>
          <p:cNvCxnSpPr>
            <a:cxnSpLocks noChangeShapeType="1"/>
            <a:stCxn id="23562" idx="0"/>
            <a:endCxn id="23582" idx="2"/>
          </p:cNvCxnSpPr>
          <p:nvPr/>
        </p:nvCxnSpPr>
        <p:spPr bwMode="auto">
          <a:xfrm flipV="1">
            <a:off x="2755583" y="3423815"/>
            <a:ext cx="2441258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4" name="AutoShape 32"/>
          <p:cNvCxnSpPr>
            <a:cxnSpLocks noChangeShapeType="1"/>
            <a:stCxn id="23563" idx="0"/>
            <a:endCxn id="23582" idx="2"/>
          </p:cNvCxnSpPr>
          <p:nvPr/>
        </p:nvCxnSpPr>
        <p:spPr bwMode="auto">
          <a:xfrm flipH="1" flipV="1">
            <a:off x="5196840" y="3423815"/>
            <a:ext cx="2420303" cy="676487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5" name="Line 33"/>
          <p:cNvSpPr>
            <a:spLocks noChangeShapeType="1"/>
          </p:cNvSpPr>
          <p:nvPr/>
        </p:nvSpPr>
        <p:spPr bwMode="auto">
          <a:xfrm flipH="1">
            <a:off x="3015775" y="3540760"/>
            <a:ext cx="757873" cy="25908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6621780" y="3540760"/>
            <a:ext cx="754380" cy="25908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38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55" dirty="0"/>
              <a:t>COMPLEXITY </a:t>
            </a:r>
            <a:r>
              <a:rPr u="sng" spc="-25" dirty="0"/>
              <a:t>OF </a:t>
            </a:r>
            <a:r>
              <a:rPr u="sng" spc="-55" dirty="0"/>
              <a:t>MERGE</a:t>
            </a:r>
            <a:r>
              <a:rPr u="sng" spc="-265" dirty="0"/>
              <a:t> </a:t>
            </a:r>
            <a:r>
              <a:rPr u="sng" spc="-55" dirty="0"/>
              <a:t>SORT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269914"/>
            <a:ext cx="6873875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ts val="298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at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ﬁrst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recursion</a:t>
            </a:r>
            <a:r>
              <a:rPr sz="26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level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ts val="2740"/>
              </a:lnSpc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n/2 </a:t>
            </a:r>
            <a:r>
              <a:rPr sz="2400" dirty="0">
                <a:latin typeface="Calibri"/>
                <a:cs typeface="Calibri"/>
              </a:rPr>
              <a:t>elements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O(n)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O(n)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O(n) </a:t>
            </a:r>
            <a:r>
              <a:rPr sz="2400" dirty="0">
                <a:latin typeface="Calibri"/>
                <a:cs typeface="Calibri"/>
              </a:rPr>
              <a:t>where n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len(L)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ts val="303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at </a:t>
            </a:r>
            <a:r>
              <a:rPr lang="en-US"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List 2</a:t>
            </a:r>
            <a:r>
              <a:rPr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recursion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level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ts val="2790"/>
              </a:lnSpc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n/4 </a:t>
            </a:r>
            <a:r>
              <a:rPr sz="2400" dirty="0">
                <a:latin typeface="Calibri"/>
                <a:cs typeface="Calibri"/>
              </a:rPr>
              <a:t>elements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two merges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O(n) where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len(L)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9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each recursion </a:t>
            </a:r>
            <a:r>
              <a:rPr sz="2600" spc="-5" dirty="0">
                <a:latin typeface="Calibri"/>
                <a:cs typeface="Calibri"/>
              </a:rPr>
              <a:t>level is O(n) </a:t>
            </a:r>
            <a:r>
              <a:rPr sz="2600" dirty="0">
                <a:latin typeface="Calibri"/>
                <a:cs typeface="Calibri"/>
              </a:rPr>
              <a:t>where n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len(L)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ts val="303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dividing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list in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half </a:t>
            </a:r>
            <a:r>
              <a:rPr sz="2600" dirty="0">
                <a:latin typeface="Calibri"/>
                <a:cs typeface="Calibri"/>
              </a:rPr>
              <a:t>with each recursive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</a:t>
            </a:r>
          </a:p>
          <a:p>
            <a:pPr marL="386080" lvl="1" indent="-182880">
              <a:lnSpc>
                <a:spcPts val="2790"/>
              </a:lnSpc>
              <a:buClr>
                <a:srgbClr val="595959"/>
              </a:buClr>
              <a:buFont typeface="Arial"/>
              <a:buChar char="•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O(log(n)) where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len(L)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9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overall </a:t>
            </a:r>
            <a:r>
              <a:rPr sz="2600" dirty="0">
                <a:latin typeface="Calibri"/>
                <a:cs typeface="Calibri"/>
              </a:rPr>
              <a:t>complexity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O(n log(n)) where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len(L)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ts val="5280"/>
              </a:lnSpc>
              <a:spcBef>
                <a:spcPts val="100"/>
              </a:spcBef>
            </a:pPr>
            <a:r>
              <a:rPr spc="-55" dirty="0"/>
              <a:t>SORTING</a:t>
            </a:r>
            <a:r>
              <a:rPr spc="-170" dirty="0"/>
              <a:t> </a:t>
            </a:r>
            <a:r>
              <a:rPr spc="-55" dirty="0"/>
              <a:t>SUMMARY</a:t>
            </a:r>
          </a:p>
          <a:p>
            <a:pPr marL="149860">
              <a:lnSpc>
                <a:spcPts val="5280"/>
              </a:lnSpc>
              <a:tabLst>
                <a:tab pos="7601584" algn="l"/>
              </a:tabLst>
            </a:pPr>
            <a:r>
              <a:rPr u="sng" spc="-30" dirty="0"/>
              <a:t>-- </a:t>
            </a:r>
            <a:r>
              <a:rPr u="sng" dirty="0"/>
              <a:t>n </a:t>
            </a:r>
            <a:r>
              <a:rPr u="sng" spc="-25" dirty="0"/>
              <a:t>is</a:t>
            </a:r>
            <a:r>
              <a:rPr u="sng" spc="-355" dirty="0"/>
              <a:t> </a:t>
            </a:r>
            <a:r>
              <a:rPr u="sng" spc="-45" dirty="0"/>
              <a:t>len(L)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269914"/>
            <a:ext cx="5861685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ts val="298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bogo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sort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ts val="2740"/>
              </a:lnSpc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randomness, </a:t>
            </a:r>
            <a:r>
              <a:rPr sz="2400" spc="-5" dirty="0">
                <a:latin typeface="Calibri"/>
                <a:cs typeface="Calibri"/>
              </a:rPr>
              <a:t>unbounded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O()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ts val="298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bubble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sort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ts val="2740"/>
              </a:lnSpc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O(n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ts val="298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selection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sort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ts val="2740"/>
              </a:lnSpc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O(n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454659" lvl="1" indent="-252095">
              <a:lnSpc>
                <a:spcPct val="100000"/>
              </a:lnSpc>
              <a:spcBef>
                <a:spcPts val="1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guaranteed the </a:t>
            </a:r>
            <a:r>
              <a:rPr sz="2400" spc="-5" dirty="0">
                <a:latin typeface="Calibri"/>
                <a:cs typeface="Calibri"/>
              </a:rPr>
              <a:t>ﬁrst </a:t>
            </a:r>
            <a:r>
              <a:rPr sz="2400" dirty="0">
                <a:latin typeface="Calibri"/>
                <a:cs typeface="Calibri"/>
              </a:rPr>
              <a:t>i elements were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sorted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ts val="3030"/>
              </a:lnSpc>
              <a:spcBef>
                <a:spcPts val="9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merge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sort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ts val="2790"/>
              </a:lnSpc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O(n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log(n))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9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O(n log(n)) is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fastest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sort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3032252"/>
            <a:ext cx="8242300" cy="9387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1220"/>
              </a:spcBef>
              <a:tabLst>
                <a:tab pos="7406640" algn="l"/>
              </a:tabLst>
            </a:pPr>
            <a:r>
              <a:rPr sz="6000" b="0" spc="-160" dirty="0">
                <a:solidFill>
                  <a:srgbClr val="262626"/>
                </a:solidFill>
                <a:latin typeface="Calibri Light"/>
                <a:cs typeface="Calibri Light"/>
              </a:rPr>
              <a:t>WHAT </a:t>
            </a:r>
            <a:r>
              <a:rPr sz="6000" b="0" spc="-100" dirty="0">
                <a:solidFill>
                  <a:srgbClr val="262626"/>
                </a:solidFill>
                <a:latin typeface="Calibri Light"/>
                <a:cs typeface="Calibri Light"/>
              </a:rPr>
              <a:t>HAVE </a:t>
            </a:r>
            <a:r>
              <a:rPr sz="6000" b="0" spc="-25" dirty="0">
                <a:solidFill>
                  <a:srgbClr val="262626"/>
                </a:solidFill>
                <a:latin typeface="Calibri Light"/>
                <a:cs typeface="Calibri Light"/>
              </a:rPr>
              <a:t>WE </a:t>
            </a:r>
            <a:r>
              <a:rPr sz="6000" b="0" spc="-50" dirty="0">
                <a:solidFill>
                  <a:srgbClr val="262626"/>
                </a:solidFill>
                <a:latin typeface="Calibri Light"/>
                <a:cs typeface="Calibri Light"/>
              </a:rPr>
              <a:t>SEEN  </a:t>
            </a:r>
            <a:r>
              <a:rPr sz="6000" b="0" spc="-30" dirty="0">
                <a:solidFill>
                  <a:srgbClr val="262626"/>
                </a:solidFill>
                <a:latin typeface="Calibri Light"/>
                <a:cs typeface="Calibri Light"/>
              </a:rPr>
              <a:t>IN</a:t>
            </a:r>
            <a:r>
              <a:rPr sz="6000" b="0" spc="-190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sz="6000" b="0" spc="-45" dirty="0" smtClean="0">
                <a:solidFill>
                  <a:srgbClr val="262626"/>
                </a:solidFill>
                <a:latin typeface="Calibri Light"/>
                <a:cs typeface="Calibri Light"/>
              </a:rPr>
              <a:t>?</a:t>
            </a:r>
            <a:r>
              <a:rPr sz="6000" b="0" spc="-45" dirty="0">
                <a:solidFill>
                  <a:srgbClr val="262626"/>
                </a:solidFill>
                <a:latin typeface="Calibri Light"/>
                <a:cs typeface="Calibri Light"/>
              </a:rPr>
              <a:t>	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ts val="5280"/>
              </a:lnSpc>
              <a:spcBef>
                <a:spcPts val="100"/>
              </a:spcBef>
            </a:pPr>
            <a:r>
              <a:rPr spc="-55" dirty="0"/>
              <a:t>LINEAR</a:t>
            </a:r>
            <a:r>
              <a:rPr spc="-180" dirty="0"/>
              <a:t> </a:t>
            </a:r>
            <a:r>
              <a:rPr spc="-70" dirty="0"/>
              <a:t>SEARCH</a:t>
            </a:r>
          </a:p>
          <a:p>
            <a:pPr marL="149860">
              <a:lnSpc>
                <a:spcPts val="5280"/>
              </a:lnSpc>
              <a:tabLst>
                <a:tab pos="7601584" algn="l"/>
              </a:tabLst>
            </a:pPr>
            <a:r>
              <a:rPr u="sng" spc="-30" dirty="0"/>
              <a:t>ON </a:t>
            </a:r>
            <a:r>
              <a:rPr u="sng" spc="-55" dirty="0">
                <a:solidFill>
                  <a:srgbClr val="C00000"/>
                </a:solidFill>
              </a:rPr>
              <a:t>SORTED </a:t>
            </a:r>
            <a:r>
              <a:rPr u="sng" spc="-114" dirty="0"/>
              <a:t>LIST:</a:t>
            </a:r>
            <a:r>
              <a:rPr u="sng" spc="-275" dirty="0"/>
              <a:t> </a:t>
            </a:r>
            <a:r>
              <a:rPr u="sng" spc="-55" dirty="0"/>
              <a:t>RECAP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87446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35952"/>
            <a:ext cx="4141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spc="-5" dirty="0">
                <a:latin typeface="Courier New"/>
                <a:cs typeface="Courier New"/>
              </a:rPr>
              <a:t>search(L,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2000" spc="-5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sz="2000" spc="-5" dirty="0">
                <a:latin typeface="Courier New"/>
                <a:cs typeface="Courier New"/>
              </a:rPr>
              <a:t>(len(L)):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099" y="4164752"/>
            <a:ext cx="940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6801" y="2945552"/>
            <a:ext cx="24644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	</a:t>
            </a:r>
            <a:r>
              <a:rPr sz="2000" spc="-5" dirty="0">
                <a:latin typeface="Courier New"/>
                <a:cs typeface="Courier New"/>
              </a:rPr>
              <a:t>L[i] ==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e:</a:t>
            </a:r>
            <a:endParaRPr sz="2000">
              <a:latin typeface="Courier New"/>
              <a:cs typeface="Courier New"/>
            </a:endParaRPr>
          </a:p>
          <a:p>
            <a:pPr marL="12700" marR="157480" indent="609600">
              <a:lnSpc>
                <a:spcPct val="100000"/>
              </a:lnSpc>
              <a:tabLst>
                <a:tab pos="4699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True 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	</a:t>
            </a:r>
            <a:r>
              <a:rPr sz="2000" spc="-5" dirty="0">
                <a:latin typeface="Courier New"/>
                <a:cs typeface="Courier New"/>
              </a:rPr>
              <a:t>L[i] </a:t>
            </a: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e:</a:t>
            </a:r>
            <a:endParaRPr sz="2000">
              <a:latin typeface="Courier New"/>
              <a:cs typeface="Courier New"/>
            </a:endParaRPr>
          </a:p>
          <a:p>
            <a:pPr marL="469900" marR="5080" indent="152400">
              <a:lnSpc>
                <a:spcPct val="1000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False  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458" y="4985172"/>
            <a:ext cx="7087870" cy="16256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must </a:t>
            </a:r>
            <a:r>
              <a:rPr sz="2600" spc="-5" dirty="0">
                <a:latin typeface="Calibri"/>
                <a:cs typeface="Calibri"/>
              </a:rPr>
              <a:t>only look </a:t>
            </a:r>
            <a:r>
              <a:rPr sz="2600" spc="-10" dirty="0">
                <a:latin typeface="Calibri"/>
                <a:cs typeface="Calibri"/>
              </a:rPr>
              <a:t>until </a:t>
            </a:r>
            <a:r>
              <a:rPr sz="2600" dirty="0">
                <a:latin typeface="Calibri"/>
                <a:cs typeface="Calibri"/>
              </a:rPr>
              <a:t>reach a </a:t>
            </a:r>
            <a:r>
              <a:rPr sz="2600" spc="-5" dirty="0">
                <a:latin typeface="Calibri"/>
                <a:cs typeface="Calibri"/>
              </a:rPr>
              <a:t>number </a:t>
            </a:r>
            <a:r>
              <a:rPr sz="2600" dirty="0">
                <a:latin typeface="Calibri"/>
                <a:cs typeface="Calibri"/>
              </a:rPr>
              <a:t>greater than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O(len(L)) 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loop </a:t>
            </a:r>
            <a:r>
              <a:rPr sz="2600" dirty="0">
                <a:latin typeface="Calibri"/>
                <a:cs typeface="Calibri"/>
              </a:rPr>
              <a:t>* </a:t>
            </a:r>
            <a:r>
              <a:rPr sz="2600" spc="-5" dirty="0">
                <a:latin typeface="Calibri"/>
                <a:cs typeface="Calibri"/>
              </a:rPr>
              <a:t>O(1) </a:t>
            </a:r>
            <a:r>
              <a:rPr sz="2600" dirty="0">
                <a:latin typeface="Calibri"/>
                <a:cs typeface="Calibri"/>
              </a:rPr>
              <a:t>to test </a:t>
            </a:r>
            <a:r>
              <a:rPr sz="2600" spc="-5" dirty="0">
                <a:latin typeface="Calibri"/>
                <a:cs typeface="Calibri"/>
              </a:rPr>
              <a:t>if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==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L[i]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overall </a:t>
            </a:r>
            <a:r>
              <a:rPr sz="2600" dirty="0">
                <a:latin typeface="Calibri"/>
                <a:cs typeface="Calibri"/>
              </a:rPr>
              <a:t>complexity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O(n)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–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where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 is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len(L)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  <a:tabLst>
                <a:tab pos="7601584" algn="l"/>
              </a:tabLst>
            </a:pPr>
            <a:r>
              <a:rPr u="sng" spc="-35" dirty="0"/>
              <a:t>KEY</a:t>
            </a:r>
            <a:r>
              <a:rPr u="sng" spc="-175" dirty="0"/>
              <a:t> </a:t>
            </a:r>
            <a:r>
              <a:rPr u="sng" spc="-70" dirty="0"/>
              <a:t>TOPICS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165901"/>
            <a:ext cx="7474584" cy="35807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represent knowledge with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structures</a:t>
            </a:r>
            <a:endParaRPr sz="2600" dirty="0">
              <a:latin typeface="Calibri"/>
              <a:cs typeface="Calibri"/>
            </a:endParaRPr>
          </a:p>
          <a:p>
            <a:pPr marL="101600" indent="-8890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iteration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recursion </a:t>
            </a:r>
            <a:r>
              <a:rPr sz="2600" spc="-5" dirty="0">
                <a:latin typeface="Calibri"/>
                <a:cs typeface="Calibri"/>
              </a:rPr>
              <a:t>as computational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metaphors</a:t>
            </a:r>
          </a:p>
          <a:p>
            <a:pPr marL="238760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abstraction </a:t>
            </a:r>
            <a:r>
              <a:rPr sz="2600" spc="-5" dirty="0">
                <a:latin typeface="Calibri"/>
                <a:cs typeface="Calibri"/>
              </a:rPr>
              <a:t>of procedures and data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</a:p>
          <a:p>
            <a:pPr marL="101600" marR="5080" indent="-88900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organize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modularize </a:t>
            </a:r>
            <a:r>
              <a:rPr sz="2600" spc="-5" dirty="0">
                <a:latin typeface="Calibri"/>
                <a:cs typeface="Calibri"/>
              </a:rPr>
              <a:t>systems using object </a:t>
            </a:r>
            <a:r>
              <a:rPr sz="2600" dirty="0">
                <a:latin typeface="Calibri"/>
                <a:cs typeface="Calibri"/>
              </a:rPr>
              <a:t>classes 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methods</a:t>
            </a:r>
          </a:p>
          <a:p>
            <a:pPr marL="238760" indent="-22542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diﬀerent </a:t>
            </a:r>
            <a:r>
              <a:rPr sz="2600" dirty="0">
                <a:latin typeface="Calibri"/>
                <a:cs typeface="Calibri"/>
              </a:rPr>
              <a:t>classes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algorithms</a:t>
            </a:r>
            <a:r>
              <a:rPr sz="2600" spc="-5" dirty="0">
                <a:latin typeface="Calibri"/>
                <a:cs typeface="Calibri"/>
              </a:rPr>
              <a:t>, searching 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sorting</a:t>
            </a:r>
            <a:endParaRPr sz="2600" dirty="0">
              <a:latin typeface="Calibri"/>
              <a:cs typeface="Calibri"/>
            </a:endParaRPr>
          </a:p>
          <a:p>
            <a:pPr marL="238760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complexity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377" y="2538887"/>
            <a:ext cx="210820" cy="202565"/>
          </a:xfrm>
          <a:custGeom>
            <a:avLst/>
            <a:gdLst/>
            <a:ahLst/>
            <a:cxnLst/>
            <a:rect l="l" t="t" r="r" b="b"/>
            <a:pathLst>
              <a:path w="210819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779" y="2439956"/>
            <a:ext cx="292100" cy="301625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83"/>
                </a:lnTo>
                <a:lnTo>
                  <a:pt x="53898" y="301116"/>
                </a:lnTo>
                <a:lnTo>
                  <a:pt x="291744" y="51333"/>
                </a:lnTo>
                <a:lnTo>
                  <a:pt x="237845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827" y="3024804"/>
            <a:ext cx="210820" cy="202565"/>
          </a:xfrm>
          <a:custGeom>
            <a:avLst/>
            <a:gdLst/>
            <a:ahLst/>
            <a:cxnLst/>
            <a:rect l="l" t="t" r="r" b="b"/>
            <a:pathLst>
              <a:path w="210819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230" y="2925886"/>
            <a:ext cx="292100" cy="301625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70"/>
                </a:lnTo>
                <a:lnTo>
                  <a:pt x="53898" y="301104"/>
                </a:lnTo>
                <a:lnTo>
                  <a:pt x="291744" y="51320"/>
                </a:lnTo>
                <a:lnTo>
                  <a:pt x="237845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278" y="3485069"/>
            <a:ext cx="210820" cy="202565"/>
          </a:xfrm>
          <a:custGeom>
            <a:avLst/>
            <a:gdLst/>
            <a:ahLst/>
            <a:cxnLst/>
            <a:rect l="l" t="t" r="r" b="b"/>
            <a:pathLst>
              <a:path w="210819" h="202564">
                <a:moveTo>
                  <a:pt x="54013" y="0"/>
                </a:moveTo>
                <a:lnTo>
                  <a:pt x="0" y="59270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4680" y="3386140"/>
            <a:ext cx="292100" cy="301625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83"/>
                </a:lnTo>
                <a:lnTo>
                  <a:pt x="53898" y="301104"/>
                </a:lnTo>
                <a:lnTo>
                  <a:pt x="291744" y="51333"/>
                </a:lnTo>
                <a:lnTo>
                  <a:pt x="237845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7727" y="4073615"/>
            <a:ext cx="210820" cy="202565"/>
          </a:xfrm>
          <a:custGeom>
            <a:avLst/>
            <a:gdLst/>
            <a:ahLst/>
            <a:cxnLst/>
            <a:rect l="l" t="t" r="r" b="b"/>
            <a:pathLst>
              <a:path w="210819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3130" y="3974684"/>
            <a:ext cx="292100" cy="301625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83"/>
                </a:lnTo>
                <a:lnTo>
                  <a:pt x="53898" y="301104"/>
                </a:lnTo>
                <a:lnTo>
                  <a:pt x="291744" y="51333"/>
                </a:lnTo>
                <a:lnTo>
                  <a:pt x="237845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6178" y="4982860"/>
            <a:ext cx="210820" cy="202565"/>
          </a:xfrm>
          <a:custGeom>
            <a:avLst/>
            <a:gdLst/>
            <a:ahLst/>
            <a:cxnLst/>
            <a:rect l="l" t="t" r="r" b="b"/>
            <a:pathLst>
              <a:path w="210819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1580" y="4883929"/>
            <a:ext cx="292100" cy="301625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83"/>
                </a:lnTo>
                <a:lnTo>
                  <a:pt x="53898" y="301116"/>
                </a:lnTo>
                <a:lnTo>
                  <a:pt x="291744" y="51333"/>
                </a:lnTo>
                <a:lnTo>
                  <a:pt x="237845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627" y="5468781"/>
            <a:ext cx="210820" cy="202565"/>
          </a:xfrm>
          <a:custGeom>
            <a:avLst/>
            <a:gdLst/>
            <a:ahLst/>
            <a:cxnLst/>
            <a:rect l="l" t="t" r="r" b="b"/>
            <a:pathLst>
              <a:path w="210819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0030" y="5369862"/>
            <a:ext cx="292100" cy="301625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70"/>
                </a:lnTo>
                <a:lnTo>
                  <a:pt x="53898" y="301104"/>
                </a:lnTo>
                <a:lnTo>
                  <a:pt x="291744" y="51320"/>
                </a:lnTo>
                <a:lnTo>
                  <a:pt x="237845" y="0"/>
                </a:lnTo>
                <a:close/>
              </a:path>
            </a:pathLst>
          </a:custGeom>
          <a:solidFill>
            <a:srgbClr val="00C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1752" y="1"/>
                </a:lnTo>
              </a:path>
            </a:pathLst>
          </a:custGeom>
          <a:ln w="615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7480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6965" algn="l"/>
              </a:tabLst>
            </a:pPr>
            <a:r>
              <a:rPr u="sng" spc="-65" dirty="0"/>
              <a:t>OVERVIEW </a:t>
            </a:r>
            <a:r>
              <a:rPr u="sng" spc="-25" dirty="0"/>
              <a:t>OF</a:t>
            </a:r>
            <a:r>
              <a:rPr u="sng" spc="-195" dirty="0"/>
              <a:t> </a:t>
            </a:r>
            <a:r>
              <a:rPr u="sng" spc="-65" dirty="0"/>
              <a:t>COURSE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58" y="2302934"/>
            <a:ext cx="5008880" cy="2555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713105" indent="-88900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learn computational </a:t>
            </a:r>
            <a:r>
              <a:rPr sz="2600" dirty="0">
                <a:latin typeface="Calibri"/>
                <a:cs typeface="Calibri"/>
              </a:rPr>
              <a:t>modes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 </a:t>
            </a:r>
            <a:r>
              <a:rPr sz="2600" dirty="0">
                <a:latin typeface="Calibri"/>
                <a:cs typeface="Calibri"/>
              </a:rPr>
              <a:t>thinking</a:t>
            </a:r>
          </a:p>
          <a:p>
            <a:pPr marL="101600" marR="718820" indent="-88900">
              <a:lnSpc>
                <a:spcPts val="2800"/>
              </a:lnSpc>
              <a:spcBef>
                <a:spcPts val="139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begin </a:t>
            </a:r>
            <a:r>
              <a:rPr sz="2600" dirty="0">
                <a:latin typeface="Calibri"/>
                <a:cs typeface="Calibri"/>
              </a:rPr>
              <a:t>to master the </a:t>
            </a:r>
            <a:r>
              <a:rPr sz="2600" spc="-5" dirty="0">
                <a:latin typeface="Calibri"/>
                <a:cs typeface="Calibri"/>
              </a:rPr>
              <a:t>art of  computational problem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solving</a:t>
            </a:r>
            <a:endParaRPr sz="2600" dirty="0">
              <a:latin typeface="Calibri"/>
              <a:cs typeface="Calibri"/>
            </a:endParaRPr>
          </a:p>
          <a:p>
            <a:pPr marL="102235" marR="5080" indent="-88900">
              <a:lnSpc>
                <a:spcPts val="2800"/>
              </a:lnSpc>
              <a:spcBef>
                <a:spcPts val="139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make computers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dirty="0">
                <a:latin typeface="Calibri"/>
                <a:cs typeface="Calibri"/>
              </a:rPr>
              <a:t>what you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want  them to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208" y="2500402"/>
            <a:ext cx="210820" cy="202565"/>
          </a:xfrm>
          <a:custGeom>
            <a:avLst/>
            <a:gdLst/>
            <a:ahLst/>
            <a:cxnLst/>
            <a:rect l="l" t="t" r="r" b="b"/>
            <a:pathLst>
              <a:path w="210819" h="202564">
                <a:moveTo>
                  <a:pt x="54013" y="0"/>
                </a:moveTo>
                <a:lnTo>
                  <a:pt x="0" y="59270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610" y="2401472"/>
            <a:ext cx="292100" cy="301625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83"/>
                </a:lnTo>
                <a:lnTo>
                  <a:pt x="53898" y="301104"/>
                </a:lnTo>
                <a:lnTo>
                  <a:pt x="291744" y="51333"/>
                </a:lnTo>
                <a:lnTo>
                  <a:pt x="237845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3658" y="3396809"/>
            <a:ext cx="210820" cy="202565"/>
          </a:xfrm>
          <a:custGeom>
            <a:avLst/>
            <a:gdLst/>
            <a:ahLst/>
            <a:cxnLst/>
            <a:rect l="l" t="t" r="r" b="b"/>
            <a:pathLst>
              <a:path w="210819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9059" y="3297878"/>
            <a:ext cx="292100" cy="301625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83"/>
                </a:lnTo>
                <a:lnTo>
                  <a:pt x="53898" y="301116"/>
                </a:lnTo>
                <a:lnTo>
                  <a:pt x="291744" y="51333"/>
                </a:lnTo>
                <a:lnTo>
                  <a:pt x="237845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107" y="4280386"/>
            <a:ext cx="210820" cy="202565"/>
          </a:xfrm>
          <a:custGeom>
            <a:avLst/>
            <a:gdLst/>
            <a:ahLst/>
            <a:cxnLst/>
            <a:rect l="l" t="t" r="r" b="b"/>
            <a:pathLst>
              <a:path w="210819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510" y="4181456"/>
            <a:ext cx="292100" cy="301625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83"/>
                </a:lnTo>
                <a:lnTo>
                  <a:pt x="53898" y="301116"/>
                </a:lnTo>
                <a:lnTo>
                  <a:pt x="291744" y="51333"/>
                </a:lnTo>
                <a:lnTo>
                  <a:pt x="237845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6559" y="547282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1752" y="0"/>
                </a:lnTo>
                <a:lnTo>
                  <a:pt x="31752" y="31752"/>
                </a:lnTo>
                <a:lnTo>
                  <a:pt x="0" y="31752"/>
                </a:lnTo>
                <a:lnTo>
                  <a:pt x="0" y="0"/>
                </a:lnTo>
                <a:close/>
              </a:path>
            </a:pathLst>
          </a:custGeom>
          <a:ln w="922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6466" y="5488463"/>
            <a:ext cx="5045075" cy="133477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0960" marR="102235">
              <a:lnSpc>
                <a:spcPts val="3100"/>
              </a:lnSpc>
              <a:spcBef>
                <a:spcPts val="355"/>
              </a:spcBef>
            </a:pPr>
            <a:r>
              <a:rPr sz="2600" spc="-5" dirty="0">
                <a:latin typeface="Calibri"/>
                <a:cs typeface="Calibri"/>
              </a:rPr>
              <a:t>Hope </a:t>
            </a:r>
            <a:r>
              <a:rPr sz="2600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have started </a:t>
            </a:r>
            <a:r>
              <a:rPr sz="2600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down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5" dirty="0">
                <a:latin typeface="Calibri"/>
                <a:cs typeface="Calibri"/>
              </a:rPr>
              <a:t>path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being able </a:t>
            </a:r>
            <a:r>
              <a:rPr sz="2600" dirty="0">
                <a:latin typeface="Calibri"/>
                <a:cs typeface="Calibri"/>
              </a:rPr>
              <a:t>to think </a:t>
            </a:r>
            <a:r>
              <a:rPr sz="2600" spc="-5" dirty="0">
                <a:latin typeface="Calibri"/>
                <a:cs typeface="Calibri"/>
              </a:rPr>
              <a:t>and act  like </a:t>
            </a:r>
            <a:r>
              <a:rPr sz="2600" dirty="0">
                <a:latin typeface="Calibri"/>
                <a:cs typeface="Calibri"/>
              </a:rPr>
              <a:t>a computer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scientist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1752" y="1"/>
                </a:lnTo>
              </a:path>
            </a:pathLst>
          </a:custGeom>
          <a:ln w="615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49860" marR="5080">
              <a:lnSpc>
                <a:spcPts val="4800"/>
              </a:lnSpc>
              <a:spcBef>
                <a:spcPts val="1060"/>
              </a:spcBef>
            </a:pPr>
            <a:r>
              <a:rPr spc="-135" dirty="0"/>
              <a:t>WHAT </a:t>
            </a:r>
            <a:r>
              <a:rPr spc="-30" dirty="0"/>
              <a:t>DO</a:t>
            </a:r>
            <a:r>
              <a:rPr spc="-155" dirty="0"/>
              <a:t> </a:t>
            </a:r>
            <a:r>
              <a:rPr spc="-55" dirty="0"/>
              <a:t>COMPUTER  SCIENTISTS</a:t>
            </a:r>
            <a:r>
              <a:rPr spc="-160" dirty="0"/>
              <a:t> </a:t>
            </a:r>
            <a:r>
              <a:rPr spc="-35" dirty="0"/>
              <a:t>DO?</a:t>
            </a:r>
          </a:p>
        </p:txBody>
      </p:sp>
      <p:sp>
        <p:nvSpPr>
          <p:cNvPr id="4" name="object 4"/>
          <p:cNvSpPr/>
          <p:nvPr/>
        </p:nvSpPr>
        <p:spPr>
          <a:xfrm>
            <a:off x="3406902" y="6110046"/>
            <a:ext cx="1042959" cy="79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460" y="2302934"/>
            <a:ext cx="4725670" cy="447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they think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computationally</a:t>
            </a:r>
            <a:endParaRPr sz="2600" dirty="0">
              <a:latin typeface="Calibri"/>
              <a:cs typeface="Calibri"/>
            </a:endParaRPr>
          </a:p>
          <a:p>
            <a:pPr marL="393700" marR="1202055" lvl="1" indent="-190500">
              <a:lnSpc>
                <a:spcPts val="2600"/>
              </a:lnSpc>
              <a:spcBef>
                <a:spcPts val="420"/>
              </a:spcBef>
              <a:buClr>
                <a:srgbClr val="595959"/>
              </a:buClr>
              <a:buChar char="◦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abstractions,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algorithms,  </a:t>
            </a:r>
            <a:r>
              <a:rPr sz="2400" spc="-5" dirty="0">
                <a:latin typeface="Calibri"/>
                <a:cs typeface="Calibri"/>
              </a:rPr>
              <a:t>automated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execution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16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  <a:tab pos="3233420" algn="l"/>
              </a:tabLst>
            </a:pPr>
            <a:r>
              <a:rPr sz="2600" spc="-5" dirty="0">
                <a:latin typeface="Calibri"/>
                <a:cs typeface="Calibri"/>
              </a:rPr>
              <a:t>just like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three </a:t>
            </a:r>
            <a:r>
              <a:rPr sz="2600" spc="-5" dirty="0">
                <a:latin typeface="Calibri"/>
                <a:cs typeface="Calibri"/>
              </a:rPr>
              <a:t>r’s:	</a:t>
            </a:r>
            <a:r>
              <a:rPr sz="2600" dirty="0">
                <a:latin typeface="Calibri"/>
                <a:cs typeface="Calibri"/>
              </a:rPr>
              <a:t>reading,</a:t>
            </a:r>
          </a:p>
          <a:p>
            <a:pPr marL="98425" marR="60960">
              <a:lnSpc>
                <a:spcPts val="2820"/>
              </a:lnSpc>
              <a:spcBef>
                <a:spcPts val="570"/>
              </a:spcBef>
            </a:pPr>
            <a:r>
              <a:rPr sz="2600" spc="-5" dirty="0">
                <a:latin typeface="Calibri"/>
                <a:cs typeface="Calibri"/>
              </a:rPr>
              <a:t>‘riting, and ‘rithmetic </a:t>
            </a:r>
            <a:r>
              <a:rPr sz="2600" dirty="0">
                <a:latin typeface="Calibri"/>
                <a:cs typeface="Calibri"/>
              </a:rPr>
              <a:t>–  </a:t>
            </a:r>
            <a:r>
              <a:rPr sz="2600" spc="-5" dirty="0">
                <a:latin typeface="Calibri"/>
                <a:cs typeface="Calibri"/>
              </a:rPr>
              <a:t>computational </a:t>
            </a:r>
            <a:r>
              <a:rPr sz="2600" dirty="0">
                <a:latin typeface="Calibri"/>
                <a:cs typeface="Calibri"/>
              </a:rPr>
              <a:t>thinking </a:t>
            </a:r>
            <a:r>
              <a:rPr sz="2600" spc="-5" dirty="0">
                <a:latin typeface="Calibri"/>
                <a:cs typeface="Calibri"/>
              </a:rPr>
              <a:t>is  becoming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fundamental skill </a:t>
            </a:r>
            <a:r>
              <a:rPr sz="2600" dirty="0">
                <a:latin typeface="Calibri"/>
                <a:cs typeface="Calibri"/>
              </a:rPr>
              <a:t>that  every </a:t>
            </a:r>
            <a:r>
              <a:rPr sz="2600" spc="-10" dirty="0">
                <a:latin typeface="Calibri"/>
                <a:cs typeface="Calibri"/>
              </a:rPr>
              <a:t>well-educated </a:t>
            </a:r>
            <a:r>
              <a:rPr sz="2600" spc="-5" dirty="0">
                <a:latin typeface="Calibri"/>
                <a:cs typeface="Calibri"/>
              </a:rPr>
              <a:t>person </a:t>
            </a:r>
            <a:r>
              <a:rPr sz="2600" dirty="0">
                <a:latin typeface="Calibri"/>
                <a:cs typeface="Calibri"/>
              </a:rPr>
              <a:t>will  </a:t>
            </a:r>
            <a:r>
              <a:rPr sz="2600" spc="-5" dirty="0">
                <a:latin typeface="Calibri"/>
                <a:cs typeface="Calibri"/>
              </a:rPr>
              <a:t>need</a:t>
            </a:r>
            <a:endParaRPr sz="2600" dirty="0">
              <a:latin typeface="Calibri"/>
              <a:cs typeface="Calibri"/>
            </a:endParaRPr>
          </a:p>
          <a:p>
            <a:pPr marL="1905000">
              <a:lnSpc>
                <a:spcPct val="100000"/>
              </a:lnSpc>
              <a:spcBef>
                <a:spcPts val="2525"/>
              </a:spcBef>
              <a:tabLst>
                <a:tab pos="3295650" algn="l"/>
              </a:tabLst>
            </a:pPr>
            <a:r>
              <a:rPr sz="4000" dirty="0">
                <a:solidFill>
                  <a:srgbClr val="7F7F7F"/>
                </a:solidFill>
                <a:latin typeface="Calibri"/>
                <a:cs typeface="Calibri"/>
              </a:rPr>
              <a:t>I	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55533" y="2205685"/>
            <a:ext cx="1426460" cy="1828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5857" y="2221031"/>
            <a:ext cx="1407471" cy="1828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50298" y="3914297"/>
            <a:ext cx="1294130" cy="97663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latin typeface="Calibri"/>
                <a:cs typeface="Calibri"/>
              </a:rPr>
              <a:t>Ada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Lovelace</a:t>
            </a:r>
            <a:endParaRPr sz="1800" dirty="0">
              <a:latin typeface="Calibri"/>
              <a:cs typeface="Calibri"/>
            </a:endParaRPr>
          </a:p>
          <a:p>
            <a:pPr marL="71755" marR="5080">
              <a:lnSpc>
                <a:spcPct val="111100"/>
              </a:lnSpc>
              <a:spcBef>
                <a:spcPts val="490"/>
              </a:spcBef>
            </a:pPr>
            <a:r>
              <a:rPr sz="900" dirty="0">
                <a:latin typeface="Verdana"/>
                <a:cs typeface="Verdana"/>
              </a:rPr>
              <a:t>Image </a:t>
            </a:r>
            <a:r>
              <a:rPr sz="900" spc="-5" dirty="0">
                <a:latin typeface="Verdana"/>
                <a:cs typeface="Verdana"/>
              </a:rPr>
              <a:t>in the Public  </a:t>
            </a:r>
            <a:r>
              <a:rPr sz="900" dirty="0">
                <a:latin typeface="Verdana"/>
                <a:cs typeface="Verdana"/>
              </a:rPr>
              <a:t>Domain, courtesy of 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</a:rPr>
              <a:t>Wikipedia</a:t>
            </a:r>
            <a:r>
              <a:rPr sz="900" spc="-9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</a:rPr>
              <a:t>Commons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8427" y="4073276"/>
            <a:ext cx="123444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Alan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Turing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11100"/>
              </a:lnSpc>
              <a:spcBef>
                <a:spcPts val="625"/>
              </a:spcBef>
            </a:pPr>
            <a:r>
              <a:rPr sz="900" dirty="0">
                <a:latin typeface="Verdana"/>
                <a:cs typeface="Verdana"/>
              </a:rPr>
              <a:t>Image </a:t>
            </a:r>
            <a:r>
              <a:rPr sz="900" spc="-5" dirty="0">
                <a:latin typeface="Verdana"/>
                <a:cs typeface="Verdana"/>
              </a:rPr>
              <a:t>in the Public  </a:t>
            </a:r>
            <a:r>
              <a:rPr sz="900" dirty="0">
                <a:latin typeface="Verdana"/>
                <a:cs typeface="Verdana"/>
              </a:rPr>
              <a:t>Domain, courtesy of 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</a:rPr>
              <a:t>Wikipedia</a:t>
            </a:r>
            <a:r>
              <a:rPr sz="900" spc="-9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</a:rPr>
              <a:t>Commons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9668" y="2188856"/>
            <a:ext cx="7474584" cy="0"/>
          </a:xfrm>
          <a:custGeom>
            <a:avLst/>
            <a:gdLst/>
            <a:ahLst/>
            <a:cxnLst/>
            <a:rect l="l" t="t" r="r" b="b"/>
            <a:pathLst>
              <a:path w="7474584">
                <a:moveTo>
                  <a:pt x="0" y="0"/>
                </a:moveTo>
                <a:lnTo>
                  <a:pt x="7474322" y="0"/>
                </a:lnTo>
              </a:path>
            </a:pathLst>
          </a:custGeom>
          <a:ln w="12700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02636" y="7074636"/>
            <a:ext cx="1797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50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52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49860" marR="5080">
              <a:lnSpc>
                <a:spcPts val="4800"/>
              </a:lnSpc>
              <a:spcBef>
                <a:spcPts val="1060"/>
              </a:spcBef>
            </a:pPr>
            <a:r>
              <a:rPr spc="-35" dirty="0"/>
              <a:t>THE </a:t>
            </a:r>
            <a:r>
              <a:rPr spc="-45" dirty="0"/>
              <a:t>THREE </a:t>
            </a:r>
            <a:r>
              <a:rPr spc="-35" dirty="0"/>
              <a:t>A</a:t>
            </a:r>
            <a:r>
              <a:rPr b="0" spc="-35" dirty="0">
                <a:latin typeface="MS PGothic"/>
                <a:cs typeface="MS PGothic"/>
              </a:rPr>
              <a:t>’</a:t>
            </a:r>
            <a:r>
              <a:rPr spc="-35" dirty="0"/>
              <a:t>S </a:t>
            </a:r>
            <a:r>
              <a:rPr spc="-25" dirty="0"/>
              <a:t>OF  </a:t>
            </a:r>
            <a:r>
              <a:rPr spc="-110" dirty="0"/>
              <a:t>COMPUTATIONAL</a:t>
            </a:r>
            <a:r>
              <a:rPr spc="-180" dirty="0"/>
              <a:t> </a:t>
            </a:r>
            <a:r>
              <a:rPr spc="-45" dirty="0"/>
              <a:t>THINKING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58" y="2252133"/>
            <a:ext cx="471424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ts val="245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sz="2200" spc="-10" dirty="0">
                <a:latin typeface="Calibri"/>
                <a:cs typeface="Calibri"/>
              </a:rPr>
              <a:t>abstraction</a:t>
            </a:r>
            <a:endParaRPr sz="2200" dirty="0">
              <a:latin typeface="Calibri"/>
              <a:cs typeface="Calibri"/>
            </a:endParaRPr>
          </a:p>
          <a:p>
            <a:pPr marL="393700" lvl="1" indent="-190500">
              <a:lnSpc>
                <a:spcPts val="2160"/>
              </a:lnSpc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000" dirty="0">
                <a:latin typeface="Calibri"/>
                <a:cs typeface="Calibri"/>
              </a:rPr>
              <a:t>choosing the right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abstractions</a:t>
            </a:r>
            <a:endParaRPr sz="2000" dirty="0">
              <a:latin typeface="Calibri"/>
              <a:cs typeface="Calibri"/>
            </a:endParaRPr>
          </a:p>
          <a:p>
            <a:pPr marL="393700" marR="5080" lvl="1" indent="-190500">
              <a:lnSpc>
                <a:spcPct val="70800"/>
              </a:lnSpc>
              <a:spcBef>
                <a:spcPts val="65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000" spc="-10" dirty="0">
                <a:latin typeface="Calibri"/>
                <a:cs typeface="Calibri"/>
              </a:rPr>
              <a:t>operating </a:t>
            </a:r>
            <a:r>
              <a:rPr sz="2000" spc="-5" dirty="0">
                <a:latin typeface="Calibri"/>
                <a:cs typeface="Calibri"/>
              </a:rPr>
              <a:t>in multiple layers of </a:t>
            </a:r>
            <a:r>
              <a:rPr sz="2000" spc="-10" dirty="0">
                <a:latin typeface="Calibri"/>
                <a:cs typeface="Calibri"/>
              </a:rPr>
              <a:t>abstraction  </a:t>
            </a:r>
            <a:r>
              <a:rPr sz="2000" spc="-5" dirty="0" smtClean="0">
                <a:latin typeface="Calibri"/>
                <a:cs typeface="Calibri"/>
              </a:rPr>
              <a:t>simultaneously</a:t>
            </a:r>
            <a:endParaRPr lang="en-US" sz="2000" spc="-5" dirty="0" smtClean="0">
              <a:latin typeface="Calibri"/>
              <a:cs typeface="Calibri"/>
            </a:endParaRPr>
          </a:p>
          <a:p>
            <a:pPr marL="393700" marR="5080" lvl="1" indent="-190500">
              <a:lnSpc>
                <a:spcPct val="70800"/>
              </a:lnSpc>
              <a:spcBef>
                <a:spcPts val="650"/>
              </a:spcBef>
              <a:buClr>
                <a:srgbClr val="595959"/>
              </a:buClr>
              <a:buFontTx/>
              <a:buChar char="◦"/>
              <a:tabLst>
                <a:tab pos="386080" algn="l"/>
              </a:tabLst>
            </a:pPr>
            <a:r>
              <a:rPr lang="en-US" altLang="zh-CN" sz="2000" spc="-5" dirty="0">
                <a:cs typeface="Calibri"/>
              </a:rPr>
              <a:t>deﬁning </a:t>
            </a:r>
            <a:r>
              <a:rPr lang="en-US" altLang="zh-CN" sz="2000" dirty="0">
                <a:cs typeface="Calibri"/>
              </a:rPr>
              <a:t>the </a:t>
            </a:r>
            <a:r>
              <a:rPr lang="en-US" altLang="zh-CN" sz="2000" spc="-5" dirty="0">
                <a:cs typeface="Calibri"/>
              </a:rPr>
              <a:t>relationships between </a:t>
            </a:r>
            <a:r>
              <a:rPr lang="en-US" altLang="zh-CN" sz="2000" dirty="0">
                <a:cs typeface="Calibri"/>
              </a:rPr>
              <a:t>the </a:t>
            </a:r>
            <a:r>
              <a:rPr lang="en-US" altLang="zh-CN" sz="2000" spc="-10" dirty="0">
                <a:cs typeface="Calibri"/>
              </a:rPr>
              <a:t>abstraction </a:t>
            </a:r>
            <a:r>
              <a:rPr lang="en-US" altLang="zh-CN" sz="2000" spc="-5" dirty="0">
                <a:cs typeface="Calibri"/>
              </a:rPr>
              <a:t>layers</a:t>
            </a:r>
            <a:endParaRPr lang="en-US" altLang="zh-CN" sz="2000" dirty="0">
              <a:cs typeface="Calibri"/>
            </a:endParaRPr>
          </a:p>
          <a:p>
            <a:pPr marL="393700" marR="5080" lvl="1" indent="-190500">
              <a:lnSpc>
                <a:spcPct val="70800"/>
              </a:lnSpc>
              <a:spcBef>
                <a:spcPts val="65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773977"/>
            <a:ext cx="6751497" cy="244425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03200" indent="-190500">
              <a:lnSpc>
                <a:spcPts val="2450"/>
              </a:lnSpc>
              <a:spcBef>
                <a:spcPts val="835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sz="2200" spc="-10" dirty="0" smtClean="0">
                <a:latin typeface="Calibri"/>
                <a:cs typeface="Calibri"/>
              </a:rPr>
              <a:t>automation</a:t>
            </a:r>
            <a:endParaRPr sz="2200" dirty="0">
              <a:latin typeface="Calibri"/>
              <a:cs typeface="Calibri"/>
            </a:endParaRPr>
          </a:p>
          <a:p>
            <a:pPr marL="386080" lvl="1" indent="-182880">
              <a:lnSpc>
                <a:spcPts val="2210"/>
              </a:lnSpc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000" dirty="0">
                <a:latin typeface="Calibri"/>
                <a:cs typeface="Calibri"/>
              </a:rPr>
              <a:t>think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terms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mechanizing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abstractions</a:t>
            </a:r>
            <a:endParaRPr lang="en-US" sz="2000" spc="-10" dirty="0" smtClean="0">
              <a:latin typeface="Calibri"/>
              <a:cs typeface="Calibri"/>
            </a:endParaRPr>
          </a:p>
          <a:p>
            <a:pPr marL="386080" lvl="1" indent="-182880">
              <a:lnSpc>
                <a:spcPts val="2210"/>
              </a:lnSpc>
              <a:buClr>
                <a:srgbClr val="595959"/>
              </a:buClr>
              <a:buFontTx/>
              <a:buChar char="◦"/>
              <a:tabLst>
                <a:tab pos="386080" algn="l"/>
              </a:tabLst>
            </a:pPr>
            <a:r>
              <a:rPr lang="en-US" altLang="zh-CN" sz="2000" spc="-5" dirty="0">
                <a:cs typeface="Calibri"/>
              </a:rPr>
              <a:t>mechanization is possible </a:t>
            </a:r>
            <a:r>
              <a:rPr lang="en-US" altLang="zh-CN" sz="2000" dirty="0">
                <a:cs typeface="Calibri"/>
              </a:rPr>
              <a:t>– </a:t>
            </a:r>
            <a:r>
              <a:rPr lang="en-US" altLang="zh-CN" sz="2000" spc="-5" dirty="0">
                <a:cs typeface="Calibri"/>
              </a:rPr>
              <a:t>because </a:t>
            </a:r>
            <a:r>
              <a:rPr lang="en-US" altLang="zh-CN" sz="2000" dirty="0">
                <a:cs typeface="Calibri"/>
              </a:rPr>
              <a:t>we </a:t>
            </a:r>
            <a:r>
              <a:rPr lang="en-US" altLang="zh-CN" sz="2000" spc="-5" dirty="0">
                <a:cs typeface="Calibri"/>
              </a:rPr>
              <a:t>have</a:t>
            </a:r>
            <a:r>
              <a:rPr lang="en-US" altLang="zh-CN" sz="2000" spc="-35" dirty="0">
                <a:cs typeface="Calibri"/>
              </a:rPr>
              <a:t> </a:t>
            </a:r>
            <a:r>
              <a:rPr lang="en-US" altLang="zh-CN" sz="2000" spc="-5" dirty="0" smtClean="0">
                <a:cs typeface="Calibri"/>
              </a:rPr>
              <a:t>precise and </a:t>
            </a:r>
            <a:r>
              <a:rPr lang="en-US" altLang="zh-CN" sz="2000" spc="-5" dirty="0">
                <a:cs typeface="Calibri"/>
              </a:rPr>
              <a:t>exacting </a:t>
            </a:r>
            <a:r>
              <a:rPr lang="en-US" altLang="zh-CN" sz="2000" spc="-10" dirty="0">
                <a:cs typeface="Calibri"/>
              </a:rPr>
              <a:t>notations </a:t>
            </a:r>
            <a:r>
              <a:rPr lang="en-US" altLang="zh-CN" sz="2000" spc="-5" dirty="0">
                <a:cs typeface="Calibri"/>
              </a:rPr>
              <a:t>and </a:t>
            </a:r>
            <a:r>
              <a:rPr lang="en-US" altLang="zh-CN" sz="2000" dirty="0">
                <a:cs typeface="Calibri"/>
              </a:rPr>
              <a:t>models; </a:t>
            </a:r>
            <a:r>
              <a:rPr lang="en-US" altLang="zh-CN" sz="2000" spc="-5" dirty="0">
                <a:cs typeface="Calibri"/>
              </a:rPr>
              <a:t>and because </a:t>
            </a:r>
            <a:r>
              <a:rPr lang="en-US" altLang="zh-CN" sz="2000" dirty="0">
                <a:cs typeface="Calibri"/>
              </a:rPr>
              <a:t>there</a:t>
            </a:r>
            <a:r>
              <a:rPr lang="en-US" altLang="zh-CN" sz="2000" spc="-10" dirty="0">
                <a:cs typeface="Calibri"/>
              </a:rPr>
              <a:t> </a:t>
            </a:r>
            <a:r>
              <a:rPr lang="en-US" altLang="zh-CN" sz="2000" spc="-5" dirty="0" smtClean="0">
                <a:cs typeface="Calibri"/>
              </a:rPr>
              <a:t>is some </a:t>
            </a:r>
            <a:r>
              <a:rPr lang="en-US" altLang="zh-CN" sz="2000" dirty="0">
                <a:latin typeface="MS PGothic"/>
                <a:cs typeface="MS PGothic"/>
              </a:rPr>
              <a:t>“</a:t>
            </a:r>
            <a:r>
              <a:rPr lang="en-US" altLang="zh-CN" sz="2000" dirty="0">
                <a:cs typeface="Calibri"/>
              </a:rPr>
              <a:t>machine</a:t>
            </a:r>
            <a:r>
              <a:rPr lang="en-US" altLang="zh-CN" sz="2000" dirty="0">
                <a:latin typeface="MS PGothic"/>
                <a:cs typeface="MS PGothic"/>
              </a:rPr>
              <a:t>” </a:t>
            </a:r>
            <a:r>
              <a:rPr lang="en-US" altLang="zh-CN" sz="2000" dirty="0">
                <a:cs typeface="Calibri"/>
              </a:rPr>
              <a:t>that can </a:t>
            </a:r>
            <a:r>
              <a:rPr lang="en-US" altLang="zh-CN" sz="2000" spc="-5" dirty="0">
                <a:cs typeface="Calibri"/>
              </a:rPr>
              <a:t>interpret our</a:t>
            </a:r>
            <a:r>
              <a:rPr lang="en-US" altLang="zh-CN" sz="2000" spc="-220" dirty="0">
                <a:cs typeface="Calibri"/>
              </a:rPr>
              <a:t> </a:t>
            </a:r>
            <a:r>
              <a:rPr lang="en-US" altLang="zh-CN" sz="2000" spc="-10" dirty="0" smtClean="0">
                <a:cs typeface="Calibri"/>
              </a:rPr>
              <a:t>notations   </a:t>
            </a:r>
            <a:r>
              <a:rPr lang="en-US" altLang="zh-CN" sz="2000" spc="-5" dirty="0" smtClean="0">
                <a:cs typeface="Calibri"/>
              </a:rPr>
              <a:t>layers</a:t>
            </a:r>
            <a:endParaRPr lang="en-US" altLang="zh-CN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zh-CN" sz="2000" dirty="0">
              <a:cs typeface="Calibri"/>
            </a:endParaRPr>
          </a:p>
          <a:p>
            <a:pPr marL="386080" lvl="1" indent="-182880">
              <a:lnSpc>
                <a:spcPts val="2210"/>
              </a:lnSpc>
              <a:buClr>
                <a:srgbClr val="595959"/>
              </a:buClr>
              <a:buFontTx/>
              <a:buChar char="◦"/>
              <a:tabLst>
                <a:tab pos="386080" algn="l"/>
              </a:tabLst>
            </a:pPr>
            <a:endParaRPr lang="en-US" altLang="zh-CN" sz="2000" dirty="0">
              <a:cs typeface="Calibri"/>
            </a:endParaRPr>
          </a:p>
          <a:p>
            <a:pPr marL="386080" lvl="1" indent="-182880">
              <a:lnSpc>
                <a:spcPts val="2210"/>
              </a:lnSpc>
              <a:buClr>
                <a:srgbClr val="595959"/>
              </a:buClr>
              <a:buChar char="◦"/>
              <a:tabLst>
                <a:tab pos="38608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626" y="5343530"/>
            <a:ext cx="5498465" cy="24288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835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lang="en-US" sz="2200" spc="-5" dirty="0">
                <a:latin typeface="Calibri"/>
                <a:cs typeface="Calibri"/>
              </a:rPr>
              <a:t>a</a:t>
            </a:r>
            <a:r>
              <a:rPr sz="2200" spc="-5" dirty="0" smtClean="0">
                <a:latin typeface="Calibri"/>
                <a:cs typeface="Calibri"/>
              </a:rPr>
              <a:t>lgorithms</a:t>
            </a:r>
            <a:endParaRPr lang="en-US" sz="2200" spc="-5" dirty="0" smtClean="0">
              <a:latin typeface="Calibri"/>
              <a:cs typeface="Calibri"/>
            </a:endParaRPr>
          </a:p>
          <a:p>
            <a:pPr marL="195580" indent="-182880">
              <a:lnSpc>
                <a:spcPts val="235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195580" algn="l"/>
              </a:tabLst>
            </a:pPr>
            <a:r>
              <a:rPr lang="en-US" altLang="zh-CN" sz="2400" spc="-5" dirty="0">
                <a:cs typeface="Calibri"/>
              </a:rPr>
              <a:t>language for describing automated</a:t>
            </a:r>
            <a:r>
              <a:rPr lang="en-US" altLang="zh-CN" sz="2400" spc="-85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processes</a:t>
            </a:r>
            <a:endParaRPr lang="en-US" altLang="zh-CN" sz="2400" dirty="0">
              <a:cs typeface="Calibri"/>
            </a:endParaRPr>
          </a:p>
          <a:p>
            <a:pPr marL="195580" indent="-182880">
              <a:lnSpc>
                <a:spcPts val="2300"/>
              </a:lnSpc>
              <a:buClr>
                <a:srgbClr val="595959"/>
              </a:buClr>
              <a:buChar char="◦"/>
              <a:tabLst>
                <a:tab pos="195580" algn="l"/>
              </a:tabLst>
            </a:pPr>
            <a:r>
              <a:rPr lang="en-US" altLang="zh-CN" sz="2400" spc="-5" dirty="0">
                <a:cs typeface="Calibri"/>
              </a:rPr>
              <a:t>also allows </a:t>
            </a:r>
            <a:r>
              <a:rPr lang="en-US" altLang="zh-CN" sz="2400" spc="-10" dirty="0">
                <a:cs typeface="Calibri"/>
              </a:rPr>
              <a:t>abstraction </a:t>
            </a:r>
            <a:r>
              <a:rPr lang="en-US" altLang="zh-CN" sz="2400" spc="-5" dirty="0">
                <a:cs typeface="Calibri"/>
              </a:rPr>
              <a:t>of</a:t>
            </a:r>
            <a:r>
              <a:rPr lang="en-US" altLang="zh-CN" sz="2400" spc="-40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details</a:t>
            </a:r>
            <a:endParaRPr lang="en-US" altLang="zh-CN" sz="2400" dirty="0">
              <a:cs typeface="Calibri"/>
            </a:endParaRPr>
          </a:p>
          <a:p>
            <a:pPr marL="195580" indent="-182880">
              <a:lnSpc>
                <a:spcPts val="2350"/>
              </a:lnSpc>
              <a:buClr>
                <a:srgbClr val="595959"/>
              </a:buClr>
              <a:buChar char="◦"/>
              <a:tabLst>
                <a:tab pos="195580" algn="l"/>
              </a:tabLst>
            </a:pPr>
            <a:r>
              <a:rPr lang="en-US" altLang="zh-CN" sz="2400" spc="-5" dirty="0">
                <a:cs typeface="Calibri"/>
              </a:rPr>
              <a:t>language for </a:t>
            </a:r>
            <a:r>
              <a:rPr lang="en-US" altLang="zh-CN" sz="2400" spc="-5" dirty="0" err="1">
                <a:cs typeface="Calibri"/>
              </a:rPr>
              <a:t>comamunicating</a:t>
            </a:r>
            <a:r>
              <a:rPr lang="en-US" altLang="zh-CN" sz="2400" spc="-5" dirty="0">
                <a:cs typeface="Calibri"/>
              </a:rPr>
              <a:t> ideas </a:t>
            </a:r>
            <a:r>
              <a:rPr lang="en-US" altLang="zh-CN" sz="2400" dirty="0">
                <a:cs typeface="Calibri"/>
              </a:rPr>
              <a:t>&amp;</a:t>
            </a:r>
            <a:r>
              <a:rPr lang="en-US" altLang="zh-CN" sz="2400" spc="-35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processes</a:t>
            </a:r>
            <a:endParaRPr lang="en-US" altLang="zh-CN" sz="2400" dirty="0">
              <a:cs typeface="Calibri"/>
            </a:endParaRPr>
          </a:p>
          <a:p>
            <a:pPr marL="203200" indent="-190500">
              <a:lnSpc>
                <a:spcPct val="100000"/>
              </a:lnSpc>
              <a:spcBef>
                <a:spcPts val="835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04061" y="3900213"/>
            <a:ext cx="1458681" cy="201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6311" y="5953937"/>
            <a:ext cx="3017516" cy="1047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546" y="5949176"/>
            <a:ext cx="3025775" cy="1057275"/>
          </a:xfrm>
          <a:custGeom>
            <a:avLst/>
            <a:gdLst/>
            <a:ahLst/>
            <a:cxnLst/>
            <a:rect l="l" t="t" r="r" b="b"/>
            <a:pathLst>
              <a:path w="3025775" h="1057275">
                <a:moveTo>
                  <a:pt x="0" y="0"/>
                </a:moveTo>
                <a:lnTo>
                  <a:pt x="3025421" y="0"/>
                </a:lnTo>
                <a:lnTo>
                  <a:pt x="3025421" y="1056735"/>
                </a:lnTo>
                <a:lnTo>
                  <a:pt x="0" y="105673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3428" y="2194560"/>
            <a:ext cx="1130530" cy="266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8697" y="2230170"/>
            <a:ext cx="2254808" cy="1472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7133" y="2230168"/>
            <a:ext cx="1024890" cy="160655"/>
          </a:xfrm>
          <a:custGeom>
            <a:avLst/>
            <a:gdLst/>
            <a:ahLst/>
            <a:cxnLst/>
            <a:rect l="l" t="t" r="r" b="b"/>
            <a:pathLst>
              <a:path w="1024890" h="160655">
                <a:moveTo>
                  <a:pt x="0" y="0"/>
                </a:moveTo>
                <a:lnTo>
                  <a:pt x="1024393" y="0"/>
                </a:lnTo>
                <a:lnTo>
                  <a:pt x="1024393" y="160134"/>
                </a:lnTo>
                <a:lnTo>
                  <a:pt x="0" y="160134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89272" y="2527069"/>
            <a:ext cx="1130530" cy="3366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4144" y="2559657"/>
            <a:ext cx="1024890" cy="232410"/>
          </a:xfrm>
          <a:custGeom>
            <a:avLst/>
            <a:gdLst/>
            <a:ahLst/>
            <a:cxnLst/>
            <a:rect l="l" t="t" r="r" b="b"/>
            <a:pathLst>
              <a:path w="1024890" h="232410">
                <a:moveTo>
                  <a:pt x="0" y="0"/>
                </a:moveTo>
                <a:lnTo>
                  <a:pt x="1024393" y="0"/>
                </a:lnTo>
                <a:lnTo>
                  <a:pt x="1024393" y="231971"/>
                </a:lnTo>
                <a:lnTo>
                  <a:pt x="0" y="231971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84126" y="2335876"/>
            <a:ext cx="349134" cy="2951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7782" y="2373259"/>
            <a:ext cx="223520" cy="186690"/>
          </a:xfrm>
          <a:custGeom>
            <a:avLst/>
            <a:gdLst/>
            <a:ahLst/>
            <a:cxnLst/>
            <a:rect l="l" t="t" r="r" b="b"/>
            <a:pathLst>
              <a:path w="223520" h="186689">
                <a:moveTo>
                  <a:pt x="0" y="93151"/>
                </a:moveTo>
                <a:lnTo>
                  <a:pt x="111751" y="0"/>
                </a:lnTo>
                <a:lnTo>
                  <a:pt x="223504" y="93151"/>
                </a:lnTo>
                <a:lnTo>
                  <a:pt x="167628" y="93151"/>
                </a:lnTo>
                <a:lnTo>
                  <a:pt x="167628" y="186302"/>
                </a:lnTo>
                <a:lnTo>
                  <a:pt x="55876" y="186302"/>
                </a:lnTo>
                <a:lnTo>
                  <a:pt x="55876" y="93151"/>
                </a:lnTo>
                <a:lnTo>
                  <a:pt x="0" y="93151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85116" y="2934392"/>
            <a:ext cx="1130530" cy="340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1151" y="2968767"/>
            <a:ext cx="1024890" cy="237490"/>
          </a:xfrm>
          <a:custGeom>
            <a:avLst/>
            <a:gdLst/>
            <a:ahLst/>
            <a:cxnLst/>
            <a:rect l="l" t="t" r="r" b="b"/>
            <a:pathLst>
              <a:path w="1024890" h="237489">
                <a:moveTo>
                  <a:pt x="0" y="0"/>
                </a:moveTo>
                <a:lnTo>
                  <a:pt x="1024393" y="0"/>
                </a:lnTo>
                <a:lnTo>
                  <a:pt x="1024393" y="237116"/>
                </a:lnTo>
                <a:lnTo>
                  <a:pt x="0" y="237116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79969" y="2743200"/>
            <a:ext cx="349134" cy="2951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24791" y="2778235"/>
            <a:ext cx="223520" cy="190500"/>
          </a:xfrm>
          <a:custGeom>
            <a:avLst/>
            <a:gdLst/>
            <a:ahLst/>
            <a:cxnLst/>
            <a:rect l="l" t="t" r="r" b="b"/>
            <a:pathLst>
              <a:path w="223520" h="190500">
                <a:moveTo>
                  <a:pt x="0" y="95217"/>
                </a:moveTo>
                <a:lnTo>
                  <a:pt x="111751" y="0"/>
                </a:lnTo>
                <a:lnTo>
                  <a:pt x="223504" y="95217"/>
                </a:lnTo>
                <a:lnTo>
                  <a:pt x="167628" y="95217"/>
                </a:lnTo>
                <a:lnTo>
                  <a:pt x="167628" y="190434"/>
                </a:lnTo>
                <a:lnTo>
                  <a:pt x="55876" y="190434"/>
                </a:lnTo>
                <a:lnTo>
                  <a:pt x="55876" y="95217"/>
                </a:lnTo>
                <a:lnTo>
                  <a:pt x="0" y="95217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73883" y="3507970"/>
            <a:ext cx="1130530" cy="2660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8694" y="3542853"/>
            <a:ext cx="1024890" cy="160655"/>
          </a:xfrm>
          <a:custGeom>
            <a:avLst/>
            <a:gdLst/>
            <a:ahLst/>
            <a:cxnLst/>
            <a:rect l="l" t="t" r="r" b="b"/>
            <a:pathLst>
              <a:path w="1024890" h="160654">
                <a:moveTo>
                  <a:pt x="0" y="0"/>
                </a:moveTo>
                <a:lnTo>
                  <a:pt x="1024393" y="0"/>
                </a:lnTo>
                <a:lnTo>
                  <a:pt x="1024393" y="160134"/>
                </a:lnTo>
                <a:lnTo>
                  <a:pt x="0" y="160134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67748" y="3179617"/>
            <a:ext cx="344978" cy="4281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11034" y="3214848"/>
            <a:ext cx="222885" cy="322580"/>
          </a:xfrm>
          <a:custGeom>
            <a:avLst/>
            <a:gdLst/>
            <a:ahLst/>
            <a:cxnLst/>
            <a:rect l="l" t="t" r="r" b="b"/>
            <a:pathLst>
              <a:path w="222884" h="322579">
                <a:moveTo>
                  <a:pt x="0" y="111231"/>
                </a:moveTo>
                <a:lnTo>
                  <a:pt x="111231" y="0"/>
                </a:lnTo>
                <a:lnTo>
                  <a:pt x="222462" y="111231"/>
                </a:lnTo>
                <a:lnTo>
                  <a:pt x="166846" y="111231"/>
                </a:lnTo>
                <a:lnTo>
                  <a:pt x="166846" y="322551"/>
                </a:lnTo>
                <a:lnTo>
                  <a:pt x="55615" y="322551"/>
                </a:lnTo>
                <a:lnTo>
                  <a:pt x="55615" y="111231"/>
                </a:lnTo>
                <a:lnTo>
                  <a:pt x="0" y="111231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04166" y="3507970"/>
            <a:ext cx="1130530" cy="2660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8596" y="3542854"/>
            <a:ext cx="1024890" cy="160655"/>
          </a:xfrm>
          <a:custGeom>
            <a:avLst/>
            <a:gdLst/>
            <a:ahLst/>
            <a:cxnLst/>
            <a:rect l="l" t="t" r="r" b="b"/>
            <a:pathLst>
              <a:path w="1024890" h="160654">
                <a:moveTo>
                  <a:pt x="0" y="0"/>
                </a:moveTo>
                <a:lnTo>
                  <a:pt x="1024393" y="0"/>
                </a:lnTo>
                <a:lnTo>
                  <a:pt x="1024393" y="160134"/>
                </a:lnTo>
                <a:lnTo>
                  <a:pt x="0" y="160134"/>
                </a:lnTo>
                <a:lnTo>
                  <a:pt x="0" y="0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12480" y="3167149"/>
            <a:ext cx="336665" cy="4447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57497" y="3202194"/>
            <a:ext cx="212725" cy="341630"/>
          </a:xfrm>
          <a:custGeom>
            <a:avLst/>
            <a:gdLst/>
            <a:ahLst/>
            <a:cxnLst/>
            <a:rect l="l" t="t" r="r" b="b"/>
            <a:pathLst>
              <a:path w="212725" h="341629">
                <a:moveTo>
                  <a:pt x="0" y="106246"/>
                </a:moveTo>
                <a:lnTo>
                  <a:pt x="106247" y="0"/>
                </a:lnTo>
                <a:lnTo>
                  <a:pt x="212493" y="106246"/>
                </a:lnTo>
                <a:lnTo>
                  <a:pt x="159370" y="106246"/>
                </a:lnTo>
                <a:lnTo>
                  <a:pt x="159370" y="341524"/>
                </a:lnTo>
                <a:lnTo>
                  <a:pt x="53123" y="341524"/>
                </a:lnTo>
                <a:lnTo>
                  <a:pt x="53123" y="106246"/>
                </a:lnTo>
                <a:lnTo>
                  <a:pt x="0" y="106246"/>
                </a:lnTo>
                <a:close/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602636" y="7074636"/>
            <a:ext cx="1797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50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53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782829"/>
            <a:ext cx="7480934" cy="13665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  <a:tabLst>
                <a:tab pos="7467600" algn="l"/>
              </a:tabLst>
            </a:pPr>
            <a:r>
              <a:rPr spc="-55" dirty="0"/>
              <a:t>ASPECTS </a:t>
            </a:r>
            <a:r>
              <a:rPr spc="-25" dirty="0"/>
              <a:t>OF </a:t>
            </a:r>
            <a:r>
              <a:rPr spc="-114" dirty="0"/>
              <a:t>COMPUTATIONAL  </a:t>
            </a:r>
            <a:r>
              <a:rPr u="sng" spc="-50" dirty="0"/>
              <a:t>THINKING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274994"/>
            <a:ext cx="3969385" cy="37585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01600" marR="300355" indent="-88900">
              <a:lnSpc>
                <a:spcPct val="79800"/>
              </a:lnSpc>
              <a:spcBef>
                <a:spcPts val="68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how diﬃcult is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  and how best </a:t>
            </a:r>
            <a:r>
              <a:rPr sz="2400" dirty="0">
                <a:latin typeface="Calibri"/>
                <a:cs typeface="Calibri"/>
              </a:rPr>
              <a:t>can I </a:t>
            </a:r>
            <a:r>
              <a:rPr sz="2400" spc="-5" dirty="0">
                <a:latin typeface="Calibri"/>
                <a:cs typeface="Calibri"/>
              </a:rPr>
              <a:t>solve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it?</a:t>
            </a:r>
            <a:endParaRPr sz="2400" dirty="0">
              <a:latin typeface="Calibri"/>
              <a:cs typeface="Calibri"/>
            </a:endParaRPr>
          </a:p>
          <a:p>
            <a:pPr marL="393700" marR="5080" lvl="1" indent="-190500">
              <a:lnSpc>
                <a:spcPct val="79600"/>
              </a:lnSpc>
              <a:spcBef>
                <a:spcPts val="395"/>
              </a:spcBef>
              <a:buClr>
                <a:srgbClr val="595959"/>
              </a:buClr>
              <a:buChar char="◦"/>
              <a:tabLst>
                <a:tab pos="386715" algn="l"/>
              </a:tabLst>
            </a:pPr>
            <a:r>
              <a:rPr sz="2200" spc="-5" dirty="0">
                <a:latin typeface="Calibri"/>
                <a:cs typeface="Calibri"/>
              </a:rPr>
              <a:t>theoretical </a:t>
            </a:r>
            <a:r>
              <a:rPr sz="2200" dirty="0">
                <a:latin typeface="Calibri"/>
                <a:cs typeface="Calibri"/>
              </a:rPr>
              <a:t>computer </a:t>
            </a:r>
            <a:r>
              <a:rPr sz="2200" spc="-5" dirty="0">
                <a:latin typeface="Calibri"/>
                <a:cs typeface="Calibri"/>
              </a:rPr>
              <a:t>science  </a:t>
            </a:r>
            <a:r>
              <a:rPr sz="2200" dirty="0">
                <a:latin typeface="Calibri"/>
                <a:cs typeface="Calibri"/>
              </a:rPr>
              <a:t>gives </a:t>
            </a:r>
            <a:r>
              <a:rPr sz="2200" spc="-5" dirty="0">
                <a:latin typeface="Calibri"/>
                <a:cs typeface="Calibri"/>
              </a:rPr>
              <a:t>precise </a:t>
            </a:r>
            <a:r>
              <a:rPr sz="2200" dirty="0">
                <a:latin typeface="Calibri"/>
                <a:cs typeface="Calibri"/>
              </a:rPr>
              <a:t>meaning to these 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related </a:t>
            </a:r>
            <a:r>
              <a:rPr sz="2200" spc="-10" dirty="0">
                <a:latin typeface="Calibri"/>
                <a:cs typeface="Calibri"/>
              </a:rPr>
              <a:t>questions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their  </a:t>
            </a:r>
            <a:r>
              <a:rPr sz="2200" spc="-5" dirty="0">
                <a:latin typeface="Calibri"/>
                <a:cs typeface="Calibri"/>
              </a:rPr>
              <a:t>answers</a:t>
            </a:r>
            <a:endParaRPr sz="2200" dirty="0">
              <a:latin typeface="Calibri"/>
              <a:cs typeface="Calibri"/>
            </a:endParaRPr>
          </a:p>
          <a:p>
            <a:pPr marL="101600" indent="-88900">
              <a:lnSpc>
                <a:spcPts val="2810"/>
              </a:lnSpc>
              <a:spcBef>
                <a:spcPts val="1015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thinking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recursively</a:t>
            </a:r>
          </a:p>
          <a:p>
            <a:pPr marL="393700" marR="295275" lvl="1" indent="-190500">
              <a:lnSpc>
                <a:spcPct val="79600"/>
              </a:lnSpc>
              <a:spcBef>
                <a:spcPts val="470"/>
              </a:spcBef>
              <a:buClr>
                <a:srgbClr val="595959"/>
              </a:buClr>
              <a:buChar char="◦"/>
              <a:tabLst>
                <a:tab pos="386715" algn="l"/>
              </a:tabLst>
            </a:pPr>
            <a:r>
              <a:rPr sz="2200" spc="-5" dirty="0">
                <a:latin typeface="Calibri"/>
                <a:cs typeface="Calibri"/>
              </a:rPr>
              <a:t>reformulating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seemingly  diﬃcult problem into one  </a:t>
            </a:r>
            <a:r>
              <a:rPr sz="2200" dirty="0">
                <a:latin typeface="Calibri"/>
                <a:cs typeface="Calibri"/>
              </a:rPr>
              <a:t>which we know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solve</a:t>
            </a:r>
            <a:endParaRPr sz="2200" dirty="0">
              <a:latin typeface="Calibri"/>
              <a:cs typeface="Calibri"/>
            </a:endParaRPr>
          </a:p>
          <a:p>
            <a:pPr marL="387985" marR="466725" lvl="1" indent="-184785">
              <a:lnSpc>
                <a:spcPts val="2110"/>
              </a:lnSpc>
              <a:spcBef>
                <a:spcPts val="570"/>
              </a:spcBef>
              <a:buClr>
                <a:srgbClr val="595959"/>
              </a:buClr>
              <a:buChar char="◦"/>
              <a:tabLst>
                <a:tab pos="388620" algn="l"/>
              </a:tabLst>
            </a:pPr>
            <a:r>
              <a:rPr sz="3300" spc="-7" baseline="2525" dirty="0">
                <a:latin typeface="Calibri"/>
                <a:cs typeface="Calibri"/>
              </a:rPr>
              <a:t>reduction, embedding, </a:t>
            </a:r>
            <a:r>
              <a:rPr sz="2200" spc="-5" dirty="0">
                <a:latin typeface="Calibri"/>
                <a:cs typeface="Calibri"/>
              </a:rPr>
              <a:t> transformation,  </a:t>
            </a:r>
            <a:r>
              <a:rPr sz="2200" spc="-10" dirty="0">
                <a:latin typeface="Calibri"/>
                <a:cs typeface="Calibri"/>
              </a:rPr>
              <a:t>simulation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0478" y="3880358"/>
            <a:ext cx="2734053" cy="292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9059" y="234286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1752" y="0"/>
                </a:lnTo>
                <a:lnTo>
                  <a:pt x="31752" y="31752"/>
                </a:lnTo>
                <a:lnTo>
                  <a:pt x="0" y="31752"/>
                </a:lnTo>
                <a:lnTo>
                  <a:pt x="0" y="0"/>
                </a:lnTo>
                <a:close/>
              </a:path>
            </a:pathLst>
          </a:custGeom>
          <a:ln w="922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92103" y="2348938"/>
            <a:ext cx="2725420" cy="137096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7790" marR="398145">
              <a:lnSpc>
                <a:spcPct val="99700"/>
              </a:lnSpc>
              <a:spcBef>
                <a:spcPts val="320"/>
              </a:spcBef>
            </a:pPr>
            <a:r>
              <a:rPr sz="2800" i="1" spc="-5" dirty="0">
                <a:latin typeface="Calibri"/>
                <a:cs typeface="Calibri"/>
              </a:rPr>
              <a:t>O(log </a:t>
            </a:r>
            <a:r>
              <a:rPr sz="2800" i="1" dirty="0">
                <a:latin typeface="Calibri"/>
                <a:cs typeface="Calibri"/>
              </a:rPr>
              <a:t>n) </a:t>
            </a:r>
            <a:r>
              <a:rPr sz="2800" dirty="0">
                <a:latin typeface="Calibri"/>
                <a:cs typeface="Calibri"/>
              </a:rPr>
              <a:t>; </a:t>
            </a:r>
            <a:r>
              <a:rPr sz="2800" i="1" dirty="0">
                <a:latin typeface="Calibri"/>
                <a:cs typeface="Calibri"/>
              </a:rPr>
              <a:t>O(n)</a:t>
            </a:r>
            <a:r>
              <a:rPr sz="2800" i="1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;  </a:t>
            </a:r>
            <a:r>
              <a:rPr sz="2800" i="1" spc="-5" dirty="0">
                <a:latin typeface="Calibri"/>
                <a:cs typeface="Calibri"/>
              </a:rPr>
              <a:t>O(n log </a:t>
            </a:r>
            <a:r>
              <a:rPr sz="2800" i="1" dirty="0">
                <a:latin typeface="Calibri"/>
                <a:cs typeface="Calibri"/>
              </a:rPr>
              <a:t>n) </a:t>
            </a:r>
            <a:r>
              <a:rPr sz="2800" dirty="0">
                <a:latin typeface="Calibri"/>
                <a:cs typeface="Calibri"/>
              </a:rPr>
              <a:t>;  </a:t>
            </a:r>
            <a:r>
              <a:rPr sz="2800" i="1" spc="-5" dirty="0">
                <a:latin typeface="Calibri"/>
                <a:cs typeface="Calibri"/>
              </a:rPr>
              <a:t>O(n</a:t>
            </a:r>
            <a:r>
              <a:rPr sz="2775" i="1" spc="-7" baseline="25525" dirty="0">
                <a:latin typeface="Calibri"/>
                <a:cs typeface="Calibri"/>
              </a:rPr>
              <a:t>2</a:t>
            </a:r>
            <a:r>
              <a:rPr sz="2800" i="1" spc="-5" dirty="0">
                <a:latin typeface="Calibri"/>
                <a:cs typeface="Calibri"/>
              </a:rPr>
              <a:t>);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O(c</a:t>
            </a:r>
            <a:r>
              <a:rPr sz="2775" i="1" spc="-7" baseline="25525" dirty="0">
                <a:latin typeface="Calibri"/>
                <a:cs typeface="Calibri"/>
              </a:rPr>
              <a:t>n</a:t>
            </a:r>
            <a:r>
              <a:rPr sz="2800" i="1" spc="-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2636" y="7074636"/>
            <a:ext cx="1797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50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54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702617" y="6820457"/>
            <a:ext cx="31934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Image Licensed </a:t>
            </a:r>
            <a:r>
              <a:rPr sz="900" spc="-5" dirty="0">
                <a:latin typeface="Verdana"/>
                <a:cs typeface="Verdana"/>
              </a:rPr>
              <a:t>CC-BY, Courtesy </a:t>
            </a:r>
            <a:r>
              <a:rPr sz="900" dirty="0">
                <a:latin typeface="Verdana"/>
                <a:cs typeface="Verdana"/>
              </a:rPr>
              <a:t>of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Robson# </a:t>
            </a:r>
            <a:r>
              <a:rPr sz="900" dirty="0">
                <a:latin typeface="Verdana"/>
                <a:cs typeface="Verdana"/>
              </a:rPr>
              <a:t>on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Flickr.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49860" marR="5080">
              <a:lnSpc>
                <a:spcPts val="4800"/>
              </a:lnSpc>
              <a:spcBef>
                <a:spcPts val="1060"/>
              </a:spcBef>
              <a:tabLst>
                <a:tab pos="7601584" algn="l"/>
              </a:tabLst>
            </a:pPr>
            <a:r>
              <a:rPr spc="-35" dirty="0"/>
              <a:t>USE </a:t>
            </a:r>
            <a:r>
              <a:rPr spc="-55" dirty="0"/>
              <a:t>BISECTION </a:t>
            </a:r>
            <a:r>
              <a:rPr spc="-70" dirty="0"/>
              <a:t>SEARCH:  </a:t>
            </a:r>
            <a:r>
              <a:rPr u="sng" spc="-55" dirty="0"/>
              <a:t>RECAP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7446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6848" y="2170752"/>
            <a:ext cx="7686675" cy="40773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919"/>
              </a:spcBef>
              <a:buClr>
                <a:srgbClr val="595959"/>
              </a:buClr>
              <a:buAutoNum type="arabicPeriod"/>
              <a:tabLst>
                <a:tab pos="527050" algn="l"/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Pick </a:t>
            </a:r>
            <a:r>
              <a:rPr sz="2400" spc="-5" dirty="0">
                <a:latin typeface="Calibri"/>
                <a:cs typeface="Calibri"/>
              </a:rPr>
              <a:t>an index, </a:t>
            </a: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divides list 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half</a:t>
            </a:r>
            <a:endParaRPr sz="24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820"/>
              </a:spcBef>
              <a:buClr>
                <a:srgbClr val="595959"/>
              </a:buClr>
              <a:buAutoNum type="arabicPeriod"/>
              <a:tabLst>
                <a:tab pos="527050" algn="l"/>
                <a:tab pos="527685" algn="l"/>
              </a:tabLst>
            </a:pPr>
            <a:r>
              <a:rPr sz="2400" spc="-5" dirty="0">
                <a:latin typeface="Calibri"/>
                <a:cs typeface="Calibri"/>
              </a:rPr>
              <a:t>Ask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L[i] ==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</a:t>
            </a:r>
          </a:p>
          <a:p>
            <a:pPr marL="526415" indent="-513715">
              <a:lnSpc>
                <a:spcPct val="100000"/>
              </a:lnSpc>
              <a:spcBef>
                <a:spcPts val="819"/>
              </a:spcBef>
              <a:buClr>
                <a:srgbClr val="595959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not, ask if </a:t>
            </a:r>
            <a:r>
              <a:rPr sz="2400" spc="-5" dirty="0">
                <a:latin typeface="Courier New"/>
                <a:cs typeface="Courier New"/>
              </a:rPr>
              <a:t>L[i] </a:t>
            </a:r>
            <a:r>
              <a:rPr sz="2400" spc="-5" dirty="0">
                <a:latin typeface="Calibri"/>
                <a:cs typeface="Calibri"/>
              </a:rPr>
              <a:t>is larger or smaller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e</a:t>
            </a:r>
          </a:p>
          <a:p>
            <a:pPr marL="526415" indent="-513715">
              <a:lnSpc>
                <a:spcPct val="100000"/>
              </a:lnSpc>
              <a:spcBef>
                <a:spcPts val="819"/>
              </a:spcBef>
              <a:buClr>
                <a:srgbClr val="595959"/>
              </a:buClr>
              <a:buAutoNum type="arabicPeriod"/>
              <a:tabLst>
                <a:tab pos="526415" algn="l"/>
                <a:tab pos="527050" algn="l"/>
                <a:tab pos="6692900" algn="l"/>
              </a:tabLst>
            </a:pPr>
            <a:r>
              <a:rPr sz="2400" spc="-5" dirty="0">
                <a:latin typeface="Calibri"/>
                <a:cs typeface="Calibri"/>
              </a:rPr>
              <a:t>Depending on </a:t>
            </a:r>
            <a:r>
              <a:rPr sz="2400" dirty="0">
                <a:latin typeface="Calibri"/>
                <a:cs typeface="Calibri"/>
              </a:rPr>
              <a:t>answer, </a:t>
            </a:r>
            <a:r>
              <a:rPr sz="2400" spc="-5" dirty="0">
                <a:latin typeface="Calibri"/>
                <a:cs typeface="Calibri"/>
              </a:rPr>
              <a:t>search </a:t>
            </a:r>
            <a:r>
              <a:rPr sz="2400" spc="85" dirty="0" smtClean="0">
                <a:latin typeface="Calibri"/>
                <a:cs typeface="Calibri"/>
              </a:rPr>
              <a:t>le</a:t>
            </a:r>
            <a:r>
              <a:rPr lang="en-US" sz="2400" spc="85" dirty="0" smtClean="0">
                <a:latin typeface="Calibri"/>
                <a:cs typeface="Calibri"/>
              </a:rPr>
              <a:t>ft</a:t>
            </a:r>
            <a:r>
              <a:rPr sz="2400" spc="8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half of	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lang="en-US" sz="2400" spc="-5" dirty="0" smtClean="0">
                <a:latin typeface="Calibri"/>
                <a:cs typeface="Calibri"/>
              </a:rPr>
              <a:t>Merged List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divide-and-conquer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520700" marR="247650" indent="-5080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527050" algn="l"/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Break </a:t>
            </a:r>
            <a:r>
              <a:rPr sz="2400" spc="-5" dirty="0">
                <a:latin typeface="Calibri"/>
                <a:cs typeface="Calibri"/>
              </a:rPr>
              <a:t>into smaller </a:t>
            </a:r>
            <a:r>
              <a:rPr sz="2400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of problem (smaller list), plus  some simple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endParaRPr sz="2400" dirty="0">
              <a:latin typeface="Calibri"/>
              <a:cs typeface="Calibri"/>
            </a:endParaRPr>
          </a:p>
          <a:p>
            <a:pPr marL="520700" indent="-508000">
              <a:lnSpc>
                <a:spcPct val="100000"/>
              </a:lnSpc>
              <a:spcBef>
                <a:spcPts val="815"/>
              </a:spcBef>
              <a:buClr>
                <a:srgbClr val="595959"/>
              </a:buClr>
              <a:buFont typeface="Wingdings"/>
              <a:buChar char=""/>
              <a:tabLst>
                <a:tab pos="527050" algn="l"/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Answer to </a:t>
            </a:r>
            <a:r>
              <a:rPr sz="2400" spc="-5" dirty="0">
                <a:latin typeface="Calibri"/>
                <a:cs typeface="Calibri"/>
              </a:rPr>
              <a:t>smaller </a:t>
            </a:r>
            <a:r>
              <a:rPr sz="2400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is answer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458" y="2335954"/>
            <a:ext cx="563435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600" spc="-5" dirty="0">
                <a:latin typeface="Courier New"/>
                <a:cs typeface="Courier New"/>
              </a:rPr>
              <a:t>bisect_search2(L,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e):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910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600" spc="-5" dirty="0">
                <a:latin typeface="Courier New"/>
                <a:cs typeface="Courier New"/>
              </a:rPr>
              <a:t>bisect_search_helper(L, e, low,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high):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021" y="2818351"/>
            <a:ext cx="124523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high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==</a:t>
            </a:r>
            <a:endParaRPr sz="1600">
              <a:latin typeface="Courier New"/>
              <a:cs typeface="Courier New"/>
            </a:endParaRPr>
          </a:p>
          <a:p>
            <a:pPr marL="12700" marR="5080" indent="487680">
              <a:lnSpc>
                <a:spcPts val="1900"/>
              </a:lnSpc>
              <a:spcBef>
                <a:spcPts val="7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  </a:t>
            </a:r>
            <a:r>
              <a:rPr sz="1600" spc="-5" dirty="0">
                <a:latin typeface="Courier New"/>
                <a:cs typeface="Courier New"/>
              </a:rPr>
              <a:t>mid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(low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4206" y="2818351"/>
            <a:ext cx="136715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low: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latin typeface="Courier New"/>
                <a:cs typeface="Courier New"/>
              </a:rPr>
              <a:t>L[low] ==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+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high)//2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016" y="3554747"/>
            <a:ext cx="7206615" cy="3189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88060" marR="4869180" indent="-4876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L[mid] ==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e:  </a:t>
            </a: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16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30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elif </a:t>
            </a:r>
            <a:r>
              <a:rPr sz="1600" spc="-5" dirty="0">
                <a:latin typeface="Courier New"/>
                <a:cs typeface="Courier New"/>
              </a:rPr>
              <a:t>L[mid] </a:t>
            </a: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  <a:p>
            <a:pPr marL="1475740" marR="1576705" indent="-487680">
              <a:lnSpc>
                <a:spcPts val="1900"/>
              </a:lnSpc>
              <a:spcBef>
                <a:spcPts val="7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low == mid: #nothing left to </a:t>
            </a:r>
            <a:r>
              <a:rPr sz="1600" dirty="0">
                <a:latin typeface="Courier New"/>
                <a:cs typeface="Courier New"/>
              </a:rPr>
              <a:t>search  </a:t>
            </a:r>
            <a:r>
              <a:rPr sz="1600" spc="-5" dirty="0">
                <a:latin typeface="Courier New"/>
                <a:cs typeface="Courier New"/>
              </a:rPr>
              <a:t>return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  <a:p>
            <a:pPr marL="988060">
              <a:lnSpc>
                <a:spcPts val="1839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475740">
              <a:lnSpc>
                <a:spcPts val="1910"/>
              </a:lnSpc>
              <a:spcBef>
                <a:spcPts val="8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bisect_search_helper(L, e, low, mid </a:t>
            </a:r>
            <a:r>
              <a:rPr sz="1600" dirty="0">
                <a:latin typeface="Courier New"/>
                <a:cs typeface="Courier New"/>
              </a:rPr>
              <a:t>-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900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358140" indent="975360">
              <a:lnSpc>
                <a:spcPts val="1900"/>
              </a:lnSpc>
              <a:spcBef>
                <a:spcPts val="7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bisect_search_helper(L, e, mid </a:t>
            </a:r>
            <a:r>
              <a:rPr sz="1600" dirty="0">
                <a:latin typeface="Courier New"/>
                <a:cs typeface="Courier New"/>
              </a:rPr>
              <a:t>+ </a:t>
            </a:r>
            <a:r>
              <a:rPr sz="1600" spc="-5" dirty="0">
                <a:latin typeface="Courier New"/>
                <a:cs typeface="Courier New"/>
              </a:rPr>
              <a:t>1, </a:t>
            </a:r>
            <a:r>
              <a:rPr sz="1600" dirty="0">
                <a:latin typeface="Courier New"/>
                <a:cs typeface="Courier New"/>
              </a:rPr>
              <a:t>high)  </a:t>
            </a: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len(L) ==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0:</a:t>
            </a:r>
            <a:endParaRPr sz="1600">
              <a:latin typeface="Courier New"/>
              <a:cs typeface="Courier New"/>
            </a:endParaRPr>
          </a:p>
          <a:p>
            <a:pPr marL="12700" marR="5234940" indent="487680">
              <a:lnSpc>
                <a:spcPts val="1900"/>
              </a:lnSpc>
              <a:spcBef>
                <a:spcPts val="100"/>
              </a:spcBef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1600" spc="-10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660066"/>
                </a:solidFill>
                <a:latin typeface="Courier New"/>
                <a:cs typeface="Courier New"/>
              </a:rPr>
              <a:t>False  </a:t>
            </a: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600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ts val="1839"/>
              </a:lnSpc>
            </a:pPr>
            <a:r>
              <a:rPr sz="16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bisect_search_helper(L, e, 0, len(L) </a:t>
            </a:r>
            <a:r>
              <a:rPr sz="1600" dirty="0">
                <a:latin typeface="Courier New"/>
                <a:cs typeface="Courier New"/>
              </a:rPr>
              <a:t>-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49860" marR="5080">
              <a:lnSpc>
                <a:spcPts val="4800"/>
              </a:lnSpc>
              <a:spcBef>
                <a:spcPts val="1060"/>
              </a:spcBef>
              <a:tabLst>
                <a:tab pos="7601584" algn="l"/>
              </a:tabLst>
            </a:pPr>
            <a:r>
              <a:rPr spc="-55" dirty="0"/>
              <a:t>BISECTION </a:t>
            </a:r>
            <a:r>
              <a:rPr spc="-70" dirty="0"/>
              <a:t>SEARCH  </a:t>
            </a:r>
            <a:r>
              <a:rPr u="sng" spc="-105" dirty="0"/>
              <a:t>IMPLEMENTATION:</a:t>
            </a:r>
            <a:r>
              <a:rPr u="sng" spc="-135" dirty="0"/>
              <a:t> </a:t>
            </a:r>
            <a:r>
              <a:rPr u="sng" spc="-55" dirty="0"/>
              <a:t>RECAP	</a:t>
            </a:r>
          </a:p>
        </p:txBody>
      </p:sp>
      <p:sp>
        <p:nvSpPr>
          <p:cNvPr id="7" name="object 7"/>
          <p:cNvSpPr/>
          <p:nvPr/>
        </p:nvSpPr>
        <p:spPr>
          <a:xfrm>
            <a:off x="3514523" y="5474571"/>
            <a:ext cx="5093970" cy="318770"/>
          </a:xfrm>
          <a:custGeom>
            <a:avLst/>
            <a:gdLst/>
            <a:ahLst/>
            <a:cxnLst/>
            <a:rect l="l" t="t" r="r" b="b"/>
            <a:pathLst>
              <a:path w="5093970" h="318770">
                <a:moveTo>
                  <a:pt x="0" y="0"/>
                </a:moveTo>
                <a:lnTo>
                  <a:pt x="5093477" y="0"/>
                </a:lnTo>
                <a:lnTo>
                  <a:pt x="5093477" y="318259"/>
                </a:lnTo>
                <a:lnTo>
                  <a:pt x="0" y="318259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87446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49860" marR="5080">
              <a:lnSpc>
                <a:spcPts val="4800"/>
              </a:lnSpc>
              <a:spcBef>
                <a:spcPts val="1060"/>
              </a:spcBef>
              <a:tabLst>
                <a:tab pos="7601584" algn="l"/>
              </a:tabLst>
            </a:pPr>
            <a:r>
              <a:rPr spc="-55" dirty="0"/>
              <a:t>COMPLEXITY </a:t>
            </a:r>
            <a:r>
              <a:rPr spc="-25" dirty="0"/>
              <a:t>OF </a:t>
            </a:r>
            <a:r>
              <a:rPr spc="-50" dirty="0"/>
              <a:t>BISECTION  </a:t>
            </a:r>
            <a:r>
              <a:rPr u="sng" spc="-60" dirty="0"/>
              <a:t>SEARCH:</a:t>
            </a:r>
            <a:r>
              <a:rPr u="sng" spc="-185" dirty="0"/>
              <a:t> </a:t>
            </a:r>
            <a:r>
              <a:rPr u="sng" spc="-50" dirty="0"/>
              <a:t>RECAP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7446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3"/>
            <a:ext cx="57537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bisect_search2 </a:t>
            </a:r>
            <a:r>
              <a:rPr sz="2600" spc="-5" dirty="0">
                <a:latin typeface="Calibri"/>
                <a:cs typeface="Calibri"/>
              </a:rPr>
              <a:t>and its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helper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O(log n) </a:t>
            </a:r>
            <a:r>
              <a:rPr sz="2400" spc="-10" dirty="0">
                <a:latin typeface="Calibri"/>
                <a:cs typeface="Calibri"/>
              </a:rPr>
              <a:t>bisection </a:t>
            </a:r>
            <a:r>
              <a:rPr sz="2400" spc="-5" dirty="0">
                <a:latin typeface="Calibri"/>
                <a:cs typeface="Calibri"/>
              </a:rPr>
              <a:t>search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</a:p>
          <a:p>
            <a:pPr marL="576580" lvl="2" indent="-18288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Char char="•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reduce </a:t>
            </a:r>
            <a:r>
              <a:rPr sz="2000" spc="-5" dirty="0">
                <a:latin typeface="Calibri"/>
                <a:cs typeface="Calibri"/>
              </a:rPr>
              <a:t>size of problem by factor of </a:t>
            </a:r>
            <a:r>
              <a:rPr sz="2000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step</a:t>
            </a:r>
            <a:endParaRPr sz="20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259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pass list and indices as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parameters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list never </a:t>
            </a:r>
            <a:r>
              <a:rPr sz="2400" dirty="0">
                <a:latin typeface="Calibri"/>
                <a:cs typeface="Calibri"/>
              </a:rPr>
              <a:t>copied, </a:t>
            </a:r>
            <a:r>
              <a:rPr sz="2400" spc="-5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re-passed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pointer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constant work </a:t>
            </a:r>
            <a:r>
              <a:rPr sz="2400" spc="-5" dirty="0">
                <a:latin typeface="Calibri"/>
                <a:cs typeface="Calibri"/>
              </a:rPr>
              <a:t>inside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O(log</a:t>
            </a:r>
            <a:r>
              <a:rPr sz="2400" b="1" spc="-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ts val="5280"/>
              </a:lnSpc>
              <a:spcBef>
                <a:spcPts val="100"/>
              </a:spcBef>
            </a:pPr>
            <a:r>
              <a:rPr spc="-60" dirty="0"/>
              <a:t>SEARCHING </a:t>
            </a:r>
            <a:r>
              <a:rPr dirty="0"/>
              <a:t>A </a:t>
            </a:r>
            <a:r>
              <a:rPr spc="-55" dirty="0"/>
              <a:t>SORTED</a:t>
            </a:r>
            <a:r>
              <a:rPr spc="-280" dirty="0"/>
              <a:t> </a:t>
            </a:r>
            <a:r>
              <a:rPr spc="-45" dirty="0"/>
              <a:t>LIST</a:t>
            </a:r>
          </a:p>
          <a:p>
            <a:pPr marL="149860">
              <a:lnSpc>
                <a:spcPts val="5280"/>
              </a:lnSpc>
              <a:tabLst>
                <a:tab pos="7601584" algn="l"/>
              </a:tabLst>
            </a:pPr>
            <a:r>
              <a:rPr u="sng" spc="-30" dirty="0"/>
              <a:t>-- </a:t>
            </a:r>
            <a:r>
              <a:rPr u="sng" dirty="0"/>
              <a:t>n </a:t>
            </a:r>
            <a:r>
              <a:rPr u="sng" spc="-25" dirty="0"/>
              <a:t>is</a:t>
            </a:r>
            <a:r>
              <a:rPr u="sng" spc="-365" dirty="0"/>
              <a:t> </a:t>
            </a:r>
            <a:r>
              <a:rPr u="sng" spc="-45" dirty="0"/>
              <a:t>len(L)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7446" y="7013219"/>
            <a:ext cx="118745" cy="2508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1751" y="7086368"/>
            <a:ext cx="92328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mtClean="0"/>
              <a:t> </a:t>
            </a:r>
            <a:r>
              <a:rPr lang="en-US" spc="-5" dirty="0" smtClean="0"/>
              <a:t>LECTURE 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165899"/>
            <a:ext cx="8013700" cy="40868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1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linear search</a:t>
            </a:r>
            <a:r>
              <a:rPr sz="2600" spc="-5" dirty="0">
                <a:latin typeface="Calibri"/>
                <a:cs typeface="Calibri"/>
              </a:rPr>
              <a:t>, search for an </a:t>
            </a:r>
            <a:r>
              <a:rPr sz="2600" dirty="0">
                <a:latin typeface="Calibri"/>
                <a:cs typeface="Calibri"/>
              </a:rPr>
              <a:t>element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O(n)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binary search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search for an </a:t>
            </a:r>
            <a:r>
              <a:rPr sz="2600" dirty="0">
                <a:latin typeface="Calibri"/>
                <a:cs typeface="Calibri"/>
              </a:rPr>
              <a:t>element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O(log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n)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assumes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list is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sorted</a:t>
            </a:r>
            <a:r>
              <a:rPr sz="2400" spc="-5" dirty="0">
                <a:latin typeface="Calibri"/>
                <a:cs typeface="Calibri"/>
              </a:rPr>
              <a:t>!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3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does it </a:t>
            </a:r>
            <a:r>
              <a:rPr sz="2600" dirty="0">
                <a:latin typeface="Calibri"/>
                <a:cs typeface="Calibri"/>
              </a:rPr>
              <a:t>make </a:t>
            </a:r>
            <a:r>
              <a:rPr sz="2600" spc="-5" dirty="0">
                <a:latin typeface="Calibri"/>
                <a:cs typeface="Calibri"/>
              </a:rPr>
              <a:t>sense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sort ﬁrst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then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search</a:t>
            </a:r>
            <a:r>
              <a:rPr sz="2600" spc="-5" dirty="0">
                <a:latin typeface="Calibri"/>
                <a:cs typeface="Calibri"/>
              </a:rPr>
              <a:t>?</a:t>
            </a:r>
            <a:endParaRPr sz="26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SORT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O(</a:t>
            </a:r>
            <a:r>
              <a:rPr sz="2400" spc="-5" dirty="0">
                <a:latin typeface="Courier New"/>
                <a:cs typeface="Courier New"/>
              </a:rPr>
              <a:t>log 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dirty="0">
                <a:latin typeface="Calibri"/>
                <a:cs typeface="Calibri"/>
              </a:rPr>
              <a:t>) &lt; </a:t>
            </a:r>
            <a:r>
              <a:rPr sz="2400" spc="-5" dirty="0">
                <a:latin typeface="Calibri"/>
                <a:cs typeface="Calibri"/>
              </a:rPr>
              <a:t>O(</a:t>
            </a:r>
            <a:r>
              <a:rPr sz="2400" spc="-5" dirty="0">
                <a:latin typeface="Courier New"/>
                <a:cs typeface="Courier New"/>
              </a:rPr>
              <a:t>n</a:t>
            </a:r>
            <a:r>
              <a:rPr sz="2400" spc="-5" dirty="0">
                <a:latin typeface="Calibri"/>
                <a:cs typeface="Calibri"/>
              </a:rPr>
              <a:t>) 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SORT </a:t>
            </a:r>
            <a:r>
              <a:rPr sz="2400" dirty="0">
                <a:latin typeface="Calibri"/>
                <a:cs typeface="Calibri"/>
              </a:rPr>
              <a:t>&lt; </a:t>
            </a:r>
            <a:r>
              <a:rPr sz="2400" spc="-5" dirty="0">
                <a:latin typeface="Calibri"/>
                <a:cs typeface="Calibri"/>
              </a:rPr>
              <a:t>O(</a:t>
            </a:r>
            <a:r>
              <a:rPr sz="2400" spc="-5" dirty="0">
                <a:latin typeface="Courier New"/>
                <a:cs typeface="Courier New"/>
              </a:rPr>
              <a:t>n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O(</a:t>
            </a:r>
            <a:r>
              <a:rPr sz="2400" spc="-5" dirty="0">
                <a:latin typeface="Courier New"/>
                <a:cs typeface="Courier New"/>
              </a:rPr>
              <a:t>log</a:t>
            </a:r>
            <a:r>
              <a:rPr sz="2400" spc="-4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454659" lvl="1" indent="-25146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sorting </a:t>
            </a:r>
            <a:r>
              <a:rPr sz="2400" spc="-5" dirty="0">
                <a:latin typeface="Calibri"/>
                <a:cs typeface="Calibri"/>
              </a:rPr>
              <a:t>is less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</a:t>
            </a:r>
            <a:r>
              <a:rPr sz="2400" spc="-5" dirty="0">
                <a:latin typeface="Courier New"/>
                <a:cs typeface="Courier New"/>
              </a:rPr>
              <a:t>n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202565" indent="-189865">
              <a:lnSpc>
                <a:spcPct val="100000"/>
              </a:lnSpc>
              <a:spcBef>
                <a:spcPts val="1295"/>
              </a:spcBef>
              <a:buClr>
                <a:srgbClr val="595959"/>
              </a:buClr>
              <a:buFont typeface="Arial"/>
              <a:buChar char="•"/>
              <a:tabLst>
                <a:tab pos="20320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NEVER</a:t>
            </a:r>
            <a:r>
              <a:rPr sz="26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TRUE!</a:t>
            </a:r>
            <a:endParaRPr sz="2600" dirty="0">
              <a:latin typeface="Calibri"/>
              <a:cs typeface="Calibri"/>
            </a:endParaRPr>
          </a:p>
          <a:p>
            <a:pPr marL="393700" marR="274320" lvl="1" indent="-190500">
              <a:lnSpc>
                <a:spcPts val="2600"/>
              </a:lnSpc>
              <a:spcBef>
                <a:spcPts val="415"/>
              </a:spcBef>
              <a:buClr>
                <a:srgbClr val="595959"/>
              </a:buClr>
              <a:buFont typeface="Arial"/>
              <a:buChar char="•"/>
              <a:tabLst>
                <a:tab pos="386080" algn="l"/>
              </a:tabLst>
            </a:pPr>
            <a:r>
              <a:rPr sz="2400" b="1" dirty="0">
                <a:latin typeface="Calibri"/>
                <a:cs typeface="Calibri"/>
              </a:rPr>
              <a:t>to sort a </a:t>
            </a:r>
            <a:r>
              <a:rPr sz="2400" b="1" spc="-10" dirty="0">
                <a:latin typeface="Calibri"/>
                <a:cs typeface="Calibri"/>
              </a:rPr>
              <a:t>collection </a:t>
            </a:r>
            <a:r>
              <a:rPr sz="2400" b="1" dirty="0">
                <a:latin typeface="Calibri"/>
                <a:cs typeface="Calibri"/>
              </a:rPr>
              <a:t>of n </a:t>
            </a:r>
            <a:r>
              <a:rPr sz="2400" b="1" spc="-5" dirty="0">
                <a:latin typeface="Calibri"/>
                <a:cs typeface="Calibri"/>
              </a:rPr>
              <a:t>elements must </a:t>
            </a:r>
            <a:r>
              <a:rPr sz="2400" b="1" dirty="0">
                <a:latin typeface="Calibri"/>
                <a:cs typeface="Calibri"/>
              </a:rPr>
              <a:t>look at </a:t>
            </a:r>
            <a:r>
              <a:rPr sz="2400" b="1" spc="-5" dirty="0">
                <a:latin typeface="Calibri"/>
                <a:cs typeface="Calibri"/>
              </a:rPr>
              <a:t>each </a:t>
            </a:r>
            <a:r>
              <a:rPr sz="2400" b="1" dirty="0">
                <a:latin typeface="Calibri"/>
                <a:cs typeface="Calibri"/>
              </a:rPr>
              <a:t>one at  </a:t>
            </a:r>
            <a:r>
              <a:rPr sz="2400" b="1" spc="-5" dirty="0">
                <a:latin typeface="Calibri"/>
                <a:cs typeface="Calibri"/>
              </a:rPr>
              <a:t>least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once!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2559</Words>
  <Application>Microsoft Office PowerPoint</Application>
  <PresentationFormat>自定义</PresentationFormat>
  <Paragraphs>693</Paragraphs>
  <Slides>54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Theme</vt:lpstr>
      <vt:lpstr>SEARCHING AND  SORTING  ALGORITHMS</vt:lpstr>
      <vt:lpstr>SEARCH ALGORITHMS </vt:lpstr>
      <vt:lpstr>SEARCHING ALGORITHMS </vt:lpstr>
      <vt:lpstr>LINEAR SEARCH ON UNSORTED LIST: RECAP </vt:lpstr>
      <vt:lpstr>LINEAR SEARCH ON SORTED LIST: RECAP </vt:lpstr>
      <vt:lpstr>USE BISECTION SEARCH:  RECAP </vt:lpstr>
      <vt:lpstr>BISECTION SEARCH  IMPLEMENTATION: RECAP </vt:lpstr>
      <vt:lpstr>COMPLEXITY OF BISECTION  SEARCH: RECAP </vt:lpstr>
      <vt:lpstr>SEARCHING A SORTED LIST -- n is len(L) </vt:lpstr>
      <vt:lpstr>AMORTIZED COST -- n is len(L) </vt:lpstr>
      <vt:lpstr>SORT ALGORITHMS </vt:lpstr>
      <vt:lpstr>MONKEY SORT </vt:lpstr>
      <vt:lpstr>COMPLEXITY OF BOGO SORT </vt:lpstr>
      <vt:lpstr>BUBBLE SORT </vt:lpstr>
      <vt:lpstr>COMPLEXITY OF BUBBLE SORT </vt:lpstr>
      <vt:lpstr>SELECTION SORT </vt:lpstr>
      <vt:lpstr>ANALYZING SELECTION SORT </vt:lpstr>
      <vt:lpstr>COMPLEXITY OF SELECTION  SORT </vt:lpstr>
      <vt:lpstr>MERGE SORT </vt:lpstr>
      <vt:lpstr>Merge sort</vt:lpstr>
      <vt:lpstr>MERGE SORT </vt:lpstr>
      <vt:lpstr>MERGE SORT </vt:lpstr>
      <vt:lpstr>MERGE SORT </vt:lpstr>
      <vt:lpstr>MERGE SORT </vt:lpstr>
      <vt:lpstr>MERGE SORT </vt:lpstr>
      <vt:lpstr>EXAMPLE OF MERGING</vt:lpstr>
      <vt:lpstr>MERGING SUBLISTS STEP </vt:lpstr>
      <vt:lpstr>COMPLEXITY OF MERGING SUBLISTS STEP </vt:lpstr>
      <vt:lpstr>MERGE SORT ALGORITHM -- RECURSIVE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COMPLEXITY OF MERGE SORT </vt:lpstr>
      <vt:lpstr>SORTING SUMMARY -- n is len(L) </vt:lpstr>
      <vt:lpstr>PowerPoint 演示文稿</vt:lpstr>
      <vt:lpstr>KEY TOPICS </vt:lpstr>
      <vt:lpstr>OVERVIEW OF COURSE </vt:lpstr>
      <vt:lpstr>WHAT DO COMPUTER  SCIENTISTS DO?</vt:lpstr>
      <vt:lpstr>THE THREE A’S OF  COMPUTATIONAL THINKING</vt:lpstr>
      <vt:lpstr>ASPECTS OF COMPUTATIONAL  THINKING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MIT6_0001F16_Searching and Sorting Algorithms</dc:title>
  <dc:creator>Grimson, Eric</dc:creator>
  <cp:lastModifiedBy>onLyswu</cp:lastModifiedBy>
  <cp:revision>13</cp:revision>
  <dcterms:created xsi:type="dcterms:W3CDTF">2018-10-05T02:30:02Z</dcterms:created>
  <dcterms:modified xsi:type="dcterms:W3CDTF">2022-11-09T10:46:26Z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PowerPoint</vt:lpwstr>
  </property>
  <property fmtid="{D5CDD505-2E9C-101B-9397-08002B2CF9AE}" pid="4" name="LastSaved">
    <vt:filetime>2018-10-04T00:00:00Z</vt:filetime>
  </property>
</Properties>
</file>