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570CC-6AD5-42A4-A8F4-A4097BDF4AC8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04BDC-ACB3-4E45-ACA8-CACB6D0CD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5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4BDC-ACB3-4E45-ACA8-CACB6D0CD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9140952" y="0"/>
                </a:moveTo>
                <a:lnTo>
                  <a:pt x="0" y="0"/>
                </a:lnTo>
                <a:lnTo>
                  <a:pt x="0" y="64007"/>
                </a:lnTo>
                <a:lnTo>
                  <a:pt x="9140952" y="64007"/>
                </a:lnTo>
                <a:lnTo>
                  <a:pt x="91409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39"/>
                </a:moveTo>
                <a:lnTo>
                  <a:pt x="9144000" y="281939"/>
                </a:lnTo>
                <a:lnTo>
                  <a:pt x="914400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365" y="292353"/>
            <a:ext cx="7621269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734397"/>
            <a:ext cx="5769609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2985" y="6575552"/>
            <a:ext cx="213359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3311728"/>
            <a:ext cx="72720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spc="-95" dirty="0">
                <a:solidFill>
                  <a:srgbClr val="252525"/>
                </a:solidFill>
              </a:rPr>
              <a:t>VISUALIZATION</a:t>
            </a:r>
            <a:r>
              <a:rPr sz="6000" u="none" spc="-175" dirty="0">
                <a:solidFill>
                  <a:srgbClr val="252525"/>
                </a:solidFill>
              </a:rPr>
              <a:t> </a:t>
            </a:r>
            <a:r>
              <a:rPr sz="6000" u="none" spc="-25" dirty="0">
                <a:solidFill>
                  <a:srgbClr val="252525"/>
                </a:solidFill>
              </a:rPr>
              <a:t>OF</a:t>
            </a:r>
            <a:r>
              <a:rPr sz="6000" u="none" spc="-140" dirty="0">
                <a:solidFill>
                  <a:srgbClr val="252525"/>
                </a:solidFill>
              </a:rPr>
              <a:t> </a:t>
            </a:r>
            <a:r>
              <a:rPr sz="6000" u="none" spc="-285" dirty="0">
                <a:solidFill>
                  <a:srgbClr val="252525"/>
                </a:solidFill>
              </a:rPr>
              <a:t>DATA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/>
              <a:t>OVERLAPPING</a:t>
            </a:r>
            <a:r>
              <a:rPr spc="-135" dirty="0"/>
              <a:t> </a:t>
            </a:r>
            <a:r>
              <a:rPr spc="-85" dirty="0"/>
              <a:t>DISPLAYS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7378065" cy="36995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not very helpful, can’t really see anything but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biggest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plots because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scales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15" dirty="0">
                <a:latin typeface="Calibri"/>
                <a:cs typeface="Calibri"/>
              </a:rPr>
              <a:t> we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graph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separately?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call</a:t>
            </a:r>
            <a:endParaRPr sz="2600">
              <a:latin typeface="Calibri"/>
              <a:cs typeface="Calibri"/>
            </a:endParaRPr>
          </a:p>
          <a:p>
            <a:pPr marL="112649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Courier New"/>
                <a:cs typeface="Courier New"/>
              </a:rPr>
              <a:t>plt.figure(&lt;arg&gt;)</a:t>
            </a:r>
            <a:endParaRPr sz="2400">
              <a:latin typeface="Courier New"/>
              <a:cs typeface="Courier New"/>
            </a:endParaRPr>
          </a:p>
          <a:p>
            <a:pPr marL="396875" marR="454025" lvl="1" indent="-182880">
              <a:lnSpc>
                <a:spcPts val="2590"/>
              </a:lnSpc>
              <a:spcBef>
                <a:spcPts val="70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5" dirty="0">
                <a:latin typeface="Calibri"/>
                <a:cs typeface="Calibri"/>
              </a:rPr>
              <a:t>creates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one does 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already</a:t>
            </a:r>
            <a:r>
              <a:rPr sz="2400" spc="-15" dirty="0">
                <a:latin typeface="Calibri"/>
                <a:cs typeface="Calibri"/>
              </a:rPr>
              <a:t> exist</a:t>
            </a:r>
            <a:endParaRPr sz="2400">
              <a:latin typeface="Calibri"/>
              <a:cs typeface="Calibri"/>
            </a:endParaRPr>
          </a:p>
          <a:p>
            <a:pPr marL="396875" marR="1137920" lvl="1" indent="-182880">
              <a:lnSpc>
                <a:spcPts val="2590"/>
              </a:lnSpc>
              <a:spcBef>
                <a:spcPts val="60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5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exists, </a:t>
            </a:r>
            <a:r>
              <a:rPr sz="2400" spc="-5" dirty="0">
                <a:latin typeface="Calibri"/>
                <a:cs typeface="Calibri"/>
              </a:rPr>
              <a:t>reopens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4759" y="2375280"/>
            <a:ext cx="2792253" cy="17503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7723" y="3686555"/>
            <a:ext cx="1043940" cy="502920"/>
            <a:chOff x="3887723" y="3686555"/>
            <a:chExt cx="1043940" cy="5029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723" y="3686555"/>
              <a:ext cx="1043939" cy="5029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965" y="3717797"/>
              <a:ext cx="944880" cy="403860"/>
            </a:xfrm>
            <a:custGeom>
              <a:avLst/>
              <a:gdLst/>
              <a:ahLst/>
              <a:cxnLst/>
              <a:rect l="l" t="t" r="r" b="b"/>
              <a:pathLst>
                <a:path w="944879" h="403860">
                  <a:moveTo>
                    <a:pt x="0" y="403859"/>
                  </a:moveTo>
                  <a:lnTo>
                    <a:pt x="944880" y="403859"/>
                  </a:lnTo>
                  <a:lnTo>
                    <a:pt x="944880" y="0"/>
                  </a:lnTo>
                  <a:lnTo>
                    <a:pt x="0" y="0"/>
                  </a:lnTo>
                  <a:lnTo>
                    <a:pt x="0" y="40385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/>
              <a:t>EXAMPLE</a:t>
            </a:r>
            <a:r>
              <a:rPr spc="-130" dirty="0"/>
              <a:t> </a:t>
            </a:r>
            <a:r>
              <a:rPr spc="-50" dirty="0"/>
              <a:t>CODE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3775"/>
            <a:ext cx="6769734" cy="3401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5"/>
              </a:spcBef>
            </a:pPr>
            <a:r>
              <a:rPr sz="2600" spc="-5" dirty="0">
                <a:latin typeface="Courier New"/>
                <a:cs typeface="Courier New"/>
              </a:rPr>
              <a:t>plt.figure('lin')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myLinear)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plt.figure('quad')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myQuadratic)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plt.figure('cube')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myCubic)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plt.figure('expo')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myExponential)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5131" y="1918716"/>
            <a:ext cx="3729354" cy="497205"/>
            <a:chOff x="675131" y="1918716"/>
            <a:chExt cx="3729354" cy="497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1" y="1918716"/>
              <a:ext cx="3729228" cy="496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6373" y="1949958"/>
              <a:ext cx="3630295" cy="398145"/>
            </a:xfrm>
            <a:custGeom>
              <a:avLst/>
              <a:gdLst/>
              <a:ahLst/>
              <a:cxnLst/>
              <a:rect l="l" t="t" r="r" b="b"/>
              <a:pathLst>
                <a:path w="3630295" h="398144">
                  <a:moveTo>
                    <a:pt x="0" y="397763"/>
                  </a:moveTo>
                  <a:lnTo>
                    <a:pt x="3630167" y="397763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3608" y="2752344"/>
            <a:ext cx="3729354" cy="495300"/>
            <a:chOff x="673608" y="2752344"/>
            <a:chExt cx="3729354" cy="495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08" y="2752344"/>
              <a:ext cx="3729228" cy="495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850" y="2783586"/>
              <a:ext cx="3630295" cy="396240"/>
            </a:xfrm>
            <a:custGeom>
              <a:avLst/>
              <a:gdLst/>
              <a:ahLst/>
              <a:cxnLst/>
              <a:rect l="l" t="t" r="r" b="b"/>
              <a:pathLst>
                <a:path w="3630295" h="396239">
                  <a:moveTo>
                    <a:pt x="0" y="396239"/>
                  </a:moveTo>
                  <a:lnTo>
                    <a:pt x="3630167" y="396239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72083" y="3584447"/>
            <a:ext cx="3729354" cy="497205"/>
            <a:chOff x="672083" y="3584447"/>
            <a:chExt cx="3729354" cy="4972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083" y="3584447"/>
              <a:ext cx="3729228" cy="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3325" y="3615689"/>
              <a:ext cx="3630295" cy="398145"/>
            </a:xfrm>
            <a:custGeom>
              <a:avLst/>
              <a:gdLst/>
              <a:ahLst/>
              <a:cxnLst/>
              <a:rect l="l" t="t" r="r" b="b"/>
              <a:pathLst>
                <a:path w="3630295" h="398145">
                  <a:moveTo>
                    <a:pt x="0" y="397763"/>
                  </a:moveTo>
                  <a:lnTo>
                    <a:pt x="3630167" y="397763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70559" y="4416552"/>
            <a:ext cx="3729354" cy="497205"/>
            <a:chOff x="670559" y="4416552"/>
            <a:chExt cx="3729354" cy="4972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59" y="4416552"/>
              <a:ext cx="3729228" cy="496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1801" y="4447794"/>
              <a:ext cx="3630295" cy="398145"/>
            </a:xfrm>
            <a:custGeom>
              <a:avLst/>
              <a:gdLst/>
              <a:ahLst/>
              <a:cxnLst/>
              <a:rect l="l" t="t" r="r" b="b"/>
              <a:pathLst>
                <a:path w="3630295" h="398145">
                  <a:moveTo>
                    <a:pt x="0" y="397763"/>
                  </a:moveTo>
                  <a:lnTo>
                    <a:pt x="3630167" y="397763"/>
                  </a:lnTo>
                  <a:lnTo>
                    <a:pt x="3630167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201" y="2709214"/>
            <a:ext cx="3226517" cy="23516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517" y="2709214"/>
            <a:ext cx="3036722" cy="23516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140" dirty="0">
                <a:solidFill>
                  <a:srgbClr val="404040"/>
                </a:solidFill>
              </a:rPr>
              <a:t>SEPARATE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PLOTS	</a:t>
            </a:r>
          </a:p>
        </p:txBody>
      </p:sp>
      <p:sp>
        <p:nvSpPr>
          <p:cNvPr id="8" name="object 8"/>
          <p:cNvSpPr/>
          <p:nvPr/>
        </p:nvSpPr>
        <p:spPr>
          <a:xfrm>
            <a:off x="790955" y="5384291"/>
            <a:ext cx="3770629" cy="585470"/>
          </a:xfrm>
          <a:custGeom>
            <a:avLst/>
            <a:gdLst/>
            <a:ahLst/>
            <a:cxnLst/>
            <a:rect l="l" t="t" r="r" b="b"/>
            <a:pathLst>
              <a:path w="3770629" h="585470">
                <a:moveTo>
                  <a:pt x="0" y="585215"/>
                </a:moveTo>
                <a:lnTo>
                  <a:pt x="3770376" y="585215"/>
                </a:lnTo>
                <a:lnTo>
                  <a:pt x="3770376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5527" y="5395366"/>
            <a:ext cx="3774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plt.figure('lin')</a:t>
            </a:r>
            <a:endParaRPr sz="16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myLinear)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87240" y="5384291"/>
            <a:ext cx="4328160" cy="585470"/>
          </a:xfrm>
          <a:custGeom>
            <a:avLst/>
            <a:gdLst/>
            <a:ahLst/>
            <a:cxnLst/>
            <a:rect l="l" t="t" r="r" b="b"/>
            <a:pathLst>
              <a:path w="4328159" h="585470">
                <a:moveTo>
                  <a:pt x="0" y="585215"/>
                </a:moveTo>
                <a:lnTo>
                  <a:pt x="4328160" y="585215"/>
                </a:lnTo>
                <a:lnTo>
                  <a:pt x="432816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8858" y="5396280"/>
            <a:ext cx="6393942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marR="19069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plt.figure('expo')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plt.plot(mySample</a:t>
            </a:r>
            <a:r>
              <a:rPr sz="1600" dirty="0">
                <a:latin typeface="Courier New"/>
                <a:cs typeface="Courier New"/>
              </a:rPr>
              <a:t>s</a:t>
            </a:r>
            <a:r>
              <a:rPr sz="1600" spc="-5" dirty="0">
                <a:latin typeface="Courier New"/>
                <a:cs typeface="Courier New"/>
              </a:rPr>
              <a:t>,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666869" y="5884265"/>
            <a:ext cx="17329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myExponential)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3841"/>
            <a:ext cx="4627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PROVIDING</a:t>
            </a:r>
            <a:r>
              <a:rPr u="none" spc="-180" dirty="0"/>
              <a:t> </a:t>
            </a:r>
            <a:r>
              <a:rPr u="none" spc="-40" dirty="0"/>
              <a:t>LABELS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784731"/>
            <a:ext cx="3056890" cy="63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ts val="2395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243204" algn="l"/>
              </a:tabLst>
            </a:pP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axes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</a:pPr>
            <a:r>
              <a:rPr sz="2000" spc="-5" dirty="0">
                <a:latin typeface="Courier New"/>
                <a:cs typeface="Courier New"/>
              </a:rPr>
              <a:t>plt.figure('lin')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473" y="2463545"/>
            <a:ext cx="4631690" cy="7315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140"/>
              </a:lnSpc>
            </a:pPr>
            <a:r>
              <a:rPr sz="2000" spc="-5" dirty="0">
                <a:latin typeface="Courier New"/>
                <a:cs typeface="Courier New"/>
              </a:rPr>
              <a:t>plt.xlabel('sample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points')</a:t>
            </a:r>
            <a:endParaRPr sz="2000">
              <a:latin typeface="Courier New"/>
              <a:cs typeface="Courier New"/>
            </a:endParaRPr>
          </a:p>
          <a:p>
            <a:pPr marL="78105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latin typeface="Courier New"/>
                <a:cs typeface="Courier New"/>
              </a:rPr>
              <a:t>plt.ylabel('linear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function')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078861"/>
            <a:ext cx="4446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plt.plot(mySamples,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myLinear)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094" y="3448050"/>
            <a:ext cx="2929255" cy="3632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190"/>
              </a:lnSpc>
            </a:pPr>
            <a:r>
              <a:rPr sz="2000" spc="-5" dirty="0">
                <a:latin typeface="Courier New"/>
                <a:cs typeface="Courier New"/>
              </a:rPr>
              <a:t>plt.figure('quad')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259" y="3713835"/>
            <a:ext cx="5208270" cy="167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4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plt.plot(mySamples, myQuadratic)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plt.figure('cube')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plt.plot(mySamples, myCubic)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plt.figure('expo’)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plt.plot(mySamples,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myExponential)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858" y="5450585"/>
            <a:ext cx="5031105" cy="7315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025"/>
              </a:lnSpc>
            </a:pPr>
            <a:r>
              <a:rPr sz="2000" spc="-5" dirty="0">
                <a:latin typeface="Courier New"/>
                <a:cs typeface="Courier New"/>
              </a:rPr>
              <a:t>plt.figure('quad')</a:t>
            </a:r>
            <a:endParaRPr sz="200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ourier New"/>
                <a:cs typeface="Courier New"/>
              </a:rPr>
              <a:t>plt.ylabel('quadratic function')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2432304"/>
            <a:ext cx="4730496" cy="8305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616" y="5419344"/>
            <a:ext cx="5129784" cy="8305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9628" y="1788032"/>
            <a:ext cx="1865502" cy="10241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45580" y="4512436"/>
            <a:ext cx="2658999" cy="14439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851" y="3416808"/>
            <a:ext cx="3028188" cy="46177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>
                <a:solidFill>
                  <a:srgbClr val="404040"/>
                </a:solidFill>
              </a:rPr>
              <a:t>LABELED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AXES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530" y="2709214"/>
            <a:ext cx="3161709" cy="2481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4718" y="2709214"/>
            <a:ext cx="4309745" cy="3286760"/>
            <a:chOff x="4834718" y="2709214"/>
            <a:chExt cx="4309745" cy="3286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718" y="2709214"/>
              <a:ext cx="3208000" cy="23516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76820" y="3959225"/>
              <a:ext cx="2067560" cy="2037080"/>
            </a:xfrm>
            <a:custGeom>
              <a:avLst/>
              <a:gdLst/>
              <a:ahLst/>
              <a:cxnLst/>
              <a:rect l="l" t="t" r="r" b="b"/>
              <a:pathLst>
                <a:path w="2067559" h="2037079">
                  <a:moveTo>
                    <a:pt x="1874393" y="0"/>
                  </a:moveTo>
                  <a:lnTo>
                    <a:pt x="0" y="970661"/>
                  </a:lnTo>
                  <a:lnTo>
                    <a:pt x="551942" y="2036508"/>
                  </a:lnTo>
                  <a:lnTo>
                    <a:pt x="2067178" y="1251786"/>
                  </a:lnTo>
                  <a:lnTo>
                    <a:pt x="2067178" y="372264"/>
                  </a:lnTo>
                  <a:lnTo>
                    <a:pt x="1874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4460" y="4259326"/>
              <a:ext cx="1835912" cy="156306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>
                <a:solidFill>
                  <a:srgbClr val="404040"/>
                </a:solidFill>
              </a:rPr>
              <a:t>ADDING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TITLES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" y="1815255"/>
            <a:ext cx="5208270" cy="2913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plt.figure('lin')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 myLinear)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plt.figure('quad')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 myQuadratic)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plt.figure('cube')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 myCubic)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plt.figure('expo')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</a:t>
            </a:r>
            <a:r>
              <a:rPr sz="2000" spc="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myExponential)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4815" y="1815255"/>
            <a:ext cx="3688079" cy="2913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plt.figure('lin')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plt.title('Linear')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plt.figure('quad')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plt.title('Quadratic')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plt.figure('cube')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plt.title('Cubic')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plt.figure('expo')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plt.title('Exponential')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70576" y="1866900"/>
            <a:ext cx="3773804" cy="3114040"/>
            <a:chOff x="5370576" y="1866900"/>
            <a:chExt cx="3773804" cy="3114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0576" y="1866900"/>
              <a:ext cx="3773424" cy="31135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01818" y="1898142"/>
              <a:ext cx="3717290" cy="3014980"/>
            </a:xfrm>
            <a:custGeom>
              <a:avLst/>
              <a:gdLst/>
              <a:ahLst/>
              <a:cxnLst/>
              <a:rect l="l" t="t" r="r" b="b"/>
              <a:pathLst>
                <a:path w="3717290" h="3014979">
                  <a:moveTo>
                    <a:pt x="0" y="3014472"/>
                  </a:moveTo>
                  <a:lnTo>
                    <a:pt x="3717036" y="3014472"/>
                  </a:lnTo>
                  <a:lnTo>
                    <a:pt x="3717036" y="0"/>
                  </a:lnTo>
                  <a:lnTo>
                    <a:pt x="0" y="0"/>
                  </a:lnTo>
                  <a:lnTo>
                    <a:pt x="0" y="3014472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>
                <a:solidFill>
                  <a:srgbClr val="404040"/>
                </a:solidFill>
              </a:rPr>
              <a:t>TITLED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DISPLAYS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0530" y="2644406"/>
            <a:ext cx="3162300" cy="3459479"/>
            <a:chOff x="1040530" y="2644406"/>
            <a:chExt cx="3162300" cy="34594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530" y="2644406"/>
              <a:ext cx="3161709" cy="2546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6228" y="5030723"/>
              <a:ext cx="1414272" cy="107284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834718" y="2649035"/>
            <a:ext cx="3208020" cy="3561079"/>
            <a:chOff x="4834718" y="2649035"/>
            <a:chExt cx="3208020" cy="356107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718" y="2649035"/>
              <a:ext cx="3208000" cy="2411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62041" y="5049138"/>
              <a:ext cx="1436369" cy="116067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/>
              <a:t>CLEANING</a:t>
            </a:r>
            <a:r>
              <a:rPr spc="-110" dirty="0"/>
              <a:t> </a:t>
            </a:r>
            <a:r>
              <a:rPr spc="-30" dirty="0"/>
              <a:t>UP</a:t>
            </a:r>
            <a:r>
              <a:rPr spc="-105" dirty="0"/>
              <a:t> </a:t>
            </a:r>
            <a:r>
              <a:rPr spc="-55" dirty="0"/>
              <a:t>WINDOWS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559"/>
            <a:ext cx="7372350" cy="287845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reusing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previously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window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clear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before</a:t>
            </a:r>
            <a:r>
              <a:rPr sz="2600" spc="-10" dirty="0">
                <a:latin typeface="Calibri"/>
                <a:cs typeface="Calibri"/>
              </a:rPr>
              <a:t> redrawing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9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because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calling plot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5" dirty="0">
                <a:latin typeface="Calibri"/>
                <a:cs typeface="Calibri"/>
              </a:rPr>
              <a:t>version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window,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starts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choice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color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(hence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same);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5" dirty="0">
                <a:latin typeface="Calibri"/>
                <a:cs typeface="Calibri"/>
              </a:rPr>
              <a:t> 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</a:t>
            </a:r>
            <a:r>
              <a:rPr sz="2600" spc="-5" dirty="0">
                <a:latin typeface="Calibri"/>
                <a:cs typeface="Calibri"/>
              </a:rPr>
              <a:t> (see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later)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>
                <a:solidFill>
                  <a:srgbClr val="404040"/>
                </a:solidFill>
              </a:rPr>
              <a:t>CLEANING</a:t>
            </a:r>
            <a:r>
              <a:rPr spc="-11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WINDOWS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215" y="1851786"/>
            <a:ext cx="24866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plt.figure('lin')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" y="2219705"/>
            <a:ext cx="1487805" cy="30797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955"/>
              </a:lnSpc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plt.clf()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5" y="2454935"/>
            <a:ext cx="42183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</a:t>
            </a:r>
            <a:r>
              <a:rPr sz="19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myLinear) </a:t>
            </a:r>
            <a:r>
              <a:rPr sz="1900" spc="-1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plt.figure('quad')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15" y="3110864"/>
            <a:ext cx="13284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plt.clf()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15" y="3400196"/>
            <a:ext cx="46526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 myQuadratic) </a:t>
            </a:r>
            <a:r>
              <a:rPr sz="1900" spc="-1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plt.figure('cube')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15" y="4056126"/>
            <a:ext cx="13284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plt.clf()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15" y="4344544"/>
            <a:ext cx="4942205" cy="1287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873125">
              <a:lnSpc>
                <a:spcPct val="108700"/>
              </a:lnSpc>
              <a:spcBef>
                <a:spcPts val="110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</a:t>
            </a:r>
            <a:r>
              <a:rPr sz="19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myCubic) </a:t>
            </a:r>
            <a:r>
              <a:rPr sz="1900" spc="-1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plt.figure('expo') </a:t>
            </a:r>
            <a:r>
              <a:rPr sz="1900" spc="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plt.clf()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plt.plot(mySamples,</a:t>
            </a:r>
            <a:r>
              <a:rPr sz="19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myExponential)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4815" y="1826539"/>
            <a:ext cx="3497579" cy="2544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</a:pP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plt.figure('lin')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plt.title('Linear')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plt.figure('quad')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plt.title('Quadratic')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plt.figure('cube')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plt.title('Cubic')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plt.figure('expo') </a:t>
            </a:r>
            <a:r>
              <a:rPr sz="1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plt.title('Expon</a:t>
            </a:r>
            <a:r>
              <a:rPr sz="1900" spc="-15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ntia</a:t>
            </a:r>
            <a:r>
              <a:rPr sz="1900" spc="-15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900" spc="-5" dirty="0">
                <a:solidFill>
                  <a:srgbClr val="404040"/>
                </a:solidFill>
                <a:latin typeface="Courier New"/>
                <a:cs typeface="Courier New"/>
              </a:rPr>
              <a:t>')</a:t>
            </a:r>
            <a:endParaRPr sz="1900">
              <a:latin typeface="Courier New"/>
              <a:cs typeface="Courier New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8464"/>
            <a:ext cx="1556004" cy="40690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-10667" y="3148583"/>
            <a:ext cx="1565275" cy="407034"/>
            <a:chOff x="-10667" y="3148583"/>
            <a:chExt cx="1565275" cy="407034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8583"/>
              <a:ext cx="1554480" cy="4069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-762" y="3179825"/>
              <a:ext cx="1487805" cy="307975"/>
            </a:xfrm>
            <a:custGeom>
              <a:avLst/>
              <a:gdLst/>
              <a:ahLst/>
              <a:cxnLst/>
              <a:rect l="l" t="t" r="r" b="b"/>
              <a:pathLst>
                <a:path w="1487805" h="307975">
                  <a:moveTo>
                    <a:pt x="0" y="307848"/>
                  </a:moveTo>
                  <a:lnTo>
                    <a:pt x="1487424" y="307848"/>
                  </a:lnTo>
                  <a:lnTo>
                    <a:pt x="148742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-12191" y="4084320"/>
            <a:ext cx="1565275" cy="407034"/>
            <a:chOff x="-12191" y="4084320"/>
            <a:chExt cx="1565275" cy="407034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84320"/>
              <a:ext cx="1552956" cy="4069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-2286" y="4115562"/>
              <a:ext cx="1487805" cy="307975"/>
            </a:xfrm>
            <a:custGeom>
              <a:avLst/>
              <a:gdLst/>
              <a:ahLst/>
              <a:cxnLst/>
              <a:rect l="l" t="t" r="r" b="b"/>
              <a:pathLst>
                <a:path w="1487805" h="307975">
                  <a:moveTo>
                    <a:pt x="0" y="307848"/>
                  </a:moveTo>
                  <a:lnTo>
                    <a:pt x="1487424" y="307848"/>
                  </a:lnTo>
                  <a:lnTo>
                    <a:pt x="148742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-9905" y="5018532"/>
            <a:ext cx="1561465" cy="407034"/>
            <a:chOff x="-9905" y="5018532"/>
            <a:chExt cx="1561465" cy="407034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18532"/>
              <a:ext cx="1551432" cy="4069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5049774"/>
              <a:ext cx="1483995" cy="307975"/>
            </a:xfrm>
            <a:custGeom>
              <a:avLst/>
              <a:gdLst/>
              <a:ahLst/>
              <a:cxnLst/>
              <a:rect l="l" t="t" r="r" b="b"/>
              <a:pathLst>
                <a:path w="1483995" h="307975">
                  <a:moveTo>
                    <a:pt x="0" y="307847"/>
                  </a:moveTo>
                  <a:lnTo>
                    <a:pt x="1483614" y="307847"/>
                  </a:lnTo>
                  <a:lnTo>
                    <a:pt x="1483614" y="0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89830" y="325386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5" dirty="0"/>
              <a:t>VISUALIZING</a:t>
            </a:r>
            <a:r>
              <a:rPr spc="-114" dirty="0"/>
              <a:t> </a:t>
            </a:r>
            <a:r>
              <a:rPr spc="-105" dirty="0"/>
              <a:t>RESULTS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793875"/>
            <a:ext cx="7475220" cy="41859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04139" marR="739775" indent="-91440">
              <a:lnSpc>
                <a:spcPts val="2310"/>
              </a:lnSpc>
              <a:spcBef>
                <a:spcPts val="650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dirty="0">
                <a:latin typeface="Calibri"/>
                <a:cs typeface="Calibri"/>
              </a:rPr>
              <a:t>earlier </a:t>
            </a:r>
            <a:r>
              <a:rPr sz="2400" spc="-10" dirty="0">
                <a:latin typeface="Calibri"/>
                <a:cs typeface="Calibri"/>
              </a:rPr>
              <a:t>saw examples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orders </a:t>
            </a:r>
            <a:r>
              <a:rPr sz="2400" spc="-10" dirty="0">
                <a:latin typeface="Calibri"/>
                <a:cs typeface="Calibri"/>
              </a:rPr>
              <a:t>of growth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</a:t>
            </a:r>
            <a:endParaRPr sz="2400">
              <a:latin typeface="Calibri"/>
              <a:cs typeface="Calibri"/>
            </a:endParaRPr>
          </a:p>
          <a:p>
            <a:pPr marL="221615" indent="-209550">
              <a:lnSpc>
                <a:spcPct val="100000"/>
              </a:lnSpc>
              <a:spcBef>
                <a:spcPts val="845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graphs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intuitive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sense of </a:t>
            </a:r>
            <a:r>
              <a:rPr sz="2400" spc="-15" dirty="0">
                <a:latin typeface="Calibri"/>
                <a:cs typeface="Calibri"/>
              </a:rPr>
              <a:t>differences</a:t>
            </a:r>
            <a:endParaRPr sz="2400">
              <a:latin typeface="Calibri"/>
              <a:cs typeface="Calibri"/>
            </a:endParaRPr>
          </a:p>
          <a:p>
            <a:pPr marL="104139" marR="774065" indent="-91440">
              <a:lnSpc>
                <a:spcPts val="2310"/>
              </a:lnSpc>
              <a:spcBef>
                <a:spcPts val="1365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leveraging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25" dirty="0">
                <a:latin typeface="Calibri"/>
                <a:cs typeface="Calibri"/>
              </a:rPr>
              <a:t>library, </a:t>
            </a:r>
            <a:r>
              <a:rPr sz="2400" spc="-1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scratch</a:t>
            </a:r>
            <a:endParaRPr sz="2400">
              <a:latin typeface="Calibri"/>
              <a:cs typeface="Calibri"/>
            </a:endParaRPr>
          </a:p>
          <a:p>
            <a:pPr marL="221615" indent="-209550">
              <a:lnSpc>
                <a:spcPts val="2820"/>
              </a:lnSpc>
              <a:spcBef>
                <a:spcPts val="844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libraries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(among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topics):</a:t>
            </a:r>
            <a:endParaRPr sz="2400">
              <a:latin typeface="Calibri"/>
              <a:cs typeface="Calibri"/>
            </a:endParaRPr>
          </a:p>
          <a:p>
            <a:pPr marL="396875" lvl="1" indent="-183515">
              <a:lnSpc>
                <a:spcPts val="2580"/>
              </a:lnSpc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200" spc="-10" dirty="0">
                <a:latin typeface="Calibri"/>
                <a:cs typeface="Calibri"/>
              </a:rPr>
              <a:t>graphing</a:t>
            </a:r>
            <a:endParaRPr sz="22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200" spc="-10" dirty="0">
                <a:latin typeface="Calibri"/>
                <a:cs typeface="Calibri"/>
              </a:rPr>
              <a:t>numerical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computation</a:t>
            </a:r>
            <a:endParaRPr sz="22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7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200" spc="-10" dirty="0">
                <a:latin typeface="Calibri"/>
                <a:cs typeface="Calibri"/>
              </a:rPr>
              <a:t>stochastic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computation</a:t>
            </a:r>
            <a:endParaRPr sz="2200">
              <a:latin typeface="Calibri"/>
              <a:cs typeface="Calibri"/>
            </a:endParaRPr>
          </a:p>
          <a:p>
            <a:pPr marL="104139" marR="5080" indent="-91440">
              <a:lnSpc>
                <a:spcPts val="2300"/>
              </a:lnSpc>
              <a:spcBef>
                <a:spcPts val="1585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15" dirty="0">
                <a:latin typeface="Calibri"/>
                <a:cs typeface="Calibri"/>
              </a:rPr>
              <a:t>want to explore </a:t>
            </a:r>
            <a:r>
              <a:rPr sz="2400" dirty="0">
                <a:latin typeface="Calibri"/>
                <a:cs typeface="Calibri"/>
              </a:rPr>
              <a:t>idea </a:t>
            </a:r>
            <a:r>
              <a:rPr sz="2400" spc="-5" dirty="0">
                <a:latin typeface="Calibri"/>
                <a:cs typeface="Calibri"/>
              </a:rPr>
              <a:t>of using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5" dirty="0">
                <a:latin typeface="Calibri"/>
                <a:cs typeface="Calibri"/>
              </a:rPr>
              <a:t>library </a:t>
            </a:r>
            <a:r>
              <a:rPr sz="2400" spc="-10" dirty="0">
                <a:latin typeface="Calibri"/>
                <a:cs typeface="Calibri"/>
              </a:rPr>
              <a:t>procedures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exploration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>
                <a:solidFill>
                  <a:srgbClr val="404040"/>
                </a:solidFill>
              </a:rPr>
              <a:t>CLEARED</a:t>
            </a:r>
            <a:r>
              <a:rPr spc="-125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DISPLAYS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517" y="2644406"/>
            <a:ext cx="3036722" cy="24164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5076" y="2649035"/>
            <a:ext cx="3087643" cy="24117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90" dirty="0"/>
              <a:t>COMPARING</a:t>
            </a:r>
            <a:r>
              <a:rPr spc="-135" dirty="0"/>
              <a:t> </a:t>
            </a:r>
            <a:r>
              <a:rPr spc="-105" dirty="0"/>
              <a:t>RESULTS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559"/>
            <a:ext cx="7514590" cy="287845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suppose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would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like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compare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plots</a:t>
            </a:r>
            <a:endParaRPr sz="2600">
              <a:latin typeface="Calibri"/>
              <a:cs typeface="Calibri"/>
            </a:endParaRPr>
          </a:p>
          <a:p>
            <a:pPr marL="104139" marR="1124585" indent="-91440">
              <a:lnSpc>
                <a:spcPts val="2810"/>
              </a:lnSpc>
              <a:spcBef>
                <a:spcPts val="14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particular,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scales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graphs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one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explicitly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limits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axis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axes</a:t>
            </a:r>
            <a:endParaRPr sz="2600">
              <a:latin typeface="Calibri"/>
              <a:cs typeface="Calibri"/>
            </a:endParaRPr>
          </a:p>
          <a:p>
            <a:pPr marL="104139" marR="427990" indent="-91440">
              <a:lnSpc>
                <a:spcPts val="2810"/>
              </a:lnSpc>
              <a:spcBef>
                <a:spcPts val="1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second </a:t>
            </a:r>
            <a:r>
              <a:rPr sz="2600" spc="-5" dirty="0">
                <a:latin typeface="Calibri"/>
                <a:cs typeface="Calibri"/>
              </a:rPr>
              <a:t>option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plot multiple functions 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0" dirty="0">
                <a:latin typeface="Calibri"/>
                <a:cs typeface="Calibri"/>
              </a:rPr>
              <a:t>display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/>
              <a:t>CHANGING</a:t>
            </a:r>
            <a:r>
              <a:rPr spc="-110" dirty="0"/>
              <a:t> </a:t>
            </a:r>
            <a:r>
              <a:rPr spc="-45" dirty="0"/>
              <a:t>LIMITS</a:t>
            </a:r>
            <a:r>
              <a:rPr spc="-105" dirty="0"/>
              <a:t> </a:t>
            </a:r>
            <a:r>
              <a:rPr spc="-25" dirty="0"/>
              <a:t>ON</a:t>
            </a:r>
            <a:r>
              <a:rPr spc="-120" dirty="0"/>
              <a:t> </a:t>
            </a:r>
            <a:r>
              <a:rPr spc="-50" dirty="0"/>
              <a:t>AXES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5210"/>
            <a:ext cx="31356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ourier New"/>
                <a:cs typeface="Courier New"/>
              </a:rPr>
              <a:t>plt.figur</a:t>
            </a:r>
            <a:r>
              <a:rPr sz="2400" spc="-2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dirty="0">
                <a:latin typeface="Courier New"/>
                <a:cs typeface="Courier New"/>
              </a:rPr>
              <a:t>'</a:t>
            </a:r>
            <a:r>
              <a:rPr sz="2400" spc="-5" dirty="0">
                <a:latin typeface="Courier New"/>
                <a:cs typeface="Courier New"/>
              </a:rPr>
              <a:t>lin'</a:t>
            </a:r>
            <a:r>
              <a:rPr sz="2400" dirty="0">
                <a:latin typeface="Courier New"/>
                <a:cs typeface="Courier New"/>
              </a:rPr>
              <a:t>)  </a:t>
            </a:r>
            <a:r>
              <a:rPr sz="2400" spc="-5" dirty="0">
                <a:latin typeface="Courier New"/>
                <a:cs typeface="Courier New"/>
              </a:rPr>
              <a:t>plt.clf()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381" y="2605277"/>
            <a:ext cx="2989580" cy="37211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2355"/>
              </a:lnSpc>
            </a:pPr>
            <a:r>
              <a:rPr sz="2400" spc="-5" dirty="0">
                <a:latin typeface="Courier New"/>
                <a:cs typeface="Courier New"/>
              </a:rPr>
              <a:t>plt.ylim(0,1000)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879216"/>
            <a:ext cx="5323840" cy="11017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Courier New"/>
                <a:cs typeface="Courier New"/>
              </a:rPr>
              <a:t>plt.plot(mySamples,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myLinear)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plt.figure('quad')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latin typeface="Courier New"/>
                <a:cs typeface="Courier New"/>
              </a:rPr>
              <a:t>plt.clf()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858" y="4027170"/>
            <a:ext cx="2989580" cy="37211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320"/>
              </a:lnSpc>
            </a:pPr>
            <a:r>
              <a:rPr sz="2400" dirty="0">
                <a:latin typeface="Courier New"/>
                <a:cs typeface="Courier New"/>
              </a:rPr>
              <a:t>plt.yli</a:t>
            </a:r>
            <a:r>
              <a:rPr sz="2400" spc="-15" dirty="0">
                <a:latin typeface="Courier New"/>
                <a:cs typeface="Courier New"/>
              </a:rPr>
              <a:t>m</a:t>
            </a:r>
            <a:r>
              <a:rPr sz="2400" spc="-5" dirty="0">
                <a:latin typeface="Courier New"/>
                <a:cs typeface="Courier New"/>
              </a:rPr>
              <a:t>(0,1000)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298442"/>
            <a:ext cx="5872480" cy="1810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97000"/>
              </a:lnSpc>
              <a:spcBef>
                <a:spcPts val="185"/>
              </a:spcBef>
            </a:pPr>
            <a:r>
              <a:rPr sz="2400" spc="-5" dirty="0">
                <a:latin typeface="Courier New"/>
                <a:cs typeface="Courier New"/>
              </a:rPr>
              <a:t>plt.plot(mySamples, myQuadratic)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plt.figure('lin')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plt.title('Linear')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plt.figure('quad')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plt.title('Quadratic')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" y="2574035"/>
            <a:ext cx="3075432" cy="4709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3995928"/>
            <a:ext cx="3075432" cy="47091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>
                <a:solidFill>
                  <a:srgbClr val="404040"/>
                </a:solidFill>
              </a:rPr>
              <a:t>CHANGING</a:t>
            </a:r>
            <a:r>
              <a:rPr spc="-11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LIMITS</a:t>
            </a:r>
            <a:r>
              <a:rPr spc="-105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ON</a:t>
            </a:r>
            <a:r>
              <a:rPr spc="-12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AXES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934" y="2644406"/>
            <a:ext cx="3129305" cy="24164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414" y="2649035"/>
            <a:ext cx="3129305" cy="24117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80" dirty="0"/>
              <a:t>OVERLAYING</a:t>
            </a:r>
            <a:r>
              <a:rPr spc="-145" dirty="0"/>
              <a:t> </a:t>
            </a:r>
            <a:r>
              <a:rPr spc="-95" dirty="0"/>
              <a:t>PLOTS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25879"/>
            <a:ext cx="3379470" cy="6318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204"/>
              </a:spcBef>
            </a:pPr>
            <a:r>
              <a:rPr sz="2000" spc="-5" dirty="0">
                <a:latin typeface="Courier New"/>
                <a:cs typeface="Courier New"/>
              </a:rPr>
              <a:t>plt.figure('lin quad')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plt.clf()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566" y="2489454"/>
            <a:ext cx="5107305" cy="6680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980"/>
              </a:lnSpc>
            </a:pPr>
            <a:r>
              <a:rPr sz="2000" spc="-5" dirty="0">
                <a:latin typeface="Courier New"/>
                <a:cs typeface="Courier New"/>
              </a:rPr>
              <a:t>plt.plot(mySamples,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myLinear)</a:t>
            </a:r>
            <a:endParaRPr sz="2000">
              <a:latin typeface="Courier New"/>
              <a:cs typeface="Courier New"/>
            </a:endParaRPr>
          </a:p>
          <a:p>
            <a:pPr marL="104139">
              <a:lnSpc>
                <a:spcPts val="2380"/>
              </a:lnSpc>
            </a:pPr>
            <a:r>
              <a:rPr sz="2000" spc="-5" dirty="0">
                <a:latin typeface="Courier New"/>
                <a:cs typeface="Courier New"/>
              </a:rPr>
              <a:t>plt.plot(mySamples,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myQuadratic)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3323920"/>
            <a:ext cx="3379470" cy="63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5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plt.figure('cube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exp')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85"/>
              </a:lnSpc>
            </a:pPr>
            <a:r>
              <a:rPr sz="2000" spc="-5" dirty="0">
                <a:latin typeface="Courier New"/>
                <a:cs typeface="Courier New"/>
              </a:rPr>
              <a:t>plt.clf()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50" y="3949446"/>
            <a:ext cx="5364480" cy="6680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79375" marR="93980">
              <a:lnSpc>
                <a:spcPts val="2350"/>
              </a:lnSpc>
              <a:spcBef>
                <a:spcPts val="30"/>
              </a:spcBef>
            </a:pPr>
            <a:r>
              <a:rPr sz="2000" spc="-5" dirty="0">
                <a:latin typeface="Courier New"/>
                <a:cs typeface="Courier New"/>
              </a:rPr>
              <a:t>plt.plot(mySamples, myCubic)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plt.plot(mySamples,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myExponential)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523688"/>
            <a:ext cx="5207000" cy="123063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45"/>
              </a:spcBef>
            </a:pPr>
            <a:r>
              <a:rPr sz="2000" spc="-5" dirty="0">
                <a:latin typeface="Courier New"/>
                <a:cs typeface="Courier New"/>
              </a:rPr>
              <a:t>plt.figure('lin quad')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plt.title('Linear vs. Quadratic')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plt.figure('cube exp')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plt.title('Cubic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vs.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Exponential')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3" y="2458211"/>
            <a:ext cx="5205984" cy="766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8" y="3918203"/>
            <a:ext cx="5463540" cy="7665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0322" y="1972436"/>
            <a:ext cx="1462151" cy="15035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2428" y="3676903"/>
            <a:ext cx="1462024" cy="15036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80" dirty="0">
                <a:solidFill>
                  <a:srgbClr val="404040"/>
                </a:solidFill>
              </a:rPr>
              <a:t>OVERLAYING</a:t>
            </a:r>
            <a:r>
              <a:rPr spc="-14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PLOTS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96" y="2649035"/>
            <a:ext cx="3087643" cy="24117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6201" y="2644406"/>
            <a:ext cx="3226517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40" dirty="0"/>
              <a:t>ADDING </a:t>
            </a:r>
            <a:r>
              <a:rPr u="none" spc="-35" dirty="0"/>
              <a:t>MORE </a:t>
            </a:r>
            <a:r>
              <a:rPr u="none" spc="-30" dirty="0"/>
              <a:t> </a:t>
            </a:r>
            <a:r>
              <a:rPr spc="-105" dirty="0"/>
              <a:t>DOCUMENTATION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8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can</a:t>
            </a:r>
            <a:r>
              <a:rPr spc="-15" dirty="0"/>
              <a:t> </a:t>
            </a:r>
            <a:r>
              <a:rPr dirty="0"/>
              <a:t>add a</a:t>
            </a:r>
            <a:r>
              <a:rPr spc="5" dirty="0"/>
              <a:t> </a:t>
            </a:r>
            <a:r>
              <a:rPr spc="-5" dirty="0"/>
              <a:t>legend</a:t>
            </a:r>
            <a:r>
              <a:rPr spc="-30" dirty="0"/>
              <a:t> </a:t>
            </a:r>
            <a:r>
              <a:rPr spc="-5" dirty="0"/>
              <a:t>that identifies</a:t>
            </a:r>
            <a:r>
              <a:rPr spc="-35" dirty="0"/>
              <a:t> </a:t>
            </a:r>
            <a:r>
              <a:rPr dirty="0"/>
              <a:t>each</a:t>
            </a:r>
            <a:r>
              <a:rPr spc="-20" dirty="0"/>
              <a:t> </a:t>
            </a:r>
            <a:r>
              <a:rPr spc="-5" dirty="0"/>
              <a:t>plot</a:t>
            </a:r>
          </a:p>
          <a:p>
            <a:pPr marL="12700" marR="3061970">
              <a:lnSpc>
                <a:spcPts val="2510"/>
              </a:lnSpc>
              <a:spcBef>
                <a:spcPts val="55"/>
              </a:spcBef>
            </a:pPr>
            <a:r>
              <a:rPr sz="1600" spc="-5" dirty="0">
                <a:latin typeface="Courier New"/>
                <a:cs typeface="Courier New"/>
              </a:rPr>
              <a:t>plt.figure('lin quad')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plt.clf()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myLinear,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240735"/>
            <a:ext cx="3933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myQuadratic,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4437809"/>
            <a:ext cx="3446145" cy="981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110"/>
              </a:spcBef>
            </a:pPr>
            <a:r>
              <a:rPr sz="1600" spc="-5" dirty="0">
                <a:latin typeface="Courier New"/>
                <a:cs typeface="Courier New"/>
              </a:rPr>
              <a:t>plt.figure('cube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exp')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plt.clf()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myCubic,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6823" y="5149722"/>
            <a:ext cx="2013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label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'cubic')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5468213"/>
            <a:ext cx="697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myExponential,</a:t>
            </a:r>
            <a:r>
              <a:rPr sz="1600" spc="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label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'exponential')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041" y="5746241"/>
            <a:ext cx="1644650" cy="43624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latin typeface="Courier New"/>
                <a:cs typeface="Courier New"/>
              </a:rPr>
              <a:t>plt.legend()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6104026"/>
            <a:ext cx="41770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plt.title('Cubic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vs.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Exponential')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7323" y="2868167"/>
            <a:ext cx="6527800" cy="1176655"/>
            <a:chOff x="687323" y="2868167"/>
            <a:chExt cx="6527800" cy="11766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123" y="2868167"/>
              <a:ext cx="2049779" cy="458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5547" y="3214115"/>
              <a:ext cx="2449068" cy="457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323" y="3509771"/>
              <a:ext cx="4024884" cy="534923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42459" y="2889504"/>
          <a:ext cx="2776220" cy="704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06">
                <a:tc grid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label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'linear'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marR="304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FF0000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label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'quadratic'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165085" y="324073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566" y="3541014"/>
            <a:ext cx="3926204" cy="436245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40"/>
              </a:spcBef>
            </a:pPr>
            <a:r>
              <a:rPr sz="1600" spc="-5" dirty="0">
                <a:latin typeface="Courier New"/>
                <a:cs typeface="Courier New"/>
              </a:rPr>
              <a:t>plt.legend(loc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'upper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left')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0259" y="3878326"/>
            <a:ext cx="40563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plt.title('Linear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vs.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Quadratic')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5676" y="5093208"/>
            <a:ext cx="4163695" cy="1432560"/>
            <a:chOff x="4265676" y="5093208"/>
            <a:chExt cx="4163695" cy="143256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5676" y="5093208"/>
              <a:ext cx="1961388" cy="4587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96918" y="5124450"/>
              <a:ext cx="1862455" cy="360045"/>
            </a:xfrm>
            <a:custGeom>
              <a:avLst/>
              <a:gdLst/>
              <a:ahLst/>
              <a:cxnLst/>
              <a:rect l="l" t="t" r="r" b="b"/>
              <a:pathLst>
                <a:path w="1862454" h="360045">
                  <a:moveTo>
                    <a:pt x="0" y="359663"/>
                  </a:moveTo>
                  <a:lnTo>
                    <a:pt x="1862327" y="359663"/>
                  </a:lnTo>
                  <a:lnTo>
                    <a:pt x="1862327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3772" y="5462016"/>
              <a:ext cx="2668524" cy="4587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65014" y="5493258"/>
              <a:ext cx="2569845" cy="360045"/>
            </a:xfrm>
            <a:custGeom>
              <a:avLst/>
              <a:gdLst/>
              <a:ahLst/>
              <a:cxnLst/>
              <a:rect l="l" t="t" r="r" b="b"/>
              <a:pathLst>
                <a:path w="2569845" h="360045">
                  <a:moveTo>
                    <a:pt x="0" y="359664"/>
                  </a:moveTo>
                  <a:lnTo>
                    <a:pt x="2569464" y="359664"/>
                  </a:lnTo>
                  <a:lnTo>
                    <a:pt x="2569464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9876" y="5669915"/>
              <a:ext cx="1039114" cy="85543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9006" y="1981073"/>
            <a:ext cx="1257680" cy="71805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3461" y="3892422"/>
            <a:ext cx="1062863" cy="84988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5800" y="5715000"/>
            <a:ext cx="1743456" cy="534924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40" dirty="0">
                <a:solidFill>
                  <a:srgbClr val="404040"/>
                </a:solidFill>
              </a:rPr>
              <a:t>ADDING </a:t>
            </a:r>
            <a:r>
              <a:rPr u="none" spc="-35" dirty="0">
                <a:solidFill>
                  <a:srgbClr val="404040"/>
                </a:solidFill>
              </a:rPr>
              <a:t>MORE </a:t>
            </a:r>
            <a:r>
              <a:rPr u="none" spc="-30" dirty="0">
                <a:solidFill>
                  <a:srgbClr val="404040"/>
                </a:solidFill>
              </a:rPr>
              <a:t> </a:t>
            </a:r>
            <a:r>
              <a:rPr spc="-105" dirty="0">
                <a:solidFill>
                  <a:srgbClr val="404040"/>
                </a:solidFill>
              </a:rPr>
              <a:t>DOCUMENTATION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96" y="2649035"/>
            <a:ext cx="3087643" cy="24117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6201" y="2644406"/>
            <a:ext cx="3226517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/>
              <a:t>USING</a:t>
            </a:r>
            <a:r>
              <a:rPr spc="-114" dirty="0"/>
              <a:t> </a:t>
            </a:r>
            <a:r>
              <a:rPr spc="-45" dirty="0"/>
              <a:t>PYLAB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793875"/>
            <a:ext cx="7324725" cy="4336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indent="-209550">
              <a:lnSpc>
                <a:spcPts val="28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lang="en-US" altLang="zh-CN" sz="2400" spc="-10" dirty="0">
                <a:cs typeface="Calibri"/>
              </a:rPr>
              <a:t>p</a:t>
            </a:r>
            <a:r>
              <a:rPr lang="en-US" sz="2400" spc="-10" dirty="0" smtClean="0">
                <a:cs typeface="Calibri"/>
              </a:rPr>
              <a:t>ip install </a:t>
            </a:r>
            <a:r>
              <a:rPr lang="en-US" sz="2400" spc="-10" dirty="0" err="1" smtClean="0">
                <a:cs typeface="Calibri"/>
              </a:rPr>
              <a:t>matplotlib</a:t>
            </a:r>
            <a:endParaRPr lang="en-US" sz="2400" spc="-10" dirty="0" smtClean="0">
              <a:latin typeface="Calibri"/>
              <a:cs typeface="Calibri"/>
            </a:endParaRPr>
          </a:p>
          <a:p>
            <a:pPr marL="221615" indent="-209550">
              <a:lnSpc>
                <a:spcPts val="28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10" dirty="0" smtClean="0">
                <a:latin typeface="Calibri"/>
                <a:cs typeface="Calibri"/>
              </a:rPr>
              <a:t>can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library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computing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endParaRPr sz="2400" dirty="0">
              <a:latin typeface="Calibri"/>
              <a:cs typeface="Calibri"/>
            </a:endParaRPr>
          </a:p>
          <a:p>
            <a:pPr marL="1559560">
              <a:lnSpc>
                <a:spcPts val="2560"/>
              </a:lnSpc>
            </a:pPr>
            <a:r>
              <a:rPr sz="2200" spc="-5" dirty="0">
                <a:solidFill>
                  <a:srgbClr val="3366FF"/>
                </a:solidFill>
                <a:latin typeface="Courier New"/>
                <a:cs typeface="Courier New"/>
              </a:rPr>
              <a:t>import</a:t>
            </a:r>
            <a:r>
              <a:rPr sz="2200" spc="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pylab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366FF"/>
                </a:solidFill>
                <a:latin typeface="Courier New"/>
                <a:cs typeface="Courier New"/>
              </a:rPr>
              <a:t>as</a:t>
            </a:r>
            <a:r>
              <a:rPr sz="2200" spc="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plt</a:t>
            </a:r>
            <a:endParaRPr sz="2200" dirty="0">
              <a:latin typeface="Courier New"/>
              <a:cs typeface="Courier New"/>
            </a:endParaRPr>
          </a:p>
          <a:p>
            <a:pPr marL="396875" lvl="1" indent="-183515">
              <a:lnSpc>
                <a:spcPts val="2375"/>
              </a:lnSpc>
              <a:spcBef>
                <a:spcPts val="10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-5" dirty="0">
                <a:latin typeface="Calibri"/>
                <a:cs typeface="Calibri"/>
              </a:rPr>
              <a:t> 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library</a:t>
            </a:r>
            <a:r>
              <a:rPr sz="2200" spc="-15" dirty="0">
                <a:latin typeface="Calibri"/>
                <a:cs typeface="Calibri"/>
              </a:rPr>
              <a:t> procedure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 dirty="0">
              <a:latin typeface="Calibri"/>
              <a:cs typeface="Calibri"/>
            </a:endParaRPr>
          </a:p>
          <a:p>
            <a:pPr marL="396875">
              <a:lnSpc>
                <a:spcPts val="2375"/>
              </a:lnSpc>
            </a:pPr>
            <a:r>
              <a:rPr sz="2200" spc="-5" dirty="0">
                <a:latin typeface="Courier New"/>
                <a:cs typeface="Courier New"/>
              </a:rPr>
              <a:t>plt.&lt;procName&gt;</a:t>
            </a:r>
            <a:endParaRPr sz="2200" dirty="0">
              <a:latin typeface="Courier New"/>
              <a:cs typeface="Courier New"/>
            </a:endParaRPr>
          </a:p>
          <a:p>
            <a:pPr marL="221615" indent="-209550">
              <a:lnSpc>
                <a:spcPts val="2595"/>
              </a:lnSpc>
              <a:spcBef>
                <a:spcPts val="1025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access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graphing/plotting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procedures</a:t>
            </a:r>
            <a:endParaRPr sz="2400" dirty="0">
              <a:latin typeface="Calibri"/>
              <a:cs typeface="Calibri"/>
            </a:endParaRPr>
          </a:p>
          <a:p>
            <a:pPr marL="104139" marR="1010285" indent="-91440" algn="just">
              <a:lnSpc>
                <a:spcPct val="7980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spc="-10" dirty="0">
                <a:latin typeface="Calibri"/>
                <a:cs typeface="Calibri"/>
              </a:rPr>
              <a:t>here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just show </a:t>
            </a:r>
            <a:r>
              <a:rPr sz="2400" spc="-5" dirty="0">
                <a:latin typeface="Calibri"/>
                <a:cs typeface="Calibri"/>
              </a:rPr>
              <a:t>some simple </a:t>
            </a:r>
            <a:r>
              <a:rPr sz="2400" spc="-10" dirty="0">
                <a:latin typeface="Calibri"/>
                <a:cs typeface="Calibri"/>
              </a:rPr>
              <a:t>examples; </a:t>
            </a:r>
            <a:r>
              <a:rPr sz="2400" dirty="0">
                <a:latin typeface="Calibri"/>
                <a:cs typeface="Calibri"/>
              </a:rPr>
              <a:t>lots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spc="-10" dirty="0">
                <a:latin typeface="Calibri"/>
                <a:cs typeface="Calibri"/>
              </a:rPr>
              <a:t>information available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documentation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associated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pylab</a:t>
            </a:r>
            <a:endParaRPr sz="2400" dirty="0">
              <a:latin typeface="Courier New"/>
              <a:cs typeface="Courier New"/>
            </a:endParaRPr>
          </a:p>
          <a:p>
            <a:pPr marL="104139" marR="5080" indent="-91440">
              <a:lnSpc>
                <a:spcPts val="230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22250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see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examples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details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ideas if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other course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50" dirty="0"/>
              <a:t>CONTROLLING </a:t>
            </a:r>
            <a:r>
              <a:rPr u="none" spc="-90" dirty="0"/>
              <a:t>DISPLAY </a:t>
            </a:r>
            <a:r>
              <a:rPr u="none" spc="-85" dirty="0"/>
              <a:t> </a:t>
            </a:r>
            <a:r>
              <a:rPr spc="-90" dirty="0"/>
              <a:t>PARAMETERS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6457315" cy="25063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now suppose </a:t>
            </a:r>
            <a:r>
              <a:rPr sz="2600" spc="-15" dirty="0">
                <a:latin typeface="Calibri"/>
                <a:cs typeface="Calibri"/>
              </a:rPr>
              <a:t>we want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themselves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examples:</a:t>
            </a:r>
            <a:endParaRPr sz="26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dirty="0">
                <a:latin typeface="Calibri"/>
                <a:cs typeface="Calibri"/>
              </a:rPr>
              <a:t>changing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style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sets</a:t>
            </a:r>
            <a:endParaRPr sz="24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changing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displays</a:t>
            </a:r>
            <a:endParaRPr sz="24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subplots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/>
              <a:t>C</a:t>
            </a:r>
            <a:r>
              <a:rPr spc="-45" dirty="0"/>
              <a:t>H</a:t>
            </a:r>
            <a:r>
              <a:rPr spc="-55" dirty="0"/>
              <a:t>A</a:t>
            </a:r>
            <a:r>
              <a:rPr spc="-50" dirty="0"/>
              <a:t>NG</a:t>
            </a:r>
            <a:r>
              <a:rPr spc="-45" dirty="0"/>
              <a:t>I</a:t>
            </a:r>
            <a:r>
              <a:rPr spc="-50" dirty="0"/>
              <a:t>N</a:t>
            </a:r>
            <a:r>
              <a:rPr dirty="0"/>
              <a:t>G</a:t>
            </a:r>
            <a:r>
              <a:rPr spc="-100" dirty="0"/>
              <a:t> </a:t>
            </a:r>
            <a:r>
              <a:rPr spc="-95" dirty="0"/>
              <a:t>D</a:t>
            </a:r>
            <a:r>
              <a:rPr spc="-425" dirty="0"/>
              <a:t>AT</a:t>
            </a:r>
            <a:r>
              <a:rPr dirty="0"/>
              <a:t>A</a:t>
            </a:r>
            <a:r>
              <a:rPr spc="-105" dirty="0"/>
              <a:t> </a:t>
            </a:r>
            <a:r>
              <a:rPr spc="-45" dirty="0"/>
              <a:t>DI</a:t>
            </a:r>
            <a:r>
              <a:rPr spc="-50" dirty="0"/>
              <a:t>SP</a:t>
            </a:r>
            <a:r>
              <a:rPr spc="-45" dirty="0"/>
              <a:t>L</a:t>
            </a:r>
            <a:r>
              <a:rPr spc="-380" dirty="0"/>
              <a:t>A</a:t>
            </a:r>
            <a:r>
              <a:rPr dirty="0"/>
              <a:t>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59" y="1825625"/>
            <a:ext cx="8632825" cy="392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05145">
              <a:lnSpc>
                <a:spcPct val="1095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plt.figure('lin </a:t>
            </a:r>
            <a:r>
              <a:rPr sz="1800" spc="-5" dirty="0">
                <a:latin typeface="Courier New"/>
                <a:cs typeface="Courier New"/>
              </a:rPr>
              <a:t>quad')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plt.clf()</a:t>
            </a:r>
            <a:endParaRPr sz="1800">
              <a:latin typeface="Courier New"/>
              <a:cs typeface="Courier New"/>
            </a:endParaRPr>
          </a:p>
          <a:p>
            <a:pPr marL="12700" marR="687705">
              <a:lnSpc>
                <a:spcPct val="1092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plt.plot(mySamples, myLinear, </a:t>
            </a:r>
            <a:r>
              <a:rPr sz="1800" spc="-5" dirty="0">
                <a:latin typeface="Courier New"/>
                <a:cs typeface="Courier New"/>
              </a:rPr>
              <a:t>'b-', label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'linear')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plt.plot(mySamples, myQuadratic,'ro', </a:t>
            </a:r>
            <a:r>
              <a:rPr sz="1800" spc="-5" dirty="0">
                <a:latin typeface="Courier New"/>
                <a:cs typeface="Courier New"/>
              </a:rPr>
              <a:t>label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'quadratic')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plt.legend(loc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'upper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left')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ourier New"/>
                <a:cs typeface="Courier New"/>
              </a:rPr>
              <a:t>plt.title('Linear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vs.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Quadratic’)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2700" marR="5605145">
              <a:lnSpc>
                <a:spcPct val="109400"/>
              </a:lnSpc>
            </a:pPr>
            <a:r>
              <a:rPr sz="1800" spc="-10" dirty="0">
                <a:latin typeface="Courier New"/>
                <a:cs typeface="Courier New"/>
              </a:rPr>
              <a:t>plt.figure('cube </a:t>
            </a:r>
            <a:r>
              <a:rPr sz="1800" spc="-5" dirty="0">
                <a:latin typeface="Courier New"/>
                <a:cs typeface="Courier New"/>
              </a:rPr>
              <a:t>exp')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plt.clf()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latin typeface="Courier New"/>
                <a:cs typeface="Courier New"/>
              </a:rPr>
              <a:t>plt.plot(mySamples,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myCubic,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'g^',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label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'cubic')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9400"/>
              </a:lnSpc>
            </a:pPr>
            <a:r>
              <a:rPr sz="1800" spc="-10" dirty="0">
                <a:latin typeface="Courier New"/>
                <a:cs typeface="Courier New"/>
              </a:rPr>
              <a:t>plt.plot(mySamples, myExponential, </a:t>
            </a:r>
            <a:r>
              <a:rPr sz="1800" spc="-5" dirty="0">
                <a:latin typeface="Courier New"/>
                <a:cs typeface="Courier New"/>
              </a:rPr>
              <a:t>'r--',label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'exponential')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plt.legend()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latin typeface="Courier New"/>
                <a:cs typeface="Courier New"/>
              </a:rPr>
              <a:t>plt.title('Cubic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vs.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Exponential')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64152" y="4558284"/>
            <a:ext cx="688975" cy="421005"/>
            <a:chOff x="4264152" y="4558284"/>
            <a:chExt cx="688975" cy="421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4152" y="4558284"/>
              <a:ext cx="688848" cy="420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95394" y="4589526"/>
              <a:ext cx="589915" cy="321945"/>
            </a:xfrm>
            <a:custGeom>
              <a:avLst/>
              <a:gdLst/>
              <a:ahLst/>
              <a:cxnLst/>
              <a:rect l="l" t="t" r="r" b="b"/>
              <a:pathLst>
                <a:path w="589914" h="321945">
                  <a:moveTo>
                    <a:pt x="0" y="321563"/>
                  </a:moveTo>
                  <a:lnTo>
                    <a:pt x="589788" y="321563"/>
                  </a:lnTo>
                  <a:lnTo>
                    <a:pt x="58978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122164" y="4878323"/>
            <a:ext cx="783590" cy="419100"/>
            <a:chOff x="5122164" y="4878323"/>
            <a:chExt cx="783590" cy="419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164" y="4878323"/>
              <a:ext cx="783336" cy="419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53406" y="4909565"/>
              <a:ext cx="684530" cy="320040"/>
            </a:xfrm>
            <a:custGeom>
              <a:avLst/>
              <a:gdLst/>
              <a:ahLst/>
              <a:cxnLst/>
              <a:rect l="l" t="t" r="r" b="b"/>
              <a:pathLst>
                <a:path w="684529" h="320039">
                  <a:moveTo>
                    <a:pt x="0" y="320039"/>
                  </a:moveTo>
                  <a:lnTo>
                    <a:pt x="684276" y="320039"/>
                  </a:lnTo>
                  <a:lnTo>
                    <a:pt x="684276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2793" y="1597660"/>
            <a:ext cx="1337436" cy="93141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421123" y="2446020"/>
            <a:ext cx="3181985" cy="2016760"/>
            <a:chOff x="4421123" y="2446020"/>
            <a:chExt cx="3181985" cy="20167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1123" y="2446020"/>
              <a:ext cx="688848" cy="419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52365" y="2477262"/>
              <a:ext cx="589915" cy="320040"/>
            </a:xfrm>
            <a:custGeom>
              <a:avLst/>
              <a:gdLst/>
              <a:ahLst/>
              <a:cxnLst/>
              <a:rect l="l" t="t" r="r" b="b"/>
              <a:pathLst>
                <a:path w="589914" h="320039">
                  <a:moveTo>
                    <a:pt x="0" y="320039"/>
                  </a:moveTo>
                  <a:lnTo>
                    <a:pt x="589788" y="320039"/>
                  </a:lnTo>
                  <a:lnTo>
                    <a:pt x="589788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9347" y="2752344"/>
              <a:ext cx="688848" cy="4191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20589" y="2783586"/>
              <a:ext cx="589915" cy="320040"/>
            </a:xfrm>
            <a:custGeom>
              <a:avLst/>
              <a:gdLst/>
              <a:ahLst/>
              <a:cxnLst/>
              <a:rect l="l" t="t" r="r" b="b"/>
              <a:pathLst>
                <a:path w="589914" h="320039">
                  <a:moveTo>
                    <a:pt x="0" y="320039"/>
                  </a:moveTo>
                  <a:lnTo>
                    <a:pt x="589788" y="320039"/>
                  </a:lnTo>
                  <a:lnTo>
                    <a:pt x="589788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9964" y="3182112"/>
              <a:ext cx="2213144" cy="1280668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>
                <a:solidFill>
                  <a:srgbClr val="404040"/>
                </a:solidFill>
              </a:rPr>
              <a:t>C</a:t>
            </a:r>
            <a:r>
              <a:rPr spc="-45" dirty="0">
                <a:solidFill>
                  <a:srgbClr val="404040"/>
                </a:solidFill>
              </a:rPr>
              <a:t>H</a:t>
            </a:r>
            <a:r>
              <a:rPr spc="-55" dirty="0">
                <a:solidFill>
                  <a:srgbClr val="404040"/>
                </a:solidFill>
              </a:rPr>
              <a:t>A</a:t>
            </a:r>
            <a:r>
              <a:rPr spc="-50" dirty="0">
                <a:solidFill>
                  <a:srgbClr val="404040"/>
                </a:solidFill>
              </a:rPr>
              <a:t>NG</a:t>
            </a:r>
            <a:r>
              <a:rPr spc="-45" dirty="0">
                <a:solidFill>
                  <a:srgbClr val="404040"/>
                </a:solidFill>
              </a:rPr>
              <a:t>I</a:t>
            </a:r>
            <a:r>
              <a:rPr spc="-50" dirty="0">
                <a:solidFill>
                  <a:srgbClr val="404040"/>
                </a:solidFill>
              </a:rPr>
              <a:t>N</a:t>
            </a:r>
            <a:r>
              <a:rPr dirty="0">
                <a:solidFill>
                  <a:srgbClr val="404040"/>
                </a:solidFill>
              </a:rPr>
              <a:t>G</a:t>
            </a:r>
            <a:r>
              <a:rPr spc="-10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D</a:t>
            </a:r>
            <a:r>
              <a:rPr spc="-425" dirty="0">
                <a:solidFill>
                  <a:srgbClr val="404040"/>
                </a:solidFill>
              </a:rPr>
              <a:t>AT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10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DI</a:t>
            </a:r>
            <a:r>
              <a:rPr spc="-50" dirty="0">
                <a:solidFill>
                  <a:srgbClr val="404040"/>
                </a:solidFill>
              </a:rPr>
              <a:t>SP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380" dirty="0">
                <a:solidFill>
                  <a:srgbClr val="404040"/>
                </a:solidFill>
              </a:rPr>
              <a:t>A</a:t>
            </a:r>
            <a:r>
              <a:rPr dirty="0">
                <a:solidFill>
                  <a:srgbClr val="404040"/>
                </a:solidFill>
              </a:rPr>
              <a:t>Y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96" y="2649035"/>
            <a:ext cx="3087643" cy="24117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6201" y="2644406"/>
            <a:ext cx="3226517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/>
              <a:t>C</a:t>
            </a:r>
            <a:r>
              <a:rPr spc="-45" dirty="0"/>
              <a:t>H</a:t>
            </a:r>
            <a:r>
              <a:rPr spc="-55" dirty="0"/>
              <a:t>A</a:t>
            </a:r>
            <a:r>
              <a:rPr spc="-50" dirty="0"/>
              <a:t>NG</a:t>
            </a:r>
            <a:r>
              <a:rPr spc="-45" dirty="0"/>
              <a:t>I</a:t>
            </a:r>
            <a:r>
              <a:rPr spc="-50" dirty="0"/>
              <a:t>N</a:t>
            </a:r>
            <a:r>
              <a:rPr dirty="0"/>
              <a:t>G</a:t>
            </a:r>
            <a:r>
              <a:rPr spc="-100" dirty="0"/>
              <a:t> </a:t>
            </a:r>
            <a:r>
              <a:rPr spc="-95" dirty="0"/>
              <a:t>D</a:t>
            </a:r>
            <a:r>
              <a:rPr spc="-425" dirty="0"/>
              <a:t>AT</a:t>
            </a:r>
            <a:r>
              <a:rPr dirty="0"/>
              <a:t>A</a:t>
            </a:r>
            <a:r>
              <a:rPr spc="-105" dirty="0"/>
              <a:t> </a:t>
            </a:r>
            <a:r>
              <a:rPr spc="-45" dirty="0"/>
              <a:t>DI</a:t>
            </a:r>
            <a:r>
              <a:rPr spc="-50" dirty="0"/>
              <a:t>SP</a:t>
            </a:r>
            <a:r>
              <a:rPr spc="-45" dirty="0"/>
              <a:t>L</a:t>
            </a:r>
            <a:r>
              <a:rPr spc="-380" dirty="0"/>
              <a:t>A</a:t>
            </a:r>
            <a:r>
              <a:rPr dirty="0"/>
              <a:t>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223" y="1821052"/>
            <a:ext cx="2540635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plt.figure('lin quad')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plt.clf()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23" y="2490596"/>
            <a:ext cx="6084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plt.plot(mySamples,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myLinear,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'b-',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label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'linear’,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453" y="2501645"/>
            <a:ext cx="1872614" cy="32131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"/>
              </a:spcBef>
            </a:pPr>
            <a:r>
              <a:rPr sz="1500" spc="-5" dirty="0">
                <a:latin typeface="Courier New"/>
                <a:cs typeface="Courier New"/>
              </a:rPr>
              <a:t>linewidth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223" y="2792348"/>
            <a:ext cx="6549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Courier New"/>
                <a:cs typeface="Courier New"/>
              </a:rPr>
              <a:t>plt.plot(mySamples,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myQuadratic,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r',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label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'quadratic’,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9702" y="2822448"/>
            <a:ext cx="1874520" cy="319405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1760"/>
              </a:lnSpc>
            </a:pPr>
            <a:r>
              <a:rPr sz="1500" spc="-5" dirty="0">
                <a:latin typeface="Courier New"/>
                <a:cs typeface="Courier New"/>
              </a:rPr>
              <a:t>linewidth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3.0)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223" y="3038706"/>
            <a:ext cx="3806190" cy="6400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70"/>
              </a:spcBef>
            </a:pPr>
            <a:r>
              <a:rPr sz="1500" spc="-5" dirty="0">
                <a:latin typeface="Courier New"/>
                <a:cs typeface="Courier New"/>
              </a:rPr>
              <a:t>plt.legend(loc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'upper left') 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plt.title('Linear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vs.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Quadratic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223" y="3954017"/>
            <a:ext cx="598551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49954">
              <a:lnSpc>
                <a:spcPct val="1313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plt.figure('cube exp')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plt.clf()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spc="-5" dirty="0">
                <a:latin typeface="Courier New"/>
                <a:cs typeface="Courier New"/>
              </a:rPr>
              <a:t>plt.plot(mySamples, myCubic, 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g--',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label </a:t>
            </a:r>
            <a:r>
              <a:rPr sz="1500" dirty="0">
                <a:latin typeface="Courier New"/>
                <a:cs typeface="Courier New"/>
              </a:rPr>
              <a:t>= </a:t>
            </a:r>
            <a:r>
              <a:rPr sz="1500" spc="-5" dirty="0">
                <a:latin typeface="Courier New"/>
                <a:cs typeface="Courier New"/>
              </a:rPr>
              <a:t>'cubic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8390" y="4603241"/>
            <a:ext cx="1900555" cy="319405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85"/>
              </a:spcBef>
            </a:pPr>
            <a:r>
              <a:rPr sz="1500" spc="-5" dirty="0">
                <a:latin typeface="Courier New"/>
                <a:cs typeface="Courier New"/>
              </a:rPr>
              <a:t>linewidth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4.0)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223" y="4944872"/>
            <a:ext cx="7014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Courier New"/>
                <a:cs typeface="Courier New"/>
              </a:rPr>
              <a:t>plt.plot(mySamples,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myExponential,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r',label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'exponential</a:t>
            </a:r>
            <a:r>
              <a:rPr sz="1600" spc="-5" dirty="0">
                <a:latin typeface="Courier New"/>
                <a:cs typeface="Courier New"/>
              </a:rPr>
              <a:t>'</a:t>
            </a:r>
            <a:r>
              <a:rPr sz="1500" spc="-5" dirty="0"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2518" y="4922520"/>
            <a:ext cx="1903730" cy="319405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70"/>
              </a:spcBef>
            </a:pPr>
            <a:r>
              <a:rPr sz="1500" spc="-5" dirty="0">
                <a:latin typeface="Courier New"/>
                <a:cs typeface="Courier New"/>
              </a:rPr>
              <a:t>linewidth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5.0)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223" y="5190235"/>
            <a:ext cx="3912235" cy="6261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500" spc="-5" dirty="0">
                <a:latin typeface="Courier New"/>
                <a:cs typeface="Courier New"/>
              </a:rPr>
              <a:t>plt.legend()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500" spc="-5" dirty="0">
                <a:latin typeface="Courier New"/>
                <a:cs typeface="Courier New"/>
              </a:rPr>
              <a:t>plt.title('Cubic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vs.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Exponential')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68211" y="2470404"/>
            <a:ext cx="2293620" cy="1891030"/>
            <a:chOff x="6268211" y="2470404"/>
            <a:chExt cx="2293620" cy="189103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8211" y="2470404"/>
              <a:ext cx="1869947" cy="4206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99453" y="2501646"/>
              <a:ext cx="1771014" cy="321945"/>
            </a:xfrm>
            <a:custGeom>
              <a:avLst/>
              <a:gdLst/>
              <a:ahLst/>
              <a:cxnLst/>
              <a:rect l="l" t="t" r="r" b="b"/>
              <a:pathLst>
                <a:path w="1771015" h="321944">
                  <a:moveTo>
                    <a:pt x="0" y="321563"/>
                  </a:moveTo>
                  <a:lnTo>
                    <a:pt x="1770888" y="321563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8459" y="2790444"/>
              <a:ext cx="1833372" cy="419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59701" y="2821686"/>
              <a:ext cx="1734820" cy="320040"/>
            </a:xfrm>
            <a:custGeom>
              <a:avLst/>
              <a:gdLst/>
              <a:ahLst/>
              <a:cxnLst/>
              <a:rect l="l" t="t" r="r" b="b"/>
              <a:pathLst>
                <a:path w="1734820" h="320039">
                  <a:moveTo>
                    <a:pt x="0" y="320039"/>
                  </a:moveTo>
                  <a:lnTo>
                    <a:pt x="1734311" y="320039"/>
                  </a:lnTo>
                  <a:lnTo>
                    <a:pt x="1734311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622" y="3241675"/>
              <a:ext cx="1312291" cy="111950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137147" y="4572000"/>
            <a:ext cx="2912745" cy="737870"/>
            <a:chOff x="6137147" y="4572000"/>
            <a:chExt cx="2912745" cy="73787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7147" y="4572000"/>
              <a:ext cx="1885188" cy="419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68389" y="4603242"/>
              <a:ext cx="1786255" cy="320040"/>
            </a:xfrm>
            <a:custGeom>
              <a:avLst/>
              <a:gdLst/>
              <a:ahLst/>
              <a:cxnLst/>
              <a:rect l="l" t="t" r="r" b="b"/>
              <a:pathLst>
                <a:path w="1786254" h="320039">
                  <a:moveTo>
                    <a:pt x="0" y="320039"/>
                  </a:moveTo>
                  <a:lnTo>
                    <a:pt x="1786127" y="320039"/>
                  </a:lnTo>
                  <a:lnTo>
                    <a:pt x="1786127" y="0"/>
                  </a:lnTo>
                  <a:lnTo>
                    <a:pt x="0" y="0"/>
                  </a:lnTo>
                  <a:lnTo>
                    <a:pt x="0" y="320039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1275" y="4890515"/>
              <a:ext cx="1888235" cy="419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92517" y="4921758"/>
              <a:ext cx="1789430" cy="320040"/>
            </a:xfrm>
            <a:custGeom>
              <a:avLst/>
              <a:gdLst/>
              <a:ahLst/>
              <a:cxnLst/>
              <a:rect l="l" t="t" r="r" b="b"/>
              <a:pathLst>
                <a:path w="1789429" h="320039">
                  <a:moveTo>
                    <a:pt x="0" y="320040"/>
                  </a:moveTo>
                  <a:lnTo>
                    <a:pt x="1789176" y="320040"/>
                  </a:lnTo>
                  <a:lnTo>
                    <a:pt x="1789176" y="0"/>
                  </a:lnTo>
                  <a:lnTo>
                    <a:pt x="0" y="0"/>
                  </a:lnTo>
                  <a:lnTo>
                    <a:pt x="0" y="320040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>
                <a:solidFill>
                  <a:srgbClr val="404040"/>
                </a:solidFill>
              </a:rPr>
              <a:t>C</a:t>
            </a:r>
            <a:r>
              <a:rPr spc="-45" dirty="0">
                <a:solidFill>
                  <a:srgbClr val="404040"/>
                </a:solidFill>
              </a:rPr>
              <a:t>H</a:t>
            </a:r>
            <a:r>
              <a:rPr spc="-55" dirty="0">
                <a:solidFill>
                  <a:srgbClr val="404040"/>
                </a:solidFill>
              </a:rPr>
              <a:t>A</a:t>
            </a:r>
            <a:r>
              <a:rPr spc="-50" dirty="0">
                <a:solidFill>
                  <a:srgbClr val="404040"/>
                </a:solidFill>
              </a:rPr>
              <a:t>NG</a:t>
            </a:r>
            <a:r>
              <a:rPr spc="-45" dirty="0">
                <a:solidFill>
                  <a:srgbClr val="404040"/>
                </a:solidFill>
              </a:rPr>
              <a:t>I</a:t>
            </a:r>
            <a:r>
              <a:rPr spc="-50" dirty="0">
                <a:solidFill>
                  <a:srgbClr val="404040"/>
                </a:solidFill>
              </a:rPr>
              <a:t>N</a:t>
            </a:r>
            <a:r>
              <a:rPr dirty="0">
                <a:solidFill>
                  <a:srgbClr val="404040"/>
                </a:solidFill>
              </a:rPr>
              <a:t>G</a:t>
            </a:r>
            <a:r>
              <a:rPr spc="-10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D</a:t>
            </a:r>
            <a:r>
              <a:rPr spc="-425" dirty="0">
                <a:solidFill>
                  <a:srgbClr val="404040"/>
                </a:solidFill>
              </a:rPr>
              <a:t>AT</a:t>
            </a:r>
            <a:r>
              <a:rPr dirty="0">
                <a:solidFill>
                  <a:srgbClr val="404040"/>
                </a:solidFill>
              </a:rPr>
              <a:t>A</a:t>
            </a:r>
            <a:r>
              <a:rPr spc="-10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DI</a:t>
            </a:r>
            <a:r>
              <a:rPr spc="-50" dirty="0">
                <a:solidFill>
                  <a:srgbClr val="404040"/>
                </a:solidFill>
              </a:rPr>
              <a:t>SP</a:t>
            </a:r>
            <a:r>
              <a:rPr spc="-45" dirty="0">
                <a:solidFill>
                  <a:srgbClr val="404040"/>
                </a:solidFill>
              </a:rPr>
              <a:t>L</a:t>
            </a:r>
            <a:r>
              <a:rPr spc="-380" dirty="0">
                <a:solidFill>
                  <a:srgbClr val="404040"/>
                </a:solidFill>
              </a:rPr>
              <a:t>A</a:t>
            </a:r>
            <a:r>
              <a:rPr dirty="0">
                <a:solidFill>
                  <a:srgbClr val="404040"/>
                </a:solidFill>
              </a:rPr>
              <a:t>Y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96" y="2649035"/>
            <a:ext cx="3087643" cy="24117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6201" y="2644406"/>
            <a:ext cx="3226517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/>
              <a:t>USING</a:t>
            </a:r>
            <a:r>
              <a:rPr spc="-114" dirty="0"/>
              <a:t> </a:t>
            </a:r>
            <a:r>
              <a:rPr spc="-80" dirty="0"/>
              <a:t>SUBPLOTS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" y="1835022"/>
            <a:ext cx="7243445" cy="440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154930">
              <a:lnSpc>
                <a:spcPct val="113900"/>
              </a:lnSpc>
              <a:spcBef>
                <a:spcPts val="100"/>
              </a:spcBef>
            </a:pPr>
            <a:r>
              <a:rPr sz="1200" spc="-5" dirty="0">
                <a:latin typeface="Courier New"/>
                <a:cs typeface="Courier New"/>
              </a:rPr>
              <a:t>plt.figure('lin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quad')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plt.clf()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plt.subplot(211)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plt.ylim(0,900)</a:t>
            </a:r>
            <a:endParaRPr sz="1200" dirty="0">
              <a:latin typeface="Courier New"/>
              <a:cs typeface="Courier New"/>
            </a:endParaRPr>
          </a:p>
          <a:p>
            <a:pPr marL="56515" marR="733425">
              <a:lnSpc>
                <a:spcPct val="114199"/>
              </a:lnSpc>
            </a:pPr>
            <a:r>
              <a:rPr sz="1200" spc="-5" dirty="0">
                <a:latin typeface="Courier New"/>
                <a:cs typeface="Courier New"/>
              </a:rPr>
              <a:t>plt.plot(mySamples,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myLinear,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'b-',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label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'linear’,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linewidth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2.0)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plt.subplot(212)</a:t>
            </a:r>
            <a:endParaRPr sz="1200" dirty="0">
              <a:latin typeface="Courier New"/>
              <a:cs typeface="Courier New"/>
            </a:endParaRPr>
          </a:p>
          <a:p>
            <a:pPr marL="56515">
              <a:lnSpc>
                <a:spcPct val="100000"/>
              </a:lnSpc>
              <a:spcBef>
                <a:spcPts val="195"/>
              </a:spcBef>
            </a:pPr>
            <a:r>
              <a:rPr sz="1200" spc="-5" dirty="0">
                <a:latin typeface="Courier New"/>
                <a:cs typeface="Courier New"/>
              </a:rPr>
              <a:t>plt.ylim(0,900)</a:t>
            </a:r>
            <a:endParaRPr sz="1200" dirty="0">
              <a:latin typeface="Courier New"/>
              <a:cs typeface="Courier New"/>
            </a:endParaRPr>
          </a:p>
          <a:p>
            <a:pPr marL="56515" marR="290195">
              <a:lnSpc>
                <a:spcPts val="1650"/>
              </a:lnSpc>
              <a:spcBef>
                <a:spcPts val="85"/>
              </a:spcBef>
            </a:pPr>
            <a:r>
              <a:rPr sz="1200" spc="-5" dirty="0">
                <a:latin typeface="Courier New"/>
                <a:cs typeface="Courier New"/>
              </a:rPr>
              <a:t>plt.plot(mySamples,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myQuadratic,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'</a:t>
            </a:r>
            <a:r>
              <a:rPr sz="1200" spc="-5" dirty="0">
                <a:latin typeface="Courier New"/>
                <a:cs typeface="Courier New"/>
              </a:rPr>
              <a:t>r',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label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'quadratic’,</a:t>
            </a:r>
            <a:r>
              <a:rPr sz="1200" spc="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linewidth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3.0)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plt.legend(loc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'upper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left')</a:t>
            </a:r>
            <a:endParaRPr sz="1200" dirty="0">
              <a:latin typeface="Courier New"/>
              <a:cs typeface="Courier New"/>
            </a:endParaRPr>
          </a:p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ourier New"/>
                <a:cs typeface="Courier New"/>
              </a:rPr>
              <a:t>plt.title('Linear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vs.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Quadratic</a:t>
            </a:r>
            <a:r>
              <a:rPr sz="1100" spc="-5" dirty="0">
                <a:latin typeface="Courier New"/>
                <a:cs typeface="Courier New"/>
              </a:rPr>
              <a:t>'</a:t>
            </a:r>
            <a:r>
              <a:rPr sz="1200" spc="-5" dirty="0"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 dirty="0">
              <a:latin typeface="Courier New"/>
              <a:cs typeface="Courier New"/>
            </a:endParaRPr>
          </a:p>
          <a:p>
            <a:pPr marL="56515" marR="5154930">
              <a:lnSpc>
                <a:spcPct val="113900"/>
              </a:lnSpc>
            </a:pPr>
            <a:r>
              <a:rPr sz="1200" spc="-5" dirty="0">
                <a:latin typeface="Courier New"/>
                <a:cs typeface="Courier New"/>
              </a:rPr>
              <a:t>plt.figure('cube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exp')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plt.clf()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plt.subplot(121) 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plt.ylim(0,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140000)</a:t>
            </a:r>
            <a:endParaRPr sz="1200" dirty="0">
              <a:latin typeface="Courier New"/>
              <a:cs typeface="Courier New"/>
            </a:endParaRPr>
          </a:p>
          <a:p>
            <a:pPr marL="56515" marR="834390">
              <a:lnSpc>
                <a:spcPts val="1639"/>
              </a:lnSpc>
              <a:spcBef>
                <a:spcPts val="80"/>
              </a:spcBef>
            </a:pPr>
            <a:r>
              <a:rPr sz="1200" spc="-5" dirty="0">
                <a:latin typeface="Courier New"/>
                <a:cs typeface="Courier New"/>
              </a:rPr>
              <a:t>plt.plot(mySamples,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myCubic,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'</a:t>
            </a:r>
            <a:r>
              <a:rPr sz="1200" spc="-5" dirty="0">
                <a:latin typeface="Courier New"/>
                <a:cs typeface="Courier New"/>
              </a:rPr>
              <a:t>g--',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label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'cubic’,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linewidth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4.0)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plt.subplot(122)</a:t>
            </a:r>
            <a:endParaRPr sz="1200" dirty="0">
              <a:latin typeface="Courier New"/>
              <a:cs typeface="Courier New"/>
            </a:endParaRPr>
          </a:p>
          <a:p>
            <a:pPr marL="56515">
              <a:lnSpc>
                <a:spcPct val="100000"/>
              </a:lnSpc>
              <a:spcBef>
                <a:spcPts val="120"/>
              </a:spcBef>
            </a:pPr>
            <a:r>
              <a:rPr sz="1200" spc="-5" dirty="0">
                <a:latin typeface="Courier New"/>
                <a:cs typeface="Courier New"/>
              </a:rPr>
              <a:t>plt.ylim(0,</a:t>
            </a:r>
            <a:r>
              <a:rPr sz="1200" spc="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140000)</a:t>
            </a:r>
            <a:endParaRPr sz="1200" dirty="0">
              <a:latin typeface="Courier New"/>
              <a:cs typeface="Courier New"/>
            </a:endParaRPr>
          </a:p>
          <a:p>
            <a:pPr marL="56515" marR="5080">
              <a:lnSpc>
                <a:spcPts val="1639"/>
              </a:lnSpc>
              <a:spcBef>
                <a:spcPts val="80"/>
              </a:spcBef>
            </a:pPr>
            <a:r>
              <a:rPr sz="1200" spc="-5" dirty="0">
                <a:latin typeface="Courier New"/>
                <a:cs typeface="Courier New"/>
              </a:rPr>
              <a:t>plt.plot(mySamples,</a:t>
            </a:r>
            <a:r>
              <a:rPr sz="1200" spc="5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myExponential,</a:t>
            </a:r>
            <a:r>
              <a:rPr sz="1200" spc="7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'</a:t>
            </a:r>
            <a:r>
              <a:rPr sz="1200" spc="-5" dirty="0">
                <a:latin typeface="Courier New"/>
                <a:cs typeface="Courier New"/>
              </a:rPr>
              <a:t>r',label</a:t>
            </a:r>
            <a:r>
              <a:rPr sz="1200" spc="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'exponential’,</a:t>
            </a:r>
            <a:r>
              <a:rPr sz="1200" spc="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linewidth</a:t>
            </a:r>
            <a:r>
              <a:rPr sz="1200" spc="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5.0)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plt.legend()</a:t>
            </a:r>
            <a:endParaRPr sz="1200" dirty="0">
              <a:latin typeface="Courier New"/>
              <a:cs typeface="Courier New"/>
            </a:endParaRPr>
          </a:p>
          <a:p>
            <a:pPr marL="56515">
              <a:lnSpc>
                <a:spcPct val="100000"/>
              </a:lnSpc>
              <a:spcBef>
                <a:spcPts val="125"/>
              </a:spcBef>
            </a:pPr>
            <a:r>
              <a:rPr sz="1200" spc="-5" dirty="0">
                <a:latin typeface="Courier New"/>
                <a:cs typeface="Courier New"/>
              </a:rPr>
              <a:t>plt.title('Cubic</a:t>
            </a:r>
            <a:r>
              <a:rPr sz="1200" spc="3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vs.</a:t>
            </a:r>
            <a:r>
              <a:rPr sz="1200" spc="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Exponential')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558" y="3523741"/>
            <a:ext cx="1645284" cy="14099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4184" y="3953383"/>
            <a:ext cx="1240790" cy="9286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864" y="2270760"/>
            <a:ext cx="1874520" cy="533400"/>
            <a:chOff x="54864" y="2270760"/>
            <a:chExt cx="1874520" cy="533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6" y="2270760"/>
              <a:ext cx="1869948" cy="3200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678" y="2302002"/>
              <a:ext cx="1771014" cy="220979"/>
            </a:xfrm>
            <a:custGeom>
              <a:avLst/>
              <a:gdLst/>
              <a:ahLst/>
              <a:cxnLst/>
              <a:rect l="l" t="t" r="r" b="b"/>
              <a:pathLst>
                <a:path w="1771014" h="220980">
                  <a:moveTo>
                    <a:pt x="0" y="220979"/>
                  </a:moveTo>
                  <a:lnTo>
                    <a:pt x="1770888" y="220979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" y="2473452"/>
              <a:ext cx="1868424" cy="330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106" y="2504694"/>
              <a:ext cx="1769745" cy="231775"/>
            </a:xfrm>
            <a:custGeom>
              <a:avLst/>
              <a:gdLst/>
              <a:ahLst/>
              <a:cxnLst/>
              <a:rect l="l" t="t" r="r" b="b"/>
              <a:pathLst>
                <a:path w="1769745" h="231775">
                  <a:moveTo>
                    <a:pt x="0" y="231648"/>
                  </a:moveTo>
                  <a:lnTo>
                    <a:pt x="1769364" y="231648"/>
                  </a:lnTo>
                  <a:lnTo>
                    <a:pt x="1769364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392" y="2880360"/>
            <a:ext cx="1874520" cy="533400"/>
            <a:chOff x="88392" y="2880360"/>
            <a:chExt cx="1874520" cy="5334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64" y="2880360"/>
              <a:ext cx="1869948" cy="3368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205" y="2911602"/>
              <a:ext cx="1771014" cy="238125"/>
            </a:xfrm>
            <a:custGeom>
              <a:avLst/>
              <a:gdLst/>
              <a:ahLst/>
              <a:cxnLst/>
              <a:rect l="l" t="t" r="r" b="b"/>
              <a:pathLst>
                <a:path w="1771014" h="238125">
                  <a:moveTo>
                    <a:pt x="0" y="237744"/>
                  </a:moveTo>
                  <a:lnTo>
                    <a:pt x="1770888" y="237744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92" y="3092196"/>
              <a:ext cx="1869948" cy="3215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634" y="3123438"/>
              <a:ext cx="1771014" cy="222885"/>
            </a:xfrm>
            <a:custGeom>
              <a:avLst/>
              <a:gdLst/>
              <a:ahLst/>
              <a:cxnLst/>
              <a:rect l="l" t="t" r="r" b="b"/>
              <a:pathLst>
                <a:path w="1771014" h="222885">
                  <a:moveTo>
                    <a:pt x="0" y="222503"/>
                  </a:moveTo>
                  <a:lnTo>
                    <a:pt x="1770888" y="222503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2250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2484" y="4567428"/>
            <a:ext cx="1873250" cy="533400"/>
            <a:chOff x="62484" y="4567428"/>
            <a:chExt cx="1873250" cy="5334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84" y="4567428"/>
              <a:ext cx="1869948" cy="3078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726" y="4598670"/>
              <a:ext cx="1771014" cy="208915"/>
            </a:xfrm>
            <a:custGeom>
              <a:avLst/>
              <a:gdLst/>
              <a:ahLst/>
              <a:cxnLst/>
              <a:rect l="l" t="t" r="r" b="b"/>
              <a:pathLst>
                <a:path w="1771014" h="208914">
                  <a:moveTo>
                    <a:pt x="0" y="208787"/>
                  </a:moveTo>
                  <a:lnTo>
                    <a:pt x="1770888" y="208787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56" y="4792980"/>
              <a:ext cx="1868424" cy="3078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8298" y="4824222"/>
              <a:ext cx="1769745" cy="208915"/>
            </a:xfrm>
            <a:custGeom>
              <a:avLst/>
              <a:gdLst/>
              <a:ahLst/>
              <a:cxnLst/>
              <a:rect l="l" t="t" r="r" b="b"/>
              <a:pathLst>
                <a:path w="1769745" h="208914">
                  <a:moveTo>
                    <a:pt x="0" y="208787"/>
                  </a:moveTo>
                  <a:lnTo>
                    <a:pt x="1769364" y="208787"/>
                  </a:lnTo>
                  <a:lnTo>
                    <a:pt x="1769364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339" y="5199888"/>
            <a:ext cx="1874520" cy="539750"/>
            <a:chOff x="53339" y="5199888"/>
            <a:chExt cx="1874520" cy="53975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911" y="5199888"/>
              <a:ext cx="1869948" cy="3093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153" y="5231130"/>
              <a:ext cx="1771014" cy="210820"/>
            </a:xfrm>
            <a:custGeom>
              <a:avLst/>
              <a:gdLst/>
              <a:ahLst/>
              <a:cxnLst/>
              <a:rect l="l" t="t" r="r" b="b"/>
              <a:pathLst>
                <a:path w="1771014" h="210820">
                  <a:moveTo>
                    <a:pt x="0" y="210312"/>
                  </a:moveTo>
                  <a:lnTo>
                    <a:pt x="1770888" y="210312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39" y="5402580"/>
              <a:ext cx="1869948" cy="3368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581" y="5433822"/>
              <a:ext cx="1771014" cy="238125"/>
            </a:xfrm>
            <a:custGeom>
              <a:avLst/>
              <a:gdLst/>
              <a:ahLst/>
              <a:cxnLst/>
              <a:rect l="l" t="t" r="r" b="b"/>
              <a:pathLst>
                <a:path w="1771014" h="238125">
                  <a:moveTo>
                    <a:pt x="0" y="237743"/>
                  </a:moveTo>
                  <a:lnTo>
                    <a:pt x="1770888" y="237743"/>
                  </a:lnTo>
                  <a:lnTo>
                    <a:pt x="1770888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>
                <a:solidFill>
                  <a:srgbClr val="404040"/>
                </a:solidFill>
              </a:rPr>
              <a:t>USING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-80" dirty="0">
                <a:solidFill>
                  <a:srgbClr val="404040"/>
                </a:solidFill>
              </a:rPr>
              <a:t>SUBPLOTS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596" y="2709214"/>
            <a:ext cx="3087643" cy="23516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6201" y="2644406"/>
            <a:ext cx="3226517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/>
              <a:t>CHANGING</a:t>
            </a:r>
            <a:r>
              <a:rPr spc="-114" dirty="0"/>
              <a:t> </a:t>
            </a:r>
            <a:r>
              <a:rPr spc="-50" dirty="0"/>
              <a:t>SCALES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620" y="1830797"/>
            <a:ext cx="7913370" cy="789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spc="-5" dirty="0">
                <a:latin typeface="Courier New"/>
                <a:cs typeface="Courier New"/>
              </a:rPr>
              <a:t>plt.figure('cube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exp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log')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Courier New"/>
                <a:cs typeface="Courier New"/>
              </a:rPr>
              <a:t>plt.clf()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Courier New"/>
                <a:cs typeface="Courier New"/>
              </a:rPr>
              <a:t>plt.plot(mySamples,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myCubic,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'g--',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label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'cubic’,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linewidth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2.0)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485" y="2663218"/>
          <a:ext cx="8997950" cy="2756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508">
                <a:tc>
                  <a:txBody>
                    <a:bodyPr/>
                    <a:lstStyle/>
                    <a:p>
                      <a:pPr marL="4953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plt.plot(mySamples,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myExponential,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'r',label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'exponential',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linewidth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55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4.0)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7">
                <a:tc>
                  <a:txBody>
                    <a:bodyPr/>
                    <a:lstStyle/>
                    <a:p>
                      <a:pPr marL="4953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plt.yscale('log')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28">
                <a:tc>
                  <a:txBody>
                    <a:bodyPr/>
                    <a:lstStyle/>
                    <a:p>
                      <a:pPr marL="4953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plt.legend()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plt.title('Cubic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vs.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Exponential')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398">
                <a:tc>
                  <a:txBody>
                    <a:bodyPr/>
                    <a:lstStyle/>
                    <a:p>
                      <a:pPr marL="49530" marR="4850130">
                        <a:lnSpc>
                          <a:spcPct val="110700"/>
                        </a:lnSpc>
                        <a:spcBef>
                          <a:spcPts val="71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plt.figure('cube exp linear') </a:t>
                      </a:r>
                      <a:r>
                        <a:rPr sz="1500" spc="-8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plt.clf()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9530" marR="50165">
                        <a:lnSpc>
                          <a:spcPts val="2010"/>
                        </a:lnSpc>
                        <a:spcBef>
                          <a:spcPts val="9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plt.plot(mySamples, myCubic, 'g--', label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'cubic’, linewidth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2.0)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plt.plot(mySamples,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myExponential,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'r',label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'exponential',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linewidth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901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4889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2476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4.0)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00">
                <a:tc>
                  <a:txBody>
                    <a:bodyPr/>
                    <a:lstStyle/>
                    <a:p>
                      <a:pPr marL="49530">
                        <a:lnSpc>
                          <a:spcPts val="1695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plt.legend()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plt.title('Cubic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vs.</a:t>
                      </a:r>
                      <a:r>
                        <a:rPr sz="15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Exponential')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244" y="2894076"/>
            <a:ext cx="2254250" cy="368935"/>
            <a:chOff x="47244" y="2894076"/>
            <a:chExt cx="2254250" cy="368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" y="2894076"/>
              <a:ext cx="2253996" cy="368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486" y="2925318"/>
              <a:ext cx="2155190" cy="269875"/>
            </a:xfrm>
            <a:custGeom>
              <a:avLst/>
              <a:gdLst/>
              <a:ahLst/>
              <a:cxnLst/>
              <a:rect l="l" t="t" r="r" b="b"/>
              <a:pathLst>
                <a:path w="2155190" h="269875">
                  <a:moveTo>
                    <a:pt x="0" y="269748"/>
                  </a:moveTo>
                  <a:lnTo>
                    <a:pt x="2154936" y="269748"/>
                  </a:lnTo>
                  <a:lnTo>
                    <a:pt x="2154936" y="0"/>
                  </a:lnTo>
                  <a:lnTo>
                    <a:pt x="0" y="0"/>
                  </a:lnTo>
                  <a:lnTo>
                    <a:pt x="0" y="269748"/>
                  </a:lnTo>
                  <a:close/>
                </a:path>
              </a:pathLst>
            </a:custGeom>
            <a:ln w="1981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939" y="3178429"/>
            <a:ext cx="1571625" cy="11113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>
                <a:solidFill>
                  <a:srgbClr val="404040"/>
                </a:solidFill>
              </a:rPr>
              <a:t>CHANGING</a:t>
            </a:r>
            <a:r>
              <a:rPr spc="-114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SCALES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721" y="2644406"/>
            <a:ext cx="3226517" cy="24164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8963" y="2644406"/>
            <a:ext cx="3073755" cy="241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3841"/>
            <a:ext cx="4217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SIMPLE</a:t>
            </a:r>
            <a:r>
              <a:rPr u="none" spc="-160" dirty="0"/>
              <a:t> </a:t>
            </a:r>
            <a:r>
              <a:rPr u="none" spc="-4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715261"/>
            <a:ext cx="7402195" cy="465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indent="-192405">
              <a:lnSpc>
                <a:spcPts val="2440"/>
              </a:lnSpc>
              <a:spcBef>
                <a:spcPts val="95"/>
              </a:spcBef>
              <a:buClr>
                <a:srgbClr val="585858"/>
              </a:buClr>
              <a:buFont typeface="Wingdings"/>
              <a:buChar char=""/>
              <a:tabLst>
                <a:tab pos="205104" algn="l"/>
              </a:tabLst>
            </a:pPr>
            <a:r>
              <a:rPr sz="2200" spc="-5" dirty="0">
                <a:latin typeface="Calibri"/>
                <a:cs typeface="Calibri"/>
              </a:rPr>
              <a:t>basic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plots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396875" lvl="1" indent="-183515">
              <a:lnSpc>
                <a:spcPts val="2440"/>
              </a:lnSpc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powerful,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demonstrate</a:t>
            </a:r>
            <a:endParaRPr sz="220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805"/>
              </a:spcBef>
              <a:buClr>
                <a:srgbClr val="585858"/>
              </a:buClr>
              <a:buFont typeface="Wingdings"/>
              <a:buChar char=""/>
              <a:tabLst>
                <a:tab pos="205104" algn="l"/>
              </a:tabLst>
            </a:pPr>
            <a:r>
              <a:rPr sz="2200" spc="-15" dirty="0">
                <a:latin typeface="Calibri"/>
                <a:cs typeface="Calibri"/>
              </a:rPr>
              <a:t>first,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let’s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urier New"/>
                <a:cs typeface="Courier New"/>
              </a:rPr>
              <a:t>mySamples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2700" marR="5195570">
              <a:lnSpc>
                <a:spcPts val="2360"/>
              </a:lnSpc>
              <a:spcBef>
                <a:spcPts val="105"/>
              </a:spcBef>
            </a:pPr>
            <a:r>
              <a:rPr sz="1800" dirty="0">
                <a:latin typeface="Courier New"/>
                <a:cs typeface="Courier New"/>
              </a:rPr>
              <a:t>myLinear = []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myQuadratic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[]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myCubic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Courier New"/>
                <a:cs typeface="Courier New"/>
              </a:rPr>
              <a:t>myExponential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urier New"/>
              <a:cs typeface="Courier New"/>
            </a:endParaRPr>
          </a:p>
          <a:p>
            <a:pPr marL="558165" marR="3006090" indent="-546100">
              <a:lnSpc>
                <a:spcPct val="1092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for i </a:t>
            </a:r>
            <a:r>
              <a:rPr sz="1800" spc="-5" dirty="0">
                <a:latin typeface="Courier New"/>
                <a:cs typeface="Courier New"/>
              </a:rPr>
              <a:t>in range(0, 30):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mySamples.append(i)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myLinear.append(i)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myQuadratic.append(i**2)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myCubic.append(i**3)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myExponential.append(1.5**i)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6107" y="3915155"/>
            <a:ext cx="2903474" cy="176818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194047" y="6099047"/>
            <a:ext cx="558165" cy="372110"/>
            <a:chOff x="4194047" y="6099047"/>
            <a:chExt cx="558165" cy="372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4047" y="6099047"/>
              <a:ext cx="557784" cy="371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25289" y="6130289"/>
              <a:ext cx="459105" cy="273050"/>
            </a:xfrm>
            <a:custGeom>
              <a:avLst/>
              <a:gdLst/>
              <a:ahLst/>
              <a:cxnLst/>
              <a:rect l="l" t="t" r="r" b="b"/>
              <a:pathLst>
                <a:path w="459104" h="273050">
                  <a:moveTo>
                    <a:pt x="0" y="272796"/>
                  </a:moveTo>
                  <a:lnTo>
                    <a:pt x="458724" y="272796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30" dirty="0"/>
              <a:t>AN</a:t>
            </a:r>
            <a:r>
              <a:rPr spc="-114" dirty="0"/>
              <a:t> </a:t>
            </a:r>
            <a:r>
              <a:rPr spc="-45" dirty="0"/>
              <a:t>EXAMPLE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6978650" cy="20980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want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explore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ability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visualize results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help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guide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</a:t>
            </a:r>
            <a:endParaRPr sz="26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planning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retirement</a:t>
            </a:r>
            <a:endParaRPr sz="24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Char char="◦"/>
              <a:tabLst>
                <a:tab pos="397510" algn="l"/>
                <a:tab pos="368744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dirty="0">
                <a:latin typeface="Courier New"/>
                <a:cs typeface="Courier New"/>
              </a:rPr>
              <a:t>m</a:t>
            </a:r>
            <a:r>
              <a:rPr sz="2400" spc="-37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8745" y="3929633"/>
            <a:ext cx="16471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3929633"/>
            <a:ext cx="632777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50"/>
              </a:lnSpc>
              <a:spcBef>
                <a:spcPts val="100"/>
              </a:spcBef>
              <a:buClr>
                <a:srgbClr val="585858"/>
              </a:buClr>
              <a:buChar char="◦"/>
              <a:tabLst>
                <a:tab pos="195580" algn="l"/>
                <a:tab pos="3833495" algn="l"/>
              </a:tabLst>
            </a:pPr>
            <a:r>
              <a:rPr sz="2400" spc="-10" dirty="0">
                <a:latin typeface="Calibri"/>
                <a:cs typeface="Calibri"/>
              </a:rPr>
              <a:t>expect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dirty="0">
                <a:latin typeface="Calibri"/>
                <a:cs typeface="Calibri"/>
              </a:rPr>
              <a:t> earn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percentage	</a:t>
            </a:r>
            <a:r>
              <a:rPr sz="2400" dirty="0"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ts val="2750"/>
              </a:lnSpc>
            </a:pPr>
            <a:r>
              <a:rPr sz="2400" spc="-10" dirty="0">
                <a:latin typeface="Calibri"/>
                <a:cs typeface="Calibri"/>
              </a:rPr>
              <a:t>investments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month</a:t>
            </a:r>
            <a:endParaRPr sz="2400">
              <a:latin typeface="Calibri"/>
              <a:cs typeface="Calibri"/>
            </a:endParaRPr>
          </a:p>
          <a:p>
            <a:pPr marL="194945" marR="5080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Char char="◦"/>
              <a:tabLst>
                <a:tab pos="195580" algn="l"/>
              </a:tabLst>
            </a:pPr>
            <a:r>
              <a:rPr sz="2400" spc="-15" dirty="0">
                <a:latin typeface="Calibri"/>
                <a:cs typeface="Calibri"/>
              </a:rPr>
              <a:t>want to explore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" dirty="0">
                <a:latin typeface="Calibri"/>
                <a:cs typeface="Calibri"/>
              </a:rPr>
              <a:t>big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retirement </a:t>
            </a:r>
            <a:r>
              <a:rPr sz="2400" spc="-5" dirty="0">
                <a:latin typeface="Calibri"/>
                <a:cs typeface="Calibri"/>
              </a:rPr>
              <a:t>fund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compounded by</a:t>
            </a:r>
            <a:r>
              <a:rPr sz="2400" dirty="0">
                <a:latin typeface="Calibri"/>
                <a:cs typeface="Calibri"/>
              </a:rPr>
              <a:t> time</a:t>
            </a:r>
            <a:r>
              <a:rPr sz="2400" spc="-10" dirty="0">
                <a:latin typeface="Calibri"/>
                <a:cs typeface="Calibri"/>
              </a:rPr>
              <a:t> ready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retire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30" dirty="0"/>
              <a:t>AN </a:t>
            </a:r>
            <a:r>
              <a:rPr u="none" spc="-45" dirty="0"/>
              <a:t>EXAMPLE: </a:t>
            </a:r>
            <a:r>
              <a:rPr u="none" spc="-50" dirty="0"/>
              <a:t>compound </a:t>
            </a:r>
            <a:r>
              <a:rPr u="none" spc="-45" dirty="0"/>
              <a:t> </a:t>
            </a:r>
            <a:r>
              <a:rPr spc="-70" dirty="0"/>
              <a:t>interest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6743" y="1823186"/>
            <a:ext cx="8256905" cy="266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3205480" indent="-609600">
              <a:lnSpc>
                <a:spcPct val="108600"/>
              </a:lnSpc>
              <a:spcBef>
                <a:spcPts val="95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 </a:t>
            </a:r>
            <a:r>
              <a:rPr sz="2000" b="1" spc="-5" dirty="0">
                <a:latin typeface="Courier New"/>
                <a:cs typeface="Courier New"/>
              </a:rPr>
              <a:t>retire</a:t>
            </a:r>
            <a:r>
              <a:rPr sz="2000" spc="-5" dirty="0">
                <a:latin typeface="Courier New"/>
                <a:cs typeface="Courier New"/>
              </a:rPr>
              <a:t>(monthly, rate, terms):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savings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[0]</a:t>
            </a:r>
            <a:endParaRPr sz="2000">
              <a:latin typeface="Courier New"/>
              <a:cs typeface="Courier New"/>
            </a:endParaRPr>
          </a:p>
          <a:p>
            <a:pPr marL="621665" marR="5339715">
              <a:lnSpc>
                <a:spcPts val="2600"/>
              </a:lnSpc>
              <a:spcBef>
                <a:spcPts val="114"/>
              </a:spcBef>
            </a:pPr>
            <a:r>
              <a:rPr sz="2000" spc="-5" dirty="0">
                <a:latin typeface="Courier New"/>
                <a:cs typeface="Courier New"/>
              </a:rPr>
              <a:t>base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[0] 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mRate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rate/12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range(terms):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ourier New"/>
                <a:cs typeface="Courier New"/>
              </a:rPr>
              <a:t>base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[i]</a:t>
            </a:r>
            <a:endParaRPr sz="2000">
              <a:latin typeface="Courier New"/>
              <a:cs typeface="Courier New"/>
            </a:endParaRPr>
          </a:p>
          <a:p>
            <a:pPr marL="621665" marR="5080" indent="609600">
              <a:lnSpc>
                <a:spcPct val="108500"/>
              </a:lnSpc>
            </a:pPr>
            <a:r>
              <a:rPr sz="2000" spc="-5" dirty="0">
                <a:latin typeface="Courier New"/>
                <a:cs typeface="Courier New"/>
              </a:rPr>
              <a:t>savings +=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[savings[-1]*(1</a:t>
            </a:r>
            <a:r>
              <a:rPr sz="2000" dirty="0">
                <a:latin typeface="Courier New"/>
                <a:cs typeface="Courier New"/>
              </a:rPr>
              <a:t> +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mRate)</a:t>
            </a:r>
            <a:r>
              <a:rPr sz="2000" dirty="0">
                <a:latin typeface="Courier New"/>
                <a:cs typeface="Courier New"/>
              </a:rPr>
              <a:t> + </a:t>
            </a:r>
            <a:r>
              <a:rPr sz="2000" spc="-5" dirty="0">
                <a:latin typeface="Courier New"/>
                <a:cs typeface="Courier New"/>
              </a:rPr>
              <a:t>monthly]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sz="20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base, savings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75" dirty="0"/>
              <a:t>DISPLAYING </a:t>
            </a:r>
            <a:r>
              <a:rPr u="none" spc="-105" dirty="0"/>
              <a:t>RESULTS </a:t>
            </a:r>
            <a:r>
              <a:rPr u="none" spc="-40" dirty="0"/>
              <a:t>vs. </a:t>
            </a:r>
            <a:r>
              <a:rPr u="none" spc="-35" dirty="0"/>
              <a:t> </a:t>
            </a:r>
            <a:r>
              <a:rPr spc="-40" dirty="0"/>
              <a:t>MONTH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777" y="1906370"/>
          <a:ext cx="8811892" cy="175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359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200" spc="-1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displayRetireWMonthlies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(monthlies,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7054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plt.figure(</a:t>
                      </a:r>
                      <a:r>
                        <a:rPr sz="2200" spc="-5" dirty="0">
                          <a:solidFill>
                            <a:srgbClr val="03BC18"/>
                          </a:solidFill>
                          <a:latin typeface="Courier New"/>
                          <a:cs typeface="Courier New"/>
                        </a:rPr>
                        <a:t>'retireMonth'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7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rate,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27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terms):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705485">
                        <a:lnSpc>
                          <a:spcPts val="227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plt.clf()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687">
                <a:tc>
                  <a:txBody>
                    <a:bodyPr/>
                    <a:lstStyle/>
                    <a:p>
                      <a:pPr marL="705485">
                        <a:lnSpc>
                          <a:spcPts val="2270"/>
                        </a:lnSpc>
                      </a:pPr>
                      <a:r>
                        <a:rPr sz="22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2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monthly</a:t>
                      </a:r>
                      <a:r>
                        <a:rPr sz="2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200" spc="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monthlies: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3773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xvals,</a:t>
                      </a:r>
                      <a:r>
                        <a:rPr sz="22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yvals</a:t>
                      </a:r>
                      <a:r>
                        <a:rPr sz="22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= retire(monthly,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rate,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terms)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6827" y="3624224"/>
            <a:ext cx="8266430" cy="21653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1841500" algn="ctr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latin typeface="Courier New"/>
                <a:cs typeface="Courier New"/>
              </a:rPr>
              <a:t>plt.plot(xvals,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yvals,</a:t>
            </a:r>
            <a:endParaRPr sz="2200">
              <a:latin typeface="Courier New"/>
              <a:cs typeface="Courier New"/>
            </a:endParaRPr>
          </a:p>
          <a:p>
            <a:pPr marL="2691130" algn="ctr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ourier New"/>
                <a:cs typeface="Courier New"/>
              </a:rPr>
              <a:t>label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3BC18"/>
                </a:solidFill>
                <a:latin typeface="Courier New"/>
                <a:cs typeface="Courier New"/>
              </a:rPr>
              <a:t>'retire:'</a:t>
            </a:r>
            <a:r>
              <a:rPr sz="2200" dirty="0">
                <a:latin typeface="Courier New"/>
                <a:cs typeface="Courier New"/>
              </a:rPr>
              <a:t>+str(monthly))</a:t>
            </a:r>
            <a:endParaRPr sz="2200">
              <a:latin typeface="Courier New"/>
              <a:cs typeface="Courier New"/>
            </a:endParaRPr>
          </a:p>
          <a:p>
            <a:pPr marR="495300" algn="ctr">
              <a:lnSpc>
                <a:spcPct val="100000"/>
              </a:lnSpc>
              <a:spcBef>
                <a:spcPts val="195"/>
              </a:spcBef>
            </a:pPr>
            <a:r>
              <a:rPr sz="2200" spc="-5" dirty="0">
                <a:latin typeface="Courier New"/>
                <a:cs typeface="Courier New"/>
              </a:rPr>
              <a:t>plt.legend(loc</a:t>
            </a:r>
            <a:r>
              <a:rPr sz="2200" spc="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3BC18"/>
                </a:solidFill>
                <a:latin typeface="Courier New"/>
                <a:cs typeface="Courier New"/>
              </a:rPr>
              <a:t>'upper</a:t>
            </a:r>
            <a:r>
              <a:rPr sz="2200" spc="40" dirty="0">
                <a:solidFill>
                  <a:srgbClr val="03BC1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3BC18"/>
                </a:solidFill>
                <a:latin typeface="Courier New"/>
                <a:cs typeface="Courier New"/>
              </a:rPr>
              <a:t>left'</a:t>
            </a:r>
            <a:r>
              <a:rPr sz="2200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displayRetireWMonthlies([500,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600,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700,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800,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900,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1000,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1100],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.05,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40*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12)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9053" y="2321051"/>
            <a:ext cx="1170051" cy="9008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23316" y="2612135"/>
            <a:ext cx="2087880" cy="459105"/>
            <a:chOff x="623316" y="2612135"/>
            <a:chExt cx="2087880" cy="459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2612135"/>
              <a:ext cx="2087880" cy="458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558" y="2643377"/>
              <a:ext cx="1988820" cy="360045"/>
            </a:xfrm>
            <a:custGeom>
              <a:avLst/>
              <a:gdLst/>
              <a:ahLst/>
              <a:cxnLst/>
              <a:rect l="l" t="t" r="r" b="b"/>
              <a:pathLst>
                <a:path w="1988820" h="360044">
                  <a:moveTo>
                    <a:pt x="0" y="359663"/>
                  </a:moveTo>
                  <a:lnTo>
                    <a:pt x="1988820" y="359663"/>
                  </a:lnTo>
                  <a:lnTo>
                    <a:pt x="198882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06267" y="4047744"/>
            <a:ext cx="6164580" cy="1110615"/>
            <a:chOff x="2906267" y="4047744"/>
            <a:chExt cx="6164580" cy="11106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010" y="4361942"/>
              <a:ext cx="1362583" cy="7960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6267" y="4047744"/>
              <a:ext cx="5193791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37509" y="4078986"/>
              <a:ext cx="5095240" cy="358140"/>
            </a:xfrm>
            <a:custGeom>
              <a:avLst/>
              <a:gdLst/>
              <a:ahLst/>
              <a:cxnLst/>
              <a:rect l="l" t="t" r="r" b="b"/>
              <a:pathLst>
                <a:path w="5095240" h="358139">
                  <a:moveTo>
                    <a:pt x="0" y="358139"/>
                  </a:moveTo>
                  <a:lnTo>
                    <a:pt x="5094732" y="358139"/>
                  </a:lnTo>
                  <a:lnTo>
                    <a:pt x="5094732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39"/>
                </a:moveTo>
                <a:lnTo>
                  <a:pt x="9144000" y="281939"/>
                </a:lnTo>
                <a:lnTo>
                  <a:pt x="914400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52400" marR="5080">
              <a:lnSpc>
                <a:spcPts val="4900"/>
              </a:lnSpc>
              <a:spcBef>
                <a:spcPts val="980"/>
              </a:spcBef>
              <a:tabLst>
                <a:tab pos="7607934" algn="l"/>
              </a:tabLst>
            </a:pPr>
            <a:r>
              <a:rPr u="none" spc="-75" dirty="0"/>
              <a:t>DISPLAYING </a:t>
            </a:r>
            <a:r>
              <a:rPr u="none" spc="-105" dirty="0"/>
              <a:t>RESULTS </a:t>
            </a:r>
            <a:r>
              <a:rPr u="none" spc="-40" dirty="0"/>
              <a:t>vs. </a:t>
            </a:r>
            <a:r>
              <a:rPr u="none" spc="-35" dirty="0"/>
              <a:t> </a:t>
            </a:r>
            <a:r>
              <a:rPr spc="-40" dirty="0"/>
              <a:t>MONTH	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143" y="2194255"/>
            <a:ext cx="4774387" cy="3406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95" dirty="0"/>
              <a:t>ANALYSIS</a:t>
            </a:r>
            <a:r>
              <a:rPr spc="-114" dirty="0"/>
              <a:t> </a:t>
            </a:r>
            <a:r>
              <a:rPr spc="-40" dirty="0"/>
              <a:t>vs.</a:t>
            </a:r>
            <a:r>
              <a:rPr spc="-105" dirty="0"/>
              <a:t> </a:t>
            </a:r>
            <a:r>
              <a:rPr spc="-50" dirty="0"/>
              <a:t>CONTRIBUTION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7042150" cy="222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impact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increasing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monthly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contribution</a:t>
            </a:r>
            <a:endParaRPr sz="2600">
              <a:latin typeface="Calibri"/>
              <a:cs typeface="Calibri"/>
            </a:endParaRPr>
          </a:p>
          <a:p>
            <a:pPr marL="396875" marR="5080" lvl="1" indent="-182880">
              <a:lnSpc>
                <a:spcPts val="2590"/>
              </a:lnSpc>
              <a:spcBef>
                <a:spcPts val="459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5" dirty="0">
                <a:latin typeface="Calibri"/>
                <a:cs typeface="Calibri"/>
              </a:rPr>
              <a:t>ranges from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" dirty="0">
                <a:latin typeface="Calibri"/>
                <a:cs typeface="Calibri"/>
              </a:rPr>
              <a:t>750K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1.67M,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monthly </a:t>
            </a:r>
            <a:r>
              <a:rPr sz="2400" spc="-10" dirty="0">
                <a:latin typeface="Calibri"/>
                <a:cs typeface="Calibri"/>
              </a:rPr>
              <a:t>savings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$500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$1100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Calibri"/>
              <a:buChar char="◦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Calibri"/>
              <a:buChar char="◦"/>
            </a:pPr>
            <a:endParaRPr sz="20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5" dirty="0">
                <a:latin typeface="Calibri"/>
                <a:cs typeface="Calibri"/>
              </a:rPr>
              <a:t>effect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5" dirty="0">
                <a:latin typeface="Calibri"/>
                <a:cs typeface="Calibri"/>
              </a:rPr>
              <a:t>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growth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0" dirty="0">
                <a:latin typeface="Calibri"/>
                <a:cs typeface="Calibri"/>
              </a:rPr>
              <a:t>investments?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130" dirty="0"/>
              <a:t>RATE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827" y="1823186"/>
            <a:ext cx="7494905" cy="200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0" marR="614680" indent="-610235">
              <a:lnSpc>
                <a:spcPct val="108600"/>
              </a:lnSpc>
              <a:spcBef>
                <a:spcPts val="95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20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displayRetireWRates</a:t>
            </a:r>
            <a:r>
              <a:rPr sz="2000" spc="-5" dirty="0">
                <a:latin typeface="Courier New"/>
                <a:cs typeface="Courier New"/>
              </a:rPr>
              <a:t>(month,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rates,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terms):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plt.figure(</a:t>
            </a:r>
            <a:r>
              <a:rPr sz="2000" spc="-5" dirty="0">
                <a:solidFill>
                  <a:srgbClr val="03BC18"/>
                </a:solidFill>
                <a:latin typeface="Courier New"/>
                <a:cs typeface="Courier New"/>
              </a:rPr>
              <a:t>'retireRate'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ourier New"/>
                <a:cs typeface="Courier New"/>
              </a:rPr>
              <a:t>plt.clf()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rate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rates: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latin typeface="Courier New"/>
                <a:cs typeface="Courier New"/>
              </a:rPr>
              <a:t>xvals,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yvals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retire(month,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rate,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terms)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ourier New"/>
                <a:cs typeface="Courier New"/>
              </a:rPr>
              <a:t>plt.plot(xvals,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yvals,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485" y="3873246"/>
            <a:ext cx="5760720" cy="66929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1594" algn="ctr">
              <a:lnSpc>
                <a:spcPts val="2170"/>
              </a:lnSpc>
            </a:pPr>
            <a:r>
              <a:rPr sz="2000" spc="-5" dirty="0">
                <a:latin typeface="Courier New"/>
                <a:cs typeface="Courier New"/>
              </a:rPr>
              <a:t>label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3BC18"/>
                </a:solidFill>
                <a:latin typeface="Courier New"/>
                <a:cs typeface="Courier New"/>
              </a:rPr>
              <a:t>'retire:'</a:t>
            </a:r>
            <a:r>
              <a:rPr sz="2000" spc="-5" dirty="0">
                <a:latin typeface="Courier New"/>
                <a:cs typeface="Courier New"/>
              </a:rPr>
              <a:t>+str(month)+ </a:t>
            </a:r>
            <a:r>
              <a:rPr sz="2000" spc="-5" dirty="0">
                <a:solidFill>
                  <a:srgbClr val="03BC18"/>
                </a:solidFill>
                <a:latin typeface="Courier New"/>
                <a:cs typeface="Courier New"/>
              </a:rPr>
              <a:t>':' </a:t>
            </a:r>
            <a:r>
              <a:rPr sz="2000" dirty="0">
                <a:latin typeface="Courier New"/>
                <a:cs typeface="Courier New"/>
              </a:rPr>
              <a:t>+ \</a:t>
            </a:r>
            <a:endParaRPr sz="2000">
              <a:latin typeface="Courier New"/>
              <a:cs typeface="Courier New"/>
            </a:endParaRPr>
          </a:p>
          <a:p>
            <a:pPr marR="367030" algn="ctr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latin typeface="Courier New"/>
                <a:cs typeface="Courier New"/>
              </a:rPr>
              <a:t>str(int(rate*100)))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27" y="4490161"/>
            <a:ext cx="7188834" cy="99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2875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plt.legend(loc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3BC18"/>
                </a:solidFill>
                <a:latin typeface="Courier New"/>
                <a:cs typeface="Courier New"/>
              </a:rPr>
              <a:t>'upper </a:t>
            </a:r>
            <a:r>
              <a:rPr sz="2000" dirty="0">
                <a:solidFill>
                  <a:srgbClr val="03BC18"/>
                </a:solidFill>
                <a:latin typeface="Courier New"/>
                <a:cs typeface="Courier New"/>
              </a:rPr>
              <a:t>left'</a:t>
            </a:r>
            <a:r>
              <a:rPr sz="200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displayRetireWRates(800,[.03,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.05,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.07],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40*12)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034" y="4746752"/>
            <a:ext cx="1362329" cy="7960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244" y="3842003"/>
            <a:ext cx="5859780" cy="7680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39"/>
                </a:moveTo>
                <a:lnTo>
                  <a:pt x="9144000" y="281939"/>
                </a:lnTo>
                <a:lnTo>
                  <a:pt x="914400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130" dirty="0"/>
              <a:t>RATE	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437" y="2194255"/>
            <a:ext cx="4781092" cy="3406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95" dirty="0"/>
              <a:t>ANALYSIS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110" dirty="0"/>
              <a:t> </a:t>
            </a:r>
            <a:r>
              <a:rPr spc="-130" dirty="0"/>
              <a:t>RATE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7468234" cy="25831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4139" marR="572135" indent="-91440">
              <a:lnSpc>
                <a:spcPts val="2810"/>
              </a:lnSpc>
              <a:spcBef>
                <a:spcPts val="4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see </a:t>
            </a:r>
            <a:r>
              <a:rPr sz="2600" dirty="0">
                <a:latin typeface="Calibri"/>
                <a:cs typeface="Calibri"/>
              </a:rPr>
              <a:t>impact of </a:t>
            </a:r>
            <a:r>
              <a:rPr sz="2600" spc="-5" dirty="0">
                <a:latin typeface="Calibri"/>
                <a:cs typeface="Calibri"/>
              </a:rPr>
              <a:t>increasing </a:t>
            </a:r>
            <a:r>
              <a:rPr sz="2600" spc="-10" dirty="0">
                <a:latin typeface="Calibri"/>
                <a:cs typeface="Calibri"/>
              </a:rPr>
              <a:t>expected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return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0" dirty="0">
                <a:latin typeface="Calibri"/>
                <a:cs typeface="Calibri"/>
              </a:rPr>
              <a:t>investments</a:t>
            </a:r>
            <a:endParaRPr sz="2600">
              <a:latin typeface="Calibri"/>
              <a:cs typeface="Calibri"/>
            </a:endParaRPr>
          </a:p>
          <a:p>
            <a:pPr marL="396875" marR="5080" lvl="1" indent="-182880">
              <a:lnSpc>
                <a:spcPts val="2590"/>
              </a:lnSpc>
              <a:spcBef>
                <a:spcPts val="41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5" dirty="0">
                <a:latin typeface="Calibri"/>
                <a:cs typeface="Calibri"/>
              </a:rPr>
              <a:t>ranges from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" dirty="0">
                <a:latin typeface="Calibri"/>
                <a:cs typeface="Calibri"/>
              </a:rPr>
              <a:t>600K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2.1M,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25" dirty="0">
                <a:latin typeface="Calibri"/>
                <a:cs typeface="Calibri"/>
              </a:rPr>
              <a:t>rate </a:t>
            </a:r>
            <a:r>
              <a:rPr sz="2400" spc="-10" dirty="0">
                <a:latin typeface="Calibri"/>
                <a:cs typeface="Calibri"/>
              </a:rPr>
              <a:t>goes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3%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7%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585858"/>
              </a:buClr>
              <a:buFont typeface="Calibri"/>
              <a:buChar char="◦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Calibri"/>
              <a:buChar char="◦"/>
            </a:pPr>
            <a:endParaRPr sz="20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5" dirty="0">
                <a:latin typeface="Calibri"/>
                <a:cs typeface="Calibri"/>
              </a:rPr>
              <a:t> look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both </a:t>
            </a:r>
            <a:r>
              <a:rPr sz="2600" spc="-15" dirty="0">
                <a:latin typeface="Calibri"/>
                <a:cs typeface="Calibri"/>
              </a:rPr>
              <a:t>effects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together?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75" dirty="0"/>
              <a:t>BOTH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827" y="1807591"/>
            <a:ext cx="8407400" cy="82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95"/>
              </a:spcBef>
            </a:pP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900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displayRetireWMonthsAndRates</a:t>
            </a:r>
            <a:r>
              <a:rPr sz="1900" spc="-5" dirty="0">
                <a:latin typeface="Courier New"/>
                <a:cs typeface="Courier New"/>
              </a:rPr>
              <a:t>(monthlies,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rates,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terms):</a:t>
            </a:r>
            <a:endParaRPr sz="1900">
              <a:latin typeface="Courier New"/>
              <a:cs typeface="Courier New"/>
            </a:endParaRPr>
          </a:p>
          <a:p>
            <a:pPr marL="590550">
              <a:lnSpc>
                <a:spcPts val="2025"/>
              </a:lnSpc>
            </a:pPr>
            <a:r>
              <a:rPr sz="1900" spc="-5" dirty="0">
                <a:latin typeface="Courier New"/>
                <a:cs typeface="Courier New"/>
              </a:rPr>
              <a:t>plt.figure(</a:t>
            </a:r>
            <a:r>
              <a:rPr sz="1900" spc="-5" dirty="0">
                <a:solidFill>
                  <a:srgbClr val="03BC18"/>
                </a:solidFill>
                <a:latin typeface="Courier New"/>
                <a:cs typeface="Courier New"/>
              </a:rPr>
              <a:t>'retireBoth'</a:t>
            </a: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590550">
              <a:lnSpc>
                <a:spcPts val="2150"/>
              </a:lnSpc>
            </a:pPr>
            <a:r>
              <a:rPr sz="1900" spc="-5" dirty="0">
                <a:latin typeface="Courier New"/>
                <a:cs typeface="Courier New"/>
              </a:rPr>
              <a:t>plt.clf()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326" y="2617470"/>
            <a:ext cx="3351529" cy="360045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2075"/>
              </a:lnSpc>
            </a:pPr>
            <a:r>
              <a:rPr sz="1900" spc="-5" dirty="0">
                <a:latin typeface="Courier New"/>
                <a:cs typeface="Courier New"/>
              </a:rPr>
              <a:t>plt.xlim(30*12,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40*12)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27" y="2836544"/>
            <a:ext cx="364045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1900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monthly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1900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monthlies: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2324" y="3092576"/>
            <a:ext cx="6819265" cy="829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95"/>
              </a:spcBef>
            </a:pP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1900" spc="-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rate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1900" spc="-1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rates:</a:t>
            </a:r>
            <a:endParaRPr sz="1900">
              <a:latin typeface="Courier New"/>
              <a:cs typeface="Courier New"/>
            </a:endParaRPr>
          </a:p>
          <a:p>
            <a:pPr marL="591185">
              <a:lnSpc>
                <a:spcPts val="2030"/>
              </a:lnSpc>
            </a:pPr>
            <a:r>
              <a:rPr sz="1900" spc="-5" dirty="0">
                <a:latin typeface="Courier New"/>
                <a:cs typeface="Courier New"/>
              </a:rPr>
              <a:t>xvals,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yvals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retire(monthly,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rate,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terms)</a:t>
            </a:r>
            <a:endParaRPr sz="1900">
              <a:latin typeface="Courier New"/>
              <a:cs typeface="Courier New"/>
            </a:endParaRPr>
          </a:p>
          <a:p>
            <a:pPr marL="591185">
              <a:lnSpc>
                <a:spcPts val="2155"/>
              </a:lnSpc>
            </a:pPr>
            <a:r>
              <a:rPr sz="1900" spc="-5" dirty="0">
                <a:latin typeface="Courier New"/>
                <a:cs typeface="Courier New"/>
              </a:rPr>
              <a:t>plt.plot(xvals,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yvals,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5442" y="3911346"/>
            <a:ext cx="5492750" cy="57912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1590" algn="ctr">
              <a:lnSpc>
                <a:spcPts val="1880"/>
              </a:lnSpc>
            </a:pPr>
            <a:r>
              <a:rPr sz="1900" spc="-5" dirty="0">
                <a:latin typeface="Courier New"/>
                <a:cs typeface="Courier New"/>
              </a:rPr>
              <a:t>label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 </a:t>
            </a:r>
            <a:r>
              <a:rPr sz="1900" spc="-5" dirty="0">
                <a:solidFill>
                  <a:srgbClr val="03BC18"/>
                </a:solidFill>
                <a:latin typeface="Courier New"/>
                <a:cs typeface="Courier New"/>
              </a:rPr>
              <a:t>'retire:'</a:t>
            </a:r>
            <a:r>
              <a:rPr sz="1900" spc="-5" dirty="0">
                <a:latin typeface="Courier New"/>
                <a:cs typeface="Courier New"/>
              </a:rPr>
              <a:t>+str(monthly)+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3BC18"/>
                </a:solidFill>
                <a:latin typeface="Courier New"/>
                <a:cs typeface="Courier New"/>
              </a:rPr>
              <a:t>':'</a:t>
            </a:r>
            <a:r>
              <a:rPr sz="1900" spc="-20" dirty="0">
                <a:solidFill>
                  <a:srgbClr val="03BC18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\</a:t>
            </a:r>
            <a:endParaRPr sz="1900">
              <a:latin typeface="Courier New"/>
              <a:cs typeface="Courier New"/>
            </a:endParaRPr>
          </a:p>
          <a:p>
            <a:pPr marR="16510" algn="ctr">
              <a:lnSpc>
                <a:spcPts val="2155"/>
              </a:lnSpc>
            </a:pPr>
            <a:r>
              <a:rPr sz="1900" spc="-5" dirty="0">
                <a:latin typeface="Courier New"/>
                <a:cs typeface="Courier New"/>
              </a:rPr>
              <a:t>+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str(int(rate*100)))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1444" y="4378909"/>
            <a:ext cx="4361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plt.legend(loc</a:t>
            </a:r>
            <a:r>
              <a:rPr sz="1900" spc="-5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3BC18"/>
                </a:solidFill>
                <a:latin typeface="Courier New"/>
                <a:cs typeface="Courier New"/>
              </a:rPr>
              <a:t>'upper </a:t>
            </a:r>
            <a:r>
              <a:rPr sz="1900" spc="-5" dirty="0">
                <a:solidFill>
                  <a:srgbClr val="03BC18"/>
                </a:solidFill>
                <a:latin typeface="Courier New"/>
                <a:cs typeface="Courier New"/>
              </a:rPr>
              <a:t>left'</a:t>
            </a:r>
            <a:r>
              <a:rPr sz="1900" spc="-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827" y="4893055"/>
            <a:ext cx="7396480" cy="82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95"/>
              </a:spcBef>
            </a:pPr>
            <a:r>
              <a:rPr sz="1900" spc="-5" dirty="0">
                <a:latin typeface="Courier New"/>
                <a:cs typeface="Courier New"/>
              </a:rPr>
              <a:t>displayRetireWMonthsAndRates([500,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700,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900,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1100],</a:t>
            </a:r>
            <a:endParaRPr sz="1900">
              <a:latin typeface="Courier New"/>
              <a:cs typeface="Courier New"/>
            </a:endParaRPr>
          </a:p>
          <a:p>
            <a:pPr marL="4203065" marR="873125">
              <a:lnSpc>
                <a:spcPts val="2020"/>
              </a:lnSpc>
              <a:spcBef>
                <a:spcPts val="155"/>
              </a:spcBef>
            </a:pPr>
            <a:r>
              <a:rPr sz="1900" spc="-5" dirty="0">
                <a:latin typeface="Courier New"/>
                <a:cs typeface="Courier New"/>
              </a:rPr>
              <a:t>[.03,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.05,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.07],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40*12)</a:t>
            </a:r>
            <a:endParaRPr sz="19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0130" y="2369185"/>
            <a:ext cx="1307592" cy="8596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8010" y="4605654"/>
            <a:ext cx="1362583" cy="79603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3880103"/>
            <a:ext cx="5591556" cy="6781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083" y="2586227"/>
            <a:ext cx="3450336" cy="4587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39"/>
                </a:moveTo>
                <a:lnTo>
                  <a:pt x="9144000" y="281939"/>
                </a:lnTo>
                <a:lnTo>
                  <a:pt x="914400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140" dirty="0"/>
              <a:t> </a:t>
            </a:r>
            <a:r>
              <a:rPr spc="-75" dirty="0"/>
              <a:t>BOTH	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437" y="2194255"/>
            <a:ext cx="4787798" cy="3406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0" dirty="0"/>
              <a:t>SIMPLE</a:t>
            </a:r>
            <a:r>
              <a:rPr spc="-114" dirty="0"/>
              <a:t> </a:t>
            </a:r>
            <a:r>
              <a:rPr spc="-45" dirty="0"/>
              <a:t>EXAMPLE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7045959" cy="355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generate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endParaRPr sz="2600">
              <a:latin typeface="Calibri"/>
              <a:cs typeface="Calibri"/>
            </a:endParaRPr>
          </a:p>
          <a:p>
            <a:pPr marL="140970" algn="ctr">
              <a:lnSpc>
                <a:spcPct val="100000"/>
              </a:lnSpc>
              <a:spcBef>
                <a:spcPts val="70"/>
              </a:spcBef>
            </a:pPr>
            <a:r>
              <a:rPr sz="2400" spc="-5" dirty="0">
                <a:latin typeface="Courier New"/>
                <a:cs typeface="Courier New"/>
              </a:rPr>
              <a:t>plt.plot(mySamples,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myLinear)</a:t>
            </a:r>
            <a:endParaRPr sz="24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3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arguments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now)</a:t>
            </a:r>
            <a:endParaRPr sz="2600">
              <a:latin typeface="Calibri"/>
              <a:cs typeface="Calibri"/>
            </a:endParaRPr>
          </a:p>
          <a:p>
            <a:pPr marL="396875" lvl="1" indent="-183515">
              <a:lnSpc>
                <a:spcPct val="100000"/>
              </a:lnSpc>
              <a:spcBef>
                <a:spcPts val="114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0" dirty="0">
                <a:latin typeface="Calibri"/>
                <a:cs typeface="Calibri"/>
              </a:rPr>
              <a:t>lists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6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calling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iPython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console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console</a:t>
            </a:r>
            <a:endParaRPr sz="2600">
              <a:latin typeface="Calibri"/>
              <a:cs typeface="Calibri"/>
            </a:endParaRPr>
          </a:p>
          <a:p>
            <a:pPr marL="104139" marR="371475" indent="-91440">
              <a:lnSpc>
                <a:spcPts val="2810"/>
              </a:lnSpc>
              <a:spcBef>
                <a:spcPts val="14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calling function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Python </a:t>
            </a:r>
            <a:r>
              <a:rPr sz="2600" spc="-5" dirty="0">
                <a:latin typeface="Calibri"/>
                <a:cs typeface="Calibri"/>
              </a:rPr>
              <a:t>console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separate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window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displayed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269" y="1835657"/>
            <a:ext cx="713485" cy="426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5769" y="1849120"/>
            <a:ext cx="710056" cy="4043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75" dirty="0"/>
              <a:t>BOTH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679559"/>
            <a:ext cx="7479665" cy="163004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hard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distinguish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overlap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graphs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could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just</a:t>
            </a:r>
            <a:r>
              <a:rPr sz="2600" spc="-15" dirty="0">
                <a:latin typeface="Calibri"/>
                <a:cs typeface="Calibri"/>
              </a:rPr>
              <a:t> analyze </a:t>
            </a:r>
            <a:r>
              <a:rPr sz="2600" spc="-10" dirty="0">
                <a:latin typeface="Calibri"/>
                <a:cs typeface="Calibri"/>
              </a:rPr>
              <a:t>separately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try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visually</a:t>
            </a:r>
            <a:r>
              <a:rPr sz="2600" spc="-15" dirty="0">
                <a:latin typeface="Calibri"/>
                <a:cs typeface="Calibri"/>
              </a:rPr>
              <a:t> separate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effects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75" dirty="0"/>
              <a:t>BOTH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22830"/>
            <a:ext cx="665543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00"/>
              </a:spcBef>
            </a:pPr>
            <a:r>
              <a:rPr sz="1500" spc="-5" dirty="0">
                <a:solidFill>
                  <a:srgbClr val="3366FF"/>
                </a:solidFill>
                <a:latin typeface="Courier New"/>
                <a:cs typeface="Courier New"/>
              </a:rPr>
              <a:t>def</a:t>
            </a:r>
            <a:r>
              <a:rPr sz="1500" spc="-2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displayRetireWMonthsAndRates</a:t>
            </a:r>
            <a:r>
              <a:rPr sz="1500" spc="-5" dirty="0">
                <a:latin typeface="Courier New"/>
                <a:cs typeface="Courier New"/>
              </a:rPr>
              <a:t>(monthlies,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rates,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terms):</a:t>
            </a:r>
            <a:endParaRPr sz="1500">
              <a:latin typeface="Courier New"/>
              <a:cs typeface="Courier New"/>
            </a:endParaRPr>
          </a:p>
          <a:p>
            <a:pPr marL="469900" marR="3433445">
              <a:lnSpc>
                <a:spcPts val="1639"/>
              </a:lnSpc>
              <a:spcBef>
                <a:spcPts val="105"/>
              </a:spcBef>
            </a:pPr>
            <a:r>
              <a:rPr sz="1500" spc="-5" dirty="0">
                <a:latin typeface="Courier New"/>
                <a:cs typeface="Courier New"/>
              </a:rPr>
              <a:t>plt.figure(</a:t>
            </a:r>
            <a:r>
              <a:rPr sz="1500" spc="-5" dirty="0">
                <a:solidFill>
                  <a:srgbClr val="03BC18"/>
                </a:solidFill>
                <a:latin typeface="Courier New"/>
                <a:cs typeface="Courier New"/>
              </a:rPr>
              <a:t>'retireBoth'</a:t>
            </a:r>
            <a:r>
              <a:rPr sz="1500" spc="-5" dirty="0">
                <a:latin typeface="Courier New"/>
                <a:cs typeface="Courier New"/>
              </a:rPr>
              <a:t>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plt.clf() 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plt.xlim(30*12,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40*12)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813" y="2679954"/>
            <a:ext cx="4020820" cy="455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625"/>
              </a:lnSpc>
            </a:pPr>
            <a:r>
              <a:rPr sz="1500" spc="-5" dirty="0">
                <a:latin typeface="Courier New"/>
                <a:cs typeface="Courier New"/>
              </a:rPr>
              <a:t>monthLabels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['r',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’b',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’g',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’k']</a:t>
            </a:r>
            <a:endParaRPr sz="1500">
              <a:latin typeface="Courier New"/>
              <a:cs typeface="Courier New"/>
            </a:endParaRPr>
          </a:p>
          <a:p>
            <a:pPr marL="101600">
              <a:lnSpc>
                <a:spcPts val="1720"/>
              </a:lnSpc>
            </a:pPr>
            <a:r>
              <a:rPr sz="1500" spc="-5" dirty="0">
                <a:latin typeface="Courier New"/>
                <a:cs typeface="Courier New"/>
              </a:rPr>
              <a:t>rateLabels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['-',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'o',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'—']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7713" y="3072765"/>
            <a:ext cx="3569335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00"/>
              </a:spcBef>
            </a:pPr>
            <a:r>
              <a:rPr sz="1500" spc="-5" dirty="0">
                <a:solidFill>
                  <a:srgbClr val="3366FF"/>
                </a:solidFill>
                <a:latin typeface="Courier New"/>
                <a:cs typeface="Courier New"/>
              </a:rPr>
              <a:t>for</a:t>
            </a:r>
            <a:r>
              <a:rPr sz="1500" spc="-3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sz="1500" spc="-3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range(len(monthlies)):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ts val="1714"/>
              </a:lnSpc>
            </a:pPr>
            <a:r>
              <a:rPr sz="1500" spc="-5" dirty="0">
                <a:latin typeface="Courier New"/>
                <a:cs typeface="Courier New"/>
              </a:rPr>
              <a:t>monthly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monthlies[i]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205" y="3527297"/>
            <a:ext cx="5204460" cy="24384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600"/>
              </a:lnSpc>
            </a:pPr>
            <a:r>
              <a:rPr sz="1500" spc="-5" dirty="0">
                <a:latin typeface="Courier New"/>
                <a:cs typeface="Courier New"/>
              </a:rPr>
              <a:t>monthLabel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monthLabels[i%len(monthLabels)]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4914" y="3697985"/>
            <a:ext cx="3112135" cy="4616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69900" marR="5080" indent="-457200">
              <a:lnSpc>
                <a:spcPts val="1630"/>
              </a:lnSpc>
              <a:spcBef>
                <a:spcPts val="295"/>
              </a:spcBef>
            </a:pPr>
            <a:r>
              <a:rPr sz="1500" spc="-5" dirty="0">
                <a:solidFill>
                  <a:srgbClr val="3366FF"/>
                </a:solidFill>
                <a:latin typeface="Courier New"/>
                <a:cs typeface="Courier New"/>
              </a:rPr>
              <a:t>for </a:t>
            </a:r>
            <a:r>
              <a:rPr sz="1500" dirty="0">
                <a:latin typeface="Courier New"/>
                <a:cs typeface="Courier New"/>
              </a:rPr>
              <a:t>j </a:t>
            </a:r>
            <a:r>
              <a:rPr sz="1500" spc="-5" dirty="0">
                <a:solidFill>
                  <a:srgbClr val="3366FF"/>
                </a:solidFill>
                <a:latin typeface="Courier New"/>
                <a:cs typeface="Courier New"/>
              </a:rPr>
              <a:t>in </a:t>
            </a:r>
            <a:r>
              <a:rPr sz="1500" spc="-5" dirty="0">
                <a:latin typeface="Courier New"/>
                <a:cs typeface="Courier New"/>
              </a:rPr>
              <a:t>range(len(rates)):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rate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rates[j]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882" y="4155185"/>
            <a:ext cx="4867910" cy="224154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575"/>
              </a:lnSpc>
            </a:pPr>
            <a:r>
              <a:rPr sz="1500" spc="-5" dirty="0">
                <a:latin typeface="Courier New"/>
                <a:cs typeface="Courier New"/>
              </a:rPr>
              <a:t>rateLabel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rateLabels[j%len(rateLabels)]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114" y="4322826"/>
            <a:ext cx="494030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xvals,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yvals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retire(monthly,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rate,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terms)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4"/>
              </a:lnSpc>
            </a:pPr>
            <a:r>
              <a:rPr sz="1500" spc="-5" dirty="0">
                <a:latin typeface="Courier New"/>
                <a:cs typeface="Courier New"/>
              </a:rPr>
              <a:t>plt.plot(xvals,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yvals,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9533" y="4802885"/>
            <a:ext cx="2677795" cy="21971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400"/>
              </a:lnSpc>
            </a:pPr>
            <a:r>
              <a:rPr sz="1500" spc="-5" dirty="0">
                <a:latin typeface="Courier New"/>
                <a:cs typeface="Courier New"/>
              </a:rPr>
              <a:t>monthLabel+rateLabel,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59" y="4947920"/>
            <a:ext cx="7799070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635">
              <a:lnSpc>
                <a:spcPts val="1714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label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3BC18"/>
                </a:solidFill>
                <a:latin typeface="Courier New"/>
                <a:cs typeface="Courier New"/>
              </a:rPr>
              <a:t>'retire:'</a:t>
            </a:r>
            <a:r>
              <a:rPr sz="1500" spc="-5" dirty="0">
                <a:latin typeface="Courier New"/>
                <a:cs typeface="Courier New"/>
              </a:rPr>
              <a:t>+str(monthly)+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3BC18"/>
                </a:solidFill>
                <a:latin typeface="Courier New"/>
                <a:cs typeface="Courier New"/>
              </a:rPr>
              <a:t>':</a:t>
            </a:r>
            <a:r>
              <a:rPr sz="1500" spc="-5" dirty="0">
                <a:latin typeface="Courier New"/>
                <a:cs typeface="Courier New"/>
              </a:rPr>
              <a:t>'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\</a:t>
            </a:r>
            <a:endParaRPr sz="1500">
              <a:latin typeface="Courier New"/>
              <a:cs typeface="Courier New"/>
            </a:endParaRPr>
          </a:p>
          <a:p>
            <a:pPr marL="1384300" marR="2062480" indent="1943100">
              <a:lnSpc>
                <a:spcPts val="1639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+ </a:t>
            </a:r>
            <a:r>
              <a:rPr sz="1500" spc="-5" dirty="0">
                <a:latin typeface="Courier New"/>
                <a:cs typeface="Courier New"/>
              </a:rPr>
              <a:t>str(int(rate*100))) </a:t>
            </a:r>
            <a:r>
              <a:rPr sz="1500" spc="-894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plt.legend(loc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'upper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left')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ts val="1725"/>
              </a:lnSpc>
              <a:spcBef>
                <a:spcPts val="1455"/>
              </a:spcBef>
            </a:pPr>
            <a:r>
              <a:rPr sz="1500" spc="-5" dirty="0">
                <a:latin typeface="Courier New"/>
                <a:cs typeface="Courier New"/>
              </a:rPr>
              <a:t>displayRetireWMonthsAndRates([500,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700,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900,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1100],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[.03,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.05,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.07],</a:t>
            </a:r>
            <a:endParaRPr sz="1500">
              <a:latin typeface="Courier New"/>
              <a:cs typeface="Courier New"/>
            </a:endParaRPr>
          </a:p>
          <a:p>
            <a:pPr marR="448945" algn="ctr">
              <a:lnSpc>
                <a:spcPts val="1725"/>
              </a:lnSpc>
            </a:pPr>
            <a:r>
              <a:rPr sz="1500" spc="-5" dirty="0">
                <a:latin typeface="Courier New"/>
                <a:cs typeface="Courier New"/>
              </a:rPr>
              <a:t>40*12)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7572" y="2136520"/>
            <a:ext cx="7706359" cy="2954020"/>
            <a:chOff x="1147572" y="2136520"/>
            <a:chExt cx="7706359" cy="295402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8345" y="2136520"/>
              <a:ext cx="3545458" cy="26522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2648711"/>
              <a:ext cx="4119372" cy="554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6963" y="3496055"/>
              <a:ext cx="5303520" cy="342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2639" y="4123944"/>
              <a:ext cx="4966716" cy="3230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8292" y="4771644"/>
              <a:ext cx="2776728" cy="31851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39"/>
                </a:moveTo>
                <a:lnTo>
                  <a:pt x="9144000" y="281939"/>
                </a:lnTo>
                <a:lnTo>
                  <a:pt x="9144000" y="0"/>
                </a:lnTo>
                <a:lnTo>
                  <a:pt x="0" y="0"/>
                </a:lnTo>
                <a:lnTo>
                  <a:pt x="0" y="2819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75" dirty="0"/>
              <a:t>DISPLAYING</a:t>
            </a:r>
            <a:r>
              <a:rPr spc="-135" dirty="0"/>
              <a:t> </a:t>
            </a:r>
            <a:r>
              <a:rPr spc="-105" dirty="0"/>
              <a:t>RESULTS</a:t>
            </a:r>
            <a:r>
              <a:rPr spc="-120" dirty="0"/>
              <a:t> </a:t>
            </a:r>
            <a:r>
              <a:rPr spc="-40" dirty="0"/>
              <a:t>vs.</a:t>
            </a:r>
            <a:r>
              <a:rPr spc="-90" dirty="0"/>
              <a:t> </a:t>
            </a:r>
            <a:r>
              <a:rPr spc="-75" dirty="0"/>
              <a:t>BOTH	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437" y="2194255"/>
            <a:ext cx="4787798" cy="34064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3841"/>
            <a:ext cx="72415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5" dirty="0"/>
              <a:t>DISPLAYING</a:t>
            </a:r>
            <a:r>
              <a:rPr u="none" spc="-140" dirty="0"/>
              <a:t> </a:t>
            </a:r>
            <a:r>
              <a:rPr u="none" spc="-105" dirty="0"/>
              <a:t>RESULTS</a:t>
            </a:r>
            <a:r>
              <a:rPr u="none" spc="-125" dirty="0"/>
              <a:t> </a:t>
            </a:r>
            <a:r>
              <a:rPr u="none" spc="-40" dirty="0"/>
              <a:t>vs.</a:t>
            </a:r>
            <a:r>
              <a:rPr u="none" spc="-100" dirty="0"/>
              <a:t> </a:t>
            </a:r>
            <a:r>
              <a:rPr u="none" spc="-75" dirty="0"/>
              <a:t>BOTH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0259" y="1785950"/>
            <a:ext cx="7452359" cy="422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ts val="3035"/>
              </a:lnSpc>
              <a:spcBef>
                <a:spcPts val="10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now </a:t>
            </a:r>
            <a:r>
              <a:rPr sz="2600" dirty="0">
                <a:latin typeface="Calibri"/>
                <a:cs typeface="Calibri"/>
              </a:rPr>
              <a:t>easier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see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plots</a:t>
            </a:r>
            <a:endParaRPr sz="2600">
              <a:latin typeface="Calibri"/>
              <a:cs typeface="Calibri"/>
            </a:endParaRPr>
          </a:p>
          <a:p>
            <a:pPr marL="396875" lvl="1" indent="-183515">
              <a:lnSpc>
                <a:spcPts val="2795"/>
              </a:lnSpc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0" dirty="0">
                <a:latin typeface="Calibri"/>
                <a:cs typeface="Calibri"/>
              </a:rPr>
              <a:t>color </a:t>
            </a:r>
            <a:r>
              <a:rPr sz="2400" spc="-5" dirty="0">
                <a:latin typeface="Calibri"/>
                <a:cs typeface="Calibri"/>
              </a:rPr>
              <a:t>encodes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monthly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contribute</a:t>
            </a:r>
            <a:endParaRPr sz="2400">
              <a:latin typeface="Calibri"/>
              <a:cs typeface="Calibri"/>
            </a:endParaRPr>
          </a:p>
          <a:p>
            <a:pPr marL="396875" marR="602615" lvl="1" indent="-182880">
              <a:lnSpc>
                <a:spcPct val="80000"/>
              </a:lnSpc>
              <a:spcBef>
                <a:spcPts val="60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15" dirty="0">
                <a:latin typeface="Calibri"/>
                <a:cs typeface="Calibri"/>
              </a:rPr>
              <a:t>format </a:t>
            </a:r>
            <a:r>
              <a:rPr sz="2400" spc="-5" dirty="0">
                <a:latin typeface="Calibri"/>
                <a:cs typeface="Calibri"/>
              </a:rPr>
              <a:t>(solid, circle, dashed) encodes </a:t>
            </a:r>
            <a:r>
              <a:rPr sz="2400" spc="-10" dirty="0">
                <a:latin typeface="Calibri"/>
                <a:cs typeface="Calibri"/>
              </a:rPr>
              <a:t>growth </a:t>
            </a:r>
            <a:r>
              <a:rPr sz="2400" spc="-25" dirty="0">
                <a:latin typeface="Calibri"/>
                <a:cs typeface="Calibri"/>
              </a:rPr>
              <a:t>rate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investments</a:t>
            </a:r>
            <a:endParaRPr sz="2400">
              <a:latin typeface="Calibri"/>
              <a:cs typeface="Calibri"/>
            </a:endParaRPr>
          </a:p>
          <a:p>
            <a:pPr marL="104139" marR="267335" indent="-91440">
              <a:lnSpc>
                <a:spcPts val="2500"/>
              </a:lnSpc>
              <a:spcBef>
                <a:spcPts val="15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interaction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plotting </a:t>
            </a:r>
            <a:r>
              <a:rPr sz="2600" spc="-10" dirty="0">
                <a:latin typeface="Calibri"/>
                <a:cs typeface="Calibri"/>
              </a:rPr>
              <a:t>routines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computations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explore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396875" marR="536575" lvl="1" indent="-182880">
              <a:lnSpc>
                <a:spcPct val="80000"/>
              </a:lnSpc>
              <a:spcBef>
                <a:spcPts val="420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5" dirty="0">
                <a:latin typeface="Calibri"/>
                <a:cs typeface="Calibri"/>
              </a:rPr>
              <a:t>display range to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 particular </a:t>
            </a:r>
            <a:r>
              <a:rPr sz="2400" spc="-10" dirty="0">
                <a:latin typeface="Calibri"/>
                <a:cs typeface="Calibri"/>
              </a:rPr>
              <a:t>areas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</a:t>
            </a:r>
            <a:endParaRPr sz="2400">
              <a:latin typeface="Calibri"/>
              <a:cs typeface="Calibri"/>
            </a:endParaRPr>
          </a:p>
          <a:p>
            <a:pPr marL="396875" marR="269875" lvl="1" indent="-182880">
              <a:lnSpc>
                <a:spcPts val="2300"/>
              </a:lnSpc>
              <a:spcBef>
                <a:spcPts val="58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then guides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explore</a:t>
            </a:r>
            <a:endParaRPr sz="2400">
              <a:latin typeface="Calibri"/>
              <a:cs typeface="Calibri"/>
            </a:endParaRPr>
          </a:p>
          <a:p>
            <a:pPr marL="396875" marR="5080" lvl="1" indent="-182880">
              <a:lnSpc>
                <a:spcPct val="80000"/>
              </a:lnSpc>
              <a:spcBef>
                <a:spcPts val="625"/>
              </a:spcBef>
              <a:buClr>
                <a:srgbClr val="585858"/>
              </a:buClr>
              <a:buChar char="◦"/>
              <a:tabLst>
                <a:tab pos="397510" algn="l"/>
              </a:tabLst>
            </a:pP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spc="-15" dirty="0">
                <a:latin typeface="Calibri"/>
                <a:cs typeface="Calibri"/>
              </a:rPr>
              <a:t>display parameters to </a:t>
            </a:r>
            <a:r>
              <a:rPr sz="2400" spc="-10" dirty="0">
                <a:latin typeface="Calibri"/>
                <a:cs typeface="Calibri"/>
              </a:rPr>
              <a:t>highlight </a:t>
            </a:r>
            <a:r>
              <a:rPr sz="2400" spc="-5" dirty="0">
                <a:latin typeface="Calibri"/>
                <a:cs typeface="Calibri"/>
              </a:rPr>
              <a:t>clustering of plots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/>
              <a:t>EXAMPLE</a:t>
            </a:r>
            <a:r>
              <a:rPr spc="-130" dirty="0"/>
              <a:t> </a:t>
            </a:r>
            <a:r>
              <a:rPr spc="-90" dirty="0"/>
              <a:t>DISPLAY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7201" y="5768746"/>
            <a:ext cx="532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plt.plot(mySamples,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myLinear)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620" y="1845564"/>
            <a:ext cx="5364479" cy="4023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50" dirty="0"/>
              <a:t>OVERLAPPING</a:t>
            </a:r>
            <a:r>
              <a:rPr spc="-135" dirty="0"/>
              <a:t> </a:t>
            </a:r>
            <a:r>
              <a:rPr spc="-85" dirty="0"/>
              <a:t>DISPLAYS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17954"/>
            <a:ext cx="7047230" cy="29825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suppose </a:t>
            </a:r>
            <a:r>
              <a:rPr sz="2600" spc="-15" dirty="0">
                <a:latin typeface="Calibri"/>
                <a:cs typeface="Calibri"/>
              </a:rPr>
              <a:t>we want </a:t>
            </a:r>
            <a:r>
              <a:rPr sz="2600" spc="-10" dirty="0">
                <a:latin typeface="Calibri"/>
                <a:cs typeface="Calibri"/>
              </a:rPr>
              <a:t>to display </a:t>
            </a:r>
            <a:r>
              <a:rPr sz="2600" dirty="0">
                <a:latin typeface="Calibri"/>
                <a:cs typeface="Calibri"/>
              </a:rPr>
              <a:t>all of the </a:t>
            </a:r>
            <a:r>
              <a:rPr sz="2600" spc="-10" dirty="0">
                <a:latin typeface="Calibri"/>
                <a:cs typeface="Calibri"/>
              </a:rPr>
              <a:t>graphs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growth</a:t>
            </a:r>
            <a:endParaRPr sz="2600">
              <a:latin typeface="Calibri"/>
              <a:cs typeface="Calibri"/>
            </a:endParaRPr>
          </a:p>
          <a:p>
            <a:pPr marL="12700" marR="678815">
              <a:lnSpc>
                <a:spcPct val="104900"/>
              </a:lnSpc>
              <a:spcBef>
                <a:spcPts val="9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could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just</a:t>
            </a:r>
            <a:r>
              <a:rPr sz="2600" spc="-5" dirty="0">
                <a:latin typeface="Calibri"/>
                <a:cs typeface="Calibri"/>
              </a:rPr>
              <a:t> call: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myLinear)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myQuadratic)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myCubic)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600" spc="-5" dirty="0">
                <a:latin typeface="Courier New"/>
                <a:cs typeface="Courier New"/>
              </a:rPr>
              <a:t>plt.plot(mySamples,</a:t>
            </a:r>
            <a:r>
              <a:rPr sz="2600" spc="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myExponential)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/>
              <a:t>EXAMPLE</a:t>
            </a:r>
            <a:r>
              <a:rPr spc="-125" dirty="0"/>
              <a:t> </a:t>
            </a:r>
            <a:r>
              <a:rPr spc="-95" dirty="0"/>
              <a:t>OVERLAY</a:t>
            </a:r>
            <a:r>
              <a:rPr spc="-140" dirty="0"/>
              <a:t> </a:t>
            </a:r>
            <a:r>
              <a:rPr spc="-90" dirty="0"/>
              <a:t>DISPLAY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3904" y="2194255"/>
            <a:ext cx="5070475" cy="3571240"/>
            <a:chOff x="2133904" y="2194255"/>
            <a:chExt cx="5070475" cy="3571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904" y="2194255"/>
              <a:ext cx="4673803" cy="34064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0752" y="5221223"/>
              <a:ext cx="3473196" cy="5440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58184" y="5248655"/>
              <a:ext cx="3382010" cy="452755"/>
            </a:xfrm>
            <a:custGeom>
              <a:avLst/>
              <a:gdLst/>
              <a:ahLst/>
              <a:cxnLst/>
              <a:rect l="l" t="t" r="r" b="b"/>
              <a:pathLst>
                <a:path w="3382009" h="452754">
                  <a:moveTo>
                    <a:pt x="0" y="226314"/>
                  </a:moveTo>
                  <a:lnTo>
                    <a:pt x="27242" y="185639"/>
                  </a:lnTo>
                  <a:lnTo>
                    <a:pt x="60400" y="166158"/>
                  </a:lnTo>
                  <a:lnTo>
                    <a:pt x="105787" y="147354"/>
                  </a:lnTo>
                  <a:lnTo>
                    <a:pt x="162805" y="129307"/>
                  </a:lnTo>
                  <a:lnTo>
                    <a:pt x="230857" y="112098"/>
                  </a:lnTo>
                  <a:lnTo>
                    <a:pt x="268835" y="103832"/>
                  </a:lnTo>
                  <a:lnTo>
                    <a:pt x="309347" y="95806"/>
                  </a:lnTo>
                  <a:lnTo>
                    <a:pt x="352320" y="88029"/>
                  </a:lnTo>
                  <a:lnTo>
                    <a:pt x="397678" y="80511"/>
                  </a:lnTo>
                  <a:lnTo>
                    <a:pt x="445347" y="73263"/>
                  </a:lnTo>
                  <a:lnTo>
                    <a:pt x="495252" y="66294"/>
                  </a:lnTo>
                  <a:lnTo>
                    <a:pt x="547319" y="59614"/>
                  </a:lnTo>
                  <a:lnTo>
                    <a:pt x="601473" y="53233"/>
                  </a:lnTo>
                  <a:lnTo>
                    <a:pt x="657639" y="47161"/>
                  </a:lnTo>
                  <a:lnTo>
                    <a:pt x="715743" y="41409"/>
                  </a:lnTo>
                  <a:lnTo>
                    <a:pt x="775710" y="35986"/>
                  </a:lnTo>
                  <a:lnTo>
                    <a:pt x="837466" y="30903"/>
                  </a:lnTo>
                  <a:lnTo>
                    <a:pt x="900935" y="26168"/>
                  </a:lnTo>
                  <a:lnTo>
                    <a:pt x="966044" y="21793"/>
                  </a:lnTo>
                  <a:lnTo>
                    <a:pt x="1032718" y="17787"/>
                  </a:lnTo>
                  <a:lnTo>
                    <a:pt x="1100881" y="14161"/>
                  </a:lnTo>
                  <a:lnTo>
                    <a:pt x="1170461" y="10923"/>
                  </a:lnTo>
                  <a:lnTo>
                    <a:pt x="1241380" y="8085"/>
                  </a:lnTo>
                  <a:lnTo>
                    <a:pt x="1313566" y="5656"/>
                  </a:lnTo>
                  <a:lnTo>
                    <a:pt x="1386944" y="3646"/>
                  </a:lnTo>
                  <a:lnTo>
                    <a:pt x="1461439" y="2066"/>
                  </a:lnTo>
                  <a:lnTo>
                    <a:pt x="1536975" y="925"/>
                  </a:lnTo>
                  <a:lnTo>
                    <a:pt x="1613480" y="232"/>
                  </a:lnTo>
                  <a:lnTo>
                    <a:pt x="1690877" y="0"/>
                  </a:lnTo>
                  <a:lnTo>
                    <a:pt x="1768275" y="232"/>
                  </a:lnTo>
                  <a:lnTo>
                    <a:pt x="1844780" y="925"/>
                  </a:lnTo>
                  <a:lnTo>
                    <a:pt x="1920316" y="2066"/>
                  </a:lnTo>
                  <a:lnTo>
                    <a:pt x="1994811" y="3646"/>
                  </a:lnTo>
                  <a:lnTo>
                    <a:pt x="2068189" y="5656"/>
                  </a:lnTo>
                  <a:lnTo>
                    <a:pt x="2140375" y="8085"/>
                  </a:lnTo>
                  <a:lnTo>
                    <a:pt x="2211294" y="10923"/>
                  </a:lnTo>
                  <a:lnTo>
                    <a:pt x="2280874" y="14161"/>
                  </a:lnTo>
                  <a:lnTo>
                    <a:pt x="2349037" y="17787"/>
                  </a:lnTo>
                  <a:lnTo>
                    <a:pt x="2415711" y="21793"/>
                  </a:lnTo>
                  <a:lnTo>
                    <a:pt x="2480820" y="26168"/>
                  </a:lnTo>
                  <a:lnTo>
                    <a:pt x="2544289" y="30903"/>
                  </a:lnTo>
                  <a:lnTo>
                    <a:pt x="2606045" y="35986"/>
                  </a:lnTo>
                  <a:lnTo>
                    <a:pt x="2666012" y="41409"/>
                  </a:lnTo>
                  <a:lnTo>
                    <a:pt x="2724116" y="47161"/>
                  </a:lnTo>
                  <a:lnTo>
                    <a:pt x="2780282" y="53233"/>
                  </a:lnTo>
                  <a:lnTo>
                    <a:pt x="2834436" y="59614"/>
                  </a:lnTo>
                  <a:lnTo>
                    <a:pt x="2886503" y="66294"/>
                  </a:lnTo>
                  <a:lnTo>
                    <a:pt x="2936408" y="73263"/>
                  </a:lnTo>
                  <a:lnTo>
                    <a:pt x="2984077" y="80511"/>
                  </a:lnTo>
                  <a:lnTo>
                    <a:pt x="3029435" y="88029"/>
                  </a:lnTo>
                  <a:lnTo>
                    <a:pt x="3072408" y="95806"/>
                  </a:lnTo>
                  <a:lnTo>
                    <a:pt x="3112920" y="103832"/>
                  </a:lnTo>
                  <a:lnTo>
                    <a:pt x="3150898" y="112098"/>
                  </a:lnTo>
                  <a:lnTo>
                    <a:pt x="3218950" y="129307"/>
                  </a:lnTo>
                  <a:lnTo>
                    <a:pt x="3275968" y="147354"/>
                  </a:lnTo>
                  <a:lnTo>
                    <a:pt x="3321355" y="166158"/>
                  </a:lnTo>
                  <a:lnTo>
                    <a:pt x="3354513" y="185639"/>
                  </a:lnTo>
                  <a:lnTo>
                    <a:pt x="3380016" y="215956"/>
                  </a:lnTo>
                  <a:lnTo>
                    <a:pt x="3381756" y="226314"/>
                  </a:lnTo>
                  <a:lnTo>
                    <a:pt x="3380016" y="236673"/>
                  </a:lnTo>
                  <a:lnTo>
                    <a:pt x="3354513" y="266995"/>
                  </a:lnTo>
                  <a:lnTo>
                    <a:pt x="3321355" y="286478"/>
                  </a:lnTo>
                  <a:lnTo>
                    <a:pt x="3275968" y="305283"/>
                  </a:lnTo>
                  <a:lnTo>
                    <a:pt x="3218950" y="323331"/>
                  </a:lnTo>
                  <a:lnTo>
                    <a:pt x="3150898" y="340540"/>
                  </a:lnTo>
                  <a:lnTo>
                    <a:pt x="3112920" y="348806"/>
                  </a:lnTo>
                  <a:lnTo>
                    <a:pt x="3072408" y="356832"/>
                  </a:lnTo>
                  <a:lnTo>
                    <a:pt x="3029435" y="364609"/>
                  </a:lnTo>
                  <a:lnTo>
                    <a:pt x="2984077" y="372126"/>
                  </a:lnTo>
                  <a:lnTo>
                    <a:pt x="2936408" y="379374"/>
                  </a:lnTo>
                  <a:lnTo>
                    <a:pt x="2886503" y="386343"/>
                  </a:lnTo>
                  <a:lnTo>
                    <a:pt x="2834436" y="393022"/>
                  </a:lnTo>
                  <a:lnTo>
                    <a:pt x="2780282" y="399402"/>
                  </a:lnTo>
                  <a:lnTo>
                    <a:pt x="2724116" y="405473"/>
                  </a:lnTo>
                  <a:lnTo>
                    <a:pt x="2666012" y="411225"/>
                  </a:lnTo>
                  <a:lnTo>
                    <a:pt x="2606045" y="416647"/>
                  </a:lnTo>
                  <a:lnTo>
                    <a:pt x="2544289" y="421730"/>
                  </a:lnTo>
                  <a:lnTo>
                    <a:pt x="2480820" y="426463"/>
                  </a:lnTo>
                  <a:lnTo>
                    <a:pt x="2415711" y="430838"/>
                  </a:lnTo>
                  <a:lnTo>
                    <a:pt x="2349037" y="434843"/>
                  </a:lnTo>
                  <a:lnTo>
                    <a:pt x="2280874" y="438469"/>
                  </a:lnTo>
                  <a:lnTo>
                    <a:pt x="2211294" y="441706"/>
                  </a:lnTo>
                  <a:lnTo>
                    <a:pt x="2140375" y="444544"/>
                  </a:lnTo>
                  <a:lnTo>
                    <a:pt x="2068189" y="446972"/>
                  </a:lnTo>
                  <a:lnTo>
                    <a:pt x="1994811" y="448981"/>
                  </a:lnTo>
                  <a:lnTo>
                    <a:pt x="1920316" y="450562"/>
                  </a:lnTo>
                  <a:lnTo>
                    <a:pt x="1844780" y="451703"/>
                  </a:lnTo>
                  <a:lnTo>
                    <a:pt x="1768275" y="452395"/>
                  </a:lnTo>
                  <a:lnTo>
                    <a:pt x="1690877" y="452628"/>
                  </a:lnTo>
                  <a:lnTo>
                    <a:pt x="1613480" y="452395"/>
                  </a:lnTo>
                  <a:lnTo>
                    <a:pt x="1536975" y="451703"/>
                  </a:lnTo>
                  <a:lnTo>
                    <a:pt x="1461439" y="450562"/>
                  </a:lnTo>
                  <a:lnTo>
                    <a:pt x="1386944" y="448981"/>
                  </a:lnTo>
                  <a:lnTo>
                    <a:pt x="1313566" y="446972"/>
                  </a:lnTo>
                  <a:lnTo>
                    <a:pt x="1241380" y="444544"/>
                  </a:lnTo>
                  <a:lnTo>
                    <a:pt x="1170461" y="441706"/>
                  </a:lnTo>
                  <a:lnTo>
                    <a:pt x="1100881" y="438469"/>
                  </a:lnTo>
                  <a:lnTo>
                    <a:pt x="1032718" y="434843"/>
                  </a:lnTo>
                  <a:lnTo>
                    <a:pt x="966044" y="430838"/>
                  </a:lnTo>
                  <a:lnTo>
                    <a:pt x="900935" y="426463"/>
                  </a:lnTo>
                  <a:lnTo>
                    <a:pt x="837466" y="421730"/>
                  </a:lnTo>
                  <a:lnTo>
                    <a:pt x="775710" y="416647"/>
                  </a:lnTo>
                  <a:lnTo>
                    <a:pt x="715743" y="411225"/>
                  </a:lnTo>
                  <a:lnTo>
                    <a:pt x="657639" y="405473"/>
                  </a:lnTo>
                  <a:lnTo>
                    <a:pt x="601473" y="399402"/>
                  </a:lnTo>
                  <a:lnTo>
                    <a:pt x="547319" y="393022"/>
                  </a:lnTo>
                  <a:lnTo>
                    <a:pt x="495252" y="386343"/>
                  </a:lnTo>
                  <a:lnTo>
                    <a:pt x="445347" y="379374"/>
                  </a:lnTo>
                  <a:lnTo>
                    <a:pt x="397678" y="372126"/>
                  </a:lnTo>
                  <a:lnTo>
                    <a:pt x="352320" y="364609"/>
                  </a:lnTo>
                  <a:lnTo>
                    <a:pt x="309347" y="356832"/>
                  </a:lnTo>
                  <a:lnTo>
                    <a:pt x="268835" y="348806"/>
                  </a:lnTo>
                  <a:lnTo>
                    <a:pt x="230857" y="340540"/>
                  </a:lnTo>
                  <a:lnTo>
                    <a:pt x="162805" y="323331"/>
                  </a:lnTo>
                  <a:lnTo>
                    <a:pt x="105787" y="305283"/>
                  </a:lnTo>
                  <a:lnTo>
                    <a:pt x="60400" y="286478"/>
                  </a:lnTo>
                  <a:lnTo>
                    <a:pt x="27242" y="266995"/>
                  </a:lnTo>
                  <a:lnTo>
                    <a:pt x="1739" y="236673"/>
                  </a:lnTo>
                  <a:lnTo>
                    <a:pt x="0" y="22631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80681" y="3265932"/>
            <a:ext cx="1957324" cy="15821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1355" y="5856732"/>
            <a:ext cx="4250690" cy="58547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 marR="243204">
              <a:lnSpc>
                <a:spcPct val="100600"/>
              </a:lnSpc>
              <a:spcBef>
                <a:spcPts val="175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myLinear)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myQuadratic)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168521" y="6646189"/>
            <a:ext cx="80962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06467" y="5859779"/>
            <a:ext cx="4345305" cy="58547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 marR="9271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myCubic)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plt.plot(mySamples,</a:t>
            </a:r>
            <a:r>
              <a:rPr sz="1600" spc="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myExponential)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2092</Words>
  <Application>Microsoft Office PowerPoint</Application>
  <PresentationFormat>全屏显示(4:3)</PresentationFormat>
  <Paragraphs>354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宋体</vt:lpstr>
      <vt:lpstr>Calibri</vt:lpstr>
      <vt:lpstr>Calibri Light</vt:lpstr>
      <vt:lpstr>Courier New</vt:lpstr>
      <vt:lpstr>Times New Roman</vt:lpstr>
      <vt:lpstr>Wingdings</vt:lpstr>
      <vt:lpstr>Office Theme</vt:lpstr>
      <vt:lpstr>VISUALIZATION OF DATA</vt:lpstr>
      <vt:lpstr>VISUALIZING RESULTS </vt:lpstr>
      <vt:lpstr>USING PYLAB </vt:lpstr>
      <vt:lpstr>SIMPLE EXAMPLE</vt:lpstr>
      <vt:lpstr>SIMPLE EXAMPLE </vt:lpstr>
      <vt:lpstr>EXAMPLE DISPLAY </vt:lpstr>
      <vt:lpstr>PowerPoint 演示文稿</vt:lpstr>
      <vt:lpstr>OVERLAPPING DISPLAYS </vt:lpstr>
      <vt:lpstr>EXAMPLE OVERLAY DISPLAY </vt:lpstr>
      <vt:lpstr>OVERLAPPING DISPLAYS </vt:lpstr>
      <vt:lpstr>EXAMPLE CODE </vt:lpstr>
      <vt:lpstr>SEPARATE PLOTS </vt:lpstr>
      <vt:lpstr>PowerPoint 演示文稿</vt:lpstr>
      <vt:lpstr>PROVIDING LABELS</vt:lpstr>
      <vt:lpstr>LABELED AXES </vt:lpstr>
      <vt:lpstr>ADDING TITLES </vt:lpstr>
      <vt:lpstr>TITLED DISPLAYS </vt:lpstr>
      <vt:lpstr>CLEANING UP WINDOWS </vt:lpstr>
      <vt:lpstr>CLEANING WINDOWS </vt:lpstr>
      <vt:lpstr>CLEARED DISPLAYS </vt:lpstr>
      <vt:lpstr>PowerPoint 演示文稿</vt:lpstr>
      <vt:lpstr>COMPARING RESULTS </vt:lpstr>
      <vt:lpstr>CHANGING LIMITS ON AXES </vt:lpstr>
      <vt:lpstr>CHANGING LIMITS ON AXES </vt:lpstr>
      <vt:lpstr>OVERLAYING PLOTS </vt:lpstr>
      <vt:lpstr>OVERLAYING PLOTS </vt:lpstr>
      <vt:lpstr>ADDING MORE  DOCUMENTATION </vt:lpstr>
      <vt:lpstr>ADDING MORE  DOCUMENTATION </vt:lpstr>
      <vt:lpstr>PowerPoint 演示文稿</vt:lpstr>
      <vt:lpstr>CONTROLLING DISPLAY  PARAMETERS </vt:lpstr>
      <vt:lpstr>CHANGING DATA DISPLAY </vt:lpstr>
      <vt:lpstr>CHANGING DATA DISPLAY </vt:lpstr>
      <vt:lpstr>CHANGING DATA DISPLAY </vt:lpstr>
      <vt:lpstr>CHANGING DATA DISPLAY </vt:lpstr>
      <vt:lpstr>USING SUBPLOTS </vt:lpstr>
      <vt:lpstr>USING SUBPLOTS </vt:lpstr>
      <vt:lpstr>CHANGING SCALES </vt:lpstr>
      <vt:lpstr>CHANGING SCALES </vt:lpstr>
      <vt:lpstr>PowerPoint 演示文稿</vt:lpstr>
      <vt:lpstr>AN EXAMPLE </vt:lpstr>
      <vt:lpstr>AN EXAMPLE: compound  interest </vt:lpstr>
      <vt:lpstr>DISPLAYING RESULTS vs.  MONTH </vt:lpstr>
      <vt:lpstr>DISPLAYING RESULTS vs.  MONTH </vt:lpstr>
      <vt:lpstr>ANALYSIS vs. CONTRIBUTION </vt:lpstr>
      <vt:lpstr>DISPLAYING RESULTS vs. RATE </vt:lpstr>
      <vt:lpstr>DISPLAYING RESULTS vs. RATE </vt:lpstr>
      <vt:lpstr>ANALYSIS vs. RATE </vt:lpstr>
      <vt:lpstr>DISPLAYING RESULTS vs. BOTH </vt:lpstr>
      <vt:lpstr>DISPLAYING RESULTS vs. BOTH </vt:lpstr>
      <vt:lpstr>DISPLAYING RESULTS vs. BOTH </vt:lpstr>
      <vt:lpstr>DISPLAYING RESULTS vs. BOTH </vt:lpstr>
      <vt:lpstr>DISPLAYING RESULTS vs. BOTH </vt:lpstr>
      <vt:lpstr>DISPLAYING RESULTS vs. BOTH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Decomposition, Abstraction, Functions</dc:title>
  <dc:creator>Ana Bell</dc:creator>
  <cp:lastModifiedBy>onLyswu</cp:lastModifiedBy>
  <cp:revision>4</cp:revision>
  <dcterms:created xsi:type="dcterms:W3CDTF">2022-11-14T18:20:21Z</dcterms:created>
  <dcterms:modified xsi:type="dcterms:W3CDTF">2022-11-15T03:42:29Z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2022-11-14T00:00:00Z</vt:filetime>
  </property>
</Properties>
</file>