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5" r:id="rId2"/>
  </p:sldMasterIdLst>
  <p:notesMasterIdLst>
    <p:notesMasterId r:id="rId43"/>
  </p:notesMasterIdLst>
  <p:handoutMasterIdLst>
    <p:handoutMasterId r:id="rId44"/>
  </p:handoutMasterIdLst>
  <p:sldIdLst>
    <p:sldId id="303" r:id="rId3"/>
    <p:sldId id="578" r:id="rId4"/>
    <p:sldId id="550" r:id="rId5"/>
    <p:sldId id="599" r:id="rId6"/>
    <p:sldId id="600" r:id="rId7"/>
    <p:sldId id="564" r:id="rId8"/>
    <p:sldId id="444" r:id="rId9"/>
    <p:sldId id="601" r:id="rId10"/>
    <p:sldId id="305" r:id="rId11"/>
    <p:sldId id="377" r:id="rId12"/>
    <p:sldId id="588" r:id="rId13"/>
    <p:sldId id="589" r:id="rId14"/>
    <p:sldId id="391" r:id="rId15"/>
    <p:sldId id="392" r:id="rId16"/>
    <p:sldId id="393" r:id="rId17"/>
    <p:sldId id="448" r:id="rId18"/>
    <p:sldId id="602" r:id="rId19"/>
    <p:sldId id="447" r:id="rId20"/>
    <p:sldId id="551" r:id="rId21"/>
    <p:sldId id="395" r:id="rId22"/>
    <p:sldId id="581" r:id="rId23"/>
    <p:sldId id="582" r:id="rId24"/>
    <p:sldId id="583" r:id="rId25"/>
    <p:sldId id="615" r:id="rId26"/>
    <p:sldId id="584" r:id="rId27"/>
    <p:sldId id="586" r:id="rId28"/>
    <p:sldId id="587" r:id="rId29"/>
    <p:sldId id="372" r:id="rId30"/>
    <p:sldId id="623" r:id="rId31"/>
    <p:sldId id="553" r:id="rId32"/>
    <p:sldId id="554" r:id="rId33"/>
    <p:sldId id="556" r:id="rId34"/>
    <p:sldId id="558" r:id="rId35"/>
    <p:sldId id="560" r:id="rId36"/>
    <p:sldId id="557" r:id="rId37"/>
    <p:sldId id="590" r:id="rId38"/>
    <p:sldId id="598" r:id="rId39"/>
    <p:sldId id="597" r:id="rId40"/>
    <p:sldId id="596" r:id="rId41"/>
    <p:sldId id="595" r:id="rId4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2">
          <p15:clr>
            <a:srgbClr val="A4A3A4"/>
          </p15:clr>
        </p15:guide>
        <p15:guide id="2" pos="10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0000CC"/>
    <a:srgbClr val="FFFF00"/>
    <a:srgbClr val="FF0000"/>
    <a:srgbClr val="003300"/>
    <a:srgbClr val="96969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4606" autoAdjust="0"/>
  </p:normalViewPr>
  <p:slideViewPr>
    <p:cSldViewPr>
      <p:cViewPr varScale="1">
        <p:scale>
          <a:sx n="87" d="100"/>
          <a:sy n="87" d="100"/>
        </p:scale>
        <p:origin x="1220" y="40"/>
      </p:cViewPr>
      <p:guideLst>
        <p:guide orient="horz" pos="3312"/>
        <p:guide pos="1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A579D2C5-7B00-4D8F-B9FA-F50661C16A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3845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BF51BC98-37E7-45F7-8A8A-8A0A1B8ADA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8541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solidFill>
                  <a:srgbClr val="0000FF"/>
                </a:solidFill>
                <a:latin typeface="-apple-system"/>
              </a:rPr>
              <a:t>我们来看改变一下二次型矩阵：</a:t>
            </a:r>
            <a:endParaRPr lang="zh-CN" altLang="en-US">
              <a:solidFill>
                <a:srgbClr val="0000FF"/>
              </a:solidFill>
            </a:endParaRPr>
          </a:p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1A6EF95-14DE-4AE0-B252-0FDDD876548A}" type="slidenum">
              <a:rPr lang="en-US" altLang="zh-CN" sz="1200" b="0" smtClean="0"/>
              <a:pPr/>
              <a:t>30</a:t>
            </a:fld>
            <a:endParaRPr lang="en-US" altLang="zh-CN" sz="1200" b="0"/>
          </a:p>
        </p:txBody>
      </p:sp>
    </p:spTree>
    <p:extLst>
      <p:ext uri="{BB962C8B-B14F-4D97-AF65-F5344CB8AC3E}">
        <p14:creationId xmlns:p14="http://schemas.microsoft.com/office/powerpoint/2010/main" val="2399168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这个椭圆看起来有点歪，不太好处理，我们来把它扶正，这就叫做规范化（标准化）。</a:t>
            </a: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B0D6A95-4061-446D-9834-52B6E8F11F42}" type="slidenum">
              <a:rPr lang="en-US" altLang="zh-CN" sz="1200" b="0" smtClean="0"/>
              <a:pPr/>
              <a:t>32</a:t>
            </a:fld>
            <a:endParaRPr lang="en-US" altLang="zh-CN" sz="1200" b="0"/>
          </a:p>
        </p:txBody>
      </p:sp>
    </p:spTree>
    <p:extLst>
      <p:ext uri="{BB962C8B-B14F-4D97-AF65-F5344CB8AC3E}">
        <p14:creationId xmlns:p14="http://schemas.microsoft.com/office/powerpoint/2010/main" val="3462268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一维是二维的投影，二维是三维的投影，三维便是四维的投影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…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每一个维度都是高一维度的投影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51BC98-37E7-45F7-8A8A-8A0A1B8ADACA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7496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78</a:t>
            </a:r>
            <a:r>
              <a:rPr lang="zh-CN" altLang="en-US" dirty="0"/>
              <a:t>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51BC98-37E7-45F7-8A8A-8A0A1B8ADACA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561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68</a:t>
            </a:r>
            <a:r>
              <a:rPr lang="zh-CN" altLang="en-US" dirty="0"/>
              <a:t>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51BC98-37E7-45F7-8A8A-8A0A1B8ADACA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935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47</a:t>
            </a:r>
            <a:r>
              <a:rPr lang="zh-CN" altLang="en-US" dirty="0"/>
              <a:t>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51BC98-37E7-45F7-8A8A-8A0A1B8ADACA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9903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83</a:t>
            </a:r>
            <a:r>
              <a:rPr lang="zh-CN" altLang="en-US" dirty="0"/>
              <a:t>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51BC98-37E7-45F7-8A8A-8A0A1B8ADACA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3126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35013494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53305614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20348148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656631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863E3-B5E5-4CBA-B90F-99BC725DEF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9296951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73B9C-21CA-4DD7-AF88-57972524FF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3293173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1783A-FA24-4037-81EC-2E994D9613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5566075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57615-F584-4B2E-905A-BD7A5DB54D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446592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7A333-4B04-4352-8915-03F01C29EA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188531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48A70-F127-4E16-973F-C3DFB11A56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3723578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FCF48-308C-4B10-B8FF-D23777C8C9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3477712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35566135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F0D34-B6CA-4296-A22C-4B4990D78D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1986362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6E932-8177-4159-A59C-1F465C73CC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088390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36894-2DE9-419F-84BB-1825255D37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8526219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A48C2-D2D4-41E5-8ED6-73EAE8190A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9615520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35662131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30405191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38007746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65578906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13503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1198238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0441357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 b="0"/>
            </a:lvl1pPr>
          </a:lstStyle>
          <a:p>
            <a:pPr>
              <a:defRPr/>
            </a:pPr>
            <a:fld id="{29D7FDB1-0B3B-48AE-AD1F-527BF92BF7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9.png"/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20.bin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19.bin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26.bin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5" Type="http://schemas.openxmlformats.org/officeDocument/2006/relationships/image" Target="../media/image36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2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7.wmf"/><Relationship Id="rId7" Type="http://schemas.openxmlformats.org/officeDocument/2006/relationships/image" Target="../media/image39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8.wmf"/><Relationship Id="rId10" Type="http://schemas.openxmlformats.org/officeDocument/2006/relationships/image" Target="../media/image40.wmf"/><Relationship Id="rId4" Type="http://schemas.openxmlformats.org/officeDocument/2006/relationships/oleObject" Target="../embeddings/oleObject29.bin"/><Relationship Id="rId9" Type="http://schemas.openxmlformats.org/officeDocument/2006/relationships/oleObject" Target="../embeddings/oleObject3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wmf"/><Relationship Id="rId7" Type="http://schemas.openxmlformats.org/officeDocument/2006/relationships/image" Target="../media/image44.png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3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oleObject" Target="../embeddings/oleObject44.bin"/><Relationship Id="rId3" Type="http://schemas.openxmlformats.org/officeDocument/2006/relationships/image" Target="../media/image53.wmf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59.wmf"/><Relationship Id="rId2" Type="http://schemas.openxmlformats.org/officeDocument/2006/relationships/oleObject" Target="../embeddings/oleObject38.bin"/><Relationship Id="rId16" Type="http://schemas.openxmlformats.org/officeDocument/2006/relationships/oleObject" Target="../embeddings/oleObject4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5" Type="http://schemas.openxmlformats.org/officeDocument/2006/relationships/image" Target="../media/image58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56.wmf"/><Relationship Id="rId14" Type="http://schemas.openxmlformats.org/officeDocument/2006/relationships/oleObject" Target="../embeddings/oleObject4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wmf"/><Relationship Id="rId4" Type="http://schemas.openxmlformats.org/officeDocument/2006/relationships/oleObject" Target="../embeddings/oleObject4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5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image" Target="../media/image64.wmf"/><Relationship Id="rId7" Type="http://schemas.openxmlformats.org/officeDocument/2006/relationships/image" Target="../media/image66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65.wmf"/><Relationship Id="rId10" Type="http://schemas.openxmlformats.org/officeDocument/2006/relationships/image" Target="../media/image67.wmf"/><Relationship Id="rId4" Type="http://schemas.openxmlformats.org/officeDocument/2006/relationships/oleObject" Target="../embeddings/oleObject52.bin"/><Relationship Id="rId9" Type="http://schemas.openxmlformats.org/officeDocument/2006/relationships/oleObject" Target="../embeddings/oleObject5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image" Target="../media/image69.wmf"/><Relationship Id="rId7" Type="http://schemas.openxmlformats.org/officeDocument/2006/relationships/image" Target="../media/image71.w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73.wmf"/><Relationship Id="rId5" Type="http://schemas.openxmlformats.org/officeDocument/2006/relationships/image" Target="../media/image70.w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7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70.bin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78.wmf"/><Relationship Id="rId5" Type="http://schemas.openxmlformats.org/officeDocument/2006/relationships/image" Target="../media/image75.wmf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7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7" Type="http://schemas.openxmlformats.org/officeDocument/2006/relationships/image" Target="../media/image82.w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81.wmf"/><Relationship Id="rId4" Type="http://schemas.openxmlformats.org/officeDocument/2006/relationships/oleObject" Target="../embeddings/oleObject72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e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eg"/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72" name="Rectangle 36"/>
          <p:cNvSpPr>
            <a:spLocks noChangeArrowheads="1"/>
          </p:cNvSpPr>
          <p:nvPr/>
        </p:nvSpPr>
        <p:spPr bwMode="auto">
          <a:xfrm>
            <a:off x="3419872" y="1207616"/>
            <a:ext cx="2027238" cy="8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defRPr/>
            </a:pPr>
            <a:r>
              <a:rPr lang="zh-CN" altLang="en-US" sz="4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第五章</a:t>
            </a:r>
          </a:p>
        </p:txBody>
      </p:sp>
      <p:sp>
        <p:nvSpPr>
          <p:cNvPr id="91173" name="Rectangle 37"/>
          <p:cNvSpPr>
            <a:spLocks noChangeArrowheads="1"/>
          </p:cNvSpPr>
          <p:nvPr/>
        </p:nvSpPr>
        <p:spPr bwMode="auto">
          <a:xfrm>
            <a:off x="1924015" y="1956247"/>
            <a:ext cx="5688012" cy="8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r>
              <a:rPr lang="zh-CN" altLang="en-US" sz="4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二次型及其标准型</a:t>
            </a:r>
            <a:r>
              <a:rPr lang="zh-CN" altLang="en-US" sz="3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 </a:t>
            </a:r>
          </a:p>
        </p:txBody>
      </p:sp>
      <p:sp>
        <p:nvSpPr>
          <p:cNvPr id="4100" name="Line 43"/>
          <p:cNvSpPr>
            <a:spLocks noChangeShapeType="1"/>
          </p:cNvSpPr>
          <p:nvPr/>
        </p:nvSpPr>
        <p:spPr bwMode="auto">
          <a:xfrm>
            <a:off x="683568" y="812167"/>
            <a:ext cx="7561262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pic>
        <p:nvPicPr>
          <p:cNvPr id="4101" name="Picture 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700" cy="865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87" y="2737883"/>
            <a:ext cx="2981325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865395"/>
            <a:ext cx="5432425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367164"/>
              </p:ext>
            </p:extLst>
          </p:nvPr>
        </p:nvGraphicFramePr>
        <p:xfrm>
          <a:off x="6300192" y="4950881"/>
          <a:ext cx="2623670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6" imgW="4006850" imgH="2857500" progId="MS_ClipArt_Gallery.2">
                  <p:embed/>
                </p:oleObj>
              </mc:Choice>
              <mc:Fallback>
                <p:oleObj name="剪辑" r:id="rId6" imgW="4006850" imgH="2857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4950881"/>
                        <a:ext cx="2623670" cy="187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1" descr="C:\Temp\ketrina\Lecture1-Introductio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4935831"/>
            <a:ext cx="4598996" cy="2053999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2"/>
          <p:cNvSpPr>
            <a:spLocks noChangeArrowheads="1"/>
          </p:cNvSpPr>
          <p:nvPr/>
        </p:nvSpPr>
        <p:spPr bwMode="auto">
          <a:xfrm>
            <a:off x="1588" y="158750"/>
            <a:ext cx="9144000" cy="6858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5ECFF"/>
              </a:gs>
              <a:gs pos="50000">
                <a:srgbClr val="FFFFFF"/>
              </a:gs>
              <a:gs pos="100000">
                <a:srgbClr val="C5ECFF"/>
              </a:gs>
            </a:gsLst>
            <a:lin ang="2700000" scaled="1"/>
          </a:gradFill>
          <a:ln w="57150" cap="rnd" cmpd="thinThick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grpSp>
        <p:nvGrpSpPr>
          <p:cNvPr id="10243" name="Group 29"/>
          <p:cNvGrpSpPr>
            <a:grpSpLocks/>
          </p:cNvGrpSpPr>
          <p:nvPr/>
        </p:nvGrpSpPr>
        <p:grpSpPr bwMode="auto">
          <a:xfrm>
            <a:off x="2195513" y="1270000"/>
            <a:ext cx="4176712" cy="4175125"/>
            <a:chOff x="1202" y="437"/>
            <a:chExt cx="2631" cy="2630"/>
          </a:xfrm>
        </p:grpSpPr>
        <p:grpSp>
          <p:nvGrpSpPr>
            <p:cNvPr id="10248" name="Group 28"/>
            <p:cNvGrpSpPr>
              <a:grpSpLocks/>
            </p:cNvGrpSpPr>
            <p:nvPr/>
          </p:nvGrpSpPr>
          <p:grpSpPr bwMode="auto">
            <a:xfrm>
              <a:off x="1383" y="437"/>
              <a:ext cx="2404" cy="2630"/>
              <a:chOff x="1383" y="437"/>
              <a:chExt cx="2404" cy="2630"/>
            </a:xfrm>
          </p:grpSpPr>
          <p:sp>
            <p:nvSpPr>
              <p:cNvPr id="10253" name="Line 18"/>
              <p:cNvSpPr>
                <a:spLocks noChangeShapeType="1"/>
              </p:cNvSpPr>
              <p:nvPr/>
            </p:nvSpPr>
            <p:spPr bwMode="auto">
              <a:xfrm rot="1800000" flipV="1">
                <a:off x="1383" y="1746"/>
                <a:ext cx="2404" cy="46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54" name="Line 19"/>
              <p:cNvSpPr>
                <a:spLocks noChangeShapeType="1"/>
              </p:cNvSpPr>
              <p:nvPr/>
            </p:nvSpPr>
            <p:spPr bwMode="auto">
              <a:xfrm rot="1800000" flipV="1">
                <a:off x="2517" y="437"/>
                <a:ext cx="0" cy="263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249" name="Oval 20"/>
            <p:cNvSpPr>
              <a:spLocks noChangeArrowheads="1"/>
            </p:cNvSpPr>
            <p:nvPr/>
          </p:nvSpPr>
          <p:spPr bwMode="auto">
            <a:xfrm rot="1800000">
              <a:off x="2218" y="816"/>
              <a:ext cx="635" cy="1814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/>
            </a:p>
          </p:txBody>
        </p:sp>
        <p:grpSp>
          <p:nvGrpSpPr>
            <p:cNvPr id="10250" name="Group 27"/>
            <p:cNvGrpSpPr>
              <a:grpSpLocks/>
            </p:cNvGrpSpPr>
            <p:nvPr/>
          </p:nvGrpSpPr>
          <p:grpSpPr bwMode="auto">
            <a:xfrm>
              <a:off x="1202" y="482"/>
              <a:ext cx="2631" cy="2449"/>
              <a:chOff x="1202" y="482"/>
              <a:chExt cx="2631" cy="2449"/>
            </a:xfrm>
          </p:grpSpPr>
          <p:sp>
            <p:nvSpPr>
              <p:cNvPr id="10251" name="Line 21"/>
              <p:cNvSpPr>
                <a:spLocks noChangeShapeType="1"/>
              </p:cNvSpPr>
              <p:nvPr/>
            </p:nvSpPr>
            <p:spPr bwMode="auto">
              <a:xfrm>
                <a:off x="1202" y="1722"/>
                <a:ext cx="26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52" name="Line 22"/>
              <p:cNvSpPr>
                <a:spLocks noChangeShapeType="1"/>
              </p:cNvSpPr>
              <p:nvPr/>
            </p:nvSpPr>
            <p:spPr bwMode="auto">
              <a:xfrm flipV="1">
                <a:off x="2517" y="482"/>
                <a:ext cx="0" cy="24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0244" name="Object 23"/>
          <p:cNvGraphicFramePr>
            <a:graphicFrameLocks noChangeAspect="1"/>
          </p:cNvGraphicFramePr>
          <p:nvPr/>
        </p:nvGraphicFramePr>
        <p:xfrm>
          <a:off x="6515100" y="3213100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53890" imgH="241195" progId="Equation.3">
                  <p:embed/>
                </p:oleObj>
              </mc:Choice>
              <mc:Fallback>
                <p:oleObj name="公式" r:id="rId2" imgW="253890" imgH="24119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0" y="3213100"/>
                        <a:ext cx="254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24"/>
          <p:cNvGraphicFramePr>
            <a:graphicFrameLocks noChangeAspect="1"/>
          </p:cNvGraphicFramePr>
          <p:nvPr/>
        </p:nvGraphicFramePr>
        <p:xfrm>
          <a:off x="4138613" y="981075"/>
          <a:ext cx="25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53780" imgH="317225" progId="Equation.3">
                  <p:embed/>
                </p:oleObj>
              </mc:Choice>
              <mc:Fallback>
                <p:oleObj name="公式" r:id="rId4" imgW="253780" imgH="317225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3" y="981075"/>
                        <a:ext cx="254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25"/>
          <p:cNvGraphicFramePr>
            <a:graphicFrameLocks noChangeAspect="1"/>
          </p:cNvGraphicFramePr>
          <p:nvPr/>
        </p:nvGraphicFramePr>
        <p:xfrm>
          <a:off x="6154738" y="4221163"/>
          <a:ext cx="266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66469" imgH="304536" progId="Equation.3">
                  <p:embed/>
                </p:oleObj>
              </mc:Choice>
              <mc:Fallback>
                <p:oleObj name="公式" r:id="rId6" imgW="266469" imgH="30453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4738" y="4221163"/>
                        <a:ext cx="266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26"/>
          <p:cNvGraphicFramePr>
            <a:graphicFrameLocks noChangeAspect="1"/>
          </p:cNvGraphicFramePr>
          <p:nvPr/>
        </p:nvGraphicFramePr>
        <p:xfrm>
          <a:off x="5364163" y="1125538"/>
          <a:ext cx="266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66584" imgH="380835" progId="Equation.3">
                  <p:embed/>
                </p:oleObj>
              </mc:Choice>
              <mc:Fallback>
                <p:oleObj name="公式" r:id="rId8" imgW="266584" imgH="38083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125538"/>
                        <a:ext cx="266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9"/>
          <p:cNvSpPr txBox="1">
            <a:spLocks noChangeArrowheads="1"/>
          </p:cNvSpPr>
          <p:nvPr/>
        </p:nvSpPr>
        <p:spPr bwMode="auto">
          <a:xfrm>
            <a:off x="752848" y="980728"/>
            <a:ext cx="5761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若仅考虑二次项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6" name="Text Box 33"/>
          <p:cNvSpPr txBox="1">
            <a:spLocks noChangeArrowheads="1"/>
          </p:cNvSpPr>
          <p:nvPr/>
        </p:nvSpPr>
        <p:spPr bwMode="auto">
          <a:xfrm>
            <a:off x="3823141" y="980728"/>
            <a:ext cx="4321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二元二次齐次多项式函数</a:t>
            </a:r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971129" y="2737694"/>
            <a:ext cx="172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推广</a:t>
            </a:r>
          </a:p>
        </p:txBody>
      </p:sp>
      <p:sp>
        <p:nvSpPr>
          <p:cNvPr id="8" name="AutoShape 35"/>
          <p:cNvSpPr>
            <a:spLocks noChangeArrowheads="1"/>
          </p:cNvSpPr>
          <p:nvPr/>
        </p:nvSpPr>
        <p:spPr bwMode="auto">
          <a:xfrm>
            <a:off x="2122067" y="2953594"/>
            <a:ext cx="1295400" cy="144462"/>
          </a:xfrm>
          <a:prstGeom prst="rightArrow">
            <a:avLst>
              <a:gd name="adj1" fmla="val 50000"/>
              <a:gd name="adj2" fmla="val 224177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3633367" y="2737694"/>
            <a:ext cx="4537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元二次齐次多项式函数</a:t>
            </a:r>
          </a:p>
        </p:txBody>
      </p:sp>
      <p:graphicFrame>
        <p:nvGraphicFramePr>
          <p:cNvPr id="1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931726"/>
              </p:ext>
            </p:extLst>
          </p:nvPr>
        </p:nvGraphicFramePr>
        <p:xfrm>
          <a:off x="2698329" y="1921127"/>
          <a:ext cx="3543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543300" imgH="419100" progId="Equation.3">
                  <p:embed/>
                </p:oleObj>
              </mc:Choice>
              <mc:Fallback>
                <p:oleObj name="公式" r:id="rId2" imgW="3543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329" y="1921127"/>
                        <a:ext cx="3543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409606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1800" y="476250"/>
            <a:ext cx="690245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rgbClr val="0000FF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一、二次型的概念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287338" y="1171575"/>
            <a:ext cx="8893175" cy="3481388"/>
            <a:chOff x="181" y="738"/>
            <a:chExt cx="5602" cy="2193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181" y="2604"/>
              <a:ext cx="2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称为</a:t>
              </a:r>
              <a:r>
                <a:rPr kumimoji="1" lang="zh-CN" altLang="en-US" sz="28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二次型</a:t>
              </a:r>
              <a:r>
                <a:rPr kumimoji="1"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，简记为  </a:t>
              </a:r>
              <a:r>
                <a:rPr kumimoji="1" lang="en-US" altLang="zh-CN" sz="2800">
                  <a:latin typeface="宋体" panose="02010600030101010101" pitchFamily="2" charset="-122"/>
                </a:rPr>
                <a:t>.</a:t>
              </a:r>
            </a:p>
          </p:txBody>
        </p:sp>
        <p:sp>
          <p:nvSpPr>
            <p:cNvPr id="6" name="Text Box 15"/>
            <p:cNvSpPr txBox="1">
              <a:spLocks noChangeArrowheads="1"/>
            </p:cNvSpPr>
            <p:nvPr/>
          </p:nvSpPr>
          <p:spPr bwMode="auto">
            <a:xfrm>
              <a:off x="272" y="738"/>
              <a:ext cx="55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定义</a:t>
              </a:r>
              <a:r>
                <a:rPr kumimoji="1"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r>
                <a:rPr kumimoji="1"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1"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含有  个变量         的二次齐次多项式函数</a:t>
              </a:r>
              <a:endParaRPr kumimoji="1" lang="zh-CN" altLang="en-US" sz="2800">
                <a:latin typeface="宋体" panose="02010600030101010101" pitchFamily="2" charset="-122"/>
              </a:endParaRPr>
            </a:p>
          </p:txBody>
        </p:sp>
        <p:graphicFrame>
          <p:nvGraphicFramePr>
            <p:cNvPr id="7" name="Object 17"/>
            <p:cNvGraphicFramePr>
              <a:graphicFrameLocks noChangeAspect="1"/>
            </p:cNvGraphicFramePr>
            <p:nvPr/>
          </p:nvGraphicFramePr>
          <p:xfrm>
            <a:off x="1497" y="880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15806" imgH="228501" progId="Equation.3">
                    <p:embed/>
                  </p:oleObj>
                </mc:Choice>
                <mc:Fallback>
                  <p:oleObj name="公式" r:id="rId2" imgW="215806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7" y="880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8"/>
            <p:cNvGraphicFramePr>
              <a:graphicFrameLocks noChangeAspect="1"/>
            </p:cNvGraphicFramePr>
            <p:nvPr/>
          </p:nvGraphicFramePr>
          <p:xfrm>
            <a:off x="2359" y="790"/>
            <a:ext cx="103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637589" imgH="406224" progId="Equation.3">
                    <p:embed/>
                  </p:oleObj>
                </mc:Choice>
                <mc:Fallback>
                  <p:oleObj name="公式" r:id="rId4" imgW="1637589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9" y="790"/>
                          <a:ext cx="103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9"/>
            <p:cNvGraphicFramePr>
              <a:graphicFrameLocks noChangeAspect="1"/>
            </p:cNvGraphicFramePr>
            <p:nvPr/>
          </p:nvGraphicFramePr>
          <p:xfrm>
            <a:off x="2268" y="2694"/>
            <a:ext cx="18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291973" imgH="355446" progId="Equation.3">
                    <p:embed/>
                  </p:oleObj>
                </mc:Choice>
                <mc:Fallback>
                  <p:oleObj name="公式" r:id="rId6" imgW="291973" imgH="3554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8" y="2694"/>
                          <a:ext cx="18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287338" y="4765675"/>
            <a:ext cx="6229350" cy="531813"/>
            <a:chOff x="181" y="3002"/>
            <a:chExt cx="3924" cy="335"/>
          </a:xfrm>
        </p:grpSpPr>
        <p:graphicFrame>
          <p:nvGraphicFramePr>
            <p:cNvPr id="11" name="Object 21"/>
            <p:cNvGraphicFramePr>
              <a:graphicFrameLocks noChangeAspect="1"/>
            </p:cNvGraphicFramePr>
            <p:nvPr/>
          </p:nvGraphicFramePr>
          <p:xfrm>
            <a:off x="475" y="3057"/>
            <a:ext cx="20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317225" imgH="444114" progId="Equation.3">
                    <p:embed/>
                  </p:oleObj>
                </mc:Choice>
                <mc:Fallback>
                  <p:oleObj name="公式" r:id="rId8" imgW="317225" imgH="4441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" y="3057"/>
                          <a:ext cx="205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181" y="3002"/>
              <a:ext cx="39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当  是复数时，  称为</a:t>
              </a:r>
              <a:r>
                <a:rPr kumimoji="1" lang="zh-CN" altLang="en-US" sz="28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复二次型</a:t>
              </a:r>
              <a:r>
                <a:rPr kumimoji="1"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；</a:t>
              </a:r>
              <a:endParaRPr kumimoji="1" lang="zh-CN" altLang="en-US" sz="2800">
                <a:latin typeface="宋体" panose="02010600030101010101" pitchFamily="2" charset="-122"/>
              </a:endParaRPr>
            </a:p>
          </p:txBody>
        </p:sp>
        <p:graphicFrame>
          <p:nvGraphicFramePr>
            <p:cNvPr id="13" name="Object 24"/>
            <p:cNvGraphicFramePr>
              <a:graphicFrameLocks noChangeAspect="1"/>
            </p:cNvGraphicFramePr>
            <p:nvPr/>
          </p:nvGraphicFramePr>
          <p:xfrm>
            <a:off x="1814" y="3060"/>
            <a:ext cx="18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291973" imgH="355446" progId="Equation.3">
                    <p:embed/>
                  </p:oleObj>
                </mc:Choice>
                <mc:Fallback>
                  <p:oleObj name="公式" r:id="rId10" imgW="291973" imgH="3554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4" y="3060"/>
                          <a:ext cx="18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31"/>
          <p:cNvGrpSpPr>
            <a:grpSpLocks/>
          </p:cNvGrpSpPr>
          <p:nvPr/>
        </p:nvGrpSpPr>
        <p:grpSpPr bwMode="auto">
          <a:xfrm>
            <a:off x="287338" y="5330825"/>
            <a:ext cx="5367337" cy="531813"/>
            <a:chOff x="181" y="3358"/>
            <a:chExt cx="3381" cy="335"/>
          </a:xfrm>
        </p:grpSpPr>
        <p:graphicFrame>
          <p:nvGraphicFramePr>
            <p:cNvPr id="15" name="Object 25"/>
            <p:cNvGraphicFramePr>
              <a:graphicFrameLocks noChangeAspect="1"/>
            </p:cNvGraphicFramePr>
            <p:nvPr/>
          </p:nvGraphicFramePr>
          <p:xfrm>
            <a:off x="475" y="3413"/>
            <a:ext cx="20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317225" imgH="444114" progId="Equation.3">
                    <p:embed/>
                  </p:oleObj>
                </mc:Choice>
                <mc:Fallback>
                  <p:oleObj name="公式" r:id="rId11" imgW="317225" imgH="4441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" y="3413"/>
                          <a:ext cx="205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181" y="3358"/>
              <a:ext cx="33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当  是实数时，  称为</a:t>
              </a:r>
              <a:r>
                <a:rPr kumimoji="1" lang="zh-CN" altLang="en-US" sz="28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实二次型</a:t>
              </a:r>
              <a:r>
                <a:rPr kumimoji="1" lang="en-US" altLang="zh-CN" sz="2800">
                  <a:latin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17" name="Object 27"/>
            <p:cNvGraphicFramePr>
              <a:graphicFrameLocks noChangeAspect="1"/>
            </p:cNvGraphicFramePr>
            <p:nvPr/>
          </p:nvGraphicFramePr>
          <p:xfrm>
            <a:off x="1814" y="3416"/>
            <a:ext cx="18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291973" imgH="355446" progId="Equation.3">
                    <p:embed/>
                  </p:oleObj>
                </mc:Choice>
                <mc:Fallback>
                  <p:oleObj name="公式" r:id="rId12" imgW="291973" imgH="3554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4" y="3416"/>
                          <a:ext cx="18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287338" y="5934075"/>
            <a:ext cx="4537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本章只研究</a:t>
            </a:r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实二次型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pic>
        <p:nvPicPr>
          <p:cNvPr id="19" name="Picture 1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48656"/>
            <a:ext cx="7246937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441262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2"/>
          <p:cNvSpPr>
            <a:spLocks noChangeArrowheads="1"/>
          </p:cNvSpPr>
          <p:nvPr/>
        </p:nvSpPr>
        <p:spPr bwMode="auto">
          <a:xfrm>
            <a:off x="1588" y="158750"/>
            <a:ext cx="9144000" cy="6858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 cap="rnd" cmpd="thinThick">
            <a:solidFill>
              <a:srgbClr val="996633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278530" name="Text Box 2"/>
          <p:cNvSpPr txBox="1">
            <a:spLocks noChangeArrowheads="1"/>
          </p:cNvSpPr>
          <p:nvPr/>
        </p:nvSpPr>
        <p:spPr bwMode="auto">
          <a:xfrm>
            <a:off x="349250" y="692150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FF"/>
                </a:solidFill>
              </a:rPr>
              <a:t>例如：</a:t>
            </a:r>
          </a:p>
        </p:txBody>
      </p:sp>
      <p:graphicFrame>
        <p:nvGraphicFramePr>
          <p:cNvPr id="278531" name="Object 3"/>
          <p:cNvGraphicFramePr>
            <a:graphicFrameLocks noChangeAspect="1"/>
          </p:cNvGraphicFramePr>
          <p:nvPr/>
        </p:nvGraphicFramePr>
        <p:xfrm>
          <a:off x="1314450" y="1271588"/>
          <a:ext cx="3619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19500" imgH="469900" progId="Equation.DSMT4">
                  <p:embed/>
                </p:oleObj>
              </mc:Choice>
              <mc:Fallback>
                <p:oleObj name="Equation" r:id="rId2" imgW="3619500" imgH="469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1271588"/>
                        <a:ext cx="3619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2" name="Object 4"/>
          <p:cNvGraphicFramePr>
            <a:graphicFrameLocks noChangeAspect="1"/>
          </p:cNvGraphicFramePr>
          <p:nvPr/>
        </p:nvGraphicFramePr>
        <p:xfrm>
          <a:off x="1263650" y="1881188"/>
          <a:ext cx="445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57700" imgH="469900" progId="Equation.DSMT4">
                  <p:embed/>
                </p:oleObj>
              </mc:Choice>
              <mc:Fallback>
                <p:oleObj name="Equation" r:id="rId4" imgW="4457700" imgH="469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1881188"/>
                        <a:ext cx="4457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3" name="Object 5"/>
          <p:cNvGraphicFramePr>
            <a:graphicFrameLocks noChangeAspect="1"/>
          </p:cNvGraphicFramePr>
          <p:nvPr/>
        </p:nvGraphicFramePr>
        <p:xfrm>
          <a:off x="1238250" y="2586038"/>
          <a:ext cx="535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59400" imgH="431800" progId="Equation.DSMT4">
                  <p:embed/>
                </p:oleObj>
              </mc:Choice>
              <mc:Fallback>
                <p:oleObj name="Equation" r:id="rId6" imgW="53594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2586038"/>
                        <a:ext cx="5359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4" name="Object 6"/>
          <p:cNvGraphicFramePr>
            <a:graphicFrameLocks noChangeAspect="1"/>
          </p:cNvGraphicFramePr>
          <p:nvPr/>
        </p:nvGraphicFramePr>
        <p:xfrm>
          <a:off x="6521450" y="1341438"/>
          <a:ext cx="46355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700" imgH="1562100" progId="Equation.DSMT4">
                  <p:embed/>
                </p:oleObj>
              </mc:Choice>
              <mc:Fallback>
                <p:oleObj name="Equation" r:id="rId8" imgW="393700" imgH="1562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1450" y="1341438"/>
                        <a:ext cx="46355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5" name="Text Box 7"/>
          <p:cNvSpPr txBox="1">
            <a:spLocks noChangeArrowheads="1"/>
          </p:cNvSpPr>
          <p:nvPr/>
        </p:nvSpPr>
        <p:spPr bwMode="auto">
          <a:xfrm>
            <a:off x="6956425" y="1971675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都是二次型。</a:t>
            </a:r>
          </a:p>
        </p:txBody>
      </p:sp>
      <p:graphicFrame>
        <p:nvGraphicFramePr>
          <p:cNvPr id="278536" name="Object 8"/>
          <p:cNvGraphicFramePr>
            <a:graphicFrameLocks noChangeAspect="1"/>
          </p:cNvGraphicFramePr>
          <p:nvPr/>
        </p:nvGraphicFramePr>
        <p:xfrm>
          <a:off x="1266825" y="3860800"/>
          <a:ext cx="3086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86100" imgH="469900" progId="Equation.DSMT4">
                  <p:embed/>
                </p:oleObj>
              </mc:Choice>
              <mc:Fallback>
                <p:oleObj name="Equation" r:id="rId10" imgW="3086100" imgH="469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3860800"/>
                        <a:ext cx="3086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7" name="Object 9"/>
          <p:cNvGraphicFramePr>
            <a:graphicFrameLocks noChangeAspect="1"/>
          </p:cNvGraphicFramePr>
          <p:nvPr/>
        </p:nvGraphicFramePr>
        <p:xfrm>
          <a:off x="1206500" y="4470400"/>
          <a:ext cx="3505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05200" imgH="469900" progId="Equation.DSMT4">
                  <p:embed/>
                </p:oleObj>
              </mc:Choice>
              <mc:Fallback>
                <p:oleObj name="Equation" r:id="rId12" imgW="3505200" imgH="469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4470400"/>
                        <a:ext cx="3505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8" name="Object 10"/>
          <p:cNvGraphicFramePr>
            <a:graphicFrameLocks noChangeAspect="1"/>
          </p:cNvGraphicFramePr>
          <p:nvPr/>
        </p:nvGraphicFramePr>
        <p:xfrm>
          <a:off x="4822825" y="3860800"/>
          <a:ext cx="46196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93529" imgH="1002865" progId="Equation.DSMT4">
                  <p:embed/>
                </p:oleObj>
              </mc:Choice>
              <mc:Fallback>
                <p:oleObj name="Equation" r:id="rId14" imgW="393529" imgH="100286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2825" y="3860800"/>
                        <a:ext cx="46196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9" name="Text Box 11"/>
          <p:cNvSpPr txBox="1">
            <a:spLocks noChangeArrowheads="1"/>
          </p:cNvSpPr>
          <p:nvPr/>
        </p:nvSpPr>
        <p:spPr bwMode="auto">
          <a:xfrm>
            <a:off x="5203825" y="4165600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不是二次型。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0" grpId="0"/>
      <p:bldP spid="278535" grpId="0"/>
      <p:bldP spid="2785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2"/>
          <p:cNvSpPr>
            <a:spLocks noChangeArrowheads="1"/>
          </p:cNvSpPr>
          <p:nvPr/>
        </p:nvSpPr>
        <p:spPr bwMode="auto">
          <a:xfrm>
            <a:off x="0" y="33306"/>
            <a:ext cx="9144000" cy="6858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5ECFF"/>
              </a:gs>
              <a:gs pos="50000">
                <a:srgbClr val="FFFFFF"/>
              </a:gs>
              <a:gs pos="100000">
                <a:srgbClr val="C5ECFF"/>
              </a:gs>
            </a:gsLst>
            <a:lin ang="2700000" scaled="1"/>
          </a:gradFill>
          <a:ln w="57150" cap="rnd" cmpd="thinThick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grpSp>
        <p:nvGrpSpPr>
          <p:cNvPr id="14340" name="Group 3"/>
          <p:cNvGrpSpPr>
            <a:grpSpLocks/>
          </p:cNvGrpSpPr>
          <p:nvPr/>
        </p:nvGrpSpPr>
        <p:grpSpPr bwMode="auto">
          <a:xfrm>
            <a:off x="574675" y="465138"/>
            <a:ext cx="2320925" cy="525462"/>
            <a:chOff x="182" y="349"/>
            <a:chExt cx="1462" cy="331"/>
          </a:xfrm>
        </p:grpSpPr>
        <p:graphicFrame>
          <p:nvGraphicFramePr>
            <p:cNvPr id="14347" name="Object 4"/>
            <p:cNvGraphicFramePr>
              <a:graphicFrameLocks noChangeAspect="1"/>
            </p:cNvGraphicFramePr>
            <p:nvPr/>
          </p:nvGraphicFramePr>
          <p:xfrm>
            <a:off x="516" y="376"/>
            <a:ext cx="112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790700" imgH="482600" progId="Equation.DSMT4">
                    <p:embed/>
                  </p:oleObj>
                </mc:Choice>
                <mc:Fallback>
                  <p:oleObj name="Equation" r:id="rId2" imgW="1790700" imgH="482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" y="376"/>
                          <a:ext cx="112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8" name="Text Box 5"/>
            <p:cNvSpPr txBox="1">
              <a:spLocks noChangeArrowheads="1"/>
            </p:cNvSpPr>
            <p:nvPr/>
          </p:nvSpPr>
          <p:spPr bwMode="auto">
            <a:xfrm>
              <a:off x="182" y="349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取</a:t>
              </a:r>
            </a:p>
          </p:txBody>
        </p:sp>
      </p:grpSp>
      <p:grpSp>
        <p:nvGrpSpPr>
          <p:cNvPr id="279558" name="Group 6"/>
          <p:cNvGrpSpPr>
            <a:grpSpLocks/>
          </p:cNvGrpSpPr>
          <p:nvPr/>
        </p:nvGrpSpPr>
        <p:grpSpPr bwMode="auto">
          <a:xfrm>
            <a:off x="2771775" y="504825"/>
            <a:ext cx="4378325" cy="519113"/>
            <a:chOff x="1994" y="349"/>
            <a:chExt cx="2758" cy="327"/>
          </a:xfrm>
        </p:grpSpPr>
        <p:graphicFrame>
          <p:nvGraphicFramePr>
            <p:cNvPr id="14345" name="Object 7"/>
            <p:cNvGraphicFramePr>
              <a:graphicFrameLocks noChangeAspect="1"/>
            </p:cNvGraphicFramePr>
            <p:nvPr/>
          </p:nvGraphicFramePr>
          <p:xfrm>
            <a:off x="2336" y="372"/>
            <a:ext cx="241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835400" imgH="482600" progId="Equation.DSMT4">
                    <p:embed/>
                  </p:oleObj>
                </mc:Choice>
                <mc:Fallback>
                  <p:oleObj name="Equation" r:id="rId4" imgW="3835400" imgH="482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372"/>
                          <a:ext cx="2416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6" name="Text Box 8"/>
            <p:cNvSpPr txBox="1">
              <a:spLocks noChangeArrowheads="1"/>
            </p:cNvSpPr>
            <p:nvPr/>
          </p:nvSpPr>
          <p:spPr bwMode="auto">
            <a:xfrm>
              <a:off x="1994" y="349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则</a:t>
              </a:r>
            </a:p>
          </p:txBody>
        </p:sp>
      </p:grpSp>
      <p:sp>
        <p:nvSpPr>
          <p:cNvPr id="279561" name="Text Box 9"/>
          <p:cNvSpPr txBox="1">
            <a:spLocks noChangeArrowheads="1"/>
          </p:cNvSpPr>
          <p:nvPr/>
        </p:nvSpPr>
        <p:spPr bwMode="auto">
          <a:xfrm>
            <a:off x="555625" y="1196975"/>
            <a:ext cx="310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则（</a:t>
            </a:r>
            <a:r>
              <a:rPr lang="en-US" altLang="zh-CN" sz="2400"/>
              <a:t>1</a:t>
            </a:r>
            <a:r>
              <a:rPr lang="zh-CN" altLang="en-US" sz="2400"/>
              <a:t>）式可以表示为</a:t>
            </a:r>
          </a:p>
        </p:txBody>
      </p:sp>
      <p:sp>
        <p:nvSpPr>
          <p:cNvPr id="279567" name="Text Box 15"/>
          <p:cNvSpPr txBox="1">
            <a:spLocks noChangeArrowheads="1"/>
          </p:cNvSpPr>
          <p:nvPr/>
        </p:nvSpPr>
        <p:spPr bwMode="auto">
          <a:xfrm>
            <a:off x="5515991" y="6006679"/>
            <a:ext cx="2628900" cy="4572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二次型用和号表示</a:t>
            </a:r>
          </a:p>
        </p:txBody>
      </p:sp>
      <p:graphicFrame>
        <p:nvGraphicFramePr>
          <p:cNvPr id="1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265528"/>
              </p:ext>
            </p:extLst>
          </p:nvPr>
        </p:nvGraphicFramePr>
        <p:xfrm>
          <a:off x="461169" y="5537200"/>
          <a:ext cx="4621212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00200" imgH="457200" progId="Equation.DSMT4">
                  <p:embed/>
                </p:oleObj>
              </mc:Choice>
              <mc:Fallback>
                <p:oleObj name="Equation" r:id="rId6" imgW="1600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169" y="5537200"/>
                        <a:ext cx="4621212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reeform 16"/>
          <p:cNvSpPr>
            <a:spLocks/>
          </p:cNvSpPr>
          <p:nvPr/>
        </p:nvSpPr>
        <p:spPr bwMode="auto">
          <a:xfrm>
            <a:off x="3209290" y="6400687"/>
            <a:ext cx="2012950" cy="207962"/>
          </a:xfrm>
          <a:custGeom>
            <a:avLst/>
            <a:gdLst>
              <a:gd name="T0" fmla="*/ 0 w 1268"/>
              <a:gd name="T1" fmla="*/ 0 h 131"/>
              <a:gd name="T2" fmla="*/ 186491540 w 1268"/>
              <a:gd name="T3" fmla="*/ 186491077 h 131"/>
              <a:gd name="T4" fmla="*/ 345262166 w 1268"/>
              <a:gd name="T5" fmla="*/ 80644793 h 131"/>
              <a:gd name="T6" fmla="*/ 423386285 w 1268"/>
              <a:gd name="T7" fmla="*/ 27720858 h 131"/>
              <a:gd name="T8" fmla="*/ 740925851 w 1268"/>
              <a:gd name="T9" fmla="*/ 264614952 h 131"/>
              <a:gd name="T10" fmla="*/ 977820645 w 1268"/>
              <a:gd name="T11" fmla="*/ 211692617 h 131"/>
              <a:gd name="T12" fmla="*/ 1055946253 w 1268"/>
              <a:gd name="T13" fmla="*/ 133567154 h 131"/>
              <a:gd name="T14" fmla="*/ 1136591222 w 1268"/>
              <a:gd name="T15" fmla="*/ 105846308 h 131"/>
              <a:gd name="T16" fmla="*/ 1295360211 w 1268"/>
              <a:gd name="T17" fmla="*/ 0 h 131"/>
              <a:gd name="T18" fmla="*/ 1638101329 w 1268"/>
              <a:gd name="T19" fmla="*/ 186491077 h 131"/>
              <a:gd name="T20" fmla="*/ 2111890918 w 1268"/>
              <a:gd name="T21" fmla="*/ 0 h 131"/>
              <a:gd name="T22" fmla="*/ 2147483647 w 1268"/>
              <a:gd name="T23" fmla="*/ 186491077 h 131"/>
              <a:gd name="T24" fmla="*/ 2147483647 w 1268"/>
              <a:gd name="T25" fmla="*/ 264614952 h 131"/>
              <a:gd name="T26" fmla="*/ 2147483647 w 1268"/>
              <a:gd name="T27" fmla="*/ 211692617 h 131"/>
              <a:gd name="T28" fmla="*/ 2147483647 w 1268"/>
              <a:gd name="T29" fmla="*/ 80644793 h 131"/>
              <a:gd name="T30" fmla="*/ 2147483647 w 1268"/>
              <a:gd name="T31" fmla="*/ 239413462 h 131"/>
              <a:gd name="T32" fmla="*/ 2147483647 w 1268"/>
              <a:gd name="T33" fmla="*/ 211692617 h 131"/>
              <a:gd name="T34" fmla="*/ 2147483647 w 1268"/>
              <a:gd name="T35" fmla="*/ 158768644 h 13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268"/>
              <a:gd name="T55" fmla="*/ 0 h 131"/>
              <a:gd name="T56" fmla="*/ 1268 w 1268"/>
              <a:gd name="T57" fmla="*/ 131 h 131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268" h="131">
                <a:moveTo>
                  <a:pt x="0" y="0"/>
                </a:moveTo>
                <a:cubicBezTo>
                  <a:pt x="51" y="34"/>
                  <a:pt x="23" y="40"/>
                  <a:pt x="74" y="74"/>
                </a:cubicBezTo>
                <a:cubicBezTo>
                  <a:pt x="95" y="60"/>
                  <a:pt x="116" y="46"/>
                  <a:pt x="137" y="32"/>
                </a:cubicBezTo>
                <a:cubicBezTo>
                  <a:pt x="147" y="25"/>
                  <a:pt x="168" y="11"/>
                  <a:pt x="168" y="11"/>
                </a:cubicBezTo>
                <a:cubicBezTo>
                  <a:pt x="197" y="53"/>
                  <a:pt x="250" y="76"/>
                  <a:pt x="294" y="105"/>
                </a:cubicBezTo>
                <a:cubicBezTo>
                  <a:pt x="306" y="103"/>
                  <a:pt x="369" y="96"/>
                  <a:pt x="388" y="84"/>
                </a:cubicBezTo>
                <a:cubicBezTo>
                  <a:pt x="400" y="76"/>
                  <a:pt x="407" y="61"/>
                  <a:pt x="419" y="53"/>
                </a:cubicBezTo>
                <a:cubicBezTo>
                  <a:pt x="428" y="47"/>
                  <a:pt x="441" y="47"/>
                  <a:pt x="451" y="42"/>
                </a:cubicBezTo>
                <a:cubicBezTo>
                  <a:pt x="473" y="30"/>
                  <a:pt x="514" y="0"/>
                  <a:pt x="514" y="0"/>
                </a:cubicBezTo>
                <a:cubicBezTo>
                  <a:pt x="576" y="17"/>
                  <a:pt x="595" y="55"/>
                  <a:pt x="650" y="74"/>
                </a:cubicBezTo>
                <a:cubicBezTo>
                  <a:pt x="716" y="60"/>
                  <a:pt x="773" y="23"/>
                  <a:pt x="838" y="0"/>
                </a:cubicBezTo>
                <a:cubicBezTo>
                  <a:pt x="872" y="23"/>
                  <a:pt x="898" y="51"/>
                  <a:pt x="932" y="74"/>
                </a:cubicBezTo>
                <a:cubicBezTo>
                  <a:pt x="939" y="84"/>
                  <a:pt x="943" y="97"/>
                  <a:pt x="953" y="105"/>
                </a:cubicBezTo>
                <a:cubicBezTo>
                  <a:pt x="986" y="131"/>
                  <a:pt x="1016" y="95"/>
                  <a:pt x="1048" y="84"/>
                </a:cubicBezTo>
                <a:cubicBezTo>
                  <a:pt x="1050" y="83"/>
                  <a:pt x="1121" y="27"/>
                  <a:pt x="1131" y="32"/>
                </a:cubicBezTo>
                <a:cubicBezTo>
                  <a:pt x="1154" y="43"/>
                  <a:pt x="1173" y="95"/>
                  <a:pt x="1173" y="95"/>
                </a:cubicBezTo>
                <a:cubicBezTo>
                  <a:pt x="1187" y="91"/>
                  <a:pt x="1202" y="90"/>
                  <a:pt x="1215" y="84"/>
                </a:cubicBezTo>
                <a:cubicBezTo>
                  <a:pt x="1268" y="61"/>
                  <a:pt x="1230" y="63"/>
                  <a:pt x="1257" y="63"/>
                </a:cubicBezTo>
              </a:path>
            </a:pathLst>
          </a:cu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5" name="Picture 1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2" y="1654175"/>
            <a:ext cx="7246937" cy="30765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</p:spPr>
      </p:pic>
      <p:graphicFrame>
        <p:nvGraphicFramePr>
          <p:cNvPr id="279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829354"/>
              </p:ext>
            </p:extLst>
          </p:nvPr>
        </p:nvGraphicFramePr>
        <p:xfrm>
          <a:off x="199230" y="2817844"/>
          <a:ext cx="5637213" cy="273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965700" imgH="2209800" progId="Equation.DSMT4">
                  <p:embed/>
                </p:oleObj>
              </mc:Choice>
              <mc:Fallback>
                <p:oleObj name="Equation" r:id="rId9" imgW="4965700" imgH="2209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0" y="2817844"/>
                        <a:ext cx="5637213" cy="2735262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9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61" grpId="0" build="p" autoUpdateAnimBg="0"/>
      <p:bldP spid="279567" grpId="0" animBg="1" autoUpdateAnimBg="0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1588" y="158750"/>
            <a:ext cx="9144000" cy="6858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5ECFF"/>
              </a:gs>
              <a:gs pos="50000">
                <a:srgbClr val="FFFFFF"/>
              </a:gs>
              <a:gs pos="100000">
                <a:srgbClr val="C5ECFF"/>
              </a:gs>
            </a:gsLst>
            <a:lin ang="2700000" scaled="1"/>
          </a:gradFill>
          <a:ln w="57150" cap="rnd" cmpd="thinThick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5363" name="Object 2"/>
          <p:cNvGraphicFramePr>
            <a:graphicFrameLocks noChangeAspect="1"/>
          </p:cNvGraphicFramePr>
          <p:nvPr/>
        </p:nvGraphicFramePr>
        <p:xfrm>
          <a:off x="179388" y="2349500"/>
          <a:ext cx="63500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50000" imgH="2146300" progId="Equation.DSMT4">
                  <p:embed/>
                </p:oleObj>
              </mc:Choice>
              <mc:Fallback>
                <p:oleObj name="Equation" r:id="rId2" imgW="6350000" imgH="2146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349500"/>
                        <a:ext cx="6350000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579" name="Object 3"/>
          <p:cNvGraphicFramePr>
            <a:graphicFrameLocks noChangeAspect="1"/>
          </p:cNvGraphicFramePr>
          <p:nvPr/>
        </p:nvGraphicFramePr>
        <p:xfrm>
          <a:off x="250825" y="4581525"/>
          <a:ext cx="61214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121400" imgH="2120900" progId="Equation.DSMT4">
                  <p:embed/>
                </p:oleObj>
              </mc:Choice>
              <mc:Fallback>
                <p:oleObj name="Equation" r:id="rId4" imgW="6121400" imgH="2120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581525"/>
                        <a:ext cx="6121400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44577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765175"/>
            <a:ext cx="44481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7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84313"/>
            <a:ext cx="5810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8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716088"/>
            <a:ext cx="4495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utoShape 2"/>
          <p:cNvSpPr>
            <a:spLocks noChangeArrowheads="1"/>
          </p:cNvSpPr>
          <p:nvPr/>
        </p:nvSpPr>
        <p:spPr bwMode="auto">
          <a:xfrm>
            <a:off x="1588" y="158750"/>
            <a:ext cx="9144000" cy="6858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5ECFF"/>
              </a:gs>
              <a:gs pos="50000">
                <a:srgbClr val="FFFFFF"/>
              </a:gs>
              <a:gs pos="100000">
                <a:srgbClr val="C5ECFF"/>
              </a:gs>
            </a:gsLst>
            <a:lin ang="2700000" scaled="1"/>
          </a:gradFill>
          <a:ln w="57150" cap="rnd" cmpd="thinThick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14363" y="236538"/>
            <a:ext cx="126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>
                <a:solidFill>
                  <a:srgbClr val="CC6600"/>
                </a:solidFill>
              </a:rPr>
              <a:t>简记为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510415" y="138113"/>
            <a:ext cx="19816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i="1" kern="0" dirty="0">
                <a:solidFill>
                  <a:srgbClr val="FF0000"/>
                </a:solidFill>
              </a:rPr>
              <a:t>f = x </a:t>
            </a:r>
            <a:r>
              <a:rPr lang="en-US" altLang="zh-CN" sz="3600" i="1" kern="0" baseline="30000">
                <a:solidFill>
                  <a:srgbClr val="FF0000"/>
                </a:solidFill>
              </a:rPr>
              <a:t>T </a:t>
            </a:r>
            <a:r>
              <a:rPr lang="en-US" altLang="zh-CN" sz="3600" i="1" kern="0">
                <a:solidFill>
                  <a:srgbClr val="FF0000"/>
                </a:solidFill>
              </a:rPr>
              <a:t>Ax</a:t>
            </a:r>
            <a:endParaRPr lang="en-US" altLang="zh-CN" sz="3600" i="1" kern="0" dirty="0">
              <a:solidFill>
                <a:srgbClr val="FF0000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137150" y="236538"/>
            <a:ext cx="600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rgbClr val="C00000"/>
                </a:solidFill>
              </a:rPr>
              <a:t>(5)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98488" y="1433513"/>
            <a:ext cx="1252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>
                <a:solidFill>
                  <a:srgbClr val="CC6600"/>
                </a:solidFill>
              </a:rPr>
              <a:t>其中：</a:t>
            </a: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6467475" y="1303338"/>
            <a:ext cx="1547813" cy="2300287"/>
            <a:chOff x="4074" y="821"/>
            <a:chExt cx="975" cy="1449"/>
          </a:xfrm>
        </p:grpSpPr>
        <p:graphicFrame>
          <p:nvGraphicFramePr>
            <p:cNvPr id="18467" name="Object 7"/>
            <p:cNvGraphicFramePr>
              <a:graphicFrameLocks noChangeAspect="1"/>
            </p:cNvGraphicFramePr>
            <p:nvPr/>
          </p:nvGraphicFramePr>
          <p:xfrm>
            <a:off x="4544" y="821"/>
            <a:ext cx="505" cy="1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342751" imgH="939392" progId="Equation.3">
                    <p:embed/>
                  </p:oleObj>
                </mc:Choice>
                <mc:Fallback>
                  <p:oleObj name="公式" r:id="rId2" imgW="342751" imgH="939392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4" y="821"/>
                          <a:ext cx="505" cy="14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074" y="1362"/>
              <a:ext cx="5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1" kern="0" dirty="0"/>
                <a:t>X =</a:t>
              </a:r>
              <a:r>
                <a:rPr lang="en-US" altLang="zh-CN" i="1" kern="0" dirty="0">
                  <a:solidFill>
                    <a:sysClr val="window" lastClr="FFFFFF"/>
                  </a:solidFill>
                </a:rPr>
                <a:t> </a:t>
              </a:r>
            </a:p>
          </p:txBody>
        </p:sp>
      </p:grp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906588" y="5356225"/>
            <a:ext cx="517207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rgbClr val="C00000"/>
                </a:solidFill>
              </a:rPr>
              <a:t>称矩阵 </a:t>
            </a:r>
            <a:r>
              <a:rPr lang="en-US" altLang="zh-CN" i="1" kern="0" dirty="0">
                <a:solidFill>
                  <a:srgbClr val="FF0000"/>
                </a:solidFill>
              </a:rPr>
              <a:t>A</a:t>
            </a:r>
            <a:r>
              <a:rPr lang="en-US" altLang="zh-CN" i="1" kern="0" dirty="0">
                <a:solidFill>
                  <a:sysClr val="window" lastClr="FFFFFF"/>
                </a:solidFill>
              </a:rPr>
              <a:t> </a:t>
            </a:r>
            <a:r>
              <a:rPr lang="zh-CN" altLang="en-US" kern="0" dirty="0">
                <a:solidFill>
                  <a:srgbClr val="C00000"/>
                </a:solidFill>
              </a:rPr>
              <a:t>为二次型  </a:t>
            </a:r>
            <a:r>
              <a:rPr lang="en-US" altLang="zh-CN" i="1" kern="0" dirty="0">
                <a:solidFill>
                  <a:srgbClr val="FF0000"/>
                </a:solidFill>
              </a:rPr>
              <a:t>f</a:t>
            </a:r>
            <a:r>
              <a:rPr lang="en-US" altLang="zh-CN" i="1" kern="0" dirty="0">
                <a:solidFill>
                  <a:sysClr val="window" lastClr="FFFFFF"/>
                </a:solidFill>
              </a:rPr>
              <a:t> </a:t>
            </a:r>
            <a:r>
              <a:rPr lang="en-US" altLang="zh-CN" kern="0" dirty="0">
                <a:solidFill>
                  <a:sysClr val="window" lastClr="FFFFFF"/>
                </a:solidFill>
              </a:rPr>
              <a:t> </a:t>
            </a:r>
            <a:r>
              <a:rPr lang="zh-CN" altLang="en-US" kern="0" dirty="0">
                <a:solidFill>
                  <a:srgbClr val="FF0000"/>
                </a:solidFill>
              </a:rPr>
              <a:t>的矩阵</a:t>
            </a:r>
            <a:r>
              <a:rPr lang="zh-CN" altLang="en-US" kern="0" dirty="0">
                <a:solidFill>
                  <a:sysClr val="window" lastClr="FFFFFF"/>
                </a:solidFill>
              </a:rPr>
              <a:t>，</a:t>
            </a:r>
          </a:p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rgbClr val="C00000"/>
                </a:solidFill>
              </a:rPr>
              <a:t>方阵</a:t>
            </a:r>
            <a:r>
              <a:rPr lang="zh-CN" altLang="en-US" kern="0" dirty="0">
                <a:solidFill>
                  <a:sysClr val="window" lastClr="FFFFFF"/>
                </a:solidFill>
              </a:rPr>
              <a:t> </a:t>
            </a:r>
            <a:r>
              <a:rPr lang="en-US" altLang="zh-CN" i="1" kern="0" dirty="0">
                <a:solidFill>
                  <a:srgbClr val="FF0000"/>
                </a:solidFill>
              </a:rPr>
              <a:t>A</a:t>
            </a:r>
            <a:r>
              <a:rPr lang="en-US" altLang="zh-CN" kern="0" dirty="0">
                <a:solidFill>
                  <a:sysClr val="window" lastClr="FFFFFF"/>
                </a:solidFill>
              </a:rPr>
              <a:t> </a:t>
            </a:r>
            <a:r>
              <a:rPr lang="zh-CN" altLang="en-US" kern="0" dirty="0">
                <a:solidFill>
                  <a:srgbClr val="FF0000"/>
                </a:solidFill>
              </a:rPr>
              <a:t>的秩 </a:t>
            </a:r>
            <a:r>
              <a:rPr lang="zh-CN" altLang="en-US" kern="0" dirty="0">
                <a:solidFill>
                  <a:srgbClr val="C00000"/>
                </a:solidFill>
              </a:rPr>
              <a:t>为</a:t>
            </a:r>
            <a:r>
              <a:rPr lang="zh-CN" altLang="en-US" kern="0" dirty="0">
                <a:solidFill>
                  <a:sysClr val="window" lastClr="FFFFFF"/>
                </a:solidFill>
              </a:rPr>
              <a:t> </a:t>
            </a:r>
            <a:r>
              <a:rPr lang="zh-CN" altLang="en-US" kern="0" dirty="0">
                <a:solidFill>
                  <a:srgbClr val="FF0000"/>
                </a:solidFill>
              </a:rPr>
              <a:t>二次型的秩</a:t>
            </a:r>
            <a:r>
              <a:rPr lang="zh-CN" altLang="en-US" kern="0" dirty="0">
                <a:solidFill>
                  <a:sysClr val="window" lastClr="FFFFFF"/>
                </a:solidFill>
              </a:rPr>
              <a:t>。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16275" y="3535363"/>
            <a:ext cx="482600" cy="4762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397500" y="1758950"/>
            <a:ext cx="482600" cy="47466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997325" y="3540125"/>
            <a:ext cx="482600" cy="47466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397500" y="2370138"/>
            <a:ext cx="482600" cy="474662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397500" y="1147763"/>
            <a:ext cx="482600" cy="476250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2405063" y="3522663"/>
            <a:ext cx="482600" cy="476250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3205163" y="2370138"/>
            <a:ext cx="482600" cy="474662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3997325" y="1758950"/>
            <a:ext cx="482600" cy="474663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405063" y="2370138"/>
            <a:ext cx="482600" cy="4746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3997325" y="1147763"/>
            <a:ext cx="482600" cy="476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2405063" y="1703388"/>
            <a:ext cx="482600" cy="47625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3205163" y="1147763"/>
            <a:ext cx="482600" cy="47625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308217"/>
              </p:ext>
            </p:extLst>
          </p:nvPr>
        </p:nvGraphicFramePr>
        <p:xfrm>
          <a:off x="1565821" y="941388"/>
          <a:ext cx="4643438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993900" imgH="1168400" progId="Equation.3">
                  <p:embed/>
                </p:oleObj>
              </mc:Choice>
              <mc:Fallback>
                <p:oleObj name="公式" r:id="rId4" imgW="1993900" imgH="11684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821" y="941388"/>
                        <a:ext cx="4643438" cy="305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657225" y="4140200"/>
            <a:ext cx="4006850" cy="554038"/>
            <a:chOff x="414" y="2608"/>
            <a:chExt cx="2524" cy="349"/>
          </a:xfrm>
        </p:grpSpPr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414" y="2608"/>
              <a:ext cx="5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>
                  <a:solidFill>
                    <a:srgbClr val="CC6600"/>
                  </a:solidFill>
                </a:rPr>
                <a:t>显然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1201" y="2627"/>
              <a:ext cx="173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srgbClr val="C00000"/>
                  </a:solidFill>
                </a:rPr>
                <a:t>(1) </a:t>
              </a:r>
              <a:r>
                <a:rPr lang="en-US" altLang="zh-CN" kern="0" dirty="0">
                  <a:solidFill>
                    <a:srgbClr val="FF3300"/>
                  </a:solidFill>
                </a:rPr>
                <a:t>A</a:t>
              </a:r>
              <a:r>
                <a:rPr lang="zh-CN" altLang="zh-CN" kern="0" dirty="0">
                  <a:solidFill>
                    <a:srgbClr val="FF3300"/>
                  </a:solidFill>
                </a:rPr>
                <a:t>是对称矩阵</a:t>
              </a:r>
              <a:endParaRPr lang="zh-CN" altLang="en-US" kern="0" dirty="0">
                <a:solidFill>
                  <a:srgbClr val="FF3300"/>
                </a:solidFill>
              </a:endParaRPr>
            </a:p>
          </p:txBody>
        </p:sp>
      </p:grp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1963738" y="4603750"/>
            <a:ext cx="4670425" cy="762000"/>
            <a:chOff x="1237" y="2900"/>
            <a:chExt cx="2942" cy="480"/>
          </a:xfrm>
        </p:grpSpPr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1587" y="2950"/>
              <a:ext cx="15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1" kern="0" dirty="0">
                  <a:solidFill>
                    <a:srgbClr val="FF0000"/>
                  </a:solidFill>
                </a:rPr>
                <a:t>f</a:t>
              </a:r>
              <a:r>
                <a:rPr lang="en-US" altLang="zh-CN" kern="0" dirty="0">
                  <a:solidFill>
                    <a:srgbClr val="FF0000"/>
                  </a:solidFill>
                </a:rPr>
                <a:t> (</a:t>
              </a:r>
              <a:r>
                <a:rPr lang="en-US" altLang="zh-CN" i="1" kern="0" dirty="0">
                  <a:solidFill>
                    <a:srgbClr val="FF0000"/>
                  </a:solidFill>
                </a:rPr>
                <a:t>x</a:t>
              </a:r>
              <a:r>
                <a:rPr lang="en-US" altLang="zh-CN" kern="0" baseline="-25000" dirty="0">
                  <a:solidFill>
                    <a:srgbClr val="FF0000"/>
                  </a:solidFill>
                </a:rPr>
                <a:t>1</a:t>
              </a:r>
              <a:r>
                <a:rPr lang="en-US" altLang="zh-CN" kern="0" dirty="0">
                  <a:solidFill>
                    <a:srgbClr val="FF0000"/>
                  </a:solidFill>
                </a:rPr>
                <a:t>, </a:t>
              </a:r>
              <a:r>
                <a:rPr lang="en-US" altLang="zh-CN" i="1" kern="0" dirty="0">
                  <a:solidFill>
                    <a:srgbClr val="FF0000"/>
                  </a:solidFill>
                </a:rPr>
                <a:t>x</a:t>
              </a:r>
              <a:r>
                <a:rPr lang="en-US" altLang="zh-CN" kern="0" baseline="-25000" dirty="0">
                  <a:solidFill>
                    <a:srgbClr val="FF0000"/>
                  </a:solidFill>
                </a:rPr>
                <a:t>2</a:t>
              </a:r>
              <a:r>
                <a:rPr lang="en-US" altLang="zh-CN" kern="0" dirty="0">
                  <a:solidFill>
                    <a:srgbClr val="FF0000"/>
                  </a:solidFill>
                </a:rPr>
                <a:t>, …, </a:t>
              </a:r>
              <a:r>
                <a:rPr lang="en-US" altLang="zh-CN" i="1" kern="0" dirty="0" err="1">
                  <a:solidFill>
                    <a:srgbClr val="FF0000"/>
                  </a:solidFill>
                </a:rPr>
                <a:t>x</a:t>
              </a:r>
              <a:r>
                <a:rPr lang="en-US" altLang="zh-CN" i="1" kern="0" baseline="-25000" dirty="0" err="1">
                  <a:solidFill>
                    <a:srgbClr val="FF0000"/>
                  </a:solidFill>
                </a:rPr>
                <a:t>n</a:t>
              </a:r>
              <a:r>
                <a:rPr lang="en-US" altLang="zh-CN" kern="0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28" name="AutoShape 28"/>
            <p:cNvSpPr>
              <a:spLocks noChangeArrowheads="1"/>
            </p:cNvSpPr>
            <p:nvPr/>
          </p:nvSpPr>
          <p:spPr bwMode="auto">
            <a:xfrm>
              <a:off x="3151" y="3081"/>
              <a:ext cx="611" cy="130"/>
            </a:xfrm>
            <a:prstGeom prst="leftRightArrow">
              <a:avLst>
                <a:gd name="adj1" fmla="val 50000"/>
                <a:gd name="adj2" fmla="val 94000"/>
              </a:avLst>
            </a:prstGeom>
            <a:solidFill>
              <a:srgbClr val="052F61"/>
            </a:solidFill>
            <a:ln w="9525">
              <a:solidFill>
                <a:srgbClr val="76DBF4"/>
              </a:solidFill>
              <a:miter lim="800000"/>
              <a:headEnd type="none" w="sm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3828" y="2900"/>
              <a:ext cx="351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4400" b="0" i="1" kern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1237" y="2959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srgbClr val="C00000"/>
                  </a:solidFill>
                </a:rPr>
                <a:t>(2)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9" grpId="0" build="p" autoUpdateAnimBg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512368" y="2254672"/>
            <a:ext cx="4943475" cy="108585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kumimoji="1" lang="en-US" altLang="zh-CN" sz="2400" i="1"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                               n</a:t>
            </a:r>
          </a:p>
          <a:p>
            <a:pPr algn="l">
              <a:lnSpc>
                <a:spcPct val="80000"/>
              </a:lnSpc>
            </a:pPr>
            <a:r>
              <a:rPr kumimoji="1" lang="en-US" altLang="zh-CN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effectLst>
                  <a:outerShdw blurRad="38100" dist="38100" dir="2700000" algn="tl">
                    <a:srgbClr val="FFFFFF"/>
                  </a:outerShdw>
                </a:effectLst>
              </a:rPr>
              <a:t>f</a:t>
            </a:r>
            <a:r>
              <a:rPr kumimoji="1"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(</a:t>
            </a:r>
            <a:r>
              <a:rPr kumimoji="1" lang="en-US" altLang="zh-CN" i="1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x</a:t>
            </a:r>
            <a:r>
              <a:rPr kumimoji="1" lang="en-US" altLang="zh-CN" baseline="-2500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1</a:t>
            </a:r>
            <a:r>
              <a:rPr kumimoji="1"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, </a:t>
            </a:r>
            <a:r>
              <a:rPr kumimoji="1" lang="en-US" altLang="zh-CN" i="1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x</a:t>
            </a:r>
            <a:r>
              <a:rPr kumimoji="1" lang="en-US" altLang="zh-CN" baseline="-2500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2</a:t>
            </a:r>
            <a:r>
              <a:rPr kumimoji="1"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, …, </a:t>
            </a:r>
            <a:r>
              <a:rPr kumimoji="1" lang="en-US" altLang="zh-CN" i="1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x</a:t>
            </a:r>
            <a:r>
              <a:rPr kumimoji="1" lang="en-US" altLang="zh-CN" i="1" baseline="-25000">
                <a:effectLst>
                  <a:outerShdw blurRad="38100" dist="38100" dir="2700000" algn="tl">
                    <a:srgbClr val="FFFFFF"/>
                  </a:outerShdw>
                </a:effectLst>
              </a:rPr>
              <a:t>n</a:t>
            </a:r>
            <a:r>
              <a:rPr kumimoji="1"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) =   </a:t>
            </a:r>
            <a:r>
              <a:rPr kumimoji="1" lang="en-US" altLang="zh-CN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   </a:t>
            </a:r>
            <a:r>
              <a:rPr kumimoji="1" lang="en-US" altLang="zh-CN" i="1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a</a:t>
            </a:r>
            <a:r>
              <a:rPr kumimoji="1" lang="en-US" altLang="zh-CN" i="1" baseline="-2500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ij</a:t>
            </a:r>
            <a:r>
              <a:rPr kumimoji="1" lang="en-US" altLang="zh-CN" i="1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x</a:t>
            </a:r>
            <a:r>
              <a:rPr kumimoji="1" lang="en-US" altLang="zh-CN" i="1" baseline="-2500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i</a:t>
            </a:r>
            <a:r>
              <a:rPr kumimoji="1" lang="en-US" altLang="zh-CN" i="1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x</a:t>
            </a:r>
            <a:r>
              <a:rPr kumimoji="1" lang="en-US" altLang="zh-CN" i="1" baseline="-2500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j</a:t>
            </a:r>
            <a:r>
              <a:rPr kumimoji="1" lang="en-US" altLang="zh-CN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 </a:t>
            </a:r>
          </a:p>
          <a:p>
            <a:pPr algn="l">
              <a:lnSpc>
                <a:spcPct val="80000"/>
              </a:lnSpc>
            </a:pPr>
            <a:r>
              <a:rPr kumimoji="1" lang="en-US" altLang="zh-CN" sz="2400" i="1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                                       i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, </a:t>
            </a:r>
            <a:r>
              <a:rPr kumimoji="1" lang="en-US" altLang="zh-CN" sz="2400" i="1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j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 =1</a:t>
            </a:r>
            <a:endParaRPr kumimoji="1" lang="en-US" altLang="en-US" sz="2400">
              <a:effectLst>
                <a:outerShdw blurRad="38100" dist="38100" dir="2700000" algn="tl">
                  <a:srgbClr val="FFFFFF"/>
                </a:outerShdw>
              </a:effectLst>
              <a:sym typeface="Symbol" panose="05050102010706020507" pitchFamily="18" charset="2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997893" y="3721522"/>
            <a:ext cx="3651250" cy="1905000"/>
            <a:chOff x="480" y="1344"/>
            <a:chExt cx="2300" cy="1200"/>
          </a:xfrm>
        </p:grpSpPr>
        <p:sp>
          <p:nvSpPr>
            <p:cNvPr id="4" name="Rectangle 8"/>
            <p:cNvSpPr>
              <a:spLocks noChangeArrowheads="1"/>
            </p:cNvSpPr>
            <p:nvPr/>
          </p:nvSpPr>
          <p:spPr bwMode="auto">
            <a:xfrm>
              <a:off x="480" y="1776"/>
              <a:ext cx="56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</a:t>
              </a: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= </a:t>
              </a:r>
            </a:p>
          </p:txBody>
        </p:sp>
        <p:sp>
          <p:nvSpPr>
            <p:cNvPr id="5" name="AutoShape 9"/>
            <p:cNvSpPr>
              <a:spLocks noChangeArrowheads="1"/>
            </p:cNvSpPr>
            <p:nvPr/>
          </p:nvSpPr>
          <p:spPr bwMode="auto">
            <a:xfrm>
              <a:off x="1004" y="1344"/>
              <a:ext cx="1776" cy="1200"/>
            </a:xfrm>
            <a:prstGeom prst="bracketPair">
              <a:avLst>
                <a:gd name="adj" fmla="val 725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i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11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</a:t>
              </a:r>
              <a:r>
                <a:rPr lang="en-US" altLang="zh-CN" i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12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…  </a:t>
              </a:r>
              <a:r>
                <a:rPr lang="en-US" altLang="zh-CN" i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</a:t>
              </a:r>
              <a:r>
                <a:rPr lang="en-US" altLang="zh-CN" i="1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n</a:t>
              </a:r>
            </a:p>
            <a:p>
              <a:r>
                <a:rPr lang="en-US" altLang="zh-CN" i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21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</a:t>
              </a:r>
              <a:r>
                <a:rPr lang="en-US" altLang="zh-CN" i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22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…  </a:t>
              </a:r>
              <a:r>
                <a:rPr lang="en-US" altLang="zh-CN" i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</a:t>
              </a:r>
              <a:r>
                <a:rPr lang="en-US" altLang="zh-CN" i="1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n</a:t>
              </a:r>
            </a:p>
            <a:p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…  …  …  …</a:t>
              </a:r>
            </a:p>
            <a:p>
              <a:r>
                <a:rPr lang="en-US" altLang="zh-CN" i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</a:t>
              </a:r>
              <a:r>
                <a:rPr lang="en-US" altLang="zh-CN" i="1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n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</a:t>
              </a:r>
              <a:r>
                <a:rPr lang="en-US" altLang="zh-CN" i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</a:t>
              </a:r>
              <a:r>
                <a:rPr lang="en-US" altLang="zh-CN" i="1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n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…  </a:t>
              </a:r>
              <a:r>
                <a:rPr lang="en-US" altLang="zh-CN" i="1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</a:t>
              </a:r>
              <a:r>
                <a:rPr lang="en-US" altLang="zh-CN" i="1" baseline="-25000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nn</a:t>
              </a:r>
              <a:endParaRPr lang="en-US" altLang="zh-CN" i="1" baseline="-250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5417493" y="3721522"/>
            <a:ext cx="1438275" cy="1905000"/>
            <a:chOff x="4234" y="1680"/>
            <a:chExt cx="906" cy="1200"/>
          </a:xfrm>
        </p:grpSpPr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4234" y="2116"/>
              <a:ext cx="51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x </a:t>
              </a: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= </a:t>
              </a:r>
            </a:p>
          </p:txBody>
        </p:sp>
        <p:sp>
          <p:nvSpPr>
            <p:cNvPr id="8" name="AutoShape 12"/>
            <p:cNvSpPr>
              <a:spLocks noChangeArrowheads="1"/>
            </p:cNvSpPr>
            <p:nvPr/>
          </p:nvSpPr>
          <p:spPr bwMode="auto">
            <a:xfrm>
              <a:off x="4704" y="1680"/>
              <a:ext cx="436" cy="1200"/>
            </a:xfrm>
            <a:prstGeom prst="bracketPair">
              <a:avLst>
                <a:gd name="adj" fmla="val 12843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i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x</a:t>
              </a:r>
              <a:r>
                <a:rPr lang="en-US" altLang="zh-CN" baseline="-250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</a:t>
              </a:r>
              <a:endParaRPr lang="en-US" altLang="zh-CN" i="1" baseline="-2500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r>
                <a:rPr lang="en-US" altLang="zh-CN" i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x</a:t>
              </a:r>
              <a:r>
                <a:rPr lang="en-US" altLang="zh-CN" baseline="-250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</a:t>
              </a:r>
              <a:endParaRPr lang="en-US" altLang="zh-CN" i="1" baseline="-2500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…</a:t>
              </a:r>
            </a:p>
            <a:p>
              <a:r>
                <a:rPr lang="en-US" altLang="zh-CN" i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x</a:t>
              </a:r>
              <a:r>
                <a:rPr lang="en-US" altLang="zh-CN" i="1" baseline="-250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n</a:t>
              </a:r>
            </a:p>
          </p:txBody>
        </p:sp>
      </p:grp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4469756" y="5855122"/>
            <a:ext cx="1262062" cy="695325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i="1">
                <a:effectLst>
                  <a:outerShdw blurRad="38100" dist="38100" dir="2700000" algn="tl">
                    <a:srgbClr val="FFFFFF"/>
                  </a:outerShdw>
                </a:effectLst>
              </a:rPr>
              <a:t> x</a:t>
            </a:r>
            <a:r>
              <a:rPr kumimoji="1" lang="en-US" altLang="zh-CN" baseline="30000">
                <a:effectLst>
                  <a:outerShdw blurRad="38100" dist="38100" dir="2700000" algn="tl">
                    <a:srgbClr val="FFFFFF"/>
                  </a:outerShdw>
                </a:effectLst>
              </a:rPr>
              <a:t>T</a:t>
            </a:r>
            <a:r>
              <a:rPr kumimoji="1" lang="en-US" altLang="zh-CN" i="1">
                <a:effectLst>
                  <a:outerShdw blurRad="38100" dist="38100" dir="2700000" algn="tl">
                    <a:srgbClr val="FFFFFF"/>
                  </a:outerShdw>
                </a:effectLst>
              </a:rPr>
              <a:t>Ax</a:t>
            </a:r>
            <a:r>
              <a:rPr kumimoji="1"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5026968" y="3416722"/>
            <a:ext cx="76200" cy="2286000"/>
            <a:chOff x="3072" y="1248"/>
            <a:chExt cx="48" cy="1440"/>
          </a:xfrm>
        </p:grpSpPr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3072" y="1248"/>
              <a:ext cx="0" cy="14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3120" y="1248"/>
              <a:ext cx="0" cy="14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759768" y="6083722"/>
            <a:ext cx="1828800" cy="685800"/>
          </a:xfrm>
          <a:prstGeom prst="wedgeRectCallout">
            <a:avLst>
              <a:gd name="adj1" fmla="val -25259"/>
              <a:gd name="adj2" fmla="val -220602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en-US" altLang="zh-CN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 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的矩阵</a:t>
            </a:r>
          </a:p>
        </p:txBody>
      </p:sp>
      <p:sp>
        <p:nvSpPr>
          <p:cNvPr id="14" name="AutoShape 18"/>
          <p:cNvSpPr>
            <a:spLocks noChangeArrowheads="1"/>
          </p:cNvSpPr>
          <p:nvPr/>
        </p:nvSpPr>
        <p:spPr bwMode="auto">
          <a:xfrm>
            <a:off x="835968" y="978322"/>
            <a:ext cx="2362200" cy="685800"/>
          </a:xfrm>
          <a:prstGeom prst="wedgeRectCallout">
            <a:avLst>
              <a:gd name="adj1" fmla="val 44088"/>
              <a:gd name="adj2" fmla="val 131019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kumimoji="1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的二次型</a:t>
            </a:r>
            <a:endParaRPr kumimoji="1" lang="zh-CN" altLang="en-US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5941368" y="1130722"/>
            <a:ext cx="2408238" cy="588963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i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 </a:t>
            </a:r>
            <a:r>
              <a:rPr kumimoji="1"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的秩</a:t>
            </a:r>
            <a:r>
              <a:rPr kumimoji="1"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: r(</a:t>
            </a:r>
            <a:r>
              <a:rPr kumimoji="1" lang="en-US" altLang="zh-CN" i="1">
                <a:effectLst>
                  <a:outerShdw blurRad="38100" dist="38100" dir="2700000" algn="tl">
                    <a:srgbClr val="FFFFFF"/>
                  </a:outerShdw>
                </a:effectLst>
              </a:rPr>
              <a:t>A</a:t>
            </a:r>
            <a:r>
              <a:rPr kumimoji="1"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) </a:t>
            </a:r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759768" y="892597"/>
            <a:ext cx="8001000" cy="0"/>
          </a:xfrm>
          <a:prstGeom prst="line">
            <a:avLst/>
          </a:prstGeom>
          <a:noFill/>
          <a:ln w="19050">
            <a:solidFill>
              <a:srgbClr val="FF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265218" y="490960"/>
            <a:ext cx="2571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16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Arial" panose="020B0604020202020204" pitchFamily="34" charset="0"/>
              </a:rPr>
              <a:t>§5.1 </a:t>
            </a:r>
            <a:r>
              <a:rPr lang="zh-CN" altLang="en-US" sz="16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Arial" panose="020B0604020202020204" pitchFamily="34" charset="0"/>
              </a:rPr>
              <a:t>二次型及其矩阵表示 </a:t>
            </a: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683568" y="476672"/>
            <a:ext cx="1606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第五章 二次型 </a:t>
            </a:r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891982"/>
              </p:ext>
            </p:extLst>
          </p:nvPr>
        </p:nvGraphicFramePr>
        <p:xfrm>
          <a:off x="396793" y="3376241"/>
          <a:ext cx="175165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0640" imgH="482400" progId="Equation.DSMT4">
                  <p:embed/>
                </p:oleObj>
              </mc:Choice>
              <mc:Fallback>
                <p:oleObj name="Equation" r:id="rId2" imgW="17906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93" y="3376241"/>
                        <a:ext cx="175165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020402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588" y="158750"/>
            <a:ext cx="9144000" cy="6858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5ECFF"/>
              </a:gs>
              <a:gs pos="50000">
                <a:srgbClr val="FFFFFF"/>
              </a:gs>
              <a:gs pos="100000">
                <a:srgbClr val="C5ECFF"/>
              </a:gs>
            </a:gsLst>
            <a:lin ang="2700000" scaled="1"/>
          </a:gradFill>
          <a:ln w="57150" cap="rnd" cmpd="thinThick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1066800" y="304800"/>
            <a:ext cx="75438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effectLst/>
                <a:latin typeface="华文楷体" pitchFamily="2" charset="-122"/>
                <a:ea typeface="华文楷体" pitchFamily="2" charset="-122"/>
              </a:rPr>
              <a:t>当给定了</a:t>
            </a:r>
            <a:r>
              <a:rPr lang="zh-CN" altLang="en-US" dirty="0">
                <a:effectLst/>
                <a:ea typeface="华文楷体" pitchFamily="2" charset="-122"/>
              </a:rPr>
              <a:t>二次型 </a:t>
            </a:r>
            <a:r>
              <a:rPr lang="en-US" altLang="zh-CN" i="1" dirty="0">
                <a:effectLst/>
                <a:ea typeface="华文楷体" pitchFamily="2" charset="-122"/>
              </a:rPr>
              <a:t>f </a:t>
            </a:r>
            <a:r>
              <a:rPr lang="zh-CN" altLang="en-US" dirty="0">
                <a:effectLst/>
                <a:latin typeface="华文楷体" pitchFamily="2" charset="-122"/>
                <a:ea typeface="华文楷体" pitchFamily="2" charset="-122"/>
              </a:rPr>
              <a:t>时</a:t>
            </a:r>
            <a:r>
              <a:rPr lang="en-US" altLang="zh-CN" dirty="0">
                <a:effectLst/>
                <a:latin typeface="华文楷体" pitchFamily="2" charset="-122"/>
                <a:ea typeface="华文楷体" pitchFamily="2" charset="-122"/>
              </a:rPr>
              <a:t>, </a:t>
            </a:r>
            <a:r>
              <a:rPr lang="zh-CN" altLang="en-US" dirty="0">
                <a:effectLst/>
                <a:latin typeface="华文楷体" pitchFamily="2" charset="-122"/>
                <a:ea typeface="华文楷体" pitchFamily="2" charset="-122"/>
              </a:rPr>
              <a:t>要求能准确写出其对应的实对称矩阵</a:t>
            </a:r>
            <a:r>
              <a:rPr lang="en-US" altLang="zh-CN" i="1" dirty="0">
                <a:effectLst/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dirty="0">
                <a:effectLst/>
                <a:latin typeface="华文楷体" pitchFamily="2" charset="-122"/>
                <a:ea typeface="华文楷体" pitchFamily="2" charset="-122"/>
              </a:rPr>
              <a:t>：</a:t>
            </a:r>
          </a:p>
          <a:p>
            <a:pPr eaLnBrk="1" hangingPunct="1">
              <a:defRPr/>
            </a:pPr>
            <a:r>
              <a:rPr lang="en-US" altLang="zh-CN" dirty="0">
                <a:effectLst/>
                <a:latin typeface="华文楷体" pitchFamily="2" charset="-122"/>
                <a:ea typeface="华文楷体" pitchFamily="2" charset="-122"/>
              </a:rPr>
              <a:t>(1) </a:t>
            </a:r>
            <a:r>
              <a:rPr lang="en-US" altLang="zh-CN" i="1" dirty="0">
                <a:effectLst/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dirty="0">
                <a:effectLst/>
                <a:latin typeface="华文楷体" pitchFamily="2" charset="-122"/>
                <a:ea typeface="华文楷体" pitchFamily="2" charset="-122"/>
              </a:rPr>
              <a:t>中对角线上的元素</a:t>
            </a:r>
            <a:r>
              <a:rPr lang="en-US" altLang="zh-CN" i="1" dirty="0">
                <a:effectLst/>
                <a:latin typeface="华文楷体" pitchFamily="2" charset="-122"/>
                <a:ea typeface="华文楷体" pitchFamily="2" charset="-122"/>
              </a:rPr>
              <a:t>a</a:t>
            </a:r>
            <a:r>
              <a:rPr lang="en-US" altLang="zh-CN" baseline="-25000" dirty="0">
                <a:effectLst/>
                <a:latin typeface="华文楷体" pitchFamily="2" charset="-122"/>
                <a:ea typeface="华文楷体" pitchFamily="2" charset="-122"/>
              </a:rPr>
              <a:t>11</a:t>
            </a:r>
            <a:r>
              <a:rPr lang="en-US" altLang="zh-CN" dirty="0">
                <a:effectLst/>
                <a:latin typeface="华文楷体" pitchFamily="2" charset="-122"/>
                <a:ea typeface="华文楷体" pitchFamily="2" charset="-122"/>
              </a:rPr>
              <a:t>, </a:t>
            </a:r>
            <a:r>
              <a:rPr lang="en-US" altLang="zh-CN" i="1" dirty="0">
                <a:effectLst/>
                <a:latin typeface="华文楷体" pitchFamily="2" charset="-122"/>
                <a:ea typeface="华文楷体" pitchFamily="2" charset="-122"/>
              </a:rPr>
              <a:t>a</a:t>
            </a:r>
            <a:r>
              <a:rPr lang="en-US" altLang="zh-CN" baseline="-25000" dirty="0">
                <a:effectLst/>
                <a:latin typeface="华文楷体" pitchFamily="2" charset="-122"/>
                <a:ea typeface="华文楷体" pitchFamily="2" charset="-122"/>
              </a:rPr>
              <a:t>22</a:t>
            </a:r>
            <a:r>
              <a:rPr lang="en-US" altLang="zh-CN" dirty="0">
                <a:effectLst/>
                <a:latin typeface="华文楷体" pitchFamily="2" charset="-122"/>
                <a:ea typeface="华文楷体" pitchFamily="2" charset="-122"/>
              </a:rPr>
              <a:t>, …, </a:t>
            </a:r>
            <a:r>
              <a:rPr lang="en-US" altLang="zh-CN" i="1" dirty="0" err="1">
                <a:effectLst/>
                <a:latin typeface="华文楷体" pitchFamily="2" charset="-122"/>
                <a:ea typeface="华文楷体" pitchFamily="2" charset="-122"/>
              </a:rPr>
              <a:t>a</a:t>
            </a:r>
            <a:r>
              <a:rPr lang="en-US" altLang="zh-CN" i="1" baseline="-25000" dirty="0" err="1">
                <a:effectLst/>
                <a:latin typeface="华文楷体" pitchFamily="2" charset="-122"/>
                <a:ea typeface="华文楷体" pitchFamily="2" charset="-122"/>
              </a:rPr>
              <a:t>nn</a:t>
            </a:r>
            <a:r>
              <a:rPr lang="zh-CN" altLang="en-US" dirty="0">
                <a:effectLst/>
                <a:latin typeface="华文楷体" pitchFamily="2" charset="-122"/>
                <a:ea typeface="华文楷体" pitchFamily="2" charset="-122"/>
              </a:rPr>
              <a:t>依次为</a:t>
            </a:r>
          </a:p>
          <a:p>
            <a:pPr eaLnBrk="1" hangingPunct="1">
              <a:defRPr/>
            </a:pPr>
            <a:endParaRPr lang="zh-CN" altLang="en-US" dirty="0"/>
          </a:p>
          <a:p>
            <a:pPr eaLnBrk="1" hangingPunct="1">
              <a:defRPr/>
            </a:pPr>
            <a:r>
              <a:rPr lang="zh-CN" altLang="en-US" dirty="0">
                <a:effectLst/>
                <a:latin typeface="华文楷体" pitchFamily="2" charset="-122"/>
                <a:ea typeface="华文楷体" pitchFamily="2" charset="-122"/>
              </a:rPr>
              <a:t>的系数；</a:t>
            </a:r>
          </a:p>
          <a:p>
            <a:pPr eaLnBrk="1" hangingPunct="1">
              <a:defRPr/>
            </a:pPr>
            <a:endParaRPr lang="zh-CN" altLang="en-US" dirty="0"/>
          </a:p>
          <a:p>
            <a:pPr eaLnBrk="1" hangingPunct="1">
              <a:defRPr/>
            </a:pPr>
            <a:r>
              <a:rPr lang="en-US" altLang="zh-CN" dirty="0">
                <a:effectLst/>
                <a:latin typeface="华文楷体" pitchFamily="2" charset="-122"/>
                <a:ea typeface="华文楷体" pitchFamily="2" charset="-122"/>
              </a:rPr>
              <a:t>(2) </a:t>
            </a:r>
            <a:r>
              <a:rPr lang="zh-CN" altLang="en-US" dirty="0">
                <a:effectLst/>
                <a:latin typeface="华文楷体" pitchFamily="2" charset="-122"/>
                <a:ea typeface="华文楷体" pitchFamily="2" charset="-122"/>
              </a:rPr>
              <a:t>对于</a:t>
            </a:r>
            <a:r>
              <a:rPr lang="en-US" altLang="zh-CN" i="1" dirty="0">
                <a:effectLst/>
              </a:rPr>
              <a:t>i</a:t>
            </a:r>
            <a:r>
              <a:rPr lang="en-US" altLang="zh-CN" dirty="0">
                <a:effectLst/>
              </a:rPr>
              <a:t> </a:t>
            </a:r>
            <a:r>
              <a:rPr lang="en-US" altLang="zh-CN" dirty="0">
                <a:effectLst/>
                <a:sym typeface="Symbol" panose="05050102010706020507" pitchFamily="18" charset="2"/>
              </a:rPr>
              <a:t> </a:t>
            </a:r>
            <a:r>
              <a:rPr lang="en-US" altLang="zh-CN" i="1" dirty="0">
                <a:effectLst/>
                <a:sym typeface="Symbol" panose="05050102010706020507" pitchFamily="18" charset="2"/>
              </a:rPr>
              <a:t>j</a:t>
            </a:r>
            <a:r>
              <a:rPr lang="en-US" altLang="zh-CN" dirty="0">
                <a:effectLst/>
              </a:rPr>
              <a:t>, </a:t>
            </a:r>
            <a:r>
              <a:rPr lang="en-US" altLang="zh-CN" i="1" dirty="0" err="1">
                <a:effectLst/>
              </a:rPr>
              <a:t>a</a:t>
            </a:r>
            <a:r>
              <a:rPr lang="en-US" altLang="zh-CN" i="1" baseline="-25000" dirty="0" err="1">
                <a:effectLst/>
              </a:rPr>
              <a:t>ij</a:t>
            </a:r>
            <a:r>
              <a:rPr lang="en-US" altLang="zh-CN" i="1" baseline="-25000" dirty="0">
                <a:effectLst/>
              </a:rPr>
              <a:t> </a:t>
            </a:r>
            <a:r>
              <a:rPr lang="en-US" altLang="zh-CN" dirty="0">
                <a:effectLst/>
              </a:rPr>
              <a:t>= </a:t>
            </a:r>
            <a:r>
              <a:rPr lang="en-US" altLang="zh-CN" i="1" dirty="0" err="1">
                <a:effectLst/>
              </a:rPr>
              <a:t>a</a:t>
            </a:r>
            <a:r>
              <a:rPr lang="en-US" altLang="zh-CN" i="1" baseline="-25000" dirty="0" err="1">
                <a:effectLst/>
              </a:rPr>
              <a:t>ji</a:t>
            </a:r>
            <a:r>
              <a:rPr lang="zh-CN" altLang="en-US" dirty="0">
                <a:effectLst/>
                <a:latin typeface="华文楷体" pitchFamily="2" charset="-122"/>
                <a:ea typeface="华文楷体" pitchFamily="2" charset="-122"/>
              </a:rPr>
              <a:t>为</a:t>
            </a:r>
            <a:r>
              <a:rPr lang="zh-CN" altLang="en-US" dirty="0">
                <a:effectLst/>
              </a:rPr>
              <a:t> </a:t>
            </a:r>
            <a:r>
              <a:rPr lang="en-US" altLang="zh-CN" i="1" dirty="0">
                <a:effectLst/>
              </a:rPr>
              <a:t>x</a:t>
            </a:r>
            <a:r>
              <a:rPr lang="en-US" altLang="zh-CN" i="1" baseline="-25000" dirty="0">
                <a:effectLst/>
              </a:rPr>
              <a:t>i </a:t>
            </a:r>
            <a:r>
              <a:rPr lang="en-US" altLang="zh-CN" i="1" dirty="0" err="1">
                <a:effectLst/>
              </a:rPr>
              <a:t>x</a:t>
            </a:r>
            <a:r>
              <a:rPr lang="en-US" altLang="zh-CN" i="1" baseline="-25000" dirty="0" err="1">
                <a:effectLst/>
              </a:rPr>
              <a:t>j</a:t>
            </a:r>
            <a:r>
              <a:rPr lang="en-US" altLang="zh-CN" i="1" baseline="-25000" dirty="0">
                <a:effectLst/>
              </a:rPr>
              <a:t> </a:t>
            </a:r>
            <a:r>
              <a:rPr lang="zh-CN" altLang="en-US" dirty="0">
                <a:effectLst/>
                <a:latin typeface="华文楷体" pitchFamily="2" charset="-122"/>
                <a:ea typeface="华文楷体" pitchFamily="2" charset="-122"/>
              </a:rPr>
              <a:t>的系数的一半</a:t>
            </a:r>
            <a:r>
              <a:rPr lang="en-US" altLang="zh-CN" dirty="0">
                <a:effectLst/>
              </a:rPr>
              <a:t>, </a:t>
            </a:r>
            <a:r>
              <a:rPr lang="en-US" altLang="zh-CN" i="1" dirty="0">
                <a:effectLst/>
              </a:rPr>
              <a:t>i</a:t>
            </a:r>
            <a:r>
              <a:rPr lang="en-US" altLang="zh-CN" dirty="0">
                <a:effectLst/>
              </a:rPr>
              <a:t>, </a:t>
            </a:r>
            <a:r>
              <a:rPr lang="en-US" altLang="zh-CN" i="1" dirty="0">
                <a:effectLst/>
              </a:rPr>
              <a:t>j</a:t>
            </a:r>
            <a:r>
              <a:rPr lang="en-US" altLang="zh-CN" dirty="0">
                <a:effectLst/>
              </a:rPr>
              <a:t> = 1, 2, …, </a:t>
            </a:r>
            <a:r>
              <a:rPr lang="en-US" altLang="zh-CN" i="1" dirty="0">
                <a:effectLst/>
              </a:rPr>
              <a:t>n</a:t>
            </a:r>
            <a:r>
              <a:rPr lang="en-US" altLang="zh-CN" dirty="0">
                <a:effectLst/>
              </a:rPr>
              <a:t>.  </a:t>
            </a:r>
          </a:p>
        </p:txBody>
      </p:sp>
      <p:graphicFrame>
        <p:nvGraphicFramePr>
          <p:cNvPr id="17412" name="Object 5"/>
          <p:cNvGraphicFramePr>
            <a:graphicFrameLocks noChangeAspect="1"/>
          </p:cNvGraphicFramePr>
          <p:nvPr/>
        </p:nvGraphicFramePr>
        <p:xfrm>
          <a:off x="4211638" y="2543175"/>
          <a:ext cx="19494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895230" imgH="190386" progId="Equation.3">
                  <p:embed/>
                </p:oleObj>
              </mc:Choice>
              <mc:Fallback>
                <p:oleObj name="公式" r:id="rId2" imgW="895230" imgH="19038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543175"/>
                        <a:ext cx="1949450" cy="608013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60350"/>
            <a:ext cx="607695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07950" y="4581525"/>
            <a:ext cx="4852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-apple-system"/>
              </a:rPr>
              <a:t>所以有下面一一对应的关系：</a:t>
            </a:r>
            <a:endParaRPr lang="zh-CN" altLang="en-US">
              <a:solidFill>
                <a:srgbClr val="0000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5192713"/>
            <a:ext cx="53244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7964369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899592" y="620688"/>
            <a:ext cx="64807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/>
              <a:t>解析几何中二次曲线的一般方程为</a:t>
            </a:r>
            <a:endParaRPr lang="zh-CN" altLang="zh-CN" sz="2000" kern="100" dirty="0"/>
          </a:p>
        </p:txBody>
      </p:sp>
    </p:spTree>
    <p:extLst>
      <p:ext uri="{BB962C8B-B14F-4D97-AF65-F5344CB8AC3E}">
        <p14:creationId xmlns:p14="http://schemas.microsoft.com/office/powerpoint/2010/main" val="348990790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2"/>
          <p:cNvSpPr>
            <a:spLocks noChangeArrowheads="1"/>
          </p:cNvSpPr>
          <p:nvPr/>
        </p:nvSpPr>
        <p:spPr bwMode="auto">
          <a:xfrm>
            <a:off x="1588" y="158750"/>
            <a:ext cx="9144000" cy="6858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5ECFF"/>
              </a:gs>
              <a:gs pos="50000">
                <a:srgbClr val="FFFFFF"/>
              </a:gs>
              <a:gs pos="100000">
                <a:srgbClr val="C5ECFF"/>
              </a:gs>
            </a:gsLst>
            <a:lin ang="2700000" scaled="1"/>
          </a:gradFill>
          <a:ln w="57150" cap="rnd" cmpd="thinThick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82626" name="Object 2"/>
          <p:cNvGraphicFramePr>
            <a:graphicFrameLocks noChangeAspect="1"/>
          </p:cNvGraphicFramePr>
          <p:nvPr/>
        </p:nvGraphicFramePr>
        <p:xfrm>
          <a:off x="3006725" y="4437063"/>
          <a:ext cx="5054600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54600" imgH="1612900" progId="Equation.DSMT4">
                  <p:embed/>
                </p:oleObj>
              </mc:Choice>
              <mc:Fallback>
                <p:oleObj name="Equation" r:id="rId2" imgW="5054600" imgH="1612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5" y="4437063"/>
                        <a:ext cx="5054600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27" name="Object 3"/>
          <p:cNvGraphicFramePr>
            <a:graphicFrameLocks noChangeAspect="1"/>
          </p:cNvGraphicFramePr>
          <p:nvPr/>
        </p:nvGraphicFramePr>
        <p:xfrm>
          <a:off x="2078038" y="3500438"/>
          <a:ext cx="60928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19800" imgH="482600" progId="Equation.DSMT4">
                  <p:embed/>
                </p:oleObj>
              </mc:Choice>
              <mc:Fallback>
                <p:oleObj name="Equation" r:id="rId4" imgW="60198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3500438"/>
                        <a:ext cx="60928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109538" y="3500438"/>
            <a:ext cx="204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00FF"/>
                </a:solidFill>
              </a:rPr>
              <a:t>例</a:t>
            </a:r>
            <a:r>
              <a:rPr lang="en-US" altLang="zh-CN" sz="2400" dirty="0">
                <a:solidFill>
                  <a:srgbClr val="0000FF"/>
                </a:solidFill>
              </a:rPr>
              <a:t>1</a:t>
            </a:r>
            <a:r>
              <a:rPr lang="zh-CN" altLang="en-US" sz="2400" dirty="0"/>
              <a:t>：二次型</a:t>
            </a:r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1449388" y="2506663"/>
            <a:ext cx="408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3300"/>
                </a:solidFill>
              </a:rPr>
              <a:t>注：二次型               对称矩阵</a:t>
            </a:r>
          </a:p>
        </p:txBody>
      </p:sp>
      <p:sp>
        <p:nvSpPr>
          <p:cNvPr id="282630" name="AutoShape 6"/>
          <p:cNvSpPr>
            <a:spLocks noChangeArrowheads="1"/>
          </p:cNvSpPr>
          <p:nvPr/>
        </p:nvSpPr>
        <p:spPr bwMode="auto">
          <a:xfrm>
            <a:off x="3216275" y="2627313"/>
            <a:ext cx="936625" cy="215900"/>
          </a:xfrm>
          <a:prstGeom prst="leftRightArrow">
            <a:avLst>
              <a:gd name="adj1" fmla="val 50000"/>
              <a:gd name="adj2" fmla="val 86765"/>
            </a:avLst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grpSp>
        <p:nvGrpSpPr>
          <p:cNvPr id="24" name="Group 7"/>
          <p:cNvGrpSpPr>
            <a:grpSpLocks/>
          </p:cNvGrpSpPr>
          <p:nvPr/>
        </p:nvGrpSpPr>
        <p:grpSpPr bwMode="auto">
          <a:xfrm>
            <a:off x="1417638" y="620713"/>
            <a:ext cx="4908550" cy="469900"/>
            <a:chOff x="384" y="2256"/>
            <a:chExt cx="3092" cy="296"/>
          </a:xfrm>
        </p:grpSpPr>
        <p:sp>
          <p:nvSpPr>
            <p:cNvPr id="20502" name="Text Box 8"/>
            <p:cNvSpPr txBox="1">
              <a:spLocks noChangeArrowheads="1"/>
            </p:cNvSpPr>
            <p:nvPr/>
          </p:nvSpPr>
          <p:spPr bwMode="auto">
            <a:xfrm>
              <a:off x="384" y="2256"/>
              <a:ext cx="30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把对称矩阵     称为</a:t>
              </a:r>
              <a:r>
                <a:rPr lang="zh-CN" altLang="en-US" sz="2400">
                  <a:solidFill>
                    <a:srgbClr val="0000FF"/>
                  </a:solidFill>
                </a:rPr>
                <a:t>二次型     的矩阵</a:t>
              </a:r>
            </a:p>
          </p:txBody>
        </p:sp>
        <p:graphicFrame>
          <p:nvGraphicFramePr>
            <p:cNvPr id="20503" name="Object 9"/>
            <p:cNvGraphicFramePr>
              <a:graphicFrameLocks noChangeAspect="1"/>
            </p:cNvGraphicFramePr>
            <p:nvPr/>
          </p:nvGraphicFramePr>
          <p:xfrm>
            <a:off x="1448" y="2304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91973" imgH="304668" progId="Equation.DSMT4">
                    <p:embed/>
                  </p:oleObj>
                </mc:Choice>
                <mc:Fallback>
                  <p:oleObj name="Equation" r:id="rId6" imgW="291973" imgH="304668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8" y="2304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4" name="Object 10"/>
            <p:cNvGraphicFramePr>
              <a:graphicFrameLocks noChangeAspect="1"/>
            </p:cNvGraphicFramePr>
            <p:nvPr/>
          </p:nvGraphicFramePr>
          <p:xfrm>
            <a:off x="2592" y="2304"/>
            <a:ext cx="1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04536" imgH="393359" progId="Equation.DSMT4">
                    <p:embed/>
                  </p:oleObj>
                </mc:Choice>
                <mc:Fallback>
                  <p:oleObj name="Equation" r:id="rId8" imgW="304536" imgH="393359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304"/>
                          <a:ext cx="19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Group 11"/>
          <p:cNvGrpSpPr>
            <a:grpSpLocks/>
          </p:cNvGrpSpPr>
          <p:nvPr/>
        </p:nvGrpSpPr>
        <p:grpSpPr bwMode="auto">
          <a:xfrm>
            <a:off x="1417638" y="1171575"/>
            <a:ext cx="5705475" cy="469900"/>
            <a:chOff x="991" y="2400"/>
            <a:chExt cx="3594" cy="296"/>
          </a:xfrm>
        </p:grpSpPr>
        <p:sp>
          <p:nvSpPr>
            <p:cNvPr id="20499" name="Text Box 12"/>
            <p:cNvSpPr txBox="1">
              <a:spLocks noChangeArrowheads="1"/>
            </p:cNvSpPr>
            <p:nvPr/>
          </p:nvSpPr>
          <p:spPr bwMode="auto">
            <a:xfrm>
              <a:off x="991" y="2400"/>
              <a:ext cx="35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也把二次型      称为对称矩阵      的二次型</a:t>
              </a:r>
            </a:p>
          </p:txBody>
        </p:sp>
        <p:graphicFrame>
          <p:nvGraphicFramePr>
            <p:cNvPr id="20500" name="Object 13"/>
            <p:cNvGraphicFramePr>
              <a:graphicFrameLocks noChangeAspect="1"/>
            </p:cNvGraphicFramePr>
            <p:nvPr/>
          </p:nvGraphicFramePr>
          <p:xfrm>
            <a:off x="2064" y="2448"/>
            <a:ext cx="1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04536" imgH="393359" progId="Equation.DSMT4">
                    <p:embed/>
                  </p:oleObj>
                </mc:Choice>
                <mc:Fallback>
                  <p:oleObj name="Equation" r:id="rId10" imgW="304536" imgH="393359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448"/>
                          <a:ext cx="19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1" name="Object 14"/>
            <p:cNvGraphicFramePr>
              <a:graphicFrameLocks noChangeAspect="1"/>
            </p:cNvGraphicFramePr>
            <p:nvPr/>
          </p:nvGraphicFramePr>
          <p:xfrm>
            <a:off x="3504" y="2448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91973" imgH="304668" progId="Equation.DSMT4">
                    <p:embed/>
                  </p:oleObj>
                </mc:Choice>
                <mc:Fallback>
                  <p:oleObj name="Equation" r:id="rId12" imgW="291973" imgH="304668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448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Group 15"/>
          <p:cNvGrpSpPr>
            <a:grpSpLocks/>
          </p:cNvGrpSpPr>
          <p:nvPr/>
        </p:nvGrpSpPr>
        <p:grpSpPr bwMode="auto">
          <a:xfrm>
            <a:off x="1449388" y="1803400"/>
            <a:ext cx="4929187" cy="457200"/>
            <a:chOff x="410" y="2976"/>
            <a:chExt cx="3105" cy="288"/>
          </a:xfrm>
        </p:grpSpPr>
        <p:sp>
          <p:nvSpPr>
            <p:cNvPr id="20496" name="Text Box 16"/>
            <p:cNvSpPr txBox="1">
              <a:spLocks noChangeArrowheads="1"/>
            </p:cNvSpPr>
            <p:nvPr/>
          </p:nvSpPr>
          <p:spPr bwMode="auto">
            <a:xfrm>
              <a:off x="410" y="2976"/>
              <a:ext cx="31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对称矩阵     的秩称为</a:t>
              </a:r>
              <a:r>
                <a:rPr lang="zh-CN" altLang="en-US" sz="2400">
                  <a:solidFill>
                    <a:srgbClr val="0000FF"/>
                  </a:solidFill>
                </a:rPr>
                <a:t>二次型     的秩</a:t>
              </a:r>
            </a:p>
          </p:txBody>
        </p:sp>
        <p:graphicFrame>
          <p:nvGraphicFramePr>
            <p:cNvPr id="20497" name="Object 17"/>
            <p:cNvGraphicFramePr>
              <a:graphicFrameLocks noChangeAspect="1"/>
            </p:cNvGraphicFramePr>
            <p:nvPr/>
          </p:nvGraphicFramePr>
          <p:xfrm>
            <a:off x="1248" y="3024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91973" imgH="304668" progId="Equation.DSMT4">
                    <p:embed/>
                  </p:oleObj>
                </mc:Choice>
                <mc:Fallback>
                  <p:oleObj name="Equation" r:id="rId13" imgW="291973" imgH="304668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024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8" name="Object 18"/>
            <p:cNvGraphicFramePr>
              <a:graphicFrameLocks noChangeAspect="1"/>
            </p:cNvGraphicFramePr>
            <p:nvPr/>
          </p:nvGraphicFramePr>
          <p:xfrm>
            <a:off x="2832" y="3016"/>
            <a:ext cx="1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04536" imgH="393359" progId="Equation.DSMT4">
                    <p:embed/>
                  </p:oleObj>
                </mc:Choice>
                <mc:Fallback>
                  <p:oleObj name="Equation" r:id="rId14" imgW="304536" imgH="393359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016"/>
                          <a:ext cx="19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" name="Group 19"/>
          <p:cNvGrpSpPr>
            <a:grpSpLocks/>
          </p:cNvGrpSpPr>
          <p:nvPr/>
        </p:nvGrpSpPr>
        <p:grpSpPr bwMode="auto">
          <a:xfrm>
            <a:off x="684213" y="169863"/>
            <a:ext cx="4076700" cy="504825"/>
            <a:chOff x="456" y="1816"/>
            <a:chExt cx="2568" cy="317"/>
          </a:xfrm>
        </p:grpSpPr>
        <p:grpSp>
          <p:nvGrpSpPr>
            <p:cNvPr id="20492" name="Group 20"/>
            <p:cNvGrpSpPr>
              <a:grpSpLocks/>
            </p:cNvGrpSpPr>
            <p:nvPr/>
          </p:nvGrpSpPr>
          <p:grpSpPr bwMode="auto">
            <a:xfrm>
              <a:off x="1152" y="1816"/>
              <a:ext cx="1872" cy="296"/>
              <a:chOff x="384" y="1536"/>
              <a:chExt cx="1872" cy="296"/>
            </a:xfrm>
          </p:grpSpPr>
          <p:graphicFrame>
            <p:nvGraphicFramePr>
              <p:cNvPr id="20494" name="Object 21"/>
              <p:cNvGraphicFramePr>
                <a:graphicFrameLocks noChangeAspect="1"/>
              </p:cNvGraphicFramePr>
              <p:nvPr/>
            </p:nvGraphicFramePr>
            <p:xfrm>
              <a:off x="1104" y="1536"/>
              <a:ext cx="1152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1828800" imgH="469900" progId="Equation.DSMT4">
                      <p:embed/>
                    </p:oleObj>
                  </mc:Choice>
                  <mc:Fallback>
                    <p:oleObj name="Equation" r:id="rId16" imgW="1828800" imgH="469900" progId="Equation.DSMT4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4" y="1536"/>
                            <a:ext cx="1152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495" name="Text Box 22"/>
              <p:cNvSpPr txBox="1">
                <a:spLocks noChangeArrowheads="1"/>
              </p:cNvSpPr>
              <p:nvPr/>
            </p:nvSpPr>
            <p:spPr bwMode="auto">
              <a:xfrm>
                <a:off x="384" y="1536"/>
                <a:ext cx="69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/>
                  <a:t>二次型</a:t>
                </a:r>
              </a:p>
            </p:txBody>
          </p:sp>
        </p:grpSp>
        <p:sp>
          <p:nvSpPr>
            <p:cNvPr id="20493" name="Text Box 23"/>
            <p:cNvSpPr txBox="1">
              <a:spLocks noChangeArrowheads="1"/>
            </p:cNvSpPr>
            <p:nvPr/>
          </p:nvSpPr>
          <p:spPr bwMode="auto">
            <a:xfrm>
              <a:off x="456" y="1845"/>
              <a:ext cx="7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000FF"/>
                  </a:solidFill>
                </a:rPr>
                <a:t>定义</a:t>
              </a:r>
              <a:r>
                <a:rPr lang="en-US" altLang="zh-CN" sz="2400">
                  <a:solidFill>
                    <a:srgbClr val="0000FF"/>
                  </a:solidFill>
                </a:rPr>
                <a:t>2</a:t>
              </a:r>
              <a:r>
                <a:rPr lang="zh-CN" altLang="en-US" sz="2400">
                  <a:solidFill>
                    <a:srgbClr val="0000FF"/>
                  </a:solidFill>
                </a:rPr>
                <a:t>：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2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8" grpId="0" build="p" autoUpdateAnimBg="0"/>
      <p:bldP spid="282629" grpId="0"/>
      <p:bldP spid="2826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3528" y="620688"/>
            <a:ext cx="8208962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dirty="0"/>
              <a:t>练习</a:t>
            </a:r>
            <a:endParaRPr lang="en-US" altLang="zh-CN" sz="3600" b="1" dirty="0"/>
          </a:p>
          <a:p>
            <a:r>
              <a:rPr lang="en-US" altLang="zh-CN" sz="2800" b="1" dirty="0"/>
              <a:t> </a:t>
            </a:r>
          </a:p>
          <a:p>
            <a:r>
              <a:rPr lang="en-US" altLang="zh-CN" sz="2800" b="1" dirty="0"/>
              <a:t>1</a:t>
            </a:r>
            <a:r>
              <a:rPr lang="zh-CN" altLang="en-US" sz="2800" b="1" dirty="0"/>
              <a:t>）写出二次型                                                             所对应的矩阵。</a:t>
            </a:r>
          </a:p>
          <a:p>
            <a:r>
              <a:rPr lang="zh-CN" altLang="en-US" sz="2800" b="1" dirty="0"/>
              <a:t> </a:t>
            </a:r>
          </a:p>
          <a:p>
            <a:endParaRPr lang="zh-CN" altLang="en-US" sz="2800" b="1" dirty="0"/>
          </a:p>
          <a:p>
            <a:endParaRPr lang="zh-CN" altLang="en-US" sz="2800" b="1" dirty="0"/>
          </a:p>
          <a:p>
            <a:r>
              <a:rPr lang="en-US" altLang="zh-CN" sz="2800" b="1" dirty="0"/>
              <a:t>2</a:t>
            </a:r>
            <a:r>
              <a:rPr lang="zh-CN" altLang="en-US" sz="2800" b="1" dirty="0"/>
              <a:t>）写出矩阵                               所对应的二次型。 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331922"/>
              </p:ext>
            </p:extLst>
          </p:nvPr>
        </p:nvGraphicFramePr>
        <p:xfrm>
          <a:off x="2843808" y="1576453"/>
          <a:ext cx="59182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18040" imgH="520560" progId="Equation.DSMT4">
                  <p:embed/>
                </p:oleObj>
              </mc:Choice>
              <mc:Fallback>
                <p:oleObj name="Equation" r:id="rId2" imgW="591804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1576453"/>
                        <a:ext cx="591820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012876"/>
              </p:ext>
            </p:extLst>
          </p:nvPr>
        </p:nvGraphicFramePr>
        <p:xfrm>
          <a:off x="2411760" y="3284984"/>
          <a:ext cx="2641600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41320" imgH="1562040" progId="Equation.DSMT4">
                  <p:embed/>
                </p:oleObj>
              </mc:Choice>
              <mc:Fallback>
                <p:oleObj name="Equation" r:id="rId4" imgW="264132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284984"/>
                        <a:ext cx="2641600" cy="156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0078192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 txBox="1">
            <a:spLocks/>
          </p:cNvSpPr>
          <p:nvPr/>
        </p:nvSpPr>
        <p:spPr>
          <a:xfrm>
            <a:off x="8027988" y="6400800"/>
            <a:ext cx="1116012" cy="4572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82506CEF-2EF8-4289-BE69-4CFE12C0687C}" type="slidenum">
              <a:rPr lang="en-US" altLang="zh-CN" smtClean="0"/>
              <a:pPr/>
              <a:t>22</a:t>
            </a:fld>
            <a:endParaRPr lang="en-US" altLang="zh-CN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771775" y="1341438"/>
          <a:ext cx="2357438" cy="275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49360" imgH="2755800" progId="Equation.DSMT4">
                  <p:embed/>
                </p:oleObj>
              </mc:Choice>
              <mc:Fallback>
                <p:oleObj name="Equation" r:id="rId2" imgW="2349360" imgH="275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341438"/>
                        <a:ext cx="2357438" cy="275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84213" y="620713"/>
            <a:ext cx="698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解  </a:t>
            </a:r>
            <a:r>
              <a:rPr lang="en-US" altLang="zh-CN" sz="2800" b="1"/>
              <a:t>1</a:t>
            </a:r>
            <a:r>
              <a:rPr lang="zh-CN" altLang="en-US" sz="2800" b="1"/>
              <a:t>）原二次型所对应的对称矩阵为：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900113" y="5445125"/>
          <a:ext cx="70818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073640" imgH="520560" progId="Equation.DSMT4">
                  <p:embed/>
                </p:oleObj>
              </mc:Choice>
              <mc:Fallback>
                <p:oleObj name="Equation" r:id="rId4" imgW="707364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445125"/>
                        <a:ext cx="7081837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187450" y="4797425"/>
            <a:ext cx="4392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）矩阵对应的二次型为： </a:t>
            </a:r>
          </a:p>
        </p:txBody>
      </p:sp>
    </p:spTree>
    <p:extLst>
      <p:ext uri="{BB962C8B-B14F-4D97-AF65-F5344CB8AC3E}">
        <p14:creationId xmlns:p14="http://schemas.microsoft.com/office/powerpoint/2010/main" val="15865351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27088" y="620713"/>
            <a:ext cx="7777162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例</a:t>
            </a:r>
            <a:r>
              <a:rPr lang="en-US" altLang="zh-CN" sz="2800" b="1" dirty="0">
                <a:latin typeface="宋体" panose="02010600030101010101" pitchFamily="2" charset="-122"/>
              </a:rPr>
              <a:t>2	</a:t>
            </a:r>
            <a:r>
              <a:rPr lang="zh-CN" altLang="en-US" sz="2800" b="1" dirty="0">
                <a:latin typeface="宋体" panose="02010600030101010101" pitchFamily="2" charset="-122"/>
              </a:rPr>
              <a:t>设</a:t>
            </a:r>
          </a:p>
          <a:p>
            <a:endParaRPr lang="zh-CN" altLang="en-US" sz="2800" b="1" dirty="0">
              <a:latin typeface="宋体" panose="02010600030101010101" pitchFamily="2" charset="-122"/>
            </a:endParaRPr>
          </a:p>
          <a:p>
            <a:endParaRPr lang="zh-CN" altLang="en-US" sz="2800" b="1" dirty="0">
              <a:latin typeface="宋体" panose="02010600030101010101" pitchFamily="2" charset="-122"/>
            </a:endParaRPr>
          </a:p>
          <a:p>
            <a:endParaRPr lang="zh-CN" altLang="en-US" sz="2800" b="1" dirty="0">
              <a:latin typeface="宋体" panose="02010600030101010101" pitchFamily="2" charset="-122"/>
            </a:endParaRPr>
          </a:p>
          <a:p>
            <a:endParaRPr lang="zh-CN" altLang="en-US" sz="2800" b="1" dirty="0">
              <a:latin typeface="宋体" panose="02010600030101010101" pitchFamily="2" charset="-122"/>
            </a:endParaRPr>
          </a:p>
          <a:p>
            <a:r>
              <a:rPr lang="zh-CN" altLang="en-US" sz="2800" b="1" dirty="0">
                <a:latin typeface="宋体" panose="02010600030101010101" pitchFamily="2" charset="-122"/>
              </a:rPr>
              <a:t>问           是否为二次型？</a:t>
            </a:r>
          </a:p>
          <a:p>
            <a:endParaRPr lang="zh-CN" altLang="en-US" sz="2800" b="1" dirty="0">
              <a:latin typeface="宋体" panose="02010600030101010101" pitchFamily="2" charset="-122"/>
            </a:endParaRPr>
          </a:p>
          <a:p>
            <a:r>
              <a:rPr lang="zh-CN" altLang="en-US" sz="2800" b="1" dirty="0">
                <a:latin typeface="宋体" panose="02010600030101010101" pitchFamily="2" charset="-122"/>
              </a:rPr>
              <a:t>如果是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</a:rPr>
              <a:t>写出            所对应的矩阵</a:t>
            </a:r>
            <a:r>
              <a:rPr lang="en-US" altLang="zh-CN" sz="2800" b="1" i="1" dirty="0"/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692275" y="981075"/>
          <a:ext cx="6159500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159240" imgH="1562040" progId="Equation.DSMT4">
                  <p:embed/>
                </p:oleObj>
              </mc:Choice>
              <mc:Fallback>
                <p:oleObj name="Equation" r:id="rId2" imgW="615924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981075"/>
                        <a:ext cx="6159500" cy="157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1331913" y="2781300"/>
          <a:ext cx="192563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17360" imgH="507960" progId="Equation.DSMT4">
                  <p:embed/>
                </p:oleObj>
              </mc:Choice>
              <mc:Fallback>
                <p:oleObj name="Equation" r:id="rId4" imgW="19173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781300"/>
                        <a:ext cx="1925637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2987675" y="3573463"/>
          <a:ext cx="19256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17360" imgH="507960" progId="Equation.DSMT4">
                  <p:embed/>
                </p:oleObj>
              </mc:Choice>
              <mc:Fallback>
                <p:oleObj name="Equation" r:id="rId6" imgW="19173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573463"/>
                        <a:ext cx="1925638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900113" y="4422775"/>
            <a:ext cx="597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解  将                      展开，得到： </a:t>
            </a:r>
          </a:p>
        </p:txBody>
      </p:sp>
      <p:graphicFrame>
        <p:nvGraphicFramePr>
          <p:cNvPr id="9" name="Object 15"/>
          <p:cNvGraphicFramePr>
            <a:graphicFrameLocks noChangeAspect="1"/>
          </p:cNvGraphicFramePr>
          <p:nvPr/>
        </p:nvGraphicFramePr>
        <p:xfrm>
          <a:off x="1908175" y="4422775"/>
          <a:ext cx="19256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17360" imgH="507960" progId="Equation.DSMT4">
                  <p:embed/>
                </p:oleObj>
              </mc:Choice>
              <mc:Fallback>
                <p:oleObj name="Equation" r:id="rId8" imgW="19173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422775"/>
                        <a:ext cx="1925638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6"/>
          <p:cNvGraphicFramePr>
            <a:graphicFrameLocks noChangeAspect="1"/>
          </p:cNvGraphicFramePr>
          <p:nvPr/>
        </p:nvGraphicFramePr>
        <p:xfrm>
          <a:off x="1403350" y="5300663"/>
          <a:ext cx="60960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095880" imgH="520560" progId="Equation.DSMT4">
                  <p:embed/>
                </p:oleObj>
              </mc:Choice>
              <mc:Fallback>
                <p:oleObj name="Equation" r:id="rId9" imgW="60958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300663"/>
                        <a:ext cx="6096000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77442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27088" y="549275"/>
            <a:ext cx="7561262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因此                     是二次型。                    所对应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/>
              <a:t>的对称矩阵为： 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619250" y="549275"/>
          <a:ext cx="19256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17360" imgH="507960" progId="Equation.DSMT4">
                  <p:embed/>
                </p:oleObj>
              </mc:Choice>
              <mc:Fallback>
                <p:oleObj name="Equation" r:id="rId2" imgW="19173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49275"/>
                        <a:ext cx="1925638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5148263" y="549275"/>
          <a:ext cx="192563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17360" imgH="507960" progId="Equation.DSMT4">
                  <p:embed/>
                </p:oleObj>
              </mc:Choice>
              <mc:Fallback>
                <p:oleObj name="Equation" r:id="rId4" imgW="19173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49275"/>
                        <a:ext cx="1925637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2555875" y="1989138"/>
          <a:ext cx="2243138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34880" imgH="1562040" progId="Equation.DSMT4">
                  <p:embed/>
                </p:oleObj>
              </mc:Choice>
              <mc:Fallback>
                <p:oleObj name="Equation" r:id="rId5" imgW="223488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989138"/>
                        <a:ext cx="2243138" cy="156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900113" y="4365625"/>
            <a:ext cx="76327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注意：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二次型实际上是一个</a:t>
            </a:r>
            <a:r>
              <a:rPr lang="en-US" altLang="zh-CN" sz="2800" b="1" i="1" dirty="0">
                <a:solidFill>
                  <a:srgbClr val="FF0000"/>
                </a:solidFill>
              </a:rPr>
              <a:t>n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元二次齐次函数，其对应的矩阵一定是对称矩阵 </a:t>
            </a:r>
          </a:p>
        </p:txBody>
      </p:sp>
    </p:spTree>
    <p:extLst>
      <p:ext uri="{BB962C8B-B14F-4D97-AF65-F5344CB8AC3E}">
        <p14:creationId xmlns:p14="http://schemas.microsoft.com/office/powerpoint/2010/main" val="324257496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611188" y="1700213"/>
          <a:ext cx="6837362" cy="178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30500" imgH="711200" progId="Equation.DSMT4">
                  <p:embed/>
                </p:oleObj>
              </mc:Choice>
              <mc:Fallback>
                <p:oleObj name="Equation" r:id="rId2" imgW="27305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700213"/>
                        <a:ext cx="6837362" cy="178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23850" y="692150"/>
            <a:ext cx="82089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32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 </a:t>
            </a:r>
            <a:r>
              <a:rPr lang="en-US" altLang="zh-CN" sz="32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2800" dirty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dirty="0">
                <a:solidFill>
                  <a:schemeClr val="bg2"/>
                </a:solidFill>
              </a:rPr>
              <a:t>  </a:t>
            </a:r>
            <a:r>
              <a:rPr lang="zh-CN" altLang="en-US" sz="2800" dirty="0"/>
              <a:t>求下面的二次型所对应的矩阵：</a:t>
            </a:r>
          </a:p>
        </p:txBody>
      </p:sp>
    </p:spTree>
    <p:extLst>
      <p:ext uri="{BB962C8B-B14F-4D97-AF65-F5344CB8AC3E}">
        <p14:creationId xmlns:p14="http://schemas.microsoft.com/office/powerpoint/2010/main" val="3529392542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22263" y="477838"/>
            <a:ext cx="1008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3200" dirty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解</a:t>
            </a:r>
            <a:r>
              <a:rPr lang="zh-CN" altLang="en-US" sz="2800" dirty="0"/>
              <a:t>：</a:t>
            </a: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1116013" y="188913"/>
          <a:ext cx="6837362" cy="178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30500" imgH="711200" progId="Equation.DSMT4">
                  <p:embed/>
                </p:oleObj>
              </mc:Choice>
              <mc:Fallback>
                <p:oleObj name="Equation" r:id="rId2" imgW="27305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88913"/>
                        <a:ext cx="6837362" cy="178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334963" y="1700213"/>
          <a:ext cx="8809037" cy="178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17900" imgH="711200" progId="Equation.DSMT4">
                  <p:embed/>
                </p:oleObj>
              </mc:Choice>
              <mc:Fallback>
                <p:oleObj name="Equation" r:id="rId4" imgW="35179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1700213"/>
                        <a:ext cx="8809037" cy="178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235230"/>
              </p:ext>
            </p:extLst>
          </p:nvPr>
        </p:nvGraphicFramePr>
        <p:xfrm>
          <a:off x="271463" y="3573463"/>
          <a:ext cx="8872537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43300" imgH="241300" progId="Equation.DSMT4">
                  <p:embed/>
                </p:oleObj>
              </mc:Choice>
              <mc:Fallback>
                <p:oleObj name="Equation" r:id="rId6" imgW="35433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3" y="3573463"/>
                        <a:ext cx="8872537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5508625" y="4292600"/>
            <a:ext cx="2376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dirty="0"/>
              <a:t>所求矩阵为</a:t>
            </a:r>
          </a:p>
        </p:txBody>
      </p:sp>
      <p:graphicFrame>
        <p:nvGraphicFramePr>
          <p:cNvPr id="7" name="Object 14"/>
          <p:cNvGraphicFramePr>
            <a:graphicFrameLocks noChangeAspect="1"/>
          </p:cNvGraphicFramePr>
          <p:nvPr/>
        </p:nvGraphicFramePr>
        <p:xfrm>
          <a:off x="323850" y="4292600"/>
          <a:ext cx="4802188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17700" imgH="711200" progId="Equation.DSMT4">
                  <p:embed/>
                </p:oleObj>
              </mc:Choice>
              <mc:Fallback>
                <p:oleObj name="Equation" r:id="rId8" imgW="19177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292600"/>
                        <a:ext cx="4802188" cy="178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5"/>
          <p:cNvGraphicFramePr>
            <a:graphicFrameLocks noChangeAspect="1"/>
          </p:cNvGraphicFramePr>
          <p:nvPr/>
        </p:nvGraphicFramePr>
        <p:xfrm>
          <a:off x="5795963" y="4868863"/>
          <a:ext cx="180022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10891" imgH="710891" progId="Equation.DSMT4">
                  <p:embed/>
                </p:oleObj>
              </mc:Choice>
              <mc:Fallback>
                <p:oleObj name="Equation" r:id="rId10" imgW="710891" imgH="7108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868863"/>
                        <a:ext cx="1800225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264858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23850" y="404813"/>
            <a:ext cx="8820150" cy="1281112"/>
            <a:chOff x="204" y="264"/>
            <a:chExt cx="5556" cy="807"/>
          </a:xfrm>
        </p:grpSpPr>
        <p:graphicFrame>
          <p:nvGraphicFramePr>
            <p:cNvPr id="3" name="Object 2"/>
            <p:cNvGraphicFramePr>
              <a:graphicFrameLocks noChangeAspect="1"/>
            </p:cNvGraphicFramePr>
            <p:nvPr/>
          </p:nvGraphicFramePr>
          <p:xfrm>
            <a:off x="2018" y="346"/>
            <a:ext cx="1062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72808" imgH="228501" progId="Equation.DSMT4">
                    <p:embed/>
                  </p:oleObj>
                </mc:Choice>
                <mc:Fallback>
                  <p:oleObj name="Equation" r:id="rId2" imgW="672808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346"/>
                          <a:ext cx="1062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204" y="264"/>
              <a:ext cx="5556" cy="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32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一般地，</a:t>
              </a:r>
              <a:r>
                <a:rPr lang="zh-CN" altLang="en-US" sz="2800" dirty="0"/>
                <a:t>二次型                    （        </a:t>
              </a:r>
              <a:r>
                <a:rPr lang="zh-CN" altLang="en-US" sz="2800" dirty="0">
                  <a:solidFill>
                    <a:srgbClr val="FF0000"/>
                  </a:solidFill>
                  <a:ea typeface="黑体" pitchFamily="49" charset="-122"/>
                </a:rPr>
                <a:t>未必是对称矩阵</a:t>
              </a:r>
              <a:r>
                <a:rPr lang="zh-CN" altLang="en-US" sz="2800" dirty="0"/>
                <a:t>）对应的矩阵是</a:t>
              </a: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3379" y="391"/>
            <a:ext cx="261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4885" imgH="164885" progId="Equation.DSMT4">
                    <p:embed/>
                  </p:oleObj>
                </mc:Choice>
                <mc:Fallback>
                  <p:oleObj name="Equation" r:id="rId4" imgW="164885" imgH="1648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391"/>
                          <a:ext cx="261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059113" y="1557338"/>
          <a:ext cx="2808287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61669" imgH="393529" progId="Equation.DSMT4">
                  <p:embed/>
                </p:oleObj>
              </mc:Choice>
              <mc:Fallback>
                <p:oleObj name="Equation" r:id="rId6" imgW="761669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557338"/>
                        <a:ext cx="2808287" cy="14509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68313" y="3357563"/>
            <a:ext cx="2376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dirty="0"/>
              <a:t>因为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1763713" y="3357563"/>
          <a:ext cx="4948237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25900" imgH="457200" progId="Equation.DSMT4">
                  <p:embed/>
                </p:oleObj>
              </mc:Choice>
              <mc:Fallback>
                <p:oleObj name="Equation" r:id="rId8" imgW="40259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357563"/>
                        <a:ext cx="4948237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68313" y="4221163"/>
            <a:ext cx="1152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dirty="0"/>
              <a:t>所以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1727200" y="4005263"/>
          <a:ext cx="7416800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832600" imgH="889000" progId="Equation.DSMT4">
                  <p:embed/>
                </p:oleObj>
              </mc:Choice>
              <mc:Fallback>
                <p:oleObj name="Equation" r:id="rId10" imgW="6832600" imgH="889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4005263"/>
                        <a:ext cx="7416800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468313" y="5084763"/>
            <a:ext cx="7559675" cy="1138237"/>
            <a:chOff x="295" y="3249"/>
            <a:chExt cx="4762" cy="717"/>
          </a:xfrm>
        </p:grpSpPr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95" y="3430"/>
              <a:ext cx="47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800" dirty="0"/>
                <a:t>并且易知                 是对称矩阵。</a:t>
              </a:r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/>
          </p:nvGraphicFramePr>
          <p:xfrm>
            <a:off x="1338" y="3249"/>
            <a:ext cx="773" cy="7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130300" imgH="889000" progId="Equation.DSMT4">
                    <p:embed/>
                  </p:oleObj>
                </mc:Choice>
                <mc:Fallback>
                  <p:oleObj name="Equation" r:id="rId12" imgW="1130300" imgH="889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3249"/>
                          <a:ext cx="773" cy="7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396122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2"/>
          <p:cNvSpPr>
            <a:spLocks noChangeArrowheads="1"/>
          </p:cNvSpPr>
          <p:nvPr/>
        </p:nvSpPr>
        <p:spPr bwMode="auto">
          <a:xfrm>
            <a:off x="1588" y="158750"/>
            <a:ext cx="9144000" cy="6858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5ECFF"/>
              </a:gs>
              <a:gs pos="50000">
                <a:srgbClr val="FFFFFF"/>
              </a:gs>
              <a:gs pos="100000">
                <a:srgbClr val="C5ECFF"/>
              </a:gs>
            </a:gsLst>
            <a:lin ang="2700000" scaled="1"/>
          </a:gradFill>
          <a:ln w="57150" cap="rnd" cmpd="thinThick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21507" name="Rectangle 31"/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grpSp>
        <p:nvGrpSpPr>
          <p:cNvPr id="21508" name="Group 32"/>
          <p:cNvGrpSpPr>
            <a:grpSpLocks/>
          </p:cNvGrpSpPr>
          <p:nvPr/>
        </p:nvGrpSpPr>
        <p:grpSpPr bwMode="auto">
          <a:xfrm>
            <a:off x="107950" y="117475"/>
            <a:ext cx="1008063" cy="935038"/>
            <a:chOff x="3742" y="1888"/>
            <a:chExt cx="635" cy="589"/>
          </a:xfrm>
        </p:grpSpPr>
        <p:grpSp>
          <p:nvGrpSpPr>
            <p:cNvPr id="21516" name="Group 33"/>
            <p:cNvGrpSpPr>
              <a:grpSpLocks/>
            </p:cNvGrpSpPr>
            <p:nvPr/>
          </p:nvGrpSpPr>
          <p:grpSpPr bwMode="auto">
            <a:xfrm>
              <a:off x="3742" y="1888"/>
              <a:ext cx="635" cy="589"/>
              <a:chOff x="432" y="1197"/>
              <a:chExt cx="672" cy="672"/>
            </a:xfrm>
          </p:grpSpPr>
          <p:sp>
            <p:nvSpPr>
              <p:cNvPr id="21518" name="Freeform 34"/>
              <p:cNvSpPr>
                <a:spLocks/>
              </p:cNvSpPr>
              <p:nvPr/>
            </p:nvSpPr>
            <p:spPr bwMode="auto">
              <a:xfrm>
                <a:off x="432" y="1197"/>
                <a:ext cx="672" cy="672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672 h 672"/>
                  <a:gd name="T4" fmla="*/ 672 w 672"/>
                  <a:gd name="T5" fmla="*/ 672 h 672"/>
                  <a:gd name="T6" fmla="*/ 672 w 672"/>
                  <a:gd name="T7" fmla="*/ 96 h 672"/>
                  <a:gd name="T8" fmla="*/ 528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9" name="Rectangle 35"/>
              <p:cNvSpPr>
                <a:spLocks noChangeArrowheads="1"/>
              </p:cNvSpPr>
              <p:nvPr/>
            </p:nvSpPr>
            <p:spPr bwMode="auto">
              <a:xfrm rot="10794935">
                <a:off x="480" y="1439"/>
                <a:ext cx="576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1520" name="Rectangle 36"/>
              <p:cNvSpPr>
                <a:spLocks noChangeArrowheads="1"/>
              </p:cNvSpPr>
              <p:nvPr/>
            </p:nvSpPr>
            <p:spPr bwMode="auto">
              <a:xfrm rot="10794935">
                <a:off x="623" y="1200"/>
                <a:ext cx="288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1521" name="Rectangle 37"/>
              <p:cNvSpPr>
                <a:spLocks noChangeArrowheads="1"/>
              </p:cNvSpPr>
              <p:nvPr/>
            </p:nvSpPr>
            <p:spPr bwMode="auto">
              <a:xfrm rot="10794935">
                <a:off x="815" y="1199"/>
                <a:ext cx="96" cy="192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sp>
          <p:nvSpPr>
            <p:cNvPr id="21517" name="Text Box 38"/>
            <p:cNvSpPr txBox="1">
              <a:spLocks noChangeArrowheads="1"/>
            </p:cNvSpPr>
            <p:nvPr/>
          </p:nvSpPr>
          <p:spPr bwMode="auto">
            <a:xfrm>
              <a:off x="3781" y="2115"/>
              <a:ext cx="5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dirty="0">
                  <a:ea typeface="楷体_GB2312" pitchFamily="49" charset="-122"/>
                </a:rPr>
                <a:t>例</a:t>
              </a:r>
              <a:r>
                <a:rPr kumimoji="0" lang="en-US" altLang="zh-CN" dirty="0">
                  <a:ea typeface="楷体_GB2312" pitchFamily="49" charset="-122"/>
                </a:rPr>
                <a:t>4</a:t>
              </a:r>
              <a:endParaRPr kumimoji="0" lang="en-US" altLang="zh-CN" sz="800" dirty="0">
                <a:ea typeface="楷体_GB2312" pitchFamily="49" charset="-122"/>
              </a:endParaRPr>
            </a:p>
          </p:txBody>
        </p:sp>
      </p:grpSp>
      <p:sp>
        <p:nvSpPr>
          <p:cNvPr id="21509" name="Text Box 39"/>
          <p:cNvSpPr txBox="1">
            <a:spLocks noChangeArrowheads="1"/>
          </p:cNvSpPr>
          <p:nvPr/>
        </p:nvSpPr>
        <p:spPr bwMode="auto">
          <a:xfrm>
            <a:off x="1116013" y="260350"/>
            <a:ext cx="7993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写出下面二次型 </a:t>
            </a:r>
            <a:r>
              <a:rPr lang="en-US" altLang="zh-CN" i="1" dirty="0"/>
              <a:t>f </a:t>
            </a:r>
            <a:r>
              <a:rPr lang="zh-CN" altLang="en-US" dirty="0"/>
              <a:t>的矩阵表示，并求 </a:t>
            </a:r>
            <a:r>
              <a:rPr lang="en-US" altLang="zh-CN" i="1" dirty="0"/>
              <a:t>f </a:t>
            </a:r>
            <a:r>
              <a:rPr lang="zh-CN" altLang="en-US" dirty="0"/>
              <a:t>的秩</a:t>
            </a:r>
            <a:r>
              <a:rPr lang="en-US" altLang="zh-CN" dirty="0"/>
              <a:t>r(</a:t>
            </a:r>
            <a:r>
              <a:rPr lang="en-US" altLang="zh-CN" i="1" dirty="0"/>
              <a:t>f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sp>
        <p:nvSpPr>
          <p:cNvPr id="21510" name="Text Box 40"/>
          <p:cNvSpPr txBox="1">
            <a:spLocks noChangeArrowheads="1"/>
          </p:cNvSpPr>
          <p:nvPr/>
        </p:nvSpPr>
        <p:spPr bwMode="auto">
          <a:xfrm>
            <a:off x="36513" y="2598738"/>
            <a:ext cx="86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</a:rPr>
              <a:t>解</a:t>
            </a:r>
          </a:p>
        </p:txBody>
      </p:sp>
      <p:graphicFrame>
        <p:nvGraphicFramePr>
          <p:cNvPr id="258089" name="Object 41"/>
          <p:cNvGraphicFramePr>
            <a:graphicFrameLocks noChangeAspect="1"/>
          </p:cNvGraphicFramePr>
          <p:nvPr/>
        </p:nvGraphicFramePr>
        <p:xfrm>
          <a:off x="1022350" y="1001713"/>
          <a:ext cx="7099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099300" imgH="533400" progId="Equation.DSMT4">
                  <p:embed/>
                </p:oleObj>
              </mc:Choice>
              <mc:Fallback>
                <p:oleObj name="Equation" r:id="rId2" imgW="7099300" imgH="5334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1001713"/>
                        <a:ext cx="70993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92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454240"/>
              </p:ext>
            </p:extLst>
          </p:nvPr>
        </p:nvGraphicFramePr>
        <p:xfrm>
          <a:off x="3059832" y="4989629"/>
          <a:ext cx="227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273300" imgH="393700" progId="Equation.3">
                  <p:embed/>
                </p:oleObj>
              </mc:Choice>
              <mc:Fallback>
                <p:oleObj name="公式" r:id="rId4" imgW="2273300" imgH="3937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989629"/>
                        <a:ext cx="2273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5" name="Line 53"/>
          <p:cNvSpPr>
            <a:spLocks noChangeShapeType="1"/>
          </p:cNvSpPr>
          <p:nvPr/>
        </p:nvSpPr>
        <p:spPr bwMode="auto">
          <a:xfrm>
            <a:off x="827088" y="1268413"/>
            <a:ext cx="0" cy="5518150"/>
          </a:xfrm>
          <a:prstGeom prst="line">
            <a:avLst/>
          </a:prstGeom>
          <a:noFill/>
          <a:ln w="12700">
            <a:solidFill>
              <a:srgbClr val="3366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" name="Rectangle 475"/>
          <p:cNvSpPr>
            <a:spLocks noChangeArrowheads="1"/>
          </p:cNvSpPr>
          <p:nvPr/>
        </p:nvSpPr>
        <p:spPr bwMode="auto">
          <a:xfrm>
            <a:off x="1247775" y="30756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020888"/>
              </p:ext>
            </p:extLst>
          </p:nvPr>
        </p:nvGraphicFramePr>
        <p:xfrm>
          <a:off x="1044403" y="2420888"/>
          <a:ext cx="7565764" cy="1722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146800" imgH="1397000" progId="Equation.DSMT4">
                  <p:embed/>
                </p:oleObj>
              </mc:Choice>
              <mc:Fallback>
                <p:oleObj name="Equation" r:id="rId6" imgW="6146800" imgH="1397000" progId="Equation.DSMT4">
                  <p:embed/>
                  <p:pic>
                    <p:nvPicPr>
                      <p:cNvPr id="0" name="Object 4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403" y="2420888"/>
                        <a:ext cx="7565764" cy="17227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899592" y="1412776"/>
            <a:ext cx="76327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其实圆、椭圆、双曲线之间关系很紧密的，统称为圆锥曲线，都是圆锥体和平面的交线：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31" y="3068960"/>
            <a:ext cx="3751263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76901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488" y="1989138"/>
            <a:ext cx="4608512" cy="429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0"/>
            <a:ext cx="418147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0" y="476250"/>
            <a:ext cx="9251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0" dirty="0">
                <a:solidFill>
                  <a:srgbClr val="0000FF"/>
                </a:solidFill>
                <a:latin typeface="-apple-system"/>
              </a:rPr>
              <a:t>在线代里面，就是通过一个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对称矩阵</a:t>
            </a:r>
            <a:r>
              <a:rPr lang="zh-CN" altLang="en-US" b="0" dirty="0">
                <a:solidFill>
                  <a:srgbClr val="0000FF"/>
                </a:solidFill>
                <a:latin typeface="-apple-system"/>
              </a:rPr>
              <a:t>，去研究某个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二次型</a:t>
            </a:r>
            <a:r>
              <a:rPr lang="zh-CN" altLang="en-US" b="0" dirty="0">
                <a:solidFill>
                  <a:srgbClr val="0000FF"/>
                </a:solidFill>
                <a:latin typeface="-apple-system"/>
              </a:rPr>
              <a:t>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916832"/>
            <a:ext cx="3989388" cy="3325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75" y="1916831"/>
            <a:ext cx="4371975" cy="332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555776" y="5301208"/>
            <a:ext cx="4572000" cy="1384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b="0" dirty="0">
                <a:solidFill>
                  <a:srgbClr val="FF0000"/>
                </a:solidFill>
                <a:latin typeface="-apple-system"/>
              </a:rPr>
              <a:t>哈，原来椭圆和圆之间是线性关系呐（通过矩阵变换就可以从圆变为椭圆）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3989388" cy="3541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251" y="938389"/>
            <a:ext cx="437197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99592" y="5085184"/>
            <a:ext cx="6912768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b="0" dirty="0">
                <a:solidFill>
                  <a:srgbClr val="FF0000"/>
                </a:solidFill>
                <a:latin typeface="-apple-system"/>
              </a:rPr>
              <a:t>咦，双曲线和圆之间也是线性关系。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268413"/>
            <a:ext cx="437197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17463"/>
            <a:ext cx="51435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671962" y="1340768"/>
            <a:ext cx="5472038" cy="9541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b="0" dirty="0">
                <a:solidFill>
                  <a:srgbClr val="FF0000"/>
                </a:solidFill>
                <a:latin typeface="-apple-system"/>
              </a:rPr>
              <a:t>我们把这个矩阵进行特征值分解（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对角化</a:t>
            </a:r>
            <a:r>
              <a:rPr lang="zh-CN" altLang="en-US" b="0" dirty="0">
                <a:solidFill>
                  <a:srgbClr val="FF0000"/>
                </a:solidFill>
                <a:latin typeface="-apple-system"/>
              </a:rPr>
              <a:t>）：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284538"/>
            <a:ext cx="71247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1514475"/>
            <a:ext cx="444817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043608" y="1738632"/>
            <a:ext cx="489585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solidFill>
                  <a:srgbClr val="0000CC"/>
                </a:solidFill>
                <a:latin typeface="-apple-system"/>
              </a:rPr>
              <a:t>首先，矩阵代表了运动，包含：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CC"/>
                </a:solidFill>
                <a:latin typeface="-apple-system"/>
              </a:rPr>
              <a:t>旋转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CC"/>
                </a:solidFill>
                <a:latin typeface="-apple-system"/>
              </a:rPr>
              <a:t>拉伸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CC"/>
                </a:solidFill>
                <a:latin typeface="-apple-system"/>
              </a:rPr>
              <a:t>投影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043608" y="4509120"/>
            <a:ext cx="6605587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solidFill>
                  <a:srgbClr val="0000CC"/>
                </a:solidFill>
                <a:latin typeface="-apple-system"/>
              </a:rPr>
              <a:t>对于</a:t>
            </a:r>
            <a:r>
              <a:rPr lang="zh-CN" altLang="en-US" b="0" dirty="0">
                <a:solidFill>
                  <a:srgbClr val="FF0000"/>
                </a:solidFill>
                <a:latin typeface="-apple-system"/>
              </a:rPr>
              <a:t>方阵</a:t>
            </a:r>
            <a:r>
              <a:rPr lang="zh-CN" altLang="en-US" b="0" dirty="0">
                <a:solidFill>
                  <a:srgbClr val="0000CC"/>
                </a:solidFill>
                <a:latin typeface="-apple-system"/>
              </a:rPr>
              <a:t>，因为没有</a:t>
            </a:r>
            <a:r>
              <a:rPr lang="zh-CN" altLang="en-US" b="0" dirty="0">
                <a:solidFill>
                  <a:srgbClr val="FF0000"/>
                </a:solidFill>
                <a:latin typeface="-apple-system"/>
              </a:rPr>
              <a:t>维度</a:t>
            </a:r>
            <a:r>
              <a:rPr lang="zh-CN" altLang="en-US" b="0" dirty="0">
                <a:solidFill>
                  <a:srgbClr val="0000CC"/>
                </a:solidFill>
                <a:latin typeface="-apple-system"/>
              </a:rPr>
              <a:t>的改变，所以就没有投影这个运动了，只有：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CC"/>
                </a:solidFill>
                <a:latin typeface="-apple-system"/>
              </a:rPr>
              <a:t>旋转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CC"/>
                </a:solidFill>
                <a:latin typeface="-apple-system"/>
              </a:rPr>
              <a:t>拉伸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84213" y="476250"/>
            <a:ext cx="76327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其实圆、椭圆、双曲线之间关系很紧密的，都可以通过矩阵变换实现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36563" y="755650"/>
            <a:ext cx="46025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Arial" panose="020B0604020202020204" pitchFamily="34" charset="0"/>
              </a:rPr>
              <a:t>二次型及其矩阵表示的历史 </a:t>
            </a: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531813" y="1501775"/>
            <a:ext cx="8058150" cy="482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Blip>
                <a:blip r:embed="rId2"/>
              </a:buBlip>
            </a:pP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二次型的系统研究是从 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18 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世纪开始的 </a:t>
            </a: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  </a:t>
            </a:r>
            <a:r>
              <a:rPr lang="zh-CN" altLang="en-US" sz="2000" b="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1" charset="-122"/>
                <a:ea typeface="楷体_GB2312" pitchFamily="1" charset="-122"/>
              </a:rPr>
              <a:t>起源于对二次曲线</a:t>
            </a:r>
            <a:r>
              <a:rPr lang="en-US" altLang="zh-CN" sz="2000" b="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1" charset="-122"/>
                <a:ea typeface="楷体_GB2312" pitchFamily="1" charset="-122"/>
              </a:rPr>
              <a:t>/</a:t>
            </a:r>
            <a:r>
              <a:rPr lang="zh-CN" altLang="en-US" sz="2000" b="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1" charset="-122"/>
                <a:ea typeface="楷体_GB2312" pitchFamily="1" charset="-122"/>
              </a:rPr>
              <a:t>面的分类问题的讨论 </a:t>
            </a:r>
          </a:p>
          <a:p>
            <a:pPr>
              <a:buFontTx/>
              <a:buBlip>
                <a:blip r:embed="rId2"/>
              </a:buBlip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1801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年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高斯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Johann Carl Friedrich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Gauss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)[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</a:rPr>
              <a:t>德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]: </a:t>
            </a:r>
          </a:p>
          <a:p>
            <a:pPr>
              <a:buFontTx/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     </a:t>
            </a:r>
            <a:r>
              <a:rPr lang="zh-CN" altLang="en-US" sz="2000" b="0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引进了二次型的</a:t>
            </a:r>
            <a:r>
              <a:rPr lang="zh-CN" altLang="en-US" sz="20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正定</a:t>
            </a:r>
            <a:r>
              <a:rPr lang="zh-CN" altLang="en-US" sz="2000" b="0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、</a:t>
            </a:r>
            <a:r>
              <a:rPr lang="zh-CN" altLang="en-US" sz="20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负定</a:t>
            </a:r>
            <a:r>
              <a:rPr lang="zh-CN" altLang="en-US" sz="2000" b="0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、</a:t>
            </a:r>
            <a:r>
              <a:rPr lang="zh-CN" altLang="en-US" sz="20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半正定</a:t>
            </a:r>
            <a:r>
              <a:rPr lang="zh-CN" altLang="en-US" sz="2000" b="0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和</a:t>
            </a:r>
            <a:r>
              <a:rPr lang="zh-CN" altLang="en-US" sz="20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半负定</a:t>
            </a:r>
            <a:r>
              <a:rPr lang="zh-CN" altLang="en-US" sz="2000" b="0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等术语 </a:t>
            </a:r>
            <a:endParaRPr lang="zh-CN" altLang="en-US" sz="2800" b="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buFontTx/>
              <a:buBlip>
                <a:blip r:embed="rId2"/>
              </a:buBlip>
            </a:pP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柯西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Augustin Louis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Cauchy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)[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</a:rPr>
              <a:t>法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]: </a:t>
            </a:r>
            <a:endParaRPr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  </a:t>
            </a:r>
            <a:r>
              <a:rPr lang="zh-CN" altLang="en-US" sz="2000" b="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1" charset="-122"/>
                <a:ea typeface="楷体_GB2312" pitchFamily="1" charset="-122"/>
              </a:rPr>
              <a:t>当方程是标准型时</a:t>
            </a:r>
            <a:r>
              <a:rPr lang="en-US" altLang="zh-CN" sz="2000" b="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1" charset="-122"/>
                <a:ea typeface="楷体_GB2312" pitchFamily="1" charset="-122"/>
              </a:rPr>
              <a:t>, </a:t>
            </a:r>
            <a:r>
              <a:rPr lang="zh-CN" altLang="en-US" sz="2000" b="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1" charset="-122"/>
                <a:ea typeface="楷体_GB2312" pitchFamily="1" charset="-122"/>
              </a:rPr>
              <a:t>二次曲面用二次项的符号来进行分类 </a:t>
            </a:r>
          </a:p>
          <a:p>
            <a:pPr>
              <a:buFontTx/>
              <a:buNone/>
            </a:pPr>
            <a:r>
              <a:rPr lang="zh-CN" altLang="en-US" sz="2000" b="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1" charset="-122"/>
                <a:ea typeface="楷体_GB2312" pitchFamily="1" charset="-122"/>
              </a:rPr>
              <a:t>   不太清楚</a:t>
            </a:r>
            <a:r>
              <a:rPr lang="en-US" altLang="zh-CN" sz="2000" b="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en-US" sz="2000" b="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1" charset="-122"/>
                <a:ea typeface="楷体_GB2312" pitchFamily="1" charset="-122"/>
              </a:rPr>
              <a:t>在化简成标准型时</a:t>
            </a:r>
            <a:r>
              <a:rPr lang="en-US" altLang="zh-CN" sz="2000" b="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en-US" sz="2000" b="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1" charset="-122"/>
                <a:ea typeface="楷体_GB2312" pitchFamily="1" charset="-122"/>
              </a:rPr>
              <a:t>为何总是得到同样数目的正项和负项 </a:t>
            </a:r>
          </a:p>
          <a:p>
            <a:pPr>
              <a:buFontTx/>
              <a:buBlip>
                <a:blip r:embed="rId2"/>
              </a:buBlip>
            </a:pP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西尔维斯特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James Joseph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Sylvester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)[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</a:rPr>
              <a:t>英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]: </a:t>
            </a:r>
            <a:endParaRPr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  </a:t>
            </a:r>
            <a:r>
              <a:rPr lang="zh-CN" altLang="en-US" sz="2000" b="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给出了</a:t>
            </a:r>
            <a:r>
              <a:rPr lang="en-US" altLang="zh-CN" sz="2000" b="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zh-CN" altLang="en-US" sz="2000" b="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个变数的二次型的惯性定律</a:t>
            </a:r>
            <a:r>
              <a:rPr lang="en-US" altLang="zh-CN" sz="2000" b="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, </a:t>
            </a:r>
            <a:r>
              <a:rPr lang="zh-CN" altLang="en-US" sz="2000" b="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但没有证明 </a:t>
            </a:r>
          </a:p>
          <a:p>
            <a:pPr>
              <a:buFontTx/>
              <a:buBlip>
                <a:blip r:embed="rId2"/>
              </a:buBlip>
            </a:pP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雅可比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Carl Gustav Jacob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Jacobi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)[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</a:rPr>
              <a:t>德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]: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</a:t>
            </a:r>
            <a:r>
              <a:rPr lang="zh-CN" altLang="en-US" sz="2000" b="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重新发现和证明了这个定律 </a:t>
            </a:r>
          </a:p>
        </p:txBody>
      </p:sp>
    </p:spTree>
    <p:extLst>
      <p:ext uri="{BB962C8B-B14F-4D97-AF65-F5344CB8AC3E}">
        <p14:creationId xmlns:p14="http://schemas.microsoft.com/office/powerpoint/2010/main" val="273868073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817563" y="1441450"/>
            <a:ext cx="3436937" cy="4349750"/>
          </a:xfrm>
          <a:prstGeom prst="rect">
            <a:avLst/>
          </a:prstGeom>
          <a:solidFill>
            <a:schemeClr val="bg1"/>
          </a:solidFill>
          <a:ln w="222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" name="Picture 6" descr="Gauss_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3" r="18172" b="15378"/>
          <a:stretch>
            <a:fillRect/>
          </a:stretch>
        </p:blipFill>
        <p:spPr bwMode="auto">
          <a:xfrm>
            <a:off x="1031875" y="1524000"/>
            <a:ext cx="3027363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57363" y="4899025"/>
            <a:ext cx="1582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高斯</a:t>
            </a: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[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" panose="02010609060101010101" pitchFamily="49" charset="-122"/>
              </a:rPr>
              <a:t>德</a:t>
            </a: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] 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803275" y="5272088"/>
            <a:ext cx="3540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(</a:t>
            </a:r>
            <a:r>
              <a:rPr kumimoji="1" lang="en-US" altLang="zh-CN" sz="280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1777.4.30</a:t>
            </a: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~</a:t>
            </a:r>
            <a:r>
              <a:rPr kumimoji="1" lang="en-US" altLang="zh-CN" sz="2800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1855.2.23</a:t>
            </a: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  <a:r>
              <a:rPr kumimoji="1"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715000" y="1284288"/>
            <a:ext cx="2525713" cy="45481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顺治1644-1662 </a:t>
            </a:r>
            <a:endParaRPr lang="en-US" altLang="zh-CN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spcBef>
                <a:spcPct val="500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康熙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1662-1723 </a:t>
            </a:r>
          </a:p>
          <a:p>
            <a:pPr algn="l">
              <a:spcBef>
                <a:spcPct val="500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雍正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1723-1736 </a:t>
            </a:r>
          </a:p>
          <a:p>
            <a:pPr algn="l">
              <a:spcBef>
                <a:spcPct val="5000"/>
              </a:spcBef>
            </a:pPr>
            <a:r>
              <a:rPr lang="zh-CN" altLang="en-US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乾隆</a:t>
            </a:r>
            <a:r>
              <a:rPr lang="en-US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1736-1796 </a:t>
            </a:r>
          </a:p>
          <a:p>
            <a:pPr algn="l">
              <a:spcBef>
                <a:spcPct val="5000"/>
              </a:spcBef>
            </a:pPr>
            <a:r>
              <a:rPr lang="zh-CN" altLang="en-US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嘉庆</a:t>
            </a:r>
            <a:r>
              <a:rPr lang="en-US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1796-1821 </a:t>
            </a:r>
          </a:p>
          <a:p>
            <a:pPr algn="l">
              <a:spcBef>
                <a:spcPct val="5000"/>
              </a:spcBef>
            </a:pPr>
            <a:r>
              <a:rPr lang="zh-CN" altLang="en-US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道光</a:t>
            </a:r>
            <a:r>
              <a:rPr lang="en-US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1821-1851 </a:t>
            </a:r>
          </a:p>
          <a:p>
            <a:pPr algn="l">
              <a:spcBef>
                <a:spcPct val="5000"/>
              </a:spcBef>
            </a:pPr>
            <a:r>
              <a:rPr lang="zh-CN" altLang="en-US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咸丰</a:t>
            </a:r>
            <a:r>
              <a:rPr lang="en-US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1851-1862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algn="l">
              <a:spcBef>
                <a:spcPct val="500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同治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1862-1875 </a:t>
            </a:r>
          </a:p>
          <a:p>
            <a:pPr algn="l">
              <a:spcBef>
                <a:spcPct val="500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光绪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1875-1908 </a:t>
            </a:r>
          </a:p>
          <a:p>
            <a:pPr algn="l">
              <a:spcBef>
                <a:spcPct val="500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宣统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1908-1911 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533400" y="260350"/>
            <a:ext cx="1606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第五章 二次型 </a:t>
            </a: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609600" y="676275"/>
            <a:ext cx="8001000" cy="0"/>
          </a:xfrm>
          <a:prstGeom prst="line">
            <a:avLst/>
          </a:prstGeom>
          <a:noFill/>
          <a:ln w="19050">
            <a:solidFill>
              <a:srgbClr val="FF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115050" y="274638"/>
            <a:ext cx="2571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16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Arial" panose="020B0604020202020204" pitchFamily="34" charset="0"/>
              </a:rPr>
              <a:t>§5.1 </a:t>
            </a:r>
            <a:r>
              <a:rPr lang="zh-CN" altLang="en-US" sz="16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Arial" panose="020B0604020202020204" pitchFamily="34" charset="0"/>
              </a:rPr>
              <a:t>二次型及其矩阵表示 </a:t>
            </a:r>
          </a:p>
        </p:txBody>
      </p:sp>
    </p:spTree>
    <p:extLst>
      <p:ext uri="{BB962C8B-B14F-4D97-AF65-F5344CB8AC3E}">
        <p14:creationId xmlns:p14="http://schemas.microsoft.com/office/powerpoint/2010/main" val="2047851755"/>
      </p:ext>
    </p:extLst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5715000" y="1284288"/>
            <a:ext cx="2525713" cy="45481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顺治1644-1662 </a:t>
            </a:r>
            <a:endParaRPr lang="en-US" altLang="zh-CN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spcBef>
                <a:spcPct val="500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康熙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1662-1723 </a:t>
            </a:r>
          </a:p>
          <a:p>
            <a:pPr algn="l">
              <a:spcBef>
                <a:spcPct val="500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雍正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1723-1736 </a:t>
            </a:r>
          </a:p>
          <a:p>
            <a:pPr algn="l">
              <a:spcBef>
                <a:spcPct val="5000"/>
              </a:spcBef>
            </a:pPr>
            <a:r>
              <a:rPr lang="zh-CN" altLang="en-US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乾隆</a:t>
            </a:r>
            <a:r>
              <a:rPr lang="en-US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1736-1796 </a:t>
            </a:r>
          </a:p>
          <a:p>
            <a:pPr algn="l">
              <a:spcBef>
                <a:spcPct val="5000"/>
              </a:spcBef>
            </a:pPr>
            <a:r>
              <a:rPr lang="zh-CN" altLang="en-US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嘉庆</a:t>
            </a:r>
            <a:r>
              <a:rPr lang="en-US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1796-1821 </a:t>
            </a:r>
          </a:p>
          <a:p>
            <a:pPr algn="l">
              <a:spcBef>
                <a:spcPct val="5000"/>
              </a:spcBef>
            </a:pPr>
            <a:r>
              <a:rPr lang="zh-CN" altLang="en-US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道光</a:t>
            </a:r>
            <a:r>
              <a:rPr lang="en-US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1821-1851 </a:t>
            </a:r>
          </a:p>
          <a:p>
            <a:pPr algn="l">
              <a:spcBef>
                <a:spcPct val="5000"/>
              </a:spcBef>
            </a:pPr>
            <a:r>
              <a:rPr lang="zh-CN" altLang="en-US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咸丰</a:t>
            </a:r>
            <a:r>
              <a:rPr lang="en-US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1851-1862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algn="l">
              <a:spcBef>
                <a:spcPct val="500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同治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1862-1875 </a:t>
            </a:r>
          </a:p>
          <a:p>
            <a:pPr algn="l">
              <a:spcBef>
                <a:spcPct val="500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光绪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1875-1908 </a:t>
            </a:r>
          </a:p>
          <a:p>
            <a:pPr algn="l">
              <a:spcBef>
                <a:spcPct val="500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宣统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1908-1911 </a:t>
            </a: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533400" y="260350"/>
            <a:ext cx="1606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第五章 二次型 </a:t>
            </a:r>
          </a:p>
        </p:txBody>
      </p:sp>
      <p:sp>
        <p:nvSpPr>
          <p:cNvPr id="4" name="Line 11"/>
          <p:cNvSpPr>
            <a:spLocks noChangeShapeType="1"/>
          </p:cNvSpPr>
          <p:nvPr/>
        </p:nvSpPr>
        <p:spPr bwMode="auto">
          <a:xfrm>
            <a:off x="609600" y="676275"/>
            <a:ext cx="8001000" cy="0"/>
          </a:xfrm>
          <a:prstGeom prst="line">
            <a:avLst/>
          </a:prstGeom>
          <a:noFill/>
          <a:ln w="19050">
            <a:solidFill>
              <a:srgbClr val="FF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115050" y="274638"/>
            <a:ext cx="2571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16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Arial" panose="020B0604020202020204" pitchFamily="34" charset="0"/>
              </a:rPr>
              <a:t>§5.1 </a:t>
            </a:r>
            <a:r>
              <a:rPr lang="zh-CN" altLang="en-US" sz="16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Arial" panose="020B0604020202020204" pitchFamily="34" charset="0"/>
              </a:rPr>
              <a:t>二次型及其矩阵表示 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817563" y="1441450"/>
            <a:ext cx="3436937" cy="4349750"/>
          </a:xfrm>
          <a:prstGeom prst="rect">
            <a:avLst/>
          </a:prstGeom>
          <a:solidFill>
            <a:schemeClr val="bg1"/>
          </a:solidFill>
          <a:ln w="222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757363" y="4899025"/>
            <a:ext cx="1577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柯西</a:t>
            </a: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[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" panose="02010609060101010101" pitchFamily="49" charset="-122"/>
              </a:rPr>
              <a:t>法</a:t>
            </a: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] </a:t>
            </a: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803275" y="5272088"/>
            <a:ext cx="3540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(</a:t>
            </a:r>
            <a:r>
              <a:rPr lang="en-US" altLang="zh-CN" sz="280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1789.8.21</a:t>
            </a: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~</a:t>
            </a:r>
            <a:r>
              <a:rPr lang="en-US" altLang="zh-CN" sz="2800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1857.5.23</a:t>
            </a: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  <a:r>
              <a:rPr kumimoji="1"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pic>
        <p:nvPicPr>
          <p:cNvPr id="9" name="Picture 9" descr="Cauchy_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1524000"/>
            <a:ext cx="25971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822936"/>
      </p:ext>
    </p:extLst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5715000" y="1284288"/>
            <a:ext cx="2528888" cy="45481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顺治1644-1662 </a:t>
            </a:r>
            <a:endParaRPr lang="en-US" altLang="zh-CN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spcBef>
                <a:spcPct val="500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康熙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1662-1723 </a:t>
            </a:r>
          </a:p>
          <a:p>
            <a:pPr algn="l">
              <a:spcBef>
                <a:spcPct val="500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雍正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1723-1736 </a:t>
            </a:r>
          </a:p>
          <a:p>
            <a:pPr algn="l">
              <a:spcBef>
                <a:spcPct val="500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乾隆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1736-1796 </a:t>
            </a:r>
          </a:p>
          <a:p>
            <a:pPr algn="l">
              <a:spcBef>
                <a:spcPct val="5000"/>
              </a:spcBef>
            </a:pPr>
            <a:r>
              <a:rPr lang="zh-CN" altLang="en-US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嘉庆</a:t>
            </a:r>
            <a:r>
              <a:rPr lang="en-US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1796-1821 </a:t>
            </a:r>
          </a:p>
          <a:p>
            <a:pPr algn="l">
              <a:spcBef>
                <a:spcPct val="5000"/>
              </a:spcBef>
            </a:pPr>
            <a:r>
              <a:rPr lang="zh-CN" altLang="en-US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道光</a:t>
            </a:r>
            <a:r>
              <a:rPr lang="en-US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1821-1851 </a:t>
            </a:r>
          </a:p>
          <a:p>
            <a:pPr algn="l">
              <a:spcBef>
                <a:spcPct val="500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咸丰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1851-1862</a:t>
            </a:r>
            <a:r>
              <a:rPr lang="en-US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algn="l">
              <a:spcBef>
                <a:spcPct val="500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同治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1862-1875 </a:t>
            </a:r>
          </a:p>
          <a:p>
            <a:pPr algn="l">
              <a:spcBef>
                <a:spcPct val="500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光绪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1875-1908 </a:t>
            </a:r>
          </a:p>
          <a:p>
            <a:pPr algn="l">
              <a:spcBef>
                <a:spcPct val="500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宣统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1908-1911 </a:t>
            </a: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817563" y="1441450"/>
            <a:ext cx="3436937" cy="4349750"/>
          </a:xfrm>
          <a:prstGeom prst="rect">
            <a:avLst/>
          </a:prstGeom>
          <a:solidFill>
            <a:schemeClr val="bg1"/>
          </a:solidFill>
          <a:ln w="222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1576388" y="4899025"/>
            <a:ext cx="1939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雅可比</a:t>
            </a: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[</a:t>
            </a:r>
            <a:r>
              <a:rPr lang="zh-CN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" panose="02010609060101010101" pitchFamily="49" charset="-122"/>
              </a:rPr>
              <a:t>德</a:t>
            </a: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] 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708025" y="5272088"/>
            <a:ext cx="3717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(</a:t>
            </a:r>
            <a:r>
              <a:rPr lang="en-US" altLang="zh-CN" sz="280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1804.12.10</a:t>
            </a: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~</a:t>
            </a:r>
            <a:r>
              <a:rPr lang="en-US" altLang="zh-CN" sz="2800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1851.2.18</a:t>
            </a: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  <a:r>
              <a:rPr kumimoji="1"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pic>
        <p:nvPicPr>
          <p:cNvPr id="6" name="Picture 13" descr="Jacobi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524000"/>
            <a:ext cx="28384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533400" y="260350"/>
            <a:ext cx="1606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第五章 二次型 </a:t>
            </a: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609600" y="676275"/>
            <a:ext cx="8001000" cy="0"/>
          </a:xfrm>
          <a:prstGeom prst="line">
            <a:avLst/>
          </a:prstGeom>
          <a:noFill/>
          <a:ln w="19050">
            <a:solidFill>
              <a:srgbClr val="FF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6115050" y="274638"/>
            <a:ext cx="2571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16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Arial" panose="020B0604020202020204" pitchFamily="34" charset="0"/>
              </a:rPr>
              <a:t>§5.1 </a:t>
            </a:r>
            <a:r>
              <a:rPr lang="zh-CN" altLang="en-US" sz="16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Arial" panose="020B0604020202020204" pitchFamily="34" charset="0"/>
              </a:rPr>
              <a:t>二次型及其矩阵表示 </a:t>
            </a:r>
          </a:p>
        </p:txBody>
      </p:sp>
    </p:spTree>
    <p:extLst>
      <p:ext uri="{BB962C8B-B14F-4D97-AF65-F5344CB8AC3E}">
        <p14:creationId xmlns:p14="http://schemas.microsoft.com/office/powerpoint/2010/main" val="3392670149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/>
        </p:nvSpPr>
        <p:spPr bwMode="auto">
          <a:xfrm>
            <a:off x="609600" y="676275"/>
            <a:ext cx="8001000" cy="0"/>
          </a:xfrm>
          <a:prstGeom prst="line">
            <a:avLst/>
          </a:prstGeom>
          <a:noFill/>
          <a:ln w="19050">
            <a:solidFill>
              <a:srgbClr val="FF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115050" y="274638"/>
            <a:ext cx="2571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16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Arial" panose="020B0604020202020204" pitchFamily="34" charset="0"/>
              </a:rPr>
              <a:t>§5.1 </a:t>
            </a:r>
            <a:r>
              <a:rPr lang="zh-CN" altLang="en-US" sz="16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Arial" panose="020B0604020202020204" pitchFamily="34" charset="0"/>
              </a:rPr>
              <a:t>二次型及其矩阵表示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260350"/>
            <a:ext cx="1606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第五章 二次型 </a:t>
            </a:r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1938338" y="5137150"/>
            <a:ext cx="1600200" cy="850900"/>
            <a:chOff x="1510" y="3236"/>
            <a:chExt cx="1008" cy="536"/>
          </a:xfrm>
        </p:grpSpPr>
        <p:sp>
          <p:nvSpPr>
            <p:cNvPr id="6" name="Oval 161"/>
            <p:cNvSpPr>
              <a:spLocks noChangeArrowheads="1"/>
            </p:cNvSpPr>
            <p:nvPr/>
          </p:nvSpPr>
          <p:spPr bwMode="auto">
            <a:xfrm rot="-2645860">
              <a:off x="1510" y="3241"/>
              <a:ext cx="1008" cy="52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>
                <a:defRPr/>
              </a:pPr>
              <a:endParaRPr lang="zh-CN" altLang="en-US"/>
            </a:p>
          </p:txBody>
        </p:sp>
        <p:grpSp>
          <p:nvGrpSpPr>
            <p:cNvPr id="7" name="Group 190"/>
            <p:cNvGrpSpPr>
              <a:grpSpLocks/>
            </p:cNvGrpSpPr>
            <p:nvPr/>
          </p:nvGrpSpPr>
          <p:grpSpPr bwMode="auto">
            <a:xfrm rot="-542109">
              <a:off x="1513" y="3242"/>
              <a:ext cx="999" cy="530"/>
              <a:chOff x="2137" y="1562"/>
              <a:chExt cx="999" cy="530"/>
            </a:xfrm>
          </p:grpSpPr>
          <p:sp>
            <p:nvSpPr>
              <p:cNvPr id="11" name="Freeform 162"/>
              <p:cNvSpPr>
                <a:spLocks/>
              </p:cNvSpPr>
              <p:nvPr/>
            </p:nvSpPr>
            <p:spPr bwMode="auto">
              <a:xfrm rot="-2103751">
                <a:off x="2137" y="1823"/>
                <a:ext cx="999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99" y="0"/>
                  </a:cxn>
                </a:cxnLst>
                <a:rect l="0" t="0" r="r" b="b"/>
                <a:pathLst>
                  <a:path w="999" h="1">
                    <a:moveTo>
                      <a:pt x="0" y="0"/>
                    </a:moveTo>
                    <a:lnTo>
                      <a:pt x="999" y="0"/>
                    </a:lnTo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l">
                  <a:defRPr/>
                </a:pPr>
                <a:endParaRPr lang="zh-CN" altLang="en-US"/>
              </a:p>
            </p:txBody>
          </p:sp>
          <p:sp>
            <p:nvSpPr>
              <p:cNvPr id="12" name="Freeform 163"/>
              <p:cNvSpPr>
                <a:spLocks/>
              </p:cNvSpPr>
              <p:nvPr/>
            </p:nvSpPr>
            <p:spPr bwMode="auto">
              <a:xfrm rot="-2103751">
                <a:off x="2635" y="1561"/>
                <a:ext cx="4" cy="5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530"/>
                  </a:cxn>
                </a:cxnLst>
                <a:rect l="0" t="0" r="r" b="b"/>
                <a:pathLst>
                  <a:path w="4" h="530">
                    <a:moveTo>
                      <a:pt x="0" y="0"/>
                    </a:moveTo>
                    <a:lnTo>
                      <a:pt x="4" y="530"/>
                    </a:lnTo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l">
                  <a:defRPr/>
                </a:pPr>
                <a:endParaRPr lang="zh-CN" altLang="en-US"/>
              </a:p>
            </p:txBody>
          </p:sp>
        </p:grpSp>
        <p:grpSp>
          <p:nvGrpSpPr>
            <p:cNvPr id="8" name="Group 184"/>
            <p:cNvGrpSpPr>
              <a:grpSpLocks/>
            </p:cNvGrpSpPr>
            <p:nvPr/>
          </p:nvGrpSpPr>
          <p:grpSpPr bwMode="auto">
            <a:xfrm rot="-542109">
              <a:off x="1915" y="3236"/>
              <a:ext cx="540" cy="266"/>
              <a:chOff x="2559" y="1585"/>
              <a:chExt cx="540" cy="266"/>
            </a:xfrm>
          </p:grpSpPr>
          <p:sp>
            <p:nvSpPr>
              <p:cNvPr id="9" name="Freeform 164"/>
              <p:cNvSpPr>
                <a:spLocks/>
              </p:cNvSpPr>
              <p:nvPr/>
            </p:nvSpPr>
            <p:spPr bwMode="auto">
              <a:xfrm rot="-2103751">
                <a:off x="2588" y="1679"/>
                <a:ext cx="510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10" y="0"/>
                  </a:cxn>
                </a:cxnLst>
                <a:rect l="0" t="0" r="r" b="b"/>
                <a:pathLst>
                  <a:path w="510" h="1">
                    <a:moveTo>
                      <a:pt x="0" y="0"/>
                    </a:moveTo>
                    <a:lnTo>
                      <a:pt x="510" y="0"/>
                    </a:lnTo>
                  </a:path>
                </a:pathLst>
              </a:custGeom>
              <a:noFill/>
              <a:ln w="9525">
                <a:solidFill>
                  <a:srgbClr val="0000CC"/>
                </a:solidFill>
                <a:round/>
                <a:headEnd type="none" w="med" len="med"/>
                <a:tailEnd type="stealth" w="lg" len="lg"/>
              </a:ln>
              <a:effectLst/>
            </p:spPr>
            <p:txBody>
              <a:bodyPr/>
              <a:lstStyle/>
              <a:p>
                <a:pPr algn="l">
                  <a:defRPr/>
                </a:pPr>
                <a:endParaRPr lang="zh-CN" altLang="en-US"/>
              </a:p>
            </p:txBody>
          </p:sp>
          <p:sp>
            <p:nvSpPr>
              <p:cNvPr id="10" name="Freeform 165"/>
              <p:cNvSpPr>
                <a:spLocks/>
              </p:cNvSpPr>
              <p:nvPr/>
            </p:nvSpPr>
            <p:spPr bwMode="auto">
              <a:xfrm rot="-2103751">
                <a:off x="2559" y="1585"/>
                <a:ext cx="2" cy="266"/>
              </a:xfrm>
              <a:custGeom>
                <a:avLst/>
                <a:gdLst/>
                <a:ahLst/>
                <a:cxnLst>
                  <a:cxn ang="0">
                    <a:pos x="2" y="266"/>
                  </a:cxn>
                  <a:cxn ang="0">
                    <a:pos x="0" y="0"/>
                  </a:cxn>
                </a:cxnLst>
                <a:rect l="0" t="0" r="r" b="b"/>
                <a:pathLst>
                  <a:path w="2" h="266">
                    <a:moveTo>
                      <a:pt x="2" y="266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  <p:txBody>
              <a:bodyPr/>
              <a:lstStyle/>
              <a:p>
                <a:pPr algn="l">
                  <a:defRPr/>
                </a:pPr>
                <a:endParaRPr lang="zh-CN" altLang="en-US"/>
              </a:p>
            </p:txBody>
          </p:sp>
        </p:grpSp>
      </p:grpSp>
      <p:grpSp>
        <p:nvGrpSpPr>
          <p:cNvPr id="13" name="Group 170"/>
          <p:cNvGrpSpPr>
            <a:grpSpLocks/>
          </p:cNvGrpSpPr>
          <p:nvPr/>
        </p:nvGrpSpPr>
        <p:grpSpPr bwMode="auto">
          <a:xfrm>
            <a:off x="1370013" y="4191000"/>
            <a:ext cx="3232150" cy="2362200"/>
            <a:chOff x="1776" y="960"/>
            <a:chExt cx="2036" cy="1488"/>
          </a:xfrm>
        </p:grpSpPr>
        <p:sp>
          <p:nvSpPr>
            <p:cNvPr id="14" name="Rectangle 169"/>
            <p:cNvSpPr>
              <a:spLocks noChangeArrowheads="1"/>
            </p:cNvSpPr>
            <p:nvPr/>
          </p:nvSpPr>
          <p:spPr bwMode="auto">
            <a:xfrm>
              <a:off x="2592" y="1776"/>
              <a:ext cx="36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O</a:t>
              </a: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</a:p>
          </p:txBody>
        </p:sp>
        <p:sp>
          <p:nvSpPr>
            <p:cNvPr id="15" name="Line 158"/>
            <p:cNvSpPr>
              <a:spLocks noChangeShapeType="1"/>
            </p:cNvSpPr>
            <p:nvPr/>
          </p:nvSpPr>
          <p:spPr bwMode="auto">
            <a:xfrm>
              <a:off x="1776" y="1824"/>
              <a:ext cx="17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pPr algn="l">
                <a:defRPr/>
              </a:pPr>
              <a:endParaRPr lang="zh-CN" altLang="en-US"/>
            </a:p>
          </p:txBody>
        </p:sp>
        <p:sp>
          <p:nvSpPr>
            <p:cNvPr id="16" name="Line 160"/>
            <p:cNvSpPr>
              <a:spLocks noChangeShapeType="1"/>
            </p:cNvSpPr>
            <p:nvPr/>
          </p:nvSpPr>
          <p:spPr bwMode="auto">
            <a:xfrm flipV="1">
              <a:off x="2640" y="1104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pPr algn="l">
                <a:defRPr/>
              </a:pPr>
              <a:endParaRPr lang="zh-CN" altLang="en-US"/>
            </a:p>
          </p:txBody>
        </p:sp>
        <p:sp>
          <p:nvSpPr>
            <p:cNvPr id="17" name="Rectangle 167"/>
            <p:cNvSpPr>
              <a:spLocks noChangeArrowheads="1"/>
            </p:cNvSpPr>
            <p:nvPr/>
          </p:nvSpPr>
          <p:spPr bwMode="auto">
            <a:xfrm>
              <a:off x="3504" y="1632"/>
              <a:ext cx="30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x</a:t>
              </a: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</a:p>
          </p:txBody>
        </p:sp>
        <p:sp>
          <p:nvSpPr>
            <p:cNvPr id="18" name="Rectangle 168"/>
            <p:cNvSpPr>
              <a:spLocks noChangeArrowheads="1"/>
            </p:cNvSpPr>
            <p:nvPr/>
          </p:nvSpPr>
          <p:spPr bwMode="auto">
            <a:xfrm>
              <a:off x="2634" y="960"/>
              <a:ext cx="29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y</a:t>
              </a: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</a:p>
          </p:txBody>
        </p:sp>
      </p:grpSp>
      <p:sp>
        <p:nvSpPr>
          <p:cNvPr id="19" name="AutoShape 195"/>
          <p:cNvSpPr>
            <a:spLocks noChangeArrowheads="1"/>
          </p:cNvSpPr>
          <p:nvPr/>
        </p:nvSpPr>
        <p:spPr bwMode="auto">
          <a:xfrm>
            <a:off x="5638800" y="5638800"/>
            <a:ext cx="1447800" cy="914400"/>
          </a:xfrm>
          <a:prstGeom prst="bracketPair">
            <a:avLst>
              <a:gd name="adj" fmla="val 8986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5   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3 </a:t>
            </a:r>
          </a:p>
          <a:p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3     5</a:t>
            </a:r>
            <a:r>
              <a:rPr lang="en-US" altLang="zh-CN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0" name="Line 196"/>
          <p:cNvSpPr>
            <a:spLocks noChangeShapeType="1"/>
          </p:cNvSpPr>
          <p:nvPr/>
        </p:nvSpPr>
        <p:spPr bwMode="auto">
          <a:xfrm>
            <a:off x="1295400" y="40386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zh-CN" altLang="en-US"/>
          </a:p>
        </p:txBody>
      </p:sp>
      <p:grpSp>
        <p:nvGrpSpPr>
          <p:cNvPr id="21" name="Group 197"/>
          <p:cNvGrpSpPr>
            <a:grpSpLocks/>
          </p:cNvGrpSpPr>
          <p:nvPr/>
        </p:nvGrpSpPr>
        <p:grpSpPr bwMode="auto">
          <a:xfrm>
            <a:off x="1339850" y="1447800"/>
            <a:ext cx="3232150" cy="2362200"/>
            <a:chOff x="1776" y="960"/>
            <a:chExt cx="2036" cy="1488"/>
          </a:xfrm>
        </p:grpSpPr>
        <p:sp>
          <p:nvSpPr>
            <p:cNvPr id="22" name="Rectangle 198"/>
            <p:cNvSpPr>
              <a:spLocks noChangeArrowheads="1"/>
            </p:cNvSpPr>
            <p:nvPr/>
          </p:nvSpPr>
          <p:spPr bwMode="auto">
            <a:xfrm>
              <a:off x="2592" y="1776"/>
              <a:ext cx="36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O</a:t>
              </a: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</a:p>
          </p:txBody>
        </p:sp>
        <p:sp>
          <p:nvSpPr>
            <p:cNvPr id="23" name="Line 199"/>
            <p:cNvSpPr>
              <a:spLocks noChangeShapeType="1"/>
            </p:cNvSpPr>
            <p:nvPr/>
          </p:nvSpPr>
          <p:spPr bwMode="auto">
            <a:xfrm>
              <a:off x="1776" y="1824"/>
              <a:ext cx="17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pPr algn="l">
                <a:defRPr/>
              </a:pPr>
              <a:endParaRPr lang="zh-CN" altLang="en-US"/>
            </a:p>
          </p:txBody>
        </p:sp>
        <p:sp>
          <p:nvSpPr>
            <p:cNvPr id="24" name="Line 200"/>
            <p:cNvSpPr>
              <a:spLocks noChangeShapeType="1"/>
            </p:cNvSpPr>
            <p:nvPr/>
          </p:nvSpPr>
          <p:spPr bwMode="auto">
            <a:xfrm flipV="1">
              <a:off x="2640" y="1104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pPr algn="l">
                <a:defRPr/>
              </a:pPr>
              <a:endParaRPr lang="zh-CN" altLang="en-US"/>
            </a:p>
          </p:txBody>
        </p:sp>
        <p:sp>
          <p:nvSpPr>
            <p:cNvPr id="25" name="Rectangle 201"/>
            <p:cNvSpPr>
              <a:spLocks noChangeArrowheads="1"/>
            </p:cNvSpPr>
            <p:nvPr/>
          </p:nvSpPr>
          <p:spPr bwMode="auto">
            <a:xfrm>
              <a:off x="3504" y="1632"/>
              <a:ext cx="30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x</a:t>
              </a: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</a:p>
          </p:txBody>
        </p:sp>
        <p:sp>
          <p:nvSpPr>
            <p:cNvPr id="26" name="Rectangle 202"/>
            <p:cNvSpPr>
              <a:spLocks noChangeArrowheads="1"/>
            </p:cNvSpPr>
            <p:nvPr/>
          </p:nvSpPr>
          <p:spPr bwMode="auto">
            <a:xfrm>
              <a:off x="2634" y="960"/>
              <a:ext cx="29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y</a:t>
              </a: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</a:p>
          </p:txBody>
        </p:sp>
      </p:grpSp>
      <p:sp>
        <p:nvSpPr>
          <p:cNvPr id="27" name="Oval 210"/>
          <p:cNvSpPr>
            <a:spLocks noChangeArrowheads="1"/>
          </p:cNvSpPr>
          <p:nvPr/>
        </p:nvSpPr>
        <p:spPr bwMode="auto">
          <a:xfrm>
            <a:off x="1809750" y="2281238"/>
            <a:ext cx="1800225" cy="10795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/>
          </a:p>
        </p:txBody>
      </p:sp>
      <p:grpSp>
        <p:nvGrpSpPr>
          <p:cNvPr id="28" name="Group 218"/>
          <p:cNvGrpSpPr>
            <a:grpSpLocks/>
          </p:cNvGrpSpPr>
          <p:nvPr/>
        </p:nvGrpSpPr>
        <p:grpSpPr bwMode="auto">
          <a:xfrm>
            <a:off x="5181600" y="1676400"/>
            <a:ext cx="2270125" cy="1066800"/>
            <a:chOff x="2832" y="3448"/>
            <a:chExt cx="1430" cy="672"/>
          </a:xfrm>
        </p:grpSpPr>
        <p:sp>
          <p:nvSpPr>
            <p:cNvPr id="29" name="Rectangle 212"/>
            <p:cNvSpPr>
              <a:spLocks noChangeArrowheads="1"/>
            </p:cNvSpPr>
            <p:nvPr/>
          </p:nvSpPr>
          <p:spPr bwMode="auto">
            <a:xfrm>
              <a:off x="2832" y="3448"/>
              <a:ext cx="456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x</a:t>
              </a:r>
              <a:r>
                <a:rPr lang="en-US" altLang="zh-CN" baseline="300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</a:t>
              </a: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</a:p>
            <a:p>
              <a:pPr algn="l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25</a:t>
              </a:r>
            </a:p>
          </p:txBody>
        </p:sp>
        <p:sp>
          <p:nvSpPr>
            <p:cNvPr id="30" name="Rectangle 213"/>
            <p:cNvSpPr>
              <a:spLocks noChangeArrowheads="1"/>
            </p:cNvSpPr>
            <p:nvPr/>
          </p:nvSpPr>
          <p:spPr bwMode="auto">
            <a:xfrm>
              <a:off x="3171" y="3600"/>
              <a:ext cx="32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+</a:t>
              </a:r>
              <a:r>
                <a:rPr lang="en-US" altLang="zh-CN" b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</a:p>
          </p:txBody>
        </p:sp>
        <p:sp>
          <p:nvSpPr>
            <p:cNvPr id="31" name="Line 214"/>
            <p:cNvSpPr>
              <a:spLocks noChangeShapeType="1"/>
            </p:cNvSpPr>
            <p:nvPr/>
          </p:nvSpPr>
          <p:spPr bwMode="auto">
            <a:xfrm>
              <a:off x="2869" y="3792"/>
              <a:ext cx="2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zh-CN" altLang="en-US"/>
            </a:p>
          </p:txBody>
        </p:sp>
        <p:sp>
          <p:nvSpPr>
            <p:cNvPr id="32" name="Rectangle 215"/>
            <p:cNvSpPr>
              <a:spLocks noChangeArrowheads="1"/>
            </p:cNvSpPr>
            <p:nvPr/>
          </p:nvSpPr>
          <p:spPr bwMode="auto">
            <a:xfrm>
              <a:off x="3383" y="3448"/>
              <a:ext cx="442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y</a:t>
              </a:r>
              <a:r>
                <a:rPr lang="en-US" altLang="zh-CN" baseline="300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</a:t>
              </a: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</a:p>
            <a:p>
              <a:pPr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9 </a:t>
              </a:r>
            </a:p>
          </p:txBody>
        </p:sp>
        <p:sp>
          <p:nvSpPr>
            <p:cNvPr id="33" name="Rectangle 216"/>
            <p:cNvSpPr>
              <a:spLocks noChangeArrowheads="1"/>
            </p:cNvSpPr>
            <p:nvPr/>
          </p:nvSpPr>
          <p:spPr bwMode="auto">
            <a:xfrm>
              <a:off x="3744" y="3600"/>
              <a:ext cx="51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= 1</a:t>
              </a:r>
              <a:r>
                <a:rPr lang="en-US" altLang="zh-CN" b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</a:p>
          </p:txBody>
        </p:sp>
        <p:sp>
          <p:nvSpPr>
            <p:cNvPr id="34" name="Line 217"/>
            <p:cNvSpPr>
              <a:spLocks noChangeShapeType="1"/>
            </p:cNvSpPr>
            <p:nvPr/>
          </p:nvSpPr>
          <p:spPr bwMode="auto">
            <a:xfrm>
              <a:off x="3452" y="3792"/>
              <a:ext cx="2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zh-CN" altLang="en-US"/>
            </a:p>
          </p:txBody>
        </p:sp>
      </p:grpSp>
      <p:grpSp>
        <p:nvGrpSpPr>
          <p:cNvPr id="35" name="Group 224"/>
          <p:cNvGrpSpPr>
            <a:grpSpLocks/>
          </p:cNvGrpSpPr>
          <p:nvPr/>
        </p:nvGrpSpPr>
        <p:grpSpPr bwMode="auto">
          <a:xfrm>
            <a:off x="2406650" y="1828800"/>
            <a:ext cx="1485900" cy="1493838"/>
            <a:chOff x="1516" y="2736"/>
            <a:chExt cx="936" cy="941"/>
          </a:xfrm>
        </p:grpSpPr>
        <p:sp>
          <p:nvSpPr>
            <p:cNvPr id="36" name="Rectangle 222"/>
            <p:cNvSpPr>
              <a:spLocks noChangeArrowheads="1"/>
            </p:cNvSpPr>
            <p:nvPr/>
          </p:nvSpPr>
          <p:spPr bwMode="auto">
            <a:xfrm>
              <a:off x="1516" y="2736"/>
              <a:ext cx="30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3 </a:t>
              </a:r>
            </a:p>
          </p:txBody>
        </p:sp>
        <p:sp>
          <p:nvSpPr>
            <p:cNvPr id="37" name="Rectangle 223"/>
            <p:cNvSpPr>
              <a:spLocks noChangeArrowheads="1"/>
            </p:cNvSpPr>
            <p:nvPr/>
          </p:nvSpPr>
          <p:spPr bwMode="auto">
            <a:xfrm>
              <a:off x="2208" y="33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5 </a:t>
              </a:r>
            </a:p>
          </p:txBody>
        </p:sp>
      </p:grpSp>
      <p:sp>
        <p:nvSpPr>
          <p:cNvPr id="38" name="AutoShape 225"/>
          <p:cNvSpPr>
            <a:spLocks noChangeArrowheads="1"/>
          </p:cNvSpPr>
          <p:nvPr/>
        </p:nvSpPr>
        <p:spPr bwMode="auto">
          <a:xfrm>
            <a:off x="5334000" y="2895600"/>
            <a:ext cx="1828800" cy="914400"/>
          </a:xfrm>
          <a:prstGeom prst="bracketPair">
            <a:avLst>
              <a:gd name="adj" fmla="val 8986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1/25     0 </a:t>
            </a:r>
          </a:p>
          <a:p>
            <a:pPr algn="l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0     1/9 </a:t>
            </a:r>
          </a:p>
        </p:txBody>
      </p:sp>
      <p:sp>
        <p:nvSpPr>
          <p:cNvPr id="39" name="Rectangle 40"/>
          <p:cNvSpPr>
            <a:spLocks noChangeArrowheads="1"/>
          </p:cNvSpPr>
          <p:nvPr/>
        </p:nvSpPr>
        <p:spPr bwMode="auto">
          <a:xfrm>
            <a:off x="533400" y="792163"/>
            <a:ext cx="25288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黑体" panose="02010609060101010101" pitchFamily="49" charset="-122"/>
              </a:rPr>
              <a:t>一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黑体" panose="02010609060101010101" pitchFamily="49" charset="-122"/>
              </a:rPr>
              <a:t>. 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黑体" panose="02010609060101010101" pitchFamily="49" charset="-122"/>
              </a:rPr>
              <a:t>几何背景 </a:t>
            </a:r>
          </a:p>
        </p:txBody>
      </p:sp>
      <p:sp>
        <p:nvSpPr>
          <p:cNvPr id="40" name="Rectangle 45" descr="白色大理石"/>
          <p:cNvSpPr>
            <a:spLocks noChangeArrowheads="1"/>
          </p:cNvSpPr>
          <p:nvPr/>
        </p:nvSpPr>
        <p:spPr bwMode="auto">
          <a:xfrm>
            <a:off x="4572000" y="5745163"/>
            <a:ext cx="10326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</a:t>
            </a:r>
            <a:r>
              <a:rPr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x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y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 </a:t>
            </a:r>
          </a:p>
        </p:txBody>
      </p:sp>
      <p:sp>
        <p:nvSpPr>
          <p:cNvPr id="41" name="Rectangle 46" descr="白色大理石"/>
          <p:cNvSpPr>
            <a:spLocks noChangeArrowheads="1"/>
          </p:cNvSpPr>
          <p:nvPr/>
        </p:nvSpPr>
        <p:spPr bwMode="auto">
          <a:xfrm>
            <a:off x="4267200" y="3008313"/>
            <a:ext cx="10326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</a:t>
            </a:r>
            <a:r>
              <a:rPr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x 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y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 </a:t>
            </a:r>
          </a:p>
        </p:txBody>
      </p:sp>
      <p:sp>
        <p:nvSpPr>
          <p:cNvPr id="42" name="AutoShape 195"/>
          <p:cNvSpPr>
            <a:spLocks noChangeArrowheads="1"/>
          </p:cNvSpPr>
          <p:nvPr/>
        </p:nvSpPr>
        <p:spPr bwMode="auto">
          <a:xfrm>
            <a:off x="7315200" y="2895600"/>
            <a:ext cx="457200" cy="914400"/>
          </a:xfrm>
          <a:prstGeom prst="bracketPair">
            <a:avLst>
              <a:gd name="adj" fmla="val 17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0800" anchor="ctr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</a:p>
          <a:p>
            <a:r>
              <a:rPr lang="en-US" altLang="zh-CN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3" name="AutoShape 195"/>
          <p:cNvSpPr>
            <a:spLocks noChangeArrowheads="1"/>
          </p:cNvSpPr>
          <p:nvPr/>
        </p:nvSpPr>
        <p:spPr bwMode="auto">
          <a:xfrm>
            <a:off x="7162800" y="5638800"/>
            <a:ext cx="457200" cy="914400"/>
          </a:xfrm>
          <a:prstGeom prst="bracketPair">
            <a:avLst>
              <a:gd name="adj" fmla="val 17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0800" anchor="ctr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</a:p>
          <a:p>
            <a:r>
              <a:rPr lang="en-US" altLang="zh-CN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4" name="Rectangle 49" descr="白色大理石"/>
          <p:cNvSpPr>
            <a:spLocks noChangeArrowheads="1"/>
          </p:cNvSpPr>
          <p:nvPr/>
        </p:nvSpPr>
        <p:spPr bwMode="auto">
          <a:xfrm>
            <a:off x="4570413" y="4525963"/>
            <a:ext cx="34305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5</a:t>
            </a:r>
            <a:r>
              <a:rPr lang="en-US" altLang="zh-CN" i="1">
                <a:effectLst>
                  <a:outerShdw blurRad="38100" dist="38100" dir="2700000" algn="tl">
                    <a:srgbClr val="FFFFFF"/>
                  </a:outerShdw>
                </a:effectLst>
              </a:rPr>
              <a:t>x</a:t>
            </a:r>
            <a:r>
              <a:rPr lang="en-US" altLang="zh-CN" baseline="30000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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6</a:t>
            </a:r>
            <a:r>
              <a:rPr lang="en-US" altLang="zh-CN" i="1">
                <a:effectLst>
                  <a:outerShdw blurRad="38100" dist="38100" dir="2700000" algn="tl">
                    <a:srgbClr val="FFFFFF"/>
                  </a:outerShdw>
                </a:effectLst>
              </a:rPr>
              <a:t>xy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+ 5</a:t>
            </a:r>
            <a:r>
              <a:rPr lang="en-US" altLang="zh-CN" i="1">
                <a:effectLst>
                  <a:outerShdw blurRad="38100" dist="38100" dir="2700000" algn="tl">
                    <a:srgbClr val="FFFFFF"/>
                  </a:outerShdw>
                </a:effectLst>
              </a:rPr>
              <a:t>y</a:t>
            </a:r>
            <a:r>
              <a:rPr lang="en-US" altLang="zh-CN" baseline="30000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= 1 </a:t>
            </a:r>
          </a:p>
        </p:txBody>
      </p:sp>
    </p:spTree>
    <p:extLst>
      <p:ext uri="{BB962C8B-B14F-4D97-AF65-F5344CB8AC3E}">
        <p14:creationId xmlns:p14="http://schemas.microsoft.com/office/powerpoint/2010/main" val="238850931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7" grpId="0" animBg="1"/>
      <p:bldP spid="38" grpId="0" animBg="1"/>
      <p:bldP spid="40" grpId="0"/>
      <p:bldP spid="41" grpId="0"/>
      <p:bldP spid="42" grpId="0" animBg="1"/>
      <p:bldP spid="43" grpId="0" animBg="1"/>
      <p:bldP spid="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/>
        </p:nvSpPr>
        <p:spPr bwMode="auto">
          <a:xfrm>
            <a:off x="609600" y="676275"/>
            <a:ext cx="8001000" cy="0"/>
          </a:xfrm>
          <a:prstGeom prst="line">
            <a:avLst/>
          </a:prstGeom>
          <a:noFill/>
          <a:ln w="19050">
            <a:solidFill>
              <a:srgbClr val="FF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115050" y="274638"/>
            <a:ext cx="2571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16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Arial" panose="020B0604020202020204" pitchFamily="34" charset="0"/>
              </a:rPr>
              <a:t>§5.1 </a:t>
            </a:r>
            <a:r>
              <a:rPr lang="zh-CN" altLang="en-US" sz="16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Arial" panose="020B0604020202020204" pitchFamily="34" charset="0"/>
              </a:rPr>
              <a:t>二次型及其矩阵表示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260350"/>
            <a:ext cx="1606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第五章 二次型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715000" y="1284288"/>
            <a:ext cx="2525713" cy="45481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顺治1644-1662 </a:t>
            </a:r>
            <a:endParaRPr lang="en-US" altLang="zh-CN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spcBef>
                <a:spcPct val="500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康熙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1662-1723 </a:t>
            </a:r>
          </a:p>
          <a:p>
            <a:pPr algn="l">
              <a:spcBef>
                <a:spcPct val="500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雍正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1723-1736 </a:t>
            </a:r>
          </a:p>
          <a:p>
            <a:pPr algn="l">
              <a:spcBef>
                <a:spcPct val="500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乾隆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1736-1796 </a:t>
            </a:r>
          </a:p>
          <a:p>
            <a:pPr algn="l">
              <a:spcBef>
                <a:spcPct val="5000"/>
              </a:spcBef>
            </a:pPr>
            <a:r>
              <a:rPr lang="zh-CN" altLang="en-US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嘉庆</a:t>
            </a:r>
            <a:r>
              <a:rPr lang="en-US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1796-1821 </a:t>
            </a:r>
          </a:p>
          <a:p>
            <a:pPr algn="l">
              <a:spcBef>
                <a:spcPct val="5000"/>
              </a:spcBef>
            </a:pPr>
            <a:r>
              <a:rPr lang="zh-CN" altLang="en-US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道光</a:t>
            </a:r>
            <a:r>
              <a:rPr lang="en-US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1821-1851 </a:t>
            </a:r>
          </a:p>
          <a:p>
            <a:pPr algn="l">
              <a:spcBef>
                <a:spcPct val="5000"/>
              </a:spcBef>
            </a:pPr>
            <a:r>
              <a:rPr lang="zh-CN" altLang="en-US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咸丰</a:t>
            </a:r>
            <a:r>
              <a:rPr lang="en-US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1851-1862 </a:t>
            </a:r>
          </a:p>
          <a:p>
            <a:pPr algn="l">
              <a:spcBef>
                <a:spcPct val="5000"/>
              </a:spcBef>
            </a:pPr>
            <a:r>
              <a:rPr lang="zh-CN" altLang="en-US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同治</a:t>
            </a:r>
            <a:r>
              <a:rPr lang="en-US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1862-1875 </a:t>
            </a:r>
          </a:p>
          <a:p>
            <a:pPr algn="l">
              <a:spcBef>
                <a:spcPct val="5000"/>
              </a:spcBef>
            </a:pPr>
            <a:r>
              <a:rPr lang="zh-CN" altLang="en-US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光绪</a:t>
            </a:r>
            <a:r>
              <a:rPr lang="en-US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1875-1908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algn="l">
              <a:spcBef>
                <a:spcPct val="500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宣统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1908-1911 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17563" y="1441450"/>
            <a:ext cx="3436937" cy="4349750"/>
          </a:xfrm>
          <a:prstGeom prst="rect">
            <a:avLst/>
          </a:prstGeom>
          <a:solidFill>
            <a:schemeClr val="bg1"/>
          </a:solidFill>
          <a:ln w="222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223963" y="4899025"/>
            <a:ext cx="264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西尔维斯特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[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" panose="02010609060101010101" pitchFamily="49" charset="-122"/>
              </a:rPr>
              <a:t>英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] 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873125" y="5272088"/>
            <a:ext cx="3362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</a:t>
            </a:r>
            <a:r>
              <a:rPr lang="en-US" altLang="zh-CN" sz="2800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1814.9.3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~</a:t>
            </a:r>
            <a:r>
              <a:rPr lang="en-US" altLang="zh-CN" sz="2800" dirty="0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1897.3.15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  <a:r>
              <a:rPr kumimoji="1"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pic>
        <p:nvPicPr>
          <p:cNvPr id="9" name="Picture 9" descr="Sylvester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8" y="1557338"/>
            <a:ext cx="2854325" cy="331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680878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066800" y="685800"/>
            <a:ext cx="2889250" cy="2667000"/>
            <a:chOff x="960" y="2400"/>
            <a:chExt cx="1820" cy="168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 flipV="1">
              <a:off x="1728" y="2544"/>
              <a:ext cx="0" cy="1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Rectangle 11"/>
            <p:cNvSpPr>
              <a:spLocks noChangeArrowheads="1"/>
            </p:cNvSpPr>
            <p:nvPr/>
          </p:nvSpPr>
          <p:spPr bwMode="auto">
            <a:xfrm>
              <a:off x="1450" y="3081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i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O </a:t>
              </a:r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2496" y="3303"/>
              <a:ext cx="2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i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x </a:t>
              </a:r>
            </a:p>
          </p:txBody>
        </p:sp>
        <p:sp>
          <p:nvSpPr>
            <p:cNvPr id="6" name="Rectangle 13"/>
            <p:cNvSpPr>
              <a:spLocks noChangeArrowheads="1"/>
            </p:cNvSpPr>
            <p:nvPr/>
          </p:nvSpPr>
          <p:spPr bwMode="auto">
            <a:xfrm>
              <a:off x="1488" y="2400"/>
              <a:ext cx="2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i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y </a:t>
              </a:r>
            </a:p>
          </p:txBody>
        </p:sp>
        <p:sp>
          <p:nvSpPr>
            <p:cNvPr id="7" name="Line 14"/>
            <p:cNvSpPr>
              <a:spLocks noChangeShapeType="1"/>
            </p:cNvSpPr>
            <p:nvPr/>
          </p:nvSpPr>
          <p:spPr bwMode="auto">
            <a:xfrm flipV="1">
              <a:off x="960" y="3360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1066800" y="1143000"/>
            <a:ext cx="2438400" cy="2133600"/>
            <a:chOff x="5004" y="2784"/>
            <a:chExt cx="1536" cy="1344"/>
          </a:xfrm>
        </p:grpSpPr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5868" y="2784"/>
              <a:ext cx="672" cy="576"/>
            </a:xfrm>
            <a:custGeom>
              <a:avLst/>
              <a:gdLst>
                <a:gd name="T0" fmla="*/ 0 w 672"/>
                <a:gd name="T1" fmla="*/ 0 h 576"/>
                <a:gd name="T2" fmla="*/ 192 w 672"/>
                <a:gd name="T3" fmla="*/ 432 h 576"/>
                <a:gd name="T4" fmla="*/ 672 w 672"/>
                <a:gd name="T5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576">
                  <a:moveTo>
                    <a:pt x="0" y="0"/>
                  </a:moveTo>
                  <a:cubicBezTo>
                    <a:pt x="40" y="168"/>
                    <a:pt x="80" y="336"/>
                    <a:pt x="192" y="432"/>
                  </a:cubicBezTo>
                  <a:cubicBezTo>
                    <a:pt x="304" y="528"/>
                    <a:pt x="488" y="552"/>
                    <a:pt x="672" y="576"/>
                  </a:cubicBezTo>
                </a:path>
              </a:pathLst>
            </a:custGeom>
            <a:noFill/>
            <a:ln w="222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 flipH="1" flipV="1">
              <a:off x="5004" y="3552"/>
              <a:ext cx="672" cy="576"/>
            </a:xfrm>
            <a:custGeom>
              <a:avLst/>
              <a:gdLst>
                <a:gd name="T0" fmla="*/ 0 w 672"/>
                <a:gd name="T1" fmla="*/ 0 h 576"/>
                <a:gd name="T2" fmla="*/ 192 w 672"/>
                <a:gd name="T3" fmla="*/ 432 h 576"/>
                <a:gd name="T4" fmla="*/ 672 w 672"/>
                <a:gd name="T5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576">
                  <a:moveTo>
                    <a:pt x="0" y="0"/>
                  </a:moveTo>
                  <a:cubicBezTo>
                    <a:pt x="40" y="168"/>
                    <a:pt x="80" y="336"/>
                    <a:pt x="192" y="432"/>
                  </a:cubicBezTo>
                  <a:cubicBezTo>
                    <a:pt x="304" y="528"/>
                    <a:pt x="488" y="552"/>
                    <a:pt x="672" y="576"/>
                  </a:cubicBezTo>
                </a:path>
              </a:pathLst>
            </a:custGeom>
            <a:noFill/>
            <a:ln w="222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" name="Line 34"/>
          <p:cNvSpPr>
            <a:spLocks noChangeShapeType="1"/>
          </p:cNvSpPr>
          <p:nvPr/>
        </p:nvSpPr>
        <p:spPr bwMode="auto">
          <a:xfrm>
            <a:off x="609600" y="676275"/>
            <a:ext cx="8001000" cy="0"/>
          </a:xfrm>
          <a:prstGeom prst="line">
            <a:avLst/>
          </a:prstGeom>
          <a:noFill/>
          <a:ln w="19050">
            <a:solidFill>
              <a:srgbClr val="FF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6115050" y="274638"/>
            <a:ext cx="2571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16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Arial" panose="020B0604020202020204" pitchFamily="34" charset="0"/>
              </a:rPr>
              <a:t>§5.1 </a:t>
            </a:r>
            <a:r>
              <a:rPr lang="zh-CN" altLang="en-US" sz="16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Arial" panose="020B0604020202020204" pitchFamily="34" charset="0"/>
              </a:rPr>
              <a:t>二次型及其矩阵表示 </a:t>
            </a:r>
          </a:p>
        </p:txBody>
      </p:sp>
      <p:sp>
        <p:nvSpPr>
          <p:cNvPr id="13" name="Rectangle 36"/>
          <p:cNvSpPr>
            <a:spLocks noChangeArrowheads="1"/>
          </p:cNvSpPr>
          <p:nvPr/>
        </p:nvSpPr>
        <p:spPr bwMode="auto">
          <a:xfrm>
            <a:off x="533400" y="260350"/>
            <a:ext cx="1606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第五章 二次型 </a:t>
            </a:r>
          </a:p>
        </p:txBody>
      </p:sp>
      <p:sp>
        <p:nvSpPr>
          <p:cNvPr id="14" name="Rectangle 37" descr="白色大理石"/>
          <p:cNvSpPr>
            <a:spLocks noChangeArrowheads="1"/>
          </p:cNvSpPr>
          <p:nvPr/>
        </p:nvSpPr>
        <p:spPr bwMode="auto">
          <a:xfrm>
            <a:off x="1752600" y="3535363"/>
            <a:ext cx="1308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r>
              <a:rPr kumimoji="1" lang="en-US" altLang="zh-CN" i="1">
                <a:effectLst>
                  <a:outerShdw blurRad="38100" dist="38100" dir="2700000" algn="tl">
                    <a:srgbClr val="FFFFFF"/>
                  </a:outerShdw>
                </a:effectLst>
              </a:rPr>
              <a:t>xy</a:t>
            </a:r>
            <a:r>
              <a:rPr kumimoji="1"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= 1 </a:t>
            </a:r>
          </a:p>
        </p:txBody>
      </p:sp>
      <p:grpSp>
        <p:nvGrpSpPr>
          <p:cNvPr id="15" name="Group 38"/>
          <p:cNvGrpSpPr>
            <a:grpSpLocks/>
          </p:cNvGrpSpPr>
          <p:nvPr/>
        </p:nvGrpSpPr>
        <p:grpSpPr bwMode="auto">
          <a:xfrm>
            <a:off x="5243513" y="685800"/>
            <a:ext cx="2909887" cy="2724150"/>
            <a:chOff x="3084" y="2400"/>
            <a:chExt cx="1833" cy="1716"/>
          </a:xfrm>
        </p:grpSpPr>
        <p:sp>
          <p:nvSpPr>
            <p:cNvPr id="16" name="Rectangle 39"/>
            <p:cNvSpPr>
              <a:spLocks noChangeArrowheads="1"/>
            </p:cNvSpPr>
            <p:nvPr/>
          </p:nvSpPr>
          <p:spPr bwMode="auto">
            <a:xfrm>
              <a:off x="3612" y="2400"/>
              <a:ext cx="2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i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v </a:t>
              </a:r>
            </a:p>
          </p:txBody>
        </p:sp>
        <p:grpSp>
          <p:nvGrpSpPr>
            <p:cNvPr id="17" name="Group 40"/>
            <p:cNvGrpSpPr>
              <a:grpSpLocks/>
            </p:cNvGrpSpPr>
            <p:nvPr/>
          </p:nvGrpSpPr>
          <p:grpSpPr bwMode="auto">
            <a:xfrm>
              <a:off x="3084" y="2544"/>
              <a:ext cx="1833" cy="1536"/>
              <a:chOff x="3084" y="2544"/>
              <a:chExt cx="1833" cy="1536"/>
            </a:xfrm>
          </p:grpSpPr>
          <p:sp>
            <p:nvSpPr>
              <p:cNvPr id="23" name="Line 41"/>
              <p:cNvSpPr>
                <a:spLocks noChangeShapeType="1"/>
              </p:cNvSpPr>
              <p:nvPr/>
            </p:nvSpPr>
            <p:spPr bwMode="auto">
              <a:xfrm flipV="1">
                <a:off x="3852" y="2544"/>
                <a:ext cx="0" cy="15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Rectangle 42"/>
              <p:cNvSpPr>
                <a:spLocks noChangeArrowheads="1"/>
              </p:cNvSpPr>
              <p:nvPr/>
            </p:nvSpPr>
            <p:spPr bwMode="auto">
              <a:xfrm>
                <a:off x="3574" y="3081"/>
                <a:ext cx="33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800" i="1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O </a:t>
                </a:r>
              </a:p>
            </p:txBody>
          </p:sp>
          <p:sp>
            <p:nvSpPr>
              <p:cNvPr id="25" name="Rectangle 43"/>
              <p:cNvSpPr>
                <a:spLocks noChangeArrowheads="1"/>
              </p:cNvSpPr>
              <p:nvPr/>
            </p:nvSpPr>
            <p:spPr bwMode="auto">
              <a:xfrm>
                <a:off x="4620" y="3303"/>
                <a:ext cx="29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800" i="1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u </a:t>
                </a:r>
              </a:p>
            </p:txBody>
          </p:sp>
          <p:sp>
            <p:nvSpPr>
              <p:cNvPr id="26" name="Line 44"/>
              <p:cNvSpPr>
                <a:spLocks noChangeShapeType="1"/>
              </p:cNvSpPr>
              <p:nvPr/>
            </p:nvSpPr>
            <p:spPr bwMode="auto">
              <a:xfrm flipV="1">
                <a:off x="3084" y="3360"/>
                <a:ext cx="16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" name="Group 45"/>
            <p:cNvGrpSpPr>
              <a:grpSpLocks/>
            </p:cNvGrpSpPr>
            <p:nvPr/>
          </p:nvGrpSpPr>
          <p:grpSpPr bwMode="auto">
            <a:xfrm rot="2710265">
              <a:off x="3096" y="2652"/>
              <a:ext cx="1536" cy="1392"/>
              <a:chOff x="4464" y="1920"/>
              <a:chExt cx="1536" cy="1392"/>
            </a:xfrm>
          </p:grpSpPr>
          <p:sp>
            <p:nvSpPr>
              <p:cNvPr id="19" name="Line 46"/>
              <p:cNvSpPr>
                <a:spLocks noChangeShapeType="1"/>
              </p:cNvSpPr>
              <p:nvPr/>
            </p:nvSpPr>
            <p:spPr bwMode="auto">
              <a:xfrm flipV="1">
                <a:off x="5232" y="1920"/>
                <a:ext cx="0" cy="13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47"/>
              <p:cNvSpPr>
                <a:spLocks noChangeShapeType="1"/>
              </p:cNvSpPr>
              <p:nvPr/>
            </p:nvSpPr>
            <p:spPr bwMode="auto">
              <a:xfrm flipV="1">
                <a:off x="4464" y="2640"/>
                <a:ext cx="15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48"/>
              <p:cNvSpPr>
                <a:spLocks/>
              </p:cNvSpPr>
              <p:nvPr/>
            </p:nvSpPr>
            <p:spPr bwMode="auto">
              <a:xfrm>
                <a:off x="5328" y="1968"/>
                <a:ext cx="672" cy="576"/>
              </a:xfrm>
              <a:custGeom>
                <a:avLst/>
                <a:gdLst>
                  <a:gd name="T0" fmla="*/ 0 w 672"/>
                  <a:gd name="T1" fmla="*/ 0 h 576"/>
                  <a:gd name="T2" fmla="*/ 192 w 672"/>
                  <a:gd name="T3" fmla="*/ 432 h 576"/>
                  <a:gd name="T4" fmla="*/ 672 w 672"/>
                  <a:gd name="T5" fmla="*/ 576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72" h="576">
                    <a:moveTo>
                      <a:pt x="0" y="0"/>
                    </a:moveTo>
                    <a:cubicBezTo>
                      <a:pt x="40" y="168"/>
                      <a:pt x="80" y="336"/>
                      <a:pt x="192" y="432"/>
                    </a:cubicBezTo>
                    <a:cubicBezTo>
                      <a:pt x="304" y="528"/>
                      <a:pt x="488" y="552"/>
                      <a:pt x="672" y="576"/>
                    </a:cubicBezTo>
                  </a:path>
                </a:pathLst>
              </a:custGeom>
              <a:noFill/>
              <a:ln w="2222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49"/>
              <p:cNvSpPr>
                <a:spLocks/>
              </p:cNvSpPr>
              <p:nvPr/>
            </p:nvSpPr>
            <p:spPr bwMode="auto">
              <a:xfrm flipH="1" flipV="1">
                <a:off x="4464" y="2736"/>
                <a:ext cx="672" cy="576"/>
              </a:xfrm>
              <a:custGeom>
                <a:avLst/>
                <a:gdLst>
                  <a:gd name="T0" fmla="*/ 0 w 672"/>
                  <a:gd name="T1" fmla="*/ 0 h 576"/>
                  <a:gd name="T2" fmla="*/ 192 w 672"/>
                  <a:gd name="T3" fmla="*/ 432 h 576"/>
                  <a:gd name="T4" fmla="*/ 672 w 672"/>
                  <a:gd name="T5" fmla="*/ 576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72" h="576">
                    <a:moveTo>
                      <a:pt x="0" y="0"/>
                    </a:moveTo>
                    <a:cubicBezTo>
                      <a:pt x="40" y="168"/>
                      <a:pt x="80" y="336"/>
                      <a:pt x="192" y="432"/>
                    </a:cubicBezTo>
                    <a:cubicBezTo>
                      <a:pt x="304" y="528"/>
                      <a:pt x="488" y="552"/>
                      <a:pt x="672" y="576"/>
                    </a:cubicBezTo>
                  </a:path>
                </a:pathLst>
              </a:custGeom>
              <a:noFill/>
              <a:ln w="2222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7" name="Group 50"/>
          <p:cNvGrpSpPr>
            <a:grpSpLocks/>
          </p:cNvGrpSpPr>
          <p:nvPr/>
        </p:nvGrpSpPr>
        <p:grpSpPr bwMode="auto">
          <a:xfrm>
            <a:off x="5516563" y="3276600"/>
            <a:ext cx="2165350" cy="1092200"/>
            <a:chOff x="2764" y="3282"/>
            <a:chExt cx="1364" cy="688"/>
          </a:xfrm>
        </p:grpSpPr>
        <p:sp>
          <p:nvSpPr>
            <p:cNvPr id="28" name="Rectangle 51"/>
            <p:cNvSpPr>
              <a:spLocks noChangeArrowheads="1"/>
            </p:cNvSpPr>
            <p:nvPr/>
          </p:nvSpPr>
          <p:spPr bwMode="auto">
            <a:xfrm>
              <a:off x="2764" y="3282"/>
              <a:ext cx="470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u</a:t>
              </a:r>
              <a:r>
                <a:rPr lang="en-US" altLang="zh-CN" baseline="300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</a:t>
              </a: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</a:p>
            <a:p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 </a:t>
              </a:r>
            </a:p>
          </p:txBody>
        </p:sp>
        <p:sp>
          <p:nvSpPr>
            <p:cNvPr id="29" name="Line 52"/>
            <p:cNvSpPr>
              <a:spLocks noChangeShapeType="1"/>
            </p:cNvSpPr>
            <p:nvPr/>
          </p:nvSpPr>
          <p:spPr bwMode="auto">
            <a:xfrm>
              <a:off x="2860" y="3626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53"/>
            <p:cNvSpPr>
              <a:spLocks noChangeArrowheads="1"/>
            </p:cNvSpPr>
            <p:nvPr/>
          </p:nvSpPr>
          <p:spPr bwMode="auto">
            <a:xfrm>
              <a:off x="3264" y="3298"/>
              <a:ext cx="442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v</a:t>
              </a:r>
              <a:r>
                <a:rPr lang="en-US" altLang="zh-CN" baseline="300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</a:t>
              </a: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</a:p>
            <a:p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 </a:t>
              </a:r>
            </a:p>
          </p:txBody>
        </p:sp>
        <p:sp>
          <p:nvSpPr>
            <p:cNvPr id="31" name="Line 54"/>
            <p:cNvSpPr>
              <a:spLocks noChangeShapeType="1"/>
            </p:cNvSpPr>
            <p:nvPr/>
          </p:nvSpPr>
          <p:spPr bwMode="auto">
            <a:xfrm>
              <a:off x="3356" y="3626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55"/>
            <p:cNvSpPr>
              <a:spLocks noChangeArrowheads="1"/>
            </p:cNvSpPr>
            <p:nvPr/>
          </p:nvSpPr>
          <p:spPr bwMode="auto">
            <a:xfrm>
              <a:off x="3078" y="3407"/>
              <a:ext cx="3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</a:t>
              </a:r>
              <a:r>
                <a:rPr lang="en-US" altLang="zh-CN" b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</a:p>
          </p:txBody>
        </p:sp>
        <p:sp>
          <p:nvSpPr>
            <p:cNvPr id="33" name="Rectangle 56"/>
            <p:cNvSpPr>
              <a:spLocks noChangeArrowheads="1"/>
            </p:cNvSpPr>
            <p:nvPr/>
          </p:nvSpPr>
          <p:spPr bwMode="auto">
            <a:xfrm>
              <a:off x="3610" y="3427"/>
              <a:ext cx="51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= 1 </a:t>
              </a:r>
            </a:p>
          </p:txBody>
        </p:sp>
      </p:grpSp>
      <p:sp>
        <p:nvSpPr>
          <p:cNvPr id="34" name="AutoShape 225"/>
          <p:cNvSpPr>
            <a:spLocks noChangeArrowheads="1"/>
          </p:cNvSpPr>
          <p:nvPr/>
        </p:nvSpPr>
        <p:spPr bwMode="auto">
          <a:xfrm>
            <a:off x="1676400" y="4800600"/>
            <a:ext cx="1676400" cy="914400"/>
          </a:xfrm>
          <a:prstGeom prst="bracketPair">
            <a:avLst>
              <a:gd name="adj" fmla="val 8986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0     1/2</a:t>
            </a:r>
          </a:p>
          <a:p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1/2     0</a:t>
            </a:r>
          </a:p>
        </p:txBody>
      </p:sp>
      <p:sp>
        <p:nvSpPr>
          <p:cNvPr id="35" name="Rectangle 58" descr="白色大理石"/>
          <p:cNvSpPr>
            <a:spLocks noChangeArrowheads="1"/>
          </p:cNvSpPr>
          <p:nvPr/>
        </p:nvSpPr>
        <p:spPr bwMode="auto">
          <a:xfrm>
            <a:off x="609600" y="4913313"/>
            <a:ext cx="10326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</a:t>
            </a:r>
            <a:r>
              <a:rPr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x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y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 </a:t>
            </a:r>
          </a:p>
        </p:txBody>
      </p:sp>
      <p:sp>
        <p:nvSpPr>
          <p:cNvPr id="36" name="AutoShape 195"/>
          <p:cNvSpPr>
            <a:spLocks noChangeArrowheads="1"/>
          </p:cNvSpPr>
          <p:nvPr/>
        </p:nvSpPr>
        <p:spPr bwMode="auto">
          <a:xfrm>
            <a:off x="3505200" y="4800600"/>
            <a:ext cx="457200" cy="914400"/>
          </a:xfrm>
          <a:prstGeom prst="bracketPair">
            <a:avLst>
              <a:gd name="adj" fmla="val 17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0800" anchor="ctr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</a:p>
          <a:p>
            <a:r>
              <a:rPr lang="en-US" altLang="zh-CN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7" name="AutoShape 225"/>
          <p:cNvSpPr>
            <a:spLocks noChangeArrowheads="1"/>
          </p:cNvSpPr>
          <p:nvPr/>
        </p:nvSpPr>
        <p:spPr bwMode="auto">
          <a:xfrm>
            <a:off x="5867400" y="4800600"/>
            <a:ext cx="1676400" cy="914400"/>
          </a:xfrm>
          <a:prstGeom prst="bracketPair">
            <a:avLst>
              <a:gd name="adj" fmla="val 8986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anchor="ctr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1/2     0</a:t>
            </a:r>
          </a:p>
          <a:p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0   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1/2 </a:t>
            </a:r>
          </a:p>
        </p:txBody>
      </p:sp>
      <p:sp>
        <p:nvSpPr>
          <p:cNvPr id="38" name="Rectangle 61" descr="白色大理石"/>
          <p:cNvSpPr>
            <a:spLocks noChangeArrowheads="1"/>
          </p:cNvSpPr>
          <p:nvPr/>
        </p:nvSpPr>
        <p:spPr bwMode="auto">
          <a:xfrm>
            <a:off x="4789488" y="4913313"/>
            <a:ext cx="10534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</a:t>
            </a:r>
            <a:r>
              <a:rPr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u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v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 </a:t>
            </a:r>
          </a:p>
        </p:txBody>
      </p:sp>
      <p:sp>
        <p:nvSpPr>
          <p:cNvPr id="39" name="AutoShape 195"/>
          <p:cNvSpPr>
            <a:spLocks noChangeArrowheads="1"/>
          </p:cNvSpPr>
          <p:nvPr/>
        </p:nvSpPr>
        <p:spPr bwMode="auto">
          <a:xfrm>
            <a:off x="7696200" y="4800600"/>
            <a:ext cx="457200" cy="914400"/>
          </a:xfrm>
          <a:prstGeom prst="bracketPair">
            <a:avLst>
              <a:gd name="adj" fmla="val 17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0800" anchor="ctr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u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</a:p>
          <a:p>
            <a:r>
              <a:rPr lang="en-US" altLang="zh-CN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652034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4" grpId="0" animBg="1"/>
      <p:bldP spid="35" grpId="0"/>
      <p:bldP spid="36" grpId="0" animBg="1"/>
      <p:bldP spid="37" grpId="0" animBg="1"/>
      <p:bldP spid="38" grpId="0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84213" y="476250"/>
            <a:ext cx="76327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-apple-system"/>
              </a:rPr>
              <a:t>其实圆、椭圆、双曲线之间关系很紧密的，统称为圆锥曲线，都是圆锥体和平面的交线：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88840"/>
            <a:ext cx="3751263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1588" y="158750"/>
            <a:ext cx="9144000" cy="6858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5ECFF"/>
              </a:gs>
              <a:gs pos="50000">
                <a:srgbClr val="FFFFFF"/>
              </a:gs>
              <a:gs pos="100000">
                <a:srgbClr val="C5ECFF"/>
              </a:gs>
            </a:gsLst>
            <a:lin ang="2700000" scaled="1"/>
          </a:gradFill>
          <a:ln w="57150" cap="rnd" cmpd="thinThick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403648" y="2348880"/>
            <a:ext cx="705802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/>
              <a:t>线性代数知识用于</a:t>
            </a:r>
            <a:r>
              <a:rPr lang="zh-CN" altLang="en-US" dirty="0">
                <a:solidFill>
                  <a:srgbClr val="FF0000"/>
                </a:solidFill>
              </a:rPr>
              <a:t>解析几何</a:t>
            </a:r>
            <a:r>
              <a:rPr lang="zh-CN" altLang="en-US" dirty="0"/>
              <a:t>研究的例子</a:t>
            </a:r>
            <a:r>
              <a:rPr lang="en-US" altLang="zh-CN" dirty="0"/>
              <a:t>. </a:t>
            </a:r>
          </a:p>
          <a:p>
            <a:pPr algn="ctr" eaLnBrk="1" hangingPunct="1">
              <a:spcBef>
                <a:spcPct val="50000"/>
              </a:spcBef>
            </a:pPr>
            <a:endParaRPr lang="en-US" altLang="zh-CN" dirty="0"/>
          </a:p>
          <a:p>
            <a:pPr algn="ctr" eaLnBrk="1" hangingPunct="1">
              <a:spcBef>
                <a:spcPct val="50000"/>
              </a:spcBef>
            </a:pPr>
            <a:r>
              <a:rPr lang="zh-CN" altLang="en-US" dirty="0"/>
              <a:t>对于二次型</a:t>
            </a:r>
            <a:r>
              <a:rPr lang="en-US" altLang="zh-CN" dirty="0"/>
              <a:t>, </a:t>
            </a:r>
            <a:r>
              <a:rPr lang="zh-CN" altLang="en-US" dirty="0"/>
              <a:t>主要讨论其</a:t>
            </a:r>
            <a:r>
              <a:rPr lang="zh-CN" altLang="en-US" dirty="0">
                <a:solidFill>
                  <a:srgbClr val="FF0000"/>
                </a:solidFill>
              </a:rPr>
              <a:t>标准化</a:t>
            </a:r>
            <a:r>
              <a:rPr lang="zh-CN" altLang="en-US" dirty="0"/>
              <a:t>的问题</a:t>
            </a:r>
            <a:r>
              <a:rPr lang="en-US" altLang="zh-CN" dirty="0"/>
              <a:t>, </a:t>
            </a:r>
            <a:r>
              <a:rPr lang="zh-CN" altLang="en-US" dirty="0"/>
              <a:t>这与</a:t>
            </a:r>
            <a:r>
              <a:rPr lang="zh-CN" altLang="en-US" dirty="0">
                <a:solidFill>
                  <a:srgbClr val="FF0000"/>
                </a:solidFill>
              </a:rPr>
              <a:t>方阵的对角化</a:t>
            </a:r>
            <a:r>
              <a:rPr lang="zh-CN" altLang="en-US" dirty="0"/>
              <a:t>又是密切相关的</a:t>
            </a:r>
            <a:r>
              <a:rPr lang="en-US" altLang="zh-CN" dirty="0"/>
              <a:t>.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4343400" y="3200400"/>
            <a:ext cx="11430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" name="Line 17"/>
          <p:cNvSpPr>
            <a:spLocks noChangeShapeType="1"/>
          </p:cNvSpPr>
          <p:nvPr/>
        </p:nvSpPr>
        <p:spPr bwMode="auto">
          <a:xfrm>
            <a:off x="609600" y="676275"/>
            <a:ext cx="8001000" cy="0"/>
          </a:xfrm>
          <a:prstGeom prst="line">
            <a:avLst/>
          </a:prstGeom>
          <a:noFill/>
          <a:ln w="19050">
            <a:solidFill>
              <a:srgbClr val="FF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6115050" y="274638"/>
            <a:ext cx="2571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16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Arial" panose="020B0604020202020204" pitchFamily="34" charset="0"/>
              </a:rPr>
              <a:t>§5.1 </a:t>
            </a:r>
            <a:r>
              <a:rPr lang="zh-CN" altLang="en-US" sz="16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Arial" panose="020B0604020202020204" pitchFamily="34" charset="0"/>
              </a:rPr>
              <a:t>二次型及其矩阵表示 </a:t>
            </a: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911225" y="339725"/>
            <a:ext cx="1606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第五章 二次型 </a:t>
            </a:r>
          </a:p>
        </p:txBody>
      </p: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2819400" y="1595438"/>
            <a:ext cx="3810000" cy="1604962"/>
            <a:chOff x="1776" y="711"/>
            <a:chExt cx="2400" cy="1011"/>
          </a:xfrm>
        </p:grpSpPr>
        <p:sp>
          <p:nvSpPr>
            <p:cNvPr id="9" name="Rectangle 52"/>
            <p:cNvSpPr>
              <a:spLocks noChangeArrowheads="1"/>
            </p:cNvSpPr>
            <p:nvPr/>
          </p:nvSpPr>
          <p:spPr bwMode="auto">
            <a:xfrm>
              <a:off x="1776" y="711"/>
              <a:ext cx="2400" cy="6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/>
            <a:lstStyle/>
            <a:p>
              <a:pPr algn="l">
                <a:lnSpc>
                  <a:spcPct val="120000"/>
                </a:lnSpc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endPara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072" y="1392"/>
              <a:ext cx="1" cy="330"/>
            </a:xfrm>
            <a:custGeom>
              <a:avLst/>
              <a:gdLst>
                <a:gd name="T0" fmla="*/ 0 w 1"/>
                <a:gd name="T1" fmla="*/ 0 h 330"/>
                <a:gd name="T2" fmla="*/ 0 w 1"/>
                <a:gd name="T3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30">
                  <a:moveTo>
                    <a:pt x="0" y="0"/>
                  </a:moveTo>
                  <a:lnTo>
                    <a:pt x="0" y="330"/>
                  </a:lnTo>
                </a:path>
              </a:pathLst>
            </a:custGeom>
            <a:noFill/>
            <a:ln w="2222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" name="AutoShape 225"/>
          <p:cNvSpPr>
            <a:spLocks noChangeArrowheads="1"/>
          </p:cNvSpPr>
          <p:nvPr/>
        </p:nvSpPr>
        <p:spPr bwMode="auto">
          <a:xfrm>
            <a:off x="2209800" y="3657600"/>
            <a:ext cx="990600" cy="914400"/>
          </a:xfrm>
          <a:prstGeom prst="bracketPair">
            <a:avLst>
              <a:gd name="adj" fmla="val 8986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</a:t>
            </a:r>
            <a:r>
              <a:rPr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b</a:t>
            </a:r>
          </a:p>
          <a:p>
            <a:r>
              <a:rPr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</a:t>
            </a:r>
            <a:r>
              <a:rPr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4" name="Rectangle 55" descr="白色大理石"/>
          <p:cNvSpPr>
            <a:spLocks noChangeArrowheads="1"/>
          </p:cNvSpPr>
          <p:nvPr/>
        </p:nvSpPr>
        <p:spPr bwMode="auto">
          <a:xfrm>
            <a:off x="1143000" y="3770313"/>
            <a:ext cx="942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</a:t>
            </a:r>
            <a:r>
              <a:rPr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x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y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 </a:t>
            </a:r>
          </a:p>
        </p:txBody>
      </p:sp>
      <p:sp>
        <p:nvSpPr>
          <p:cNvPr id="15" name="AutoShape 195"/>
          <p:cNvSpPr>
            <a:spLocks noChangeArrowheads="1"/>
          </p:cNvSpPr>
          <p:nvPr/>
        </p:nvSpPr>
        <p:spPr bwMode="auto">
          <a:xfrm>
            <a:off x="3352800" y="3657600"/>
            <a:ext cx="457200" cy="914400"/>
          </a:xfrm>
          <a:prstGeom prst="bracketPair">
            <a:avLst>
              <a:gd name="adj" fmla="val 17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0800" anchor="ctr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</a:p>
          <a:p>
            <a:r>
              <a:rPr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5787231" y="4809130"/>
            <a:ext cx="215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dirty="0"/>
              <a:t> </a:t>
            </a:r>
            <a:r>
              <a:rPr lang="zh-CN" altLang="en-US" sz="2400" dirty="0"/>
              <a:t>（</a:t>
            </a:r>
            <a:r>
              <a:rPr lang="zh-CN" altLang="en-US" sz="2400" dirty="0">
                <a:solidFill>
                  <a:srgbClr val="FF0000"/>
                </a:solidFill>
              </a:rPr>
              <a:t>标准方程）</a:t>
            </a:r>
          </a:p>
        </p:txBody>
      </p:sp>
      <p:graphicFrame>
        <p:nvGraphicFramePr>
          <p:cNvPr id="20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36171"/>
              </p:ext>
            </p:extLst>
          </p:nvPr>
        </p:nvGraphicFramePr>
        <p:xfrm>
          <a:off x="3028950" y="1719940"/>
          <a:ext cx="3162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62240" imgH="850680" progId="Equation.DSMT4">
                  <p:embed/>
                </p:oleObj>
              </mc:Choice>
              <mc:Fallback>
                <p:oleObj name="Equation" r:id="rId3" imgW="316224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1719940"/>
                        <a:ext cx="3162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106368"/>
              </p:ext>
            </p:extLst>
          </p:nvPr>
        </p:nvGraphicFramePr>
        <p:xfrm>
          <a:off x="5651500" y="2847975"/>
          <a:ext cx="2311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11400" imgH="469900" progId="Equation.DSMT4">
                  <p:embed/>
                </p:oleObj>
              </mc:Choice>
              <mc:Fallback>
                <p:oleObj name="Equation" r:id="rId5" imgW="23114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847975"/>
                        <a:ext cx="2311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236247"/>
              </p:ext>
            </p:extLst>
          </p:nvPr>
        </p:nvGraphicFramePr>
        <p:xfrm>
          <a:off x="1143000" y="2901198"/>
          <a:ext cx="3009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09900" imgH="469900" progId="Equation.DSMT4">
                  <p:embed/>
                </p:oleObj>
              </mc:Choice>
              <mc:Fallback>
                <p:oleObj name="Equation" r:id="rId7" imgW="30099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901198"/>
                        <a:ext cx="3009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430578"/>
              </p:ext>
            </p:extLst>
          </p:nvPr>
        </p:nvGraphicFramePr>
        <p:xfrm>
          <a:off x="5444331" y="3647281"/>
          <a:ext cx="2844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844720" imgH="825480" progId="Equation.DSMT4">
                  <p:embed/>
                </p:oleObj>
              </mc:Choice>
              <mc:Fallback>
                <p:oleObj name="Equation" r:id="rId9" imgW="2844720" imgH="825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4331" y="3647281"/>
                        <a:ext cx="2844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353174" y="645319"/>
            <a:ext cx="2522538" cy="600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sz="33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问题的引入</a:t>
            </a:r>
            <a:r>
              <a:rPr kumimoji="0" lang="en-US" altLang="zh-CN" sz="33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545567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/>
      <p:bldP spid="15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2"/>
          <p:cNvSpPr>
            <a:spLocks noChangeArrowheads="1"/>
          </p:cNvSpPr>
          <p:nvPr/>
        </p:nvSpPr>
        <p:spPr bwMode="auto">
          <a:xfrm>
            <a:off x="1588" y="158750"/>
            <a:ext cx="9144000" cy="6858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5ECFF"/>
              </a:gs>
              <a:gs pos="50000">
                <a:srgbClr val="FFFFFF"/>
              </a:gs>
              <a:gs pos="100000">
                <a:srgbClr val="C5ECFF"/>
              </a:gs>
            </a:gsLst>
            <a:lin ang="2700000" scaled="1"/>
          </a:gradFill>
          <a:ln w="57150" cap="rnd" cmpd="thinThick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163112" name="Text Box 296"/>
          <p:cNvSpPr txBox="1">
            <a:spLocks noChangeArrowheads="1"/>
          </p:cNvSpPr>
          <p:nvPr/>
        </p:nvSpPr>
        <p:spPr bwMode="auto">
          <a:xfrm>
            <a:off x="1619250" y="1052513"/>
            <a:ext cx="561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判别下面方程的几何图形是什么？</a:t>
            </a:r>
          </a:p>
        </p:txBody>
      </p:sp>
      <p:graphicFrame>
        <p:nvGraphicFramePr>
          <p:cNvPr id="163113" name="Object 297"/>
          <p:cNvGraphicFramePr>
            <a:graphicFrameLocks noChangeAspect="1"/>
          </p:cNvGraphicFramePr>
          <p:nvPr/>
        </p:nvGraphicFramePr>
        <p:xfrm>
          <a:off x="2265363" y="1700213"/>
          <a:ext cx="3924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924300" imgH="520700" progId="Equation.3">
                  <p:embed/>
                </p:oleObj>
              </mc:Choice>
              <mc:Fallback>
                <p:oleObj name="公式" r:id="rId2" imgW="3924300" imgH="520700" progId="Equation.3">
                  <p:embed/>
                  <p:pic>
                    <p:nvPicPr>
                      <p:cNvPr id="0" name="Object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3" y="1700213"/>
                        <a:ext cx="3924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114" name="Object 298"/>
          <p:cNvGraphicFramePr>
            <a:graphicFrameLocks noChangeAspect="1"/>
          </p:cNvGraphicFramePr>
          <p:nvPr/>
        </p:nvGraphicFramePr>
        <p:xfrm>
          <a:off x="2482850" y="2932113"/>
          <a:ext cx="5257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257800" imgH="977900" progId="Equation.3">
                  <p:embed/>
                </p:oleObj>
              </mc:Choice>
              <mc:Fallback>
                <p:oleObj name="公式" r:id="rId4" imgW="5257800" imgH="977900" progId="Equation.3">
                  <p:embed/>
                  <p:pic>
                    <p:nvPicPr>
                      <p:cNvPr id="0" name="Object 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2932113"/>
                        <a:ext cx="5257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119" name="Text Box 303"/>
          <p:cNvSpPr txBox="1">
            <a:spLocks noChangeArrowheads="1"/>
          </p:cNvSpPr>
          <p:nvPr/>
        </p:nvSpPr>
        <p:spPr bwMode="auto">
          <a:xfrm>
            <a:off x="298450" y="2349500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作旋转变换</a:t>
            </a:r>
          </a:p>
        </p:txBody>
      </p:sp>
      <p:sp>
        <p:nvSpPr>
          <p:cNvPr id="163121" name="Text Box 305"/>
          <p:cNvSpPr txBox="1">
            <a:spLocks noChangeArrowheads="1"/>
          </p:cNvSpPr>
          <p:nvPr/>
        </p:nvSpPr>
        <p:spPr bwMode="auto">
          <a:xfrm>
            <a:off x="285750" y="4189413"/>
            <a:ext cx="4535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代入</a:t>
            </a:r>
            <a:r>
              <a:rPr lang="en-US" altLang="zh-CN"/>
              <a:t>(1)</a:t>
            </a:r>
            <a:r>
              <a:rPr lang="zh-CN" altLang="en-US"/>
              <a:t>左边，化为：</a:t>
            </a:r>
          </a:p>
        </p:txBody>
      </p:sp>
      <p:graphicFrame>
        <p:nvGraphicFramePr>
          <p:cNvPr id="163123" name="Object 307"/>
          <p:cNvGraphicFramePr>
            <a:graphicFrameLocks noChangeAspect="1"/>
          </p:cNvGraphicFramePr>
          <p:nvPr/>
        </p:nvGraphicFramePr>
        <p:xfrm>
          <a:off x="2030413" y="4865688"/>
          <a:ext cx="4724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724400" imgH="939800" progId="Equation.3">
                  <p:embed/>
                </p:oleObj>
              </mc:Choice>
              <mc:Fallback>
                <p:oleObj name="公式" r:id="rId6" imgW="4724400" imgH="939800" progId="Equation.3">
                  <p:embed/>
                  <p:pic>
                    <p:nvPicPr>
                      <p:cNvPr id="0" name="Object 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3" y="4865688"/>
                        <a:ext cx="4724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124" name="Text Box 308"/>
          <p:cNvSpPr txBox="1">
            <a:spLocks noChangeArrowheads="1"/>
          </p:cNvSpPr>
          <p:nvPr/>
        </p:nvSpPr>
        <p:spPr bwMode="auto">
          <a:xfrm>
            <a:off x="250825" y="5876925"/>
            <a:ext cx="201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见下图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112" grpId="0"/>
      <p:bldP spid="163119" grpId="0"/>
      <p:bldP spid="163121" grpId="0"/>
      <p:bldP spid="163124" grpId="0"/>
    </p:bldLst>
  </p:timing>
</p:sld>
</file>

<file path=ppt/theme/theme1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49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49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49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49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40242</TotalTime>
  <Words>1194</Words>
  <Application>Microsoft Office PowerPoint</Application>
  <PresentationFormat>全屏显示(4:3)</PresentationFormat>
  <Paragraphs>263</Paragraphs>
  <Slides>40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40</vt:i4>
      </vt:variant>
    </vt:vector>
  </HeadingPairs>
  <TitlesOfParts>
    <vt:vector size="54" baseType="lpstr">
      <vt:lpstr>-apple-system</vt:lpstr>
      <vt:lpstr>黑体</vt:lpstr>
      <vt:lpstr>华文楷体</vt:lpstr>
      <vt:lpstr>楷体_GB2312</vt:lpstr>
      <vt:lpstr>宋体</vt:lpstr>
      <vt:lpstr>Arial</vt:lpstr>
      <vt:lpstr>Arial Black</vt:lpstr>
      <vt:lpstr>Times New Roman</vt:lpstr>
      <vt:lpstr>Wingdings</vt:lpstr>
      <vt:lpstr>模板</vt:lpstr>
      <vt:lpstr>自定义设计方案</vt:lpstr>
      <vt:lpstr>剪辑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SWU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赖红</dc:creator>
  <cp:lastModifiedBy>8615025302564</cp:lastModifiedBy>
  <cp:revision>236</cp:revision>
  <dcterms:created xsi:type="dcterms:W3CDTF">2017-12-14T02:20:40Z</dcterms:created>
  <dcterms:modified xsi:type="dcterms:W3CDTF">2023-12-11T08:56:10Z</dcterms:modified>
</cp:coreProperties>
</file>