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</p:sldMasterIdLst>
  <p:notesMasterIdLst>
    <p:notesMasterId r:id="rId31"/>
  </p:notesMasterIdLst>
  <p:handoutMasterIdLst>
    <p:handoutMasterId r:id="rId32"/>
  </p:handoutMasterIdLst>
  <p:sldIdLst>
    <p:sldId id="400" r:id="rId3"/>
    <p:sldId id="373" r:id="rId4"/>
    <p:sldId id="604" r:id="rId5"/>
    <p:sldId id="605" r:id="rId6"/>
    <p:sldId id="446" r:id="rId7"/>
    <p:sldId id="603" r:id="rId8"/>
    <p:sldId id="449" r:id="rId9"/>
    <p:sldId id="398" r:id="rId10"/>
    <p:sldId id="585" r:id="rId11"/>
    <p:sldId id="374" r:id="rId12"/>
    <p:sldId id="619" r:id="rId13"/>
    <p:sldId id="458" r:id="rId14"/>
    <p:sldId id="459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8" r:id="rId23"/>
    <p:sldId id="451" r:id="rId24"/>
    <p:sldId id="452" r:id="rId25"/>
    <p:sldId id="453" r:id="rId26"/>
    <p:sldId id="454" r:id="rId27"/>
    <p:sldId id="455" r:id="rId28"/>
    <p:sldId id="456" r:id="rId29"/>
    <p:sldId id="457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2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CC"/>
    <a:srgbClr val="FFFF00"/>
    <a:srgbClr val="FF0000"/>
    <a:srgbClr val="003300"/>
    <a:srgbClr val="9696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06" autoAdjust="0"/>
  </p:normalViewPr>
  <p:slideViewPr>
    <p:cSldViewPr>
      <p:cViewPr varScale="1">
        <p:scale>
          <a:sx n="68" d="100"/>
          <a:sy n="68" d="100"/>
        </p:scale>
        <p:origin x="-1440" y="-102"/>
      </p:cViewPr>
      <p:guideLst>
        <p:guide orient="horz" pos="3312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6.emf"/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4.wmf"/><Relationship Id="rId7" Type="http://schemas.openxmlformats.org/officeDocument/2006/relationships/image" Target="../media/image82.emf"/><Relationship Id="rId2" Type="http://schemas.openxmlformats.org/officeDocument/2006/relationships/image" Target="../media/image78.emf"/><Relationship Id="rId1" Type="http://schemas.openxmlformats.org/officeDocument/2006/relationships/image" Target="../media/image77.wmf"/><Relationship Id="rId6" Type="http://schemas.openxmlformats.org/officeDocument/2006/relationships/image" Target="../media/image81.w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9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e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A579D2C5-7B00-4D8F-B9FA-F50661C16A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4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BF51BC98-37E7-45F7-8A8A-8A0A1B8AD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41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1BC98-37E7-45F7-8A8A-8A0A1B8ADA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2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134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0561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481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6631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63E3-B5E5-4CBA-B90F-99BC725DE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29695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3B9C-21CA-4DD7-AF88-57972524F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9317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1783A-FA24-4037-81EC-2E994D961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56607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7615-F584-4B2E-905A-BD7A5DB54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44659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A333-4B04-4352-8915-03F01C29E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8853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48A70-F127-4E16-973F-C3DFB11A5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723578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FCF48-308C-4B10-B8FF-D23777C8C9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47771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66135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F0D34-B6CA-4296-A22C-4B4990D78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98636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6E932-8177-4159-A59C-1F465C73C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839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36894-2DE9-419F-84BB-1825255D3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526219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A48C2-D2D4-41E5-8ED6-73EAE8190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6155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566213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0519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0774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7890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13503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198238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044135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29D7FDB1-0B3B-48AE-AD1F-527BF92BF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Relationship Id="rId9" Type="http://schemas.openxmlformats.org/officeDocument/2006/relationships/image" Target="../media/image1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454025" y="476250"/>
            <a:ext cx="2028825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zh-CN" altLang="en-US" sz="4800" dirty="0">
                <a:effectLst>
                  <a:outerShdw blurRad="38100" dist="38100" dir="2700000" algn="tl">
                    <a:srgbClr val="FFFFFF"/>
                  </a:outerShdw>
                </a:effectLst>
                <a:ea typeface="华文行楷" pitchFamily="2" charset="-122"/>
              </a:rPr>
              <a:t>第五章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195513" y="1227138"/>
            <a:ext cx="56880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4800">
                <a:effectLst>
                  <a:outerShdw blurRad="38100" dist="38100" dir="2700000" algn="tl">
                    <a:srgbClr val="FFFFFF"/>
                  </a:outerShdw>
                </a:effectLst>
                <a:ea typeface="华文行楷" pitchFamily="2" charset="-122"/>
              </a:rPr>
              <a:t>二次型及其标准型</a:t>
            </a:r>
            <a:r>
              <a:rPr lang="zh-CN" alt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 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1476375" y="3990975"/>
            <a:ext cx="4849813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楷体" pitchFamily="2" charset="-122"/>
              </a:rPr>
              <a:t>§5.3   </a:t>
            </a:r>
            <a:r>
              <a:rPr lang="zh-CN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楷体" pitchFamily="2" charset="-122"/>
              </a:rPr>
              <a:t>正定二次型与正定矩阵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1476375" y="3200400"/>
            <a:ext cx="4132263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楷体" pitchFamily="2" charset="-122"/>
              </a:rPr>
              <a:t>§5.2   </a:t>
            </a:r>
            <a:r>
              <a:rPr lang="zh-CN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楷体" pitchFamily="2" charset="-122"/>
              </a:rPr>
              <a:t>化二次型为标准型</a:t>
            </a:r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476375" y="2565400"/>
            <a:ext cx="44910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楷体" pitchFamily="2" charset="-122"/>
              </a:rPr>
              <a:t>§5.1   </a:t>
            </a:r>
            <a:r>
              <a:rPr lang="zh-CN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楷体" pitchFamily="2" charset="-122"/>
              </a:rPr>
              <a:t>二次型及其矩阵表示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611188" y="1227138"/>
            <a:ext cx="7561262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908175" y="3933825"/>
            <a:ext cx="3887788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"/>
          <p:cNvSpPr>
            <a:spLocks noChangeArrowheads="1"/>
          </p:cNvSpPr>
          <p:nvPr/>
        </p:nvSpPr>
        <p:spPr bwMode="auto">
          <a:xfrm>
            <a:off x="106363" y="89219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                     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260139" name="Group 43"/>
          <p:cNvGrpSpPr>
            <a:grpSpLocks/>
          </p:cNvGrpSpPr>
          <p:nvPr/>
        </p:nvGrpSpPr>
        <p:grpSpPr bwMode="auto">
          <a:xfrm>
            <a:off x="250825" y="115888"/>
            <a:ext cx="3097213" cy="1574800"/>
            <a:chOff x="158" y="73"/>
            <a:chExt cx="1951" cy="992"/>
          </a:xfrm>
        </p:grpSpPr>
        <p:grpSp>
          <p:nvGrpSpPr>
            <p:cNvPr id="32784" name="Group 19"/>
            <p:cNvGrpSpPr>
              <a:grpSpLocks/>
            </p:cNvGrpSpPr>
            <p:nvPr/>
          </p:nvGrpSpPr>
          <p:grpSpPr bwMode="auto">
            <a:xfrm>
              <a:off x="158" y="255"/>
              <a:ext cx="952" cy="810"/>
              <a:chOff x="1686" y="2504"/>
              <a:chExt cx="1315" cy="1245"/>
            </a:xfrm>
          </p:grpSpPr>
          <p:sp>
            <p:nvSpPr>
              <p:cNvPr id="32786" name="Freeform 20"/>
              <p:cNvSpPr>
                <a:spLocks/>
              </p:cNvSpPr>
              <p:nvPr/>
            </p:nvSpPr>
            <p:spPr bwMode="auto">
              <a:xfrm>
                <a:off x="1896" y="3053"/>
                <a:ext cx="385" cy="678"/>
              </a:xfrm>
              <a:custGeom>
                <a:avLst/>
                <a:gdLst>
                  <a:gd name="T0" fmla="*/ 109 w 440"/>
                  <a:gd name="T1" fmla="*/ 1 h 1177"/>
                  <a:gd name="T2" fmla="*/ 117 w 440"/>
                  <a:gd name="T3" fmla="*/ 1 h 1177"/>
                  <a:gd name="T4" fmla="*/ 121 w 440"/>
                  <a:gd name="T5" fmla="*/ 1 h 1177"/>
                  <a:gd name="T6" fmla="*/ 123 w 440"/>
                  <a:gd name="T7" fmla="*/ 2 h 1177"/>
                  <a:gd name="T8" fmla="*/ 126 w 440"/>
                  <a:gd name="T9" fmla="*/ 2 h 1177"/>
                  <a:gd name="T10" fmla="*/ 132 w 440"/>
                  <a:gd name="T11" fmla="*/ 3 h 1177"/>
                  <a:gd name="T12" fmla="*/ 132 w 440"/>
                  <a:gd name="T13" fmla="*/ 4 h 1177"/>
                  <a:gd name="T14" fmla="*/ 132 w 440"/>
                  <a:gd name="T15" fmla="*/ 5 h 1177"/>
                  <a:gd name="T16" fmla="*/ 132 w 440"/>
                  <a:gd name="T17" fmla="*/ 6 h 1177"/>
                  <a:gd name="T18" fmla="*/ 130 w 440"/>
                  <a:gd name="T19" fmla="*/ 6 h 1177"/>
                  <a:gd name="T20" fmla="*/ 128 w 440"/>
                  <a:gd name="T21" fmla="*/ 7 h 1177"/>
                  <a:gd name="T22" fmla="*/ 126 w 440"/>
                  <a:gd name="T23" fmla="*/ 7 h 1177"/>
                  <a:gd name="T24" fmla="*/ 120 w 440"/>
                  <a:gd name="T25" fmla="*/ 8 h 1177"/>
                  <a:gd name="T26" fmla="*/ 109 w 440"/>
                  <a:gd name="T27" fmla="*/ 8 h 1177"/>
                  <a:gd name="T28" fmla="*/ 102 w 440"/>
                  <a:gd name="T29" fmla="*/ 7 h 1177"/>
                  <a:gd name="T30" fmla="*/ 100 w 440"/>
                  <a:gd name="T31" fmla="*/ 7 h 1177"/>
                  <a:gd name="T32" fmla="*/ 97 w 440"/>
                  <a:gd name="T33" fmla="*/ 7 h 1177"/>
                  <a:gd name="T34" fmla="*/ 92 w 440"/>
                  <a:gd name="T35" fmla="*/ 6 h 1177"/>
                  <a:gd name="T36" fmla="*/ 88 w 440"/>
                  <a:gd name="T37" fmla="*/ 5 h 1177"/>
                  <a:gd name="T38" fmla="*/ 88 w 440"/>
                  <a:gd name="T39" fmla="*/ 5 h 1177"/>
                  <a:gd name="T40" fmla="*/ 86 w 440"/>
                  <a:gd name="T41" fmla="*/ 4 h 1177"/>
                  <a:gd name="T42" fmla="*/ 82 w 440"/>
                  <a:gd name="T43" fmla="*/ 4 h 1177"/>
                  <a:gd name="T44" fmla="*/ 74 w 440"/>
                  <a:gd name="T45" fmla="*/ 3 h 1177"/>
                  <a:gd name="T46" fmla="*/ 11 w 440"/>
                  <a:gd name="T47" fmla="*/ 8 h 1177"/>
                  <a:gd name="T48" fmla="*/ 8 w 440"/>
                  <a:gd name="T49" fmla="*/ 8 h 1177"/>
                  <a:gd name="T50" fmla="*/ 4 w 440"/>
                  <a:gd name="T51" fmla="*/ 8 h 1177"/>
                  <a:gd name="T52" fmla="*/ 4 w 440"/>
                  <a:gd name="T53" fmla="*/ 8 h 1177"/>
                  <a:gd name="T54" fmla="*/ 0 w 440"/>
                  <a:gd name="T55" fmla="*/ 7 h 1177"/>
                  <a:gd name="T56" fmla="*/ 8 w 440"/>
                  <a:gd name="T57" fmla="*/ 6 h 1177"/>
                  <a:gd name="T58" fmla="*/ 14 w 440"/>
                  <a:gd name="T59" fmla="*/ 5 h 1177"/>
                  <a:gd name="T60" fmla="*/ 20 w 440"/>
                  <a:gd name="T61" fmla="*/ 4 h 1177"/>
                  <a:gd name="T62" fmla="*/ 22 w 440"/>
                  <a:gd name="T63" fmla="*/ 3 h 1177"/>
                  <a:gd name="T64" fmla="*/ 31 w 440"/>
                  <a:gd name="T65" fmla="*/ 3 h 1177"/>
                  <a:gd name="T66" fmla="*/ 38 w 440"/>
                  <a:gd name="T67" fmla="*/ 3 h 1177"/>
                  <a:gd name="T68" fmla="*/ 46 w 440"/>
                  <a:gd name="T69" fmla="*/ 3 h 1177"/>
                  <a:gd name="T70" fmla="*/ 54 w 440"/>
                  <a:gd name="T71" fmla="*/ 3 h 1177"/>
                  <a:gd name="T72" fmla="*/ 54 w 440"/>
                  <a:gd name="T73" fmla="*/ 1 h 1177"/>
                  <a:gd name="T74" fmla="*/ 57 w 440"/>
                  <a:gd name="T75" fmla="*/ 1 h 1177"/>
                  <a:gd name="T76" fmla="*/ 64 w 440"/>
                  <a:gd name="T77" fmla="*/ 1 h 1177"/>
                  <a:gd name="T78" fmla="*/ 71 w 440"/>
                  <a:gd name="T79" fmla="*/ 1 h 1177"/>
                  <a:gd name="T80" fmla="*/ 79 w 440"/>
                  <a:gd name="T81" fmla="*/ 1 h 1177"/>
                  <a:gd name="T82" fmla="*/ 87 w 440"/>
                  <a:gd name="T83" fmla="*/ 1 h 1177"/>
                  <a:gd name="T84" fmla="*/ 93 w 440"/>
                  <a:gd name="T85" fmla="*/ 1 h 1177"/>
                  <a:gd name="T86" fmla="*/ 99 w 440"/>
                  <a:gd name="T87" fmla="*/ 1 h 1177"/>
                  <a:gd name="T88" fmla="*/ 102 w 440"/>
                  <a:gd name="T89" fmla="*/ 0 h 117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40" h="1177">
                    <a:moveTo>
                      <a:pt x="334" y="0"/>
                    </a:moveTo>
                    <a:lnTo>
                      <a:pt x="360" y="28"/>
                    </a:lnTo>
                    <a:lnTo>
                      <a:pt x="377" y="58"/>
                    </a:lnTo>
                    <a:lnTo>
                      <a:pt x="388" y="90"/>
                    </a:lnTo>
                    <a:lnTo>
                      <a:pt x="396" y="121"/>
                    </a:lnTo>
                    <a:lnTo>
                      <a:pt x="401" y="154"/>
                    </a:lnTo>
                    <a:lnTo>
                      <a:pt x="403" y="190"/>
                    </a:lnTo>
                    <a:lnTo>
                      <a:pt x="407" y="227"/>
                    </a:lnTo>
                    <a:lnTo>
                      <a:pt x="410" y="266"/>
                    </a:lnTo>
                    <a:lnTo>
                      <a:pt x="421" y="341"/>
                    </a:lnTo>
                    <a:lnTo>
                      <a:pt x="430" y="406"/>
                    </a:lnTo>
                    <a:lnTo>
                      <a:pt x="437" y="472"/>
                    </a:lnTo>
                    <a:lnTo>
                      <a:pt x="440" y="547"/>
                    </a:lnTo>
                    <a:lnTo>
                      <a:pt x="440" y="602"/>
                    </a:lnTo>
                    <a:lnTo>
                      <a:pt x="440" y="652"/>
                    </a:lnTo>
                    <a:lnTo>
                      <a:pt x="440" y="701"/>
                    </a:lnTo>
                    <a:lnTo>
                      <a:pt x="440" y="757"/>
                    </a:lnTo>
                    <a:lnTo>
                      <a:pt x="437" y="777"/>
                    </a:lnTo>
                    <a:lnTo>
                      <a:pt x="433" y="797"/>
                    </a:lnTo>
                    <a:lnTo>
                      <a:pt x="430" y="817"/>
                    </a:lnTo>
                    <a:lnTo>
                      <a:pt x="426" y="839"/>
                    </a:lnTo>
                    <a:lnTo>
                      <a:pt x="426" y="992"/>
                    </a:lnTo>
                    <a:lnTo>
                      <a:pt x="421" y="1036"/>
                    </a:lnTo>
                    <a:lnTo>
                      <a:pt x="417" y="1075"/>
                    </a:lnTo>
                    <a:lnTo>
                      <a:pt x="410" y="1113"/>
                    </a:lnTo>
                    <a:lnTo>
                      <a:pt x="399" y="1155"/>
                    </a:lnTo>
                    <a:lnTo>
                      <a:pt x="377" y="1142"/>
                    </a:lnTo>
                    <a:lnTo>
                      <a:pt x="360" y="1124"/>
                    </a:lnTo>
                    <a:lnTo>
                      <a:pt x="348" y="1104"/>
                    </a:lnTo>
                    <a:lnTo>
                      <a:pt x="340" y="1080"/>
                    </a:lnTo>
                    <a:lnTo>
                      <a:pt x="334" y="1056"/>
                    </a:lnTo>
                    <a:lnTo>
                      <a:pt x="330" y="1031"/>
                    </a:lnTo>
                    <a:lnTo>
                      <a:pt x="326" y="1003"/>
                    </a:lnTo>
                    <a:lnTo>
                      <a:pt x="323" y="976"/>
                    </a:lnTo>
                    <a:lnTo>
                      <a:pt x="312" y="909"/>
                    </a:lnTo>
                    <a:lnTo>
                      <a:pt x="304" y="850"/>
                    </a:lnTo>
                    <a:lnTo>
                      <a:pt x="296" y="791"/>
                    </a:lnTo>
                    <a:lnTo>
                      <a:pt x="290" y="724"/>
                    </a:lnTo>
                    <a:lnTo>
                      <a:pt x="288" y="690"/>
                    </a:lnTo>
                    <a:lnTo>
                      <a:pt x="287" y="658"/>
                    </a:lnTo>
                    <a:lnTo>
                      <a:pt x="286" y="628"/>
                    </a:lnTo>
                    <a:lnTo>
                      <a:pt x="284" y="599"/>
                    </a:lnTo>
                    <a:lnTo>
                      <a:pt x="279" y="570"/>
                    </a:lnTo>
                    <a:lnTo>
                      <a:pt x="272" y="541"/>
                    </a:lnTo>
                    <a:lnTo>
                      <a:pt x="262" y="512"/>
                    </a:lnTo>
                    <a:lnTo>
                      <a:pt x="247" y="484"/>
                    </a:lnTo>
                    <a:lnTo>
                      <a:pt x="44" y="1177"/>
                    </a:lnTo>
                    <a:lnTo>
                      <a:pt x="36" y="1169"/>
                    </a:lnTo>
                    <a:lnTo>
                      <a:pt x="29" y="1161"/>
                    </a:lnTo>
                    <a:lnTo>
                      <a:pt x="23" y="1154"/>
                    </a:lnTo>
                    <a:lnTo>
                      <a:pt x="19" y="1146"/>
                    </a:lnTo>
                    <a:lnTo>
                      <a:pt x="13" y="1139"/>
                    </a:lnTo>
                    <a:lnTo>
                      <a:pt x="8" y="1130"/>
                    </a:lnTo>
                    <a:lnTo>
                      <a:pt x="5" y="1122"/>
                    </a:lnTo>
                    <a:lnTo>
                      <a:pt x="0" y="1112"/>
                    </a:lnTo>
                    <a:lnTo>
                      <a:pt x="0" y="992"/>
                    </a:lnTo>
                    <a:lnTo>
                      <a:pt x="12" y="918"/>
                    </a:lnTo>
                    <a:lnTo>
                      <a:pt x="23" y="852"/>
                    </a:lnTo>
                    <a:lnTo>
                      <a:pt x="36" y="790"/>
                    </a:lnTo>
                    <a:lnTo>
                      <a:pt x="46" y="729"/>
                    </a:lnTo>
                    <a:lnTo>
                      <a:pt x="57" y="669"/>
                    </a:lnTo>
                    <a:lnTo>
                      <a:pt x="65" y="607"/>
                    </a:lnTo>
                    <a:lnTo>
                      <a:pt x="69" y="541"/>
                    </a:lnTo>
                    <a:lnTo>
                      <a:pt x="72" y="467"/>
                    </a:lnTo>
                    <a:lnTo>
                      <a:pt x="87" y="467"/>
                    </a:lnTo>
                    <a:lnTo>
                      <a:pt x="100" y="466"/>
                    </a:lnTo>
                    <a:lnTo>
                      <a:pt x="113" y="466"/>
                    </a:lnTo>
                    <a:lnTo>
                      <a:pt x="125" y="465"/>
                    </a:lnTo>
                    <a:lnTo>
                      <a:pt x="137" y="465"/>
                    </a:lnTo>
                    <a:lnTo>
                      <a:pt x="150" y="465"/>
                    </a:lnTo>
                    <a:lnTo>
                      <a:pt x="163" y="466"/>
                    </a:lnTo>
                    <a:lnTo>
                      <a:pt x="178" y="467"/>
                    </a:lnTo>
                    <a:lnTo>
                      <a:pt x="187" y="70"/>
                    </a:lnTo>
                    <a:lnTo>
                      <a:pt x="181" y="4"/>
                    </a:lnTo>
                    <a:lnTo>
                      <a:pt x="183" y="4"/>
                    </a:lnTo>
                    <a:lnTo>
                      <a:pt x="189" y="5"/>
                    </a:lnTo>
                    <a:lnTo>
                      <a:pt x="198" y="7"/>
                    </a:lnTo>
                    <a:lnTo>
                      <a:pt x="210" y="8"/>
                    </a:lnTo>
                    <a:lnTo>
                      <a:pt x="223" y="9"/>
                    </a:lnTo>
                    <a:lnTo>
                      <a:pt x="236" y="10"/>
                    </a:lnTo>
                    <a:lnTo>
                      <a:pt x="250" y="10"/>
                    </a:lnTo>
                    <a:lnTo>
                      <a:pt x="263" y="10"/>
                    </a:lnTo>
                    <a:lnTo>
                      <a:pt x="274" y="9"/>
                    </a:lnTo>
                    <a:lnTo>
                      <a:pt x="286" y="8"/>
                    </a:lnTo>
                    <a:lnTo>
                      <a:pt x="297" y="7"/>
                    </a:lnTo>
                    <a:lnTo>
                      <a:pt x="309" y="4"/>
                    </a:lnTo>
                    <a:lnTo>
                      <a:pt x="319" y="3"/>
                    </a:lnTo>
                    <a:lnTo>
                      <a:pt x="327" y="1"/>
                    </a:lnTo>
                    <a:lnTo>
                      <a:pt x="332" y="0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702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7" name="Freeform 21"/>
              <p:cNvSpPr>
                <a:spLocks/>
              </p:cNvSpPr>
              <p:nvPr/>
            </p:nvSpPr>
            <p:spPr bwMode="auto">
              <a:xfrm>
                <a:off x="1791" y="2769"/>
                <a:ext cx="278" cy="561"/>
              </a:xfrm>
              <a:custGeom>
                <a:avLst/>
                <a:gdLst>
                  <a:gd name="T0" fmla="*/ 69 w 319"/>
                  <a:gd name="T1" fmla="*/ 1 h 975"/>
                  <a:gd name="T2" fmla="*/ 70 w 319"/>
                  <a:gd name="T3" fmla="*/ 1 h 975"/>
                  <a:gd name="T4" fmla="*/ 74 w 319"/>
                  <a:gd name="T5" fmla="*/ 1 h 975"/>
                  <a:gd name="T6" fmla="*/ 78 w 319"/>
                  <a:gd name="T7" fmla="*/ 1 h 975"/>
                  <a:gd name="T8" fmla="*/ 83 w 319"/>
                  <a:gd name="T9" fmla="*/ 2 h 975"/>
                  <a:gd name="T10" fmla="*/ 85 w 319"/>
                  <a:gd name="T11" fmla="*/ 3 h 975"/>
                  <a:gd name="T12" fmla="*/ 87 w 319"/>
                  <a:gd name="T13" fmla="*/ 3 h 975"/>
                  <a:gd name="T14" fmla="*/ 92 w 319"/>
                  <a:gd name="T15" fmla="*/ 4 h 975"/>
                  <a:gd name="T16" fmla="*/ 92 w 319"/>
                  <a:gd name="T17" fmla="*/ 5 h 975"/>
                  <a:gd name="T18" fmla="*/ 92 w 319"/>
                  <a:gd name="T19" fmla="*/ 6 h 975"/>
                  <a:gd name="T20" fmla="*/ 92 w 319"/>
                  <a:gd name="T21" fmla="*/ 6 h 975"/>
                  <a:gd name="T22" fmla="*/ 92 w 319"/>
                  <a:gd name="T23" fmla="*/ 6 h 975"/>
                  <a:gd name="T24" fmla="*/ 90 w 319"/>
                  <a:gd name="T25" fmla="*/ 7 h 975"/>
                  <a:gd name="T26" fmla="*/ 87 w 319"/>
                  <a:gd name="T27" fmla="*/ 7 h 975"/>
                  <a:gd name="T28" fmla="*/ 83 w 319"/>
                  <a:gd name="T29" fmla="*/ 7 h 975"/>
                  <a:gd name="T30" fmla="*/ 79 w 319"/>
                  <a:gd name="T31" fmla="*/ 7 h 975"/>
                  <a:gd name="T32" fmla="*/ 74 w 319"/>
                  <a:gd name="T33" fmla="*/ 7 h 975"/>
                  <a:gd name="T34" fmla="*/ 67 w 319"/>
                  <a:gd name="T35" fmla="*/ 7 h 975"/>
                  <a:gd name="T36" fmla="*/ 61 w 319"/>
                  <a:gd name="T37" fmla="*/ 7 h 975"/>
                  <a:gd name="T38" fmla="*/ 56 w 319"/>
                  <a:gd name="T39" fmla="*/ 7 h 975"/>
                  <a:gd name="T40" fmla="*/ 49 w 319"/>
                  <a:gd name="T41" fmla="*/ 7 h 975"/>
                  <a:gd name="T42" fmla="*/ 43 w 319"/>
                  <a:gd name="T43" fmla="*/ 7 h 975"/>
                  <a:gd name="T44" fmla="*/ 38 w 319"/>
                  <a:gd name="T45" fmla="*/ 7 h 975"/>
                  <a:gd name="T46" fmla="*/ 33 w 319"/>
                  <a:gd name="T47" fmla="*/ 7 h 975"/>
                  <a:gd name="T48" fmla="*/ 31 w 319"/>
                  <a:gd name="T49" fmla="*/ 7 h 975"/>
                  <a:gd name="T50" fmla="*/ 25 w 319"/>
                  <a:gd name="T51" fmla="*/ 6 h 975"/>
                  <a:gd name="T52" fmla="*/ 27 w 319"/>
                  <a:gd name="T53" fmla="*/ 6 h 975"/>
                  <a:gd name="T54" fmla="*/ 25 w 319"/>
                  <a:gd name="T55" fmla="*/ 6 h 975"/>
                  <a:gd name="T56" fmla="*/ 27 w 319"/>
                  <a:gd name="T57" fmla="*/ 5 h 975"/>
                  <a:gd name="T58" fmla="*/ 32 w 319"/>
                  <a:gd name="T59" fmla="*/ 5 h 975"/>
                  <a:gd name="T60" fmla="*/ 36 w 319"/>
                  <a:gd name="T61" fmla="*/ 5 h 975"/>
                  <a:gd name="T62" fmla="*/ 33 w 319"/>
                  <a:gd name="T63" fmla="*/ 5 h 975"/>
                  <a:gd name="T64" fmla="*/ 27 w 319"/>
                  <a:gd name="T65" fmla="*/ 5 h 975"/>
                  <a:gd name="T66" fmla="*/ 18 w 319"/>
                  <a:gd name="T67" fmla="*/ 5 h 975"/>
                  <a:gd name="T68" fmla="*/ 10 w 319"/>
                  <a:gd name="T69" fmla="*/ 4 h 975"/>
                  <a:gd name="T70" fmla="*/ 3 w 319"/>
                  <a:gd name="T71" fmla="*/ 4 h 975"/>
                  <a:gd name="T72" fmla="*/ 0 w 319"/>
                  <a:gd name="T73" fmla="*/ 4 h 975"/>
                  <a:gd name="T74" fmla="*/ 3 w 319"/>
                  <a:gd name="T75" fmla="*/ 3 h 975"/>
                  <a:gd name="T76" fmla="*/ 9 w 319"/>
                  <a:gd name="T77" fmla="*/ 3 h 975"/>
                  <a:gd name="T78" fmla="*/ 12 w 319"/>
                  <a:gd name="T79" fmla="*/ 2 h 975"/>
                  <a:gd name="T80" fmla="*/ 16 w 319"/>
                  <a:gd name="T81" fmla="*/ 2 h 975"/>
                  <a:gd name="T82" fmla="*/ 18 w 319"/>
                  <a:gd name="T83" fmla="*/ 1 h 975"/>
                  <a:gd name="T84" fmla="*/ 19 w 319"/>
                  <a:gd name="T85" fmla="*/ 1 h 975"/>
                  <a:gd name="T86" fmla="*/ 22 w 319"/>
                  <a:gd name="T87" fmla="*/ 1 h 975"/>
                  <a:gd name="T88" fmla="*/ 31 w 319"/>
                  <a:gd name="T89" fmla="*/ 1 h 975"/>
                  <a:gd name="T90" fmla="*/ 35 w 319"/>
                  <a:gd name="T91" fmla="*/ 1 h 975"/>
                  <a:gd name="T92" fmla="*/ 40 w 319"/>
                  <a:gd name="T93" fmla="*/ 1 h 975"/>
                  <a:gd name="T94" fmla="*/ 44 w 319"/>
                  <a:gd name="T95" fmla="*/ 1 h 975"/>
                  <a:gd name="T96" fmla="*/ 47 w 319"/>
                  <a:gd name="T97" fmla="*/ 1 h 975"/>
                  <a:gd name="T98" fmla="*/ 51 w 319"/>
                  <a:gd name="T99" fmla="*/ 1 h 975"/>
                  <a:gd name="T100" fmla="*/ 56 w 319"/>
                  <a:gd name="T101" fmla="*/ 1 h 975"/>
                  <a:gd name="T102" fmla="*/ 61 w 319"/>
                  <a:gd name="T103" fmla="*/ 1 h 975"/>
                  <a:gd name="T104" fmla="*/ 68 w 319"/>
                  <a:gd name="T105" fmla="*/ 0 h 97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19" h="975">
                    <a:moveTo>
                      <a:pt x="234" y="0"/>
                    </a:moveTo>
                    <a:lnTo>
                      <a:pt x="236" y="30"/>
                    </a:lnTo>
                    <a:lnTo>
                      <a:pt x="238" y="58"/>
                    </a:lnTo>
                    <a:lnTo>
                      <a:pt x="242" y="83"/>
                    </a:lnTo>
                    <a:lnTo>
                      <a:pt x="248" y="107"/>
                    </a:lnTo>
                    <a:lnTo>
                      <a:pt x="255" y="132"/>
                    </a:lnTo>
                    <a:lnTo>
                      <a:pt x="262" y="157"/>
                    </a:lnTo>
                    <a:lnTo>
                      <a:pt x="269" y="184"/>
                    </a:lnTo>
                    <a:lnTo>
                      <a:pt x="276" y="213"/>
                    </a:lnTo>
                    <a:lnTo>
                      <a:pt x="285" y="270"/>
                    </a:lnTo>
                    <a:lnTo>
                      <a:pt x="290" y="321"/>
                    </a:lnTo>
                    <a:lnTo>
                      <a:pt x="293" y="371"/>
                    </a:lnTo>
                    <a:lnTo>
                      <a:pt x="302" y="429"/>
                    </a:lnTo>
                    <a:lnTo>
                      <a:pt x="302" y="489"/>
                    </a:lnTo>
                    <a:lnTo>
                      <a:pt x="313" y="553"/>
                    </a:lnTo>
                    <a:lnTo>
                      <a:pt x="317" y="611"/>
                    </a:lnTo>
                    <a:lnTo>
                      <a:pt x="319" y="670"/>
                    </a:lnTo>
                    <a:lnTo>
                      <a:pt x="319" y="734"/>
                    </a:lnTo>
                    <a:lnTo>
                      <a:pt x="319" y="772"/>
                    </a:lnTo>
                    <a:lnTo>
                      <a:pt x="317" y="805"/>
                    </a:lnTo>
                    <a:lnTo>
                      <a:pt x="316" y="838"/>
                    </a:lnTo>
                    <a:lnTo>
                      <a:pt x="316" y="875"/>
                    </a:lnTo>
                    <a:lnTo>
                      <a:pt x="317" y="900"/>
                    </a:lnTo>
                    <a:lnTo>
                      <a:pt x="319" y="922"/>
                    </a:lnTo>
                    <a:lnTo>
                      <a:pt x="316" y="944"/>
                    </a:lnTo>
                    <a:lnTo>
                      <a:pt x="308" y="966"/>
                    </a:lnTo>
                    <a:lnTo>
                      <a:pt x="304" y="971"/>
                    </a:lnTo>
                    <a:lnTo>
                      <a:pt x="299" y="974"/>
                    </a:lnTo>
                    <a:lnTo>
                      <a:pt x="293" y="975"/>
                    </a:lnTo>
                    <a:lnTo>
                      <a:pt x="286" y="975"/>
                    </a:lnTo>
                    <a:lnTo>
                      <a:pt x="278" y="974"/>
                    </a:lnTo>
                    <a:lnTo>
                      <a:pt x="271" y="972"/>
                    </a:lnTo>
                    <a:lnTo>
                      <a:pt x="263" y="971"/>
                    </a:lnTo>
                    <a:lnTo>
                      <a:pt x="255" y="971"/>
                    </a:lnTo>
                    <a:lnTo>
                      <a:pt x="242" y="971"/>
                    </a:lnTo>
                    <a:lnTo>
                      <a:pt x="231" y="968"/>
                    </a:lnTo>
                    <a:lnTo>
                      <a:pt x="221" y="967"/>
                    </a:lnTo>
                    <a:lnTo>
                      <a:pt x="210" y="964"/>
                    </a:lnTo>
                    <a:lnTo>
                      <a:pt x="200" y="961"/>
                    </a:lnTo>
                    <a:lnTo>
                      <a:pt x="190" y="958"/>
                    </a:lnTo>
                    <a:lnTo>
                      <a:pt x="178" y="954"/>
                    </a:lnTo>
                    <a:lnTo>
                      <a:pt x="166" y="952"/>
                    </a:lnTo>
                    <a:lnTo>
                      <a:pt x="158" y="951"/>
                    </a:lnTo>
                    <a:lnTo>
                      <a:pt x="149" y="951"/>
                    </a:lnTo>
                    <a:lnTo>
                      <a:pt x="141" y="951"/>
                    </a:lnTo>
                    <a:lnTo>
                      <a:pt x="133" y="950"/>
                    </a:lnTo>
                    <a:lnTo>
                      <a:pt x="125" y="950"/>
                    </a:lnTo>
                    <a:lnTo>
                      <a:pt x="118" y="947"/>
                    </a:lnTo>
                    <a:lnTo>
                      <a:pt x="112" y="944"/>
                    </a:lnTo>
                    <a:lnTo>
                      <a:pt x="107" y="938"/>
                    </a:lnTo>
                    <a:lnTo>
                      <a:pt x="92" y="909"/>
                    </a:lnTo>
                    <a:lnTo>
                      <a:pt x="88" y="881"/>
                    </a:lnTo>
                    <a:lnTo>
                      <a:pt x="90" y="851"/>
                    </a:lnTo>
                    <a:lnTo>
                      <a:pt x="93" y="816"/>
                    </a:lnTo>
                    <a:lnTo>
                      <a:pt x="92" y="803"/>
                    </a:lnTo>
                    <a:lnTo>
                      <a:pt x="89" y="793"/>
                    </a:lnTo>
                    <a:lnTo>
                      <a:pt x="89" y="782"/>
                    </a:lnTo>
                    <a:lnTo>
                      <a:pt x="93" y="771"/>
                    </a:lnTo>
                    <a:lnTo>
                      <a:pt x="101" y="761"/>
                    </a:lnTo>
                    <a:lnTo>
                      <a:pt x="111" y="753"/>
                    </a:lnTo>
                    <a:lnTo>
                      <a:pt x="119" y="744"/>
                    </a:lnTo>
                    <a:lnTo>
                      <a:pt x="123" y="731"/>
                    </a:lnTo>
                    <a:lnTo>
                      <a:pt x="122" y="710"/>
                    </a:lnTo>
                    <a:lnTo>
                      <a:pt x="116" y="692"/>
                    </a:lnTo>
                    <a:lnTo>
                      <a:pt x="107" y="674"/>
                    </a:lnTo>
                    <a:lnTo>
                      <a:pt x="93" y="659"/>
                    </a:lnTo>
                    <a:lnTo>
                      <a:pt x="79" y="650"/>
                    </a:lnTo>
                    <a:lnTo>
                      <a:pt x="64" y="644"/>
                    </a:lnTo>
                    <a:lnTo>
                      <a:pt x="49" y="639"/>
                    </a:lnTo>
                    <a:lnTo>
                      <a:pt x="34" y="634"/>
                    </a:lnTo>
                    <a:lnTo>
                      <a:pt x="20" y="629"/>
                    </a:lnTo>
                    <a:lnTo>
                      <a:pt x="10" y="623"/>
                    </a:lnTo>
                    <a:lnTo>
                      <a:pt x="2" y="612"/>
                    </a:lnTo>
                    <a:lnTo>
                      <a:pt x="0" y="598"/>
                    </a:lnTo>
                    <a:lnTo>
                      <a:pt x="3" y="558"/>
                    </a:lnTo>
                    <a:lnTo>
                      <a:pt x="11" y="522"/>
                    </a:lnTo>
                    <a:lnTo>
                      <a:pt x="20" y="488"/>
                    </a:lnTo>
                    <a:lnTo>
                      <a:pt x="29" y="447"/>
                    </a:lnTo>
                    <a:lnTo>
                      <a:pt x="38" y="397"/>
                    </a:lnTo>
                    <a:lnTo>
                      <a:pt x="42" y="352"/>
                    </a:lnTo>
                    <a:lnTo>
                      <a:pt x="48" y="307"/>
                    </a:lnTo>
                    <a:lnTo>
                      <a:pt x="55" y="256"/>
                    </a:lnTo>
                    <a:lnTo>
                      <a:pt x="58" y="232"/>
                    </a:lnTo>
                    <a:lnTo>
                      <a:pt x="61" y="209"/>
                    </a:lnTo>
                    <a:lnTo>
                      <a:pt x="62" y="187"/>
                    </a:lnTo>
                    <a:lnTo>
                      <a:pt x="65" y="165"/>
                    </a:lnTo>
                    <a:lnTo>
                      <a:pt x="70" y="145"/>
                    </a:lnTo>
                    <a:lnTo>
                      <a:pt x="78" y="126"/>
                    </a:lnTo>
                    <a:lnTo>
                      <a:pt x="90" y="109"/>
                    </a:lnTo>
                    <a:lnTo>
                      <a:pt x="107" y="92"/>
                    </a:lnTo>
                    <a:lnTo>
                      <a:pt x="115" y="87"/>
                    </a:lnTo>
                    <a:lnTo>
                      <a:pt x="122" y="83"/>
                    </a:lnTo>
                    <a:lnTo>
                      <a:pt x="130" y="80"/>
                    </a:lnTo>
                    <a:lnTo>
                      <a:pt x="138" y="76"/>
                    </a:lnTo>
                    <a:lnTo>
                      <a:pt x="145" y="73"/>
                    </a:lnTo>
                    <a:lnTo>
                      <a:pt x="152" y="68"/>
                    </a:lnTo>
                    <a:lnTo>
                      <a:pt x="157" y="63"/>
                    </a:lnTo>
                    <a:lnTo>
                      <a:pt x="163" y="54"/>
                    </a:lnTo>
                    <a:lnTo>
                      <a:pt x="170" y="44"/>
                    </a:lnTo>
                    <a:lnTo>
                      <a:pt x="177" y="34"/>
                    </a:lnTo>
                    <a:lnTo>
                      <a:pt x="184" y="24"/>
                    </a:lnTo>
                    <a:lnTo>
                      <a:pt x="192" y="16"/>
                    </a:lnTo>
                    <a:lnTo>
                      <a:pt x="201" y="10"/>
                    </a:lnTo>
                    <a:lnTo>
                      <a:pt x="211" y="5"/>
                    </a:lnTo>
                    <a:lnTo>
                      <a:pt x="222" y="1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8" name="Freeform 22"/>
              <p:cNvSpPr>
                <a:spLocks/>
              </p:cNvSpPr>
              <p:nvPr/>
            </p:nvSpPr>
            <p:spPr bwMode="auto">
              <a:xfrm>
                <a:off x="1919" y="3066"/>
                <a:ext cx="101" cy="122"/>
              </a:xfrm>
              <a:custGeom>
                <a:avLst/>
                <a:gdLst>
                  <a:gd name="T0" fmla="*/ 31 w 115"/>
                  <a:gd name="T1" fmla="*/ 1 h 212"/>
                  <a:gd name="T2" fmla="*/ 25 w 115"/>
                  <a:gd name="T3" fmla="*/ 1 h 212"/>
                  <a:gd name="T4" fmla="*/ 28 w 115"/>
                  <a:gd name="T5" fmla="*/ 1 h 212"/>
                  <a:gd name="T6" fmla="*/ 31 w 115"/>
                  <a:gd name="T7" fmla="*/ 1 h 212"/>
                  <a:gd name="T8" fmla="*/ 32 w 115"/>
                  <a:gd name="T9" fmla="*/ 1 h 212"/>
                  <a:gd name="T10" fmla="*/ 36 w 115"/>
                  <a:gd name="T11" fmla="*/ 1 h 212"/>
                  <a:gd name="T12" fmla="*/ 32 w 115"/>
                  <a:gd name="T13" fmla="*/ 1 h 212"/>
                  <a:gd name="T14" fmla="*/ 31 w 115"/>
                  <a:gd name="T15" fmla="*/ 1 h 212"/>
                  <a:gd name="T16" fmla="*/ 28 w 115"/>
                  <a:gd name="T17" fmla="*/ 1 h 212"/>
                  <a:gd name="T18" fmla="*/ 27 w 115"/>
                  <a:gd name="T19" fmla="*/ 1 h 212"/>
                  <a:gd name="T20" fmla="*/ 25 w 115"/>
                  <a:gd name="T21" fmla="*/ 1 h 212"/>
                  <a:gd name="T22" fmla="*/ 22 w 115"/>
                  <a:gd name="T23" fmla="*/ 1 h 212"/>
                  <a:gd name="T24" fmla="*/ 19 w 115"/>
                  <a:gd name="T25" fmla="*/ 1 h 212"/>
                  <a:gd name="T26" fmla="*/ 15 w 115"/>
                  <a:gd name="T27" fmla="*/ 1 h 212"/>
                  <a:gd name="T28" fmla="*/ 12 w 115"/>
                  <a:gd name="T29" fmla="*/ 1 h 212"/>
                  <a:gd name="T30" fmla="*/ 10 w 115"/>
                  <a:gd name="T31" fmla="*/ 1 h 212"/>
                  <a:gd name="T32" fmla="*/ 9 w 115"/>
                  <a:gd name="T33" fmla="*/ 1 h 212"/>
                  <a:gd name="T34" fmla="*/ 7 w 115"/>
                  <a:gd name="T35" fmla="*/ 1 h 212"/>
                  <a:gd name="T36" fmla="*/ 5 w 115"/>
                  <a:gd name="T37" fmla="*/ 1 h 212"/>
                  <a:gd name="T38" fmla="*/ 4 w 115"/>
                  <a:gd name="T39" fmla="*/ 1 h 212"/>
                  <a:gd name="T40" fmla="*/ 4 w 115"/>
                  <a:gd name="T41" fmla="*/ 1 h 212"/>
                  <a:gd name="T42" fmla="*/ 0 w 115"/>
                  <a:gd name="T43" fmla="*/ 1 h 212"/>
                  <a:gd name="T44" fmla="*/ 3 w 115"/>
                  <a:gd name="T45" fmla="*/ 1 h 212"/>
                  <a:gd name="T46" fmla="*/ 4 w 115"/>
                  <a:gd name="T47" fmla="*/ 1 h 212"/>
                  <a:gd name="T48" fmla="*/ 5 w 115"/>
                  <a:gd name="T49" fmla="*/ 1 h 212"/>
                  <a:gd name="T50" fmla="*/ 9 w 115"/>
                  <a:gd name="T51" fmla="*/ 1 h 212"/>
                  <a:gd name="T52" fmla="*/ 11 w 115"/>
                  <a:gd name="T53" fmla="*/ 1 h 212"/>
                  <a:gd name="T54" fmla="*/ 12 w 115"/>
                  <a:gd name="T55" fmla="*/ 1 h 212"/>
                  <a:gd name="T56" fmla="*/ 14 w 115"/>
                  <a:gd name="T57" fmla="*/ 1 h 212"/>
                  <a:gd name="T58" fmla="*/ 17 w 115"/>
                  <a:gd name="T59" fmla="*/ 1 h 212"/>
                  <a:gd name="T60" fmla="*/ 18 w 115"/>
                  <a:gd name="T61" fmla="*/ 1 h 212"/>
                  <a:gd name="T62" fmla="*/ 18 w 115"/>
                  <a:gd name="T63" fmla="*/ 1 h 212"/>
                  <a:gd name="T64" fmla="*/ 19 w 115"/>
                  <a:gd name="T65" fmla="*/ 1 h 212"/>
                  <a:gd name="T66" fmla="*/ 21 w 115"/>
                  <a:gd name="T67" fmla="*/ 1 h 212"/>
                  <a:gd name="T68" fmla="*/ 23 w 115"/>
                  <a:gd name="T69" fmla="*/ 0 h 212"/>
                  <a:gd name="T70" fmla="*/ 25 w 115"/>
                  <a:gd name="T71" fmla="*/ 1 h 212"/>
                  <a:gd name="T72" fmla="*/ 28 w 115"/>
                  <a:gd name="T73" fmla="*/ 1 h 212"/>
                  <a:gd name="T74" fmla="*/ 31 w 115"/>
                  <a:gd name="T75" fmla="*/ 1 h 2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15" h="212">
                    <a:moveTo>
                      <a:pt x="98" y="4"/>
                    </a:moveTo>
                    <a:lnTo>
                      <a:pt x="82" y="36"/>
                    </a:lnTo>
                    <a:lnTo>
                      <a:pt x="90" y="34"/>
                    </a:lnTo>
                    <a:lnTo>
                      <a:pt x="98" y="30"/>
                    </a:lnTo>
                    <a:lnTo>
                      <a:pt x="106" y="28"/>
                    </a:lnTo>
                    <a:lnTo>
                      <a:pt x="115" y="26"/>
                    </a:lnTo>
                    <a:lnTo>
                      <a:pt x="106" y="44"/>
                    </a:lnTo>
                    <a:lnTo>
                      <a:pt x="99" y="60"/>
                    </a:lnTo>
                    <a:lnTo>
                      <a:pt x="92" y="76"/>
                    </a:lnTo>
                    <a:lnTo>
                      <a:pt x="85" y="91"/>
                    </a:lnTo>
                    <a:lnTo>
                      <a:pt x="78" y="106"/>
                    </a:lnTo>
                    <a:lnTo>
                      <a:pt x="70" y="120"/>
                    </a:lnTo>
                    <a:lnTo>
                      <a:pt x="61" y="134"/>
                    </a:lnTo>
                    <a:lnTo>
                      <a:pt x="49" y="148"/>
                    </a:lnTo>
                    <a:lnTo>
                      <a:pt x="40" y="157"/>
                    </a:lnTo>
                    <a:lnTo>
                      <a:pt x="33" y="165"/>
                    </a:lnTo>
                    <a:lnTo>
                      <a:pt x="28" y="172"/>
                    </a:lnTo>
                    <a:lnTo>
                      <a:pt x="22" y="178"/>
                    </a:lnTo>
                    <a:lnTo>
                      <a:pt x="17" y="185"/>
                    </a:lnTo>
                    <a:lnTo>
                      <a:pt x="11" y="193"/>
                    </a:lnTo>
                    <a:lnTo>
                      <a:pt x="7" y="202"/>
                    </a:lnTo>
                    <a:lnTo>
                      <a:pt x="0" y="212"/>
                    </a:lnTo>
                    <a:lnTo>
                      <a:pt x="3" y="181"/>
                    </a:lnTo>
                    <a:lnTo>
                      <a:pt x="9" y="155"/>
                    </a:lnTo>
                    <a:lnTo>
                      <a:pt x="17" y="128"/>
                    </a:lnTo>
                    <a:lnTo>
                      <a:pt x="28" y="99"/>
                    </a:lnTo>
                    <a:lnTo>
                      <a:pt x="34" y="80"/>
                    </a:lnTo>
                    <a:lnTo>
                      <a:pt x="40" y="63"/>
                    </a:lnTo>
                    <a:lnTo>
                      <a:pt x="46" y="45"/>
                    </a:lnTo>
                    <a:lnTo>
                      <a:pt x="55" y="26"/>
                    </a:lnTo>
                    <a:lnTo>
                      <a:pt x="57" y="18"/>
                    </a:lnTo>
                    <a:lnTo>
                      <a:pt x="59" y="11"/>
                    </a:lnTo>
                    <a:lnTo>
                      <a:pt x="61" y="5"/>
                    </a:lnTo>
                    <a:lnTo>
                      <a:pt x="66" y="2"/>
                    </a:lnTo>
                    <a:lnTo>
                      <a:pt x="74" y="0"/>
                    </a:lnTo>
                    <a:lnTo>
                      <a:pt x="82" y="2"/>
                    </a:lnTo>
                    <a:lnTo>
                      <a:pt x="90" y="3"/>
                    </a:lnTo>
                    <a:lnTo>
                      <a:pt x="98" y="4"/>
                    </a:lnTo>
                    <a:close/>
                  </a:path>
                </a:pathLst>
              </a:custGeom>
              <a:solidFill>
                <a:srgbClr val="91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9" name="Freeform 23"/>
              <p:cNvSpPr>
                <a:spLocks/>
              </p:cNvSpPr>
              <p:nvPr/>
            </p:nvSpPr>
            <p:spPr bwMode="auto">
              <a:xfrm>
                <a:off x="1698" y="3009"/>
                <a:ext cx="111" cy="166"/>
              </a:xfrm>
              <a:custGeom>
                <a:avLst/>
                <a:gdLst>
                  <a:gd name="T0" fmla="*/ 43 w 125"/>
                  <a:gd name="T1" fmla="*/ 1 h 290"/>
                  <a:gd name="T2" fmla="*/ 41 w 125"/>
                  <a:gd name="T3" fmla="*/ 1 h 290"/>
                  <a:gd name="T4" fmla="*/ 38 w 125"/>
                  <a:gd name="T5" fmla="*/ 1 h 290"/>
                  <a:gd name="T6" fmla="*/ 36 w 125"/>
                  <a:gd name="T7" fmla="*/ 1 h 290"/>
                  <a:gd name="T8" fmla="*/ 34 w 125"/>
                  <a:gd name="T9" fmla="*/ 1 h 290"/>
                  <a:gd name="T10" fmla="*/ 32 w 125"/>
                  <a:gd name="T11" fmla="*/ 1 h 290"/>
                  <a:gd name="T12" fmla="*/ 28 w 125"/>
                  <a:gd name="T13" fmla="*/ 1 h 290"/>
                  <a:gd name="T14" fmla="*/ 27 w 125"/>
                  <a:gd name="T15" fmla="*/ 0 h 290"/>
                  <a:gd name="T16" fmla="*/ 25 w 125"/>
                  <a:gd name="T17" fmla="*/ 0 h 290"/>
                  <a:gd name="T18" fmla="*/ 20 w 125"/>
                  <a:gd name="T19" fmla="*/ 1 h 290"/>
                  <a:gd name="T20" fmla="*/ 20 w 125"/>
                  <a:gd name="T21" fmla="*/ 1 h 290"/>
                  <a:gd name="T22" fmla="*/ 18 w 125"/>
                  <a:gd name="T23" fmla="*/ 1 h 290"/>
                  <a:gd name="T24" fmla="*/ 18 w 125"/>
                  <a:gd name="T25" fmla="*/ 1 h 290"/>
                  <a:gd name="T26" fmla="*/ 18 w 125"/>
                  <a:gd name="T27" fmla="*/ 1 h 290"/>
                  <a:gd name="T28" fmla="*/ 16 w 125"/>
                  <a:gd name="T29" fmla="*/ 1 h 290"/>
                  <a:gd name="T30" fmla="*/ 14 w 125"/>
                  <a:gd name="T31" fmla="*/ 1 h 290"/>
                  <a:gd name="T32" fmla="*/ 12 w 125"/>
                  <a:gd name="T33" fmla="*/ 1 h 290"/>
                  <a:gd name="T34" fmla="*/ 11 w 125"/>
                  <a:gd name="T35" fmla="*/ 1 h 290"/>
                  <a:gd name="T36" fmla="*/ 9 w 125"/>
                  <a:gd name="T37" fmla="*/ 1 h 290"/>
                  <a:gd name="T38" fmla="*/ 6 w 125"/>
                  <a:gd name="T39" fmla="*/ 1 h 290"/>
                  <a:gd name="T40" fmla="*/ 4 w 125"/>
                  <a:gd name="T41" fmla="*/ 1 h 290"/>
                  <a:gd name="T42" fmla="*/ 4 w 125"/>
                  <a:gd name="T43" fmla="*/ 1 h 290"/>
                  <a:gd name="T44" fmla="*/ 3 w 125"/>
                  <a:gd name="T45" fmla="*/ 1 h 290"/>
                  <a:gd name="T46" fmla="*/ 1 w 125"/>
                  <a:gd name="T47" fmla="*/ 1 h 290"/>
                  <a:gd name="T48" fmla="*/ 0 w 125"/>
                  <a:gd name="T49" fmla="*/ 1 h 290"/>
                  <a:gd name="T50" fmla="*/ 1 w 125"/>
                  <a:gd name="T51" fmla="*/ 2 h 290"/>
                  <a:gd name="T52" fmla="*/ 3 w 125"/>
                  <a:gd name="T53" fmla="*/ 2 h 290"/>
                  <a:gd name="T54" fmla="*/ 4 w 125"/>
                  <a:gd name="T55" fmla="*/ 2 h 290"/>
                  <a:gd name="T56" fmla="*/ 4 w 125"/>
                  <a:gd name="T57" fmla="*/ 2 h 290"/>
                  <a:gd name="T58" fmla="*/ 6 w 125"/>
                  <a:gd name="T59" fmla="*/ 2 h 290"/>
                  <a:gd name="T60" fmla="*/ 9 w 125"/>
                  <a:gd name="T61" fmla="*/ 2 h 290"/>
                  <a:gd name="T62" fmla="*/ 11 w 125"/>
                  <a:gd name="T63" fmla="*/ 2 h 290"/>
                  <a:gd name="T64" fmla="*/ 12 w 125"/>
                  <a:gd name="T65" fmla="*/ 2 h 290"/>
                  <a:gd name="T66" fmla="*/ 16 w 125"/>
                  <a:gd name="T67" fmla="*/ 2 h 290"/>
                  <a:gd name="T68" fmla="*/ 20 w 125"/>
                  <a:gd name="T69" fmla="*/ 2 h 290"/>
                  <a:gd name="T70" fmla="*/ 22 w 125"/>
                  <a:gd name="T71" fmla="*/ 2 h 290"/>
                  <a:gd name="T72" fmla="*/ 25 w 125"/>
                  <a:gd name="T73" fmla="*/ 2 h 290"/>
                  <a:gd name="T74" fmla="*/ 28 w 125"/>
                  <a:gd name="T75" fmla="*/ 2 h 290"/>
                  <a:gd name="T76" fmla="*/ 31 w 125"/>
                  <a:gd name="T77" fmla="*/ 2 h 290"/>
                  <a:gd name="T78" fmla="*/ 32 w 125"/>
                  <a:gd name="T79" fmla="*/ 2 h 290"/>
                  <a:gd name="T80" fmla="*/ 36 w 125"/>
                  <a:gd name="T81" fmla="*/ 2 h 290"/>
                  <a:gd name="T82" fmla="*/ 41 w 125"/>
                  <a:gd name="T83" fmla="*/ 2 h 290"/>
                  <a:gd name="T84" fmla="*/ 41 w 125"/>
                  <a:gd name="T85" fmla="*/ 2 h 290"/>
                  <a:gd name="T86" fmla="*/ 41 w 125"/>
                  <a:gd name="T87" fmla="*/ 2 h 290"/>
                  <a:gd name="T88" fmla="*/ 41 w 125"/>
                  <a:gd name="T89" fmla="*/ 2 h 290"/>
                  <a:gd name="T90" fmla="*/ 41 w 125"/>
                  <a:gd name="T91" fmla="*/ 1 h 290"/>
                  <a:gd name="T92" fmla="*/ 41 w 125"/>
                  <a:gd name="T93" fmla="*/ 1 h 290"/>
                  <a:gd name="T94" fmla="*/ 40 w 125"/>
                  <a:gd name="T95" fmla="*/ 1 h 290"/>
                  <a:gd name="T96" fmla="*/ 39 w 125"/>
                  <a:gd name="T97" fmla="*/ 1 h 290"/>
                  <a:gd name="T98" fmla="*/ 38 w 125"/>
                  <a:gd name="T99" fmla="*/ 1 h 290"/>
                  <a:gd name="T100" fmla="*/ 43 w 125"/>
                  <a:gd name="T101" fmla="*/ 1 h 29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25" h="290">
                    <a:moveTo>
                      <a:pt x="125" y="19"/>
                    </a:moveTo>
                    <a:lnTo>
                      <a:pt x="118" y="15"/>
                    </a:lnTo>
                    <a:lnTo>
                      <a:pt x="111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6" y="1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59" y="5"/>
                    </a:lnTo>
                    <a:lnTo>
                      <a:pt x="55" y="15"/>
                    </a:lnTo>
                    <a:lnTo>
                      <a:pt x="53" y="29"/>
                    </a:lnTo>
                    <a:lnTo>
                      <a:pt x="51" y="44"/>
                    </a:lnTo>
                    <a:lnTo>
                      <a:pt x="49" y="63"/>
                    </a:lnTo>
                    <a:lnTo>
                      <a:pt x="46" y="81"/>
                    </a:lnTo>
                    <a:lnTo>
                      <a:pt x="41" y="98"/>
                    </a:lnTo>
                    <a:lnTo>
                      <a:pt x="35" y="118"/>
                    </a:lnTo>
                    <a:lnTo>
                      <a:pt x="31" y="131"/>
                    </a:lnTo>
                    <a:lnTo>
                      <a:pt x="25" y="144"/>
                    </a:lnTo>
                    <a:lnTo>
                      <a:pt x="18" y="156"/>
                    </a:lnTo>
                    <a:lnTo>
                      <a:pt x="12" y="166"/>
                    </a:lnTo>
                    <a:lnTo>
                      <a:pt x="8" y="178"/>
                    </a:lnTo>
                    <a:lnTo>
                      <a:pt x="3" y="189"/>
                    </a:lnTo>
                    <a:lnTo>
                      <a:pt x="1" y="202"/>
                    </a:lnTo>
                    <a:lnTo>
                      <a:pt x="0" y="216"/>
                    </a:lnTo>
                    <a:lnTo>
                      <a:pt x="1" y="221"/>
                    </a:lnTo>
                    <a:lnTo>
                      <a:pt x="3" y="226"/>
                    </a:lnTo>
                    <a:lnTo>
                      <a:pt x="6" y="229"/>
                    </a:lnTo>
                    <a:lnTo>
                      <a:pt x="12" y="232"/>
                    </a:lnTo>
                    <a:lnTo>
                      <a:pt x="17" y="234"/>
                    </a:lnTo>
                    <a:lnTo>
                      <a:pt x="24" y="236"/>
                    </a:lnTo>
                    <a:lnTo>
                      <a:pt x="30" y="240"/>
                    </a:lnTo>
                    <a:lnTo>
                      <a:pt x="35" y="242"/>
                    </a:lnTo>
                    <a:lnTo>
                      <a:pt x="46" y="247"/>
                    </a:lnTo>
                    <a:lnTo>
                      <a:pt x="55" y="251"/>
                    </a:lnTo>
                    <a:lnTo>
                      <a:pt x="64" y="256"/>
                    </a:lnTo>
                    <a:lnTo>
                      <a:pt x="73" y="261"/>
                    </a:lnTo>
                    <a:lnTo>
                      <a:pt x="81" y="266"/>
                    </a:lnTo>
                    <a:lnTo>
                      <a:pt x="89" y="272"/>
                    </a:lnTo>
                    <a:lnTo>
                      <a:pt x="97" y="279"/>
                    </a:lnTo>
                    <a:lnTo>
                      <a:pt x="106" y="288"/>
                    </a:lnTo>
                    <a:lnTo>
                      <a:pt x="119" y="290"/>
                    </a:lnTo>
                    <a:lnTo>
                      <a:pt x="117" y="269"/>
                    </a:lnTo>
                    <a:lnTo>
                      <a:pt x="118" y="249"/>
                    </a:lnTo>
                    <a:lnTo>
                      <a:pt x="118" y="229"/>
                    </a:lnTo>
                    <a:lnTo>
                      <a:pt x="119" y="208"/>
                    </a:lnTo>
                    <a:lnTo>
                      <a:pt x="118" y="201"/>
                    </a:lnTo>
                    <a:lnTo>
                      <a:pt x="116" y="195"/>
                    </a:lnTo>
                    <a:lnTo>
                      <a:pt x="114" y="189"/>
                    </a:lnTo>
                    <a:lnTo>
                      <a:pt x="111" y="183"/>
                    </a:lnTo>
                    <a:lnTo>
                      <a:pt x="125" y="19"/>
                    </a:lnTo>
                    <a:close/>
                  </a:path>
                </a:pathLst>
              </a:custGeom>
              <a:solidFill>
                <a:srgbClr val="D1A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Freeform 24"/>
              <p:cNvSpPr>
                <a:spLocks/>
              </p:cNvSpPr>
              <p:nvPr/>
            </p:nvSpPr>
            <p:spPr bwMode="auto">
              <a:xfrm>
                <a:off x="1845" y="3030"/>
                <a:ext cx="125" cy="172"/>
              </a:xfrm>
              <a:custGeom>
                <a:avLst/>
                <a:gdLst>
                  <a:gd name="T0" fmla="*/ 27 w 141"/>
                  <a:gd name="T1" fmla="*/ 0 h 300"/>
                  <a:gd name="T2" fmla="*/ 30 w 141"/>
                  <a:gd name="T3" fmla="*/ 1 h 300"/>
                  <a:gd name="T4" fmla="*/ 34 w 141"/>
                  <a:gd name="T5" fmla="*/ 1 h 300"/>
                  <a:gd name="T6" fmla="*/ 36 w 141"/>
                  <a:gd name="T7" fmla="*/ 1 h 300"/>
                  <a:gd name="T8" fmla="*/ 41 w 141"/>
                  <a:gd name="T9" fmla="*/ 1 h 300"/>
                  <a:gd name="T10" fmla="*/ 43 w 141"/>
                  <a:gd name="T11" fmla="*/ 1 h 300"/>
                  <a:gd name="T12" fmla="*/ 46 w 141"/>
                  <a:gd name="T13" fmla="*/ 1 h 300"/>
                  <a:gd name="T14" fmla="*/ 47 w 141"/>
                  <a:gd name="T15" fmla="*/ 1 h 300"/>
                  <a:gd name="T16" fmla="*/ 47 w 141"/>
                  <a:gd name="T17" fmla="*/ 1 h 300"/>
                  <a:gd name="T18" fmla="*/ 47 w 141"/>
                  <a:gd name="T19" fmla="*/ 1 h 300"/>
                  <a:gd name="T20" fmla="*/ 46 w 141"/>
                  <a:gd name="T21" fmla="*/ 1 h 300"/>
                  <a:gd name="T22" fmla="*/ 45 w 141"/>
                  <a:gd name="T23" fmla="*/ 1 h 300"/>
                  <a:gd name="T24" fmla="*/ 43 w 141"/>
                  <a:gd name="T25" fmla="*/ 1 h 300"/>
                  <a:gd name="T26" fmla="*/ 41 w 141"/>
                  <a:gd name="T27" fmla="*/ 1 h 300"/>
                  <a:gd name="T28" fmla="*/ 39 w 141"/>
                  <a:gd name="T29" fmla="*/ 1 h 300"/>
                  <a:gd name="T30" fmla="*/ 36 w 141"/>
                  <a:gd name="T31" fmla="*/ 1 h 300"/>
                  <a:gd name="T32" fmla="*/ 35 w 141"/>
                  <a:gd name="T33" fmla="*/ 1 h 300"/>
                  <a:gd name="T34" fmla="*/ 33 w 141"/>
                  <a:gd name="T35" fmla="*/ 1 h 300"/>
                  <a:gd name="T36" fmla="*/ 32 w 141"/>
                  <a:gd name="T37" fmla="*/ 1 h 300"/>
                  <a:gd name="T38" fmla="*/ 31 w 141"/>
                  <a:gd name="T39" fmla="*/ 2 h 300"/>
                  <a:gd name="T40" fmla="*/ 28 w 141"/>
                  <a:gd name="T41" fmla="*/ 2 h 300"/>
                  <a:gd name="T42" fmla="*/ 27 w 141"/>
                  <a:gd name="T43" fmla="*/ 2 h 300"/>
                  <a:gd name="T44" fmla="*/ 25 w 141"/>
                  <a:gd name="T45" fmla="*/ 2 h 300"/>
                  <a:gd name="T46" fmla="*/ 22 w 141"/>
                  <a:gd name="T47" fmla="*/ 2 h 300"/>
                  <a:gd name="T48" fmla="*/ 19 w 141"/>
                  <a:gd name="T49" fmla="*/ 2 h 300"/>
                  <a:gd name="T50" fmla="*/ 17 w 141"/>
                  <a:gd name="T51" fmla="*/ 2 h 300"/>
                  <a:gd name="T52" fmla="*/ 15 w 141"/>
                  <a:gd name="T53" fmla="*/ 2 h 300"/>
                  <a:gd name="T54" fmla="*/ 13 w 141"/>
                  <a:gd name="T55" fmla="*/ 2 h 300"/>
                  <a:gd name="T56" fmla="*/ 12 w 141"/>
                  <a:gd name="T57" fmla="*/ 2 h 300"/>
                  <a:gd name="T58" fmla="*/ 11 w 141"/>
                  <a:gd name="T59" fmla="*/ 2 h 300"/>
                  <a:gd name="T60" fmla="*/ 9 w 141"/>
                  <a:gd name="T61" fmla="*/ 2 h 300"/>
                  <a:gd name="T62" fmla="*/ 8 w 141"/>
                  <a:gd name="T63" fmla="*/ 2 h 300"/>
                  <a:gd name="T64" fmla="*/ 6 w 141"/>
                  <a:gd name="T65" fmla="*/ 2 h 300"/>
                  <a:gd name="T66" fmla="*/ 4 w 141"/>
                  <a:gd name="T67" fmla="*/ 2 h 300"/>
                  <a:gd name="T68" fmla="*/ 4 w 141"/>
                  <a:gd name="T69" fmla="*/ 2 h 300"/>
                  <a:gd name="T70" fmla="*/ 2 w 141"/>
                  <a:gd name="T71" fmla="*/ 2 h 300"/>
                  <a:gd name="T72" fmla="*/ 0 w 141"/>
                  <a:gd name="T73" fmla="*/ 2 h 300"/>
                  <a:gd name="T74" fmla="*/ 4 w 141"/>
                  <a:gd name="T75" fmla="*/ 1 h 300"/>
                  <a:gd name="T76" fmla="*/ 4 w 141"/>
                  <a:gd name="T77" fmla="*/ 1 h 300"/>
                  <a:gd name="T78" fmla="*/ 9 w 141"/>
                  <a:gd name="T79" fmla="*/ 1 h 300"/>
                  <a:gd name="T80" fmla="*/ 11 w 141"/>
                  <a:gd name="T81" fmla="*/ 1 h 300"/>
                  <a:gd name="T82" fmla="*/ 14 w 141"/>
                  <a:gd name="T83" fmla="*/ 1 h 300"/>
                  <a:gd name="T84" fmla="*/ 17 w 141"/>
                  <a:gd name="T85" fmla="*/ 1 h 300"/>
                  <a:gd name="T86" fmla="*/ 18 w 141"/>
                  <a:gd name="T87" fmla="*/ 1 h 300"/>
                  <a:gd name="T88" fmla="*/ 19 w 141"/>
                  <a:gd name="T89" fmla="*/ 1 h 300"/>
                  <a:gd name="T90" fmla="*/ 19 w 141"/>
                  <a:gd name="T91" fmla="*/ 1 h 300"/>
                  <a:gd name="T92" fmla="*/ 21 w 141"/>
                  <a:gd name="T93" fmla="*/ 1 h 300"/>
                  <a:gd name="T94" fmla="*/ 23 w 141"/>
                  <a:gd name="T95" fmla="*/ 1 h 300"/>
                  <a:gd name="T96" fmla="*/ 27 w 141"/>
                  <a:gd name="T97" fmla="*/ 0 h 30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41" h="300">
                    <a:moveTo>
                      <a:pt x="78" y="0"/>
                    </a:moveTo>
                    <a:lnTo>
                      <a:pt x="89" y="5"/>
                    </a:lnTo>
                    <a:lnTo>
                      <a:pt x="99" y="9"/>
                    </a:lnTo>
                    <a:lnTo>
                      <a:pt x="109" y="13"/>
                    </a:lnTo>
                    <a:lnTo>
                      <a:pt x="120" y="16"/>
                    </a:lnTo>
                    <a:lnTo>
                      <a:pt x="128" y="21"/>
                    </a:lnTo>
                    <a:lnTo>
                      <a:pt x="136" y="27"/>
                    </a:lnTo>
                    <a:lnTo>
                      <a:pt x="140" y="34"/>
                    </a:lnTo>
                    <a:lnTo>
                      <a:pt x="141" y="44"/>
                    </a:lnTo>
                    <a:lnTo>
                      <a:pt x="140" y="60"/>
                    </a:lnTo>
                    <a:lnTo>
                      <a:pt x="137" y="75"/>
                    </a:lnTo>
                    <a:lnTo>
                      <a:pt x="132" y="89"/>
                    </a:lnTo>
                    <a:lnTo>
                      <a:pt x="128" y="102"/>
                    </a:lnTo>
                    <a:lnTo>
                      <a:pt x="121" y="115"/>
                    </a:lnTo>
                    <a:lnTo>
                      <a:pt x="115" y="128"/>
                    </a:lnTo>
                    <a:lnTo>
                      <a:pt x="109" y="143"/>
                    </a:lnTo>
                    <a:lnTo>
                      <a:pt x="103" y="159"/>
                    </a:lnTo>
                    <a:lnTo>
                      <a:pt x="98" y="179"/>
                    </a:lnTo>
                    <a:lnTo>
                      <a:pt x="94" y="197"/>
                    </a:lnTo>
                    <a:lnTo>
                      <a:pt x="90" y="214"/>
                    </a:lnTo>
                    <a:lnTo>
                      <a:pt x="86" y="231"/>
                    </a:lnTo>
                    <a:lnTo>
                      <a:pt x="82" y="248"/>
                    </a:lnTo>
                    <a:lnTo>
                      <a:pt x="75" y="265"/>
                    </a:lnTo>
                    <a:lnTo>
                      <a:pt x="67" y="282"/>
                    </a:lnTo>
                    <a:lnTo>
                      <a:pt x="56" y="300"/>
                    </a:lnTo>
                    <a:lnTo>
                      <a:pt x="49" y="296"/>
                    </a:lnTo>
                    <a:lnTo>
                      <a:pt x="44" y="292"/>
                    </a:lnTo>
                    <a:lnTo>
                      <a:pt x="39" y="287"/>
                    </a:lnTo>
                    <a:lnTo>
                      <a:pt x="34" y="281"/>
                    </a:lnTo>
                    <a:lnTo>
                      <a:pt x="30" y="276"/>
                    </a:lnTo>
                    <a:lnTo>
                      <a:pt x="26" y="270"/>
                    </a:lnTo>
                    <a:lnTo>
                      <a:pt x="23" y="263"/>
                    </a:lnTo>
                    <a:lnTo>
                      <a:pt x="18" y="256"/>
                    </a:lnTo>
                    <a:lnTo>
                      <a:pt x="13" y="248"/>
                    </a:lnTo>
                    <a:lnTo>
                      <a:pt x="7" y="240"/>
                    </a:lnTo>
                    <a:lnTo>
                      <a:pt x="2" y="232"/>
                    </a:lnTo>
                    <a:lnTo>
                      <a:pt x="0" y="223"/>
                    </a:lnTo>
                    <a:lnTo>
                      <a:pt x="4" y="212"/>
                    </a:lnTo>
                    <a:lnTo>
                      <a:pt x="14" y="206"/>
                    </a:lnTo>
                    <a:lnTo>
                      <a:pt x="24" y="199"/>
                    </a:lnTo>
                    <a:lnTo>
                      <a:pt x="32" y="190"/>
                    </a:lnTo>
                    <a:lnTo>
                      <a:pt x="41" y="167"/>
                    </a:lnTo>
                    <a:lnTo>
                      <a:pt x="48" y="144"/>
                    </a:lnTo>
                    <a:lnTo>
                      <a:pt x="52" y="121"/>
                    </a:lnTo>
                    <a:lnTo>
                      <a:pt x="55" y="98"/>
                    </a:lnTo>
                    <a:lnTo>
                      <a:pt x="57" y="74"/>
                    </a:lnTo>
                    <a:lnTo>
                      <a:pt x="62" y="50"/>
                    </a:lnTo>
                    <a:lnTo>
                      <a:pt x="68" y="25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1A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1" name="Freeform 25"/>
              <p:cNvSpPr>
                <a:spLocks/>
              </p:cNvSpPr>
              <p:nvPr/>
            </p:nvSpPr>
            <p:spPr bwMode="auto">
              <a:xfrm>
                <a:off x="1793" y="3124"/>
                <a:ext cx="79" cy="87"/>
              </a:xfrm>
              <a:custGeom>
                <a:avLst/>
                <a:gdLst>
                  <a:gd name="T0" fmla="*/ 22 w 90"/>
                  <a:gd name="T1" fmla="*/ 1 h 152"/>
                  <a:gd name="T2" fmla="*/ 19 w 90"/>
                  <a:gd name="T3" fmla="*/ 1 h 152"/>
                  <a:gd name="T4" fmla="*/ 17 w 90"/>
                  <a:gd name="T5" fmla="*/ 1 h 152"/>
                  <a:gd name="T6" fmla="*/ 14 w 90"/>
                  <a:gd name="T7" fmla="*/ 1 h 152"/>
                  <a:gd name="T8" fmla="*/ 12 w 90"/>
                  <a:gd name="T9" fmla="*/ 1 h 152"/>
                  <a:gd name="T10" fmla="*/ 10 w 90"/>
                  <a:gd name="T11" fmla="*/ 1 h 152"/>
                  <a:gd name="T12" fmla="*/ 8 w 90"/>
                  <a:gd name="T13" fmla="*/ 1 h 152"/>
                  <a:gd name="T14" fmla="*/ 5 w 90"/>
                  <a:gd name="T15" fmla="*/ 1 h 152"/>
                  <a:gd name="T16" fmla="*/ 4 w 90"/>
                  <a:gd name="T17" fmla="*/ 0 h 152"/>
                  <a:gd name="T18" fmla="*/ 0 w 90"/>
                  <a:gd name="T19" fmla="*/ 1 h 152"/>
                  <a:gd name="T20" fmla="*/ 0 w 90"/>
                  <a:gd name="T21" fmla="*/ 1 h 152"/>
                  <a:gd name="T22" fmla="*/ 3 w 90"/>
                  <a:gd name="T23" fmla="*/ 1 h 152"/>
                  <a:gd name="T24" fmla="*/ 4 w 90"/>
                  <a:gd name="T25" fmla="*/ 1 h 152"/>
                  <a:gd name="T26" fmla="*/ 4 w 90"/>
                  <a:gd name="T27" fmla="*/ 1 h 152"/>
                  <a:gd name="T28" fmla="*/ 8 w 90"/>
                  <a:gd name="T29" fmla="*/ 1 h 152"/>
                  <a:gd name="T30" fmla="*/ 10 w 90"/>
                  <a:gd name="T31" fmla="*/ 1 h 152"/>
                  <a:gd name="T32" fmla="*/ 13 w 90"/>
                  <a:gd name="T33" fmla="*/ 1 h 152"/>
                  <a:gd name="T34" fmla="*/ 17 w 90"/>
                  <a:gd name="T35" fmla="*/ 1 h 152"/>
                  <a:gd name="T36" fmla="*/ 22 w 90"/>
                  <a:gd name="T37" fmla="*/ 1 h 152"/>
                  <a:gd name="T38" fmla="*/ 24 w 90"/>
                  <a:gd name="T39" fmla="*/ 1 h 152"/>
                  <a:gd name="T40" fmla="*/ 25 w 90"/>
                  <a:gd name="T41" fmla="*/ 1 h 152"/>
                  <a:gd name="T42" fmla="*/ 27 w 90"/>
                  <a:gd name="T43" fmla="*/ 1 h 152"/>
                  <a:gd name="T44" fmla="*/ 28 w 90"/>
                  <a:gd name="T45" fmla="*/ 1 h 152"/>
                  <a:gd name="T46" fmla="*/ 27 w 90"/>
                  <a:gd name="T47" fmla="*/ 1 h 152"/>
                  <a:gd name="T48" fmla="*/ 25 w 90"/>
                  <a:gd name="T49" fmla="*/ 1 h 152"/>
                  <a:gd name="T50" fmla="*/ 22 w 90"/>
                  <a:gd name="T51" fmla="*/ 1 h 152"/>
                  <a:gd name="T52" fmla="*/ 22 w 90"/>
                  <a:gd name="T53" fmla="*/ 1 h 152"/>
                  <a:gd name="T54" fmla="*/ 22 w 90"/>
                  <a:gd name="T55" fmla="*/ 1 h 152"/>
                  <a:gd name="T56" fmla="*/ 22 w 90"/>
                  <a:gd name="T57" fmla="*/ 1 h 152"/>
                  <a:gd name="T58" fmla="*/ 22 w 90"/>
                  <a:gd name="T59" fmla="*/ 1 h 152"/>
                  <a:gd name="T60" fmla="*/ 22 w 90"/>
                  <a:gd name="T61" fmla="*/ 1 h 15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90" h="152">
                    <a:moveTo>
                      <a:pt x="68" y="37"/>
                    </a:moveTo>
                    <a:lnTo>
                      <a:pt x="60" y="31"/>
                    </a:lnTo>
                    <a:lnTo>
                      <a:pt x="53" y="26"/>
                    </a:lnTo>
                    <a:lnTo>
                      <a:pt x="46" y="22"/>
                    </a:lnTo>
                    <a:lnTo>
                      <a:pt x="39" y="17"/>
                    </a:lnTo>
                    <a:lnTo>
                      <a:pt x="32" y="12"/>
                    </a:lnTo>
                    <a:lnTo>
                      <a:pt x="25" y="8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0" y="84"/>
                    </a:lnTo>
                    <a:lnTo>
                      <a:pt x="3" y="97"/>
                    </a:lnTo>
                    <a:lnTo>
                      <a:pt x="9" y="109"/>
                    </a:lnTo>
                    <a:lnTo>
                      <a:pt x="15" y="121"/>
                    </a:lnTo>
                    <a:lnTo>
                      <a:pt x="23" y="131"/>
                    </a:lnTo>
                    <a:lnTo>
                      <a:pt x="32" y="140"/>
                    </a:lnTo>
                    <a:lnTo>
                      <a:pt x="43" y="146"/>
                    </a:lnTo>
                    <a:lnTo>
                      <a:pt x="54" y="151"/>
                    </a:lnTo>
                    <a:lnTo>
                      <a:pt x="68" y="152"/>
                    </a:lnTo>
                    <a:lnTo>
                      <a:pt x="75" y="151"/>
                    </a:lnTo>
                    <a:lnTo>
                      <a:pt x="83" y="148"/>
                    </a:lnTo>
                    <a:lnTo>
                      <a:pt x="87" y="144"/>
                    </a:lnTo>
                    <a:lnTo>
                      <a:pt x="90" y="138"/>
                    </a:lnTo>
                    <a:lnTo>
                      <a:pt x="86" y="118"/>
                    </a:lnTo>
                    <a:lnTo>
                      <a:pt x="79" y="102"/>
                    </a:lnTo>
                    <a:lnTo>
                      <a:pt x="71" y="86"/>
                    </a:lnTo>
                    <a:lnTo>
                      <a:pt x="68" y="67"/>
                    </a:lnTo>
                    <a:lnTo>
                      <a:pt x="68" y="57"/>
                    </a:lnTo>
                    <a:lnTo>
                      <a:pt x="68" y="52"/>
                    </a:lnTo>
                    <a:lnTo>
                      <a:pt x="68" y="46"/>
                    </a:lnTo>
                    <a:lnTo>
                      <a:pt x="68" y="37"/>
                    </a:lnTo>
                    <a:close/>
                  </a:path>
                </a:pathLst>
              </a:custGeom>
              <a:solidFill>
                <a:srgbClr val="8C1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Freeform 26"/>
              <p:cNvSpPr>
                <a:spLocks/>
              </p:cNvSpPr>
              <p:nvPr/>
            </p:nvSpPr>
            <p:spPr bwMode="auto">
              <a:xfrm>
                <a:off x="1984" y="2765"/>
                <a:ext cx="201" cy="298"/>
              </a:xfrm>
              <a:custGeom>
                <a:avLst/>
                <a:gdLst>
                  <a:gd name="T0" fmla="*/ 25 w 229"/>
                  <a:gd name="T1" fmla="*/ 1 h 519"/>
                  <a:gd name="T2" fmla="*/ 18 w 229"/>
                  <a:gd name="T3" fmla="*/ 1 h 519"/>
                  <a:gd name="T4" fmla="*/ 12 w 229"/>
                  <a:gd name="T5" fmla="*/ 1 h 519"/>
                  <a:gd name="T6" fmla="*/ 7 w 229"/>
                  <a:gd name="T7" fmla="*/ 1 h 519"/>
                  <a:gd name="T8" fmla="*/ 2 w 229"/>
                  <a:gd name="T9" fmla="*/ 0 h 519"/>
                  <a:gd name="T10" fmla="*/ 1 w 229"/>
                  <a:gd name="T11" fmla="*/ 1 h 519"/>
                  <a:gd name="T12" fmla="*/ 0 w 229"/>
                  <a:gd name="T13" fmla="*/ 1 h 519"/>
                  <a:gd name="T14" fmla="*/ 4 w 229"/>
                  <a:gd name="T15" fmla="*/ 1 h 519"/>
                  <a:gd name="T16" fmla="*/ 9 w 229"/>
                  <a:gd name="T17" fmla="*/ 1 h 519"/>
                  <a:gd name="T18" fmla="*/ 13 w 229"/>
                  <a:gd name="T19" fmla="*/ 1 h 519"/>
                  <a:gd name="T20" fmla="*/ 13 w 229"/>
                  <a:gd name="T21" fmla="*/ 1 h 519"/>
                  <a:gd name="T22" fmla="*/ 13 w 229"/>
                  <a:gd name="T23" fmla="*/ 1 h 519"/>
                  <a:gd name="T24" fmla="*/ 16 w 229"/>
                  <a:gd name="T25" fmla="*/ 1 h 519"/>
                  <a:gd name="T26" fmla="*/ 22 w 229"/>
                  <a:gd name="T27" fmla="*/ 2 h 519"/>
                  <a:gd name="T28" fmla="*/ 24 w 229"/>
                  <a:gd name="T29" fmla="*/ 2 h 519"/>
                  <a:gd name="T30" fmla="*/ 25 w 229"/>
                  <a:gd name="T31" fmla="*/ 3 h 519"/>
                  <a:gd name="T32" fmla="*/ 28 w 229"/>
                  <a:gd name="T33" fmla="*/ 3 h 519"/>
                  <a:gd name="T34" fmla="*/ 26 w 229"/>
                  <a:gd name="T35" fmla="*/ 3 h 519"/>
                  <a:gd name="T36" fmla="*/ 29 w 229"/>
                  <a:gd name="T37" fmla="*/ 3 h 519"/>
                  <a:gd name="T38" fmla="*/ 32 w 229"/>
                  <a:gd name="T39" fmla="*/ 3 h 519"/>
                  <a:gd name="T40" fmla="*/ 36 w 229"/>
                  <a:gd name="T41" fmla="*/ 3 h 519"/>
                  <a:gd name="T42" fmla="*/ 41 w 229"/>
                  <a:gd name="T43" fmla="*/ 3 h 519"/>
                  <a:gd name="T44" fmla="*/ 47 w 229"/>
                  <a:gd name="T45" fmla="*/ 3 h 519"/>
                  <a:gd name="T46" fmla="*/ 58 w 229"/>
                  <a:gd name="T47" fmla="*/ 3 h 519"/>
                  <a:gd name="T48" fmla="*/ 66 w 229"/>
                  <a:gd name="T49" fmla="*/ 3 h 519"/>
                  <a:gd name="T50" fmla="*/ 70 w 229"/>
                  <a:gd name="T51" fmla="*/ 3 h 519"/>
                  <a:gd name="T52" fmla="*/ 70 w 229"/>
                  <a:gd name="T53" fmla="*/ 3 h 519"/>
                  <a:gd name="T54" fmla="*/ 69 w 229"/>
                  <a:gd name="T55" fmla="*/ 2 h 519"/>
                  <a:gd name="T56" fmla="*/ 66 w 229"/>
                  <a:gd name="T57" fmla="*/ 2 h 519"/>
                  <a:gd name="T58" fmla="*/ 61 w 229"/>
                  <a:gd name="T59" fmla="*/ 2 h 519"/>
                  <a:gd name="T60" fmla="*/ 56 w 229"/>
                  <a:gd name="T61" fmla="*/ 1 h 519"/>
                  <a:gd name="T62" fmla="*/ 49 w 229"/>
                  <a:gd name="T63" fmla="*/ 1 h 519"/>
                  <a:gd name="T64" fmla="*/ 46 w 229"/>
                  <a:gd name="T65" fmla="*/ 1 h 519"/>
                  <a:gd name="T66" fmla="*/ 41 w 229"/>
                  <a:gd name="T67" fmla="*/ 1 h 519"/>
                  <a:gd name="T68" fmla="*/ 39 w 229"/>
                  <a:gd name="T69" fmla="*/ 1 h 5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9" h="519">
                    <a:moveTo>
                      <a:pt x="115" y="11"/>
                    </a:moveTo>
                    <a:lnTo>
                      <a:pt x="81" y="27"/>
                    </a:lnTo>
                    <a:lnTo>
                      <a:pt x="70" y="24"/>
                    </a:lnTo>
                    <a:lnTo>
                      <a:pt x="59" y="22"/>
                    </a:lnTo>
                    <a:lnTo>
                      <a:pt x="49" y="20"/>
                    </a:lnTo>
                    <a:lnTo>
                      <a:pt x="40" y="16"/>
                    </a:lnTo>
                    <a:lnTo>
                      <a:pt x="31" y="13"/>
                    </a:lnTo>
                    <a:lnTo>
                      <a:pt x="21" y="9"/>
                    </a:lnTo>
                    <a:lnTo>
                      <a:pt x="12" y="5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43"/>
                    </a:lnTo>
                    <a:lnTo>
                      <a:pt x="8" y="61"/>
                    </a:lnTo>
                    <a:lnTo>
                      <a:pt x="16" y="79"/>
                    </a:lnTo>
                    <a:lnTo>
                      <a:pt x="27" y="98"/>
                    </a:lnTo>
                    <a:lnTo>
                      <a:pt x="38" y="92"/>
                    </a:lnTo>
                    <a:lnTo>
                      <a:pt x="42" y="82"/>
                    </a:lnTo>
                    <a:lnTo>
                      <a:pt x="42" y="95"/>
                    </a:lnTo>
                    <a:lnTo>
                      <a:pt x="42" y="106"/>
                    </a:lnTo>
                    <a:lnTo>
                      <a:pt x="42" y="118"/>
                    </a:lnTo>
                    <a:lnTo>
                      <a:pt x="42" y="130"/>
                    </a:lnTo>
                    <a:lnTo>
                      <a:pt x="45" y="165"/>
                    </a:lnTo>
                    <a:lnTo>
                      <a:pt x="51" y="195"/>
                    </a:lnTo>
                    <a:lnTo>
                      <a:pt x="61" y="225"/>
                    </a:lnTo>
                    <a:lnTo>
                      <a:pt x="71" y="259"/>
                    </a:lnTo>
                    <a:lnTo>
                      <a:pt x="71" y="330"/>
                    </a:lnTo>
                    <a:lnTo>
                      <a:pt x="76" y="362"/>
                    </a:lnTo>
                    <a:lnTo>
                      <a:pt x="79" y="391"/>
                    </a:lnTo>
                    <a:lnTo>
                      <a:pt x="81" y="420"/>
                    </a:lnTo>
                    <a:lnTo>
                      <a:pt x="87" y="453"/>
                    </a:lnTo>
                    <a:lnTo>
                      <a:pt x="88" y="468"/>
                    </a:lnTo>
                    <a:lnTo>
                      <a:pt x="86" y="482"/>
                    </a:lnTo>
                    <a:lnTo>
                      <a:pt x="85" y="495"/>
                    </a:lnTo>
                    <a:lnTo>
                      <a:pt x="89" y="507"/>
                    </a:lnTo>
                    <a:lnTo>
                      <a:pt x="94" y="512"/>
                    </a:lnTo>
                    <a:lnTo>
                      <a:pt x="99" y="515"/>
                    </a:lnTo>
                    <a:lnTo>
                      <a:pt x="104" y="518"/>
                    </a:lnTo>
                    <a:lnTo>
                      <a:pt x="110" y="519"/>
                    </a:lnTo>
                    <a:lnTo>
                      <a:pt x="116" y="519"/>
                    </a:lnTo>
                    <a:lnTo>
                      <a:pt x="123" y="519"/>
                    </a:lnTo>
                    <a:lnTo>
                      <a:pt x="130" y="519"/>
                    </a:lnTo>
                    <a:lnTo>
                      <a:pt x="137" y="519"/>
                    </a:lnTo>
                    <a:lnTo>
                      <a:pt x="152" y="519"/>
                    </a:lnTo>
                    <a:lnTo>
                      <a:pt x="168" y="518"/>
                    </a:lnTo>
                    <a:lnTo>
                      <a:pt x="184" y="516"/>
                    </a:lnTo>
                    <a:lnTo>
                      <a:pt x="199" y="513"/>
                    </a:lnTo>
                    <a:lnTo>
                      <a:pt x="212" y="508"/>
                    </a:lnTo>
                    <a:lnTo>
                      <a:pt x="221" y="501"/>
                    </a:lnTo>
                    <a:lnTo>
                      <a:pt x="228" y="491"/>
                    </a:lnTo>
                    <a:lnTo>
                      <a:pt x="229" y="478"/>
                    </a:lnTo>
                    <a:lnTo>
                      <a:pt x="228" y="421"/>
                    </a:lnTo>
                    <a:lnTo>
                      <a:pt x="228" y="357"/>
                    </a:lnTo>
                    <a:lnTo>
                      <a:pt x="222" y="325"/>
                    </a:lnTo>
                    <a:lnTo>
                      <a:pt x="217" y="296"/>
                    </a:lnTo>
                    <a:lnTo>
                      <a:pt x="212" y="269"/>
                    </a:lnTo>
                    <a:lnTo>
                      <a:pt x="206" y="243"/>
                    </a:lnTo>
                    <a:lnTo>
                      <a:pt x="199" y="217"/>
                    </a:lnTo>
                    <a:lnTo>
                      <a:pt x="191" y="190"/>
                    </a:lnTo>
                    <a:lnTo>
                      <a:pt x="180" y="164"/>
                    </a:lnTo>
                    <a:lnTo>
                      <a:pt x="167" y="134"/>
                    </a:lnTo>
                    <a:lnTo>
                      <a:pt x="160" y="118"/>
                    </a:lnTo>
                    <a:lnTo>
                      <a:pt x="153" y="102"/>
                    </a:lnTo>
                    <a:lnTo>
                      <a:pt x="147" y="87"/>
                    </a:lnTo>
                    <a:lnTo>
                      <a:pt x="142" y="71"/>
                    </a:lnTo>
                    <a:lnTo>
                      <a:pt x="137" y="56"/>
                    </a:lnTo>
                    <a:lnTo>
                      <a:pt x="131" y="41"/>
                    </a:lnTo>
                    <a:lnTo>
                      <a:pt x="124" y="26"/>
                    </a:lnTo>
                    <a:lnTo>
                      <a:pt x="115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3" name="Freeform 27"/>
              <p:cNvSpPr>
                <a:spLocks/>
              </p:cNvSpPr>
              <p:nvPr/>
            </p:nvSpPr>
            <p:spPr bwMode="auto">
              <a:xfrm>
                <a:off x="2029" y="2795"/>
                <a:ext cx="114" cy="235"/>
              </a:xfrm>
              <a:custGeom>
                <a:avLst/>
                <a:gdLst>
                  <a:gd name="T0" fmla="*/ 23 w 129"/>
                  <a:gd name="T1" fmla="*/ 1 h 409"/>
                  <a:gd name="T2" fmla="*/ 21 w 129"/>
                  <a:gd name="T3" fmla="*/ 1 h 409"/>
                  <a:gd name="T4" fmla="*/ 20 w 129"/>
                  <a:gd name="T5" fmla="*/ 1 h 409"/>
                  <a:gd name="T6" fmla="*/ 19 w 129"/>
                  <a:gd name="T7" fmla="*/ 1 h 409"/>
                  <a:gd name="T8" fmla="*/ 17 w 129"/>
                  <a:gd name="T9" fmla="*/ 1 h 409"/>
                  <a:gd name="T10" fmla="*/ 16 w 129"/>
                  <a:gd name="T11" fmla="*/ 1 h 409"/>
                  <a:gd name="T12" fmla="*/ 14 w 129"/>
                  <a:gd name="T13" fmla="*/ 1 h 409"/>
                  <a:gd name="T14" fmla="*/ 11 w 129"/>
                  <a:gd name="T15" fmla="*/ 1 h 409"/>
                  <a:gd name="T16" fmla="*/ 9 w 129"/>
                  <a:gd name="T17" fmla="*/ 0 h 409"/>
                  <a:gd name="T18" fmla="*/ 6 w 129"/>
                  <a:gd name="T19" fmla="*/ 1 h 409"/>
                  <a:gd name="T20" fmla="*/ 4 w 129"/>
                  <a:gd name="T21" fmla="*/ 1 h 409"/>
                  <a:gd name="T22" fmla="*/ 3 w 129"/>
                  <a:gd name="T23" fmla="*/ 1 h 409"/>
                  <a:gd name="T24" fmla="*/ 0 w 129"/>
                  <a:gd name="T25" fmla="*/ 1 h 409"/>
                  <a:gd name="T26" fmla="*/ 3 w 129"/>
                  <a:gd name="T27" fmla="*/ 1 h 409"/>
                  <a:gd name="T28" fmla="*/ 4 w 129"/>
                  <a:gd name="T29" fmla="*/ 1 h 409"/>
                  <a:gd name="T30" fmla="*/ 5 w 129"/>
                  <a:gd name="T31" fmla="*/ 1 h 409"/>
                  <a:gd name="T32" fmla="*/ 7 w 129"/>
                  <a:gd name="T33" fmla="*/ 1 h 409"/>
                  <a:gd name="T34" fmla="*/ 10 w 129"/>
                  <a:gd name="T35" fmla="*/ 1 h 409"/>
                  <a:gd name="T36" fmla="*/ 11 w 129"/>
                  <a:gd name="T37" fmla="*/ 1 h 409"/>
                  <a:gd name="T38" fmla="*/ 13 w 129"/>
                  <a:gd name="T39" fmla="*/ 1 h 409"/>
                  <a:gd name="T40" fmla="*/ 16 w 129"/>
                  <a:gd name="T41" fmla="*/ 1 h 409"/>
                  <a:gd name="T42" fmla="*/ 16 w 129"/>
                  <a:gd name="T43" fmla="*/ 2 h 409"/>
                  <a:gd name="T44" fmla="*/ 17 w 129"/>
                  <a:gd name="T45" fmla="*/ 2 h 409"/>
                  <a:gd name="T46" fmla="*/ 17 w 129"/>
                  <a:gd name="T47" fmla="*/ 2 h 409"/>
                  <a:gd name="T48" fmla="*/ 17 w 129"/>
                  <a:gd name="T49" fmla="*/ 2 h 409"/>
                  <a:gd name="T50" fmla="*/ 19 w 129"/>
                  <a:gd name="T51" fmla="*/ 3 h 409"/>
                  <a:gd name="T52" fmla="*/ 20 w 129"/>
                  <a:gd name="T53" fmla="*/ 3 h 409"/>
                  <a:gd name="T54" fmla="*/ 23 w 129"/>
                  <a:gd name="T55" fmla="*/ 3 h 409"/>
                  <a:gd name="T56" fmla="*/ 26 w 129"/>
                  <a:gd name="T57" fmla="*/ 3 h 409"/>
                  <a:gd name="T58" fmla="*/ 28 w 129"/>
                  <a:gd name="T59" fmla="*/ 3 h 409"/>
                  <a:gd name="T60" fmla="*/ 30 w 129"/>
                  <a:gd name="T61" fmla="*/ 3 h 409"/>
                  <a:gd name="T62" fmla="*/ 34 w 129"/>
                  <a:gd name="T63" fmla="*/ 3 h 409"/>
                  <a:gd name="T64" fmla="*/ 35 w 129"/>
                  <a:gd name="T65" fmla="*/ 3 h 409"/>
                  <a:gd name="T66" fmla="*/ 38 w 129"/>
                  <a:gd name="T67" fmla="*/ 3 h 409"/>
                  <a:gd name="T68" fmla="*/ 39 w 129"/>
                  <a:gd name="T69" fmla="*/ 3 h 409"/>
                  <a:gd name="T70" fmla="*/ 42 w 129"/>
                  <a:gd name="T71" fmla="*/ 3 h 409"/>
                  <a:gd name="T72" fmla="*/ 42 w 129"/>
                  <a:gd name="T73" fmla="*/ 2 h 409"/>
                  <a:gd name="T74" fmla="*/ 43 w 129"/>
                  <a:gd name="T75" fmla="*/ 2 h 409"/>
                  <a:gd name="T76" fmla="*/ 42 w 129"/>
                  <a:gd name="T77" fmla="*/ 2 h 409"/>
                  <a:gd name="T78" fmla="*/ 41 w 129"/>
                  <a:gd name="T79" fmla="*/ 2 h 409"/>
                  <a:gd name="T80" fmla="*/ 39 w 129"/>
                  <a:gd name="T81" fmla="*/ 2 h 409"/>
                  <a:gd name="T82" fmla="*/ 38 w 129"/>
                  <a:gd name="T83" fmla="*/ 2 h 409"/>
                  <a:gd name="T84" fmla="*/ 35 w 129"/>
                  <a:gd name="T85" fmla="*/ 2 h 409"/>
                  <a:gd name="T86" fmla="*/ 34 w 129"/>
                  <a:gd name="T87" fmla="*/ 2 h 409"/>
                  <a:gd name="T88" fmla="*/ 30 w 129"/>
                  <a:gd name="T89" fmla="*/ 2 h 409"/>
                  <a:gd name="T90" fmla="*/ 29 w 129"/>
                  <a:gd name="T91" fmla="*/ 2 h 409"/>
                  <a:gd name="T92" fmla="*/ 27 w 129"/>
                  <a:gd name="T93" fmla="*/ 2 h 409"/>
                  <a:gd name="T94" fmla="*/ 27 w 129"/>
                  <a:gd name="T95" fmla="*/ 1 h 409"/>
                  <a:gd name="T96" fmla="*/ 25 w 129"/>
                  <a:gd name="T97" fmla="*/ 1 h 409"/>
                  <a:gd name="T98" fmla="*/ 24 w 129"/>
                  <a:gd name="T99" fmla="*/ 1 h 409"/>
                  <a:gd name="T100" fmla="*/ 20 w 129"/>
                  <a:gd name="T101" fmla="*/ 1 h 409"/>
                  <a:gd name="T102" fmla="*/ 17 w 129"/>
                  <a:gd name="T103" fmla="*/ 1 h 409"/>
                  <a:gd name="T104" fmla="*/ 14 w 129"/>
                  <a:gd name="T105" fmla="*/ 1 h 409"/>
                  <a:gd name="T106" fmla="*/ 13 w 129"/>
                  <a:gd name="T107" fmla="*/ 1 h 409"/>
                  <a:gd name="T108" fmla="*/ 14 w 129"/>
                  <a:gd name="T109" fmla="*/ 1 h 409"/>
                  <a:gd name="T110" fmla="*/ 17 w 129"/>
                  <a:gd name="T111" fmla="*/ 1 h 409"/>
                  <a:gd name="T112" fmla="*/ 20 w 129"/>
                  <a:gd name="T113" fmla="*/ 1 h 409"/>
                  <a:gd name="T114" fmla="*/ 23 w 129"/>
                  <a:gd name="T115" fmla="*/ 1 h 40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29" h="409">
                    <a:moveTo>
                      <a:pt x="68" y="32"/>
                    </a:moveTo>
                    <a:lnTo>
                      <a:pt x="65" y="25"/>
                    </a:lnTo>
                    <a:lnTo>
                      <a:pt x="60" y="20"/>
                    </a:lnTo>
                    <a:lnTo>
                      <a:pt x="57" y="15"/>
                    </a:lnTo>
                    <a:lnTo>
                      <a:pt x="52" y="9"/>
                    </a:lnTo>
                    <a:lnTo>
                      <a:pt x="48" y="6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3" y="16"/>
                    </a:lnTo>
                    <a:lnTo>
                      <a:pt x="0" y="27"/>
                    </a:lnTo>
                    <a:lnTo>
                      <a:pt x="3" y="36"/>
                    </a:lnTo>
                    <a:lnTo>
                      <a:pt x="10" y="43"/>
                    </a:lnTo>
                    <a:lnTo>
                      <a:pt x="17" y="48"/>
                    </a:lnTo>
                    <a:lnTo>
                      <a:pt x="22" y="57"/>
                    </a:lnTo>
                    <a:lnTo>
                      <a:pt x="30" y="88"/>
                    </a:lnTo>
                    <a:lnTo>
                      <a:pt x="35" y="116"/>
                    </a:lnTo>
                    <a:lnTo>
                      <a:pt x="38" y="145"/>
                    </a:lnTo>
                    <a:lnTo>
                      <a:pt x="47" y="178"/>
                    </a:lnTo>
                    <a:lnTo>
                      <a:pt x="47" y="270"/>
                    </a:lnTo>
                    <a:lnTo>
                      <a:pt x="50" y="297"/>
                    </a:lnTo>
                    <a:lnTo>
                      <a:pt x="50" y="323"/>
                    </a:lnTo>
                    <a:lnTo>
                      <a:pt x="51" y="349"/>
                    </a:lnTo>
                    <a:lnTo>
                      <a:pt x="56" y="377"/>
                    </a:lnTo>
                    <a:lnTo>
                      <a:pt x="60" y="387"/>
                    </a:lnTo>
                    <a:lnTo>
                      <a:pt x="68" y="394"/>
                    </a:lnTo>
                    <a:lnTo>
                      <a:pt x="78" y="401"/>
                    </a:lnTo>
                    <a:lnTo>
                      <a:pt x="86" y="409"/>
                    </a:lnTo>
                    <a:lnTo>
                      <a:pt x="94" y="405"/>
                    </a:lnTo>
                    <a:lnTo>
                      <a:pt x="102" y="400"/>
                    </a:lnTo>
                    <a:lnTo>
                      <a:pt x="109" y="394"/>
                    </a:lnTo>
                    <a:lnTo>
                      <a:pt x="116" y="388"/>
                    </a:lnTo>
                    <a:lnTo>
                      <a:pt x="121" y="381"/>
                    </a:lnTo>
                    <a:lnTo>
                      <a:pt x="126" y="375"/>
                    </a:lnTo>
                    <a:lnTo>
                      <a:pt x="128" y="367"/>
                    </a:lnTo>
                    <a:lnTo>
                      <a:pt x="129" y="357"/>
                    </a:lnTo>
                    <a:lnTo>
                      <a:pt x="128" y="341"/>
                    </a:lnTo>
                    <a:lnTo>
                      <a:pt x="125" y="327"/>
                    </a:lnTo>
                    <a:lnTo>
                      <a:pt x="121" y="313"/>
                    </a:lnTo>
                    <a:lnTo>
                      <a:pt x="116" y="301"/>
                    </a:lnTo>
                    <a:lnTo>
                      <a:pt x="109" y="289"/>
                    </a:lnTo>
                    <a:lnTo>
                      <a:pt x="102" y="277"/>
                    </a:lnTo>
                    <a:lnTo>
                      <a:pt x="95" y="263"/>
                    </a:lnTo>
                    <a:lnTo>
                      <a:pt x="88" y="248"/>
                    </a:lnTo>
                    <a:lnTo>
                      <a:pt x="81" y="225"/>
                    </a:lnTo>
                    <a:lnTo>
                      <a:pt x="79" y="204"/>
                    </a:lnTo>
                    <a:lnTo>
                      <a:pt x="76" y="183"/>
                    </a:lnTo>
                    <a:lnTo>
                      <a:pt x="72" y="160"/>
                    </a:lnTo>
                    <a:lnTo>
                      <a:pt x="61" y="136"/>
                    </a:lnTo>
                    <a:lnTo>
                      <a:pt x="51" y="115"/>
                    </a:lnTo>
                    <a:lnTo>
                      <a:pt x="42" y="93"/>
                    </a:lnTo>
                    <a:lnTo>
                      <a:pt x="38" y="68"/>
                    </a:lnTo>
                    <a:lnTo>
                      <a:pt x="42" y="58"/>
                    </a:lnTo>
                    <a:lnTo>
                      <a:pt x="51" y="50"/>
                    </a:lnTo>
                    <a:lnTo>
                      <a:pt x="60" y="4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660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Freeform 28"/>
              <p:cNvSpPr>
                <a:spLocks/>
              </p:cNvSpPr>
              <p:nvPr/>
            </p:nvSpPr>
            <p:spPr bwMode="auto">
              <a:xfrm>
                <a:off x="2497" y="2636"/>
                <a:ext cx="106" cy="86"/>
              </a:xfrm>
              <a:custGeom>
                <a:avLst/>
                <a:gdLst>
                  <a:gd name="T0" fmla="*/ 4 w 121"/>
                  <a:gd name="T1" fmla="*/ 1 h 150"/>
                  <a:gd name="T2" fmla="*/ 4 w 121"/>
                  <a:gd name="T3" fmla="*/ 1 h 150"/>
                  <a:gd name="T4" fmla="*/ 4 w 121"/>
                  <a:gd name="T5" fmla="*/ 1 h 150"/>
                  <a:gd name="T6" fmla="*/ 7 w 121"/>
                  <a:gd name="T7" fmla="*/ 1 h 150"/>
                  <a:gd name="T8" fmla="*/ 10 w 121"/>
                  <a:gd name="T9" fmla="*/ 1 h 150"/>
                  <a:gd name="T10" fmla="*/ 13 w 121"/>
                  <a:gd name="T11" fmla="*/ 1 h 150"/>
                  <a:gd name="T12" fmla="*/ 16 w 121"/>
                  <a:gd name="T13" fmla="*/ 1 h 150"/>
                  <a:gd name="T14" fmla="*/ 19 w 121"/>
                  <a:gd name="T15" fmla="*/ 1 h 150"/>
                  <a:gd name="T16" fmla="*/ 23 w 121"/>
                  <a:gd name="T17" fmla="*/ 1 h 150"/>
                  <a:gd name="T18" fmla="*/ 26 w 121"/>
                  <a:gd name="T19" fmla="*/ 1 h 150"/>
                  <a:gd name="T20" fmla="*/ 30 w 121"/>
                  <a:gd name="T21" fmla="*/ 1 h 150"/>
                  <a:gd name="T22" fmla="*/ 33 w 121"/>
                  <a:gd name="T23" fmla="*/ 1 h 150"/>
                  <a:gd name="T24" fmla="*/ 36 w 121"/>
                  <a:gd name="T25" fmla="*/ 0 h 150"/>
                  <a:gd name="T26" fmla="*/ 36 w 121"/>
                  <a:gd name="T27" fmla="*/ 1 h 150"/>
                  <a:gd name="T28" fmla="*/ 36 w 121"/>
                  <a:gd name="T29" fmla="*/ 1 h 150"/>
                  <a:gd name="T30" fmla="*/ 36 w 121"/>
                  <a:gd name="T31" fmla="*/ 1 h 150"/>
                  <a:gd name="T32" fmla="*/ 36 w 121"/>
                  <a:gd name="T33" fmla="*/ 1 h 150"/>
                  <a:gd name="T34" fmla="*/ 35 w 121"/>
                  <a:gd name="T35" fmla="*/ 1 h 150"/>
                  <a:gd name="T36" fmla="*/ 34 w 121"/>
                  <a:gd name="T37" fmla="*/ 1 h 150"/>
                  <a:gd name="T38" fmla="*/ 31 w 121"/>
                  <a:gd name="T39" fmla="*/ 1 h 150"/>
                  <a:gd name="T40" fmla="*/ 26 w 121"/>
                  <a:gd name="T41" fmla="*/ 1 h 150"/>
                  <a:gd name="T42" fmla="*/ 21 w 121"/>
                  <a:gd name="T43" fmla="*/ 1 h 150"/>
                  <a:gd name="T44" fmla="*/ 15 w 121"/>
                  <a:gd name="T45" fmla="*/ 1 h 150"/>
                  <a:gd name="T46" fmla="*/ 10 w 121"/>
                  <a:gd name="T47" fmla="*/ 1 h 150"/>
                  <a:gd name="T48" fmla="*/ 4 w 121"/>
                  <a:gd name="T49" fmla="*/ 1 h 150"/>
                  <a:gd name="T50" fmla="*/ 0 w 121"/>
                  <a:gd name="T51" fmla="*/ 1 h 150"/>
                  <a:gd name="T52" fmla="*/ 4 w 121"/>
                  <a:gd name="T53" fmla="*/ 1 h 15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21" h="150">
                    <a:moveTo>
                      <a:pt x="4" y="73"/>
                    </a:moveTo>
                    <a:lnTo>
                      <a:pt x="8" y="57"/>
                    </a:lnTo>
                    <a:lnTo>
                      <a:pt x="14" y="41"/>
                    </a:lnTo>
                    <a:lnTo>
                      <a:pt x="20" y="27"/>
                    </a:lnTo>
                    <a:lnTo>
                      <a:pt x="32" y="16"/>
                    </a:lnTo>
                    <a:lnTo>
                      <a:pt x="42" y="10"/>
                    </a:lnTo>
                    <a:lnTo>
                      <a:pt x="53" y="6"/>
                    </a:lnTo>
                    <a:lnTo>
                      <a:pt x="63" y="4"/>
                    </a:lnTo>
                    <a:lnTo>
                      <a:pt x="75" y="4"/>
                    </a:lnTo>
                    <a:lnTo>
                      <a:pt x="85" y="4"/>
                    </a:lnTo>
                    <a:lnTo>
                      <a:pt x="96" y="4"/>
                    </a:lnTo>
                    <a:lnTo>
                      <a:pt x="108" y="2"/>
                    </a:lnTo>
                    <a:lnTo>
                      <a:pt x="121" y="0"/>
                    </a:lnTo>
                    <a:lnTo>
                      <a:pt x="121" y="11"/>
                    </a:lnTo>
                    <a:lnTo>
                      <a:pt x="121" y="20"/>
                    </a:lnTo>
                    <a:lnTo>
                      <a:pt x="121" y="29"/>
                    </a:lnTo>
                    <a:lnTo>
                      <a:pt x="121" y="41"/>
                    </a:lnTo>
                    <a:lnTo>
                      <a:pt x="118" y="62"/>
                    </a:lnTo>
                    <a:lnTo>
                      <a:pt x="110" y="79"/>
                    </a:lnTo>
                    <a:lnTo>
                      <a:pt x="99" y="94"/>
                    </a:lnTo>
                    <a:lnTo>
                      <a:pt x="85" y="107"/>
                    </a:lnTo>
                    <a:lnTo>
                      <a:pt x="68" y="118"/>
                    </a:lnTo>
                    <a:lnTo>
                      <a:pt x="49" y="129"/>
                    </a:lnTo>
                    <a:lnTo>
                      <a:pt x="30" y="139"/>
                    </a:lnTo>
                    <a:lnTo>
                      <a:pt x="10" y="150"/>
                    </a:lnTo>
                    <a:lnTo>
                      <a:pt x="0" y="145"/>
                    </a:lnTo>
                    <a:lnTo>
                      <a:pt x="4" y="73"/>
                    </a:lnTo>
                    <a:close/>
                  </a:path>
                </a:pathLst>
              </a:custGeom>
              <a:solidFill>
                <a:srgbClr val="8C1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Freeform 29"/>
              <p:cNvSpPr>
                <a:spLocks/>
              </p:cNvSpPr>
              <p:nvPr/>
            </p:nvSpPr>
            <p:spPr bwMode="auto">
              <a:xfrm>
                <a:off x="1950" y="2628"/>
                <a:ext cx="137" cy="147"/>
              </a:xfrm>
              <a:custGeom>
                <a:avLst/>
                <a:gdLst>
                  <a:gd name="T0" fmla="*/ 50 w 155"/>
                  <a:gd name="T1" fmla="*/ 1 h 257"/>
                  <a:gd name="T2" fmla="*/ 50 w 155"/>
                  <a:gd name="T3" fmla="*/ 1 h 257"/>
                  <a:gd name="T4" fmla="*/ 50 w 155"/>
                  <a:gd name="T5" fmla="*/ 1 h 257"/>
                  <a:gd name="T6" fmla="*/ 50 w 155"/>
                  <a:gd name="T7" fmla="*/ 1 h 257"/>
                  <a:gd name="T8" fmla="*/ 49 w 155"/>
                  <a:gd name="T9" fmla="*/ 1 h 257"/>
                  <a:gd name="T10" fmla="*/ 46 w 155"/>
                  <a:gd name="T11" fmla="*/ 2 h 257"/>
                  <a:gd name="T12" fmla="*/ 43 w 155"/>
                  <a:gd name="T13" fmla="*/ 2 h 257"/>
                  <a:gd name="T14" fmla="*/ 38 w 155"/>
                  <a:gd name="T15" fmla="*/ 2 h 257"/>
                  <a:gd name="T16" fmla="*/ 32 w 155"/>
                  <a:gd name="T17" fmla="*/ 2 h 257"/>
                  <a:gd name="T18" fmla="*/ 24 w 155"/>
                  <a:gd name="T19" fmla="*/ 2 h 257"/>
                  <a:gd name="T20" fmla="*/ 18 w 155"/>
                  <a:gd name="T21" fmla="*/ 2 h 257"/>
                  <a:gd name="T22" fmla="*/ 13 w 155"/>
                  <a:gd name="T23" fmla="*/ 2 h 257"/>
                  <a:gd name="T24" fmla="*/ 8 w 155"/>
                  <a:gd name="T25" fmla="*/ 1 h 257"/>
                  <a:gd name="T26" fmla="*/ 4 w 155"/>
                  <a:gd name="T27" fmla="*/ 1 h 257"/>
                  <a:gd name="T28" fmla="*/ 4 w 155"/>
                  <a:gd name="T29" fmla="*/ 1 h 257"/>
                  <a:gd name="T30" fmla="*/ 1 w 155"/>
                  <a:gd name="T31" fmla="*/ 1 h 257"/>
                  <a:gd name="T32" fmla="*/ 0 w 155"/>
                  <a:gd name="T33" fmla="*/ 1 h 257"/>
                  <a:gd name="T34" fmla="*/ 1 w 155"/>
                  <a:gd name="T35" fmla="*/ 1 h 257"/>
                  <a:gd name="T36" fmla="*/ 4 w 155"/>
                  <a:gd name="T37" fmla="*/ 1 h 257"/>
                  <a:gd name="T38" fmla="*/ 4 w 155"/>
                  <a:gd name="T39" fmla="*/ 1 h 257"/>
                  <a:gd name="T40" fmla="*/ 6 w 155"/>
                  <a:gd name="T41" fmla="*/ 1 h 257"/>
                  <a:gd name="T42" fmla="*/ 10 w 155"/>
                  <a:gd name="T43" fmla="*/ 1 h 257"/>
                  <a:gd name="T44" fmla="*/ 15 w 155"/>
                  <a:gd name="T45" fmla="*/ 1 h 257"/>
                  <a:gd name="T46" fmla="*/ 19 w 155"/>
                  <a:gd name="T47" fmla="*/ 1 h 257"/>
                  <a:gd name="T48" fmla="*/ 27 w 155"/>
                  <a:gd name="T49" fmla="*/ 0 h 257"/>
                  <a:gd name="T50" fmla="*/ 33 w 155"/>
                  <a:gd name="T51" fmla="*/ 1 h 257"/>
                  <a:gd name="T52" fmla="*/ 38 w 155"/>
                  <a:gd name="T53" fmla="*/ 1 h 257"/>
                  <a:gd name="T54" fmla="*/ 42 w 155"/>
                  <a:gd name="T55" fmla="*/ 1 h 257"/>
                  <a:gd name="T56" fmla="*/ 44 w 155"/>
                  <a:gd name="T57" fmla="*/ 1 h 257"/>
                  <a:gd name="T58" fmla="*/ 49 w 155"/>
                  <a:gd name="T59" fmla="*/ 1 h 257"/>
                  <a:gd name="T60" fmla="*/ 50 w 155"/>
                  <a:gd name="T61" fmla="*/ 1 h 257"/>
                  <a:gd name="T62" fmla="*/ 50 w 155"/>
                  <a:gd name="T63" fmla="*/ 1 h 257"/>
                  <a:gd name="T64" fmla="*/ 50 w 155"/>
                  <a:gd name="T65" fmla="*/ 1 h 25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5" h="257">
                    <a:moveTo>
                      <a:pt x="155" y="124"/>
                    </a:moveTo>
                    <a:lnTo>
                      <a:pt x="155" y="146"/>
                    </a:lnTo>
                    <a:lnTo>
                      <a:pt x="154" y="169"/>
                    </a:lnTo>
                    <a:lnTo>
                      <a:pt x="152" y="191"/>
                    </a:lnTo>
                    <a:lnTo>
                      <a:pt x="147" y="212"/>
                    </a:lnTo>
                    <a:lnTo>
                      <a:pt x="140" y="230"/>
                    </a:lnTo>
                    <a:lnTo>
                      <a:pt x="130" y="244"/>
                    </a:lnTo>
                    <a:lnTo>
                      <a:pt x="116" y="253"/>
                    </a:lnTo>
                    <a:lnTo>
                      <a:pt x="97" y="257"/>
                    </a:lnTo>
                    <a:lnTo>
                      <a:pt x="74" y="253"/>
                    </a:lnTo>
                    <a:lnTo>
                      <a:pt x="54" y="244"/>
                    </a:lnTo>
                    <a:lnTo>
                      <a:pt x="38" y="229"/>
                    </a:lnTo>
                    <a:lnTo>
                      <a:pt x="24" y="211"/>
                    </a:lnTo>
                    <a:lnTo>
                      <a:pt x="13" y="189"/>
                    </a:lnTo>
                    <a:lnTo>
                      <a:pt x="5" y="166"/>
                    </a:lnTo>
                    <a:lnTo>
                      <a:pt x="1" y="140"/>
                    </a:lnTo>
                    <a:lnTo>
                      <a:pt x="0" y="115"/>
                    </a:lnTo>
                    <a:lnTo>
                      <a:pt x="1" y="94"/>
                    </a:lnTo>
                    <a:lnTo>
                      <a:pt x="4" y="75"/>
                    </a:lnTo>
                    <a:lnTo>
                      <a:pt x="10" y="55"/>
                    </a:lnTo>
                    <a:lnTo>
                      <a:pt x="19" y="37"/>
                    </a:lnTo>
                    <a:lnTo>
                      <a:pt x="30" y="22"/>
                    </a:lnTo>
                    <a:lnTo>
                      <a:pt x="43" y="10"/>
                    </a:lnTo>
                    <a:lnTo>
                      <a:pt x="59" y="2"/>
                    </a:lnTo>
                    <a:lnTo>
                      <a:pt x="79" y="0"/>
                    </a:lnTo>
                    <a:lnTo>
                      <a:pt x="99" y="3"/>
                    </a:lnTo>
                    <a:lnTo>
                      <a:pt x="115" y="11"/>
                    </a:lnTo>
                    <a:lnTo>
                      <a:pt x="127" y="24"/>
                    </a:lnTo>
                    <a:lnTo>
                      <a:pt x="138" y="41"/>
                    </a:lnTo>
                    <a:lnTo>
                      <a:pt x="146" y="60"/>
                    </a:lnTo>
                    <a:lnTo>
                      <a:pt x="152" y="80"/>
                    </a:lnTo>
                    <a:lnTo>
                      <a:pt x="154" y="102"/>
                    </a:lnTo>
                    <a:lnTo>
                      <a:pt x="155" y="124"/>
                    </a:lnTo>
                    <a:close/>
                  </a:path>
                </a:pathLst>
              </a:custGeom>
              <a:solidFill>
                <a:srgbClr val="8C1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6" name="Freeform 30"/>
              <p:cNvSpPr>
                <a:spLocks/>
              </p:cNvSpPr>
              <p:nvPr/>
            </p:nvSpPr>
            <p:spPr bwMode="auto">
              <a:xfrm>
                <a:off x="2059" y="2661"/>
                <a:ext cx="47" cy="33"/>
              </a:xfrm>
              <a:custGeom>
                <a:avLst/>
                <a:gdLst>
                  <a:gd name="T0" fmla="*/ 0 w 54"/>
                  <a:gd name="T1" fmla="*/ 1 h 56"/>
                  <a:gd name="T2" fmla="*/ 2 w 54"/>
                  <a:gd name="T3" fmla="*/ 1 h 56"/>
                  <a:gd name="T4" fmla="*/ 3 w 54"/>
                  <a:gd name="T5" fmla="*/ 1 h 56"/>
                  <a:gd name="T6" fmla="*/ 4 w 54"/>
                  <a:gd name="T7" fmla="*/ 1 h 56"/>
                  <a:gd name="T8" fmla="*/ 8 w 54"/>
                  <a:gd name="T9" fmla="*/ 0 h 56"/>
                  <a:gd name="T10" fmla="*/ 10 w 54"/>
                  <a:gd name="T11" fmla="*/ 1 h 56"/>
                  <a:gd name="T12" fmla="*/ 13 w 54"/>
                  <a:gd name="T13" fmla="*/ 1 h 56"/>
                  <a:gd name="T14" fmla="*/ 15 w 54"/>
                  <a:gd name="T15" fmla="*/ 1 h 56"/>
                  <a:gd name="T16" fmla="*/ 16 w 54"/>
                  <a:gd name="T17" fmla="*/ 1 h 56"/>
                  <a:gd name="T18" fmla="*/ 15 w 54"/>
                  <a:gd name="T19" fmla="*/ 1 h 56"/>
                  <a:gd name="T20" fmla="*/ 13 w 54"/>
                  <a:gd name="T21" fmla="*/ 1 h 56"/>
                  <a:gd name="T22" fmla="*/ 10 w 54"/>
                  <a:gd name="T23" fmla="*/ 1 h 56"/>
                  <a:gd name="T24" fmla="*/ 8 w 54"/>
                  <a:gd name="T25" fmla="*/ 1 h 56"/>
                  <a:gd name="T26" fmla="*/ 4 w 54"/>
                  <a:gd name="T27" fmla="*/ 1 h 56"/>
                  <a:gd name="T28" fmla="*/ 3 w 54"/>
                  <a:gd name="T29" fmla="*/ 1 h 56"/>
                  <a:gd name="T30" fmla="*/ 2 w 54"/>
                  <a:gd name="T31" fmla="*/ 1 h 56"/>
                  <a:gd name="T32" fmla="*/ 0 w 54"/>
                  <a:gd name="T33" fmla="*/ 1 h 5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56">
                    <a:moveTo>
                      <a:pt x="0" y="28"/>
                    </a:moveTo>
                    <a:lnTo>
                      <a:pt x="2" y="18"/>
                    </a:lnTo>
                    <a:lnTo>
                      <a:pt x="8" y="9"/>
                    </a:lnTo>
                    <a:lnTo>
                      <a:pt x="16" y="3"/>
                    </a:lnTo>
                    <a:lnTo>
                      <a:pt x="26" y="0"/>
                    </a:lnTo>
                    <a:lnTo>
                      <a:pt x="37" y="3"/>
                    </a:lnTo>
                    <a:lnTo>
                      <a:pt x="46" y="9"/>
                    </a:lnTo>
                    <a:lnTo>
                      <a:pt x="52" y="18"/>
                    </a:lnTo>
                    <a:lnTo>
                      <a:pt x="54" y="28"/>
                    </a:lnTo>
                    <a:lnTo>
                      <a:pt x="52" y="38"/>
                    </a:lnTo>
                    <a:lnTo>
                      <a:pt x="46" y="48"/>
                    </a:lnTo>
                    <a:lnTo>
                      <a:pt x="37" y="53"/>
                    </a:lnTo>
                    <a:lnTo>
                      <a:pt x="26" y="56"/>
                    </a:lnTo>
                    <a:lnTo>
                      <a:pt x="16" y="53"/>
                    </a:lnTo>
                    <a:lnTo>
                      <a:pt x="8" y="48"/>
                    </a:lnTo>
                    <a:lnTo>
                      <a:pt x="2" y="3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Freeform 31"/>
              <p:cNvSpPr>
                <a:spLocks/>
              </p:cNvSpPr>
              <p:nvPr/>
            </p:nvSpPr>
            <p:spPr bwMode="auto">
              <a:xfrm>
                <a:off x="2001" y="2671"/>
                <a:ext cx="53" cy="34"/>
              </a:xfrm>
              <a:custGeom>
                <a:avLst/>
                <a:gdLst>
                  <a:gd name="T0" fmla="*/ 0 w 60"/>
                  <a:gd name="T1" fmla="*/ 1 h 62"/>
                  <a:gd name="T2" fmla="*/ 2 w 60"/>
                  <a:gd name="T3" fmla="*/ 1 h 62"/>
                  <a:gd name="T4" fmla="*/ 4 w 60"/>
                  <a:gd name="T5" fmla="*/ 1 h 62"/>
                  <a:gd name="T6" fmla="*/ 6 w 60"/>
                  <a:gd name="T7" fmla="*/ 1 h 62"/>
                  <a:gd name="T8" fmla="*/ 10 w 60"/>
                  <a:gd name="T9" fmla="*/ 0 h 62"/>
                  <a:gd name="T10" fmla="*/ 14 w 60"/>
                  <a:gd name="T11" fmla="*/ 1 h 62"/>
                  <a:gd name="T12" fmla="*/ 17 w 60"/>
                  <a:gd name="T13" fmla="*/ 1 h 62"/>
                  <a:gd name="T14" fmla="*/ 19 w 60"/>
                  <a:gd name="T15" fmla="*/ 1 h 62"/>
                  <a:gd name="T16" fmla="*/ 20 w 60"/>
                  <a:gd name="T17" fmla="*/ 1 h 62"/>
                  <a:gd name="T18" fmla="*/ 19 w 60"/>
                  <a:gd name="T19" fmla="*/ 1 h 62"/>
                  <a:gd name="T20" fmla="*/ 17 w 60"/>
                  <a:gd name="T21" fmla="*/ 1 h 62"/>
                  <a:gd name="T22" fmla="*/ 14 w 60"/>
                  <a:gd name="T23" fmla="*/ 1 h 62"/>
                  <a:gd name="T24" fmla="*/ 10 w 60"/>
                  <a:gd name="T25" fmla="*/ 1 h 62"/>
                  <a:gd name="T26" fmla="*/ 6 w 60"/>
                  <a:gd name="T27" fmla="*/ 1 h 62"/>
                  <a:gd name="T28" fmla="*/ 4 w 60"/>
                  <a:gd name="T29" fmla="*/ 1 h 62"/>
                  <a:gd name="T30" fmla="*/ 2 w 60"/>
                  <a:gd name="T31" fmla="*/ 1 h 62"/>
                  <a:gd name="T32" fmla="*/ 0 w 60"/>
                  <a:gd name="T33" fmla="*/ 1 h 6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0" h="62">
                    <a:moveTo>
                      <a:pt x="0" y="30"/>
                    </a:moveTo>
                    <a:lnTo>
                      <a:pt x="2" y="19"/>
                    </a:lnTo>
                    <a:lnTo>
                      <a:pt x="8" y="10"/>
                    </a:lnTo>
                    <a:lnTo>
                      <a:pt x="19" y="3"/>
                    </a:lnTo>
                    <a:lnTo>
                      <a:pt x="30" y="0"/>
                    </a:lnTo>
                    <a:lnTo>
                      <a:pt x="42" y="3"/>
                    </a:lnTo>
                    <a:lnTo>
                      <a:pt x="51" y="10"/>
                    </a:lnTo>
                    <a:lnTo>
                      <a:pt x="58" y="19"/>
                    </a:lnTo>
                    <a:lnTo>
                      <a:pt x="60" y="30"/>
                    </a:lnTo>
                    <a:lnTo>
                      <a:pt x="58" y="43"/>
                    </a:lnTo>
                    <a:lnTo>
                      <a:pt x="51" y="52"/>
                    </a:lnTo>
                    <a:lnTo>
                      <a:pt x="42" y="59"/>
                    </a:lnTo>
                    <a:lnTo>
                      <a:pt x="30" y="62"/>
                    </a:lnTo>
                    <a:lnTo>
                      <a:pt x="19" y="59"/>
                    </a:lnTo>
                    <a:lnTo>
                      <a:pt x="8" y="52"/>
                    </a:lnTo>
                    <a:lnTo>
                      <a:pt x="2" y="43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Freeform 32"/>
              <p:cNvSpPr>
                <a:spLocks/>
              </p:cNvSpPr>
              <p:nvPr/>
            </p:nvSpPr>
            <p:spPr bwMode="auto">
              <a:xfrm>
                <a:off x="1952" y="2618"/>
                <a:ext cx="124" cy="56"/>
              </a:xfrm>
              <a:custGeom>
                <a:avLst/>
                <a:gdLst>
                  <a:gd name="T0" fmla="*/ 42 w 142"/>
                  <a:gd name="T1" fmla="*/ 1 h 99"/>
                  <a:gd name="T2" fmla="*/ 41 w 142"/>
                  <a:gd name="T3" fmla="*/ 1 h 99"/>
                  <a:gd name="T4" fmla="*/ 40 w 142"/>
                  <a:gd name="T5" fmla="*/ 1 h 99"/>
                  <a:gd name="T6" fmla="*/ 38 w 142"/>
                  <a:gd name="T7" fmla="*/ 1 h 99"/>
                  <a:gd name="T8" fmla="*/ 36 w 142"/>
                  <a:gd name="T9" fmla="*/ 1 h 99"/>
                  <a:gd name="T10" fmla="*/ 34 w 142"/>
                  <a:gd name="T11" fmla="*/ 1 h 99"/>
                  <a:gd name="T12" fmla="*/ 33 w 142"/>
                  <a:gd name="T13" fmla="*/ 1 h 99"/>
                  <a:gd name="T14" fmla="*/ 31 w 142"/>
                  <a:gd name="T15" fmla="*/ 1 h 99"/>
                  <a:gd name="T16" fmla="*/ 29 w 142"/>
                  <a:gd name="T17" fmla="*/ 1 h 99"/>
                  <a:gd name="T18" fmla="*/ 26 w 142"/>
                  <a:gd name="T19" fmla="*/ 1 h 99"/>
                  <a:gd name="T20" fmla="*/ 24 w 142"/>
                  <a:gd name="T21" fmla="*/ 1 h 99"/>
                  <a:gd name="T22" fmla="*/ 21 w 142"/>
                  <a:gd name="T23" fmla="*/ 1 h 99"/>
                  <a:gd name="T24" fmla="*/ 19 w 142"/>
                  <a:gd name="T25" fmla="*/ 1 h 99"/>
                  <a:gd name="T26" fmla="*/ 17 w 142"/>
                  <a:gd name="T27" fmla="*/ 1 h 99"/>
                  <a:gd name="T28" fmla="*/ 15 w 142"/>
                  <a:gd name="T29" fmla="*/ 1 h 99"/>
                  <a:gd name="T30" fmla="*/ 13 w 142"/>
                  <a:gd name="T31" fmla="*/ 1 h 99"/>
                  <a:gd name="T32" fmla="*/ 11 w 142"/>
                  <a:gd name="T33" fmla="*/ 1 h 99"/>
                  <a:gd name="T34" fmla="*/ 9 w 142"/>
                  <a:gd name="T35" fmla="*/ 1 h 99"/>
                  <a:gd name="T36" fmla="*/ 9 w 142"/>
                  <a:gd name="T37" fmla="*/ 1 h 99"/>
                  <a:gd name="T38" fmla="*/ 8 w 142"/>
                  <a:gd name="T39" fmla="*/ 1 h 99"/>
                  <a:gd name="T40" fmla="*/ 8 w 142"/>
                  <a:gd name="T41" fmla="*/ 1 h 99"/>
                  <a:gd name="T42" fmla="*/ 7 w 142"/>
                  <a:gd name="T43" fmla="*/ 1 h 99"/>
                  <a:gd name="T44" fmla="*/ 5 w 142"/>
                  <a:gd name="T45" fmla="*/ 1 h 99"/>
                  <a:gd name="T46" fmla="*/ 3 w 142"/>
                  <a:gd name="T47" fmla="*/ 1 h 99"/>
                  <a:gd name="T48" fmla="*/ 0 w 142"/>
                  <a:gd name="T49" fmla="*/ 1 h 99"/>
                  <a:gd name="T50" fmla="*/ 0 w 142"/>
                  <a:gd name="T51" fmla="*/ 1 h 99"/>
                  <a:gd name="T52" fmla="*/ 2 w 142"/>
                  <a:gd name="T53" fmla="*/ 1 h 99"/>
                  <a:gd name="T54" fmla="*/ 3 w 142"/>
                  <a:gd name="T55" fmla="*/ 1 h 99"/>
                  <a:gd name="T56" fmla="*/ 3 w 142"/>
                  <a:gd name="T57" fmla="*/ 1 h 99"/>
                  <a:gd name="T58" fmla="*/ 7 w 142"/>
                  <a:gd name="T59" fmla="*/ 1 h 99"/>
                  <a:gd name="T60" fmla="*/ 9 w 142"/>
                  <a:gd name="T61" fmla="*/ 1 h 99"/>
                  <a:gd name="T62" fmla="*/ 12 w 142"/>
                  <a:gd name="T63" fmla="*/ 1 h 99"/>
                  <a:gd name="T64" fmla="*/ 16 w 142"/>
                  <a:gd name="T65" fmla="*/ 1 h 99"/>
                  <a:gd name="T66" fmla="*/ 20 w 142"/>
                  <a:gd name="T67" fmla="*/ 0 h 99"/>
                  <a:gd name="T68" fmla="*/ 23 w 142"/>
                  <a:gd name="T69" fmla="*/ 0 h 99"/>
                  <a:gd name="T70" fmla="*/ 26 w 142"/>
                  <a:gd name="T71" fmla="*/ 1 h 99"/>
                  <a:gd name="T72" fmla="*/ 30 w 142"/>
                  <a:gd name="T73" fmla="*/ 1 h 99"/>
                  <a:gd name="T74" fmla="*/ 34 w 142"/>
                  <a:gd name="T75" fmla="*/ 1 h 99"/>
                  <a:gd name="T76" fmla="*/ 37 w 142"/>
                  <a:gd name="T77" fmla="*/ 1 h 99"/>
                  <a:gd name="T78" fmla="*/ 39 w 142"/>
                  <a:gd name="T79" fmla="*/ 1 h 99"/>
                  <a:gd name="T80" fmla="*/ 42 w 142"/>
                  <a:gd name="T81" fmla="*/ 1 h 9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2" h="99">
                    <a:moveTo>
                      <a:pt x="142" y="36"/>
                    </a:moveTo>
                    <a:lnTo>
                      <a:pt x="140" y="45"/>
                    </a:lnTo>
                    <a:lnTo>
                      <a:pt x="137" y="52"/>
                    </a:lnTo>
                    <a:lnTo>
                      <a:pt x="129" y="54"/>
                    </a:lnTo>
                    <a:lnTo>
                      <a:pt x="121" y="51"/>
                    </a:lnTo>
                    <a:lnTo>
                      <a:pt x="117" y="43"/>
                    </a:lnTo>
                    <a:lnTo>
                      <a:pt x="112" y="36"/>
                    </a:lnTo>
                    <a:lnTo>
                      <a:pt x="105" y="30"/>
                    </a:lnTo>
                    <a:lnTo>
                      <a:pt x="98" y="26"/>
                    </a:lnTo>
                    <a:lnTo>
                      <a:pt x="90" y="23"/>
                    </a:lnTo>
                    <a:lnTo>
                      <a:pt x="81" y="23"/>
                    </a:lnTo>
                    <a:lnTo>
                      <a:pt x="72" y="24"/>
                    </a:lnTo>
                    <a:lnTo>
                      <a:pt x="64" y="27"/>
                    </a:lnTo>
                    <a:lnTo>
                      <a:pt x="57" y="31"/>
                    </a:lnTo>
                    <a:lnTo>
                      <a:pt x="51" y="36"/>
                    </a:lnTo>
                    <a:lnTo>
                      <a:pt x="45" y="41"/>
                    </a:lnTo>
                    <a:lnTo>
                      <a:pt x="39" y="46"/>
                    </a:lnTo>
                    <a:lnTo>
                      <a:pt x="32" y="52"/>
                    </a:lnTo>
                    <a:lnTo>
                      <a:pt x="29" y="62"/>
                    </a:lnTo>
                    <a:lnTo>
                      <a:pt x="26" y="74"/>
                    </a:lnTo>
                    <a:lnTo>
                      <a:pt x="25" y="84"/>
                    </a:lnTo>
                    <a:lnTo>
                      <a:pt x="23" y="94"/>
                    </a:lnTo>
                    <a:lnTo>
                      <a:pt x="18" y="99"/>
                    </a:lnTo>
                    <a:lnTo>
                      <a:pt x="11" y="99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2" y="65"/>
                    </a:lnTo>
                    <a:lnTo>
                      <a:pt x="7" y="52"/>
                    </a:lnTo>
                    <a:lnTo>
                      <a:pt x="14" y="41"/>
                    </a:lnTo>
                    <a:lnTo>
                      <a:pt x="22" y="30"/>
                    </a:lnTo>
                    <a:lnTo>
                      <a:pt x="31" y="20"/>
                    </a:lnTo>
                    <a:lnTo>
                      <a:pt x="41" y="11"/>
                    </a:lnTo>
                    <a:lnTo>
                      <a:pt x="53" y="1"/>
                    </a:lnTo>
                    <a:lnTo>
                      <a:pt x="66" y="0"/>
                    </a:lnTo>
                    <a:lnTo>
                      <a:pt x="78" y="0"/>
                    </a:lnTo>
                    <a:lnTo>
                      <a:pt x="91" y="1"/>
                    </a:lnTo>
                    <a:lnTo>
                      <a:pt x="104" y="4"/>
                    </a:lnTo>
                    <a:lnTo>
                      <a:pt x="115" y="8"/>
                    </a:lnTo>
                    <a:lnTo>
                      <a:pt x="125" y="15"/>
                    </a:lnTo>
                    <a:lnTo>
                      <a:pt x="135" y="24"/>
                    </a:lnTo>
                    <a:lnTo>
                      <a:pt x="14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9" name="Freeform 33"/>
              <p:cNvSpPr>
                <a:spLocks/>
              </p:cNvSpPr>
              <p:nvPr/>
            </p:nvSpPr>
            <p:spPr bwMode="auto">
              <a:xfrm>
                <a:off x="2001" y="2665"/>
                <a:ext cx="114" cy="49"/>
              </a:xfrm>
              <a:custGeom>
                <a:avLst/>
                <a:gdLst>
                  <a:gd name="T0" fmla="*/ 43 w 129"/>
                  <a:gd name="T1" fmla="*/ 1 h 87"/>
                  <a:gd name="T2" fmla="*/ 43 w 129"/>
                  <a:gd name="T3" fmla="*/ 1 h 87"/>
                  <a:gd name="T4" fmla="*/ 42 w 129"/>
                  <a:gd name="T5" fmla="*/ 1 h 87"/>
                  <a:gd name="T6" fmla="*/ 40 w 129"/>
                  <a:gd name="T7" fmla="*/ 1 h 87"/>
                  <a:gd name="T8" fmla="*/ 39 w 129"/>
                  <a:gd name="T9" fmla="*/ 1 h 87"/>
                  <a:gd name="T10" fmla="*/ 37 w 129"/>
                  <a:gd name="T11" fmla="*/ 1 h 87"/>
                  <a:gd name="T12" fmla="*/ 34 w 129"/>
                  <a:gd name="T13" fmla="*/ 1 h 87"/>
                  <a:gd name="T14" fmla="*/ 32 w 129"/>
                  <a:gd name="T15" fmla="*/ 1 h 87"/>
                  <a:gd name="T16" fmla="*/ 30 w 129"/>
                  <a:gd name="T17" fmla="*/ 1 h 87"/>
                  <a:gd name="T18" fmla="*/ 27 w 129"/>
                  <a:gd name="T19" fmla="*/ 1 h 87"/>
                  <a:gd name="T20" fmla="*/ 24 w 129"/>
                  <a:gd name="T21" fmla="*/ 1 h 87"/>
                  <a:gd name="T22" fmla="*/ 22 w 129"/>
                  <a:gd name="T23" fmla="*/ 1 h 87"/>
                  <a:gd name="T24" fmla="*/ 20 w 129"/>
                  <a:gd name="T25" fmla="*/ 1 h 87"/>
                  <a:gd name="T26" fmla="*/ 18 w 129"/>
                  <a:gd name="T27" fmla="*/ 1 h 87"/>
                  <a:gd name="T28" fmla="*/ 17 w 129"/>
                  <a:gd name="T29" fmla="*/ 1 h 87"/>
                  <a:gd name="T30" fmla="*/ 13 w 129"/>
                  <a:gd name="T31" fmla="*/ 1 h 87"/>
                  <a:gd name="T32" fmla="*/ 10 w 129"/>
                  <a:gd name="T33" fmla="*/ 1 h 87"/>
                  <a:gd name="T34" fmla="*/ 6 w 129"/>
                  <a:gd name="T35" fmla="*/ 1 h 87"/>
                  <a:gd name="T36" fmla="*/ 4 w 129"/>
                  <a:gd name="T37" fmla="*/ 1 h 87"/>
                  <a:gd name="T38" fmla="*/ 4 w 129"/>
                  <a:gd name="T39" fmla="*/ 1 h 87"/>
                  <a:gd name="T40" fmla="*/ 0 w 129"/>
                  <a:gd name="T41" fmla="*/ 1 h 87"/>
                  <a:gd name="T42" fmla="*/ 0 w 129"/>
                  <a:gd name="T43" fmla="*/ 1 h 87"/>
                  <a:gd name="T44" fmla="*/ 0 w 129"/>
                  <a:gd name="T45" fmla="*/ 1 h 87"/>
                  <a:gd name="T46" fmla="*/ 1 w 129"/>
                  <a:gd name="T47" fmla="*/ 1 h 87"/>
                  <a:gd name="T48" fmla="*/ 4 w 129"/>
                  <a:gd name="T49" fmla="*/ 1 h 87"/>
                  <a:gd name="T50" fmla="*/ 4 w 129"/>
                  <a:gd name="T51" fmla="*/ 1 h 87"/>
                  <a:gd name="T52" fmla="*/ 5 w 129"/>
                  <a:gd name="T53" fmla="*/ 1 h 87"/>
                  <a:gd name="T54" fmla="*/ 7 w 129"/>
                  <a:gd name="T55" fmla="*/ 1 h 87"/>
                  <a:gd name="T56" fmla="*/ 10 w 129"/>
                  <a:gd name="T57" fmla="*/ 1 h 87"/>
                  <a:gd name="T58" fmla="*/ 11 w 129"/>
                  <a:gd name="T59" fmla="*/ 1 h 87"/>
                  <a:gd name="T60" fmla="*/ 12 w 129"/>
                  <a:gd name="T61" fmla="*/ 1 h 87"/>
                  <a:gd name="T62" fmla="*/ 13 w 129"/>
                  <a:gd name="T63" fmla="*/ 1 h 87"/>
                  <a:gd name="T64" fmla="*/ 15 w 129"/>
                  <a:gd name="T65" fmla="*/ 1 h 87"/>
                  <a:gd name="T66" fmla="*/ 18 w 129"/>
                  <a:gd name="T67" fmla="*/ 1 h 87"/>
                  <a:gd name="T68" fmla="*/ 20 w 129"/>
                  <a:gd name="T69" fmla="*/ 1 h 87"/>
                  <a:gd name="T70" fmla="*/ 21 w 129"/>
                  <a:gd name="T71" fmla="*/ 1 h 87"/>
                  <a:gd name="T72" fmla="*/ 25 w 129"/>
                  <a:gd name="T73" fmla="*/ 1 h 87"/>
                  <a:gd name="T74" fmla="*/ 27 w 129"/>
                  <a:gd name="T75" fmla="*/ 1 h 87"/>
                  <a:gd name="T76" fmla="*/ 27 w 129"/>
                  <a:gd name="T77" fmla="*/ 1 h 87"/>
                  <a:gd name="T78" fmla="*/ 30 w 129"/>
                  <a:gd name="T79" fmla="*/ 1 h 87"/>
                  <a:gd name="T80" fmla="*/ 30 w 129"/>
                  <a:gd name="T81" fmla="*/ 1 h 87"/>
                  <a:gd name="T82" fmla="*/ 34 w 129"/>
                  <a:gd name="T83" fmla="*/ 1 h 87"/>
                  <a:gd name="T84" fmla="*/ 34 w 129"/>
                  <a:gd name="T85" fmla="*/ 1 h 87"/>
                  <a:gd name="T86" fmla="*/ 34 w 129"/>
                  <a:gd name="T87" fmla="*/ 1 h 87"/>
                  <a:gd name="T88" fmla="*/ 34 w 129"/>
                  <a:gd name="T89" fmla="*/ 1 h 87"/>
                  <a:gd name="T90" fmla="*/ 33 w 129"/>
                  <a:gd name="T91" fmla="*/ 1 h 87"/>
                  <a:gd name="T92" fmla="*/ 33 w 129"/>
                  <a:gd name="T93" fmla="*/ 1 h 87"/>
                  <a:gd name="T94" fmla="*/ 34 w 129"/>
                  <a:gd name="T95" fmla="*/ 0 h 87"/>
                  <a:gd name="T96" fmla="*/ 38 w 129"/>
                  <a:gd name="T97" fmla="*/ 0 h 87"/>
                  <a:gd name="T98" fmla="*/ 43 w 129"/>
                  <a:gd name="T99" fmla="*/ 1 h 8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9" h="87">
                    <a:moveTo>
                      <a:pt x="129" y="23"/>
                    </a:moveTo>
                    <a:lnTo>
                      <a:pt x="129" y="34"/>
                    </a:lnTo>
                    <a:lnTo>
                      <a:pt x="127" y="43"/>
                    </a:lnTo>
                    <a:lnTo>
                      <a:pt x="123" y="50"/>
                    </a:lnTo>
                    <a:lnTo>
                      <a:pt x="119" y="57"/>
                    </a:lnTo>
                    <a:lnTo>
                      <a:pt x="112" y="61"/>
                    </a:lnTo>
                    <a:lnTo>
                      <a:pt x="105" y="66"/>
                    </a:lnTo>
                    <a:lnTo>
                      <a:pt x="97" y="69"/>
                    </a:lnTo>
                    <a:lnTo>
                      <a:pt x="89" y="73"/>
                    </a:lnTo>
                    <a:lnTo>
                      <a:pt x="80" y="69"/>
                    </a:lnTo>
                    <a:lnTo>
                      <a:pt x="74" y="64"/>
                    </a:lnTo>
                    <a:lnTo>
                      <a:pt x="67" y="57"/>
                    </a:lnTo>
                    <a:lnTo>
                      <a:pt x="60" y="54"/>
                    </a:lnTo>
                    <a:lnTo>
                      <a:pt x="54" y="65"/>
                    </a:lnTo>
                    <a:lnTo>
                      <a:pt x="49" y="74"/>
                    </a:lnTo>
                    <a:lnTo>
                      <a:pt x="40" y="81"/>
                    </a:lnTo>
                    <a:lnTo>
                      <a:pt x="29" y="87"/>
                    </a:lnTo>
                    <a:lnTo>
                      <a:pt x="19" y="83"/>
                    </a:lnTo>
                    <a:lnTo>
                      <a:pt x="11" y="76"/>
                    </a:lnTo>
                    <a:lnTo>
                      <a:pt x="5" y="67"/>
                    </a:lnTo>
                    <a:lnTo>
                      <a:pt x="0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3"/>
                    </a:lnTo>
                    <a:lnTo>
                      <a:pt x="4" y="39"/>
                    </a:lnTo>
                    <a:lnTo>
                      <a:pt x="12" y="43"/>
                    </a:lnTo>
                    <a:lnTo>
                      <a:pt x="16" y="50"/>
                    </a:lnTo>
                    <a:lnTo>
                      <a:pt x="21" y="57"/>
                    </a:lnTo>
                    <a:lnTo>
                      <a:pt x="29" y="60"/>
                    </a:lnTo>
                    <a:lnTo>
                      <a:pt x="36" y="51"/>
                    </a:lnTo>
                    <a:lnTo>
                      <a:pt x="37" y="41"/>
                    </a:lnTo>
                    <a:lnTo>
                      <a:pt x="38" y="29"/>
                    </a:lnTo>
                    <a:lnTo>
                      <a:pt x="45" y="21"/>
                    </a:lnTo>
                    <a:lnTo>
                      <a:pt x="54" y="27"/>
                    </a:lnTo>
                    <a:lnTo>
                      <a:pt x="60" y="36"/>
                    </a:lnTo>
                    <a:lnTo>
                      <a:pt x="66" y="43"/>
                    </a:lnTo>
                    <a:lnTo>
                      <a:pt x="76" y="42"/>
                    </a:lnTo>
                    <a:lnTo>
                      <a:pt x="81" y="44"/>
                    </a:lnTo>
                    <a:lnTo>
                      <a:pt x="85" y="46"/>
                    </a:lnTo>
                    <a:lnTo>
                      <a:pt x="90" y="47"/>
                    </a:lnTo>
                    <a:lnTo>
                      <a:pt x="95" y="47"/>
                    </a:lnTo>
                    <a:lnTo>
                      <a:pt x="103" y="42"/>
                    </a:lnTo>
                    <a:lnTo>
                      <a:pt x="105" y="34"/>
                    </a:lnTo>
                    <a:lnTo>
                      <a:pt x="105" y="26"/>
                    </a:lnTo>
                    <a:lnTo>
                      <a:pt x="102" y="16"/>
                    </a:lnTo>
                    <a:lnTo>
                      <a:pt x="99" y="9"/>
                    </a:lnTo>
                    <a:lnTo>
                      <a:pt x="100" y="4"/>
                    </a:lnTo>
                    <a:lnTo>
                      <a:pt x="105" y="0"/>
                    </a:lnTo>
                    <a:lnTo>
                      <a:pt x="115" y="0"/>
                    </a:lnTo>
                    <a:lnTo>
                      <a:pt x="129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Freeform 34"/>
              <p:cNvSpPr>
                <a:spLocks/>
              </p:cNvSpPr>
              <p:nvPr/>
            </p:nvSpPr>
            <p:spPr bwMode="auto">
              <a:xfrm>
                <a:off x="2152" y="2669"/>
                <a:ext cx="336" cy="237"/>
              </a:xfrm>
              <a:custGeom>
                <a:avLst/>
                <a:gdLst>
                  <a:gd name="T0" fmla="*/ 117 w 382"/>
                  <a:gd name="T1" fmla="*/ 1 h 412"/>
                  <a:gd name="T2" fmla="*/ 121 w 382"/>
                  <a:gd name="T3" fmla="*/ 1 h 412"/>
                  <a:gd name="T4" fmla="*/ 117 w 382"/>
                  <a:gd name="T5" fmla="*/ 1 h 412"/>
                  <a:gd name="T6" fmla="*/ 107 w 382"/>
                  <a:gd name="T7" fmla="*/ 1 h 412"/>
                  <a:gd name="T8" fmla="*/ 99 w 382"/>
                  <a:gd name="T9" fmla="*/ 1 h 412"/>
                  <a:gd name="T10" fmla="*/ 93 w 382"/>
                  <a:gd name="T11" fmla="*/ 1 h 412"/>
                  <a:gd name="T12" fmla="*/ 89 w 382"/>
                  <a:gd name="T13" fmla="*/ 1 h 412"/>
                  <a:gd name="T14" fmla="*/ 80 w 382"/>
                  <a:gd name="T15" fmla="*/ 1 h 412"/>
                  <a:gd name="T16" fmla="*/ 70 w 382"/>
                  <a:gd name="T17" fmla="*/ 1 h 412"/>
                  <a:gd name="T18" fmla="*/ 61 w 382"/>
                  <a:gd name="T19" fmla="*/ 1 h 412"/>
                  <a:gd name="T20" fmla="*/ 53 w 382"/>
                  <a:gd name="T21" fmla="*/ 1 h 412"/>
                  <a:gd name="T22" fmla="*/ 42 w 382"/>
                  <a:gd name="T23" fmla="*/ 2 h 412"/>
                  <a:gd name="T24" fmla="*/ 36 w 382"/>
                  <a:gd name="T25" fmla="*/ 2 h 412"/>
                  <a:gd name="T26" fmla="*/ 32 w 382"/>
                  <a:gd name="T27" fmla="*/ 2 h 412"/>
                  <a:gd name="T28" fmla="*/ 28 w 382"/>
                  <a:gd name="T29" fmla="*/ 2 h 412"/>
                  <a:gd name="T30" fmla="*/ 27 w 382"/>
                  <a:gd name="T31" fmla="*/ 3 h 412"/>
                  <a:gd name="T32" fmla="*/ 23 w 382"/>
                  <a:gd name="T33" fmla="*/ 3 h 412"/>
                  <a:gd name="T34" fmla="*/ 22 w 382"/>
                  <a:gd name="T35" fmla="*/ 3 h 412"/>
                  <a:gd name="T36" fmla="*/ 19 w 382"/>
                  <a:gd name="T37" fmla="*/ 2 h 412"/>
                  <a:gd name="T38" fmla="*/ 15 w 382"/>
                  <a:gd name="T39" fmla="*/ 2 h 412"/>
                  <a:gd name="T40" fmla="*/ 11 w 382"/>
                  <a:gd name="T41" fmla="*/ 2 h 412"/>
                  <a:gd name="T42" fmla="*/ 10 w 382"/>
                  <a:gd name="T43" fmla="*/ 1 h 412"/>
                  <a:gd name="T44" fmla="*/ 9 w 382"/>
                  <a:gd name="T45" fmla="*/ 1 h 412"/>
                  <a:gd name="T46" fmla="*/ 4 w 382"/>
                  <a:gd name="T47" fmla="*/ 1 h 412"/>
                  <a:gd name="T48" fmla="*/ 5 w 382"/>
                  <a:gd name="T49" fmla="*/ 1 h 412"/>
                  <a:gd name="T50" fmla="*/ 18 w 382"/>
                  <a:gd name="T51" fmla="*/ 1 h 412"/>
                  <a:gd name="T52" fmla="*/ 33 w 382"/>
                  <a:gd name="T53" fmla="*/ 1 h 412"/>
                  <a:gd name="T54" fmla="*/ 48 w 382"/>
                  <a:gd name="T55" fmla="*/ 1 h 412"/>
                  <a:gd name="T56" fmla="*/ 63 w 382"/>
                  <a:gd name="T57" fmla="*/ 1 h 412"/>
                  <a:gd name="T58" fmla="*/ 77 w 382"/>
                  <a:gd name="T59" fmla="*/ 1 h 412"/>
                  <a:gd name="T60" fmla="*/ 87 w 382"/>
                  <a:gd name="T61" fmla="*/ 1 h 412"/>
                  <a:gd name="T62" fmla="*/ 92 w 382"/>
                  <a:gd name="T63" fmla="*/ 1 h 412"/>
                  <a:gd name="T64" fmla="*/ 93 w 382"/>
                  <a:gd name="T65" fmla="*/ 1 h 412"/>
                  <a:gd name="T66" fmla="*/ 99 w 382"/>
                  <a:gd name="T67" fmla="*/ 1 h 412"/>
                  <a:gd name="T68" fmla="*/ 106 w 382"/>
                  <a:gd name="T69" fmla="*/ 1 h 412"/>
                  <a:gd name="T70" fmla="*/ 111 w 382"/>
                  <a:gd name="T71" fmla="*/ 1 h 412"/>
                  <a:gd name="T72" fmla="*/ 117 w 382"/>
                  <a:gd name="T73" fmla="*/ 0 h 4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82" h="412">
                    <a:moveTo>
                      <a:pt x="371" y="0"/>
                    </a:moveTo>
                    <a:lnTo>
                      <a:pt x="374" y="15"/>
                    </a:lnTo>
                    <a:lnTo>
                      <a:pt x="379" y="31"/>
                    </a:lnTo>
                    <a:lnTo>
                      <a:pt x="382" y="48"/>
                    </a:lnTo>
                    <a:lnTo>
                      <a:pt x="381" y="65"/>
                    </a:lnTo>
                    <a:lnTo>
                      <a:pt x="370" y="71"/>
                    </a:lnTo>
                    <a:lnTo>
                      <a:pt x="356" y="79"/>
                    </a:lnTo>
                    <a:lnTo>
                      <a:pt x="342" y="86"/>
                    </a:lnTo>
                    <a:lnTo>
                      <a:pt x="328" y="94"/>
                    </a:lnTo>
                    <a:lnTo>
                      <a:pt x="314" y="102"/>
                    </a:lnTo>
                    <a:lnTo>
                      <a:pt x="304" y="109"/>
                    </a:lnTo>
                    <a:lnTo>
                      <a:pt x="297" y="114"/>
                    </a:lnTo>
                    <a:lnTo>
                      <a:pt x="295" y="118"/>
                    </a:lnTo>
                    <a:lnTo>
                      <a:pt x="282" y="128"/>
                    </a:lnTo>
                    <a:lnTo>
                      <a:pt x="268" y="137"/>
                    </a:lnTo>
                    <a:lnTo>
                      <a:pt x="253" y="147"/>
                    </a:lnTo>
                    <a:lnTo>
                      <a:pt x="238" y="156"/>
                    </a:lnTo>
                    <a:lnTo>
                      <a:pt x="223" y="165"/>
                    </a:lnTo>
                    <a:lnTo>
                      <a:pt x="208" y="173"/>
                    </a:lnTo>
                    <a:lnTo>
                      <a:pt x="193" y="182"/>
                    </a:lnTo>
                    <a:lnTo>
                      <a:pt x="180" y="192"/>
                    </a:lnTo>
                    <a:lnTo>
                      <a:pt x="165" y="201"/>
                    </a:lnTo>
                    <a:lnTo>
                      <a:pt x="151" y="211"/>
                    </a:lnTo>
                    <a:lnTo>
                      <a:pt x="138" y="223"/>
                    </a:lnTo>
                    <a:lnTo>
                      <a:pt x="127" y="234"/>
                    </a:lnTo>
                    <a:lnTo>
                      <a:pt x="116" y="247"/>
                    </a:lnTo>
                    <a:lnTo>
                      <a:pt x="107" y="261"/>
                    </a:lnTo>
                    <a:lnTo>
                      <a:pt x="100" y="276"/>
                    </a:lnTo>
                    <a:lnTo>
                      <a:pt x="94" y="293"/>
                    </a:lnTo>
                    <a:lnTo>
                      <a:pt x="90" y="324"/>
                    </a:lnTo>
                    <a:lnTo>
                      <a:pt x="87" y="355"/>
                    </a:lnTo>
                    <a:lnTo>
                      <a:pt x="85" y="384"/>
                    </a:lnTo>
                    <a:lnTo>
                      <a:pt x="76" y="412"/>
                    </a:lnTo>
                    <a:lnTo>
                      <a:pt x="71" y="405"/>
                    </a:lnTo>
                    <a:lnTo>
                      <a:pt x="69" y="392"/>
                    </a:lnTo>
                    <a:lnTo>
                      <a:pt x="68" y="379"/>
                    </a:lnTo>
                    <a:lnTo>
                      <a:pt x="66" y="367"/>
                    </a:lnTo>
                    <a:lnTo>
                      <a:pt x="60" y="345"/>
                    </a:lnTo>
                    <a:lnTo>
                      <a:pt x="54" y="322"/>
                    </a:lnTo>
                    <a:lnTo>
                      <a:pt x="47" y="298"/>
                    </a:lnTo>
                    <a:lnTo>
                      <a:pt x="41" y="275"/>
                    </a:lnTo>
                    <a:lnTo>
                      <a:pt x="36" y="250"/>
                    </a:lnTo>
                    <a:lnTo>
                      <a:pt x="32" y="226"/>
                    </a:lnTo>
                    <a:lnTo>
                      <a:pt x="30" y="202"/>
                    </a:lnTo>
                    <a:lnTo>
                      <a:pt x="31" y="178"/>
                    </a:lnTo>
                    <a:lnTo>
                      <a:pt x="26" y="169"/>
                    </a:lnTo>
                    <a:lnTo>
                      <a:pt x="18" y="160"/>
                    </a:lnTo>
                    <a:lnTo>
                      <a:pt x="9" y="154"/>
                    </a:lnTo>
                    <a:lnTo>
                      <a:pt x="0" y="147"/>
                    </a:lnTo>
                    <a:lnTo>
                      <a:pt x="17" y="134"/>
                    </a:lnTo>
                    <a:lnTo>
                      <a:pt x="37" y="122"/>
                    </a:lnTo>
                    <a:lnTo>
                      <a:pt x="59" y="111"/>
                    </a:lnTo>
                    <a:lnTo>
                      <a:pt x="82" y="99"/>
                    </a:lnTo>
                    <a:lnTo>
                      <a:pt x="106" y="89"/>
                    </a:lnTo>
                    <a:lnTo>
                      <a:pt x="131" y="80"/>
                    </a:lnTo>
                    <a:lnTo>
                      <a:pt x="155" y="71"/>
                    </a:lnTo>
                    <a:lnTo>
                      <a:pt x="180" y="63"/>
                    </a:lnTo>
                    <a:lnTo>
                      <a:pt x="203" y="54"/>
                    </a:lnTo>
                    <a:lnTo>
                      <a:pt x="224" y="48"/>
                    </a:lnTo>
                    <a:lnTo>
                      <a:pt x="244" y="42"/>
                    </a:lnTo>
                    <a:lnTo>
                      <a:pt x="260" y="37"/>
                    </a:lnTo>
                    <a:lnTo>
                      <a:pt x="275" y="34"/>
                    </a:lnTo>
                    <a:lnTo>
                      <a:pt x="286" y="30"/>
                    </a:lnTo>
                    <a:lnTo>
                      <a:pt x="292" y="29"/>
                    </a:lnTo>
                    <a:lnTo>
                      <a:pt x="295" y="28"/>
                    </a:lnTo>
                    <a:lnTo>
                      <a:pt x="297" y="26"/>
                    </a:lnTo>
                    <a:lnTo>
                      <a:pt x="306" y="23"/>
                    </a:lnTo>
                    <a:lnTo>
                      <a:pt x="314" y="20"/>
                    </a:lnTo>
                    <a:lnTo>
                      <a:pt x="324" y="16"/>
                    </a:lnTo>
                    <a:lnTo>
                      <a:pt x="333" y="12"/>
                    </a:lnTo>
                    <a:lnTo>
                      <a:pt x="342" y="8"/>
                    </a:lnTo>
                    <a:lnTo>
                      <a:pt x="351" y="5"/>
                    </a:lnTo>
                    <a:lnTo>
                      <a:pt x="360" y="1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Freeform 35"/>
              <p:cNvSpPr>
                <a:spLocks/>
              </p:cNvSpPr>
              <p:nvPr/>
            </p:nvSpPr>
            <p:spPr bwMode="auto">
              <a:xfrm>
                <a:off x="2089" y="2753"/>
                <a:ext cx="105" cy="184"/>
              </a:xfrm>
              <a:custGeom>
                <a:avLst/>
                <a:gdLst>
                  <a:gd name="T0" fmla="*/ 21 w 121"/>
                  <a:gd name="T1" fmla="*/ 1 h 319"/>
                  <a:gd name="T2" fmla="*/ 21 w 121"/>
                  <a:gd name="T3" fmla="*/ 1 h 319"/>
                  <a:gd name="T4" fmla="*/ 23 w 121"/>
                  <a:gd name="T5" fmla="*/ 1 h 319"/>
                  <a:gd name="T6" fmla="*/ 24 w 121"/>
                  <a:gd name="T7" fmla="*/ 1 h 319"/>
                  <a:gd name="T8" fmla="*/ 27 w 121"/>
                  <a:gd name="T9" fmla="*/ 1 h 319"/>
                  <a:gd name="T10" fmla="*/ 30 w 121"/>
                  <a:gd name="T11" fmla="*/ 2 h 319"/>
                  <a:gd name="T12" fmla="*/ 32 w 121"/>
                  <a:gd name="T13" fmla="*/ 2 h 319"/>
                  <a:gd name="T14" fmla="*/ 32 w 121"/>
                  <a:gd name="T15" fmla="*/ 2 h 319"/>
                  <a:gd name="T16" fmla="*/ 34 w 121"/>
                  <a:gd name="T17" fmla="*/ 2 h 319"/>
                  <a:gd name="T18" fmla="*/ 32 w 121"/>
                  <a:gd name="T19" fmla="*/ 2 h 319"/>
                  <a:gd name="T20" fmla="*/ 29 w 121"/>
                  <a:gd name="T21" fmla="*/ 2 h 319"/>
                  <a:gd name="T22" fmla="*/ 27 w 121"/>
                  <a:gd name="T23" fmla="*/ 1 h 319"/>
                  <a:gd name="T24" fmla="*/ 23 w 121"/>
                  <a:gd name="T25" fmla="*/ 1 h 319"/>
                  <a:gd name="T26" fmla="*/ 20 w 121"/>
                  <a:gd name="T27" fmla="*/ 1 h 319"/>
                  <a:gd name="T28" fmla="*/ 16 w 121"/>
                  <a:gd name="T29" fmla="*/ 1 h 319"/>
                  <a:gd name="T30" fmla="*/ 11 w 121"/>
                  <a:gd name="T31" fmla="*/ 1 h 319"/>
                  <a:gd name="T32" fmla="*/ 7 w 121"/>
                  <a:gd name="T33" fmla="*/ 1 h 319"/>
                  <a:gd name="T34" fmla="*/ 6 w 121"/>
                  <a:gd name="T35" fmla="*/ 1 h 319"/>
                  <a:gd name="T36" fmla="*/ 4 w 121"/>
                  <a:gd name="T37" fmla="*/ 1 h 319"/>
                  <a:gd name="T38" fmla="*/ 3 w 121"/>
                  <a:gd name="T39" fmla="*/ 1 h 319"/>
                  <a:gd name="T40" fmla="*/ 3 w 121"/>
                  <a:gd name="T41" fmla="*/ 1 h 319"/>
                  <a:gd name="T42" fmla="*/ 0 w 121"/>
                  <a:gd name="T43" fmla="*/ 1 h 319"/>
                  <a:gd name="T44" fmla="*/ 0 w 121"/>
                  <a:gd name="T45" fmla="*/ 1 h 319"/>
                  <a:gd name="T46" fmla="*/ 3 w 121"/>
                  <a:gd name="T47" fmla="*/ 1 h 319"/>
                  <a:gd name="T48" fmla="*/ 3 w 121"/>
                  <a:gd name="T49" fmla="*/ 1 h 319"/>
                  <a:gd name="T50" fmla="*/ 3 w 121"/>
                  <a:gd name="T51" fmla="*/ 0 h 319"/>
                  <a:gd name="T52" fmla="*/ 5 w 121"/>
                  <a:gd name="T53" fmla="*/ 1 h 319"/>
                  <a:gd name="T54" fmla="*/ 8 w 121"/>
                  <a:gd name="T55" fmla="*/ 1 h 319"/>
                  <a:gd name="T56" fmla="*/ 10 w 121"/>
                  <a:gd name="T57" fmla="*/ 1 h 319"/>
                  <a:gd name="T58" fmla="*/ 13 w 121"/>
                  <a:gd name="T59" fmla="*/ 1 h 319"/>
                  <a:gd name="T60" fmla="*/ 15 w 121"/>
                  <a:gd name="T61" fmla="*/ 1 h 319"/>
                  <a:gd name="T62" fmla="*/ 17 w 121"/>
                  <a:gd name="T63" fmla="*/ 1 h 319"/>
                  <a:gd name="T64" fmla="*/ 20 w 121"/>
                  <a:gd name="T65" fmla="*/ 1 h 319"/>
                  <a:gd name="T66" fmla="*/ 21 w 121"/>
                  <a:gd name="T67" fmla="*/ 1 h 3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1" h="319">
                    <a:moveTo>
                      <a:pt x="76" y="41"/>
                    </a:moveTo>
                    <a:lnTo>
                      <a:pt x="75" y="77"/>
                    </a:lnTo>
                    <a:lnTo>
                      <a:pt x="79" y="111"/>
                    </a:lnTo>
                    <a:lnTo>
                      <a:pt x="85" y="146"/>
                    </a:lnTo>
                    <a:lnTo>
                      <a:pt x="96" y="179"/>
                    </a:lnTo>
                    <a:lnTo>
                      <a:pt x="105" y="213"/>
                    </a:lnTo>
                    <a:lnTo>
                      <a:pt x="113" y="247"/>
                    </a:lnTo>
                    <a:lnTo>
                      <a:pt x="119" y="282"/>
                    </a:lnTo>
                    <a:lnTo>
                      <a:pt x="121" y="319"/>
                    </a:lnTo>
                    <a:lnTo>
                      <a:pt x="113" y="281"/>
                    </a:lnTo>
                    <a:lnTo>
                      <a:pt x="104" y="244"/>
                    </a:lnTo>
                    <a:lnTo>
                      <a:pt x="95" y="207"/>
                    </a:lnTo>
                    <a:lnTo>
                      <a:pt x="83" y="171"/>
                    </a:lnTo>
                    <a:lnTo>
                      <a:pt x="70" y="134"/>
                    </a:lnTo>
                    <a:lnTo>
                      <a:pt x="57" y="100"/>
                    </a:lnTo>
                    <a:lnTo>
                      <a:pt x="42" y="65"/>
                    </a:lnTo>
                    <a:lnTo>
                      <a:pt x="24" y="31"/>
                    </a:lnTo>
                    <a:lnTo>
                      <a:pt x="20" y="26"/>
                    </a:lnTo>
                    <a:lnTo>
                      <a:pt x="15" y="24"/>
                    </a:lnTo>
                    <a:lnTo>
                      <a:pt x="9" y="23"/>
                    </a:lnTo>
                    <a:lnTo>
                      <a:pt x="4" y="23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4" y="13"/>
                    </a:lnTo>
                    <a:lnTo>
                      <a:pt x="7" y="7"/>
                    </a:lnTo>
                    <a:lnTo>
                      <a:pt x="9" y="0"/>
                    </a:lnTo>
                    <a:lnTo>
                      <a:pt x="19" y="3"/>
                    </a:lnTo>
                    <a:lnTo>
                      <a:pt x="27" y="8"/>
                    </a:lnTo>
                    <a:lnTo>
                      <a:pt x="36" y="11"/>
                    </a:lnTo>
                    <a:lnTo>
                      <a:pt x="45" y="17"/>
                    </a:lnTo>
                    <a:lnTo>
                      <a:pt x="53" y="22"/>
                    </a:lnTo>
                    <a:lnTo>
                      <a:pt x="61" y="27"/>
                    </a:lnTo>
                    <a:lnTo>
                      <a:pt x="69" y="34"/>
                    </a:lnTo>
                    <a:lnTo>
                      <a:pt x="76" y="4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2" name="Freeform 36"/>
              <p:cNvSpPr>
                <a:spLocks/>
              </p:cNvSpPr>
              <p:nvPr/>
            </p:nvSpPr>
            <p:spPr bwMode="auto">
              <a:xfrm>
                <a:off x="2990" y="2757"/>
                <a:ext cx="11" cy="5"/>
              </a:xfrm>
              <a:custGeom>
                <a:avLst/>
                <a:gdLst>
                  <a:gd name="T0" fmla="*/ 11 w 11"/>
                  <a:gd name="T1" fmla="*/ 0 h 11"/>
                  <a:gd name="T2" fmla="*/ 11 w 11"/>
                  <a:gd name="T3" fmla="*/ 0 h 11"/>
                  <a:gd name="T4" fmla="*/ 10 w 11"/>
                  <a:gd name="T5" fmla="*/ 0 h 11"/>
                  <a:gd name="T6" fmla="*/ 8 w 11"/>
                  <a:gd name="T7" fmla="*/ 0 h 11"/>
                  <a:gd name="T8" fmla="*/ 6 w 11"/>
                  <a:gd name="T9" fmla="*/ 0 h 11"/>
                  <a:gd name="T10" fmla="*/ 1 w 11"/>
                  <a:gd name="T11" fmla="*/ 0 h 11"/>
                  <a:gd name="T12" fmla="*/ 0 w 11"/>
                  <a:gd name="T13" fmla="*/ 0 h 11"/>
                  <a:gd name="T14" fmla="*/ 2 w 11"/>
                  <a:gd name="T15" fmla="*/ 0 h 11"/>
                  <a:gd name="T16" fmla="*/ 7 w 11"/>
                  <a:gd name="T17" fmla="*/ 0 h 11"/>
                  <a:gd name="T18" fmla="*/ 11 w 11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lnTo>
                      <a:pt x="11" y="5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1" y="11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Freeform 37"/>
              <p:cNvSpPr>
                <a:spLocks/>
              </p:cNvSpPr>
              <p:nvPr/>
            </p:nvSpPr>
            <p:spPr bwMode="auto">
              <a:xfrm>
                <a:off x="2054" y="2810"/>
                <a:ext cx="101" cy="220"/>
              </a:xfrm>
              <a:custGeom>
                <a:avLst/>
                <a:gdLst>
                  <a:gd name="T0" fmla="*/ 16 w 115"/>
                  <a:gd name="T1" fmla="*/ 1 h 383"/>
                  <a:gd name="T2" fmla="*/ 14 w 115"/>
                  <a:gd name="T3" fmla="*/ 1 h 383"/>
                  <a:gd name="T4" fmla="*/ 11 w 115"/>
                  <a:gd name="T5" fmla="*/ 1 h 383"/>
                  <a:gd name="T6" fmla="*/ 10 w 115"/>
                  <a:gd name="T7" fmla="*/ 1 h 383"/>
                  <a:gd name="T8" fmla="*/ 11 w 115"/>
                  <a:gd name="T9" fmla="*/ 1 h 383"/>
                  <a:gd name="T10" fmla="*/ 14 w 115"/>
                  <a:gd name="T11" fmla="*/ 1 h 383"/>
                  <a:gd name="T12" fmla="*/ 16 w 115"/>
                  <a:gd name="T13" fmla="*/ 1 h 383"/>
                  <a:gd name="T14" fmla="*/ 18 w 115"/>
                  <a:gd name="T15" fmla="*/ 1 h 383"/>
                  <a:gd name="T16" fmla="*/ 22 w 115"/>
                  <a:gd name="T17" fmla="*/ 1 h 383"/>
                  <a:gd name="T18" fmla="*/ 25 w 115"/>
                  <a:gd name="T19" fmla="*/ 2 h 383"/>
                  <a:gd name="T20" fmla="*/ 28 w 115"/>
                  <a:gd name="T21" fmla="*/ 2 h 383"/>
                  <a:gd name="T22" fmla="*/ 32 w 115"/>
                  <a:gd name="T23" fmla="*/ 2 h 383"/>
                  <a:gd name="T24" fmla="*/ 36 w 115"/>
                  <a:gd name="T25" fmla="*/ 2 h 383"/>
                  <a:gd name="T26" fmla="*/ 35 w 115"/>
                  <a:gd name="T27" fmla="*/ 2 h 383"/>
                  <a:gd name="T28" fmla="*/ 33 w 115"/>
                  <a:gd name="T29" fmla="*/ 2 h 383"/>
                  <a:gd name="T30" fmla="*/ 32 w 115"/>
                  <a:gd name="T31" fmla="*/ 2 h 383"/>
                  <a:gd name="T32" fmla="*/ 32 w 115"/>
                  <a:gd name="T33" fmla="*/ 2 h 383"/>
                  <a:gd name="T34" fmla="*/ 31 w 115"/>
                  <a:gd name="T35" fmla="*/ 2 h 383"/>
                  <a:gd name="T36" fmla="*/ 28 w 115"/>
                  <a:gd name="T37" fmla="*/ 3 h 383"/>
                  <a:gd name="T38" fmla="*/ 26 w 115"/>
                  <a:gd name="T39" fmla="*/ 3 h 383"/>
                  <a:gd name="T40" fmla="*/ 23 w 115"/>
                  <a:gd name="T41" fmla="*/ 3 h 383"/>
                  <a:gd name="T42" fmla="*/ 22 w 115"/>
                  <a:gd name="T43" fmla="*/ 3 h 383"/>
                  <a:gd name="T44" fmla="*/ 19 w 115"/>
                  <a:gd name="T45" fmla="*/ 3 h 383"/>
                  <a:gd name="T46" fmla="*/ 18 w 115"/>
                  <a:gd name="T47" fmla="*/ 3 h 383"/>
                  <a:gd name="T48" fmla="*/ 17 w 115"/>
                  <a:gd name="T49" fmla="*/ 3 h 383"/>
                  <a:gd name="T50" fmla="*/ 21 w 115"/>
                  <a:gd name="T51" fmla="*/ 2 h 383"/>
                  <a:gd name="T52" fmla="*/ 24 w 115"/>
                  <a:gd name="T53" fmla="*/ 2 h 383"/>
                  <a:gd name="T54" fmla="*/ 25 w 115"/>
                  <a:gd name="T55" fmla="*/ 2 h 383"/>
                  <a:gd name="T56" fmla="*/ 28 w 115"/>
                  <a:gd name="T57" fmla="*/ 2 h 383"/>
                  <a:gd name="T58" fmla="*/ 25 w 115"/>
                  <a:gd name="T59" fmla="*/ 2 h 383"/>
                  <a:gd name="T60" fmla="*/ 22 w 115"/>
                  <a:gd name="T61" fmla="*/ 2 h 383"/>
                  <a:gd name="T62" fmla="*/ 19 w 115"/>
                  <a:gd name="T63" fmla="*/ 2 h 383"/>
                  <a:gd name="T64" fmla="*/ 17 w 115"/>
                  <a:gd name="T65" fmla="*/ 2 h 383"/>
                  <a:gd name="T66" fmla="*/ 15 w 115"/>
                  <a:gd name="T67" fmla="*/ 2 h 383"/>
                  <a:gd name="T68" fmla="*/ 12 w 115"/>
                  <a:gd name="T69" fmla="*/ 1 h 383"/>
                  <a:gd name="T70" fmla="*/ 11 w 115"/>
                  <a:gd name="T71" fmla="*/ 1 h 383"/>
                  <a:gd name="T72" fmla="*/ 11 w 115"/>
                  <a:gd name="T73" fmla="*/ 1 h 383"/>
                  <a:gd name="T74" fmla="*/ 10 w 115"/>
                  <a:gd name="T75" fmla="*/ 1 h 383"/>
                  <a:gd name="T76" fmla="*/ 10 w 115"/>
                  <a:gd name="T77" fmla="*/ 1 h 383"/>
                  <a:gd name="T78" fmla="*/ 10 w 115"/>
                  <a:gd name="T79" fmla="*/ 1 h 383"/>
                  <a:gd name="T80" fmla="*/ 10 w 115"/>
                  <a:gd name="T81" fmla="*/ 1 h 383"/>
                  <a:gd name="T82" fmla="*/ 9 w 115"/>
                  <a:gd name="T83" fmla="*/ 1 h 383"/>
                  <a:gd name="T84" fmla="*/ 7 w 115"/>
                  <a:gd name="T85" fmla="*/ 1 h 383"/>
                  <a:gd name="T86" fmla="*/ 4 w 115"/>
                  <a:gd name="T87" fmla="*/ 1 h 383"/>
                  <a:gd name="T88" fmla="*/ 0 w 115"/>
                  <a:gd name="T89" fmla="*/ 1 h 383"/>
                  <a:gd name="T90" fmla="*/ 4 w 115"/>
                  <a:gd name="T91" fmla="*/ 1 h 383"/>
                  <a:gd name="T92" fmla="*/ 4 w 115"/>
                  <a:gd name="T93" fmla="*/ 1 h 383"/>
                  <a:gd name="T94" fmla="*/ 7 w 115"/>
                  <a:gd name="T95" fmla="*/ 1 h 383"/>
                  <a:gd name="T96" fmla="*/ 8 w 115"/>
                  <a:gd name="T97" fmla="*/ 1 h 383"/>
                  <a:gd name="T98" fmla="*/ 10 w 115"/>
                  <a:gd name="T99" fmla="*/ 1 h 383"/>
                  <a:gd name="T100" fmla="*/ 11 w 115"/>
                  <a:gd name="T101" fmla="*/ 0 h 383"/>
                  <a:gd name="T102" fmla="*/ 13 w 115"/>
                  <a:gd name="T103" fmla="*/ 0 h 383"/>
                  <a:gd name="T104" fmla="*/ 16 w 115"/>
                  <a:gd name="T105" fmla="*/ 1 h 38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15" h="383">
                    <a:moveTo>
                      <a:pt x="52" y="6"/>
                    </a:moveTo>
                    <a:lnTo>
                      <a:pt x="45" y="20"/>
                    </a:lnTo>
                    <a:lnTo>
                      <a:pt x="38" y="34"/>
                    </a:lnTo>
                    <a:lnTo>
                      <a:pt x="33" y="48"/>
                    </a:lnTo>
                    <a:lnTo>
                      <a:pt x="37" y="64"/>
                    </a:lnTo>
                    <a:lnTo>
                      <a:pt x="44" y="99"/>
                    </a:lnTo>
                    <a:lnTo>
                      <a:pt x="51" y="132"/>
                    </a:lnTo>
                    <a:lnTo>
                      <a:pt x="59" y="166"/>
                    </a:lnTo>
                    <a:lnTo>
                      <a:pt x="68" y="198"/>
                    </a:lnTo>
                    <a:lnTo>
                      <a:pt x="77" y="231"/>
                    </a:lnTo>
                    <a:lnTo>
                      <a:pt x="89" y="263"/>
                    </a:lnTo>
                    <a:lnTo>
                      <a:pt x="101" y="295"/>
                    </a:lnTo>
                    <a:lnTo>
                      <a:pt x="115" y="326"/>
                    </a:lnTo>
                    <a:lnTo>
                      <a:pt x="111" y="334"/>
                    </a:lnTo>
                    <a:lnTo>
                      <a:pt x="107" y="343"/>
                    </a:lnTo>
                    <a:lnTo>
                      <a:pt x="104" y="352"/>
                    </a:lnTo>
                    <a:lnTo>
                      <a:pt x="101" y="361"/>
                    </a:lnTo>
                    <a:lnTo>
                      <a:pt x="97" y="371"/>
                    </a:lnTo>
                    <a:lnTo>
                      <a:pt x="91" y="378"/>
                    </a:lnTo>
                    <a:lnTo>
                      <a:pt x="84" y="382"/>
                    </a:lnTo>
                    <a:lnTo>
                      <a:pt x="74" y="383"/>
                    </a:lnTo>
                    <a:lnTo>
                      <a:pt x="68" y="383"/>
                    </a:lnTo>
                    <a:lnTo>
                      <a:pt x="62" y="383"/>
                    </a:lnTo>
                    <a:lnTo>
                      <a:pt x="58" y="381"/>
                    </a:lnTo>
                    <a:lnTo>
                      <a:pt x="55" y="376"/>
                    </a:lnTo>
                    <a:lnTo>
                      <a:pt x="67" y="369"/>
                    </a:lnTo>
                    <a:lnTo>
                      <a:pt x="75" y="358"/>
                    </a:lnTo>
                    <a:lnTo>
                      <a:pt x="81" y="344"/>
                    </a:lnTo>
                    <a:lnTo>
                      <a:pt x="88" y="331"/>
                    </a:lnTo>
                    <a:lnTo>
                      <a:pt x="80" y="310"/>
                    </a:lnTo>
                    <a:lnTo>
                      <a:pt x="71" y="288"/>
                    </a:lnTo>
                    <a:lnTo>
                      <a:pt x="63" y="266"/>
                    </a:lnTo>
                    <a:lnTo>
                      <a:pt x="54" y="244"/>
                    </a:lnTo>
                    <a:lnTo>
                      <a:pt x="47" y="221"/>
                    </a:lnTo>
                    <a:lnTo>
                      <a:pt x="40" y="199"/>
                    </a:lnTo>
                    <a:lnTo>
                      <a:pt x="37" y="175"/>
                    </a:lnTo>
                    <a:lnTo>
                      <a:pt x="35" y="151"/>
                    </a:lnTo>
                    <a:lnTo>
                      <a:pt x="32" y="153"/>
                    </a:lnTo>
                    <a:lnTo>
                      <a:pt x="31" y="155"/>
                    </a:lnTo>
                    <a:lnTo>
                      <a:pt x="31" y="159"/>
                    </a:lnTo>
                    <a:lnTo>
                      <a:pt x="31" y="161"/>
                    </a:lnTo>
                    <a:lnTo>
                      <a:pt x="29" y="126"/>
                    </a:lnTo>
                    <a:lnTo>
                      <a:pt x="21" y="94"/>
                    </a:lnTo>
                    <a:lnTo>
                      <a:pt x="10" y="64"/>
                    </a:lnTo>
                    <a:lnTo>
                      <a:pt x="0" y="35"/>
                    </a:lnTo>
                    <a:lnTo>
                      <a:pt x="8" y="32"/>
                    </a:lnTo>
                    <a:lnTo>
                      <a:pt x="14" y="26"/>
                    </a:lnTo>
                    <a:lnTo>
                      <a:pt x="20" y="18"/>
                    </a:lnTo>
                    <a:lnTo>
                      <a:pt x="24" y="10"/>
                    </a:lnTo>
                    <a:lnTo>
                      <a:pt x="30" y="3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Freeform 38"/>
              <p:cNvSpPr>
                <a:spLocks/>
              </p:cNvSpPr>
              <p:nvPr/>
            </p:nvSpPr>
            <p:spPr bwMode="auto">
              <a:xfrm>
                <a:off x="1686" y="2909"/>
                <a:ext cx="338" cy="312"/>
              </a:xfrm>
              <a:custGeom>
                <a:avLst/>
                <a:gdLst>
                  <a:gd name="T0" fmla="*/ 88 w 386"/>
                  <a:gd name="T1" fmla="*/ 1 h 543"/>
                  <a:gd name="T2" fmla="*/ 78 w 386"/>
                  <a:gd name="T3" fmla="*/ 2 h 543"/>
                  <a:gd name="T4" fmla="*/ 71 w 386"/>
                  <a:gd name="T5" fmla="*/ 3 h 543"/>
                  <a:gd name="T6" fmla="*/ 64 w 386"/>
                  <a:gd name="T7" fmla="*/ 3 h 543"/>
                  <a:gd name="T8" fmla="*/ 64 w 386"/>
                  <a:gd name="T9" fmla="*/ 3 h 543"/>
                  <a:gd name="T10" fmla="*/ 71 w 386"/>
                  <a:gd name="T11" fmla="*/ 3 h 543"/>
                  <a:gd name="T12" fmla="*/ 77 w 386"/>
                  <a:gd name="T13" fmla="*/ 3 h 543"/>
                  <a:gd name="T14" fmla="*/ 81 w 386"/>
                  <a:gd name="T15" fmla="*/ 3 h 543"/>
                  <a:gd name="T16" fmla="*/ 87 w 386"/>
                  <a:gd name="T17" fmla="*/ 2 h 543"/>
                  <a:gd name="T18" fmla="*/ 92 w 386"/>
                  <a:gd name="T19" fmla="*/ 2 h 543"/>
                  <a:gd name="T20" fmla="*/ 95 w 386"/>
                  <a:gd name="T21" fmla="*/ 2 h 543"/>
                  <a:gd name="T22" fmla="*/ 102 w 386"/>
                  <a:gd name="T23" fmla="*/ 2 h 543"/>
                  <a:gd name="T24" fmla="*/ 104 w 386"/>
                  <a:gd name="T25" fmla="*/ 2 h 543"/>
                  <a:gd name="T26" fmla="*/ 102 w 386"/>
                  <a:gd name="T27" fmla="*/ 2 h 543"/>
                  <a:gd name="T28" fmla="*/ 92 w 386"/>
                  <a:gd name="T29" fmla="*/ 2 h 543"/>
                  <a:gd name="T30" fmla="*/ 84 w 386"/>
                  <a:gd name="T31" fmla="*/ 3 h 543"/>
                  <a:gd name="T32" fmla="*/ 92 w 386"/>
                  <a:gd name="T33" fmla="*/ 3 h 543"/>
                  <a:gd name="T34" fmla="*/ 103 w 386"/>
                  <a:gd name="T35" fmla="*/ 2 h 543"/>
                  <a:gd name="T36" fmla="*/ 116 w 386"/>
                  <a:gd name="T37" fmla="*/ 2 h 543"/>
                  <a:gd name="T38" fmla="*/ 110 w 386"/>
                  <a:gd name="T39" fmla="*/ 2 h 543"/>
                  <a:gd name="T40" fmla="*/ 102 w 386"/>
                  <a:gd name="T41" fmla="*/ 3 h 543"/>
                  <a:gd name="T42" fmla="*/ 93 w 386"/>
                  <a:gd name="T43" fmla="*/ 3 h 543"/>
                  <a:gd name="T44" fmla="*/ 88 w 386"/>
                  <a:gd name="T45" fmla="*/ 3 h 543"/>
                  <a:gd name="T46" fmla="*/ 81 w 386"/>
                  <a:gd name="T47" fmla="*/ 3 h 543"/>
                  <a:gd name="T48" fmla="*/ 77 w 386"/>
                  <a:gd name="T49" fmla="*/ 3 h 543"/>
                  <a:gd name="T50" fmla="*/ 72 w 386"/>
                  <a:gd name="T51" fmla="*/ 3 h 543"/>
                  <a:gd name="T52" fmla="*/ 67 w 386"/>
                  <a:gd name="T53" fmla="*/ 3 h 543"/>
                  <a:gd name="T54" fmla="*/ 63 w 386"/>
                  <a:gd name="T55" fmla="*/ 3 h 543"/>
                  <a:gd name="T56" fmla="*/ 57 w 386"/>
                  <a:gd name="T57" fmla="*/ 3 h 543"/>
                  <a:gd name="T58" fmla="*/ 50 w 386"/>
                  <a:gd name="T59" fmla="*/ 3 h 543"/>
                  <a:gd name="T60" fmla="*/ 46 w 386"/>
                  <a:gd name="T61" fmla="*/ 3 h 543"/>
                  <a:gd name="T62" fmla="*/ 40 w 386"/>
                  <a:gd name="T63" fmla="*/ 3 h 543"/>
                  <a:gd name="T64" fmla="*/ 32 w 386"/>
                  <a:gd name="T65" fmla="*/ 3 h 543"/>
                  <a:gd name="T66" fmla="*/ 19 w 386"/>
                  <a:gd name="T67" fmla="*/ 3 h 543"/>
                  <a:gd name="T68" fmla="*/ 5 w 386"/>
                  <a:gd name="T69" fmla="*/ 3 h 543"/>
                  <a:gd name="T70" fmla="*/ 4 w 386"/>
                  <a:gd name="T71" fmla="*/ 2 h 543"/>
                  <a:gd name="T72" fmla="*/ 8 w 386"/>
                  <a:gd name="T73" fmla="*/ 2 h 543"/>
                  <a:gd name="T74" fmla="*/ 13 w 386"/>
                  <a:gd name="T75" fmla="*/ 2 h 543"/>
                  <a:gd name="T76" fmla="*/ 18 w 386"/>
                  <a:gd name="T77" fmla="*/ 1 h 543"/>
                  <a:gd name="T78" fmla="*/ 26 w 386"/>
                  <a:gd name="T79" fmla="*/ 1 h 543"/>
                  <a:gd name="T80" fmla="*/ 25 w 386"/>
                  <a:gd name="T81" fmla="*/ 1 h 543"/>
                  <a:gd name="T82" fmla="*/ 19 w 386"/>
                  <a:gd name="T83" fmla="*/ 2 h 543"/>
                  <a:gd name="T84" fmla="*/ 13 w 386"/>
                  <a:gd name="T85" fmla="*/ 2 h 543"/>
                  <a:gd name="T86" fmla="*/ 14 w 386"/>
                  <a:gd name="T87" fmla="*/ 3 h 543"/>
                  <a:gd name="T88" fmla="*/ 28 w 386"/>
                  <a:gd name="T89" fmla="*/ 3 h 543"/>
                  <a:gd name="T90" fmla="*/ 40 w 386"/>
                  <a:gd name="T91" fmla="*/ 3 h 543"/>
                  <a:gd name="T92" fmla="*/ 48 w 386"/>
                  <a:gd name="T93" fmla="*/ 3 h 543"/>
                  <a:gd name="T94" fmla="*/ 53 w 386"/>
                  <a:gd name="T95" fmla="*/ 3 h 543"/>
                  <a:gd name="T96" fmla="*/ 60 w 386"/>
                  <a:gd name="T97" fmla="*/ 3 h 543"/>
                  <a:gd name="T98" fmla="*/ 54 w 386"/>
                  <a:gd name="T99" fmla="*/ 3 h 543"/>
                  <a:gd name="T100" fmla="*/ 49 w 386"/>
                  <a:gd name="T101" fmla="*/ 3 h 543"/>
                  <a:gd name="T102" fmla="*/ 49 w 386"/>
                  <a:gd name="T103" fmla="*/ 3 h 543"/>
                  <a:gd name="T104" fmla="*/ 56 w 386"/>
                  <a:gd name="T105" fmla="*/ 3 h 543"/>
                  <a:gd name="T106" fmla="*/ 60 w 386"/>
                  <a:gd name="T107" fmla="*/ 3 h 543"/>
                  <a:gd name="T108" fmla="*/ 68 w 386"/>
                  <a:gd name="T109" fmla="*/ 2 h 543"/>
                  <a:gd name="T110" fmla="*/ 78 w 386"/>
                  <a:gd name="T111" fmla="*/ 1 h 543"/>
                  <a:gd name="T112" fmla="*/ 87 w 386"/>
                  <a:gd name="T113" fmla="*/ 1 h 543"/>
                  <a:gd name="T114" fmla="*/ 93 w 386"/>
                  <a:gd name="T115" fmla="*/ 1 h 54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86" h="543">
                    <a:moveTo>
                      <a:pt x="305" y="41"/>
                    </a:moveTo>
                    <a:lnTo>
                      <a:pt x="299" y="87"/>
                    </a:lnTo>
                    <a:lnTo>
                      <a:pt x="291" y="133"/>
                    </a:lnTo>
                    <a:lnTo>
                      <a:pt x="280" y="178"/>
                    </a:lnTo>
                    <a:lnTo>
                      <a:pt x="268" y="223"/>
                    </a:lnTo>
                    <a:lnTo>
                      <a:pt x="257" y="268"/>
                    </a:lnTo>
                    <a:lnTo>
                      <a:pt x="246" y="313"/>
                    </a:lnTo>
                    <a:lnTo>
                      <a:pt x="237" y="357"/>
                    </a:lnTo>
                    <a:lnTo>
                      <a:pt x="232" y="402"/>
                    </a:lnTo>
                    <a:lnTo>
                      <a:pt x="227" y="415"/>
                    </a:lnTo>
                    <a:lnTo>
                      <a:pt x="220" y="423"/>
                    </a:lnTo>
                    <a:lnTo>
                      <a:pt x="210" y="431"/>
                    </a:lnTo>
                    <a:lnTo>
                      <a:pt x="202" y="440"/>
                    </a:lnTo>
                    <a:lnTo>
                      <a:pt x="206" y="457"/>
                    </a:lnTo>
                    <a:lnTo>
                      <a:pt x="212" y="470"/>
                    </a:lnTo>
                    <a:lnTo>
                      <a:pt x="219" y="484"/>
                    </a:lnTo>
                    <a:lnTo>
                      <a:pt x="227" y="498"/>
                    </a:lnTo>
                    <a:lnTo>
                      <a:pt x="235" y="484"/>
                    </a:lnTo>
                    <a:lnTo>
                      <a:pt x="242" y="469"/>
                    </a:lnTo>
                    <a:lnTo>
                      <a:pt x="247" y="454"/>
                    </a:lnTo>
                    <a:lnTo>
                      <a:pt x="252" y="439"/>
                    </a:lnTo>
                    <a:lnTo>
                      <a:pt x="257" y="424"/>
                    </a:lnTo>
                    <a:lnTo>
                      <a:pt x="261" y="409"/>
                    </a:lnTo>
                    <a:lnTo>
                      <a:pt x="266" y="394"/>
                    </a:lnTo>
                    <a:lnTo>
                      <a:pt x="272" y="378"/>
                    </a:lnTo>
                    <a:lnTo>
                      <a:pt x="278" y="362"/>
                    </a:lnTo>
                    <a:lnTo>
                      <a:pt x="285" y="345"/>
                    </a:lnTo>
                    <a:lnTo>
                      <a:pt x="292" y="328"/>
                    </a:lnTo>
                    <a:lnTo>
                      <a:pt x="298" y="310"/>
                    </a:lnTo>
                    <a:lnTo>
                      <a:pt x="304" y="292"/>
                    </a:lnTo>
                    <a:lnTo>
                      <a:pt x="308" y="275"/>
                    </a:lnTo>
                    <a:lnTo>
                      <a:pt x="312" y="256"/>
                    </a:lnTo>
                    <a:lnTo>
                      <a:pt x="315" y="239"/>
                    </a:lnTo>
                    <a:lnTo>
                      <a:pt x="321" y="235"/>
                    </a:lnTo>
                    <a:lnTo>
                      <a:pt x="327" y="233"/>
                    </a:lnTo>
                    <a:lnTo>
                      <a:pt x="334" y="231"/>
                    </a:lnTo>
                    <a:lnTo>
                      <a:pt x="339" y="228"/>
                    </a:lnTo>
                    <a:lnTo>
                      <a:pt x="342" y="233"/>
                    </a:lnTo>
                    <a:lnTo>
                      <a:pt x="345" y="238"/>
                    </a:lnTo>
                    <a:lnTo>
                      <a:pt x="348" y="243"/>
                    </a:lnTo>
                    <a:lnTo>
                      <a:pt x="344" y="250"/>
                    </a:lnTo>
                    <a:lnTo>
                      <a:pt x="335" y="279"/>
                    </a:lnTo>
                    <a:lnTo>
                      <a:pt x="326" y="307"/>
                    </a:lnTo>
                    <a:lnTo>
                      <a:pt x="314" y="334"/>
                    </a:lnTo>
                    <a:lnTo>
                      <a:pt x="304" y="362"/>
                    </a:lnTo>
                    <a:lnTo>
                      <a:pt x="293" y="391"/>
                    </a:lnTo>
                    <a:lnTo>
                      <a:pt x="285" y="419"/>
                    </a:lnTo>
                    <a:lnTo>
                      <a:pt x="278" y="447"/>
                    </a:lnTo>
                    <a:lnTo>
                      <a:pt x="274" y="476"/>
                    </a:lnTo>
                    <a:lnTo>
                      <a:pt x="289" y="453"/>
                    </a:lnTo>
                    <a:lnTo>
                      <a:pt x="303" y="430"/>
                    </a:lnTo>
                    <a:lnTo>
                      <a:pt x="315" y="406"/>
                    </a:lnTo>
                    <a:lnTo>
                      <a:pt x="328" y="383"/>
                    </a:lnTo>
                    <a:lnTo>
                      <a:pt x="341" y="359"/>
                    </a:lnTo>
                    <a:lnTo>
                      <a:pt x="354" y="336"/>
                    </a:lnTo>
                    <a:lnTo>
                      <a:pt x="369" y="315"/>
                    </a:lnTo>
                    <a:lnTo>
                      <a:pt x="386" y="294"/>
                    </a:lnTo>
                    <a:lnTo>
                      <a:pt x="380" y="315"/>
                    </a:lnTo>
                    <a:lnTo>
                      <a:pt x="372" y="336"/>
                    </a:lnTo>
                    <a:lnTo>
                      <a:pt x="362" y="355"/>
                    </a:lnTo>
                    <a:lnTo>
                      <a:pt x="353" y="375"/>
                    </a:lnTo>
                    <a:lnTo>
                      <a:pt x="343" y="393"/>
                    </a:lnTo>
                    <a:lnTo>
                      <a:pt x="333" y="413"/>
                    </a:lnTo>
                    <a:lnTo>
                      <a:pt x="323" y="431"/>
                    </a:lnTo>
                    <a:lnTo>
                      <a:pt x="315" y="450"/>
                    </a:lnTo>
                    <a:lnTo>
                      <a:pt x="307" y="459"/>
                    </a:lnTo>
                    <a:lnTo>
                      <a:pt x="301" y="469"/>
                    </a:lnTo>
                    <a:lnTo>
                      <a:pt x="296" y="480"/>
                    </a:lnTo>
                    <a:lnTo>
                      <a:pt x="290" y="491"/>
                    </a:lnTo>
                    <a:lnTo>
                      <a:pt x="284" y="503"/>
                    </a:lnTo>
                    <a:lnTo>
                      <a:pt x="277" y="512"/>
                    </a:lnTo>
                    <a:lnTo>
                      <a:pt x="269" y="520"/>
                    </a:lnTo>
                    <a:lnTo>
                      <a:pt x="259" y="525"/>
                    </a:lnTo>
                    <a:lnTo>
                      <a:pt x="255" y="522"/>
                    </a:lnTo>
                    <a:lnTo>
                      <a:pt x="251" y="521"/>
                    </a:lnTo>
                    <a:lnTo>
                      <a:pt x="246" y="521"/>
                    </a:lnTo>
                    <a:lnTo>
                      <a:pt x="242" y="522"/>
                    </a:lnTo>
                    <a:lnTo>
                      <a:pt x="237" y="523"/>
                    </a:lnTo>
                    <a:lnTo>
                      <a:pt x="232" y="525"/>
                    </a:lnTo>
                    <a:lnTo>
                      <a:pt x="228" y="526"/>
                    </a:lnTo>
                    <a:lnTo>
                      <a:pt x="223" y="528"/>
                    </a:lnTo>
                    <a:lnTo>
                      <a:pt x="220" y="535"/>
                    </a:lnTo>
                    <a:lnTo>
                      <a:pt x="214" y="540"/>
                    </a:lnTo>
                    <a:lnTo>
                      <a:pt x="208" y="542"/>
                    </a:lnTo>
                    <a:lnTo>
                      <a:pt x="202" y="543"/>
                    </a:lnTo>
                    <a:lnTo>
                      <a:pt x="196" y="542"/>
                    </a:lnTo>
                    <a:lnTo>
                      <a:pt x="187" y="541"/>
                    </a:lnTo>
                    <a:lnTo>
                      <a:pt x="182" y="540"/>
                    </a:lnTo>
                    <a:lnTo>
                      <a:pt x="175" y="537"/>
                    </a:lnTo>
                    <a:lnTo>
                      <a:pt x="164" y="534"/>
                    </a:lnTo>
                    <a:lnTo>
                      <a:pt x="158" y="528"/>
                    </a:lnTo>
                    <a:lnTo>
                      <a:pt x="152" y="521"/>
                    </a:lnTo>
                    <a:lnTo>
                      <a:pt x="147" y="513"/>
                    </a:lnTo>
                    <a:lnTo>
                      <a:pt x="141" y="505"/>
                    </a:lnTo>
                    <a:lnTo>
                      <a:pt x="136" y="497"/>
                    </a:lnTo>
                    <a:lnTo>
                      <a:pt x="129" y="491"/>
                    </a:lnTo>
                    <a:lnTo>
                      <a:pt x="118" y="487"/>
                    </a:lnTo>
                    <a:lnTo>
                      <a:pt x="118" y="474"/>
                    </a:lnTo>
                    <a:lnTo>
                      <a:pt x="106" y="463"/>
                    </a:lnTo>
                    <a:lnTo>
                      <a:pt x="92" y="453"/>
                    </a:lnTo>
                    <a:lnTo>
                      <a:pt x="77" y="444"/>
                    </a:lnTo>
                    <a:lnTo>
                      <a:pt x="63" y="436"/>
                    </a:lnTo>
                    <a:lnTo>
                      <a:pt x="47" y="429"/>
                    </a:lnTo>
                    <a:lnTo>
                      <a:pt x="32" y="422"/>
                    </a:lnTo>
                    <a:lnTo>
                      <a:pt x="17" y="415"/>
                    </a:lnTo>
                    <a:lnTo>
                      <a:pt x="1" y="408"/>
                    </a:lnTo>
                    <a:lnTo>
                      <a:pt x="0" y="384"/>
                    </a:lnTo>
                    <a:lnTo>
                      <a:pt x="4" y="359"/>
                    </a:lnTo>
                    <a:lnTo>
                      <a:pt x="11" y="333"/>
                    </a:lnTo>
                    <a:lnTo>
                      <a:pt x="17" y="307"/>
                    </a:lnTo>
                    <a:lnTo>
                      <a:pt x="25" y="291"/>
                    </a:lnTo>
                    <a:lnTo>
                      <a:pt x="32" y="273"/>
                    </a:lnTo>
                    <a:lnTo>
                      <a:pt x="37" y="256"/>
                    </a:lnTo>
                    <a:lnTo>
                      <a:pt x="41" y="238"/>
                    </a:lnTo>
                    <a:lnTo>
                      <a:pt x="46" y="220"/>
                    </a:lnTo>
                    <a:lnTo>
                      <a:pt x="53" y="203"/>
                    </a:lnTo>
                    <a:lnTo>
                      <a:pt x="61" y="186"/>
                    </a:lnTo>
                    <a:lnTo>
                      <a:pt x="71" y="171"/>
                    </a:lnTo>
                    <a:lnTo>
                      <a:pt x="85" y="171"/>
                    </a:lnTo>
                    <a:lnTo>
                      <a:pt x="86" y="179"/>
                    </a:lnTo>
                    <a:lnTo>
                      <a:pt x="82" y="187"/>
                    </a:lnTo>
                    <a:lnTo>
                      <a:pt x="77" y="194"/>
                    </a:lnTo>
                    <a:lnTo>
                      <a:pt x="83" y="202"/>
                    </a:lnTo>
                    <a:lnTo>
                      <a:pt x="78" y="226"/>
                    </a:lnTo>
                    <a:lnTo>
                      <a:pt x="71" y="249"/>
                    </a:lnTo>
                    <a:lnTo>
                      <a:pt x="64" y="272"/>
                    </a:lnTo>
                    <a:lnTo>
                      <a:pt x="56" y="295"/>
                    </a:lnTo>
                    <a:lnTo>
                      <a:pt x="48" y="318"/>
                    </a:lnTo>
                    <a:lnTo>
                      <a:pt x="41" y="341"/>
                    </a:lnTo>
                    <a:lnTo>
                      <a:pt x="34" y="364"/>
                    </a:lnTo>
                    <a:lnTo>
                      <a:pt x="30" y="389"/>
                    </a:lnTo>
                    <a:lnTo>
                      <a:pt x="44" y="399"/>
                    </a:lnTo>
                    <a:lnTo>
                      <a:pt x="60" y="409"/>
                    </a:lnTo>
                    <a:lnTo>
                      <a:pt x="76" y="417"/>
                    </a:lnTo>
                    <a:lnTo>
                      <a:pt x="92" y="427"/>
                    </a:lnTo>
                    <a:lnTo>
                      <a:pt x="108" y="436"/>
                    </a:lnTo>
                    <a:lnTo>
                      <a:pt x="122" y="447"/>
                    </a:lnTo>
                    <a:lnTo>
                      <a:pt x="133" y="460"/>
                    </a:lnTo>
                    <a:lnTo>
                      <a:pt x="143" y="476"/>
                    </a:lnTo>
                    <a:lnTo>
                      <a:pt x="151" y="480"/>
                    </a:lnTo>
                    <a:lnTo>
                      <a:pt x="159" y="487"/>
                    </a:lnTo>
                    <a:lnTo>
                      <a:pt x="164" y="493"/>
                    </a:lnTo>
                    <a:lnTo>
                      <a:pt x="170" y="502"/>
                    </a:lnTo>
                    <a:lnTo>
                      <a:pt x="176" y="508"/>
                    </a:lnTo>
                    <a:lnTo>
                      <a:pt x="183" y="513"/>
                    </a:lnTo>
                    <a:lnTo>
                      <a:pt x="191" y="515"/>
                    </a:lnTo>
                    <a:lnTo>
                      <a:pt x="200" y="513"/>
                    </a:lnTo>
                    <a:lnTo>
                      <a:pt x="191" y="492"/>
                    </a:lnTo>
                    <a:lnTo>
                      <a:pt x="183" y="469"/>
                    </a:lnTo>
                    <a:lnTo>
                      <a:pt x="179" y="446"/>
                    </a:lnTo>
                    <a:lnTo>
                      <a:pt x="182" y="421"/>
                    </a:lnTo>
                    <a:lnTo>
                      <a:pt x="174" y="416"/>
                    </a:lnTo>
                    <a:lnTo>
                      <a:pt x="163" y="412"/>
                    </a:lnTo>
                    <a:lnTo>
                      <a:pt x="156" y="406"/>
                    </a:lnTo>
                    <a:lnTo>
                      <a:pt x="158" y="397"/>
                    </a:lnTo>
                    <a:lnTo>
                      <a:pt x="163" y="389"/>
                    </a:lnTo>
                    <a:lnTo>
                      <a:pt x="169" y="387"/>
                    </a:lnTo>
                    <a:lnTo>
                      <a:pt x="176" y="390"/>
                    </a:lnTo>
                    <a:lnTo>
                      <a:pt x="183" y="393"/>
                    </a:lnTo>
                    <a:lnTo>
                      <a:pt x="190" y="398"/>
                    </a:lnTo>
                    <a:lnTo>
                      <a:pt x="197" y="399"/>
                    </a:lnTo>
                    <a:lnTo>
                      <a:pt x="201" y="394"/>
                    </a:lnTo>
                    <a:lnTo>
                      <a:pt x="206" y="383"/>
                    </a:lnTo>
                    <a:lnTo>
                      <a:pt x="215" y="336"/>
                    </a:lnTo>
                    <a:lnTo>
                      <a:pt x="225" y="287"/>
                    </a:lnTo>
                    <a:lnTo>
                      <a:pt x="236" y="240"/>
                    </a:lnTo>
                    <a:lnTo>
                      <a:pt x="246" y="193"/>
                    </a:lnTo>
                    <a:lnTo>
                      <a:pt x="257" y="145"/>
                    </a:lnTo>
                    <a:lnTo>
                      <a:pt x="267" y="98"/>
                    </a:lnTo>
                    <a:lnTo>
                      <a:pt x="277" y="51"/>
                    </a:lnTo>
                    <a:lnTo>
                      <a:pt x="286" y="3"/>
                    </a:lnTo>
                    <a:lnTo>
                      <a:pt x="303" y="0"/>
                    </a:lnTo>
                    <a:lnTo>
                      <a:pt x="308" y="11"/>
                    </a:lnTo>
                    <a:lnTo>
                      <a:pt x="307" y="28"/>
                    </a:lnTo>
                    <a:lnTo>
                      <a:pt x="305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5" name="Freeform 39"/>
              <p:cNvSpPr>
                <a:spLocks/>
              </p:cNvSpPr>
              <p:nvPr/>
            </p:nvSpPr>
            <p:spPr bwMode="auto">
              <a:xfrm>
                <a:off x="1858" y="3122"/>
                <a:ext cx="283" cy="627"/>
              </a:xfrm>
              <a:custGeom>
                <a:avLst/>
                <a:gdLst>
                  <a:gd name="T0" fmla="*/ 79 w 323"/>
                  <a:gd name="T1" fmla="*/ 1 h 1091"/>
                  <a:gd name="T2" fmla="*/ 71 w 323"/>
                  <a:gd name="T3" fmla="*/ 3 h 1091"/>
                  <a:gd name="T4" fmla="*/ 58 w 323"/>
                  <a:gd name="T5" fmla="*/ 3 h 1091"/>
                  <a:gd name="T6" fmla="*/ 44 w 323"/>
                  <a:gd name="T7" fmla="*/ 2 h 1091"/>
                  <a:gd name="T8" fmla="*/ 35 w 323"/>
                  <a:gd name="T9" fmla="*/ 3 h 1091"/>
                  <a:gd name="T10" fmla="*/ 31 w 323"/>
                  <a:gd name="T11" fmla="*/ 4 h 1091"/>
                  <a:gd name="T12" fmla="*/ 26 w 323"/>
                  <a:gd name="T13" fmla="*/ 5 h 1091"/>
                  <a:gd name="T14" fmla="*/ 18 w 323"/>
                  <a:gd name="T15" fmla="*/ 6 h 1091"/>
                  <a:gd name="T16" fmla="*/ 18 w 323"/>
                  <a:gd name="T17" fmla="*/ 7 h 1091"/>
                  <a:gd name="T18" fmla="*/ 27 w 323"/>
                  <a:gd name="T19" fmla="*/ 6 h 1091"/>
                  <a:gd name="T20" fmla="*/ 46 w 323"/>
                  <a:gd name="T21" fmla="*/ 6 h 1091"/>
                  <a:gd name="T22" fmla="*/ 63 w 323"/>
                  <a:gd name="T23" fmla="*/ 4 h 1091"/>
                  <a:gd name="T24" fmla="*/ 77 w 323"/>
                  <a:gd name="T25" fmla="*/ 3 h 1091"/>
                  <a:gd name="T26" fmla="*/ 88 w 323"/>
                  <a:gd name="T27" fmla="*/ 2 h 1091"/>
                  <a:gd name="T28" fmla="*/ 91 w 323"/>
                  <a:gd name="T29" fmla="*/ 1 h 1091"/>
                  <a:gd name="T30" fmla="*/ 97 w 323"/>
                  <a:gd name="T31" fmla="*/ 1 h 1091"/>
                  <a:gd name="T32" fmla="*/ 96 w 323"/>
                  <a:gd name="T33" fmla="*/ 2 h 1091"/>
                  <a:gd name="T34" fmla="*/ 88 w 323"/>
                  <a:gd name="T35" fmla="*/ 3 h 1091"/>
                  <a:gd name="T36" fmla="*/ 84 w 323"/>
                  <a:gd name="T37" fmla="*/ 3 h 1091"/>
                  <a:gd name="T38" fmla="*/ 77 w 323"/>
                  <a:gd name="T39" fmla="*/ 4 h 1091"/>
                  <a:gd name="T40" fmla="*/ 63 w 323"/>
                  <a:gd name="T41" fmla="*/ 5 h 1091"/>
                  <a:gd name="T42" fmla="*/ 45 w 323"/>
                  <a:gd name="T43" fmla="*/ 6 h 1091"/>
                  <a:gd name="T44" fmla="*/ 27 w 323"/>
                  <a:gd name="T45" fmla="*/ 7 h 1091"/>
                  <a:gd name="T46" fmla="*/ 22 w 323"/>
                  <a:gd name="T47" fmla="*/ 7 h 1091"/>
                  <a:gd name="T48" fmla="*/ 9 w 323"/>
                  <a:gd name="T49" fmla="*/ 7 h 1091"/>
                  <a:gd name="T50" fmla="*/ 9 w 323"/>
                  <a:gd name="T51" fmla="*/ 6 h 1091"/>
                  <a:gd name="T52" fmla="*/ 14 w 323"/>
                  <a:gd name="T53" fmla="*/ 5 h 1091"/>
                  <a:gd name="T54" fmla="*/ 20 w 323"/>
                  <a:gd name="T55" fmla="*/ 4 h 1091"/>
                  <a:gd name="T56" fmla="*/ 26 w 323"/>
                  <a:gd name="T57" fmla="*/ 3 h 1091"/>
                  <a:gd name="T58" fmla="*/ 26 w 323"/>
                  <a:gd name="T59" fmla="*/ 2 h 1091"/>
                  <a:gd name="T60" fmla="*/ 16 w 323"/>
                  <a:gd name="T61" fmla="*/ 2 h 1091"/>
                  <a:gd name="T62" fmla="*/ 6 w 323"/>
                  <a:gd name="T63" fmla="*/ 2 h 1091"/>
                  <a:gd name="T64" fmla="*/ 4 w 323"/>
                  <a:gd name="T65" fmla="*/ 2 h 1091"/>
                  <a:gd name="T66" fmla="*/ 0 w 323"/>
                  <a:gd name="T67" fmla="*/ 2 h 1091"/>
                  <a:gd name="T68" fmla="*/ 9 w 323"/>
                  <a:gd name="T69" fmla="*/ 2 h 1091"/>
                  <a:gd name="T70" fmla="*/ 11 w 323"/>
                  <a:gd name="T71" fmla="*/ 2 h 1091"/>
                  <a:gd name="T72" fmla="*/ 11 w 323"/>
                  <a:gd name="T73" fmla="*/ 2 h 1091"/>
                  <a:gd name="T74" fmla="*/ 22 w 323"/>
                  <a:gd name="T75" fmla="*/ 2 h 1091"/>
                  <a:gd name="T76" fmla="*/ 40 w 323"/>
                  <a:gd name="T77" fmla="*/ 2 h 1091"/>
                  <a:gd name="T78" fmla="*/ 59 w 323"/>
                  <a:gd name="T79" fmla="*/ 2 h 1091"/>
                  <a:gd name="T80" fmla="*/ 69 w 323"/>
                  <a:gd name="T81" fmla="*/ 2 h 1091"/>
                  <a:gd name="T82" fmla="*/ 70 w 323"/>
                  <a:gd name="T83" fmla="*/ 1 h 1091"/>
                  <a:gd name="T84" fmla="*/ 77 w 323"/>
                  <a:gd name="T85" fmla="*/ 1 h 109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23" h="1091">
                    <a:moveTo>
                      <a:pt x="258" y="25"/>
                    </a:moveTo>
                    <a:lnTo>
                      <a:pt x="256" y="109"/>
                    </a:lnTo>
                    <a:lnTo>
                      <a:pt x="258" y="195"/>
                    </a:lnTo>
                    <a:lnTo>
                      <a:pt x="256" y="282"/>
                    </a:lnTo>
                    <a:lnTo>
                      <a:pt x="250" y="366"/>
                    </a:lnTo>
                    <a:lnTo>
                      <a:pt x="235" y="373"/>
                    </a:lnTo>
                    <a:lnTo>
                      <a:pt x="220" y="376"/>
                    </a:lnTo>
                    <a:lnTo>
                      <a:pt x="206" y="377"/>
                    </a:lnTo>
                    <a:lnTo>
                      <a:pt x="191" y="375"/>
                    </a:lnTo>
                    <a:lnTo>
                      <a:pt x="176" y="373"/>
                    </a:lnTo>
                    <a:lnTo>
                      <a:pt x="161" y="370"/>
                    </a:lnTo>
                    <a:lnTo>
                      <a:pt x="145" y="369"/>
                    </a:lnTo>
                    <a:lnTo>
                      <a:pt x="129" y="369"/>
                    </a:lnTo>
                    <a:lnTo>
                      <a:pt x="122" y="411"/>
                    </a:lnTo>
                    <a:lnTo>
                      <a:pt x="117" y="453"/>
                    </a:lnTo>
                    <a:lnTo>
                      <a:pt x="111" y="496"/>
                    </a:lnTo>
                    <a:lnTo>
                      <a:pt x="107" y="540"/>
                    </a:lnTo>
                    <a:lnTo>
                      <a:pt x="102" y="582"/>
                    </a:lnTo>
                    <a:lnTo>
                      <a:pt x="96" y="626"/>
                    </a:lnTo>
                    <a:lnTo>
                      <a:pt x="91" y="669"/>
                    </a:lnTo>
                    <a:lnTo>
                      <a:pt x="84" y="710"/>
                    </a:lnTo>
                    <a:lnTo>
                      <a:pt x="72" y="774"/>
                    </a:lnTo>
                    <a:lnTo>
                      <a:pt x="64" y="838"/>
                    </a:lnTo>
                    <a:lnTo>
                      <a:pt x="58" y="903"/>
                    </a:lnTo>
                    <a:lnTo>
                      <a:pt x="53" y="967"/>
                    </a:lnTo>
                    <a:lnTo>
                      <a:pt x="56" y="983"/>
                    </a:lnTo>
                    <a:lnTo>
                      <a:pt x="58" y="1001"/>
                    </a:lnTo>
                    <a:lnTo>
                      <a:pt x="63" y="1016"/>
                    </a:lnTo>
                    <a:lnTo>
                      <a:pt x="71" y="1031"/>
                    </a:lnTo>
                    <a:lnTo>
                      <a:pt x="91" y="973"/>
                    </a:lnTo>
                    <a:lnTo>
                      <a:pt x="111" y="915"/>
                    </a:lnTo>
                    <a:lnTo>
                      <a:pt x="131" y="858"/>
                    </a:lnTo>
                    <a:lnTo>
                      <a:pt x="151" y="800"/>
                    </a:lnTo>
                    <a:lnTo>
                      <a:pt x="170" y="741"/>
                    </a:lnTo>
                    <a:lnTo>
                      <a:pt x="190" y="684"/>
                    </a:lnTo>
                    <a:lnTo>
                      <a:pt x="207" y="625"/>
                    </a:lnTo>
                    <a:lnTo>
                      <a:pt x="224" y="566"/>
                    </a:lnTo>
                    <a:lnTo>
                      <a:pt x="239" y="506"/>
                    </a:lnTo>
                    <a:lnTo>
                      <a:pt x="254" y="446"/>
                    </a:lnTo>
                    <a:lnTo>
                      <a:pt x="267" y="386"/>
                    </a:lnTo>
                    <a:lnTo>
                      <a:pt x="277" y="325"/>
                    </a:lnTo>
                    <a:lnTo>
                      <a:pt x="286" y="263"/>
                    </a:lnTo>
                    <a:lnTo>
                      <a:pt x="293" y="201"/>
                    </a:lnTo>
                    <a:lnTo>
                      <a:pt x="297" y="138"/>
                    </a:lnTo>
                    <a:lnTo>
                      <a:pt x="299" y="73"/>
                    </a:lnTo>
                    <a:lnTo>
                      <a:pt x="308" y="70"/>
                    </a:lnTo>
                    <a:lnTo>
                      <a:pt x="316" y="74"/>
                    </a:lnTo>
                    <a:lnTo>
                      <a:pt x="321" y="82"/>
                    </a:lnTo>
                    <a:lnTo>
                      <a:pt x="323" y="90"/>
                    </a:lnTo>
                    <a:lnTo>
                      <a:pt x="322" y="164"/>
                    </a:lnTo>
                    <a:lnTo>
                      <a:pt x="315" y="241"/>
                    </a:lnTo>
                    <a:lnTo>
                      <a:pt x="306" y="317"/>
                    </a:lnTo>
                    <a:lnTo>
                      <a:pt x="293" y="388"/>
                    </a:lnTo>
                    <a:lnTo>
                      <a:pt x="291" y="416"/>
                    </a:lnTo>
                    <a:lnTo>
                      <a:pt x="288" y="444"/>
                    </a:lnTo>
                    <a:lnTo>
                      <a:pt x="281" y="472"/>
                    </a:lnTo>
                    <a:lnTo>
                      <a:pt x="274" y="498"/>
                    </a:lnTo>
                    <a:lnTo>
                      <a:pt x="266" y="525"/>
                    </a:lnTo>
                    <a:lnTo>
                      <a:pt x="259" y="551"/>
                    </a:lnTo>
                    <a:lnTo>
                      <a:pt x="252" y="579"/>
                    </a:lnTo>
                    <a:lnTo>
                      <a:pt x="247" y="608"/>
                    </a:lnTo>
                    <a:lnTo>
                      <a:pt x="228" y="668"/>
                    </a:lnTo>
                    <a:lnTo>
                      <a:pt x="208" y="728"/>
                    </a:lnTo>
                    <a:lnTo>
                      <a:pt x="187" y="787"/>
                    </a:lnTo>
                    <a:lnTo>
                      <a:pt x="167" y="847"/>
                    </a:lnTo>
                    <a:lnTo>
                      <a:pt x="146" y="907"/>
                    </a:lnTo>
                    <a:lnTo>
                      <a:pt x="126" y="967"/>
                    </a:lnTo>
                    <a:lnTo>
                      <a:pt x="107" y="1026"/>
                    </a:lnTo>
                    <a:lnTo>
                      <a:pt x="89" y="1085"/>
                    </a:lnTo>
                    <a:lnTo>
                      <a:pt x="84" y="1089"/>
                    </a:lnTo>
                    <a:lnTo>
                      <a:pt x="78" y="1091"/>
                    </a:lnTo>
                    <a:lnTo>
                      <a:pt x="71" y="1089"/>
                    </a:lnTo>
                    <a:lnTo>
                      <a:pt x="63" y="1087"/>
                    </a:lnTo>
                    <a:lnTo>
                      <a:pt x="41" y="1050"/>
                    </a:lnTo>
                    <a:lnTo>
                      <a:pt x="28" y="1011"/>
                    </a:lnTo>
                    <a:lnTo>
                      <a:pt x="23" y="970"/>
                    </a:lnTo>
                    <a:lnTo>
                      <a:pt x="23" y="927"/>
                    </a:lnTo>
                    <a:lnTo>
                      <a:pt x="27" y="884"/>
                    </a:lnTo>
                    <a:lnTo>
                      <a:pt x="34" y="842"/>
                    </a:lnTo>
                    <a:lnTo>
                      <a:pt x="40" y="799"/>
                    </a:lnTo>
                    <a:lnTo>
                      <a:pt x="45" y="760"/>
                    </a:lnTo>
                    <a:lnTo>
                      <a:pt x="51" y="711"/>
                    </a:lnTo>
                    <a:lnTo>
                      <a:pt x="58" y="662"/>
                    </a:lnTo>
                    <a:lnTo>
                      <a:pt x="65" y="611"/>
                    </a:lnTo>
                    <a:lnTo>
                      <a:pt x="73" y="562"/>
                    </a:lnTo>
                    <a:lnTo>
                      <a:pt x="80" y="511"/>
                    </a:lnTo>
                    <a:lnTo>
                      <a:pt x="86" y="461"/>
                    </a:lnTo>
                    <a:lnTo>
                      <a:pt x="92" y="412"/>
                    </a:lnTo>
                    <a:lnTo>
                      <a:pt x="98" y="363"/>
                    </a:lnTo>
                    <a:lnTo>
                      <a:pt x="86" y="362"/>
                    </a:lnTo>
                    <a:lnTo>
                      <a:pt x="75" y="360"/>
                    </a:lnTo>
                    <a:lnTo>
                      <a:pt x="63" y="358"/>
                    </a:lnTo>
                    <a:lnTo>
                      <a:pt x="51" y="355"/>
                    </a:lnTo>
                    <a:lnTo>
                      <a:pt x="41" y="352"/>
                    </a:lnTo>
                    <a:lnTo>
                      <a:pt x="30" y="348"/>
                    </a:lnTo>
                    <a:lnTo>
                      <a:pt x="19" y="345"/>
                    </a:lnTo>
                    <a:lnTo>
                      <a:pt x="9" y="340"/>
                    </a:lnTo>
                    <a:lnTo>
                      <a:pt x="8" y="324"/>
                    </a:lnTo>
                    <a:lnTo>
                      <a:pt x="5" y="307"/>
                    </a:lnTo>
                    <a:lnTo>
                      <a:pt x="2" y="290"/>
                    </a:lnTo>
                    <a:lnTo>
                      <a:pt x="0" y="272"/>
                    </a:lnTo>
                    <a:lnTo>
                      <a:pt x="0" y="255"/>
                    </a:lnTo>
                    <a:lnTo>
                      <a:pt x="3" y="240"/>
                    </a:lnTo>
                    <a:lnTo>
                      <a:pt x="11" y="227"/>
                    </a:lnTo>
                    <a:lnTo>
                      <a:pt x="26" y="217"/>
                    </a:lnTo>
                    <a:lnTo>
                      <a:pt x="32" y="229"/>
                    </a:lnTo>
                    <a:lnTo>
                      <a:pt x="34" y="239"/>
                    </a:lnTo>
                    <a:lnTo>
                      <a:pt x="34" y="248"/>
                    </a:lnTo>
                    <a:lnTo>
                      <a:pt x="32" y="259"/>
                    </a:lnTo>
                    <a:lnTo>
                      <a:pt x="32" y="277"/>
                    </a:lnTo>
                    <a:lnTo>
                      <a:pt x="34" y="298"/>
                    </a:lnTo>
                    <a:lnTo>
                      <a:pt x="40" y="315"/>
                    </a:lnTo>
                    <a:lnTo>
                      <a:pt x="53" y="327"/>
                    </a:lnTo>
                    <a:lnTo>
                      <a:pt x="73" y="331"/>
                    </a:lnTo>
                    <a:lnTo>
                      <a:pt x="93" y="336"/>
                    </a:lnTo>
                    <a:lnTo>
                      <a:pt x="113" y="338"/>
                    </a:lnTo>
                    <a:lnTo>
                      <a:pt x="132" y="340"/>
                    </a:lnTo>
                    <a:lnTo>
                      <a:pt x="153" y="343"/>
                    </a:lnTo>
                    <a:lnTo>
                      <a:pt x="172" y="344"/>
                    </a:lnTo>
                    <a:lnTo>
                      <a:pt x="194" y="346"/>
                    </a:lnTo>
                    <a:lnTo>
                      <a:pt x="215" y="348"/>
                    </a:lnTo>
                    <a:lnTo>
                      <a:pt x="223" y="340"/>
                    </a:lnTo>
                    <a:lnTo>
                      <a:pt x="228" y="257"/>
                    </a:lnTo>
                    <a:lnTo>
                      <a:pt x="230" y="173"/>
                    </a:lnTo>
                    <a:lnTo>
                      <a:pt x="230" y="88"/>
                    </a:lnTo>
                    <a:lnTo>
                      <a:pt x="231" y="4"/>
                    </a:lnTo>
                    <a:lnTo>
                      <a:pt x="243" y="0"/>
                    </a:lnTo>
                    <a:lnTo>
                      <a:pt x="251" y="5"/>
                    </a:lnTo>
                    <a:lnTo>
                      <a:pt x="255" y="14"/>
                    </a:lnTo>
                    <a:lnTo>
                      <a:pt x="258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6" name="Line 40"/>
              <p:cNvSpPr>
                <a:spLocks noChangeShapeType="1"/>
              </p:cNvSpPr>
              <p:nvPr/>
            </p:nvSpPr>
            <p:spPr bwMode="auto">
              <a:xfrm flipV="1">
                <a:off x="2595" y="2504"/>
                <a:ext cx="284" cy="1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0138" name="Text Box 42"/>
            <p:cNvSpPr txBox="1">
              <a:spLocks noChangeArrowheads="1"/>
            </p:cNvSpPr>
            <p:nvPr/>
          </p:nvSpPr>
          <p:spPr bwMode="auto">
            <a:xfrm>
              <a:off x="975" y="73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目的：</a:t>
              </a:r>
            </a:p>
          </p:txBody>
        </p:sp>
      </p:grpSp>
      <p:graphicFrame>
        <p:nvGraphicFramePr>
          <p:cNvPr id="260142" name="Object 46"/>
          <p:cNvGraphicFramePr>
            <a:graphicFrameLocks noChangeAspect="1"/>
          </p:cNvGraphicFramePr>
          <p:nvPr/>
        </p:nvGraphicFramePr>
        <p:xfrm>
          <a:off x="2771775" y="549275"/>
          <a:ext cx="55356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9" name="Equation" r:id="rId3" imgW="5537200" imgH="1117600" progId="Equation.DSMT4">
                  <p:embed/>
                </p:oleObj>
              </mc:Choice>
              <mc:Fallback>
                <p:oleObj name="Equation" r:id="rId3" imgW="5537200" imgH="1117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9275"/>
                        <a:ext cx="55356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44" name="Text Box 48"/>
          <p:cNvSpPr txBox="1">
            <a:spLocks noChangeArrowheads="1"/>
          </p:cNvSpPr>
          <p:nvPr/>
        </p:nvSpPr>
        <p:spPr bwMode="auto">
          <a:xfrm>
            <a:off x="2555875" y="115888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对给定的二次型</a:t>
            </a:r>
          </a:p>
        </p:txBody>
      </p:sp>
      <p:sp>
        <p:nvSpPr>
          <p:cNvPr id="260146" name="Text Box 50"/>
          <p:cNvSpPr txBox="1">
            <a:spLocks noChangeArrowheads="1"/>
          </p:cNvSpPr>
          <p:nvPr/>
        </p:nvSpPr>
        <p:spPr bwMode="auto">
          <a:xfrm>
            <a:off x="107950" y="1628775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找可逆的线性变换</a:t>
            </a:r>
            <a:r>
              <a:rPr lang="en-US" altLang="zh-CN" dirty="0"/>
              <a:t>(</a:t>
            </a:r>
            <a:r>
              <a:rPr lang="zh-CN" altLang="en-US" dirty="0"/>
              <a:t>坐标变换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grpSp>
        <p:nvGrpSpPr>
          <p:cNvPr id="260150" name="Group 54"/>
          <p:cNvGrpSpPr>
            <a:grpSpLocks/>
          </p:cNvGrpSpPr>
          <p:nvPr/>
        </p:nvGrpSpPr>
        <p:grpSpPr bwMode="auto">
          <a:xfrm>
            <a:off x="932861" y="2122719"/>
            <a:ext cx="7434263" cy="2395537"/>
            <a:chOff x="901" y="481"/>
            <a:chExt cx="4683" cy="1509"/>
          </a:xfrm>
        </p:grpSpPr>
        <p:graphicFrame>
          <p:nvGraphicFramePr>
            <p:cNvPr id="32782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763847"/>
                </p:ext>
              </p:extLst>
            </p:nvPr>
          </p:nvGraphicFramePr>
          <p:xfrm>
            <a:off x="901" y="481"/>
            <a:ext cx="2810" cy="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20" name="Equation" r:id="rId5" imgW="4953000" imgH="2070100" progId="Equation.DSMT4">
                    <p:embed/>
                  </p:oleObj>
                </mc:Choice>
                <mc:Fallback>
                  <p:oleObj name="Equation" r:id="rId5" imgW="4953000" imgH="20701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481"/>
                          <a:ext cx="2810" cy="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53"/>
            <p:cNvGraphicFramePr>
              <a:graphicFrameLocks noChangeAspect="1"/>
            </p:cNvGraphicFramePr>
            <p:nvPr/>
          </p:nvGraphicFramePr>
          <p:xfrm>
            <a:off x="3560" y="1677"/>
            <a:ext cx="202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21" name="Equation" r:id="rId7" imgW="3213100" imgH="495300" progId="Equation.DSMT4">
                    <p:embed/>
                  </p:oleObj>
                </mc:Choice>
                <mc:Fallback>
                  <p:oleObj name="Equation" r:id="rId7" imgW="3213100" imgH="4953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677"/>
                          <a:ext cx="202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0151" name="Text Box 55"/>
          <p:cNvSpPr txBox="1">
            <a:spLocks noChangeArrowheads="1"/>
          </p:cNvSpPr>
          <p:nvPr/>
        </p:nvSpPr>
        <p:spPr bwMode="auto">
          <a:xfrm>
            <a:off x="106363" y="4365625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代入</a:t>
            </a:r>
            <a:r>
              <a:rPr lang="en-US" altLang="zh-CN" dirty="0"/>
              <a:t>(1)</a:t>
            </a:r>
            <a:r>
              <a:rPr lang="zh-CN" altLang="en-US" dirty="0"/>
              <a:t>式，使之成为标准形</a:t>
            </a:r>
          </a:p>
        </p:txBody>
      </p:sp>
      <p:graphicFrame>
        <p:nvGraphicFramePr>
          <p:cNvPr id="260152" name="Object 56"/>
          <p:cNvGraphicFramePr>
            <a:graphicFrameLocks noChangeAspect="1"/>
          </p:cNvGraphicFramePr>
          <p:nvPr/>
        </p:nvGraphicFramePr>
        <p:xfrm>
          <a:off x="1127125" y="4884738"/>
          <a:ext cx="43815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2" name="Equation" r:id="rId9" imgW="4381500" imgH="533400" progId="Equation.DSMT4">
                  <p:embed/>
                </p:oleObj>
              </mc:Choice>
              <mc:Fallback>
                <p:oleObj name="Equation" r:id="rId9" imgW="4381500" imgH="5334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884738"/>
                        <a:ext cx="43815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53" name="Text Box 57"/>
          <p:cNvSpPr txBox="1">
            <a:spLocks noChangeArrowheads="1"/>
          </p:cNvSpPr>
          <p:nvPr/>
        </p:nvSpPr>
        <p:spPr bwMode="auto">
          <a:xfrm>
            <a:off x="107950" y="5661025"/>
            <a:ext cx="734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称上面过程为</a:t>
            </a:r>
            <a:r>
              <a:rPr lang="zh-CN" altLang="en-US" dirty="0">
                <a:solidFill>
                  <a:schemeClr val="accent2"/>
                </a:solidFill>
              </a:rPr>
              <a:t>化二次型为标准形</a:t>
            </a:r>
            <a:r>
              <a:rPr lang="zh-CN" altLang="en-US" dirty="0"/>
              <a:t>。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997939" y="6365875"/>
            <a:ext cx="189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002060"/>
                </a:solidFill>
              </a:rPr>
              <a:t>1.</a:t>
            </a:r>
            <a:r>
              <a:rPr lang="zh-CN" altLang="en-US" kern="0" dirty="0" smtClean="0">
                <a:solidFill>
                  <a:srgbClr val="FF0000"/>
                </a:solidFill>
              </a:rPr>
              <a:t>合同变换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3231969" y="6346361"/>
            <a:ext cx="15359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002060"/>
                </a:solidFill>
              </a:rPr>
              <a:t>2.</a:t>
            </a:r>
            <a:r>
              <a:rPr lang="zh-CN" altLang="en-US" kern="0" dirty="0">
                <a:solidFill>
                  <a:srgbClr val="002060"/>
                </a:solidFill>
              </a:rPr>
              <a:t>配方法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002060"/>
                </a:solidFill>
              </a:rPr>
              <a:t> </a:t>
            </a:r>
            <a:endParaRPr lang="zh-CN" altLang="en-US" kern="0" dirty="0" smtClean="0">
              <a:solidFill>
                <a:srgbClr val="FF0000"/>
              </a:solidFill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5235575" y="6334125"/>
            <a:ext cx="19859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002060"/>
                </a:solidFill>
              </a:rPr>
              <a:t>3. </a:t>
            </a:r>
            <a:r>
              <a:rPr lang="zh-CN" altLang="en-US" kern="0" dirty="0" smtClean="0">
                <a:solidFill>
                  <a:srgbClr val="008000"/>
                </a:solidFill>
              </a:rPr>
              <a:t>正交变换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3736" y="2247475"/>
            <a:ext cx="4157832" cy="15850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44" grpId="0"/>
      <p:bldP spid="260146" grpId="0"/>
      <p:bldP spid="260151" grpId="0"/>
      <p:bldP spid="260153" grpId="0"/>
      <p:bldP spid="37" grpId="0" build="p" autoUpdateAnimBg="0"/>
      <p:bldP spid="38" grpId="0" build="p" autoUpdateAnimBg="0"/>
      <p:bldP spid="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2" name="矩形 33"/>
          <p:cNvSpPr>
            <a:spLocks noChangeArrowheads="1"/>
          </p:cNvSpPr>
          <p:nvPr/>
        </p:nvSpPr>
        <p:spPr bwMode="auto">
          <a:xfrm>
            <a:off x="827584" y="332656"/>
            <a:ext cx="71287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4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合同变换</a:t>
            </a:r>
            <a:r>
              <a:rPr lang="zh-CN" altLang="en-US" sz="4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化二次型为标准型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484784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方法一：（后页例题）对</a:t>
            </a:r>
            <a:r>
              <a:rPr lang="en-US" altLang="zh-CN" sz="3200" b="0" i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A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施加</a:t>
            </a:r>
            <a:r>
              <a:rPr lang="zh-CN" altLang="en-US" sz="3200" b="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行变换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和</a:t>
            </a:r>
            <a:r>
              <a:rPr lang="zh-CN" altLang="en-US" sz="3200" b="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对应的列变换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，最终变成对角矩阵；对</a:t>
            </a:r>
            <a:r>
              <a:rPr lang="en-US" altLang="zh-CN" sz="3200" b="0" i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E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只</a:t>
            </a:r>
            <a:r>
              <a:rPr lang="zh-CN" altLang="en-US" sz="3200" b="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做对应的列变换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（得到</a:t>
            </a:r>
            <a:r>
              <a:rPr lang="en-US" altLang="zh-CN" sz="3200" b="0" i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C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）    </a:t>
            </a:r>
            <a:endParaRPr lang="en-US" altLang="zh-CN" sz="3200" b="0" dirty="0" smtClean="0">
              <a:solidFill>
                <a:schemeClr val="accent6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endParaRPr lang="en-US" altLang="zh-CN" sz="3200" b="0" dirty="0" smtClean="0">
              <a:solidFill>
                <a:schemeClr val="accent6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或者：</a:t>
            </a:r>
            <a:endParaRPr lang="en-US" altLang="zh-CN" sz="3200" b="0" dirty="0" smtClean="0">
              <a:solidFill>
                <a:schemeClr val="accent6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endParaRPr lang="en-US" altLang="zh-CN" sz="3200" b="0" dirty="0">
              <a:solidFill>
                <a:schemeClr val="accent6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方法二：（</a:t>
            </a:r>
            <a:r>
              <a:rPr lang="en-US" altLang="zh-CN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p191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例）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对</a:t>
            </a:r>
            <a:r>
              <a:rPr lang="en-US" altLang="zh-CN" sz="3200" b="0" i="1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3200" b="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施加</a:t>
            </a:r>
            <a:r>
              <a:rPr lang="zh-CN" altLang="en-US" sz="3200" b="0" dirty="0">
                <a:solidFill>
                  <a:srgbClr val="C00000"/>
                </a:solidFill>
                <a:ea typeface="微软雅黑" panose="020B0503020204020204" pitchFamily="34" charset="-122"/>
              </a:rPr>
              <a:t>行变换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和</a:t>
            </a:r>
            <a:r>
              <a:rPr lang="zh-CN" altLang="en-US" sz="3200" b="0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对应的列</a:t>
            </a:r>
            <a:r>
              <a:rPr lang="zh-CN" altLang="en-US" sz="3200" b="0" dirty="0">
                <a:solidFill>
                  <a:srgbClr val="C00000"/>
                </a:solidFill>
                <a:ea typeface="微软雅黑" panose="020B0503020204020204" pitchFamily="34" charset="-122"/>
              </a:rPr>
              <a:t>变换</a:t>
            </a:r>
            <a:r>
              <a:rPr lang="zh-CN" altLang="en-US" sz="3200" b="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，最终变成</a:t>
            </a:r>
            <a:r>
              <a:rPr lang="zh-CN" altLang="en-US" sz="3200" b="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对角矩阵；对</a:t>
            </a:r>
            <a:r>
              <a:rPr lang="en-US" altLang="zh-CN" sz="3200" b="0" i="1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E</a:t>
            </a:r>
            <a:r>
              <a:rPr lang="zh-CN" altLang="en-US" sz="3200" b="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只</a:t>
            </a:r>
            <a:r>
              <a:rPr lang="zh-CN" altLang="en-US" sz="3200" b="0" dirty="0">
                <a:solidFill>
                  <a:srgbClr val="C00000"/>
                </a:solidFill>
                <a:ea typeface="微软雅黑" panose="020B0503020204020204" pitchFamily="34" charset="-122"/>
              </a:rPr>
              <a:t>做对应的行变换</a:t>
            </a:r>
            <a:r>
              <a:rPr lang="zh-CN" altLang="en-US" sz="3200" b="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（得到</a:t>
            </a:r>
            <a:r>
              <a:rPr lang="en-US" altLang="zh-CN" sz="3200" b="0" i="1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C</a:t>
            </a:r>
            <a:r>
              <a:rPr lang="en-US" altLang="zh-CN" sz="3200" b="0" baseline="300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T</a:t>
            </a:r>
            <a:r>
              <a:rPr lang="zh-CN" altLang="en-US" sz="3200" b="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）</a:t>
            </a:r>
            <a:endParaRPr lang="zh-CN" altLang="en-US" sz="3200" b="0" dirty="0">
              <a:solidFill>
                <a:schemeClr val="accent6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553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8150" y="766763"/>
            <a:ext cx="87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kern="0" dirty="0" smtClean="0">
                <a:solidFill>
                  <a:srgbClr val="A50E82"/>
                </a:solidFill>
              </a:rPr>
              <a:t>例</a:t>
            </a:r>
            <a:r>
              <a:rPr lang="en-US" altLang="zh-CN" sz="3600" kern="0" dirty="0" smtClean="0">
                <a:solidFill>
                  <a:srgbClr val="A50E82"/>
                </a:solidFill>
              </a:rPr>
              <a:t>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01763" y="841375"/>
            <a:ext cx="612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3300"/>
                </a:solidFill>
              </a:rPr>
              <a:t>化二次型  </a:t>
            </a:r>
            <a:r>
              <a:rPr lang="en-US" altLang="zh-CN" i="1" kern="0" dirty="0" smtClean="0">
                <a:solidFill>
                  <a:srgbClr val="003300"/>
                </a:solidFill>
              </a:rPr>
              <a:t>f</a:t>
            </a:r>
            <a:r>
              <a:rPr lang="en-US" altLang="zh-CN" b="0" kern="0" dirty="0" smtClean="0">
                <a:solidFill>
                  <a:srgbClr val="003300"/>
                </a:solidFill>
              </a:rPr>
              <a:t> = </a:t>
            </a:r>
            <a:r>
              <a:rPr lang="en-US" altLang="zh-CN" i="1" kern="0" dirty="0" smtClean="0">
                <a:solidFill>
                  <a:srgbClr val="003300"/>
                </a:solidFill>
              </a:rPr>
              <a:t>x</a:t>
            </a:r>
            <a:r>
              <a:rPr lang="en-US" altLang="zh-CN" b="0" kern="0" baseline="-25000" dirty="0" smtClean="0">
                <a:solidFill>
                  <a:srgbClr val="003300"/>
                </a:solidFill>
              </a:rPr>
              <a:t>1</a:t>
            </a:r>
            <a:r>
              <a:rPr lang="en-US" altLang="zh-CN" b="0" kern="0" baseline="30000" dirty="0" smtClean="0">
                <a:solidFill>
                  <a:srgbClr val="003300"/>
                </a:solidFill>
              </a:rPr>
              <a:t>2</a:t>
            </a:r>
            <a:r>
              <a:rPr lang="en-US" altLang="zh-CN" b="0" kern="0" dirty="0" smtClean="0">
                <a:solidFill>
                  <a:srgbClr val="003300"/>
                </a:solidFill>
              </a:rPr>
              <a:t> + 2</a:t>
            </a:r>
            <a:r>
              <a:rPr lang="en-US" altLang="zh-CN" i="1" kern="0" dirty="0" smtClean="0">
                <a:solidFill>
                  <a:srgbClr val="003300"/>
                </a:solidFill>
              </a:rPr>
              <a:t>x</a:t>
            </a:r>
            <a:r>
              <a:rPr lang="en-US" altLang="zh-CN" b="0" kern="0" baseline="-25000" dirty="0" smtClean="0">
                <a:solidFill>
                  <a:srgbClr val="003300"/>
                </a:solidFill>
              </a:rPr>
              <a:t>1</a:t>
            </a:r>
            <a:r>
              <a:rPr lang="en-US" altLang="zh-CN" i="1" kern="0" dirty="0" smtClean="0">
                <a:solidFill>
                  <a:srgbClr val="003300"/>
                </a:solidFill>
              </a:rPr>
              <a:t>x</a:t>
            </a:r>
            <a:r>
              <a:rPr lang="en-US" altLang="zh-CN" b="0" kern="0" baseline="-25000" dirty="0" smtClean="0">
                <a:solidFill>
                  <a:srgbClr val="003300"/>
                </a:solidFill>
              </a:rPr>
              <a:t>2</a:t>
            </a:r>
            <a:r>
              <a:rPr lang="en-US" altLang="zh-CN" b="0" kern="0" dirty="0" smtClean="0">
                <a:solidFill>
                  <a:srgbClr val="003300"/>
                </a:solidFill>
              </a:rPr>
              <a:t> – 4</a:t>
            </a:r>
            <a:r>
              <a:rPr lang="en-US" altLang="zh-CN" i="1" kern="0" dirty="0" smtClean="0">
                <a:solidFill>
                  <a:srgbClr val="003300"/>
                </a:solidFill>
              </a:rPr>
              <a:t>x</a:t>
            </a:r>
            <a:r>
              <a:rPr lang="en-US" altLang="zh-CN" b="0" kern="0" baseline="-25000" dirty="0" smtClean="0">
                <a:solidFill>
                  <a:srgbClr val="003300"/>
                </a:solidFill>
              </a:rPr>
              <a:t>1</a:t>
            </a:r>
            <a:r>
              <a:rPr lang="en-US" altLang="zh-CN" i="1" kern="0" dirty="0" smtClean="0">
                <a:solidFill>
                  <a:srgbClr val="003300"/>
                </a:solidFill>
              </a:rPr>
              <a:t>x</a:t>
            </a:r>
            <a:r>
              <a:rPr lang="en-US" altLang="zh-CN" b="0" kern="0" baseline="-25000" dirty="0" smtClean="0">
                <a:solidFill>
                  <a:srgbClr val="003300"/>
                </a:solidFill>
              </a:rPr>
              <a:t>3</a:t>
            </a:r>
            <a:r>
              <a:rPr lang="en-US" altLang="zh-CN" b="0" kern="0" dirty="0" smtClean="0">
                <a:solidFill>
                  <a:srgbClr val="003300"/>
                </a:solidFill>
              </a:rPr>
              <a:t> + 3</a:t>
            </a:r>
            <a:r>
              <a:rPr lang="en-US" altLang="zh-CN" i="1" kern="0" dirty="0" smtClean="0">
                <a:solidFill>
                  <a:srgbClr val="003300"/>
                </a:solidFill>
              </a:rPr>
              <a:t>x</a:t>
            </a:r>
            <a:r>
              <a:rPr lang="en-US" altLang="zh-CN" b="0" kern="0" baseline="-25000" dirty="0" smtClean="0">
                <a:solidFill>
                  <a:srgbClr val="003300"/>
                </a:solidFill>
              </a:rPr>
              <a:t>2</a:t>
            </a:r>
            <a:r>
              <a:rPr lang="en-US" altLang="zh-CN" b="0" kern="0" baseline="30000" dirty="0" smtClean="0">
                <a:solidFill>
                  <a:srgbClr val="003300"/>
                </a:solidFill>
              </a:rPr>
              <a:t>2</a:t>
            </a:r>
            <a:endParaRPr lang="en-US" altLang="zh-CN" b="0" kern="0" dirty="0" smtClean="0">
              <a:solidFill>
                <a:srgbClr val="0033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48538" y="8731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b="0" kern="0" dirty="0">
                <a:solidFill>
                  <a:srgbClr val="003300"/>
                </a:solidFill>
              </a:rPr>
              <a:t>为标准型。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1013" y="1697038"/>
            <a:ext cx="941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kern="0" dirty="0" smtClean="0">
                <a:solidFill>
                  <a:srgbClr val="A50E82"/>
                </a:solidFill>
              </a:rPr>
              <a:t>解：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309688" y="1855788"/>
            <a:ext cx="5353050" cy="1593850"/>
            <a:chOff x="752" y="771"/>
            <a:chExt cx="3372" cy="100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52" y="1072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dirty="0" smtClean="0">
                  <a:solidFill>
                    <a:srgbClr val="003300"/>
                  </a:solidFill>
                </a:rPr>
                <a:t>f</a:t>
              </a:r>
              <a:r>
                <a:rPr lang="en-US" altLang="zh-CN" b="0" kern="0" dirty="0" smtClean="0">
                  <a:solidFill>
                    <a:srgbClr val="003300"/>
                  </a:solidFill>
                </a:rPr>
                <a:t>  = ( </a:t>
              </a:r>
              <a:r>
                <a:rPr lang="en-US" altLang="zh-CN" i="1" kern="0" dirty="0" smtClean="0">
                  <a:solidFill>
                    <a:srgbClr val="003300"/>
                  </a:solidFill>
                </a:rPr>
                <a:t>x</a:t>
              </a:r>
              <a:r>
                <a:rPr lang="en-US" altLang="zh-CN" b="0" kern="0" baseline="-25000" dirty="0" smtClean="0">
                  <a:solidFill>
                    <a:srgbClr val="003300"/>
                  </a:solidFill>
                </a:rPr>
                <a:t>1</a:t>
              </a:r>
              <a:r>
                <a:rPr lang="en-US" altLang="zh-CN" b="0" kern="0" dirty="0" smtClean="0">
                  <a:solidFill>
                    <a:srgbClr val="003300"/>
                  </a:solidFill>
                </a:rPr>
                <a:t>   </a:t>
              </a:r>
              <a:r>
                <a:rPr lang="en-US" altLang="zh-CN" i="1" kern="0" dirty="0" smtClean="0">
                  <a:solidFill>
                    <a:srgbClr val="003300"/>
                  </a:solidFill>
                </a:rPr>
                <a:t>x</a:t>
              </a:r>
              <a:r>
                <a:rPr lang="en-US" altLang="zh-CN" b="0" kern="0" baseline="-25000" dirty="0" smtClean="0">
                  <a:solidFill>
                    <a:srgbClr val="003300"/>
                  </a:solidFill>
                </a:rPr>
                <a:t>2</a:t>
              </a:r>
              <a:r>
                <a:rPr lang="en-US" altLang="zh-CN" b="0" kern="0" dirty="0" smtClean="0">
                  <a:solidFill>
                    <a:srgbClr val="003300"/>
                  </a:solidFill>
                </a:rPr>
                <a:t>   </a:t>
              </a:r>
              <a:r>
                <a:rPr lang="en-US" altLang="zh-CN" i="1" kern="0" dirty="0" smtClean="0">
                  <a:solidFill>
                    <a:srgbClr val="003300"/>
                  </a:solidFill>
                </a:rPr>
                <a:t>x</a:t>
              </a:r>
              <a:r>
                <a:rPr lang="en-US" altLang="zh-CN" b="0" kern="0" baseline="-25000" dirty="0" smtClean="0">
                  <a:solidFill>
                    <a:srgbClr val="003300"/>
                  </a:solidFill>
                </a:rPr>
                <a:t>3 </a:t>
              </a:r>
              <a:r>
                <a:rPr lang="en-US" altLang="zh-CN" b="0" kern="0" dirty="0" smtClean="0">
                  <a:solidFill>
                    <a:srgbClr val="003300"/>
                  </a:solidFill>
                </a:rPr>
                <a:t>)</a:t>
              </a:r>
            </a:p>
          </p:txBody>
        </p:sp>
        <p:graphicFrame>
          <p:nvGraphicFramePr>
            <p:cNvPr id="39964" name="Object 8"/>
            <p:cNvGraphicFramePr>
              <a:graphicFrameLocks noChangeAspect="1"/>
            </p:cNvGraphicFramePr>
            <p:nvPr/>
          </p:nvGraphicFramePr>
          <p:xfrm>
            <a:off x="2364" y="793"/>
            <a:ext cx="127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29" name="Equation" r:id="rId3" imgW="927100" imgH="711200" progId="Equation.DSMT4">
                    <p:embed/>
                  </p:oleObj>
                </mc:Choice>
                <mc:Fallback>
                  <p:oleObj name="Equation" r:id="rId3" imgW="927100" imgH="711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793"/>
                          <a:ext cx="1279" cy="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5" name="Object 9"/>
            <p:cNvGraphicFramePr>
              <a:graphicFrameLocks noChangeAspect="1"/>
            </p:cNvGraphicFramePr>
            <p:nvPr/>
          </p:nvGraphicFramePr>
          <p:xfrm>
            <a:off x="3653" y="771"/>
            <a:ext cx="471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30" name="Equation" r:id="rId5" imgW="342751" imgH="710891" progId="Equation.DSMT4">
                    <p:embed/>
                  </p:oleObj>
                </mc:Choice>
                <mc:Fallback>
                  <p:oleObj name="Equation" r:id="rId5" imgW="342751" imgH="71089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771"/>
                          <a:ext cx="471" cy="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635125" y="3627438"/>
            <a:ext cx="2308225" cy="3006725"/>
            <a:chOff x="968" y="1859"/>
            <a:chExt cx="1454" cy="1894"/>
          </a:xfrm>
        </p:grpSpPr>
        <p:graphicFrame>
          <p:nvGraphicFramePr>
            <p:cNvPr id="39961" name="Object 11"/>
            <p:cNvGraphicFramePr>
              <a:graphicFrameLocks noChangeAspect="1"/>
            </p:cNvGraphicFramePr>
            <p:nvPr/>
          </p:nvGraphicFramePr>
          <p:xfrm>
            <a:off x="968" y="1859"/>
            <a:ext cx="1454" cy="1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31" name="公式" r:id="rId7" imgW="1054100" imgH="1371600" progId="Equation.3">
                    <p:embed/>
                  </p:oleObj>
                </mc:Choice>
                <mc:Fallback>
                  <p:oleObj name="公式" r:id="rId7" imgW="1054100" imgH="1371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1859"/>
                          <a:ext cx="1454" cy="1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34" y="2796"/>
              <a:ext cx="10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075793" y="5064125"/>
            <a:ext cx="2184400" cy="93662"/>
          </a:xfrm>
          <a:prstGeom prst="rightArrow">
            <a:avLst>
              <a:gd name="adj1" fmla="val 56185"/>
              <a:gd name="adj2" fmla="val 57266"/>
            </a:avLst>
          </a:prstGeom>
          <a:solidFill>
            <a:srgbClr val="0000FF"/>
          </a:solidFill>
          <a:ln w="9525">
            <a:solidFill>
              <a:srgbClr val="76DBF4"/>
            </a:solidFill>
            <a:miter lim="800000"/>
            <a:headEnd type="none" w="sm" len="lg"/>
            <a:tailEnd type="none" w="lg" len="lg"/>
          </a:ln>
          <a:effectLst/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266514" y="4648626"/>
            <a:ext cx="15825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FF0000"/>
                </a:solidFill>
              </a:rPr>
              <a:t>– </a:t>
            </a:r>
            <a:r>
              <a:rPr lang="en-US" altLang="zh-CN" sz="2400" i="1" kern="0" dirty="0" smtClean="0">
                <a:solidFill>
                  <a:srgbClr val="FF0000"/>
                </a:solidFill>
              </a:rPr>
              <a:t>r</a:t>
            </a:r>
            <a:r>
              <a:rPr lang="en-US" altLang="zh-CN" sz="2400" kern="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b="0" kern="0" dirty="0">
                <a:solidFill>
                  <a:srgbClr val="003300"/>
                </a:solidFill>
              </a:rPr>
              <a:t> </a:t>
            </a:r>
            <a:r>
              <a:rPr lang="en-US" altLang="zh-CN" sz="2400" b="0" kern="0" dirty="0">
                <a:solidFill>
                  <a:srgbClr val="FF0000"/>
                </a:solidFill>
              </a:rPr>
              <a:t>+</a:t>
            </a:r>
            <a:r>
              <a:rPr lang="en-US" altLang="zh-CN" sz="2400" b="0" kern="0" dirty="0">
                <a:solidFill>
                  <a:srgbClr val="003300"/>
                </a:solidFill>
              </a:rPr>
              <a:t> </a:t>
            </a:r>
            <a:r>
              <a:rPr lang="en-US" altLang="zh-CN" sz="2400" i="1" kern="0" dirty="0" smtClean="0">
                <a:solidFill>
                  <a:srgbClr val="FF0000"/>
                </a:solidFill>
              </a:rPr>
              <a:t>r</a:t>
            </a:r>
            <a:r>
              <a:rPr lang="en-US" altLang="zh-CN" sz="2400" kern="0" baseline="-25000" dirty="0" smtClean="0">
                <a:solidFill>
                  <a:srgbClr val="FF0000"/>
                </a:solidFill>
              </a:rPr>
              <a:t>2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FF0000"/>
              </a:solidFill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430018" y="2106613"/>
            <a:ext cx="2481263" cy="4527550"/>
            <a:chOff x="4040" y="918"/>
            <a:chExt cx="1563" cy="2852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497" y="918"/>
              <a:ext cx="1106" cy="0"/>
            </a:xfrm>
            <a:prstGeom prst="line">
              <a:avLst/>
            </a:prstGeom>
            <a:noFill/>
            <a:ln w="9525">
              <a:solidFill>
                <a:srgbClr val="76DBF4"/>
              </a:solidFill>
              <a:prstDash val="sysDot"/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9958" name="Group 17"/>
            <p:cNvGrpSpPr>
              <a:grpSpLocks/>
            </p:cNvGrpSpPr>
            <p:nvPr/>
          </p:nvGrpSpPr>
          <p:grpSpPr bwMode="auto">
            <a:xfrm>
              <a:off x="4040" y="1876"/>
              <a:ext cx="1279" cy="1894"/>
              <a:chOff x="4040" y="1876"/>
              <a:chExt cx="1279" cy="1894"/>
            </a:xfrm>
          </p:grpSpPr>
          <p:graphicFrame>
            <p:nvGraphicFramePr>
              <p:cNvPr id="3995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9424486"/>
                  </p:ext>
                </p:extLst>
              </p:nvPr>
            </p:nvGraphicFramePr>
            <p:xfrm>
              <a:off x="4040" y="1876"/>
              <a:ext cx="1279" cy="1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32" name="Equation" r:id="rId9" imgW="927100" imgH="1371600" progId="Equation.DSMT4">
                      <p:embed/>
                    </p:oleObj>
                  </mc:Choice>
                  <mc:Fallback>
                    <p:oleObj name="Equation" r:id="rId9" imgW="927100" imgH="13716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0" y="1876"/>
                            <a:ext cx="1279" cy="18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4214" y="2144"/>
                <a:ext cx="9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 type="none" w="sm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0" kern="0" dirty="0" smtClean="0">
                    <a:solidFill>
                      <a:srgbClr val="003300"/>
                    </a:solidFill>
                  </a:rPr>
                  <a:t>0     2    2</a:t>
                </a:r>
              </a:p>
            </p:txBody>
          </p:sp>
        </p:grp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66000" y="3554413"/>
            <a:ext cx="361950" cy="519112"/>
          </a:xfrm>
          <a:prstGeom prst="rect">
            <a:avLst/>
          </a:prstGeom>
          <a:solidFill>
            <a:srgbClr val="FFFF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smtClean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66000" y="4545013"/>
            <a:ext cx="361950" cy="519112"/>
          </a:xfrm>
          <a:prstGeom prst="rect">
            <a:avLst/>
          </a:prstGeom>
          <a:solidFill>
            <a:srgbClr val="FFFF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smtClean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7308850" y="5097463"/>
            <a:ext cx="539750" cy="519112"/>
          </a:xfrm>
          <a:prstGeom prst="rect">
            <a:avLst/>
          </a:prstGeom>
          <a:solidFill>
            <a:srgbClr val="FFFF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smtClean="0">
                <a:solidFill>
                  <a:srgbClr val="002060"/>
                </a:solidFill>
              </a:rPr>
              <a:t>–1</a:t>
            </a: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50850" y="4586288"/>
            <a:ext cx="1006475" cy="1300162"/>
            <a:chOff x="497" y="2767"/>
            <a:chExt cx="634" cy="819"/>
          </a:xfrm>
        </p:grpSpPr>
        <p:graphicFrame>
          <p:nvGraphicFramePr>
            <p:cNvPr id="39953" name="Object 25"/>
            <p:cNvGraphicFramePr>
              <a:graphicFrameLocks noChangeAspect="1"/>
            </p:cNvGraphicFramePr>
            <p:nvPr/>
          </p:nvGraphicFramePr>
          <p:xfrm>
            <a:off x="497" y="2767"/>
            <a:ext cx="634" cy="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33" name="公式" r:id="rId11" imgW="342756" imgH="476350" progId="Equation.3">
                    <p:embed/>
                  </p:oleObj>
                </mc:Choice>
                <mc:Fallback>
                  <p:oleObj name="公式" r:id="rId11" imgW="342756" imgH="47635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2767"/>
                          <a:ext cx="634" cy="8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48" y="3162"/>
              <a:ext cx="32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671" y="281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smtClean="0">
                  <a:solidFill>
                    <a:srgbClr val="CC0099"/>
                  </a:solidFill>
                </a:rPr>
                <a:t>A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71" y="317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dirty="0" smtClean="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39952" name="矩形 33"/>
          <p:cNvSpPr>
            <a:spLocks noChangeArrowheads="1"/>
          </p:cNvSpPr>
          <p:nvPr/>
        </p:nvSpPr>
        <p:spPr bwMode="auto">
          <a:xfrm>
            <a:off x="2070100" y="188913"/>
            <a:ext cx="5508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合同变换</a:t>
            </a:r>
            <a:r>
              <a:rPr lang="zh-CN" altLang="en-US" dirty="0"/>
              <a:t>化二次型为标准型</a:t>
            </a: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662736" y="5097463"/>
            <a:ext cx="16430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4857" y="5175590"/>
            <a:ext cx="1393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0000"/>
                </a:solidFill>
              </a:rPr>
              <a:t>– </a:t>
            </a:r>
            <a:r>
              <a:rPr lang="en-US" altLang="zh-CN" i="1" kern="0" dirty="0" smtClean="0">
                <a:solidFill>
                  <a:srgbClr val="FF0000"/>
                </a:solidFill>
              </a:rPr>
              <a:t>c</a:t>
            </a:r>
            <a:r>
              <a:rPr lang="en-US" altLang="zh-CN" kern="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0" kern="0" dirty="0" smtClean="0">
                <a:solidFill>
                  <a:srgbClr val="003300"/>
                </a:solidFill>
              </a:rPr>
              <a:t> </a:t>
            </a:r>
            <a:r>
              <a:rPr lang="en-US" altLang="zh-CN" b="0" kern="0" dirty="0">
                <a:solidFill>
                  <a:srgbClr val="FF0000"/>
                </a:solidFill>
              </a:rPr>
              <a:t>+</a:t>
            </a:r>
            <a:r>
              <a:rPr lang="en-US" altLang="zh-CN" b="0" kern="0" dirty="0">
                <a:solidFill>
                  <a:srgbClr val="003300"/>
                </a:solidFill>
              </a:rPr>
              <a:t> </a:t>
            </a:r>
            <a:r>
              <a:rPr lang="en-US" altLang="zh-CN" i="1" kern="0" dirty="0" smtClean="0">
                <a:solidFill>
                  <a:srgbClr val="FF0000"/>
                </a:solidFill>
              </a:rPr>
              <a:t>c</a:t>
            </a:r>
            <a:r>
              <a:rPr lang="en-US" altLang="zh-CN" kern="0" baseline="-25000" dirty="0" smtClean="0">
                <a:solidFill>
                  <a:srgbClr val="FF0000"/>
                </a:solidFill>
              </a:rPr>
              <a:t>2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3" grpId="0" animBg="1"/>
      <p:bldP spid="14" grpId="0" build="p" autoUpdateAnimBg="0"/>
      <p:bldP spid="21" grpId="0" animBg="1" autoUpdateAnimBg="0"/>
      <p:bldP spid="22" grpId="0" animBg="1" autoUpdateAnimBg="0"/>
      <p:bldP spid="23" grpId="0" animBg="1" autoUpdateAnimBg="0"/>
      <p:bldP spid="30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49450" y="158750"/>
            <a:ext cx="1973263" cy="3006725"/>
            <a:chOff x="1228" y="100"/>
            <a:chExt cx="1243" cy="1894"/>
          </a:xfrm>
        </p:grpSpPr>
        <p:graphicFrame>
          <p:nvGraphicFramePr>
            <p:cNvPr id="41002" name="Object 3"/>
            <p:cNvGraphicFramePr>
              <a:graphicFrameLocks noChangeAspect="1"/>
            </p:cNvGraphicFramePr>
            <p:nvPr/>
          </p:nvGraphicFramePr>
          <p:xfrm>
            <a:off x="1228" y="100"/>
            <a:ext cx="1243" cy="1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19" name="公式" r:id="rId3" imgW="901700" imgH="1371600" progId="Equation.3">
                    <p:embed/>
                  </p:oleObj>
                </mc:Choice>
                <mc:Fallback>
                  <p:oleObj name="公式" r:id="rId3" imgW="901700" imgH="1371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100"/>
                          <a:ext cx="1243" cy="1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329" y="1013"/>
              <a:ext cx="1011" cy="0"/>
            </a:xfrm>
            <a:prstGeom prst="line">
              <a:avLst/>
            </a:prstGeom>
            <a:noFill/>
            <a:ln w="28575">
              <a:solidFill>
                <a:srgbClr val="76DBF4"/>
              </a:solidFill>
              <a:prstDash val="sysDot"/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28600" y="3276600"/>
            <a:ext cx="3035300" cy="1558925"/>
            <a:chOff x="63" y="2102"/>
            <a:chExt cx="1912" cy="98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3" y="238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800" b="0" kern="0" dirty="0">
                  <a:solidFill>
                    <a:sysClr val="windowText" lastClr="000000"/>
                  </a:solidFill>
                  <a:sym typeface="Symbol" pitchFamily="18" charset="2"/>
                </a:rPr>
                <a:t>得</a:t>
              </a:r>
            </a:p>
          </p:txBody>
        </p:sp>
        <p:graphicFrame>
          <p:nvGraphicFramePr>
            <p:cNvPr id="41001" name="Object 7"/>
            <p:cNvGraphicFramePr>
              <a:graphicFrameLocks noChangeAspect="1"/>
            </p:cNvGraphicFramePr>
            <p:nvPr/>
          </p:nvGraphicFramePr>
          <p:xfrm>
            <a:off x="398" y="2102"/>
            <a:ext cx="1577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20" name="Equation" r:id="rId5" imgW="1390578" imgH="819122" progId="Equation.DSMT4">
                    <p:embed/>
                  </p:oleObj>
                </mc:Choice>
                <mc:Fallback>
                  <p:oleObj name="Equation" r:id="rId5" imgW="1390578" imgH="81912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2102"/>
                          <a:ext cx="1577" cy="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217863" y="3568700"/>
            <a:ext cx="5678487" cy="520700"/>
            <a:chOff x="2027" y="2248"/>
            <a:chExt cx="3577" cy="328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027" y="2249"/>
              <a:ext cx="1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kern="0" dirty="0" smtClean="0"/>
                <a:t>作变换 </a:t>
              </a:r>
              <a:r>
                <a:rPr lang="en-US" altLang="zh-CN" i="1" kern="0" dirty="0" smtClean="0">
                  <a:solidFill>
                    <a:srgbClr val="FF3300"/>
                  </a:solidFill>
                </a:rPr>
                <a:t>X</a:t>
              </a:r>
              <a:r>
                <a:rPr lang="en-US" altLang="zh-CN" b="0" kern="0" dirty="0" smtClean="0">
                  <a:solidFill>
                    <a:srgbClr val="FF3300"/>
                  </a:solidFill>
                </a:rPr>
                <a:t> = </a:t>
              </a:r>
              <a:r>
                <a:rPr lang="en-US" altLang="zh-CN" i="1" kern="0" dirty="0" smtClean="0">
                  <a:solidFill>
                    <a:srgbClr val="A50E82"/>
                  </a:solidFill>
                </a:rPr>
                <a:t>Q</a:t>
              </a:r>
              <a:r>
                <a:rPr lang="en-US" altLang="zh-CN" i="1" kern="0" dirty="0" smtClean="0">
                  <a:solidFill>
                    <a:srgbClr val="FF3300"/>
                  </a:solidFill>
                </a:rPr>
                <a:t>Y</a:t>
              </a:r>
              <a:r>
                <a:rPr lang="en-US" altLang="zh-CN" b="0" kern="0" dirty="0" smtClean="0">
                  <a:solidFill>
                    <a:sysClr val="window" lastClr="FFFFFF"/>
                  </a:solidFill>
                </a:rPr>
                <a:t>, </a:t>
              </a:r>
              <a:endParaRPr lang="en-US" altLang="zh-CN" b="0" kern="0" dirty="0" smtClean="0">
                <a:solidFill>
                  <a:srgbClr val="FF3300"/>
                </a:solidFill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509" y="2248"/>
              <a:ext cx="20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kern="0" dirty="0" smtClean="0"/>
                <a:t>化二次型 </a:t>
              </a:r>
              <a:r>
                <a:rPr lang="en-US" altLang="zh-CN" i="1" kern="0" dirty="0" smtClean="0"/>
                <a:t>f </a:t>
              </a:r>
              <a:r>
                <a:rPr lang="zh-CN" altLang="en-US" b="0" kern="0" dirty="0" smtClean="0"/>
                <a:t>为标准型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883025" y="4229100"/>
            <a:ext cx="4511675" cy="523875"/>
            <a:chOff x="2446" y="2664"/>
            <a:chExt cx="2842" cy="330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446" y="2664"/>
              <a:ext cx="10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b="0" i="1" kern="0" dirty="0">
                  <a:solidFill>
                    <a:srgbClr val="FF3300"/>
                  </a:solidFill>
                </a:rPr>
                <a:t>f  </a:t>
              </a:r>
              <a:r>
                <a:rPr kumimoji="0" lang="en-US" altLang="zh-CN" b="0" kern="0" dirty="0">
                  <a:solidFill>
                    <a:srgbClr val="FF3300"/>
                  </a:solidFill>
                </a:rPr>
                <a:t>= </a:t>
              </a:r>
              <a:r>
                <a:rPr kumimoji="0" lang="en-US" altLang="zh-CN" b="0" i="1" kern="0" dirty="0">
                  <a:solidFill>
                    <a:srgbClr val="FF3300"/>
                  </a:solidFill>
                </a:rPr>
                <a:t>Y </a:t>
              </a:r>
              <a:r>
                <a:rPr kumimoji="0" lang="en-US" altLang="zh-CN" b="0" i="1" kern="0" baseline="30000" dirty="0">
                  <a:solidFill>
                    <a:srgbClr val="FF3300"/>
                  </a:solidFill>
                </a:rPr>
                <a:t>T </a:t>
              </a:r>
              <a:r>
                <a:rPr kumimoji="0" lang="en-US" altLang="zh-CN" b="0" i="1" kern="0" dirty="0">
                  <a:solidFill>
                    <a:srgbClr val="FF3300"/>
                  </a:solidFill>
                </a:rPr>
                <a:t>BY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607" y="2664"/>
              <a:ext cx="1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b="0" kern="0" dirty="0">
                  <a:solidFill>
                    <a:srgbClr val="FF3300"/>
                  </a:solidFill>
                </a:rPr>
                <a:t>= </a:t>
              </a:r>
              <a:r>
                <a:rPr kumimoji="0" lang="en-US" altLang="zh-CN" b="0" i="1" kern="0" dirty="0">
                  <a:solidFill>
                    <a:srgbClr val="FF3300"/>
                  </a:solidFill>
                </a:rPr>
                <a:t>y</a:t>
              </a:r>
              <a:r>
                <a:rPr kumimoji="0" lang="en-US" altLang="zh-CN" b="0" kern="0" baseline="-25000" dirty="0">
                  <a:solidFill>
                    <a:srgbClr val="FF3300"/>
                  </a:solidFill>
                </a:rPr>
                <a:t>1</a:t>
              </a:r>
              <a:r>
                <a:rPr kumimoji="0" lang="en-US" altLang="zh-CN" b="0" kern="0" baseline="30000" dirty="0">
                  <a:solidFill>
                    <a:srgbClr val="FF3300"/>
                  </a:solidFill>
                </a:rPr>
                <a:t>2</a:t>
              </a:r>
              <a:r>
                <a:rPr kumimoji="0" lang="en-US" altLang="zh-CN" b="0" kern="0" dirty="0">
                  <a:solidFill>
                    <a:srgbClr val="FF3300"/>
                  </a:solidFill>
                </a:rPr>
                <a:t> + 2</a:t>
              </a:r>
              <a:r>
                <a:rPr kumimoji="0" lang="en-US" altLang="zh-CN" b="0" i="1" kern="0" dirty="0">
                  <a:solidFill>
                    <a:srgbClr val="FF3300"/>
                  </a:solidFill>
                </a:rPr>
                <a:t>y</a:t>
              </a:r>
              <a:r>
                <a:rPr kumimoji="0" lang="en-US" altLang="zh-CN" b="0" kern="0" baseline="-25000" dirty="0">
                  <a:solidFill>
                    <a:srgbClr val="FF3300"/>
                  </a:solidFill>
                </a:rPr>
                <a:t>2</a:t>
              </a:r>
              <a:r>
                <a:rPr kumimoji="0" lang="en-US" altLang="zh-CN" b="0" kern="0" baseline="30000" dirty="0">
                  <a:solidFill>
                    <a:srgbClr val="FF3300"/>
                  </a:solidFill>
                </a:rPr>
                <a:t>2</a:t>
              </a:r>
              <a:r>
                <a:rPr kumimoji="0" lang="en-US" altLang="zh-CN" b="0" kern="0" dirty="0">
                  <a:solidFill>
                    <a:srgbClr val="FF3300"/>
                  </a:solidFill>
                </a:rPr>
                <a:t>– 6</a:t>
              </a:r>
              <a:r>
                <a:rPr kumimoji="0" lang="en-US" altLang="zh-CN" b="0" i="1" kern="0" dirty="0">
                  <a:solidFill>
                    <a:srgbClr val="FF3300"/>
                  </a:solidFill>
                </a:rPr>
                <a:t>y</a:t>
              </a:r>
              <a:r>
                <a:rPr kumimoji="0" lang="en-US" altLang="zh-CN" b="0" kern="0" baseline="-25000" dirty="0">
                  <a:solidFill>
                    <a:srgbClr val="FF3300"/>
                  </a:solidFill>
                </a:rPr>
                <a:t>3</a:t>
              </a:r>
              <a:r>
                <a:rPr kumimoji="0" lang="en-US" altLang="zh-CN" b="0" kern="0" baseline="30000" dirty="0">
                  <a:solidFill>
                    <a:srgbClr val="FF3300"/>
                  </a:solidFill>
                </a:rPr>
                <a:t>2</a:t>
              </a:r>
              <a:endParaRPr kumimoji="0" lang="en-US" altLang="zh-CN" b="0" kern="0" baseline="-250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0966" name="Group 14"/>
          <p:cNvGrpSpPr>
            <a:grpSpLocks/>
          </p:cNvGrpSpPr>
          <p:nvPr/>
        </p:nvGrpSpPr>
        <p:grpSpPr bwMode="auto">
          <a:xfrm>
            <a:off x="242888" y="822325"/>
            <a:ext cx="1682750" cy="952499"/>
            <a:chOff x="153" y="518"/>
            <a:chExt cx="1060" cy="600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53" y="1043"/>
              <a:ext cx="1060" cy="75"/>
            </a:xfrm>
            <a:prstGeom prst="rightArrow">
              <a:avLst>
                <a:gd name="adj1" fmla="val 56185"/>
                <a:gd name="adj2" fmla="val 44115"/>
              </a:avLst>
            </a:prstGeom>
            <a:solidFill>
              <a:srgbClr val="0000FF"/>
            </a:solidFill>
            <a:ln w="9525">
              <a:solidFill>
                <a:srgbClr val="76DBF4"/>
              </a:solidFill>
              <a:miter lim="800000"/>
              <a:headEnd type="none" w="sm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37" y="518"/>
              <a:ext cx="6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i="1" kern="0" dirty="0" smtClean="0">
                  <a:solidFill>
                    <a:srgbClr val="FF0000"/>
                  </a:solidFill>
                </a:rPr>
                <a:t>2r</a:t>
              </a:r>
              <a:r>
                <a:rPr lang="en-US" altLang="zh-CN" sz="2400" kern="0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400" kern="0" dirty="0" smtClean="0">
                  <a:solidFill>
                    <a:srgbClr val="FF0000"/>
                  </a:solidFill>
                </a:rPr>
                <a:t> +</a:t>
              </a:r>
              <a:r>
                <a:rPr lang="en-US" altLang="zh-CN" sz="2400" i="1" kern="0" dirty="0" smtClean="0">
                  <a:solidFill>
                    <a:srgbClr val="FF0000"/>
                  </a:solidFill>
                </a:rPr>
                <a:t>r</a:t>
              </a:r>
              <a:r>
                <a:rPr lang="en-US" altLang="zh-CN" sz="2400" kern="0" baseline="-25000" dirty="0">
                  <a:solidFill>
                    <a:srgbClr val="FF0000"/>
                  </a:solidFill>
                </a:rPr>
                <a:t>3</a:t>
              </a:r>
              <a:endParaRPr lang="en-US" altLang="zh-CN" sz="2400" kern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6" y="756"/>
              <a:ext cx="6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i="1" kern="0" dirty="0" smtClean="0">
                  <a:solidFill>
                    <a:srgbClr val="FF0000"/>
                  </a:solidFill>
                </a:rPr>
                <a:t>2c</a:t>
              </a:r>
              <a:r>
                <a:rPr lang="en-US" altLang="zh-CN" sz="2400" kern="0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400" kern="0" dirty="0" smtClean="0">
                  <a:solidFill>
                    <a:srgbClr val="FF0000"/>
                  </a:solidFill>
                </a:rPr>
                <a:t> +</a:t>
              </a:r>
              <a:r>
                <a:rPr lang="en-US" altLang="zh-CN" sz="2400" i="1" kern="0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400" kern="0" baseline="-25000" dirty="0" smtClean="0">
                  <a:solidFill>
                    <a:srgbClr val="FF0000"/>
                  </a:solidFill>
                </a:rPr>
                <a:t>3</a:t>
              </a:r>
              <a:endParaRPr lang="en-US" altLang="zh-CN" sz="2400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3989388" y="803275"/>
            <a:ext cx="1511300" cy="984250"/>
            <a:chOff x="2513" y="506"/>
            <a:chExt cx="952" cy="62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513" y="1052"/>
              <a:ext cx="952" cy="74"/>
            </a:xfrm>
            <a:prstGeom prst="rightArrow">
              <a:avLst>
                <a:gd name="adj1" fmla="val 56185"/>
                <a:gd name="adj2" fmla="val 42306"/>
              </a:avLst>
            </a:prstGeom>
            <a:solidFill>
              <a:srgbClr val="0000FF"/>
            </a:solidFill>
            <a:ln w="9525">
              <a:solidFill>
                <a:srgbClr val="76DBF4"/>
              </a:solidFill>
              <a:miter lim="800000"/>
              <a:headEnd type="none" w="sm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647" y="506"/>
              <a:ext cx="6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i="1" kern="0" dirty="0" smtClean="0">
                  <a:solidFill>
                    <a:srgbClr val="FF0000"/>
                  </a:solidFill>
                </a:rPr>
                <a:t>-r</a:t>
              </a:r>
              <a:r>
                <a:rPr lang="en-US" altLang="zh-CN" sz="2400" kern="0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400" kern="0" dirty="0" smtClean="0">
                  <a:solidFill>
                    <a:srgbClr val="FF0000"/>
                  </a:solidFill>
                </a:rPr>
                <a:t> + </a:t>
              </a:r>
              <a:r>
                <a:rPr lang="en-US" altLang="zh-CN" sz="2400" i="1" kern="0" dirty="0" smtClean="0">
                  <a:solidFill>
                    <a:srgbClr val="FF0000"/>
                  </a:solidFill>
                </a:rPr>
                <a:t>r</a:t>
              </a:r>
              <a:r>
                <a:rPr lang="en-US" altLang="zh-CN" sz="2400" kern="0" baseline="-25000" dirty="0">
                  <a:solidFill>
                    <a:srgbClr val="FF0000"/>
                  </a:solidFill>
                </a:rPr>
                <a:t>3</a:t>
              </a:r>
              <a:endParaRPr lang="en-US" altLang="zh-CN" sz="2400" kern="0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620" y="793"/>
              <a:ext cx="6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i="1" kern="0" dirty="0" smtClean="0">
                  <a:solidFill>
                    <a:srgbClr val="FF0000"/>
                  </a:solidFill>
                </a:rPr>
                <a:t>-c</a:t>
              </a:r>
              <a:r>
                <a:rPr lang="en-US" altLang="zh-CN" sz="2400" kern="0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400" kern="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kern="0" dirty="0">
                  <a:solidFill>
                    <a:srgbClr val="FF0000"/>
                  </a:solidFill>
                </a:rPr>
                <a:t>+ </a:t>
              </a:r>
              <a:r>
                <a:rPr lang="en-US" altLang="zh-CN" sz="2400" i="1" kern="0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400" kern="0" baseline="-25000" dirty="0" smtClean="0">
                  <a:solidFill>
                    <a:srgbClr val="FF0000"/>
                  </a:solidFill>
                </a:rPr>
                <a:t>3</a:t>
              </a:r>
              <a:endParaRPr lang="en-US" altLang="zh-CN" sz="2400" kern="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7508875" y="1011238"/>
            <a:ext cx="1311275" cy="1300162"/>
            <a:chOff x="4730" y="637"/>
            <a:chExt cx="826" cy="819"/>
          </a:xfrm>
        </p:grpSpPr>
        <p:grpSp>
          <p:nvGrpSpPr>
            <p:cNvPr id="40984" name="Group 23"/>
            <p:cNvGrpSpPr>
              <a:grpSpLocks/>
            </p:cNvGrpSpPr>
            <p:nvPr/>
          </p:nvGrpSpPr>
          <p:grpSpPr bwMode="auto">
            <a:xfrm>
              <a:off x="4922" y="637"/>
              <a:ext cx="634" cy="819"/>
              <a:chOff x="4322" y="2792"/>
              <a:chExt cx="634" cy="819"/>
            </a:xfrm>
          </p:grpSpPr>
          <p:graphicFrame>
            <p:nvGraphicFramePr>
              <p:cNvPr id="40986" name="Object 24"/>
              <p:cNvGraphicFramePr>
                <a:graphicFrameLocks noChangeAspect="1"/>
              </p:cNvGraphicFramePr>
              <p:nvPr/>
            </p:nvGraphicFramePr>
            <p:xfrm>
              <a:off x="4322" y="2792"/>
              <a:ext cx="634" cy="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21" name="公式" r:id="rId7" imgW="355446" imgH="457002" progId="Equation.3">
                      <p:embed/>
                    </p:oleObj>
                  </mc:Choice>
                  <mc:Fallback>
                    <p:oleObj name="公式" r:id="rId7" imgW="355446" imgH="457002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2" y="2792"/>
                            <a:ext cx="634" cy="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4473" y="3187"/>
                <a:ext cx="329" cy="0"/>
              </a:xfrm>
              <a:prstGeom prst="line">
                <a:avLst/>
              </a:prstGeom>
              <a:noFill/>
              <a:ln w="28575">
                <a:solidFill>
                  <a:srgbClr val="76DBF4"/>
                </a:solidFill>
                <a:prstDash val="sysDot"/>
                <a:round/>
                <a:headEnd type="none" w="sm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4519" y="283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 type="none" w="sm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i="1" kern="0" smtClean="0">
                    <a:solidFill>
                      <a:srgbClr val="CC0099"/>
                    </a:solidFill>
                  </a:rPr>
                  <a:t>B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4519" y="3198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 type="none" w="sm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i="1" kern="0" smtClean="0">
                    <a:solidFill>
                      <a:srgbClr val="A50E82"/>
                    </a:solidFill>
                  </a:rPr>
                  <a:t>Q</a:t>
                </a:r>
              </a:p>
            </p:txBody>
          </p:sp>
        </p:grp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4730" y="859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kern="0" smtClean="0">
                  <a:solidFill>
                    <a:sysClr val="window" lastClr="FFFFFF"/>
                  </a:solidFill>
                </a:rPr>
                <a:t>=</a:t>
              </a: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5584825" y="95250"/>
            <a:ext cx="2028825" cy="3070225"/>
            <a:chOff x="3518" y="60"/>
            <a:chExt cx="1278" cy="1934"/>
          </a:xfrm>
        </p:grpSpPr>
        <p:graphicFrame>
          <p:nvGraphicFramePr>
            <p:cNvPr id="40979" name="Object 30"/>
            <p:cNvGraphicFramePr>
              <a:graphicFrameLocks noChangeAspect="1"/>
            </p:cNvGraphicFramePr>
            <p:nvPr/>
          </p:nvGraphicFramePr>
          <p:xfrm>
            <a:off x="3518" y="100"/>
            <a:ext cx="1278" cy="1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22" name="公式" r:id="rId9" imgW="927100" imgH="1371600" progId="Equation.3">
                    <p:embed/>
                  </p:oleObj>
                </mc:Choice>
                <mc:Fallback>
                  <p:oleObj name="公式" r:id="rId9" imgW="927100" imgH="1371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100"/>
                          <a:ext cx="1278" cy="1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660" y="1013"/>
              <a:ext cx="1011" cy="0"/>
            </a:xfrm>
            <a:prstGeom prst="line">
              <a:avLst/>
            </a:prstGeom>
            <a:noFill/>
            <a:ln w="28575">
              <a:solidFill>
                <a:srgbClr val="76DBF4"/>
              </a:solidFill>
              <a:prstDash val="sysDot"/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588" y="6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kern="0" smtClean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960" y="3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kern="0" smtClean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356" y="684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kern="0" smtClean="0">
                  <a:solidFill>
                    <a:srgbClr val="FF3300"/>
                  </a:solidFill>
                </a:rPr>
                <a:t>– 6</a:t>
              </a: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2074863" y="4991100"/>
            <a:ext cx="5037137" cy="1628775"/>
            <a:chOff x="1307" y="3144"/>
            <a:chExt cx="3173" cy="1026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48" y="3515"/>
              <a:ext cx="11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b="0" i="1" kern="0" dirty="0">
                  <a:solidFill>
                    <a:sysClr val="windowText" lastClr="000000"/>
                  </a:solidFill>
                </a:rPr>
                <a:t>B </a:t>
              </a:r>
              <a:r>
                <a:rPr kumimoji="0" lang="en-US" altLang="zh-CN" sz="1800" b="0" kern="0" dirty="0">
                  <a:solidFill>
                    <a:sysClr val="windowText" lastClr="000000"/>
                  </a:solidFill>
                </a:rPr>
                <a:t>= </a:t>
              </a:r>
              <a:r>
                <a:rPr kumimoji="0" lang="en-US" altLang="zh-CN" sz="1800" b="0" i="1" kern="0" dirty="0">
                  <a:solidFill>
                    <a:sysClr val="windowText" lastClr="000000"/>
                  </a:solidFill>
                </a:rPr>
                <a:t>Q </a:t>
              </a:r>
              <a:r>
                <a:rPr kumimoji="0" lang="en-US" altLang="zh-CN" sz="1800" b="0" i="1" kern="0" baseline="30000" dirty="0">
                  <a:solidFill>
                    <a:sysClr val="windowText" lastClr="000000"/>
                  </a:solidFill>
                </a:rPr>
                <a:t>T </a:t>
              </a:r>
              <a:r>
                <a:rPr kumimoji="0" lang="en-US" altLang="zh-CN" sz="1800" b="0" i="1" kern="0" dirty="0">
                  <a:solidFill>
                    <a:sysClr val="windowText" lastClr="000000"/>
                  </a:solidFill>
                </a:rPr>
                <a:t>AQ</a:t>
              </a:r>
            </a:p>
          </p:txBody>
        </p:sp>
        <p:graphicFrame>
          <p:nvGraphicFramePr>
            <p:cNvPr id="40972" name="Object 37"/>
            <p:cNvGraphicFramePr>
              <a:graphicFrameLocks noChangeAspect="1"/>
            </p:cNvGraphicFramePr>
            <p:nvPr/>
          </p:nvGraphicFramePr>
          <p:xfrm>
            <a:off x="3113" y="3188"/>
            <a:ext cx="1367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23" name="Equation" r:id="rId11" imgW="990170" imgH="710891" progId="Equation.DSMT4">
                    <p:embed/>
                  </p:oleObj>
                </mc:Choice>
                <mc:Fallback>
                  <p:oleObj name="Equation" r:id="rId11" imgW="990170" imgH="710891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3188"/>
                          <a:ext cx="1367" cy="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1307" y="3533"/>
              <a:ext cx="6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smtClean="0">
                  <a:solidFill>
                    <a:sysClr val="window" lastClr="FFFFFF"/>
                  </a:solidFill>
                </a:rPr>
                <a:t>其中</a:t>
              </a:r>
              <a:r>
                <a:rPr lang="en-US" altLang="zh-CN" kern="0" smtClean="0">
                  <a:solidFill>
                    <a:sysClr val="window" lastClr="FFFFFF"/>
                  </a:solidFill>
                </a:rPr>
                <a:t>: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401" y="314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kern="0" smtClean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749" y="345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kern="0" smtClean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027" y="3768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kern="0" smtClean="0">
                  <a:solidFill>
                    <a:srgbClr val="FF3300"/>
                  </a:solidFill>
                </a:rPr>
                <a:t>– 6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953" y="3154"/>
              <a:ext cx="3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kern="0" dirty="0" smtClean="0"/>
                <a:t>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3449" y="3651"/>
              <a:ext cx="3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kern="0" dirty="0" smtClean="0"/>
                <a:t>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4213" y="836613"/>
            <a:ext cx="77041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dirty="0" smtClean="0"/>
              <a:t>6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设                                     ，</a:t>
            </a:r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r>
              <a:rPr lang="zh-CN" altLang="en-US" sz="2800" b="1" dirty="0"/>
              <a:t>求非退化矩阵</a:t>
            </a:r>
            <a:r>
              <a:rPr lang="en-US" altLang="zh-CN" sz="2800" b="1" i="1" dirty="0"/>
              <a:t>C</a:t>
            </a:r>
            <a:r>
              <a:rPr lang="zh-CN" altLang="en-US" sz="2800" b="1" dirty="0"/>
              <a:t>，使            为对角阵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124075" y="333375"/>
          <a:ext cx="28003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0" name="Equation" r:id="rId3" imgW="2806560" imgH="1562040" progId="Equation.DSMT4">
                  <p:embed/>
                </p:oleObj>
              </mc:Choice>
              <mc:Fallback>
                <p:oleObj name="Equation" r:id="rId3" imgW="28065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3375"/>
                        <a:ext cx="2800350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24300" y="2133600"/>
          <a:ext cx="990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1" name="Equation" r:id="rId5" imgW="990360" imgH="393480" progId="Equation.DSMT4">
                  <p:embed/>
                </p:oleObj>
              </mc:Choice>
              <mc:Fallback>
                <p:oleObj name="Equation" r:id="rId5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133600"/>
                        <a:ext cx="9906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1188" y="3141663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zh-CN" altLang="en-US"/>
              <a:t> 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10561"/>
              </p:ext>
            </p:extLst>
          </p:nvPr>
        </p:nvGraphicFramePr>
        <p:xfrm>
          <a:off x="1187450" y="2708275"/>
          <a:ext cx="6742113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2" name="Equation" r:id="rId7" imgW="6819840" imgH="3568680" progId="Equation.DSMT4">
                  <p:embed/>
                </p:oleObj>
              </mc:Choice>
              <mc:Fallback>
                <p:oleObj name="Equation" r:id="rId7" imgW="6819840" imgH="356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6742113" cy="356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1259632" y="4437112"/>
            <a:ext cx="5222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2339752" y="4437112"/>
            <a:ext cx="176797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5940152" y="4598315"/>
            <a:ext cx="176797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263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93999"/>
              </p:ext>
            </p:extLst>
          </p:nvPr>
        </p:nvGraphicFramePr>
        <p:xfrm>
          <a:off x="971550" y="1125538"/>
          <a:ext cx="7148513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8" name="Equation" r:id="rId3" imgW="7238880" imgH="4431960" progId="Equation.DSMT4">
                  <p:embed/>
                </p:oleObj>
              </mc:Choice>
              <mc:Fallback>
                <p:oleObj name="Equation" r:id="rId3" imgW="7238880" imgH="443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7148513" cy="443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26"/>
          <p:cNvSpPr>
            <a:spLocks noChangeShapeType="1"/>
          </p:cNvSpPr>
          <p:nvPr/>
        </p:nvSpPr>
        <p:spPr bwMode="auto">
          <a:xfrm>
            <a:off x="2555776" y="3501008"/>
            <a:ext cx="176797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6084168" y="3501008"/>
            <a:ext cx="176797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148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53285"/>
              </p:ext>
            </p:extLst>
          </p:nvPr>
        </p:nvGraphicFramePr>
        <p:xfrm>
          <a:off x="1116013" y="1268413"/>
          <a:ext cx="6908800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1" name="Equation" r:id="rId3" imgW="6908760" imgH="4431960" progId="Equation.DSMT4">
                  <p:embed/>
                </p:oleObj>
              </mc:Choice>
              <mc:Fallback>
                <p:oleObj name="Equation" r:id="rId3" imgW="6908760" imgH="443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6908800" cy="443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26"/>
          <p:cNvSpPr>
            <a:spLocks noChangeShapeType="1"/>
          </p:cNvSpPr>
          <p:nvPr/>
        </p:nvSpPr>
        <p:spPr bwMode="auto">
          <a:xfrm>
            <a:off x="2699792" y="3645024"/>
            <a:ext cx="176797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>
            <a:off x="6084168" y="3429000"/>
            <a:ext cx="176797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667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62050"/>
              </p:ext>
            </p:extLst>
          </p:nvPr>
        </p:nvGraphicFramePr>
        <p:xfrm>
          <a:off x="2051050" y="692150"/>
          <a:ext cx="4294188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75" name="Equation" r:id="rId3" imgW="4317840" imgH="4000320" progId="Equation.DSMT4">
                  <p:embed/>
                </p:oleObj>
              </mc:Choice>
              <mc:Fallback>
                <p:oleObj name="Equation" r:id="rId3" imgW="4317840" imgH="400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92150"/>
                        <a:ext cx="4294188" cy="393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26"/>
          <p:cNvSpPr>
            <a:spLocks noChangeShapeType="1"/>
          </p:cNvSpPr>
          <p:nvPr/>
        </p:nvSpPr>
        <p:spPr bwMode="auto">
          <a:xfrm>
            <a:off x="3563888" y="2636912"/>
            <a:ext cx="176797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78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66954"/>
              </p:ext>
            </p:extLst>
          </p:nvPr>
        </p:nvGraphicFramePr>
        <p:xfrm>
          <a:off x="1789808" y="950764"/>
          <a:ext cx="57610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92" r:id="rId3" imgW="2514600" imgH="241300" progId="Equation.DSMT4">
                  <p:embed/>
                </p:oleObj>
              </mc:Choice>
              <mc:Fallback>
                <p:oleObj r:id="rId3" imgW="251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08" y="950764"/>
                        <a:ext cx="57610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48644"/>
              </p:ext>
            </p:extLst>
          </p:nvPr>
        </p:nvGraphicFramePr>
        <p:xfrm>
          <a:off x="565845" y="3038327"/>
          <a:ext cx="348932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93" r:id="rId5" imgW="1778380" imgH="711280" progId="Equation.DSMT4">
                  <p:embed/>
                </p:oleObj>
              </mc:Choice>
              <mc:Fallback>
                <p:oleObj r:id="rId5" imgW="1778380" imgH="711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45" y="3038327"/>
                        <a:ext cx="348932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520" y="404664"/>
            <a:ext cx="8523288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7.</a:t>
            </a:r>
            <a:r>
              <a:rPr lang="zh-CN" altLang="en-US" sz="2400" b="1" dirty="0">
                <a:latin typeface="黑体" panose="02010609060101010101" pitchFamily="49" charset="-122"/>
                <a:ea typeface="宋体" panose="02010600030101010101" pitchFamily="2" charset="-122"/>
              </a:rPr>
              <a:t>用合同变换化二次型为标准形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71570"/>
              </p:ext>
            </p:extLst>
          </p:nvPr>
        </p:nvGraphicFramePr>
        <p:xfrm>
          <a:off x="4033838" y="3038475"/>
          <a:ext cx="342423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94" name="Equation" r:id="rId7" imgW="1828800" imgH="711000" progId="Equation.DSMT4">
                  <p:embed/>
                </p:oleObj>
              </mc:Choice>
              <mc:Fallback>
                <p:oleObj name="Equation" r:id="rId7" imgW="1828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3038475"/>
                        <a:ext cx="3424237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65845" y="1742927"/>
            <a:ext cx="5256213" cy="1227137"/>
            <a:chOff x="0" y="0"/>
            <a:chExt cx="8278" cy="1932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5670" y="0"/>
            <a:ext cx="2608" cy="1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95" r:id="rId9" imgW="928712" imgH="686993" progId="Equation.DSMT4">
                    <p:embed/>
                  </p:oleObj>
                </mc:Choice>
                <mc:Fallback>
                  <p:oleObj r:id="rId9" imgW="928712" imgH="68699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0" y="0"/>
                          <a:ext cx="2608" cy="1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0" y="567"/>
              <a:ext cx="5401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 解：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二次型的系数矩阵为</a:t>
              </a:r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76920" y="1598464"/>
            <a:ext cx="8497888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01716"/>
              </p:ext>
            </p:extLst>
          </p:nvPr>
        </p:nvGraphicFramePr>
        <p:xfrm>
          <a:off x="649288" y="4551363"/>
          <a:ext cx="35433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96" name="Equation" r:id="rId11" imgW="1892160" imgH="711000" progId="Equation.DSMT4">
                  <p:embed/>
                </p:oleObj>
              </mc:Choice>
              <mc:Fallback>
                <p:oleObj name="Equation" r:id="rId11" imgW="1892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4551363"/>
                        <a:ext cx="35433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4445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62768"/>
              </p:ext>
            </p:extLst>
          </p:nvPr>
        </p:nvGraphicFramePr>
        <p:xfrm>
          <a:off x="901700" y="2565400"/>
          <a:ext cx="40735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65" name="Equation" r:id="rId3" imgW="1828800" imgH="711000" progId="Equation.DSMT4">
                  <p:embed/>
                </p:oleObj>
              </mc:Choice>
              <mc:Fallback>
                <p:oleObj name="Equation" r:id="rId3" imgW="1828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565400"/>
                        <a:ext cx="40735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848077"/>
              </p:ext>
            </p:extLst>
          </p:nvPr>
        </p:nvGraphicFramePr>
        <p:xfrm>
          <a:off x="1259632" y="764704"/>
          <a:ext cx="31686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66" r:id="rId5" imgW="1309943" imgH="712121" progId="Equation.DSMT4">
                  <p:embed/>
                </p:oleObj>
              </mc:Choice>
              <mc:Fallback>
                <p:oleObj r:id="rId5" imgW="1309943" imgH="71212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764704"/>
                        <a:ext cx="31686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10385"/>
              </p:ext>
            </p:extLst>
          </p:nvPr>
        </p:nvGraphicFramePr>
        <p:xfrm>
          <a:off x="903288" y="4438650"/>
          <a:ext cx="421481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67" name="Equation" r:id="rId7" imgW="1892160" imgH="711000" progId="Equation.DSMT4">
                  <p:embed/>
                </p:oleObj>
              </mc:Choice>
              <mc:Fallback>
                <p:oleObj name="Equation" r:id="rId7" imgW="1892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438650"/>
                        <a:ext cx="421481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6900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1588" y="158750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31747" name="Group 29"/>
          <p:cNvGrpSpPr>
            <a:grpSpLocks/>
          </p:cNvGrpSpPr>
          <p:nvPr/>
        </p:nvGrpSpPr>
        <p:grpSpPr bwMode="auto">
          <a:xfrm>
            <a:off x="323850" y="222250"/>
            <a:ext cx="1066800" cy="614363"/>
            <a:chOff x="720" y="2733"/>
            <a:chExt cx="672" cy="387"/>
          </a:xfrm>
        </p:grpSpPr>
        <p:pic>
          <p:nvPicPr>
            <p:cNvPr id="31759" name="Picture 30" descr="WB02282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2736"/>
              <a:ext cx="57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9103" name="Text Box 31"/>
            <p:cNvSpPr txBox="1">
              <a:spLocks noChangeArrowheads="1"/>
            </p:cNvSpPr>
            <p:nvPr/>
          </p:nvSpPr>
          <p:spPr bwMode="auto">
            <a:xfrm>
              <a:off x="720" y="2733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定义</a:t>
              </a:r>
            </a:p>
          </p:txBody>
        </p:sp>
      </p:grpSp>
      <p:sp>
        <p:nvSpPr>
          <p:cNvPr id="31748" name="Text Box 32"/>
          <p:cNvSpPr txBox="1">
            <a:spLocks noChangeArrowheads="1"/>
          </p:cNvSpPr>
          <p:nvPr/>
        </p:nvSpPr>
        <p:spPr bwMode="auto">
          <a:xfrm>
            <a:off x="1187450" y="26035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只含平方项的二次型</a:t>
            </a:r>
          </a:p>
        </p:txBody>
      </p:sp>
      <p:graphicFrame>
        <p:nvGraphicFramePr>
          <p:cNvPr id="31749" name="Object 33"/>
          <p:cNvGraphicFramePr>
            <a:graphicFrameLocks noChangeAspect="1"/>
          </p:cNvGraphicFramePr>
          <p:nvPr/>
        </p:nvGraphicFramePr>
        <p:xfrm>
          <a:off x="1979613" y="881063"/>
          <a:ext cx="4406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1" name="Equation" r:id="rId4" imgW="4406900" imgH="533400" progId="Equation.DSMT4">
                  <p:embed/>
                </p:oleObj>
              </mc:Choice>
              <mc:Fallback>
                <p:oleObj name="Equation" r:id="rId4" imgW="4406900" imgH="533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881063"/>
                        <a:ext cx="44069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5"/>
          <p:cNvGraphicFramePr>
            <a:graphicFrameLocks noChangeAspect="1"/>
          </p:cNvGraphicFramePr>
          <p:nvPr/>
        </p:nvGraphicFramePr>
        <p:xfrm>
          <a:off x="2419350" y="1676400"/>
          <a:ext cx="4673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2" name="Equation" r:id="rId6" imgW="4673600" imgH="1536700" progId="Equation.DSMT4">
                  <p:embed/>
                </p:oleObj>
              </mc:Choice>
              <mc:Fallback>
                <p:oleObj name="Equation" r:id="rId6" imgW="4673600" imgH="15367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676400"/>
                        <a:ext cx="4673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36"/>
          <p:cNvSpPr txBox="1">
            <a:spLocks noChangeArrowheads="1"/>
          </p:cNvSpPr>
          <p:nvPr/>
        </p:nvSpPr>
        <p:spPr bwMode="auto">
          <a:xfrm>
            <a:off x="250825" y="3414713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称为二次型的</a:t>
            </a:r>
            <a:r>
              <a:rPr lang="zh-CN" altLang="en-US" dirty="0">
                <a:solidFill>
                  <a:schemeClr val="accent2"/>
                </a:solidFill>
              </a:rPr>
              <a:t>标准形</a:t>
            </a:r>
            <a:r>
              <a:rPr lang="en-US" altLang="zh-CN" dirty="0"/>
              <a:t>(</a:t>
            </a:r>
            <a:r>
              <a:rPr lang="zh-CN" altLang="en-US" dirty="0"/>
              <a:t>或法式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grpSp>
        <p:nvGrpSpPr>
          <p:cNvPr id="31752" name="Group 43"/>
          <p:cNvGrpSpPr>
            <a:grpSpLocks/>
          </p:cNvGrpSpPr>
          <p:nvPr/>
        </p:nvGrpSpPr>
        <p:grpSpPr bwMode="auto">
          <a:xfrm>
            <a:off x="969963" y="4062413"/>
            <a:ext cx="7273925" cy="519112"/>
            <a:chOff x="521" y="2740"/>
            <a:chExt cx="4582" cy="327"/>
          </a:xfrm>
        </p:grpSpPr>
        <p:sp>
          <p:nvSpPr>
            <p:cNvPr id="31757" name="Text Box 37"/>
            <p:cNvSpPr txBox="1">
              <a:spLocks noChangeArrowheads="1"/>
            </p:cNvSpPr>
            <p:nvPr/>
          </p:nvSpPr>
          <p:spPr bwMode="auto">
            <a:xfrm>
              <a:off x="521" y="2740"/>
              <a:ext cx="45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平方项系数只在            中取值的标准形</a:t>
              </a:r>
            </a:p>
          </p:txBody>
        </p:sp>
        <p:graphicFrame>
          <p:nvGraphicFramePr>
            <p:cNvPr id="31758" name="Object 39"/>
            <p:cNvGraphicFramePr>
              <a:graphicFrameLocks noChangeAspect="1"/>
            </p:cNvGraphicFramePr>
            <p:nvPr/>
          </p:nvGraphicFramePr>
          <p:xfrm>
            <a:off x="2213" y="2795"/>
            <a:ext cx="5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23" name="Equation" r:id="rId8" imgW="914400" imgH="368300" progId="Equation.DSMT4">
                    <p:embed/>
                  </p:oleObj>
                </mc:Choice>
                <mc:Fallback>
                  <p:oleObj name="Equation" r:id="rId8" imgW="914400" imgH="3683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" y="2795"/>
                          <a:ext cx="5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3" name="Object 40"/>
          <p:cNvGraphicFramePr>
            <a:graphicFrameLocks noChangeAspect="1"/>
          </p:cNvGraphicFramePr>
          <p:nvPr/>
        </p:nvGraphicFramePr>
        <p:xfrm>
          <a:off x="1973263" y="4791075"/>
          <a:ext cx="4978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4" name="Equation" r:id="rId10" imgW="4978400" imgH="584200" progId="Equation.DSMT4">
                  <p:embed/>
                </p:oleObj>
              </mc:Choice>
              <mc:Fallback>
                <p:oleObj name="Equation" r:id="rId10" imgW="4978400" imgH="584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791075"/>
                        <a:ext cx="4978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4" name="Group 45"/>
          <p:cNvGrpSpPr>
            <a:grpSpLocks/>
          </p:cNvGrpSpPr>
          <p:nvPr/>
        </p:nvGrpSpPr>
        <p:grpSpPr bwMode="auto">
          <a:xfrm>
            <a:off x="252413" y="5521325"/>
            <a:ext cx="8640762" cy="1076325"/>
            <a:chOff x="68" y="3385"/>
            <a:chExt cx="5443" cy="678"/>
          </a:xfrm>
        </p:grpSpPr>
        <p:sp>
          <p:nvSpPr>
            <p:cNvPr id="259116" name="Rectangle 44"/>
            <p:cNvSpPr>
              <a:spLocks noChangeArrowheads="1"/>
            </p:cNvSpPr>
            <p:nvPr/>
          </p:nvSpPr>
          <p:spPr bwMode="auto">
            <a:xfrm>
              <a:off x="68" y="3430"/>
              <a:ext cx="544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/>
                <a:t>                                             (</a:t>
              </a:r>
              <a:r>
                <a: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注</a:t>
              </a:r>
              <a:r>
                <a:rPr lang="zh-CN" altLang="en-US" sz="2400" dirty="0"/>
                <a:t>：这里规范形要求系数为</a:t>
              </a:r>
              <a:r>
                <a:rPr lang="en-US" altLang="zh-CN" sz="2400" dirty="0"/>
                <a:t>1</a:t>
              </a:r>
              <a:r>
                <a:rPr lang="zh-CN" altLang="en-US" sz="2400" dirty="0"/>
                <a:t>的项排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dirty="0"/>
                <a:t>在前面，其次排系数为</a:t>
              </a:r>
              <a:r>
                <a:rPr lang="en-US" altLang="zh-CN" sz="2400" dirty="0"/>
                <a:t>-1</a:t>
              </a:r>
              <a:r>
                <a:rPr lang="zh-CN" altLang="en-US" sz="2400" dirty="0"/>
                <a:t>的项。</a:t>
              </a:r>
              <a:r>
                <a:rPr lang="en-US" altLang="zh-CN" sz="2400" dirty="0"/>
                <a:t>)</a:t>
              </a:r>
            </a:p>
          </p:txBody>
        </p:sp>
        <p:sp>
          <p:nvSpPr>
            <p:cNvPr id="31756" name="Text Box 41"/>
            <p:cNvSpPr txBox="1">
              <a:spLocks noChangeArrowheads="1"/>
            </p:cNvSpPr>
            <p:nvPr/>
          </p:nvSpPr>
          <p:spPr bwMode="auto">
            <a:xfrm>
              <a:off x="68" y="3385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称为二次型的</a:t>
              </a:r>
              <a:r>
                <a:rPr lang="zh-CN" altLang="en-US" dirty="0">
                  <a:solidFill>
                    <a:schemeClr val="accent2"/>
                  </a:solidFill>
                </a:rPr>
                <a:t>规范形</a:t>
              </a:r>
              <a:r>
                <a:rPr lang="zh-CN" altLang="en-US" dirty="0"/>
                <a:t>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580910"/>
              </p:ext>
            </p:extLst>
          </p:nvPr>
        </p:nvGraphicFramePr>
        <p:xfrm>
          <a:off x="179388" y="2205038"/>
          <a:ext cx="446405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61" name="Equation" r:id="rId3" imgW="1917360" imgH="711000" progId="Equation.DSMT4">
                  <p:embed/>
                </p:oleObj>
              </mc:Choice>
              <mc:Fallback>
                <p:oleObj name="Equation" r:id="rId3" imgW="1917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05038"/>
                        <a:ext cx="4464050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05409"/>
              </p:ext>
            </p:extLst>
          </p:nvPr>
        </p:nvGraphicFramePr>
        <p:xfrm>
          <a:off x="179388" y="4025900"/>
          <a:ext cx="45212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62" name="Equation" r:id="rId5" imgW="1942920" imgH="711000" progId="Equation.DSMT4">
                  <p:embed/>
                </p:oleObj>
              </mc:Choice>
              <mc:Fallback>
                <p:oleObj name="Equation" r:id="rId5" imgW="1942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25900"/>
                        <a:ext cx="45212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72733"/>
              </p:ext>
            </p:extLst>
          </p:nvPr>
        </p:nvGraphicFramePr>
        <p:xfrm>
          <a:off x="1499049" y="455298"/>
          <a:ext cx="28987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63" r:id="rId7" imgW="1309943" imgH="712121" progId="Equation.DSMT4">
                  <p:embed/>
                </p:oleObj>
              </mc:Choice>
              <mc:Fallback>
                <p:oleObj r:id="rId7" imgW="1309943" imgH="7121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049" y="455298"/>
                        <a:ext cx="28987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856716" y="3199288"/>
            <a:ext cx="3454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i="1" dirty="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  <a:p>
            <a:pPr eaLnBrk="1" hangingPunct="1"/>
            <a:endParaRPr lang="zh-CN" altLang="en-US" sz="2400" b="1" i="1" dirty="0">
              <a:latin typeface="Symbol" panose="05050102010706020507" pitchFamily="18" charset="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8301" y="6017696"/>
            <a:ext cx="7343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400" dirty="0"/>
              <a:t>于是二次型的标准形为 </a:t>
            </a:r>
            <a:r>
              <a:rPr lang="zh-CN" altLang="en-US" sz="2400" i="1" dirty="0">
                <a:latin typeface="Times New Roman" panose="02020603050405020304" pitchFamily="18" charset="0"/>
              </a:rPr>
              <a:t>f= 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400" i="1" dirty="0">
                <a:latin typeface="Times New Roman" panose="02020603050405020304" pitchFamily="18" charset="0"/>
              </a:rPr>
              <a:t>+y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21181"/>
              </p:ext>
            </p:extLst>
          </p:nvPr>
        </p:nvGraphicFramePr>
        <p:xfrm>
          <a:off x="5329238" y="3976688"/>
          <a:ext cx="25114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64" name="Equation" r:id="rId9" imgW="1079280" imgH="685800" progId="Equation.DSMT4">
                  <p:embed/>
                </p:oleObj>
              </mc:Choice>
              <mc:Fallback>
                <p:oleObj name="Equation" r:id="rId9" imgW="10792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3976688"/>
                        <a:ext cx="25114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7466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utoUpdateAnimBg="0"/>
      <p:bldP spid="21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9512" y="620688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/>
              <a:t>思考：合同变换求二次型的标准型时为什么行列变换要一致？行和列先后变换顺序是随意的吗？</a:t>
            </a:r>
            <a:endParaRPr lang="zh-CN" altLang="zh-CN" sz="2000" kern="100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1" y="2420888"/>
            <a:ext cx="8712968" cy="22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453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 txBox="1">
            <a:spLocks noChangeArrowheads="1"/>
          </p:cNvSpPr>
          <p:nvPr/>
        </p:nvSpPr>
        <p:spPr bwMode="auto">
          <a:xfrm>
            <a:off x="468313" y="404813"/>
            <a:ext cx="741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用配方法求二次型的标准型</a:t>
            </a:r>
          </a:p>
        </p:txBody>
      </p:sp>
      <p:sp>
        <p:nvSpPr>
          <p:cNvPr id="41987" name="Rectangle 3"/>
          <p:cNvSpPr txBox="1">
            <a:spLocks noChangeArrowheads="1"/>
          </p:cNvSpPr>
          <p:nvPr/>
        </p:nvSpPr>
        <p:spPr bwMode="auto">
          <a:xfrm>
            <a:off x="827088" y="1624013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配方法就是将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二次多项式配成完全平方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的方法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这种方法在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中学数学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大量使用过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需要记住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/>
          </a:p>
        </p:txBody>
      </p:sp>
      <p:graphicFrame>
        <p:nvGraphicFramePr>
          <p:cNvPr id="419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04953"/>
              </p:ext>
            </p:extLst>
          </p:nvPr>
        </p:nvGraphicFramePr>
        <p:xfrm>
          <a:off x="2987675" y="3933825"/>
          <a:ext cx="33877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8" name="Equation" r:id="rId3" imgW="1657422" imgH="209578" progId="Equation.DSMT4">
                  <p:embed/>
                </p:oleObj>
              </mc:Choice>
              <mc:Fallback>
                <p:oleObj name="Equation" r:id="rId3" imgW="1657422" imgH="20957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33825"/>
                        <a:ext cx="3387725" cy="6397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0525" y="1268413"/>
            <a:ext cx="8147049" cy="1139825"/>
            <a:chOff x="198" y="951"/>
            <a:chExt cx="5132" cy="718"/>
          </a:xfrm>
        </p:grpSpPr>
        <p:sp>
          <p:nvSpPr>
            <p:cNvPr id="43023" name="Text Box 3"/>
            <p:cNvSpPr txBox="1">
              <a:spLocks noChangeArrowheads="1"/>
            </p:cNvSpPr>
            <p:nvPr/>
          </p:nvSpPr>
          <p:spPr bwMode="auto">
            <a:xfrm>
              <a:off x="198" y="951"/>
              <a:ext cx="55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dirty="0" smtClean="0">
                  <a:solidFill>
                    <a:srgbClr val="002060"/>
                  </a:solidFill>
                </a:rPr>
                <a:t>例</a:t>
              </a:r>
              <a:r>
                <a:rPr lang="en-US" altLang="zh-CN" sz="3600" dirty="0">
                  <a:solidFill>
                    <a:srgbClr val="002060"/>
                  </a:solidFill>
                </a:rPr>
                <a:t>8</a:t>
              </a:r>
            </a:p>
          </p:txBody>
        </p:sp>
        <p:sp>
          <p:nvSpPr>
            <p:cNvPr id="43024" name="Text Box 4"/>
            <p:cNvSpPr txBox="1">
              <a:spLocks noChangeArrowheads="1"/>
            </p:cNvSpPr>
            <p:nvPr/>
          </p:nvSpPr>
          <p:spPr bwMode="auto">
            <a:xfrm>
              <a:off x="1036" y="965"/>
              <a:ext cx="429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002060"/>
                  </a:solidFill>
                </a:rPr>
                <a:t>化二次型 </a:t>
              </a:r>
              <a:r>
                <a:rPr lang="en-US" altLang="zh-CN" i="1" dirty="0">
                  <a:solidFill>
                    <a:srgbClr val="002060"/>
                  </a:solidFill>
                </a:rPr>
                <a:t>f</a:t>
              </a:r>
              <a:r>
                <a:rPr lang="en-US" altLang="zh-CN" dirty="0">
                  <a:solidFill>
                    <a:srgbClr val="002060"/>
                  </a:solidFill>
                </a:rPr>
                <a:t> = 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1</a:t>
              </a:r>
              <a:r>
                <a:rPr lang="en-US" altLang="zh-CN" baseline="30000" dirty="0">
                  <a:solidFill>
                    <a:srgbClr val="002060"/>
                  </a:solidFill>
                </a:rPr>
                <a:t>2</a:t>
              </a:r>
              <a:r>
                <a:rPr lang="en-US" altLang="zh-CN" dirty="0">
                  <a:solidFill>
                    <a:srgbClr val="002060"/>
                  </a:solidFill>
                </a:rPr>
                <a:t> + 2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2</a:t>
              </a:r>
              <a:r>
                <a:rPr lang="en-US" altLang="zh-CN" baseline="30000" dirty="0">
                  <a:solidFill>
                    <a:srgbClr val="002060"/>
                  </a:solidFill>
                </a:rPr>
                <a:t>2</a:t>
              </a:r>
              <a:r>
                <a:rPr lang="en-US" altLang="zh-CN" dirty="0">
                  <a:solidFill>
                    <a:srgbClr val="002060"/>
                  </a:solidFill>
                </a:rPr>
                <a:t> – 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3</a:t>
              </a:r>
              <a:r>
                <a:rPr lang="en-US" altLang="zh-CN" baseline="30000" dirty="0">
                  <a:solidFill>
                    <a:srgbClr val="002060"/>
                  </a:solidFill>
                </a:rPr>
                <a:t>2</a:t>
              </a:r>
              <a:r>
                <a:rPr lang="en-US" altLang="zh-CN" dirty="0">
                  <a:solidFill>
                    <a:srgbClr val="002060"/>
                  </a:solidFill>
                </a:rPr>
                <a:t> + 4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1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2 </a:t>
              </a:r>
              <a:r>
                <a:rPr lang="en-US" altLang="zh-CN" dirty="0">
                  <a:solidFill>
                    <a:srgbClr val="002060"/>
                  </a:solidFill>
                </a:rPr>
                <a:t>– 4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1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3</a:t>
              </a:r>
              <a:r>
                <a:rPr lang="en-US" altLang="zh-CN" dirty="0">
                  <a:solidFill>
                    <a:srgbClr val="002060"/>
                  </a:solidFill>
                </a:rPr>
                <a:t> – 4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2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3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</a:rPr>
                <a:t>为标准形，并写出所作的线性变换。</a:t>
              </a:r>
            </a:p>
          </p:txBody>
        </p:sp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47813" y="2997200"/>
            <a:ext cx="306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 i="1" dirty="0"/>
              <a:t>= x</a:t>
            </a:r>
            <a:r>
              <a:rPr lang="en-US" altLang="zh-CN" b="0" baseline="-25000" dirty="0"/>
              <a:t>1</a:t>
            </a:r>
            <a:r>
              <a:rPr lang="en-US" altLang="zh-CN" b="0" baseline="30000" dirty="0"/>
              <a:t>2</a:t>
            </a:r>
            <a:r>
              <a:rPr lang="en-US" altLang="zh-CN" b="0" dirty="0"/>
              <a:t> + 4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(</a:t>
            </a:r>
            <a:r>
              <a:rPr lang="en-US" altLang="zh-CN" b="0" i="1" dirty="0"/>
              <a:t> x</a:t>
            </a:r>
            <a:r>
              <a:rPr lang="en-US" altLang="zh-CN" b="0" baseline="-25000" dirty="0"/>
              <a:t>2 </a:t>
            </a:r>
            <a:r>
              <a:rPr lang="en-US" altLang="zh-CN" b="0" dirty="0"/>
              <a:t>–</a:t>
            </a:r>
            <a:r>
              <a:rPr lang="en-US" altLang="zh-CN" b="0" i="1" dirty="0"/>
              <a:t> x</a:t>
            </a:r>
            <a:r>
              <a:rPr lang="en-US" altLang="zh-CN" b="0" baseline="-25000" dirty="0"/>
              <a:t>3 </a:t>
            </a:r>
            <a:r>
              <a:rPr lang="en-US" altLang="zh-CN" b="0" dirty="0"/>
              <a:t>)</a:t>
            </a:r>
            <a:endParaRPr lang="en-US" altLang="zh-CN" b="0" baseline="-250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47813" y="4005263"/>
            <a:ext cx="5883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2060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 + 2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– 2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en-US" altLang="zh-CN" baseline="30000" dirty="0">
                <a:solidFill>
                  <a:srgbClr val="002060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2060"/>
                </a:solidFill>
              </a:rPr>
              <a:t>– 2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baseline="30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+ 4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  <a:r>
              <a:rPr lang="en-US" altLang="zh-CN" dirty="0">
                <a:solidFill>
                  <a:srgbClr val="002060"/>
                </a:solidFill>
              </a:rPr>
              <a:t> – 5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  <a:r>
              <a:rPr lang="en-US" altLang="zh-CN" baseline="30000" dirty="0">
                <a:solidFill>
                  <a:srgbClr val="002060"/>
                </a:solidFill>
              </a:rPr>
              <a:t>2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6375" y="4508500"/>
            <a:ext cx="720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2060"/>
                </a:solidFill>
              </a:rPr>
              <a:t>= (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 + 2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– 2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en-US" altLang="zh-CN" baseline="30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– 2(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baseline="30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– 2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i="1" dirty="0">
                <a:solidFill>
                  <a:srgbClr val="002060"/>
                </a:solidFill>
              </a:rPr>
              <a:t>x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  <a:r>
              <a:rPr lang="en-US" altLang="zh-CN" dirty="0">
                <a:solidFill>
                  <a:srgbClr val="002060"/>
                </a:solidFill>
              </a:rPr>
              <a:t> +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3300"/>
                </a:solidFill>
              </a:rPr>
              <a:t>– 3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</a:rPr>
              <a:t>2</a:t>
            </a:r>
            <a:endParaRPr lang="en-US" altLang="zh-CN" baseline="30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47813" y="51577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</a:rPr>
              <a:t>= (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 + 2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en-US" altLang="zh-CN" dirty="0">
                <a:solidFill>
                  <a:srgbClr val="FF3300"/>
                </a:solidFill>
              </a:rPr>
              <a:t> – 2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3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</a:rPr>
              <a:t>2</a:t>
            </a:r>
            <a:r>
              <a:rPr lang="en-US" altLang="zh-CN" dirty="0">
                <a:solidFill>
                  <a:srgbClr val="FF3300"/>
                </a:solidFill>
              </a:rPr>
              <a:t> – 2(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2</a:t>
            </a:r>
            <a:r>
              <a:rPr lang="en-US" altLang="zh-CN" dirty="0">
                <a:solidFill>
                  <a:srgbClr val="FF3300"/>
                </a:solidFill>
              </a:rPr>
              <a:t> – 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3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</a:rPr>
              <a:t>2</a:t>
            </a:r>
            <a:r>
              <a:rPr lang="en-US" altLang="zh-CN" dirty="0">
                <a:solidFill>
                  <a:srgbClr val="FF3300"/>
                </a:solidFill>
              </a:rPr>
              <a:t> – 3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3</a:t>
            </a:r>
            <a:r>
              <a:rPr lang="en-US" altLang="zh-CN" baseline="30000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3850" y="2420938"/>
            <a:ext cx="11017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rgbClr val="002060"/>
                </a:solidFill>
              </a:rPr>
              <a:t>解：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72000" y="2492375"/>
            <a:ext cx="288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 dirty="0"/>
              <a:t>+ 2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2</a:t>
            </a:r>
            <a:r>
              <a:rPr lang="en-US" altLang="zh-CN" b="0" baseline="30000" dirty="0"/>
              <a:t>2</a:t>
            </a:r>
            <a:r>
              <a:rPr lang="en-US" altLang="zh-CN" b="0" dirty="0"/>
              <a:t> – 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3</a:t>
            </a:r>
            <a:r>
              <a:rPr lang="en-US" altLang="zh-CN" b="0" baseline="30000" dirty="0"/>
              <a:t>2</a:t>
            </a:r>
            <a:r>
              <a:rPr lang="en-US" altLang="zh-CN" b="0" dirty="0"/>
              <a:t>– 4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2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3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331913" y="2462213"/>
            <a:ext cx="3367087" cy="549275"/>
            <a:chOff x="789" y="1762"/>
            <a:chExt cx="2121" cy="346"/>
          </a:xfrm>
        </p:grpSpPr>
        <p:sp>
          <p:nvSpPr>
            <p:cNvPr id="43021" name="Rectangle 12"/>
            <p:cNvSpPr>
              <a:spLocks noChangeArrowheads="1"/>
            </p:cNvSpPr>
            <p:nvPr/>
          </p:nvSpPr>
          <p:spPr bwMode="auto">
            <a:xfrm>
              <a:off x="1164" y="1762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0" i="1" dirty="0"/>
                <a:t>x</a:t>
              </a:r>
              <a:r>
                <a:rPr lang="en-US" altLang="zh-CN" b="0" baseline="-25000" dirty="0"/>
                <a:t>1</a:t>
              </a:r>
              <a:r>
                <a:rPr lang="en-US" altLang="zh-CN" b="0" baseline="30000" dirty="0"/>
                <a:t>2</a:t>
              </a:r>
              <a:r>
                <a:rPr lang="en-US" altLang="zh-CN" b="0" dirty="0"/>
                <a:t> + 4</a:t>
              </a:r>
              <a:r>
                <a:rPr lang="en-US" altLang="zh-CN" b="0" i="1" dirty="0"/>
                <a:t>x</a:t>
              </a:r>
              <a:r>
                <a:rPr lang="en-US" altLang="zh-CN" b="0" baseline="-25000" dirty="0"/>
                <a:t>1</a:t>
              </a:r>
              <a:r>
                <a:rPr lang="en-US" altLang="zh-CN" b="0" dirty="0"/>
                <a:t>(</a:t>
              </a:r>
              <a:r>
                <a:rPr lang="en-US" altLang="zh-CN" b="0" i="1" dirty="0"/>
                <a:t> x</a:t>
              </a:r>
              <a:r>
                <a:rPr lang="en-US" altLang="zh-CN" b="0" baseline="-25000" dirty="0"/>
                <a:t>2 </a:t>
              </a:r>
              <a:r>
                <a:rPr lang="en-US" altLang="zh-CN" b="0" dirty="0"/>
                <a:t>–</a:t>
              </a:r>
              <a:r>
                <a:rPr lang="en-US" altLang="zh-CN" b="0" i="1" dirty="0"/>
                <a:t> x</a:t>
              </a:r>
              <a:r>
                <a:rPr lang="en-US" altLang="zh-CN" b="0" baseline="-25000" dirty="0"/>
                <a:t>3 </a:t>
              </a:r>
              <a:r>
                <a:rPr lang="en-US" altLang="zh-CN" b="0" dirty="0"/>
                <a:t>)</a:t>
              </a:r>
            </a:p>
          </p:txBody>
        </p:sp>
        <p:sp>
          <p:nvSpPr>
            <p:cNvPr id="43022" name="Rectangle 13"/>
            <p:cNvSpPr>
              <a:spLocks noChangeArrowheads="1"/>
            </p:cNvSpPr>
            <p:nvPr/>
          </p:nvSpPr>
          <p:spPr bwMode="auto">
            <a:xfrm>
              <a:off x="789" y="1781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0" i="1" dirty="0"/>
                <a:t>f</a:t>
              </a:r>
              <a:r>
                <a:rPr lang="en-US" altLang="zh-CN" b="0" dirty="0"/>
                <a:t> =</a:t>
              </a:r>
            </a:p>
          </p:txBody>
        </p:sp>
      </p:grp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892526" y="3550434"/>
            <a:ext cx="29065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 dirty="0" smtClean="0"/>
              <a:t>+ </a:t>
            </a:r>
            <a:r>
              <a:rPr lang="en-US" altLang="zh-CN" b="0" dirty="0"/>
              <a:t>2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2</a:t>
            </a:r>
            <a:r>
              <a:rPr lang="en-US" altLang="zh-CN" b="0" baseline="30000" dirty="0"/>
              <a:t>2</a:t>
            </a:r>
            <a:r>
              <a:rPr lang="en-US" altLang="zh-CN" b="0" dirty="0"/>
              <a:t> – 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3</a:t>
            </a:r>
            <a:r>
              <a:rPr lang="en-US" altLang="zh-CN" b="0" baseline="30000" dirty="0"/>
              <a:t>2</a:t>
            </a:r>
            <a:r>
              <a:rPr lang="en-US" altLang="zh-CN" b="0" dirty="0"/>
              <a:t>– 4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2</a:t>
            </a:r>
            <a:r>
              <a:rPr lang="en-US" altLang="zh-CN" b="0" i="1" dirty="0"/>
              <a:t>x</a:t>
            </a:r>
            <a:r>
              <a:rPr lang="en-US" altLang="zh-CN" b="0" baseline="-25000" dirty="0"/>
              <a:t>3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357688" y="2989009"/>
            <a:ext cx="4037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0" dirty="0"/>
              <a:t>+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3300"/>
                </a:solidFill>
              </a:rPr>
              <a:t>4(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2 </a:t>
            </a:r>
            <a:r>
              <a:rPr lang="en-US" altLang="zh-CN" dirty="0">
                <a:solidFill>
                  <a:srgbClr val="FF3300"/>
                </a:solidFill>
              </a:rPr>
              <a:t>–</a:t>
            </a:r>
            <a:r>
              <a:rPr lang="en-US" altLang="zh-CN" i="1" dirty="0">
                <a:solidFill>
                  <a:srgbClr val="FF3300"/>
                </a:solidFill>
              </a:rPr>
              <a:t> </a:t>
            </a:r>
            <a:r>
              <a:rPr lang="en-US" altLang="zh-CN" i="1" dirty="0" smtClean="0">
                <a:solidFill>
                  <a:srgbClr val="FF33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3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en-US" altLang="zh-CN" baseline="30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>
                <a:solidFill>
                  <a:srgbClr val="FF3300"/>
                </a:solidFill>
              </a:rPr>
              <a:t> – 4(</a:t>
            </a:r>
            <a:r>
              <a:rPr lang="en-US" altLang="zh-CN" i="1" dirty="0">
                <a:solidFill>
                  <a:srgbClr val="FF3300"/>
                </a:solidFill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</a:rPr>
              <a:t>2 </a:t>
            </a:r>
            <a:r>
              <a:rPr lang="en-US" altLang="zh-CN" dirty="0">
                <a:solidFill>
                  <a:srgbClr val="FF3300"/>
                </a:solidFill>
              </a:rPr>
              <a:t>–</a:t>
            </a:r>
            <a:r>
              <a:rPr lang="en-US" altLang="zh-CN" i="1" dirty="0">
                <a:solidFill>
                  <a:srgbClr val="FF3300"/>
                </a:solidFill>
              </a:rPr>
              <a:t> x</a:t>
            </a:r>
            <a:r>
              <a:rPr lang="en-US" altLang="zh-CN" baseline="-25000" dirty="0">
                <a:solidFill>
                  <a:srgbClr val="FF3300"/>
                </a:solidFill>
              </a:rPr>
              <a:t>3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en-US" altLang="zh-CN" baseline="30000" dirty="0">
                <a:solidFill>
                  <a:srgbClr val="FF3300"/>
                </a:solidFill>
              </a:rPr>
              <a:t>2</a:t>
            </a:r>
            <a:r>
              <a:rPr lang="en-US" altLang="zh-CN" baseline="-25000" dirty="0"/>
              <a:t> </a:t>
            </a:r>
            <a:endParaRPr lang="en-US" altLang="zh-CN" baseline="30000" dirty="0">
              <a:solidFill>
                <a:srgbClr val="FF3300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95288" y="179388"/>
            <a:ext cx="6497637" cy="577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94000">
                <a:schemeClr val="accent1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002060"/>
                </a:solidFill>
              </a:rPr>
              <a:t>用配方法化二次型为标准形</a:t>
            </a: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1976438" y="3522219"/>
            <a:ext cx="4251746" cy="996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40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V="1">
            <a:off x="4489450" y="4500335"/>
            <a:ext cx="3019820" cy="46396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953842" y="5027613"/>
            <a:ext cx="242647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4" grpId="0" build="p" autoUpdateAnimBg="0"/>
      <p:bldP spid="15" grpId="0" build="p" autoUpdateAnimBg="0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1663" y="893926"/>
            <a:ext cx="4019550" cy="1890712"/>
            <a:chOff x="232" y="339"/>
            <a:chExt cx="2532" cy="1191"/>
          </a:xfrm>
        </p:grpSpPr>
        <p:sp>
          <p:nvSpPr>
            <p:cNvPr id="44057" name="Text Box 3"/>
            <p:cNvSpPr txBox="1">
              <a:spLocks noChangeArrowheads="1"/>
            </p:cNvSpPr>
            <p:nvPr/>
          </p:nvSpPr>
          <p:spPr bwMode="auto">
            <a:xfrm>
              <a:off x="232" y="781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2060"/>
                  </a:solidFill>
                </a:rPr>
                <a:t>令</a:t>
              </a:r>
              <a:r>
                <a:rPr lang="zh-CN" altLang="en-US"/>
                <a:t>：</a:t>
              </a:r>
            </a:p>
          </p:txBody>
        </p:sp>
        <p:sp>
          <p:nvSpPr>
            <p:cNvPr id="44058" name="Text Box 4"/>
            <p:cNvSpPr txBox="1">
              <a:spLocks noChangeArrowheads="1"/>
            </p:cNvSpPr>
            <p:nvPr/>
          </p:nvSpPr>
          <p:spPr bwMode="auto">
            <a:xfrm>
              <a:off x="985" y="339"/>
              <a:ext cx="1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2060"/>
                  </a:solidFill>
                </a:rPr>
                <a:t>y</a:t>
              </a:r>
              <a:r>
                <a:rPr lang="en-US" altLang="zh-CN" b="0" baseline="-25000" dirty="0">
                  <a:solidFill>
                    <a:srgbClr val="002060"/>
                  </a:solidFill>
                </a:rPr>
                <a:t>1</a:t>
              </a:r>
              <a:r>
                <a:rPr lang="en-US" altLang="zh-CN" b="0" dirty="0">
                  <a:solidFill>
                    <a:srgbClr val="002060"/>
                  </a:solidFill>
                </a:rPr>
                <a:t> = 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="0" baseline="-25000" dirty="0">
                  <a:solidFill>
                    <a:srgbClr val="002060"/>
                  </a:solidFill>
                </a:rPr>
                <a:t>1</a:t>
              </a:r>
              <a:r>
                <a:rPr lang="en-US" altLang="zh-CN" b="0" dirty="0">
                  <a:solidFill>
                    <a:srgbClr val="002060"/>
                  </a:solidFill>
                </a:rPr>
                <a:t> + 2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="0" baseline="-25000" dirty="0">
                  <a:solidFill>
                    <a:srgbClr val="002060"/>
                  </a:solidFill>
                </a:rPr>
                <a:t>2</a:t>
              </a:r>
              <a:r>
                <a:rPr lang="en-US" altLang="zh-CN" b="0" dirty="0">
                  <a:solidFill>
                    <a:srgbClr val="002060"/>
                  </a:solidFill>
                </a:rPr>
                <a:t> – 2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="0" baseline="-25000" dirty="0">
                  <a:solidFill>
                    <a:srgbClr val="002060"/>
                  </a:solidFill>
                </a:rPr>
                <a:t>3</a:t>
              </a:r>
              <a:endParaRPr lang="en-US" altLang="zh-CN" b="0" dirty="0">
                <a:solidFill>
                  <a:srgbClr val="002060"/>
                </a:solidFill>
              </a:endParaRPr>
            </a:p>
          </p:txBody>
        </p:sp>
        <p:sp>
          <p:nvSpPr>
            <p:cNvPr id="44059" name="Text Box 5"/>
            <p:cNvSpPr txBox="1">
              <a:spLocks noChangeArrowheads="1"/>
            </p:cNvSpPr>
            <p:nvPr/>
          </p:nvSpPr>
          <p:spPr bwMode="auto">
            <a:xfrm>
              <a:off x="985" y="771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2060"/>
                  </a:solidFill>
                </a:rPr>
                <a:t>y</a:t>
              </a:r>
              <a:r>
                <a:rPr lang="en-US" altLang="zh-CN" b="0" baseline="-25000" dirty="0">
                  <a:solidFill>
                    <a:srgbClr val="002060"/>
                  </a:solidFill>
                </a:rPr>
                <a:t>2</a:t>
              </a:r>
              <a:r>
                <a:rPr lang="en-US" altLang="zh-CN" b="0" dirty="0">
                  <a:solidFill>
                    <a:srgbClr val="002060"/>
                  </a:solidFill>
                </a:rPr>
                <a:t> = 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="0" baseline="-25000" dirty="0">
                  <a:solidFill>
                    <a:srgbClr val="002060"/>
                  </a:solidFill>
                </a:rPr>
                <a:t>2</a:t>
              </a:r>
              <a:r>
                <a:rPr lang="en-US" altLang="zh-CN" b="0" dirty="0">
                  <a:solidFill>
                    <a:srgbClr val="002060"/>
                  </a:solidFill>
                </a:rPr>
                <a:t> – </a:t>
              </a:r>
              <a:r>
                <a:rPr lang="en-US" altLang="zh-CN" i="1" dirty="0">
                  <a:solidFill>
                    <a:srgbClr val="002060"/>
                  </a:solidFill>
                </a:rPr>
                <a:t>x</a:t>
              </a:r>
              <a:r>
                <a:rPr lang="en-US" altLang="zh-CN" b="0" baseline="-25000" dirty="0">
                  <a:solidFill>
                    <a:srgbClr val="002060"/>
                  </a:solidFill>
                </a:rPr>
                <a:t>3</a:t>
              </a:r>
              <a:endParaRPr lang="en-US" altLang="zh-CN" b="0" dirty="0">
                <a:solidFill>
                  <a:srgbClr val="002060"/>
                </a:solidFill>
              </a:endParaRPr>
            </a:p>
          </p:txBody>
        </p:sp>
        <p:sp>
          <p:nvSpPr>
            <p:cNvPr id="44060" name="Text Box 6"/>
            <p:cNvSpPr txBox="1">
              <a:spLocks noChangeArrowheads="1"/>
            </p:cNvSpPr>
            <p:nvPr/>
          </p:nvSpPr>
          <p:spPr bwMode="auto">
            <a:xfrm>
              <a:off x="985" y="1203"/>
              <a:ext cx="7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2060"/>
                  </a:solidFill>
                </a:rPr>
                <a:t>y</a:t>
              </a:r>
              <a:r>
                <a:rPr lang="en-US" altLang="zh-CN" b="0" baseline="-25000">
                  <a:solidFill>
                    <a:srgbClr val="002060"/>
                  </a:solidFill>
                </a:rPr>
                <a:t>3</a:t>
              </a:r>
              <a:r>
                <a:rPr lang="en-US" altLang="zh-CN" b="0">
                  <a:solidFill>
                    <a:srgbClr val="002060"/>
                  </a:solidFill>
                </a:rPr>
                <a:t> =  </a:t>
              </a:r>
              <a:r>
                <a:rPr lang="en-US" altLang="zh-CN" i="1">
                  <a:solidFill>
                    <a:srgbClr val="002060"/>
                  </a:solidFill>
                </a:rPr>
                <a:t>x</a:t>
              </a:r>
              <a:r>
                <a:rPr lang="en-US" altLang="zh-CN" b="0" baseline="-25000">
                  <a:solidFill>
                    <a:srgbClr val="002060"/>
                  </a:solidFill>
                </a:rPr>
                <a:t>3</a:t>
              </a:r>
              <a:endParaRPr lang="en-US" altLang="zh-CN" b="0">
                <a:solidFill>
                  <a:srgbClr val="002060"/>
                </a:solidFill>
              </a:endParaRPr>
            </a:p>
          </p:txBody>
        </p:sp>
        <p:sp>
          <p:nvSpPr>
            <p:cNvPr id="44061" name="AutoShape 7"/>
            <p:cNvSpPr>
              <a:spLocks/>
            </p:cNvSpPr>
            <p:nvPr/>
          </p:nvSpPr>
          <p:spPr bwMode="auto">
            <a:xfrm>
              <a:off x="798" y="516"/>
              <a:ext cx="105" cy="953"/>
            </a:xfrm>
            <a:prstGeom prst="leftBrace">
              <a:avLst>
                <a:gd name="adj1" fmla="val 75635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90538" y="2976567"/>
            <a:ext cx="6196013" cy="568326"/>
            <a:chOff x="468" y="1634"/>
            <a:chExt cx="3903" cy="358"/>
          </a:xfrm>
          <a:solidFill>
            <a:schemeClr val="bg1"/>
          </a:solidFill>
        </p:grpSpPr>
        <p:sp>
          <p:nvSpPr>
            <p:cNvPr id="44055" name="Text Box 9"/>
            <p:cNvSpPr txBox="1">
              <a:spLocks noChangeArrowheads="1"/>
            </p:cNvSpPr>
            <p:nvPr/>
          </p:nvSpPr>
          <p:spPr bwMode="auto">
            <a:xfrm>
              <a:off x="468" y="1634"/>
              <a:ext cx="566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2060"/>
                  </a:solidFill>
                </a:rPr>
                <a:t>则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7" y="1662"/>
              <a:ext cx="2774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i="1" dirty="0" smtClean="0">
                  <a:solidFill>
                    <a:srgbClr val="FF3300"/>
                  </a:solidFill>
                </a:rPr>
                <a:t>f</a:t>
              </a:r>
              <a:r>
                <a:rPr lang="en-US" altLang="zh-CN" b="0" dirty="0" smtClean="0">
                  <a:solidFill>
                    <a:srgbClr val="FF3300"/>
                  </a:solidFill>
                </a:rPr>
                <a:t> = </a:t>
              </a:r>
              <a:r>
                <a:rPr lang="en-US" altLang="zh-CN" i="1" dirty="0" smtClean="0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 dirty="0" smtClean="0">
                  <a:solidFill>
                    <a:srgbClr val="FF3300"/>
                  </a:solidFill>
                </a:rPr>
                <a:t>1</a:t>
              </a:r>
              <a:r>
                <a:rPr lang="en-US" altLang="zh-CN" b="0" baseline="30000" dirty="0" smtClean="0">
                  <a:solidFill>
                    <a:srgbClr val="FF3300"/>
                  </a:solidFill>
                </a:rPr>
                <a:t>2</a:t>
              </a:r>
              <a:r>
                <a:rPr lang="en-US" altLang="zh-CN" b="0" dirty="0" smtClean="0">
                  <a:solidFill>
                    <a:srgbClr val="FF3300"/>
                  </a:solidFill>
                </a:rPr>
                <a:t> – 2</a:t>
              </a:r>
              <a:r>
                <a:rPr lang="en-US" altLang="zh-CN" i="1" dirty="0" smtClean="0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 dirty="0" smtClean="0">
                  <a:solidFill>
                    <a:srgbClr val="FF3300"/>
                  </a:solidFill>
                </a:rPr>
                <a:t>2</a:t>
              </a:r>
              <a:r>
                <a:rPr lang="en-US" altLang="zh-CN" b="0" baseline="30000" dirty="0" smtClean="0">
                  <a:solidFill>
                    <a:srgbClr val="FF3300"/>
                  </a:solidFill>
                </a:rPr>
                <a:t>2</a:t>
              </a:r>
              <a:r>
                <a:rPr lang="en-US" altLang="zh-CN" b="0" dirty="0" smtClean="0">
                  <a:solidFill>
                    <a:srgbClr val="FF3300"/>
                  </a:solidFill>
                </a:rPr>
                <a:t> – 3</a:t>
              </a:r>
              <a:r>
                <a:rPr lang="en-US" altLang="zh-CN" i="1" dirty="0" smtClean="0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 dirty="0" smtClean="0">
                  <a:solidFill>
                    <a:srgbClr val="FF3300"/>
                  </a:solidFill>
                </a:rPr>
                <a:t>3</a:t>
              </a:r>
              <a:r>
                <a:rPr lang="en-US" altLang="zh-CN" b="0" baseline="30000" dirty="0" smtClean="0">
                  <a:solidFill>
                    <a:srgbClr val="FF3300"/>
                  </a:solidFill>
                </a:rPr>
                <a:t>2</a:t>
              </a:r>
              <a:r>
                <a:rPr lang="zh-CN" altLang="zh-CN" dirty="0" smtClean="0">
                  <a:solidFill>
                    <a:srgbClr val="002060"/>
                  </a:solidFill>
                </a:rPr>
                <a:t>为标准</a:t>
              </a:r>
              <a:r>
                <a:rPr lang="zh-CN" altLang="en-US" dirty="0" smtClean="0">
                  <a:solidFill>
                    <a:srgbClr val="002060"/>
                  </a:solidFill>
                </a:rPr>
                <a:t>形</a:t>
              </a: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9563" y="352901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2060"/>
                </a:solidFill>
              </a:rPr>
              <a:t>其中</a:t>
            </a:r>
            <a:r>
              <a:rPr lang="zh-CN" altLang="en-US" dirty="0"/>
              <a:t>：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79912" y="5646163"/>
            <a:ext cx="4284662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2060"/>
                </a:solidFill>
              </a:rPr>
              <a:t>是非退化的线性变换</a:t>
            </a:r>
            <a:r>
              <a:rPr lang="zh-CN" altLang="en-US" dirty="0"/>
              <a:t>。</a:t>
            </a:r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2538413" y="222250"/>
            <a:ext cx="4165600" cy="4000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 type="none" w="sm" len="lg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>
                <a:solidFill>
                  <a:srgbClr val="002060"/>
                </a:solidFill>
              </a:rPr>
              <a:t>f</a:t>
            </a:r>
            <a:r>
              <a:rPr lang="en-US" altLang="zh-CN" sz="2000">
                <a:solidFill>
                  <a:srgbClr val="002060"/>
                </a:solidFill>
              </a:rPr>
              <a:t> =(</a:t>
            </a:r>
            <a:r>
              <a:rPr lang="en-US" altLang="zh-CN" sz="2000" i="1">
                <a:solidFill>
                  <a:srgbClr val="002060"/>
                </a:solidFill>
              </a:rPr>
              <a:t>x</a:t>
            </a:r>
            <a:r>
              <a:rPr lang="en-US" altLang="zh-CN" sz="2000" baseline="-25000">
                <a:solidFill>
                  <a:srgbClr val="002060"/>
                </a:solidFill>
              </a:rPr>
              <a:t>1</a:t>
            </a:r>
            <a:r>
              <a:rPr lang="en-US" altLang="zh-CN" sz="2000">
                <a:solidFill>
                  <a:srgbClr val="002060"/>
                </a:solidFill>
              </a:rPr>
              <a:t> + 2</a:t>
            </a:r>
            <a:r>
              <a:rPr lang="en-US" altLang="zh-CN" sz="2000" i="1">
                <a:solidFill>
                  <a:srgbClr val="002060"/>
                </a:solidFill>
              </a:rPr>
              <a:t>x</a:t>
            </a:r>
            <a:r>
              <a:rPr lang="en-US" altLang="zh-CN" sz="2000" baseline="-25000">
                <a:solidFill>
                  <a:srgbClr val="002060"/>
                </a:solidFill>
              </a:rPr>
              <a:t>2</a:t>
            </a:r>
            <a:r>
              <a:rPr lang="en-US" altLang="zh-CN" sz="2000">
                <a:solidFill>
                  <a:srgbClr val="002060"/>
                </a:solidFill>
              </a:rPr>
              <a:t> – 2</a:t>
            </a:r>
            <a:r>
              <a:rPr lang="en-US" altLang="zh-CN" sz="2000" i="1">
                <a:solidFill>
                  <a:srgbClr val="002060"/>
                </a:solidFill>
              </a:rPr>
              <a:t>x</a:t>
            </a:r>
            <a:r>
              <a:rPr lang="en-US" altLang="zh-CN" sz="2000" baseline="-25000">
                <a:solidFill>
                  <a:srgbClr val="002060"/>
                </a:solidFill>
              </a:rPr>
              <a:t>3</a:t>
            </a:r>
            <a:r>
              <a:rPr lang="en-US" altLang="zh-CN" sz="2000">
                <a:solidFill>
                  <a:srgbClr val="002060"/>
                </a:solidFill>
              </a:rPr>
              <a:t>)</a:t>
            </a:r>
            <a:r>
              <a:rPr lang="en-US" altLang="zh-CN" sz="2000" baseline="30000">
                <a:solidFill>
                  <a:srgbClr val="002060"/>
                </a:solidFill>
              </a:rPr>
              <a:t>2</a:t>
            </a:r>
            <a:r>
              <a:rPr lang="en-US" altLang="zh-CN" sz="2000">
                <a:solidFill>
                  <a:srgbClr val="002060"/>
                </a:solidFill>
              </a:rPr>
              <a:t> – 2(</a:t>
            </a:r>
            <a:r>
              <a:rPr lang="en-US" altLang="zh-CN" sz="2000" i="1">
                <a:solidFill>
                  <a:srgbClr val="002060"/>
                </a:solidFill>
              </a:rPr>
              <a:t>x</a:t>
            </a:r>
            <a:r>
              <a:rPr lang="en-US" altLang="zh-CN" sz="2000" baseline="-25000">
                <a:solidFill>
                  <a:srgbClr val="002060"/>
                </a:solidFill>
              </a:rPr>
              <a:t>2</a:t>
            </a:r>
            <a:r>
              <a:rPr lang="en-US" altLang="zh-CN" sz="2000">
                <a:solidFill>
                  <a:srgbClr val="002060"/>
                </a:solidFill>
              </a:rPr>
              <a:t> – </a:t>
            </a:r>
            <a:r>
              <a:rPr lang="en-US" altLang="zh-CN" sz="2000" i="1">
                <a:solidFill>
                  <a:srgbClr val="002060"/>
                </a:solidFill>
              </a:rPr>
              <a:t>x</a:t>
            </a:r>
            <a:r>
              <a:rPr lang="en-US" altLang="zh-CN" sz="2000" baseline="-25000">
                <a:solidFill>
                  <a:srgbClr val="002060"/>
                </a:solidFill>
              </a:rPr>
              <a:t>3</a:t>
            </a:r>
            <a:r>
              <a:rPr lang="en-US" altLang="zh-CN" sz="2000">
                <a:solidFill>
                  <a:srgbClr val="002060"/>
                </a:solidFill>
              </a:rPr>
              <a:t>)</a:t>
            </a:r>
            <a:r>
              <a:rPr lang="en-US" altLang="zh-CN" sz="2000" baseline="30000">
                <a:solidFill>
                  <a:srgbClr val="002060"/>
                </a:solidFill>
              </a:rPr>
              <a:t>2</a:t>
            </a:r>
            <a:r>
              <a:rPr lang="en-US" altLang="zh-CN" sz="2000">
                <a:solidFill>
                  <a:srgbClr val="002060"/>
                </a:solidFill>
              </a:rPr>
              <a:t> – 3</a:t>
            </a:r>
            <a:r>
              <a:rPr lang="en-US" altLang="zh-CN" sz="2000" i="1">
                <a:solidFill>
                  <a:srgbClr val="002060"/>
                </a:solidFill>
              </a:rPr>
              <a:t>x</a:t>
            </a:r>
            <a:r>
              <a:rPr lang="en-US" altLang="zh-CN" sz="2000" baseline="-25000">
                <a:solidFill>
                  <a:srgbClr val="002060"/>
                </a:solidFill>
              </a:rPr>
              <a:t>3</a:t>
            </a:r>
            <a:r>
              <a:rPr lang="en-US" altLang="zh-CN" sz="2000" baseline="30000">
                <a:solidFill>
                  <a:srgbClr val="002060"/>
                </a:solidFill>
              </a:rPr>
              <a:t>2</a:t>
            </a:r>
            <a:endParaRPr lang="en-US" altLang="zh-CN" sz="2000">
              <a:solidFill>
                <a:srgbClr val="002060"/>
              </a:solidFill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427538" y="938213"/>
            <a:ext cx="4210050" cy="1533525"/>
            <a:chOff x="2775" y="547"/>
            <a:chExt cx="2653" cy="966"/>
          </a:xfrm>
        </p:grpSpPr>
        <p:sp>
          <p:nvSpPr>
            <p:cNvPr id="44051" name="Text Box 15"/>
            <p:cNvSpPr txBox="1">
              <a:spLocks noChangeArrowheads="1"/>
            </p:cNvSpPr>
            <p:nvPr/>
          </p:nvSpPr>
          <p:spPr bwMode="auto">
            <a:xfrm>
              <a:off x="2775" y="867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2060"/>
                  </a:solidFill>
                </a:rPr>
                <a:t>即</a:t>
              </a:r>
              <a:r>
                <a:rPr lang="zh-CN" altLang="en-US"/>
                <a:t>：</a:t>
              </a:r>
            </a:p>
          </p:txBody>
        </p:sp>
        <p:graphicFrame>
          <p:nvGraphicFramePr>
            <p:cNvPr id="44052" name="Object 16"/>
            <p:cNvGraphicFramePr>
              <a:graphicFrameLocks noChangeAspect="1"/>
            </p:cNvGraphicFramePr>
            <p:nvPr/>
          </p:nvGraphicFramePr>
          <p:xfrm>
            <a:off x="3282" y="547"/>
            <a:ext cx="63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598" name="公式" r:id="rId3" imgW="495348" imgH="819122" progId="Equation.3">
                    <p:embed/>
                  </p:oleObj>
                </mc:Choice>
                <mc:Fallback>
                  <p:oleObj name="公式" r:id="rId3" imgW="495348" imgH="81912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" y="547"/>
                          <a:ext cx="636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17"/>
            <p:cNvGraphicFramePr>
              <a:graphicFrameLocks noChangeAspect="1"/>
            </p:cNvGraphicFramePr>
            <p:nvPr/>
          </p:nvGraphicFramePr>
          <p:xfrm>
            <a:off x="3910" y="551"/>
            <a:ext cx="1097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599" name="公式" r:id="rId5" imgW="952356" imgH="819122" progId="Equation.3">
                    <p:embed/>
                  </p:oleObj>
                </mc:Choice>
                <mc:Fallback>
                  <p:oleObj name="公式" r:id="rId5" imgW="952356" imgH="81912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551"/>
                          <a:ext cx="1097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4" name="Object 18"/>
            <p:cNvGraphicFramePr>
              <a:graphicFrameLocks noChangeAspect="1"/>
            </p:cNvGraphicFramePr>
            <p:nvPr/>
          </p:nvGraphicFramePr>
          <p:xfrm>
            <a:off x="4966" y="550"/>
            <a:ext cx="462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600" name="公式" r:id="rId7" imgW="323970" imgH="819122" progId="Equation.3">
                    <p:embed/>
                  </p:oleObj>
                </mc:Choice>
                <mc:Fallback>
                  <p:oleObj name="公式" r:id="rId7" imgW="323970" imgH="81912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550"/>
                          <a:ext cx="462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91104" y="3664110"/>
            <a:ext cx="6045199" cy="1603375"/>
            <a:chOff x="-79" y="2145"/>
            <a:chExt cx="3808" cy="1010"/>
          </a:xfrm>
        </p:grpSpPr>
        <p:sp>
          <p:nvSpPr>
            <p:cNvPr id="44047" name="Text Box 20"/>
            <p:cNvSpPr txBox="1">
              <a:spLocks noChangeArrowheads="1"/>
            </p:cNvSpPr>
            <p:nvPr/>
          </p:nvSpPr>
          <p:spPr bwMode="auto">
            <a:xfrm>
              <a:off x="-79" y="2491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2060"/>
                  </a:solidFill>
                </a:rPr>
                <a:t>线性变换为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44048" name="Object 21"/>
            <p:cNvGraphicFramePr>
              <a:graphicFrameLocks noChangeAspect="1"/>
            </p:cNvGraphicFramePr>
            <p:nvPr/>
          </p:nvGraphicFramePr>
          <p:xfrm>
            <a:off x="3214" y="2193"/>
            <a:ext cx="515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601" name="公式" r:id="rId9" imgW="381096" imgH="819122" progId="Equation.3">
                    <p:embed/>
                  </p:oleObj>
                </mc:Choice>
                <mc:Fallback>
                  <p:oleObj name="公式" r:id="rId9" imgW="381096" imgH="81912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2193"/>
                          <a:ext cx="515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9" name="Object 22"/>
            <p:cNvGraphicFramePr>
              <a:graphicFrameLocks noChangeAspect="1"/>
            </p:cNvGraphicFramePr>
            <p:nvPr/>
          </p:nvGraphicFramePr>
          <p:xfrm>
            <a:off x="2071" y="2145"/>
            <a:ext cx="1237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602" name="公式" r:id="rId11" imgW="1085778" imgH="847910" progId="Equation.3">
                    <p:embed/>
                  </p:oleObj>
                </mc:Choice>
                <mc:Fallback>
                  <p:oleObj name="公式" r:id="rId11" imgW="1085778" imgH="84791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2145"/>
                          <a:ext cx="1237" cy="9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0" name="Object 23"/>
            <p:cNvGraphicFramePr>
              <a:graphicFrameLocks noChangeAspect="1"/>
            </p:cNvGraphicFramePr>
            <p:nvPr/>
          </p:nvGraphicFramePr>
          <p:xfrm>
            <a:off x="1464" y="2152"/>
            <a:ext cx="619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603" name="Equation" r:id="rId13" imgW="476178" imgH="819122" progId="Equation.DSMT4">
                    <p:embed/>
                  </p:oleObj>
                </mc:Choice>
                <mc:Fallback>
                  <p:oleObj name="Equation" r:id="rId13" imgW="476178" imgH="81912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2152"/>
                          <a:ext cx="619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68471" y="5103659"/>
            <a:ext cx="2976562" cy="1736725"/>
            <a:chOff x="214" y="3117"/>
            <a:chExt cx="1875" cy="1095"/>
          </a:xfrm>
        </p:grpSpPr>
        <p:sp>
          <p:nvSpPr>
            <p:cNvPr id="44042" name="Text Box 25"/>
            <p:cNvSpPr txBox="1">
              <a:spLocks noChangeArrowheads="1"/>
            </p:cNvSpPr>
            <p:nvPr/>
          </p:nvSpPr>
          <p:spPr bwMode="auto">
            <a:xfrm>
              <a:off x="805" y="3117"/>
              <a:ext cx="1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x</a:t>
              </a:r>
              <a:r>
                <a:rPr lang="en-US" altLang="zh-CN" b="0" baseline="-25000">
                  <a:solidFill>
                    <a:srgbClr val="FF3300"/>
                  </a:solidFill>
                </a:rPr>
                <a:t>1</a:t>
              </a:r>
              <a:r>
                <a:rPr lang="en-US" altLang="zh-CN" b="0">
                  <a:solidFill>
                    <a:srgbClr val="FF3300"/>
                  </a:solidFill>
                </a:rPr>
                <a:t> = </a:t>
              </a:r>
              <a:r>
                <a:rPr lang="en-US" altLang="zh-CN" i="1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>
                  <a:solidFill>
                    <a:srgbClr val="FF3300"/>
                  </a:solidFill>
                </a:rPr>
                <a:t>1</a:t>
              </a:r>
              <a:r>
                <a:rPr lang="en-US" altLang="zh-CN" b="0">
                  <a:solidFill>
                    <a:srgbClr val="FF3300"/>
                  </a:solidFill>
                </a:rPr>
                <a:t> – 2</a:t>
              </a:r>
              <a:r>
                <a:rPr lang="en-US" altLang="zh-CN" i="1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>
                  <a:solidFill>
                    <a:srgbClr val="FF3300"/>
                  </a:solidFill>
                </a:rPr>
                <a:t>2</a:t>
              </a:r>
              <a:r>
                <a:rPr lang="en-US" altLang="zh-CN" b="0">
                  <a:solidFill>
                    <a:srgbClr val="FF3300"/>
                  </a:solidFill>
                </a:rPr>
                <a:t> </a:t>
              </a:r>
              <a:endParaRPr lang="en-US" altLang="zh-CN" b="0" baseline="-25000">
                <a:solidFill>
                  <a:srgbClr val="FF3300"/>
                </a:solidFill>
              </a:endParaRPr>
            </a:p>
          </p:txBody>
        </p:sp>
        <p:sp>
          <p:nvSpPr>
            <p:cNvPr id="44043" name="Text Box 26"/>
            <p:cNvSpPr txBox="1">
              <a:spLocks noChangeArrowheads="1"/>
            </p:cNvSpPr>
            <p:nvPr/>
          </p:nvSpPr>
          <p:spPr bwMode="auto">
            <a:xfrm>
              <a:off x="805" y="3501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</a:rPr>
                <a:t>x</a:t>
              </a:r>
              <a:r>
                <a:rPr lang="en-US" altLang="zh-CN" b="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</a:rPr>
                <a:t> = </a:t>
              </a:r>
              <a:r>
                <a:rPr lang="en-US" altLang="zh-CN" i="1" dirty="0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</a:rPr>
                <a:t> + </a:t>
              </a:r>
              <a:r>
                <a:rPr lang="en-US" altLang="zh-CN" i="1" dirty="0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</a:rPr>
                <a:t>3</a:t>
              </a:r>
              <a:endParaRPr lang="en-US" altLang="zh-CN" b="0" dirty="0">
                <a:solidFill>
                  <a:srgbClr val="FF3300"/>
                </a:solidFill>
              </a:endParaRPr>
            </a:p>
          </p:txBody>
        </p:sp>
        <p:sp>
          <p:nvSpPr>
            <p:cNvPr id="44044" name="Text Box 27"/>
            <p:cNvSpPr txBox="1">
              <a:spLocks noChangeArrowheads="1"/>
            </p:cNvSpPr>
            <p:nvPr/>
          </p:nvSpPr>
          <p:spPr bwMode="auto">
            <a:xfrm>
              <a:off x="805" y="3885"/>
              <a:ext cx="7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x</a:t>
              </a:r>
              <a:r>
                <a:rPr lang="en-US" altLang="zh-CN" b="0" baseline="-25000">
                  <a:solidFill>
                    <a:srgbClr val="FF3300"/>
                  </a:solidFill>
                </a:rPr>
                <a:t>3</a:t>
              </a:r>
              <a:r>
                <a:rPr lang="en-US" altLang="zh-CN" b="0">
                  <a:solidFill>
                    <a:srgbClr val="FF3300"/>
                  </a:solidFill>
                </a:rPr>
                <a:t> = </a:t>
              </a:r>
              <a:r>
                <a:rPr lang="en-US" altLang="zh-CN" i="1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>
                  <a:solidFill>
                    <a:srgbClr val="FF3300"/>
                  </a:solidFill>
                </a:rPr>
                <a:t>3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44045" name="AutoShape 28"/>
            <p:cNvSpPr>
              <a:spLocks/>
            </p:cNvSpPr>
            <p:nvPr/>
          </p:nvSpPr>
          <p:spPr bwMode="auto">
            <a:xfrm>
              <a:off x="654" y="3245"/>
              <a:ext cx="93" cy="870"/>
            </a:xfrm>
            <a:prstGeom prst="leftBrace">
              <a:avLst>
                <a:gd name="adj1" fmla="val 77957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4046" name="Text Box 29"/>
            <p:cNvSpPr txBox="1">
              <a:spLocks noChangeArrowheads="1"/>
            </p:cNvSpPr>
            <p:nvPr/>
          </p:nvSpPr>
          <p:spPr bwMode="auto">
            <a:xfrm>
              <a:off x="214" y="355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2060"/>
                  </a:solidFill>
                </a:rPr>
                <a:t>即</a:t>
              </a:r>
              <a:r>
                <a:rPr lang="zh-CN" altLang="en-US" dirty="0"/>
                <a:t>：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381001" y="620713"/>
            <a:ext cx="8259763" cy="1263650"/>
            <a:chOff x="222" y="367"/>
            <a:chExt cx="5203" cy="796"/>
          </a:xfrm>
        </p:grpSpPr>
        <p:sp>
          <p:nvSpPr>
            <p:cNvPr id="45073" name="Text Box 3"/>
            <p:cNvSpPr txBox="1">
              <a:spLocks noChangeArrowheads="1"/>
            </p:cNvSpPr>
            <p:nvPr/>
          </p:nvSpPr>
          <p:spPr bwMode="auto">
            <a:xfrm>
              <a:off x="222" y="459"/>
              <a:ext cx="55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dirty="0" smtClean="0">
                  <a:solidFill>
                    <a:srgbClr val="003300"/>
                  </a:solidFill>
                </a:rPr>
                <a:t>例</a:t>
              </a:r>
              <a:r>
                <a:rPr lang="en-US" altLang="zh-CN" sz="3600" dirty="0">
                  <a:solidFill>
                    <a:srgbClr val="003300"/>
                  </a:solidFill>
                </a:rPr>
                <a:t>9</a:t>
              </a:r>
            </a:p>
          </p:txBody>
        </p:sp>
        <p:sp>
          <p:nvSpPr>
            <p:cNvPr id="45074" name="Text Box 4"/>
            <p:cNvSpPr txBox="1">
              <a:spLocks noChangeArrowheads="1"/>
            </p:cNvSpPr>
            <p:nvPr/>
          </p:nvSpPr>
          <p:spPr bwMode="auto">
            <a:xfrm>
              <a:off x="1072" y="367"/>
              <a:ext cx="4353" cy="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003300"/>
                  </a:solidFill>
                </a:rPr>
                <a:t>化二次型 </a:t>
              </a:r>
              <a:r>
                <a:rPr lang="en-US" altLang="zh-CN" sz="3600" i="1" dirty="0">
                  <a:solidFill>
                    <a:srgbClr val="FF3300"/>
                  </a:solidFill>
                </a:rPr>
                <a:t>f</a:t>
              </a:r>
              <a:r>
                <a:rPr lang="en-US" altLang="zh-CN" sz="3600" dirty="0">
                  <a:solidFill>
                    <a:srgbClr val="FF3300"/>
                  </a:solidFill>
                </a:rPr>
                <a:t> = 2</a:t>
              </a:r>
              <a:r>
                <a:rPr lang="en-US" altLang="zh-CN" sz="3600" i="1" dirty="0">
                  <a:solidFill>
                    <a:srgbClr val="FF3300"/>
                  </a:solidFill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</a:rPr>
                <a:t>1</a:t>
              </a:r>
              <a:r>
                <a:rPr lang="en-US" altLang="zh-CN" sz="3600" i="1" dirty="0">
                  <a:solidFill>
                    <a:srgbClr val="FF3300"/>
                  </a:solidFill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sz="3600" dirty="0">
                  <a:solidFill>
                    <a:srgbClr val="FF3300"/>
                  </a:solidFill>
                </a:rPr>
                <a:t> + 2</a:t>
              </a:r>
              <a:r>
                <a:rPr lang="en-US" altLang="zh-CN" sz="3600" i="1" dirty="0">
                  <a:solidFill>
                    <a:srgbClr val="FF3300"/>
                  </a:solidFill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</a:rPr>
                <a:t>1</a:t>
              </a:r>
              <a:r>
                <a:rPr lang="en-US" altLang="zh-CN" sz="3600" i="1" dirty="0">
                  <a:solidFill>
                    <a:srgbClr val="FF3300"/>
                  </a:solidFill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</a:rPr>
                <a:t>3</a:t>
              </a:r>
              <a:r>
                <a:rPr lang="en-US" altLang="zh-CN" sz="3600" dirty="0">
                  <a:solidFill>
                    <a:srgbClr val="FF3300"/>
                  </a:solidFill>
                </a:rPr>
                <a:t> – 6</a:t>
              </a:r>
              <a:r>
                <a:rPr lang="en-US" altLang="zh-CN" sz="3600" i="1" dirty="0">
                  <a:solidFill>
                    <a:srgbClr val="FF3300"/>
                  </a:solidFill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sz="3600" i="1" dirty="0">
                  <a:solidFill>
                    <a:srgbClr val="FF3300"/>
                  </a:solidFill>
                </a:rPr>
                <a:t>x</a:t>
              </a:r>
              <a:r>
                <a:rPr lang="en-US" altLang="zh-CN" sz="3600" baseline="-25000" dirty="0">
                  <a:solidFill>
                    <a:srgbClr val="FF3300"/>
                  </a:solidFill>
                </a:rPr>
                <a:t>3</a:t>
              </a: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003300"/>
                  </a:solidFill>
                </a:rPr>
                <a:t>为标准形，并写出所作的线性变换。</a:t>
              </a: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71488" y="2152650"/>
            <a:ext cx="8169275" cy="1117600"/>
            <a:chOff x="297" y="1356"/>
            <a:chExt cx="5146" cy="704"/>
          </a:xfrm>
        </p:grpSpPr>
        <p:sp>
          <p:nvSpPr>
            <p:cNvPr id="45071" name="Text Box 6"/>
            <p:cNvSpPr txBox="1">
              <a:spLocks noChangeArrowheads="1"/>
            </p:cNvSpPr>
            <p:nvPr/>
          </p:nvSpPr>
          <p:spPr bwMode="auto">
            <a:xfrm>
              <a:off x="297" y="1377"/>
              <a:ext cx="69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3600" dirty="0">
                  <a:solidFill>
                    <a:srgbClr val="003300"/>
                  </a:solidFill>
                </a:rPr>
                <a:t>解</a:t>
              </a:r>
              <a:r>
                <a:rPr lang="zh-CN" altLang="en-US" sz="3600" dirty="0">
                  <a:solidFill>
                    <a:srgbClr val="0070C0"/>
                  </a:solidFill>
                </a:rPr>
                <a:t>：</a:t>
              </a:r>
            </a:p>
          </p:txBody>
        </p:sp>
        <p:sp>
          <p:nvSpPr>
            <p:cNvPr id="45072" name="Text Box 7"/>
            <p:cNvSpPr txBox="1">
              <a:spLocks noChangeArrowheads="1"/>
            </p:cNvSpPr>
            <p:nvPr/>
          </p:nvSpPr>
          <p:spPr bwMode="auto">
            <a:xfrm>
              <a:off x="873" y="1356"/>
              <a:ext cx="4570" cy="7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0070C0"/>
                  </a:solidFill>
                </a:rPr>
                <a:t>由于 </a:t>
              </a:r>
              <a:r>
                <a:rPr lang="en-US" altLang="zh-CN" i="1" dirty="0">
                  <a:solidFill>
                    <a:srgbClr val="0070C0"/>
                  </a:solidFill>
                </a:rPr>
                <a:t>f</a:t>
              </a:r>
              <a:r>
                <a:rPr lang="en-US" altLang="zh-CN" dirty="0">
                  <a:solidFill>
                    <a:srgbClr val="0070C0"/>
                  </a:solidFill>
                </a:rPr>
                <a:t> </a:t>
              </a:r>
              <a:r>
                <a:rPr lang="zh-CN" altLang="en-US" dirty="0">
                  <a:solidFill>
                    <a:srgbClr val="0070C0"/>
                  </a:solidFill>
                </a:rPr>
                <a:t>中不含平方项，故先通过线性变换来构造平方项</a:t>
              </a:r>
              <a:r>
                <a:rPr lang="zh-CN" altLang="en-US" dirty="0"/>
                <a:t>。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17525" y="3754438"/>
            <a:ext cx="3008313" cy="1890712"/>
            <a:chOff x="326" y="2365"/>
            <a:chExt cx="1895" cy="1191"/>
          </a:xfrm>
        </p:grpSpPr>
        <p:sp>
          <p:nvSpPr>
            <p:cNvPr id="45066" name="Text Box 9"/>
            <p:cNvSpPr txBox="1">
              <a:spLocks noChangeArrowheads="1"/>
            </p:cNvSpPr>
            <p:nvPr/>
          </p:nvSpPr>
          <p:spPr bwMode="auto">
            <a:xfrm>
              <a:off x="326" y="2806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70C0"/>
                  </a:solidFill>
                </a:rPr>
                <a:t>令</a:t>
              </a:r>
              <a:r>
                <a:rPr lang="zh-CN" altLang="en-US"/>
                <a:t>：</a:t>
              </a:r>
            </a:p>
          </p:txBody>
        </p:sp>
        <p:sp>
          <p:nvSpPr>
            <p:cNvPr id="45067" name="Text Box 10"/>
            <p:cNvSpPr txBox="1">
              <a:spLocks noChangeArrowheads="1"/>
            </p:cNvSpPr>
            <p:nvPr/>
          </p:nvSpPr>
          <p:spPr bwMode="auto">
            <a:xfrm>
              <a:off x="993" y="2365"/>
              <a:ext cx="11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70C0"/>
                  </a:solidFill>
                </a:rPr>
                <a:t>x</a:t>
              </a:r>
              <a:r>
                <a:rPr lang="en-US" altLang="zh-CN" b="0" baseline="-25000">
                  <a:solidFill>
                    <a:srgbClr val="0070C0"/>
                  </a:solidFill>
                </a:rPr>
                <a:t>1</a:t>
              </a:r>
              <a:r>
                <a:rPr lang="en-US" altLang="zh-CN" b="0">
                  <a:solidFill>
                    <a:srgbClr val="0070C0"/>
                  </a:solidFill>
                </a:rPr>
                <a:t> =</a:t>
              </a:r>
              <a:r>
                <a:rPr lang="en-US" altLang="zh-CN" b="0"/>
                <a:t> </a:t>
              </a:r>
              <a:r>
                <a:rPr lang="en-US" altLang="zh-CN" i="1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>
                  <a:solidFill>
                    <a:srgbClr val="FF3300"/>
                  </a:solidFill>
                </a:rPr>
                <a:t>1</a:t>
              </a:r>
              <a:r>
                <a:rPr lang="en-US" altLang="zh-CN" b="0">
                  <a:solidFill>
                    <a:srgbClr val="FF3300"/>
                  </a:solidFill>
                </a:rPr>
                <a:t> + </a:t>
              </a:r>
              <a:r>
                <a:rPr lang="en-US" altLang="zh-CN" i="1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>
                  <a:solidFill>
                    <a:srgbClr val="FF3300"/>
                  </a:solidFill>
                </a:rPr>
                <a:t>2</a:t>
              </a:r>
              <a:r>
                <a:rPr lang="en-US" altLang="zh-CN" b="0"/>
                <a:t> </a:t>
              </a:r>
              <a:endParaRPr lang="en-US" altLang="zh-CN" b="0" baseline="-25000"/>
            </a:p>
          </p:txBody>
        </p:sp>
        <p:sp>
          <p:nvSpPr>
            <p:cNvPr id="45068" name="Text Box 11"/>
            <p:cNvSpPr txBox="1">
              <a:spLocks noChangeArrowheads="1"/>
            </p:cNvSpPr>
            <p:nvPr/>
          </p:nvSpPr>
          <p:spPr bwMode="auto">
            <a:xfrm>
              <a:off x="993" y="2797"/>
              <a:ext cx="1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70C0"/>
                  </a:solidFill>
                </a:rPr>
                <a:t>x</a:t>
              </a:r>
              <a:r>
                <a:rPr lang="en-US" altLang="zh-CN" b="0" baseline="-25000" dirty="0">
                  <a:solidFill>
                    <a:srgbClr val="0070C0"/>
                  </a:solidFill>
                </a:rPr>
                <a:t>2</a:t>
              </a:r>
              <a:r>
                <a:rPr lang="en-US" altLang="zh-CN" b="0" dirty="0">
                  <a:solidFill>
                    <a:srgbClr val="0070C0"/>
                  </a:solidFill>
                </a:rPr>
                <a:t> =</a:t>
              </a:r>
              <a:r>
                <a:rPr lang="en-US" altLang="zh-CN" b="0" dirty="0"/>
                <a:t> </a:t>
              </a:r>
              <a:r>
                <a:rPr lang="en-US" altLang="zh-CN" i="1" dirty="0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</a:rPr>
                <a:t>1</a:t>
              </a:r>
              <a:r>
                <a:rPr lang="en-US" altLang="zh-CN" b="0" dirty="0">
                  <a:solidFill>
                    <a:srgbClr val="FF3300"/>
                  </a:solidFill>
                </a:rPr>
                <a:t> – </a:t>
              </a:r>
              <a:r>
                <a:rPr lang="en-US" altLang="zh-CN" i="1" dirty="0">
                  <a:solidFill>
                    <a:srgbClr val="FF3300"/>
                  </a:solidFill>
                </a:rPr>
                <a:t>y</a:t>
              </a:r>
              <a:r>
                <a:rPr lang="en-US" altLang="zh-CN" b="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b="0" dirty="0">
                  <a:solidFill>
                    <a:srgbClr val="FF3300"/>
                  </a:solidFill>
                </a:rPr>
                <a:t> ,</a:t>
              </a:r>
              <a:endParaRPr lang="en-US" altLang="zh-CN" b="0" dirty="0"/>
            </a:p>
          </p:txBody>
        </p:sp>
        <p:sp>
          <p:nvSpPr>
            <p:cNvPr id="45069" name="Text Box 12"/>
            <p:cNvSpPr txBox="1">
              <a:spLocks noChangeArrowheads="1"/>
            </p:cNvSpPr>
            <p:nvPr/>
          </p:nvSpPr>
          <p:spPr bwMode="auto">
            <a:xfrm>
              <a:off x="993" y="3229"/>
              <a:ext cx="7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70C0"/>
                  </a:solidFill>
                </a:rPr>
                <a:t>x</a:t>
              </a:r>
              <a:r>
                <a:rPr lang="en-US" altLang="zh-CN" b="0" baseline="-25000">
                  <a:solidFill>
                    <a:srgbClr val="0070C0"/>
                  </a:solidFill>
                </a:rPr>
                <a:t>3</a:t>
              </a:r>
              <a:r>
                <a:rPr lang="en-US" altLang="zh-CN" b="0">
                  <a:solidFill>
                    <a:srgbClr val="0070C0"/>
                  </a:solidFill>
                </a:rPr>
                <a:t> = </a:t>
              </a:r>
              <a:r>
                <a:rPr lang="en-US" altLang="zh-CN" i="1">
                  <a:solidFill>
                    <a:srgbClr val="0070C0"/>
                  </a:solidFill>
                </a:rPr>
                <a:t>y</a:t>
              </a:r>
              <a:r>
                <a:rPr lang="en-US" altLang="zh-CN" b="0" baseline="-25000">
                  <a:solidFill>
                    <a:srgbClr val="0070C0"/>
                  </a:solidFill>
                </a:rPr>
                <a:t>3</a:t>
              </a:r>
              <a:endParaRPr lang="en-US" altLang="zh-CN" b="0">
                <a:solidFill>
                  <a:srgbClr val="0070C0"/>
                </a:solidFill>
              </a:endParaRPr>
            </a:p>
          </p:txBody>
        </p:sp>
        <p:sp>
          <p:nvSpPr>
            <p:cNvPr id="45070" name="AutoShape 13"/>
            <p:cNvSpPr>
              <a:spLocks/>
            </p:cNvSpPr>
            <p:nvPr/>
          </p:nvSpPr>
          <p:spPr bwMode="auto">
            <a:xfrm>
              <a:off x="806" y="2542"/>
              <a:ext cx="105" cy="953"/>
            </a:xfrm>
            <a:prstGeom prst="leftBrace">
              <a:avLst>
                <a:gd name="adj1" fmla="val 75635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522663" y="3938588"/>
            <a:ext cx="4251325" cy="1716087"/>
            <a:chOff x="2219" y="2481"/>
            <a:chExt cx="2678" cy="1081"/>
          </a:xfrm>
        </p:grpSpPr>
        <p:sp>
          <p:nvSpPr>
            <p:cNvPr id="45062" name="Text Box 15"/>
            <p:cNvSpPr txBox="1">
              <a:spLocks noChangeArrowheads="1"/>
            </p:cNvSpPr>
            <p:nvPr/>
          </p:nvSpPr>
          <p:spPr bwMode="auto">
            <a:xfrm>
              <a:off x="2219" y="2826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70C0"/>
                  </a:solidFill>
                </a:rPr>
                <a:t>即</a:t>
              </a:r>
              <a:r>
                <a:rPr lang="zh-CN" altLang="en-US"/>
                <a:t>：</a:t>
              </a:r>
            </a:p>
          </p:txBody>
        </p:sp>
        <p:graphicFrame>
          <p:nvGraphicFramePr>
            <p:cNvPr id="45063" name="Object 16"/>
            <p:cNvGraphicFramePr>
              <a:graphicFrameLocks noChangeAspect="1"/>
            </p:cNvGraphicFramePr>
            <p:nvPr/>
          </p:nvGraphicFramePr>
          <p:xfrm>
            <a:off x="2640" y="2481"/>
            <a:ext cx="6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2" name="公式" r:id="rId3" imgW="457200" imgH="711200" progId="Equation.3">
                    <p:embed/>
                  </p:oleObj>
                </mc:Choice>
                <mc:Fallback>
                  <p:oleObj name="公式" r:id="rId3" imgW="457200" imgH="71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81"/>
                          <a:ext cx="64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17"/>
            <p:cNvGraphicFramePr>
              <a:graphicFrameLocks noChangeAspect="1"/>
            </p:cNvGraphicFramePr>
            <p:nvPr/>
          </p:nvGraphicFramePr>
          <p:xfrm>
            <a:off x="3298" y="2497"/>
            <a:ext cx="1109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3" name="公式" r:id="rId5" imgW="923985" imgH="819122" progId="Equation.3">
                    <p:embed/>
                  </p:oleObj>
                </mc:Choice>
                <mc:Fallback>
                  <p:oleObj name="公式" r:id="rId5" imgW="923985" imgH="81912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2497"/>
                          <a:ext cx="1109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18"/>
            <p:cNvGraphicFramePr>
              <a:graphicFrameLocks noChangeAspect="1"/>
            </p:cNvGraphicFramePr>
            <p:nvPr/>
          </p:nvGraphicFramePr>
          <p:xfrm>
            <a:off x="4416" y="2506"/>
            <a:ext cx="48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4" name="公式" r:id="rId7" imgW="342751" imgH="710891" progId="Equation.3">
                    <p:embed/>
                  </p:oleObj>
                </mc:Choice>
                <mc:Fallback>
                  <p:oleObj name="公式" r:id="rId7" imgW="342751" imgH="71089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506"/>
                          <a:ext cx="481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smtClean="0">
                <a:solidFill>
                  <a:sysClr val="windowText" lastClr="000000"/>
                </a:solidFill>
              </a:rPr>
              <a:t>则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116013" y="476250"/>
            <a:ext cx="741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1" kern="0" smtClean="0">
                <a:solidFill>
                  <a:sysClr val="windowText" lastClr="000000"/>
                </a:solidFill>
              </a:rPr>
              <a:t>f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= 2 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1</a:t>
            </a:r>
            <a:r>
              <a:rPr lang="en-US" altLang="zh-CN" kern="0" baseline="30000" smtClean="0">
                <a:solidFill>
                  <a:sysClr val="windowText" lastClr="000000"/>
                </a:solidFill>
              </a:rPr>
              <a:t>2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– 2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2</a:t>
            </a:r>
            <a:r>
              <a:rPr lang="en-US" altLang="zh-CN" kern="0" baseline="30000" smtClean="0">
                <a:solidFill>
                  <a:sysClr val="windowText" lastClr="000000"/>
                </a:solidFill>
              </a:rPr>
              <a:t>2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+ 2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1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3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+ 2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2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3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– 6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1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3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+ 6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2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3</a:t>
            </a:r>
            <a:endParaRPr lang="en-US" altLang="zh-CN" kern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403350" y="1125538"/>
            <a:ext cx="470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smtClean="0">
                <a:solidFill>
                  <a:srgbClr val="002060"/>
                </a:solidFill>
              </a:rPr>
              <a:t>= 2 y</a:t>
            </a:r>
            <a:r>
              <a:rPr lang="en-US" altLang="zh-CN" kern="0" baseline="-25000" smtClean="0">
                <a:solidFill>
                  <a:srgbClr val="002060"/>
                </a:solidFill>
              </a:rPr>
              <a:t>1</a:t>
            </a:r>
            <a:r>
              <a:rPr lang="en-US" altLang="zh-CN" kern="0" baseline="30000" smtClean="0">
                <a:solidFill>
                  <a:srgbClr val="002060"/>
                </a:solidFill>
              </a:rPr>
              <a:t>2</a:t>
            </a:r>
            <a:r>
              <a:rPr lang="en-US" altLang="zh-CN" kern="0" smtClean="0">
                <a:solidFill>
                  <a:srgbClr val="002060"/>
                </a:solidFill>
              </a:rPr>
              <a:t> – 4 </a:t>
            </a:r>
            <a:r>
              <a:rPr lang="en-US" altLang="zh-CN" i="1" kern="0" smtClean="0">
                <a:solidFill>
                  <a:srgbClr val="002060"/>
                </a:solidFill>
              </a:rPr>
              <a:t>y</a:t>
            </a:r>
            <a:r>
              <a:rPr lang="en-US" altLang="zh-CN" kern="0" baseline="-25000" smtClean="0">
                <a:solidFill>
                  <a:srgbClr val="002060"/>
                </a:solidFill>
              </a:rPr>
              <a:t>1 </a:t>
            </a:r>
            <a:r>
              <a:rPr lang="en-US" altLang="zh-CN" i="1" kern="0" smtClean="0">
                <a:solidFill>
                  <a:srgbClr val="002060"/>
                </a:solidFill>
              </a:rPr>
              <a:t>y</a:t>
            </a:r>
            <a:r>
              <a:rPr lang="en-US" altLang="zh-CN" kern="0" baseline="-25000" smtClean="0">
                <a:solidFill>
                  <a:srgbClr val="002060"/>
                </a:solidFill>
              </a:rPr>
              <a:t>3</a:t>
            </a:r>
            <a:r>
              <a:rPr lang="en-US" altLang="zh-CN" kern="0" smtClean="0">
                <a:solidFill>
                  <a:srgbClr val="002060"/>
                </a:solidFill>
              </a:rPr>
              <a:t> – 2 y</a:t>
            </a:r>
            <a:r>
              <a:rPr lang="en-US" altLang="zh-CN" kern="0" baseline="-25000" smtClean="0">
                <a:solidFill>
                  <a:srgbClr val="002060"/>
                </a:solidFill>
              </a:rPr>
              <a:t>2</a:t>
            </a:r>
            <a:r>
              <a:rPr lang="en-US" altLang="zh-CN" kern="0" baseline="30000" smtClean="0">
                <a:solidFill>
                  <a:srgbClr val="002060"/>
                </a:solidFill>
              </a:rPr>
              <a:t>2</a:t>
            </a:r>
            <a:r>
              <a:rPr lang="en-US" altLang="zh-CN" kern="0" smtClean="0">
                <a:solidFill>
                  <a:srgbClr val="002060"/>
                </a:solidFill>
              </a:rPr>
              <a:t> + 8 </a:t>
            </a:r>
            <a:r>
              <a:rPr lang="en-US" altLang="zh-CN" i="1" kern="0" smtClean="0">
                <a:solidFill>
                  <a:srgbClr val="002060"/>
                </a:solidFill>
              </a:rPr>
              <a:t>y</a:t>
            </a:r>
            <a:r>
              <a:rPr lang="en-US" altLang="zh-CN" kern="0" baseline="-25000" smtClean="0">
                <a:solidFill>
                  <a:srgbClr val="002060"/>
                </a:solidFill>
              </a:rPr>
              <a:t>2 </a:t>
            </a:r>
            <a:r>
              <a:rPr lang="en-US" altLang="zh-CN" i="1" kern="0" smtClean="0">
                <a:solidFill>
                  <a:srgbClr val="002060"/>
                </a:solidFill>
              </a:rPr>
              <a:t>y</a:t>
            </a:r>
            <a:r>
              <a:rPr lang="en-US" altLang="zh-CN" kern="0" baseline="-25000" smtClean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403350" y="1700213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smtClean="0">
                <a:solidFill>
                  <a:sysClr val="windowText" lastClr="000000"/>
                </a:solidFill>
              </a:rPr>
              <a:t>= 2</a:t>
            </a:r>
            <a:r>
              <a:rPr lang="en-US" altLang="zh-CN" kern="0" smtClean="0">
                <a:solidFill>
                  <a:sysClr val="window" lastClr="FFFFFF"/>
                </a:solidFill>
              </a:rPr>
              <a:t> </a:t>
            </a:r>
            <a:r>
              <a:rPr lang="en-US" altLang="zh-CN" kern="0" smtClean="0">
                <a:solidFill>
                  <a:srgbClr val="FF3300"/>
                </a:solidFill>
              </a:rPr>
              <a:t>(</a:t>
            </a:r>
            <a:r>
              <a:rPr lang="en-US" altLang="zh-CN" kern="0" smtClean="0">
                <a:solidFill>
                  <a:sysClr val="window" lastClr="FFFFFF"/>
                </a:solidFill>
              </a:rPr>
              <a:t> </a:t>
            </a:r>
            <a:r>
              <a:rPr lang="en-US" altLang="zh-CN" kern="0" smtClean="0">
                <a:solidFill>
                  <a:srgbClr val="FF3300"/>
                </a:solidFill>
              </a:rPr>
              <a:t>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1</a:t>
            </a:r>
            <a:r>
              <a:rPr lang="en-US" altLang="zh-CN" kern="0" baseline="30000" smtClean="0">
                <a:solidFill>
                  <a:srgbClr val="FF3300"/>
                </a:solidFill>
              </a:rPr>
              <a:t>2</a:t>
            </a:r>
            <a:r>
              <a:rPr lang="en-US" altLang="zh-CN" kern="0" smtClean="0">
                <a:solidFill>
                  <a:srgbClr val="FF3300"/>
                </a:solidFill>
              </a:rPr>
              <a:t> – 2 </a:t>
            </a:r>
            <a:r>
              <a:rPr lang="en-US" altLang="zh-CN" i="1" kern="0" smtClean="0">
                <a:solidFill>
                  <a:srgbClr val="FF3300"/>
                </a:solidFill>
              </a:rPr>
              <a:t>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1 </a:t>
            </a:r>
            <a:r>
              <a:rPr lang="en-US" altLang="zh-CN" i="1" kern="0" smtClean="0">
                <a:solidFill>
                  <a:srgbClr val="FF3300"/>
                </a:solidFill>
              </a:rPr>
              <a:t>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3</a:t>
            </a:r>
            <a:r>
              <a:rPr lang="en-US" altLang="zh-CN" kern="0" smtClean="0">
                <a:solidFill>
                  <a:srgbClr val="FF3300"/>
                </a:solidFill>
              </a:rPr>
              <a:t> + 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3</a:t>
            </a:r>
            <a:r>
              <a:rPr lang="en-US" altLang="zh-CN" kern="0" baseline="30000" smtClean="0">
                <a:solidFill>
                  <a:srgbClr val="FF3300"/>
                </a:solidFill>
              </a:rPr>
              <a:t>2 </a:t>
            </a:r>
            <a:r>
              <a:rPr lang="en-US" altLang="zh-CN" kern="0" smtClean="0">
                <a:solidFill>
                  <a:srgbClr val="FF3300"/>
                </a:solidFill>
              </a:rPr>
              <a:t>)</a:t>
            </a:r>
            <a:r>
              <a:rPr lang="en-US" altLang="zh-CN" kern="0" smtClean="0">
                <a:solidFill>
                  <a:sysClr val="window" lastClr="FFFFFF"/>
                </a:solidFill>
              </a:rPr>
              <a:t> 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– 2 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3</a:t>
            </a:r>
            <a:r>
              <a:rPr lang="en-US" altLang="zh-CN" kern="0" baseline="30000" smtClean="0">
                <a:solidFill>
                  <a:sysClr val="windowText" lastClr="000000"/>
                </a:solidFill>
              </a:rPr>
              <a:t>2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– 2 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2</a:t>
            </a:r>
            <a:r>
              <a:rPr lang="en-US" altLang="zh-CN" kern="0" baseline="30000" smtClean="0">
                <a:solidFill>
                  <a:sysClr val="windowText" lastClr="000000"/>
                </a:solidFill>
              </a:rPr>
              <a:t>2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+ 8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2 </a:t>
            </a:r>
            <a:r>
              <a:rPr lang="en-US" altLang="zh-CN" i="1" kern="0" smtClean="0">
                <a:solidFill>
                  <a:sysClr val="windowText" lastClr="000000"/>
                </a:solidFill>
              </a:rPr>
              <a:t>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331913" y="2276475"/>
            <a:ext cx="697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smtClean="0">
                <a:solidFill>
                  <a:sysClr val="windowText" lastClr="000000"/>
                </a:solidFill>
              </a:rPr>
              <a:t>= 2</a:t>
            </a:r>
            <a:r>
              <a:rPr lang="en-US" altLang="zh-CN" kern="0" smtClean="0">
                <a:solidFill>
                  <a:sysClr val="window" lastClr="FFFFFF"/>
                </a:solidFill>
              </a:rPr>
              <a:t> </a:t>
            </a:r>
            <a:r>
              <a:rPr lang="en-US" altLang="zh-CN" kern="0" smtClean="0">
                <a:solidFill>
                  <a:srgbClr val="FF3300"/>
                </a:solidFill>
              </a:rPr>
              <a:t>( 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1</a:t>
            </a:r>
            <a:r>
              <a:rPr lang="en-US" altLang="zh-CN" kern="0" smtClean="0">
                <a:solidFill>
                  <a:srgbClr val="FF3300"/>
                </a:solidFill>
              </a:rPr>
              <a:t> –  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3</a:t>
            </a:r>
            <a:r>
              <a:rPr lang="en-US" altLang="zh-CN" kern="0" baseline="30000" smtClean="0">
                <a:solidFill>
                  <a:srgbClr val="FF3300"/>
                </a:solidFill>
              </a:rPr>
              <a:t> </a:t>
            </a:r>
            <a:r>
              <a:rPr lang="en-US" altLang="zh-CN" kern="0" smtClean="0">
                <a:solidFill>
                  <a:srgbClr val="FF3300"/>
                </a:solidFill>
              </a:rPr>
              <a:t>)</a:t>
            </a:r>
            <a:r>
              <a:rPr lang="en-US" altLang="zh-CN" kern="0" baseline="30000" smtClean="0">
                <a:solidFill>
                  <a:sysClr val="windowText" lastClr="000000"/>
                </a:solidFill>
              </a:rPr>
              <a:t>2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– 2</a:t>
            </a:r>
            <a:r>
              <a:rPr lang="en-US" altLang="zh-CN" kern="0" smtClean="0">
                <a:solidFill>
                  <a:sysClr val="window" lastClr="FFFFFF"/>
                </a:solidFill>
              </a:rPr>
              <a:t> </a:t>
            </a:r>
            <a:r>
              <a:rPr lang="en-US" altLang="zh-CN" kern="0" smtClean="0">
                <a:solidFill>
                  <a:srgbClr val="FF3300"/>
                </a:solidFill>
              </a:rPr>
              <a:t>( 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2</a:t>
            </a:r>
            <a:r>
              <a:rPr lang="en-US" altLang="zh-CN" kern="0" baseline="30000" smtClean="0">
                <a:solidFill>
                  <a:srgbClr val="FF3300"/>
                </a:solidFill>
              </a:rPr>
              <a:t>2</a:t>
            </a:r>
            <a:r>
              <a:rPr lang="en-US" altLang="zh-CN" kern="0" smtClean="0">
                <a:solidFill>
                  <a:srgbClr val="FF3300"/>
                </a:solidFill>
              </a:rPr>
              <a:t> – 4 </a:t>
            </a:r>
            <a:r>
              <a:rPr lang="en-US" altLang="zh-CN" i="1" kern="0" smtClean="0">
                <a:solidFill>
                  <a:srgbClr val="FF3300"/>
                </a:solidFill>
              </a:rPr>
              <a:t>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2 </a:t>
            </a:r>
            <a:r>
              <a:rPr lang="en-US" altLang="zh-CN" i="1" kern="0" smtClean="0">
                <a:solidFill>
                  <a:srgbClr val="FF3300"/>
                </a:solidFill>
              </a:rPr>
              <a:t>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3 </a:t>
            </a:r>
            <a:r>
              <a:rPr lang="en-US" altLang="zh-CN" kern="0" smtClean="0">
                <a:solidFill>
                  <a:srgbClr val="FF3300"/>
                </a:solidFill>
              </a:rPr>
              <a:t>+ 4y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3</a:t>
            </a:r>
            <a:r>
              <a:rPr lang="en-US" altLang="zh-CN" kern="0" baseline="30000" smtClean="0">
                <a:solidFill>
                  <a:srgbClr val="FF3300"/>
                </a:solidFill>
              </a:rPr>
              <a:t>2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 </a:t>
            </a:r>
            <a:r>
              <a:rPr lang="en-US" altLang="zh-CN" kern="0" smtClean="0">
                <a:solidFill>
                  <a:srgbClr val="FF0000"/>
                </a:solidFill>
              </a:rPr>
              <a:t>)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+ 6 y</a:t>
            </a:r>
            <a:r>
              <a:rPr lang="en-US" altLang="zh-CN" kern="0" baseline="-25000" smtClean="0">
                <a:solidFill>
                  <a:sysClr val="windowText" lastClr="000000"/>
                </a:solidFill>
              </a:rPr>
              <a:t>3</a:t>
            </a:r>
            <a:r>
              <a:rPr lang="en-US" altLang="zh-CN" kern="0" baseline="30000" smtClean="0">
                <a:solidFill>
                  <a:sysClr val="windowText" lastClr="000000"/>
                </a:solidFill>
              </a:rPr>
              <a:t>2</a:t>
            </a:r>
            <a:r>
              <a:rPr lang="en-US" altLang="zh-CN" kern="0" smtClean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331913" y="2781300"/>
            <a:ext cx="579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smtClean="0">
                <a:solidFill>
                  <a:srgbClr val="FF0000"/>
                </a:solidFill>
              </a:rPr>
              <a:t>= 2 ( y</a:t>
            </a:r>
            <a:r>
              <a:rPr lang="en-US" altLang="zh-CN" kern="0" baseline="-25000" smtClean="0">
                <a:solidFill>
                  <a:srgbClr val="FF0000"/>
                </a:solidFill>
              </a:rPr>
              <a:t>1</a:t>
            </a:r>
            <a:r>
              <a:rPr lang="en-US" altLang="zh-CN" kern="0" smtClean="0">
                <a:solidFill>
                  <a:srgbClr val="FF0000"/>
                </a:solidFill>
              </a:rPr>
              <a:t> –  y</a:t>
            </a:r>
            <a:r>
              <a:rPr lang="en-US" altLang="zh-CN" kern="0" baseline="-25000" smtClean="0">
                <a:solidFill>
                  <a:srgbClr val="FF0000"/>
                </a:solidFill>
              </a:rPr>
              <a:t>3</a:t>
            </a:r>
            <a:r>
              <a:rPr lang="en-US" altLang="zh-CN" kern="0" baseline="30000" smtClean="0">
                <a:solidFill>
                  <a:srgbClr val="FF0000"/>
                </a:solidFill>
              </a:rPr>
              <a:t> </a:t>
            </a:r>
            <a:r>
              <a:rPr lang="en-US" altLang="zh-CN" kern="0" smtClean="0">
                <a:solidFill>
                  <a:srgbClr val="FF0000"/>
                </a:solidFill>
              </a:rPr>
              <a:t>)</a:t>
            </a:r>
            <a:r>
              <a:rPr lang="en-US" altLang="zh-CN" kern="0" baseline="30000" smtClean="0">
                <a:solidFill>
                  <a:srgbClr val="FF0000"/>
                </a:solidFill>
              </a:rPr>
              <a:t>2</a:t>
            </a:r>
            <a:r>
              <a:rPr lang="en-US" altLang="zh-CN" kern="0" smtClean="0">
                <a:solidFill>
                  <a:srgbClr val="FF0000"/>
                </a:solidFill>
              </a:rPr>
              <a:t> – 2 ( y</a:t>
            </a:r>
            <a:r>
              <a:rPr lang="en-US" altLang="zh-CN" kern="0" baseline="-25000" smtClean="0">
                <a:solidFill>
                  <a:srgbClr val="FF0000"/>
                </a:solidFill>
              </a:rPr>
              <a:t>2</a:t>
            </a:r>
            <a:r>
              <a:rPr lang="en-US" altLang="zh-CN" kern="0" smtClean="0">
                <a:solidFill>
                  <a:srgbClr val="FF0000"/>
                </a:solidFill>
              </a:rPr>
              <a:t> – 2 y</a:t>
            </a:r>
            <a:r>
              <a:rPr lang="en-US" altLang="zh-CN" kern="0" baseline="-25000" smtClean="0">
                <a:solidFill>
                  <a:srgbClr val="FF0000"/>
                </a:solidFill>
              </a:rPr>
              <a:t>3 </a:t>
            </a:r>
            <a:r>
              <a:rPr lang="en-US" altLang="zh-CN" kern="0" smtClean="0">
                <a:solidFill>
                  <a:srgbClr val="FF0000"/>
                </a:solidFill>
              </a:rPr>
              <a:t>)</a:t>
            </a:r>
            <a:r>
              <a:rPr lang="en-US" altLang="zh-CN" kern="0" baseline="30000" smtClean="0">
                <a:solidFill>
                  <a:srgbClr val="FF0000"/>
                </a:solidFill>
              </a:rPr>
              <a:t>2</a:t>
            </a:r>
            <a:r>
              <a:rPr lang="en-US" altLang="zh-CN" kern="0" smtClean="0">
                <a:solidFill>
                  <a:srgbClr val="FF0000"/>
                </a:solidFill>
              </a:rPr>
              <a:t> + 6 y</a:t>
            </a:r>
            <a:r>
              <a:rPr lang="en-US" altLang="zh-CN" kern="0" baseline="-25000" smtClean="0">
                <a:solidFill>
                  <a:srgbClr val="FF0000"/>
                </a:solidFill>
              </a:rPr>
              <a:t>3</a:t>
            </a:r>
            <a:r>
              <a:rPr lang="en-US" altLang="zh-CN" kern="0" baseline="30000" smtClean="0">
                <a:solidFill>
                  <a:srgbClr val="FF0000"/>
                </a:solidFill>
              </a:rPr>
              <a:t>2</a:t>
            </a:r>
            <a:r>
              <a:rPr lang="en-US" altLang="zh-CN" kern="0" smtClean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468313" y="3357563"/>
            <a:ext cx="3146425" cy="1890712"/>
            <a:chOff x="254" y="2521"/>
            <a:chExt cx="1982" cy="1191"/>
          </a:xfrm>
        </p:grpSpPr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254" y="296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smtClean="0">
                  <a:solidFill>
                    <a:sysClr val="windowText" lastClr="000000"/>
                  </a:solidFill>
                </a:rPr>
                <a:t>令：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921" y="2521"/>
              <a:ext cx="11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smtClean="0">
                  <a:solidFill>
                    <a:sysClr val="windowText" lastClr="000000"/>
                  </a:solidFill>
                </a:rPr>
                <a:t>z</a:t>
              </a:r>
              <a:r>
                <a:rPr lang="en-US" altLang="zh-CN" b="0" kern="0" baseline="-25000" smtClean="0">
                  <a:solidFill>
                    <a:sysClr val="windowText" lastClr="000000"/>
                  </a:solidFill>
                </a:rPr>
                <a:t>1</a:t>
              </a:r>
              <a:r>
                <a:rPr lang="en-US" altLang="zh-CN" b="0" kern="0" smtClean="0">
                  <a:solidFill>
                    <a:sysClr val="windowText" lastClr="000000"/>
                  </a:solidFill>
                </a:rPr>
                <a:t> = </a:t>
              </a:r>
              <a:r>
                <a:rPr lang="en-US" altLang="zh-CN" i="1" kern="0" smtClean="0">
                  <a:solidFill>
                    <a:sysClr val="windowText" lastClr="000000"/>
                  </a:solidFill>
                </a:rPr>
                <a:t>y</a:t>
              </a:r>
              <a:r>
                <a:rPr lang="en-US" altLang="zh-CN" b="0" kern="0" baseline="-25000" smtClean="0">
                  <a:solidFill>
                    <a:sysClr val="windowText" lastClr="000000"/>
                  </a:solidFill>
                </a:rPr>
                <a:t>1</a:t>
              </a:r>
              <a:r>
                <a:rPr lang="en-US" altLang="zh-CN" b="0" kern="0" smtClean="0">
                  <a:solidFill>
                    <a:sysClr val="windowText" lastClr="000000"/>
                  </a:solidFill>
                </a:rPr>
                <a:t> – </a:t>
              </a:r>
              <a:r>
                <a:rPr lang="en-US" altLang="zh-CN" i="1" kern="0" smtClean="0">
                  <a:solidFill>
                    <a:sysClr val="windowText" lastClr="000000"/>
                  </a:solidFill>
                </a:rPr>
                <a:t>y</a:t>
              </a:r>
              <a:r>
                <a:rPr lang="en-US" altLang="zh-CN" b="0" kern="0" baseline="-25000" smtClean="0">
                  <a:solidFill>
                    <a:sysClr val="windowText" lastClr="000000"/>
                  </a:solidFill>
                </a:rPr>
                <a:t>3</a:t>
              </a:r>
              <a:r>
                <a:rPr lang="en-US" altLang="zh-CN" b="0" kern="0" smtClean="0">
                  <a:solidFill>
                    <a:sysClr val="windowText" lastClr="000000"/>
                  </a:solidFill>
                </a:rPr>
                <a:t> </a:t>
              </a:r>
              <a:endParaRPr lang="en-US" altLang="zh-CN" b="0" kern="0" baseline="-2500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921" y="2953"/>
              <a:ext cx="1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smtClean="0">
                  <a:solidFill>
                    <a:sysClr val="windowText" lastClr="000000"/>
                  </a:solidFill>
                </a:rPr>
                <a:t>z</a:t>
              </a:r>
              <a:r>
                <a:rPr lang="en-US" altLang="zh-CN" b="0" kern="0" baseline="-25000" smtClean="0">
                  <a:solidFill>
                    <a:sysClr val="windowText" lastClr="000000"/>
                  </a:solidFill>
                </a:rPr>
                <a:t>2</a:t>
              </a:r>
              <a:r>
                <a:rPr lang="en-US" altLang="zh-CN" b="0" kern="0" smtClean="0">
                  <a:solidFill>
                    <a:sysClr val="windowText" lastClr="000000"/>
                  </a:solidFill>
                </a:rPr>
                <a:t> = </a:t>
              </a:r>
              <a:r>
                <a:rPr lang="en-US" altLang="zh-CN" i="1" kern="0" smtClean="0">
                  <a:solidFill>
                    <a:sysClr val="windowText" lastClr="000000"/>
                  </a:solidFill>
                </a:rPr>
                <a:t>y</a:t>
              </a:r>
              <a:r>
                <a:rPr lang="en-US" altLang="zh-CN" b="0" kern="0" baseline="-25000" smtClean="0">
                  <a:solidFill>
                    <a:sysClr val="windowText" lastClr="000000"/>
                  </a:solidFill>
                </a:rPr>
                <a:t>2</a:t>
              </a:r>
              <a:r>
                <a:rPr lang="en-US" altLang="zh-CN" b="0" kern="0" smtClean="0">
                  <a:solidFill>
                    <a:sysClr val="windowText" lastClr="000000"/>
                  </a:solidFill>
                </a:rPr>
                <a:t> – 2</a:t>
              </a:r>
              <a:r>
                <a:rPr lang="en-US" altLang="zh-CN" i="1" kern="0" smtClean="0">
                  <a:solidFill>
                    <a:sysClr val="windowText" lastClr="000000"/>
                  </a:solidFill>
                </a:rPr>
                <a:t>y</a:t>
              </a:r>
              <a:r>
                <a:rPr lang="en-US" altLang="zh-CN" b="0" kern="0" baseline="-25000" smtClean="0">
                  <a:solidFill>
                    <a:sysClr val="windowText" lastClr="000000"/>
                  </a:solidFill>
                </a:rPr>
                <a:t>3</a:t>
              </a:r>
              <a:r>
                <a:rPr lang="en-US" altLang="zh-CN" b="0" kern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b="0" kern="0" smtClean="0">
                  <a:solidFill>
                    <a:sysClr val="window" lastClr="FFFFFF"/>
                  </a:solidFill>
                </a:rPr>
                <a:t>,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921" y="3385"/>
              <a:ext cx="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smtClean="0">
                  <a:solidFill>
                    <a:sysClr val="windowText" lastClr="000000"/>
                  </a:solidFill>
                </a:rPr>
                <a:t>z</a:t>
              </a:r>
              <a:r>
                <a:rPr lang="en-US" altLang="zh-CN" b="0" kern="0" baseline="-25000" smtClean="0">
                  <a:solidFill>
                    <a:sysClr val="windowText" lastClr="000000"/>
                  </a:solidFill>
                </a:rPr>
                <a:t>3</a:t>
              </a:r>
              <a:r>
                <a:rPr lang="en-US" altLang="zh-CN" b="0" kern="0" smtClean="0">
                  <a:solidFill>
                    <a:sysClr val="windowText" lastClr="000000"/>
                  </a:solidFill>
                </a:rPr>
                <a:t> = </a:t>
              </a:r>
              <a:r>
                <a:rPr lang="en-US" altLang="zh-CN" i="1" kern="0" smtClean="0">
                  <a:solidFill>
                    <a:sysClr val="windowText" lastClr="000000"/>
                  </a:solidFill>
                </a:rPr>
                <a:t>y</a:t>
              </a:r>
              <a:r>
                <a:rPr lang="en-US" altLang="zh-CN" b="0" kern="0" baseline="-25000" smtClean="0">
                  <a:solidFill>
                    <a:sysClr val="windowText" lastClr="000000"/>
                  </a:solidFill>
                </a:rPr>
                <a:t>3</a:t>
              </a:r>
              <a:endParaRPr lang="en-US" altLang="zh-CN" b="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13"/>
            <p:cNvSpPr>
              <a:spLocks/>
            </p:cNvSpPr>
            <p:nvPr/>
          </p:nvSpPr>
          <p:spPr bwMode="auto">
            <a:xfrm>
              <a:off x="734" y="2698"/>
              <a:ext cx="105" cy="953"/>
            </a:xfrm>
            <a:prstGeom prst="leftBrace">
              <a:avLst>
                <a:gd name="adj1" fmla="val 75635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 type="non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Group 14"/>
          <p:cNvGrpSpPr>
            <a:grpSpLocks/>
          </p:cNvGrpSpPr>
          <p:nvPr/>
        </p:nvGrpSpPr>
        <p:grpSpPr bwMode="auto">
          <a:xfrm>
            <a:off x="3708400" y="3716338"/>
            <a:ext cx="4383088" cy="1716087"/>
            <a:chOff x="2348" y="2692"/>
            <a:chExt cx="2761" cy="1081"/>
          </a:xfrm>
        </p:grpSpPr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348" y="298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smtClean="0">
                  <a:solidFill>
                    <a:sysClr val="windowText" lastClr="000000"/>
                  </a:solidFill>
                </a:rPr>
                <a:t>即：</a:t>
              </a:r>
            </a:p>
          </p:txBody>
        </p:sp>
        <p:graphicFrame>
          <p:nvGraphicFramePr>
            <p:cNvPr id="46092" name="Object 16"/>
            <p:cNvGraphicFramePr>
              <a:graphicFrameLocks noChangeAspect="1"/>
            </p:cNvGraphicFramePr>
            <p:nvPr/>
          </p:nvGraphicFramePr>
          <p:xfrm>
            <a:off x="2852" y="2692"/>
            <a:ext cx="6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71" name="公式" r:id="rId3" imgW="457200" imgH="711200" progId="Equation.3">
                    <p:embed/>
                  </p:oleObj>
                </mc:Choice>
                <mc:Fallback>
                  <p:oleObj name="公式" r:id="rId3" imgW="457200" imgH="71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692"/>
                          <a:ext cx="64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17"/>
            <p:cNvGraphicFramePr>
              <a:graphicFrameLocks noChangeAspect="1"/>
            </p:cNvGraphicFramePr>
            <p:nvPr/>
          </p:nvGraphicFramePr>
          <p:xfrm>
            <a:off x="3517" y="2708"/>
            <a:ext cx="1143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72" name="公式" r:id="rId5" imgW="952356" imgH="819122" progId="Equation.3">
                    <p:embed/>
                  </p:oleObj>
                </mc:Choice>
                <mc:Fallback>
                  <p:oleObj name="公式" r:id="rId5" imgW="952356" imgH="81912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" y="2708"/>
                          <a:ext cx="1143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4" name="Object 18"/>
            <p:cNvGraphicFramePr>
              <a:graphicFrameLocks noChangeAspect="1"/>
            </p:cNvGraphicFramePr>
            <p:nvPr/>
          </p:nvGraphicFramePr>
          <p:xfrm>
            <a:off x="4628" y="2717"/>
            <a:ext cx="48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73" name="公式" r:id="rId7" imgW="342751" imgH="710891" progId="Equation.3">
                    <p:embed/>
                  </p:oleObj>
                </mc:Choice>
                <mc:Fallback>
                  <p:oleObj name="公式" r:id="rId7" imgW="342751" imgH="71089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8" y="2717"/>
                          <a:ext cx="481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9750" y="5445125"/>
            <a:ext cx="7466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smtClean="0">
                <a:solidFill>
                  <a:srgbClr val="FF3300"/>
                </a:solidFill>
              </a:rPr>
              <a:t>则二次型化为标准型    </a:t>
            </a:r>
            <a:r>
              <a:rPr lang="en-US" altLang="zh-CN" i="1" kern="0" smtClean="0">
                <a:solidFill>
                  <a:srgbClr val="FF3300"/>
                </a:solidFill>
              </a:rPr>
              <a:t>f</a:t>
            </a:r>
            <a:r>
              <a:rPr lang="en-US" altLang="zh-CN" kern="0" smtClean="0">
                <a:solidFill>
                  <a:srgbClr val="FF3300"/>
                </a:solidFill>
              </a:rPr>
              <a:t>  = 2 </a:t>
            </a:r>
            <a:r>
              <a:rPr lang="en-US" altLang="zh-CN" i="1" kern="0" smtClean="0">
                <a:solidFill>
                  <a:srgbClr val="FF3300"/>
                </a:solidFill>
              </a:rPr>
              <a:t>z 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1</a:t>
            </a:r>
            <a:r>
              <a:rPr lang="en-US" altLang="zh-CN" kern="0" baseline="30000" smtClean="0">
                <a:solidFill>
                  <a:srgbClr val="FF3300"/>
                </a:solidFill>
              </a:rPr>
              <a:t>2</a:t>
            </a:r>
            <a:r>
              <a:rPr lang="en-US" altLang="zh-CN" kern="0" smtClean="0">
                <a:solidFill>
                  <a:srgbClr val="FF3300"/>
                </a:solidFill>
              </a:rPr>
              <a:t> – 2 </a:t>
            </a:r>
            <a:r>
              <a:rPr lang="en-US" altLang="zh-CN" i="1" kern="0" smtClean="0">
                <a:solidFill>
                  <a:srgbClr val="FF3300"/>
                </a:solidFill>
              </a:rPr>
              <a:t>z 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2</a:t>
            </a:r>
            <a:r>
              <a:rPr lang="en-US" altLang="zh-CN" kern="0" baseline="30000" smtClean="0">
                <a:solidFill>
                  <a:srgbClr val="FF3300"/>
                </a:solidFill>
              </a:rPr>
              <a:t>2</a:t>
            </a:r>
            <a:r>
              <a:rPr lang="en-US" altLang="zh-CN" kern="0" smtClean="0">
                <a:solidFill>
                  <a:srgbClr val="FF3300"/>
                </a:solidFill>
              </a:rPr>
              <a:t> + 6 </a:t>
            </a:r>
            <a:r>
              <a:rPr lang="en-US" altLang="zh-CN" i="1" kern="0" smtClean="0">
                <a:solidFill>
                  <a:srgbClr val="FF3300"/>
                </a:solidFill>
              </a:rPr>
              <a:t>z </a:t>
            </a:r>
            <a:r>
              <a:rPr lang="en-US" altLang="zh-CN" kern="0" baseline="-25000" smtClean="0">
                <a:solidFill>
                  <a:srgbClr val="FF3300"/>
                </a:solidFill>
              </a:rPr>
              <a:t>3</a:t>
            </a:r>
            <a:r>
              <a:rPr lang="en-US" altLang="zh-CN" kern="0" baseline="30000" smtClean="0">
                <a:solidFill>
                  <a:srgbClr val="FF3300"/>
                </a:solidFill>
              </a:rPr>
              <a:t>2   </a:t>
            </a:r>
            <a:endParaRPr lang="en-US" altLang="zh-CN" kern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7" grpId="0" build="p" autoUpdateAnimBg="0"/>
      <p:bldP spid="28" grpId="0" build="p" autoUpdateAnimBg="0"/>
      <p:bldP spid="29" grpId="0" build="p" autoUpdateAnimBg="0"/>
      <p:bldP spid="30" grpId="0" build="p" autoUpdateAnimBg="0"/>
      <p:bldP spid="4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4150" y="142557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smtClean="0">
                <a:solidFill>
                  <a:srgbClr val="002060"/>
                </a:solidFill>
              </a:rPr>
              <a:t>其中：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187450" y="1268413"/>
          <a:ext cx="10223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55" name="公式" r:id="rId3" imgW="457200" imgH="711200" progId="Equation.3">
                  <p:embed/>
                </p:oleObj>
              </mc:Choice>
              <mc:Fallback>
                <p:oleObj name="公式" r:id="rId3" imgW="457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10223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68538" y="1268413"/>
            <a:ext cx="2349500" cy="1690687"/>
            <a:chOff x="1374" y="897"/>
            <a:chExt cx="1480" cy="1065"/>
          </a:xfrm>
        </p:grpSpPr>
        <p:graphicFrame>
          <p:nvGraphicFramePr>
            <p:cNvPr id="47120" name="Object 5"/>
            <p:cNvGraphicFramePr>
              <a:graphicFrameLocks noChangeAspect="1"/>
            </p:cNvGraphicFramePr>
            <p:nvPr/>
          </p:nvGraphicFramePr>
          <p:xfrm>
            <a:off x="1374" y="897"/>
            <a:ext cx="1063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56" name="公式" r:id="rId5" imgW="923985" imgH="819122" progId="Equation.3">
                    <p:embed/>
                  </p:oleObj>
                </mc:Choice>
                <mc:Fallback>
                  <p:oleObj name="公式" r:id="rId5" imgW="923985" imgH="81912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897"/>
                          <a:ext cx="1063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6"/>
            <p:cNvGraphicFramePr>
              <a:graphicFrameLocks noChangeAspect="1"/>
            </p:cNvGraphicFramePr>
            <p:nvPr/>
          </p:nvGraphicFramePr>
          <p:xfrm>
            <a:off x="2373" y="906"/>
            <a:ext cx="48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57" name="公式" r:id="rId7" imgW="342751" imgH="710891" progId="Equation.3">
                    <p:embed/>
                  </p:oleObj>
                </mc:Choice>
                <mc:Fallback>
                  <p:oleObj name="公式" r:id="rId7" imgW="342751" imgH="71089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906"/>
                          <a:ext cx="481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500563" y="1181100"/>
            <a:ext cx="4471987" cy="1755775"/>
            <a:chOff x="2839" y="845"/>
            <a:chExt cx="2817" cy="1106"/>
          </a:xfrm>
        </p:grpSpPr>
        <p:graphicFrame>
          <p:nvGraphicFramePr>
            <p:cNvPr id="47117" name="Object 8"/>
            <p:cNvGraphicFramePr>
              <a:graphicFrameLocks noChangeAspect="1"/>
            </p:cNvGraphicFramePr>
            <p:nvPr/>
          </p:nvGraphicFramePr>
          <p:xfrm>
            <a:off x="2839" y="886"/>
            <a:ext cx="123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58" name="公式" r:id="rId9" imgW="1085778" imgH="819122" progId="Equation.3">
                    <p:embed/>
                  </p:oleObj>
                </mc:Choice>
                <mc:Fallback>
                  <p:oleObj name="公式" r:id="rId9" imgW="1085778" imgH="81912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886"/>
                          <a:ext cx="123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9"/>
            <p:cNvGraphicFramePr>
              <a:graphicFrameLocks noChangeAspect="1"/>
            </p:cNvGraphicFramePr>
            <p:nvPr/>
          </p:nvGraphicFramePr>
          <p:xfrm>
            <a:off x="4016" y="845"/>
            <a:ext cx="1234" cy="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59" name="公式" r:id="rId11" imgW="1085778" imgH="847910" progId="Equation.3">
                    <p:embed/>
                  </p:oleObj>
                </mc:Choice>
                <mc:Fallback>
                  <p:oleObj name="公式" r:id="rId11" imgW="1085778" imgH="84791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845"/>
                          <a:ext cx="1234" cy="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10"/>
            <p:cNvGraphicFramePr>
              <a:graphicFrameLocks noChangeAspect="1"/>
            </p:cNvGraphicFramePr>
            <p:nvPr/>
          </p:nvGraphicFramePr>
          <p:xfrm>
            <a:off x="5191" y="895"/>
            <a:ext cx="465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60" name="公式" r:id="rId13" imgW="330057" imgH="710891" progId="Equation.3">
                    <p:embed/>
                  </p:oleObj>
                </mc:Choice>
                <mc:Fallback>
                  <p:oleObj name="公式" r:id="rId13" imgW="330057" imgH="71089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" y="895"/>
                          <a:ext cx="465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979613" y="2781300"/>
            <a:ext cx="2889250" cy="1755775"/>
            <a:chOff x="1219" y="1920"/>
            <a:chExt cx="1820" cy="1106"/>
          </a:xfrm>
        </p:grpSpPr>
        <p:graphicFrame>
          <p:nvGraphicFramePr>
            <p:cNvPr id="471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5067726"/>
                </p:ext>
              </p:extLst>
            </p:nvPr>
          </p:nvGraphicFramePr>
          <p:xfrm>
            <a:off x="1219" y="1970"/>
            <a:ext cx="1352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61" name="Equation" r:id="rId15" imgW="1200030" imgH="819122" progId="Equation.DSMT4">
                    <p:embed/>
                  </p:oleObj>
                </mc:Choice>
                <mc:Fallback>
                  <p:oleObj name="Equation" r:id="rId15" imgW="1200030" imgH="81912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1970"/>
                          <a:ext cx="1352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13"/>
            <p:cNvGraphicFramePr>
              <a:graphicFrameLocks noChangeAspect="1"/>
            </p:cNvGraphicFramePr>
            <p:nvPr/>
          </p:nvGraphicFramePr>
          <p:xfrm>
            <a:off x="2575" y="1920"/>
            <a:ext cx="46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62" name="公式" r:id="rId17" imgW="330057" imgH="710891" progId="Equation.3">
                    <p:embed/>
                  </p:oleObj>
                </mc:Choice>
                <mc:Fallback>
                  <p:oleObj name="公式" r:id="rId17" imgW="330057" imgH="71089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1920"/>
                          <a:ext cx="46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74675" y="4633912"/>
            <a:ext cx="3551238" cy="1281113"/>
            <a:chOff x="353" y="3312"/>
            <a:chExt cx="2237" cy="807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3" y="351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smtClean="0">
                  <a:solidFill>
                    <a:srgbClr val="002060"/>
                  </a:solidFill>
                </a:rPr>
                <a:t>因为</a:t>
              </a:r>
              <a:r>
                <a:rPr lang="zh-CN" altLang="en-US" kern="0" smtClean="0">
                  <a:solidFill>
                    <a:sysClr val="window" lastClr="FFFFFF"/>
                  </a:solidFill>
                </a:rPr>
                <a:t>：</a:t>
              </a:r>
            </a:p>
          </p:txBody>
        </p:sp>
        <p:graphicFrame>
          <p:nvGraphicFramePr>
            <p:cNvPr id="4711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2035751"/>
                </p:ext>
              </p:extLst>
            </p:nvPr>
          </p:nvGraphicFramePr>
          <p:xfrm>
            <a:off x="1060" y="3312"/>
            <a:ext cx="1530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63" name="Equation" r:id="rId19" imgW="1130040" imgH="596880" progId="Equation.DSMT4">
                    <p:embed/>
                  </p:oleObj>
                </mc:Choice>
                <mc:Fallback>
                  <p:oleObj name="Equation" r:id="rId19" imgW="1130040" imgH="596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3312"/>
                          <a:ext cx="1530" cy="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500563" y="4797425"/>
            <a:ext cx="38639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 smtClean="0">
                <a:solidFill>
                  <a:srgbClr val="002060"/>
                </a:solidFill>
              </a:rPr>
              <a:t>所以所作的线性变换是非</a:t>
            </a:r>
            <a:r>
              <a:rPr lang="zh-CN" altLang="en-US" kern="0" smtClean="0">
                <a:solidFill>
                  <a:srgbClr val="FF3300"/>
                </a:solidFill>
              </a:rPr>
              <a:t>退化的</a:t>
            </a:r>
            <a:r>
              <a:rPr lang="zh-CN" altLang="en-US" kern="0" smtClean="0">
                <a:solidFill>
                  <a:sysClr val="window" lastClr="FFFFFF"/>
                </a:solidFill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307975" y="476250"/>
            <a:ext cx="1457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FF3300"/>
                </a:solidFill>
              </a:rPr>
              <a:t>定理</a:t>
            </a:r>
            <a:r>
              <a:rPr lang="en-US" altLang="zh-CN" sz="4000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907704" y="476250"/>
            <a:ext cx="6804917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2060"/>
                </a:solidFill>
              </a:rPr>
              <a:t>任意一个二次型都可以用配方法化成标准形。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7974" y="2636912"/>
            <a:ext cx="8584505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25563" indent="-1325563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rgbClr val="9E4F00"/>
                </a:solidFill>
              </a:rPr>
              <a:t>注</a:t>
            </a:r>
            <a:r>
              <a:rPr lang="en-US" altLang="zh-CN" sz="4000" dirty="0">
                <a:solidFill>
                  <a:srgbClr val="9E4F00"/>
                </a:solidFill>
              </a:rPr>
              <a:t>1</a:t>
            </a:r>
            <a:r>
              <a:rPr lang="zh-CN" altLang="en-US" sz="4000" dirty="0">
                <a:solidFill>
                  <a:srgbClr val="9E4F00"/>
                </a:solidFill>
              </a:rPr>
              <a:t>：</a:t>
            </a:r>
            <a:r>
              <a:rPr lang="zh-CN" altLang="en-US" dirty="0">
                <a:solidFill>
                  <a:srgbClr val="002060"/>
                </a:solidFill>
              </a:rPr>
              <a:t>化二次型为标准形时，所用的非退化的线性变换不同，标准形的系数不一定相同，因此，</a:t>
            </a:r>
            <a:r>
              <a:rPr lang="zh-CN" altLang="en-US" sz="3200" dirty="0">
                <a:solidFill>
                  <a:srgbClr val="FF0000"/>
                </a:solidFill>
              </a:rPr>
              <a:t>二次型的标准形不是唯一的</a:t>
            </a:r>
            <a:r>
              <a:rPr lang="zh-CN" altLang="en-US" dirty="0">
                <a:solidFill>
                  <a:srgbClr val="002060"/>
                </a:solidFill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33400" y="1020763"/>
            <a:ext cx="998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例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3947778" y="1772816"/>
            <a:ext cx="1524000" cy="1066800"/>
          </a:xfrm>
          <a:prstGeom prst="bracketPair">
            <a:avLst>
              <a:gd name="adj" fmla="val 96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4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0   0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0   </a:t>
            </a:r>
            <a:r>
              <a:rPr lang="en-US" altLang="zh-CN" sz="2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0   0   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947778" y="2992016"/>
            <a:ext cx="1524000" cy="1066800"/>
          </a:xfrm>
          <a:prstGeom prst="bracketPair">
            <a:avLst>
              <a:gd name="adj" fmla="val 96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0    0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 </a:t>
            </a:r>
            <a:r>
              <a:rPr lang="en-US" altLang="zh-CN" sz="2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0   0  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4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2725403" y="1772816"/>
            <a:ext cx="1143000" cy="1066800"/>
          </a:xfrm>
          <a:prstGeom prst="bracketPair">
            <a:avLst>
              <a:gd name="adj" fmla="val 96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0  0  1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0  1  0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1  0  0</a:t>
            </a:r>
            <a:endParaRPr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5549566" y="1772816"/>
            <a:ext cx="1138237" cy="1066800"/>
          </a:xfrm>
          <a:prstGeom prst="bracketPair">
            <a:avLst>
              <a:gd name="adj" fmla="val 96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0  0  1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0  1  0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1  0  0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2725403" y="2992016"/>
            <a:ext cx="1143000" cy="1066800"/>
          </a:xfrm>
          <a:prstGeom prst="bracketPair">
            <a:avLst>
              <a:gd name="adj" fmla="val 96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1  0  0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0  0  1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0  1  0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5544803" y="2992016"/>
            <a:ext cx="1143000" cy="1066800"/>
          </a:xfrm>
          <a:prstGeom prst="bracketPair">
            <a:avLst>
              <a:gd name="adj" fmla="val 96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1  0  0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0  0  1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0  1  0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3944603" y="4211216"/>
            <a:ext cx="1524000" cy="1066800"/>
          </a:xfrm>
          <a:prstGeom prst="bracketPair">
            <a:avLst>
              <a:gd name="adj" fmla="val 96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 0    0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4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0    0    </a:t>
            </a:r>
            <a:r>
              <a:rPr lang="en-US" altLang="zh-CN" sz="2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</a:t>
            </a: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1734803" y="4211216"/>
            <a:ext cx="2133600" cy="1066800"/>
            <a:chOff x="1008" y="2064"/>
            <a:chExt cx="1344" cy="672"/>
          </a:xfrm>
        </p:grpSpPr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1008" y="2064"/>
              <a:ext cx="1344" cy="672"/>
            </a:xfrm>
            <a:prstGeom prst="bracketPair">
              <a:avLst>
                <a:gd name="adj" fmla="val 967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1/  </a:t>
              </a: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3</a:t>
              </a: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     0     0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  0      1/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2</a:t>
              </a: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    0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  0        0     </a:t>
              </a:r>
              <a:r>
                <a:rPr lang="en-US" altLang="zh-CN" sz="280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1</a:t>
              </a: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1268" y="2080"/>
              <a:ext cx="218" cy="170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6" y="106"/>
                </a:cxn>
                <a:cxn ang="0">
                  <a:pos x="66" y="170"/>
                </a:cxn>
                <a:cxn ang="0">
                  <a:pos x="96" y="0"/>
                </a:cxn>
                <a:cxn ang="0">
                  <a:pos x="218" y="0"/>
                </a:cxn>
              </a:cxnLst>
              <a:rect l="0" t="0" r="r" b="b"/>
              <a:pathLst>
                <a:path w="218" h="170">
                  <a:moveTo>
                    <a:pt x="0" y="164"/>
                  </a:moveTo>
                  <a:lnTo>
                    <a:pt x="16" y="106"/>
                  </a:lnTo>
                  <a:lnTo>
                    <a:pt x="66" y="170"/>
                  </a:lnTo>
                  <a:lnTo>
                    <a:pt x="96" y="0"/>
                  </a:lnTo>
                  <a:lnTo>
                    <a:pt x="21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5544803" y="4211216"/>
            <a:ext cx="2133600" cy="1066800"/>
            <a:chOff x="1008" y="2064"/>
            <a:chExt cx="1344" cy="672"/>
          </a:xfrm>
        </p:grpSpPr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1008" y="2064"/>
              <a:ext cx="1344" cy="672"/>
            </a:xfrm>
            <a:prstGeom prst="bracketPair">
              <a:avLst>
                <a:gd name="adj" fmla="val 967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1/  </a:t>
              </a: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3</a:t>
              </a: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     0     0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  0      1/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2</a:t>
              </a: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    0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  0        0     </a:t>
              </a:r>
              <a:r>
                <a:rPr lang="en-US" altLang="zh-CN" sz="280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1</a:t>
              </a: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268" y="2080"/>
              <a:ext cx="218" cy="170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6" y="106"/>
                </a:cxn>
                <a:cxn ang="0">
                  <a:pos x="66" y="170"/>
                </a:cxn>
                <a:cxn ang="0">
                  <a:pos x="96" y="0"/>
                </a:cxn>
                <a:cxn ang="0">
                  <a:pos x="218" y="0"/>
                </a:cxn>
              </a:cxnLst>
              <a:rect l="0" t="0" r="r" b="b"/>
              <a:pathLst>
                <a:path w="218" h="170">
                  <a:moveTo>
                    <a:pt x="0" y="164"/>
                  </a:moveTo>
                  <a:lnTo>
                    <a:pt x="16" y="106"/>
                  </a:lnTo>
                  <a:lnTo>
                    <a:pt x="66" y="170"/>
                  </a:lnTo>
                  <a:lnTo>
                    <a:pt x="96" y="0"/>
                  </a:lnTo>
                  <a:lnTo>
                    <a:pt x="21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</p:grp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3944603" y="5430416"/>
            <a:ext cx="1524000" cy="1066800"/>
          </a:xfrm>
          <a:prstGeom prst="bracketPair">
            <a:avLst>
              <a:gd name="adj" fmla="val 96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 0    0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1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0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0    0    </a:t>
            </a:r>
            <a:r>
              <a:rPr lang="en-US" altLang="zh-CN" sz="28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260350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  <p:sp>
        <p:nvSpPr>
          <p:cNvPr id="20" name="矩形 19"/>
          <p:cNvSpPr/>
          <p:nvPr/>
        </p:nvSpPr>
        <p:spPr>
          <a:xfrm>
            <a:off x="1531938" y="804498"/>
            <a:ext cx="7398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如何把</a:t>
            </a:r>
            <a:r>
              <a:rPr lang="zh-CN" altLang="en-US" dirty="0"/>
              <a:t>二次型的</a:t>
            </a:r>
            <a:r>
              <a:rPr lang="zh-CN" altLang="en-US" dirty="0" smtClean="0"/>
              <a:t>标准型化为二次型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规范</a:t>
            </a:r>
            <a:r>
              <a:rPr lang="zh-CN" altLang="en-US" dirty="0" smtClean="0">
                <a:solidFill>
                  <a:schemeClr val="accent2"/>
                </a:solidFill>
              </a:rPr>
              <a:t>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4939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84213" y="47625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8" name="Equation" r:id="rId3" imgW="2958840" imgH="393480" progId="Equation.DSMT4">
                  <p:embed/>
                </p:oleObj>
              </mc:Choice>
              <mc:Fallback>
                <p:oleObj name="Equation" r:id="rId3" imgW="2958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96376"/>
              </p:ext>
            </p:extLst>
          </p:nvPr>
        </p:nvGraphicFramePr>
        <p:xfrm>
          <a:off x="684213" y="981075"/>
          <a:ext cx="646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9" name="Equation" r:id="rId5" imgW="6464160" imgH="444240" progId="Equation.DSMT4">
                  <p:embed/>
                </p:oleObj>
              </mc:Choice>
              <mc:Fallback>
                <p:oleObj name="Equation" r:id="rId5" imgW="6464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81075"/>
                        <a:ext cx="646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930650" y="1557338"/>
          <a:ext cx="4406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0" name="Equation" r:id="rId7" imgW="4406760" imgH="1384200" progId="Equation.DSMT4">
                  <p:embed/>
                </p:oleObj>
              </mc:Choice>
              <mc:Fallback>
                <p:oleObj name="Equation" r:id="rId7" imgW="440676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557338"/>
                        <a:ext cx="44069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55650" y="1989138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1" name="Equation" r:id="rId9" imgW="3035160" imgH="431640" progId="Equation.DSMT4">
                  <p:embed/>
                </p:oleObj>
              </mc:Choice>
              <mc:Fallback>
                <p:oleObj name="Equation" r:id="rId9" imgW="303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303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84213" y="3068638"/>
          <a:ext cx="331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2" name="Equation" r:id="rId11" imgW="3314520" imgH="393480" progId="Equation.DSMT4">
                  <p:embed/>
                </p:oleObj>
              </mc:Choice>
              <mc:Fallback>
                <p:oleObj name="Equation" r:id="rId11" imgW="331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331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84213" y="3644900"/>
          <a:ext cx="7747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3" name="Equation" r:id="rId13" imgW="7746840" imgH="901440" progId="Equation.DSMT4">
                  <p:embed/>
                </p:oleObj>
              </mc:Choice>
              <mc:Fallback>
                <p:oleObj name="Equation" r:id="rId13" imgW="77468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7747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900113" y="4652963"/>
          <a:ext cx="403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4" name="Equation" r:id="rId15" imgW="4038480" imgH="431640" progId="Equation.DSMT4">
                  <p:embed/>
                </p:oleObj>
              </mc:Choice>
              <mc:Fallback>
                <p:oleObj name="Equation" r:id="rId15" imgW="4038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52963"/>
                        <a:ext cx="403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258888" y="5229225"/>
          <a:ext cx="222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5" name="Equation" r:id="rId17" imgW="2222280" imgH="431640" progId="Equation.DSMT4">
                  <p:embed/>
                </p:oleObj>
              </mc:Choice>
              <mc:Fallback>
                <p:oleObj name="Equation" r:id="rId17" imgW="2222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222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258888" y="5805488"/>
          <a:ext cx="279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6" name="Equation" r:id="rId19" imgW="2793960" imgH="431640" progId="Equation.DSMT4">
                  <p:embed/>
                </p:oleObj>
              </mc:Choice>
              <mc:Fallback>
                <p:oleObj name="Equation" r:id="rId19" imgW="2793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05488"/>
                        <a:ext cx="279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6011863" y="4652963"/>
          <a:ext cx="25527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7" name="Equation" r:id="rId21" imgW="2552400" imgH="1739880" progId="Equation.DSMT4">
                  <p:embed/>
                </p:oleObj>
              </mc:Choice>
              <mc:Fallback>
                <p:oleObj name="Equation" r:id="rId21" imgW="255240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652963"/>
                        <a:ext cx="2552700" cy="17399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3355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0" y="-33911"/>
            <a:ext cx="9144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5ECFF"/>
              </a:gs>
              <a:gs pos="50000">
                <a:srgbClr val="FFFFFF"/>
              </a:gs>
              <a:gs pos="100000">
                <a:srgbClr val="C5ECFF"/>
              </a:gs>
            </a:gsLst>
            <a:lin ang="2700000" scaled="1"/>
          </a:gradFill>
          <a:ln w="57150" cap="rnd" cmpd="thinThick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 sz="1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550" y="47625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代数</a:t>
            </a:r>
            <a:r>
              <a:rPr lang="zh-CN" altLang="en-US"/>
              <a:t>观点下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7340" y="2758166"/>
            <a:ext cx="14398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/>
              <a:t>作适当的非</a:t>
            </a:r>
            <a:r>
              <a:rPr lang="zh-CN" altLang="en-US" sz="2400" dirty="0" smtClean="0"/>
              <a:t>退化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可逆</a:t>
            </a:r>
            <a:r>
              <a:rPr lang="zh-CN" altLang="en-US" sz="2400" dirty="0" smtClean="0"/>
              <a:t>）线性</a:t>
            </a:r>
            <a:r>
              <a:rPr lang="zh-CN" altLang="en-US" sz="2400" dirty="0"/>
              <a:t>替换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31244" y="4599748"/>
            <a:ext cx="3671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只含平方项的多项式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64432" y="1088442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二次齐次多项式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695194"/>
              </p:ext>
            </p:extLst>
          </p:nvPr>
        </p:nvGraphicFramePr>
        <p:xfrm>
          <a:off x="3805582" y="2332395"/>
          <a:ext cx="4579937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" name="Equation" r:id="rId3" imgW="1955800" imgH="939800" progId="Equation.DSMT4">
                  <p:embed/>
                </p:oleObj>
              </mc:Choice>
              <mc:Fallback>
                <p:oleObj name="Equation" r:id="rId3" imgW="1955800" imgH="93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582" y="2332395"/>
                        <a:ext cx="4579937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707904" y="2443520"/>
            <a:ext cx="0" cy="2089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412978" y="4649781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kern="0" dirty="0">
                <a:solidFill>
                  <a:srgbClr val="CC0000"/>
                </a:solidFill>
              </a:rPr>
              <a:t>——</a:t>
            </a:r>
            <a:r>
              <a:rPr kumimoji="0" lang="zh-CN" altLang="en-US" sz="1800" kern="0" dirty="0">
                <a:solidFill>
                  <a:srgbClr val="CC0000"/>
                </a:solidFill>
              </a:rPr>
              <a:t>标准形</a:t>
            </a:r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257384"/>
              </p:ext>
            </p:extLst>
          </p:nvPr>
        </p:nvGraphicFramePr>
        <p:xfrm>
          <a:off x="2797969" y="1691789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" name="Equation" r:id="rId5" imgW="2324100" imgH="431800" progId="Equation.DSMT4">
                  <p:embed/>
                </p:oleObj>
              </mc:Choice>
              <mc:Fallback>
                <p:oleObj name="Equation" r:id="rId5" imgW="2324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969" y="1691789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292080" y="1716393"/>
            <a:ext cx="2522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i="1" kern="0" dirty="0">
                <a:solidFill>
                  <a:srgbClr val="CC0000"/>
                </a:solidFill>
              </a:rPr>
              <a:t>——n</a:t>
            </a:r>
            <a:r>
              <a:rPr kumimoji="0" lang="zh-CN" altLang="en-US" sz="1800" kern="0" dirty="0">
                <a:solidFill>
                  <a:srgbClr val="CC0000"/>
                </a:solidFill>
              </a:rPr>
              <a:t>元二次型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47663" y="6028109"/>
            <a:ext cx="683785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当</a:t>
            </a:r>
            <a:r>
              <a:rPr lang="en-US" altLang="zh-CN" sz="2400" i="1" dirty="0"/>
              <a:t>C </a:t>
            </a:r>
            <a:r>
              <a:rPr lang="zh-CN" altLang="en-US" sz="2400" dirty="0">
                <a:latin typeface="宋体" panose="02010600030101010101" pitchFamily="2" charset="-122"/>
              </a:rPr>
              <a:t>是可逆矩阵时</a:t>
            </a:r>
            <a:r>
              <a:rPr lang="en-US" altLang="zh-CN" sz="2400" dirty="0">
                <a:latin typeface="宋体" panose="02010600030101010101" pitchFamily="2" charset="-122"/>
              </a:rPr>
              <a:t>, </a:t>
            </a:r>
            <a:r>
              <a:rPr lang="zh-CN" altLang="en-US" sz="2400" dirty="0" smtClean="0">
                <a:latin typeface="宋体" panose="02010600030101010101" pitchFamily="2" charset="-122"/>
              </a:rPr>
              <a:t>称        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可逆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线性变换。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17508"/>
              </p:ext>
            </p:extLst>
          </p:nvPr>
        </p:nvGraphicFramePr>
        <p:xfrm>
          <a:off x="2662662" y="5108517"/>
          <a:ext cx="28860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0" name="Equation" r:id="rId7" imgW="1619082" imgH="228771" progId="Equation.DSMT4">
                  <p:embed/>
                </p:oleObj>
              </mc:Choice>
              <mc:Fallback>
                <p:oleObj name="Equation" r:id="rId7" imgW="1619082" imgH="2287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662" y="5108517"/>
                        <a:ext cx="28860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643958"/>
              </p:ext>
            </p:extLst>
          </p:nvPr>
        </p:nvGraphicFramePr>
        <p:xfrm>
          <a:off x="4818656" y="5841729"/>
          <a:ext cx="12779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1" name="Equation" r:id="rId9" imgW="619185" imgH="152386" progId="Equation.DSMT4">
                  <p:embed/>
                </p:oleObj>
              </mc:Choice>
              <mc:Fallback>
                <p:oleObj name="Equation" r:id="rId9" imgW="619185" imgH="1523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656" y="5841729"/>
                        <a:ext cx="12779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844374" y="1742974"/>
            <a:ext cx="7273145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 =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kumimoji="1" lang="en-US" altLang="zh-CN" baseline="30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kumimoji="1"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AX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CY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kumimoji="1" lang="en-US" altLang="zh-CN" baseline="30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kumimoji="1"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kumimoji="1" lang="en-US" altLang="zh-CN" baseline="30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kumimoji="1" lang="en-US" altLang="zh-CN" baseline="30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kumimoji="1"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AC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36588" y="3438525"/>
            <a:ext cx="348845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寻求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可逆矩阵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使得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97873" y="1077082"/>
            <a:ext cx="55034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寻求可逆的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线性变换</a:t>
            </a:r>
            <a:r>
              <a:rPr kumimoji="1"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X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lang="en-US" altLang="zh-CN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使得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09600" y="904774"/>
            <a:ext cx="7924800" cy="16764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419600" y="2667000"/>
            <a:ext cx="228600" cy="609600"/>
          </a:xfrm>
          <a:prstGeom prst="upDownArrow">
            <a:avLst>
              <a:gd name="adj1" fmla="val 50000"/>
              <a:gd name="adj2" fmla="val 53333"/>
            </a:avLst>
          </a:prstGeom>
          <a:solidFill>
            <a:srgbClr val="FFFF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2771800" y="4019348"/>
            <a:ext cx="4197350" cy="1905000"/>
            <a:chOff x="1680" y="2688"/>
            <a:chExt cx="2644" cy="1200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680" y="3120"/>
              <a:ext cx="8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</a:t>
              </a:r>
              <a:r>
                <a:rPr kumimoji="1" lang="en-US" altLang="zh-CN" baseline="3000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</a:t>
              </a:r>
              <a:r>
                <a:rPr kumimoji="1" lang="en-US" altLang="zh-CN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AC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</a:t>
              </a:r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2640" y="2688"/>
              <a:ext cx="1684" cy="1200"/>
            </a:xfrm>
            <a:prstGeom prst="bracketPair">
              <a:avLst>
                <a:gd name="adj" fmla="val 725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0    …   0</a:t>
              </a:r>
              <a:endParaRPr lang="en-US" altLang="zh-CN" i="1" baseline="-25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/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     </a:t>
              </a:r>
              <a:r>
                <a:rPr lang="en-US" altLang="zh-CN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…   0</a:t>
              </a:r>
              <a:endParaRPr lang="en-US" altLang="zh-CN" i="1" baseline="-25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/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…  …   …  …</a:t>
              </a:r>
            </a:p>
            <a:p>
              <a:pPr algn="l"/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     0    …   </a:t>
              </a:r>
              <a:r>
                <a:rPr lang="en-US" altLang="zh-CN" i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k</a:t>
              </a:r>
              <a:r>
                <a:rPr lang="en-US" altLang="zh-CN" i="1" baseline="-250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  <a:endParaRPr lang="en-US" altLang="zh-CN" i="1" baseline="-25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09600" y="3505200"/>
            <a:ext cx="7924800" cy="2516088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609600" y="676275"/>
            <a:ext cx="8001000" cy="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115050" y="274638"/>
            <a:ext cx="257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二次型及其矩阵表示 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33400" y="260350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 二次型 </a:t>
            </a:r>
          </a:p>
        </p:txBody>
      </p:sp>
    </p:spTree>
    <p:extLst>
      <p:ext uri="{BB962C8B-B14F-4D97-AF65-F5344CB8AC3E}">
        <p14:creationId xmlns:p14="http://schemas.microsoft.com/office/powerpoint/2010/main" val="13038123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30213" y="444500"/>
            <a:ext cx="8083550" cy="3395663"/>
          </a:xfrm>
          <a:prstGeom prst="rect">
            <a:avLst/>
          </a:prstGeom>
          <a:noFill/>
          <a:ln w="19050">
            <a:solidFill>
              <a:srgbClr val="9900FF"/>
            </a:solidFill>
            <a:miter lim="800000"/>
            <a:headEnd type="none" w="sm" len="lg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95325" y="717550"/>
            <a:ext cx="1908175" cy="579438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50000">
                <a:srgbClr val="FFFFFF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定义 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9800" y="1565275"/>
            <a:ext cx="746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2060"/>
                </a:solidFill>
              </a:rPr>
              <a:t>设有两个方阵 </a:t>
            </a:r>
            <a:r>
              <a:rPr lang="en-US" altLang="zh-CN" i="1">
                <a:solidFill>
                  <a:srgbClr val="002060"/>
                </a:solidFill>
              </a:rPr>
              <a:t>A </a:t>
            </a:r>
            <a:r>
              <a:rPr lang="zh-CN" altLang="en-US">
                <a:solidFill>
                  <a:srgbClr val="002060"/>
                </a:solidFill>
              </a:rPr>
              <a:t>与 </a:t>
            </a:r>
            <a:r>
              <a:rPr lang="en-US" altLang="zh-CN" i="1">
                <a:solidFill>
                  <a:srgbClr val="002060"/>
                </a:solidFill>
              </a:rPr>
              <a:t>B</a:t>
            </a:r>
            <a:r>
              <a:rPr lang="zh-CN" altLang="en-US">
                <a:solidFill>
                  <a:srgbClr val="002060"/>
                </a:solidFill>
              </a:rPr>
              <a:t>，若存在一个</a:t>
            </a:r>
            <a:r>
              <a:rPr lang="zh-CN" altLang="en-US">
                <a:solidFill>
                  <a:srgbClr val="FF0000"/>
                </a:solidFill>
              </a:rPr>
              <a:t>可逆阵 </a:t>
            </a:r>
            <a:r>
              <a:rPr lang="en-US" altLang="zh-CN" i="1">
                <a:solidFill>
                  <a:srgbClr val="FF0000"/>
                </a:solidFill>
              </a:rPr>
              <a:t>Q</a:t>
            </a:r>
            <a:r>
              <a:rPr lang="zh-CN" altLang="en-US"/>
              <a:t>，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743075" y="3065463"/>
            <a:ext cx="5135563" cy="587375"/>
            <a:chOff x="424" y="2657"/>
            <a:chExt cx="3235" cy="370"/>
          </a:xfrm>
        </p:grpSpPr>
        <p:graphicFrame>
          <p:nvGraphicFramePr>
            <p:cNvPr id="35850" name="Object 6"/>
            <p:cNvGraphicFramePr>
              <a:graphicFrameLocks noChangeAspect="1"/>
            </p:cNvGraphicFramePr>
            <p:nvPr/>
          </p:nvGraphicFramePr>
          <p:xfrm>
            <a:off x="2874" y="2657"/>
            <a:ext cx="78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0" name="公式" r:id="rId3" imgW="466593" imgH="142790" progId="Equation.3">
                    <p:embed/>
                  </p:oleObj>
                </mc:Choice>
                <mc:Fallback>
                  <p:oleObj name="公式" r:id="rId3" imgW="466593" imgH="1427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657"/>
                          <a:ext cx="78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Text Box 7"/>
            <p:cNvSpPr txBox="1">
              <a:spLocks noChangeArrowheads="1"/>
            </p:cNvSpPr>
            <p:nvPr/>
          </p:nvSpPr>
          <p:spPr bwMode="auto">
            <a:xfrm>
              <a:off x="424" y="2667"/>
              <a:ext cx="2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2060"/>
                  </a:solidFill>
                </a:rPr>
                <a:t>则称</a:t>
              </a:r>
              <a:r>
                <a:rPr lang="zh-CN" altLang="en-US"/>
                <a:t> </a:t>
              </a: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  <a:r>
                <a:rPr lang="en-US" altLang="zh-CN">
                  <a:solidFill>
                    <a:srgbClr val="FF0000"/>
                  </a:solidFill>
                </a:rPr>
                <a:t> </a:t>
              </a:r>
              <a:r>
                <a:rPr lang="zh-CN" altLang="en-US">
                  <a:solidFill>
                    <a:srgbClr val="FF0000"/>
                  </a:solidFill>
                </a:rPr>
                <a:t>合同于 </a:t>
              </a:r>
              <a:r>
                <a:rPr lang="en-US" altLang="zh-CN" i="1">
                  <a:solidFill>
                    <a:srgbClr val="FF0000"/>
                  </a:solidFill>
                </a:rPr>
                <a:t>B</a:t>
              </a:r>
              <a:r>
                <a:rPr lang="zh-CN" altLang="en-US"/>
                <a:t>，</a:t>
              </a:r>
              <a:r>
                <a:rPr lang="zh-CN" altLang="en-US">
                  <a:solidFill>
                    <a:srgbClr val="002060"/>
                  </a:solidFill>
                </a:rPr>
                <a:t>记作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984500" y="2279650"/>
            <a:ext cx="2568575" cy="531813"/>
            <a:chOff x="1683" y="2129"/>
            <a:chExt cx="1618" cy="335"/>
          </a:xfrm>
        </p:grpSpPr>
        <p:sp>
          <p:nvSpPr>
            <p:cNvPr id="35848" name="Rectangle 9"/>
            <p:cNvSpPr>
              <a:spLocks noChangeArrowheads="1"/>
            </p:cNvSpPr>
            <p:nvPr/>
          </p:nvSpPr>
          <p:spPr bwMode="auto">
            <a:xfrm>
              <a:off x="2138" y="2137"/>
              <a:ext cx="11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B </a:t>
              </a:r>
              <a:r>
                <a:rPr lang="en-US" altLang="zh-CN" b="0">
                  <a:solidFill>
                    <a:srgbClr val="FF0000"/>
                  </a:solidFill>
                </a:rPr>
                <a:t>= </a:t>
              </a:r>
              <a:r>
                <a:rPr lang="en-US" altLang="zh-CN" i="1">
                  <a:solidFill>
                    <a:srgbClr val="FF0000"/>
                  </a:solidFill>
                </a:rPr>
                <a:t>Q </a:t>
              </a:r>
              <a:r>
                <a:rPr lang="en-US" altLang="zh-CN" i="1" baseline="30000">
                  <a:solidFill>
                    <a:srgbClr val="FF0000"/>
                  </a:solidFill>
                </a:rPr>
                <a:t>T </a:t>
              </a:r>
              <a:r>
                <a:rPr lang="en-US" altLang="zh-CN" i="1">
                  <a:solidFill>
                    <a:srgbClr val="FF0000"/>
                  </a:solidFill>
                </a:rPr>
                <a:t>AQ</a:t>
              </a:r>
            </a:p>
          </p:txBody>
        </p:sp>
        <p:sp>
          <p:nvSpPr>
            <p:cNvPr id="35849" name="Rectangle 10"/>
            <p:cNvSpPr>
              <a:spLocks noChangeArrowheads="1"/>
            </p:cNvSpPr>
            <p:nvPr/>
          </p:nvSpPr>
          <p:spPr bwMode="auto">
            <a:xfrm>
              <a:off x="1683" y="212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2060"/>
                  </a:solidFill>
                </a:rPr>
                <a:t>使</a:t>
              </a: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49288" y="4862513"/>
            <a:ext cx="7961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Remark  </a:t>
            </a: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zh-CN" altLang="en-US" dirty="0">
                <a:solidFill>
                  <a:srgbClr val="FF0000"/>
                </a:solidFill>
              </a:rPr>
              <a:t>合同</a:t>
            </a:r>
            <a:r>
              <a:rPr lang="zh-CN" altLang="en-US" dirty="0" smtClean="0"/>
              <a:t>和</a:t>
            </a: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相似</a:t>
            </a:r>
            <a:r>
              <a:rPr lang="zh-CN" altLang="en-US" dirty="0"/>
              <a:t>是两个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的概念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build="p" autoUpdateAnimBg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23888" y="22526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证明</a:t>
            </a:r>
          </a:p>
        </p:txBody>
      </p:sp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1706563" y="2276475"/>
          <a:ext cx="2914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01" name="Equation" r:id="rId3" imgW="1295400" imgH="228600" progId="Equation.DSMT4">
                  <p:embed/>
                </p:oleObj>
              </mc:Choice>
              <mc:Fallback>
                <p:oleObj name="Equation" r:id="rId3" imgW="1295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276475"/>
                        <a:ext cx="29146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1658938" y="2852738"/>
          <a:ext cx="40068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02" name="Equation" r:id="rId5" imgW="1816100" imgH="228600" progId="Equation.DSMT4">
                  <p:embed/>
                </p:oleObj>
              </mc:Choice>
              <mc:Fallback>
                <p:oleObj name="Equation" r:id="rId5" imgW="1816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852738"/>
                        <a:ext cx="40068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4" name="Object 8"/>
          <p:cNvGraphicFramePr>
            <a:graphicFrameLocks noChangeAspect="1"/>
          </p:cNvGraphicFramePr>
          <p:nvPr/>
        </p:nvGraphicFramePr>
        <p:xfrm>
          <a:off x="2208213" y="3502025"/>
          <a:ext cx="2428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03" name="Equation" r:id="rId7" imgW="1079032" imgH="215806" progId="Equation.DSMT4">
                  <p:embed/>
                </p:oleObj>
              </mc:Choice>
              <mc:Fallback>
                <p:oleObj name="Equation" r:id="rId7" imgW="1079032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502025"/>
                        <a:ext cx="24288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5" name="Object 9"/>
          <p:cNvGraphicFramePr>
            <a:graphicFrameLocks noChangeAspect="1"/>
          </p:cNvGraphicFramePr>
          <p:nvPr/>
        </p:nvGraphicFramePr>
        <p:xfrm>
          <a:off x="1706563" y="1268413"/>
          <a:ext cx="43561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04" name="Equation" r:id="rId9" imgW="4559300" imgH="952500" progId="Equation.DSMT4">
                  <p:embed/>
                </p:oleObj>
              </mc:Choice>
              <mc:Fallback>
                <p:oleObj name="Equation" r:id="rId9" imgW="4559300" imgH="952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268413"/>
                        <a:ext cx="43561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636588" y="693738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定理     </a:t>
            </a:r>
            <a:r>
              <a:rPr lang="zh-CN" altLang="en-US" sz="2400" dirty="0"/>
              <a:t>设</a:t>
            </a:r>
            <a:r>
              <a:rPr lang="en-US" altLang="zh-CN" sz="2400" i="1" dirty="0"/>
              <a:t>A</a:t>
            </a:r>
            <a:r>
              <a:rPr lang="zh-CN" altLang="en-US" sz="2400" dirty="0"/>
              <a:t>为对称矩阵，且</a:t>
            </a:r>
            <a:r>
              <a:rPr lang="en-US" altLang="zh-CN" sz="2400" i="1" dirty="0"/>
              <a:t>A</a:t>
            </a:r>
            <a:r>
              <a:rPr lang="zh-CN" altLang="en-US" sz="2400" dirty="0"/>
              <a:t>与</a:t>
            </a:r>
            <a:r>
              <a:rPr lang="en-US" altLang="zh-CN" sz="2400" i="1" dirty="0"/>
              <a:t>B</a:t>
            </a:r>
            <a:r>
              <a:rPr lang="zh-CN" altLang="en-US" sz="2400" dirty="0"/>
              <a:t>合同，则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85707" name="Object 11"/>
          <p:cNvGraphicFramePr>
            <a:graphicFrameLocks noChangeAspect="1"/>
          </p:cNvGraphicFramePr>
          <p:nvPr/>
        </p:nvGraphicFramePr>
        <p:xfrm>
          <a:off x="4659313" y="2276475"/>
          <a:ext cx="1714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05" name="Equation" r:id="rId11" imgW="761669" imgH="228501" progId="Equation.DSMT4">
                  <p:embed/>
                </p:oleObj>
              </mc:Choice>
              <mc:Fallback>
                <p:oleObj name="Equation" r:id="rId11" imgW="761669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2276475"/>
                        <a:ext cx="17145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6243638" y="2276475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06" name="Equation" r:id="rId13" imgW="812447" imgH="203112" progId="Equation.DSMT4">
                  <p:embed/>
                </p:oleObj>
              </mc:Choice>
              <mc:Fallback>
                <p:oleObj name="Equation" r:id="rId13" imgW="812447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2276475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96913" y="4005263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3300"/>
                </a:solidFill>
              </a:rPr>
              <a:t>注：合同仍然是一种等价关系</a:t>
            </a:r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700088" y="4627563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</a:rPr>
              <a:t>矩阵合同的性质：</a:t>
            </a:r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3125788" y="4627563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(1)  </a:t>
            </a:r>
            <a:r>
              <a:rPr lang="zh-CN" altLang="en-US" sz="2400" dirty="0"/>
              <a:t>反身性</a:t>
            </a: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4967288" y="4627563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(2)  </a:t>
            </a:r>
            <a:r>
              <a:rPr lang="zh-CN" altLang="en-US" sz="2400" dirty="0"/>
              <a:t>对称性</a:t>
            </a: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6796088" y="4627563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(3)  </a:t>
            </a:r>
            <a:r>
              <a:rPr lang="zh-CN" altLang="en-US" sz="2400" dirty="0"/>
              <a:t>传递性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/>
      <p:bldP spid="285706" grpId="0"/>
      <p:bldP spid="285709" grpId="0"/>
      <p:bldP spid="285710" grpId="0"/>
      <p:bldP spid="285711" grpId="0"/>
      <p:bldP spid="285712" grpId="0"/>
      <p:bldP spid="2857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83927"/>
              </p:ext>
            </p:extLst>
          </p:nvPr>
        </p:nvGraphicFramePr>
        <p:xfrm>
          <a:off x="848519" y="1361282"/>
          <a:ext cx="5429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3" name="Equation" r:id="rId3" imgW="2184120" imgH="215640" progId="Equation.DSMT4">
                  <p:embed/>
                </p:oleObj>
              </mc:Choice>
              <mc:Fallback>
                <p:oleObj name="Equation" r:id="rId3" imgW="218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9" y="1361282"/>
                        <a:ext cx="5429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3755"/>
              </p:ext>
            </p:extLst>
          </p:nvPr>
        </p:nvGraphicFramePr>
        <p:xfrm>
          <a:off x="762000" y="2051869"/>
          <a:ext cx="5270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4" name="Equation" r:id="rId5" imgW="2120760" imgH="228600" progId="Equation.DSMT4">
                  <p:embed/>
                </p:oleObj>
              </mc:Choice>
              <mc:Fallback>
                <p:oleObj name="Equation" r:id="rId5" imgW="2120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1869"/>
                        <a:ext cx="52705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15981"/>
              </p:ext>
            </p:extLst>
          </p:nvPr>
        </p:nvGraphicFramePr>
        <p:xfrm>
          <a:off x="762000" y="2762392"/>
          <a:ext cx="51450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5" name="公式" r:id="rId7" imgW="2070000" imgH="228600" progId="Equation.3">
                  <p:embed/>
                </p:oleObj>
              </mc:Choice>
              <mc:Fallback>
                <p:oleObj name="公式" r:id="rId7" imgW="20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62392"/>
                        <a:ext cx="51450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1520" y="4064000"/>
            <a:ext cx="754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kumimoji="1" lang="zh-CN" altLang="en-US" sz="3000" b="1" dirty="0">
                <a:latin typeface="Times New Roman" panose="02020603050405020304" pitchFamily="18" charset="0"/>
              </a:rPr>
              <a:t>显然，若</a:t>
            </a:r>
            <a:r>
              <a:rPr kumimoji="1" lang="en-US" altLang="zh-CN" sz="30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3000" b="1" dirty="0">
                <a:latin typeface="Times New Roman" panose="02020603050405020304" pitchFamily="18" charset="0"/>
              </a:rPr>
              <a:t>与</a:t>
            </a:r>
            <a:r>
              <a:rPr kumimoji="1" lang="en-US" altLang="zh-CN" sz="30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3000" b="1" dirty="0">
                <a:latin typeface="Times New Roman" panose="02020603050405020304" pitchFamily="18" charset="0"/>
              </a:rPr>
              <a:t>相似或合同，则</a:t>
            </a:r>
            <a:r>
              <a:rPr kumimoji="1" lang="en-US" altLang="zh-CN" sz="30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3000" b="1" dirty="0">
                <a:latin typeface="Times New Roman" panose="02020603050405020304" pitchFamily="18" charset="0"/>
              </a:rPr>
              <a:t>与</a:t>
            </a:r>
            <a:r>
              <a:rPr kumimoji="1" lang="en-US" altLang="zh-CN" sz="30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3000" b="1" dirty="0">
                <a:latin typeface="Times New Roman" panose="02020603050405020304" pitchFamily="18" charset="0"/>
              </a:rPr>
              <a:t>一定是等价的，反之不然。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0" y="5638800"/>
            <a:ext cx="7391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000" b="1" dirty="0">
                <a:latin typeface="Times New Roman" panose="02020603050405020304" pitchFamily="18" charset="0"/>
              </a:rPr>
              <a:t>无论哪一种情况，都有 </a:t>
            </a:r>
            <a:r>
              <a:rPr kumimoji="1"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3000" b="1" dirty="0">
                <a:latin typeface="Times New Roman" panose="02020603050405020304" pitchFamily="18" charset="0"/>
              </a:rPr>
              <a:t>成立。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5476" y="437861"/>
                <a:ext cx="86044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比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较一下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矩阵的等价、相似、合同三种关系：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6" y="437861"/>
                <a:ext cx="8604448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7723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40931</TotalTime>
  <Words>1218</Words>
  <Application>Microsoft Office PowerPoint</Application>
  <PresentationFormat>全屏显示(4:3)</PresentationFormat>
  <Paragraphs>199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模板</vt:lpstr>
      <vt:lpstr>自定义设计方案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赖红</dc:creator>
  <cp:lastModifiedBy>think</cp:lastModifiedBy>
  <cp:revision>241</cp:revision>
  <dcterms:created xsi:type="dcterms:W3CDTF">2017-12-14T02:20:40Z</dcterms:created>
  <dcterms:modified xsi:type="dcterms:W3CDTF">2021-12-16T05:28:12Z</dcterms:modified>
</cp:coreProperties>
</file>