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43"/>
  </p:notesMasterIdLst>
  <p:handoutMasterIdLst>
    <p:handoutMasterId r:id="rId44"/>
  </p:handoutMasterIdLst>
  <p:sldIdLst>
    <p:sldId id="460" r:id="rId3"/>
    <p:sldId id="450" r:id="rId4"/>
    <p:sldId id="461" r:id="rId5"/>
    <p:sldId id="462" r:id="rId6"/>
    <p:sldId id="463" r:id="rId7"/>
    <p:sldId id="464" r:id="rId8"/>
    <p:sldId id="465" r:id="rId9"/>
    <p:sldId id="619" r:id="rId10"/>
    <p:sldId id="467" r:id="rId11"/>
    <p:sldId id="468" r:id="rId12"/>
    <p:sldId id="469" r:id="rId13"/>
    <p:sldId id="541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572" r:id="rId35"/>
    <p:sldId id="573" r:id="rId36"/>
    <p:sldId id="574" r:id="rId37"/>
    <p:sldId id="493" r:id="rId38"/>
    <p:sldId id="491" r:id="rId39"/>
    <p:sldId id="576" r:id="rId40"/>
    <p:sldId id="575" r:id="rId41"/>
    <p:sldId id="565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2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FFFF00"/>
    <a:srgbClr val="FF0000"/>
    <a:srgbClr val="003300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06" autoAdjust="0"/>
  </p:normalViewPr>
  <p:slideViewPr>
    <p:cSldViewPr>
      <p:cViewPr>
        <p:scale>
          <a:sx n="60" d="100"/>
          <a:sy n="60" d="100"/>
        </p:scale>
        <p:origin x="-1650" y="-264"/>
      </p:cViewPr>
      <p:guideLst>
        <p:guide orient="horz" pos="3312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wmf"/><Relationship Id="rId4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A579D2C5-7B00-4D8F-B9FA-F50661C16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BF51BC98-37E7-45F7-8A8A-8A0A1B8AD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134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056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481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631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63E3-B5E5-4CBA-B90F-99BC725DE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969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3B9C-21CA-4DD7-AF88-57972524F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931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783A-FA24-4037-81EC-2E994D961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5660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7615-F584-4B2E-905A-BD7A5DB54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4659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A333-4B04-4352-8915-03F01C29E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853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48A70-F127-4E16-973F-C3DFB11A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2357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F48-308C-4B10-B8FF-D23777C8C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777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66135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0D34-B6CA-4296-A22C-4B4990D78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98636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E932-8177-4159-A59C-1F465C73C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839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6894-2DE9-419F-84BB-1825255D3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2621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48C2-D2D4-41E5-8ED6-73EAE8190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6155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566213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051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77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789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1350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98238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04413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29D7FDB1-0B3B-48AE-AD1F-527BF92BF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png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42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1.e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slide" Target="slide39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00200" y="487362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 smtClean="0">
                <a:solidFill>
                  <a:srgbClr val="003300"/>
                </a:solidFill>
                <a:ea typeface="宋体"/>
              </a:rPr>
              <a:t>5.3 </a:t>
            </a:r>
            <a:r>
              <a:rPr kumimoji="0" lang="zh-CN" altLang="en-US" dirty="0" smtClean="0">
                <a:solidFill>
                  <a:srgbClr val="003300"/>
                </a:solidFill>
                <a:ea typeface="宋体"/>
              </a:rPr>
              <a:t>欧氏空间</a:t>
            </a:r>
            <a:r>
              <a:rPr kumimoji="0" lang="zh-CN" altLang="en-US" dirty="0" smtClean="0">
                <a:solidFill>
                  <a:srgbClr val="003300"/>
                </a:solidFill>
                <a:latin typeface="Tahoma"/>
                <a:ea typeface="宋体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"/>
            <a:ext cx="2876550" cy="3356992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3568" y="3333626"/>
            <a:ext cx="806489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effectLst/>
              </a:rPr>
              <a:t>借助于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正交变换</a:t>
            </a:r>
            <a:r>
              <a:rPr lang="zh-CN" altLang="en-US" dirty="0" smtClean="0">
                <a:effectLst/>
              </a:rPr>
              <a:t>讨论二次型的标准形，需要在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欧氏空间</a:t>
            </a:r>
            <a:r>
              <a:rPr lang="zh-CN" altLang="en-US" dirty="0" smtClean="0">
                <a:effectLst/>
              </a:rPr>
              <a:t>进行</a:t>
            </a:r>
            <a:r>
              <a:rPr lang="en-US" altLang="zh-CN" dirty="0" smtClean="0">
                <a:effectLst/>
              </a:rPr>
              <a:t>. 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effectLst/>
              </a:rPr>
              <a:t>定义了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实向量内积</a:t>
            </a:r>
            <a:r>
              <a:rPr lang="zh-CN" altLang="en-US" dirty="0" smtClean="0">
                <a:effectLst/>
              </a:rPr>
              <a:t>进而有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向量长度</a:t>
            </a:r>
            <a:r>
              <a:rPr lang="zh-CN" altLang="en-US" dirty="0" smtClean="0">
                <a:effectLst/>
              </a:rPr>
              <a:t>以及两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向量夹角</a:t>
            </a:r>
            <a:r>
              <a:rPr lang="zh-CN" altLang="en-US" dirty="0" smtClean="0">
                <a:effectLst/>
              </a:rPr>
              <a:t>概念的向量空间就是欧氏空间</a:t>
            </a:r>
            <a:r>
              <a:rPr lang="en-US" altLang="zh-CN" dirty="0" smtClean="0">
                <a:effectLst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dirty="0" err="1" smtClean="0">
                <a:solidFill>
                  <a:srgbClr val="FFFFFF"/>
                </a:solidFill>
              </a:rPr>
              <a:t>Def</a:t>
            </a:r>
            <a:r>
              <a:rPr kumimoji="0" lang="en-US" altLang="zh-CN" dirty="0" smtClean="0">
                <a:solidFill>
                  <a:srgbClr val="FFFFFF"/>
                </a:solidFill>
              </a:rPr>
              <a:t> 5.5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给定两个</a:t>
            </a:r>
            <a:r>
              <a:rPr kumimoji="0" lang="en-US" altLang="zh-CN" b="0" i="1" dirty="0" smtClean="0">
                <a:solidFill>
                  <a:srgbClr val="FFFFFF"/>
                </a:solidFill>
              </a:rPr>
              <a:t>n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维非零向量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和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称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为向量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en-US" dirty="0" smtClean="0">
                <a:solidFill>
                  <a:srgbClr val="FFFFFF"/>
                </a:solidFill>
              </a:rPr>
              <a:t>和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zh-CN" altLang="en-US" dirty="0" smtClean="0">
                <a:solidFill>
                  <a:srgbClr val="FFFFFF"/>
                </a:solidFill>
              </a:rPr>
              <a:t>的夹角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(angle between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i="1" dirty="0" smtClean="0">
                <a:solidFill>
                  <a:srgbClr val="FFFFFF"/>
                </a:solidFill>
              </a:rPr>
              <a:t>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and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).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这与解析几何中定义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 </a:t>
            </a:r>
            <a:r>
              <a:rPr kumimoji="0" lang="en-US" altLang="zh-CN" dirty="0" smtClean="0">
                <a:solidFill>
                  <a:srgbClr val="FFFFFF"/>
                </a:solidFill>
              </a:rPr>
              <a:t>= |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dirty="0" smtClean="0">
                <a:solidFill>
                  <a:srgbClr val="FFFFFF"/>
                </a:solidFill>
                <a:sym typeface="Symbol" panose="05050102010706020507" pitchFamily="18" charset="2"/>
              </a:rPr>
              <a:t> 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dirty="0" smtClean="0">
                <a:solidFill>
                  <a:srgbClr val="FFFFFF"/>
                </a:solidFill>
                <a:sym typeface="Symbol" panose="05050102010706020507" pitchFamily="18" charset="2"/>
              </a:rPr>
              <a:t></a:t>
            </a:r>
            <a:r>
              <a:rPr kumimoji="0" lang="en-US" altLang="zh-CN" b="0" dirty="0" err="1" smtClean="0">
                <a:solidFill>
                  <a:srgbClr val="FFFFFF"/>
                </a:solidFill>
                <a:sym typeface="Symbol" panose="05050102010706020507" pitchFamily="18" charset="2"/>
              </a:rPr>
              <a:t>cos</a:t>
            </a:r>
            <a:r>
              <a:rPr kumimoji="0" lang="en-US" altLang="zh-CN" b="0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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时出现的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和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的夹角一致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94237"/>
              </p:ext>
            </p:extLst>
          </p:nvPr>
        </p:nvGraphicFramePr>
        <p:xfrm>
          <a:off x="2660650" y="5187950"/>
          <a:ext cx="46497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0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187950"/>
                        <a:ext cx="46497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381630"/>
              </p:ext>
            </p:extLst>
          </p:nvPr>
        </p:nvGraphicFramePr>
        <p:xfrm>
          <a:off x="2411760" y="1304764"/>
          <a:ext cx="27363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1" name="Equation" r:id="rId5" imgW="888840" imgH="444240" progId="Equation.DSMT4">
                  <p:embed/>
                </p:oleObj>
              </mc:Choice>
              <mc:Fallback>
                <p:oleObj name="Equation" r:id="rId5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760" y="1304764"/>
                        <a:ext cx="27363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当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solidFill>
                  <a:schemeClr val="bg1"/>
                </a:solidFill>
              </a:rPr>
              <a:t>= 0</a:t>
            </a:r>
            <a:r>
              <a:rPr lang="zh-CN" altLang="en-US" sz="3200" dirty="0">
                <a:solidFill>
                  <a:schemeClr val="bg1"/>
                </a:solidFill>
              </a:rPr>
              <a:t>时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称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正交</a:t>
            </a:r>
            <a:r>
              <a:rPr lang="en-US" altLang="zh-CN" sz="3200" dirty="0">
                <a:solidFill>
                  <a:schemeClr val="bg1"/>
                </a:solidFill>
              </a:rPr>
              <a:t>(orthogonal),</a:t>
            </a:r>
            <a:r>
              <a:rPr lang="zh-CN" altLang="en-US" sz="3200" dirty="0">
                <a:solidFill>
                  <a:schemeClr val="bg1"/>
                </a:solidFill>
              </a:rPr>
              <a:t>这时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3200" dirty="0">
                <a:solidFill>
                  <a:schemeClr val="bg1"/>
                </a:solidFill>
              </a:rPr>
              <a:t>之间的夹角为</a:t>
            </a:r>
            <a:r>
              <a:rPr lang="zh-CN" alt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/2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因此正交即</a:t>
            </a:r>
            <a:r>
              <a:rPr lang="zh-CN" altLang="en-US" sz="3200" dirty="0">
                <a:solidFill>
                  <a:srgbClr val="FF0000"/>
                </a:solidFill>
              </a:rPr>
              <a:t>垂直之意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31913" y="2997200"/>
          <a:ext cx="3200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2" name="Equation" r:id="rId3" imgW="1561956" imgH="133194" progId="Equation.DSMT4">
                  <p:embed/>
                </p:oleObj>
              </mc:Choice>
              <mc:Fallback>
                <p:oleObj name="Equation" r:id="rId3" imgW="1561956" imgH="13319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3200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219700" y="3644900"/>
            <a:ext cx="25923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6443663" y="2205038"/>
            <a:ext cx="0" cy="20875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6443663" y="2852738"/>
            <a:ext cx="504825" cy="792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 flipV="1">
            <a:off x="5867400" y="3357563"/>
            <a:ext cx="576263" cy="287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7010400" y="2597150"/>
          <a:ext cx="1408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3" name="公式" r:id="rId5" imgW="619185" imgH="133194" progId="Equation.3">
                  <p:embed/>
                </p:oleObj>
              </mc:Choice>
              <mc:Fallback>
                <p:oleObj name="公式" r:id="rId5" imgW="619185" imgH="1331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7150"/>
                        <a:ext cx="14081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98538"/>
              </p:ext>
            </p:extLst>
          </p:nvPr>
        </p:nvGraphicFramePr>
        <p:xfrm>
          <a:off x="4687888" y="2709863"/>
          <a:ext cx="1689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4" name="Equation" r:id="rId7" imgW="771393" imgH="171578" progId="Equation.DSMT4">
                  <p:embed/>
                </p:oleObj>
              </mc:Choice>
              <mc:Fallback>
                <p:oleObj name="Equation" r:id="rId7" imgW="771393" imgH="17157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709863"/>
                        <a:ext cx="1689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1" descr="2095cn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零向量与任何向量正交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  <a:r>
              <a:rPr lang="zh-CN" altLang="en-US" sz="3200" dirty="0">
                <a:solidFill>
                  <a:schemeClr val="bg1"/>
                </a:solidFill>
              </a:rPr>
              <a:t>若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solidFill>
                  <a:schemeClr val="bg1"/>
                </a:solidFill>
              </a:rPr>
              <a:t>= 0,</a:t>
            </a:r>
            <a:r>
              <a:rPr lang="zh-CN" altLang="en-US" sz="3200" dirty="0">
                <a:solidFill>
                  <a:schemeClr val="bg1"/>
                </a:solidFill>
              </a:rPr>
              <a:t>则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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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solidFill>
                  <a:schemeClr val="bg1"/>
                </a:solidFill>
              </a:rPr>
              <a:t>= 0. </a:t>
            </a:r>
            <a:r>
              <a:rPr lang="zh-CN" altLang="en-US" sz="3200" dirty="0">
                <a:solidFill>
                  <a:schemeClr val="bg1"/>
                </a:solidFill>
              </a:rPr>
              <a:t>特别地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对于非零向量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若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solidFill>
                  <a:schemeClr val="bg1"/>
                </a:solidFill>
              </a:rPr>
              <a:t>= 0,</a:t>
            </a:r>
            <a:r>
              <a:rPr lang="zh-CN" altLang="en-US" sz="3200" dirty="0">
                <a:solidFill>
                  <a:schemeClr val="bg1"/>
                </a:solidFill>
              </a:rPr>
              <a:t>则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C000"/>
                </a:solidFill>
              </a:rPr>
              <a:t>两两正交的向量组</a:t>
            </a:r>
            <a:r>
              <a:rPr lang="zh-CN" altLang="en-US" sz="3200" dirty="0">
                <a:solidFill>
                  <a:schemeClr val="bg1"/>
                </a:solidFill>
              </a:rPr>
              <a:t>称为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正交向量组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按这种较自然的一种定义方式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正交向量组中可以含零向量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  <a:r>
              <a:rPr lang="zh-CN" altLang="en-US" sz="3200" dirty="0">
                <a:solidFill>
                  <a:schemeClr val="bg1"/>
                </a:solidFill>
              </a:rPr>
              <a:t>但可以证明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92500" y="1484313"/>
          <a:ext cx="34512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7" name="公式" r:id="rId3" imgW="1380993" imgH="542754" progId="Equation.3">
                  <p:embed/>
                </p:oleObj>
              </mc:Choice>
              <mc:Fallback>
                <p:oleObj name="公式" r:id="rId3" imgW="1380993" imgH="54275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84313"/>
                        <a:ext cx="34512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938" y="0"/>
            <a:ext cx="9144000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FFFF"/>
                </a:solidFill>
              </a:rPr>
              <a:t>Theorem 5.1 </a:t>
            </a:r>
            <a:r>
              <a:rPr lang="zh-CN" altLang="en-US" dirty="0">
                <a:solidFill>
                  <a:srgbClr val="FFFFFF"/>
                </a:solidFill>
              </a:rPr>
              <a:t>不含零向量的正交向量组是线性无关的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14288" y="558800"/>
            <a:ext cx="9129712" cy="61986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ea typeface="宋体"/>
              </a:rPr>
              <a:t>Proof</a:t>
            </a:r>
            <a:r>
              <a:rPr kumimoji="0" lang="en-US" altLang="zh-CN" sz="3200" b="0" dirty="0">
                <a:solidFill>
                  <a:srgbClr val="FFFFFF"/>
                </a:solidFill>
                <a:ea typeface="宋体"/>
              </a:rPr>
              <a:t>  </a:t>
            </a:r>
            <a:r>
              <a:rPr kumimoji="0" lang="zh-CN" altLang="en-US" sz="3200" b="0" dirty="0">
                <a:ea typeface="宋体"/>
              </a:rPr>
              <a:t>设</a:t>
            </a:r>
            <a:r>
              <a:rPr kumimoji="0" lang="zh-CN" altLang="en-US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ea typeface="宋体"/>
              </a:rPr>
              <a:t>1</a:t>
            </a:r>
            <a:r>
              <a:rPr kumimoji="0" lang="en-US" altLang="zh-CN" sz="3200" b="0" dirty="0">
                <a:ea typeface="宋体"/>
              </a:rPr>
              <a:t>, </a:t>
            </a:r>
            <a:r>
              <a:rPr kumimoji="0" lang="en-US" altLang="zh-CN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ea typeface="宋体"/>
              </a:rPr>
              <a:t>2</a:t>
            </a:r>
            <a:r>
              <a:rPr kumimoji="0" lang="en-US" altLang="zh-CN" sz="3200" b="0" dirty="0">
                <a:ea typeface="宋体"/>
              </a:rPr>
              <a:t>, …, </a:t>
            </a:r>
            <a:r>
              <a:rPr kumimoji="0" lang="en-US" altLang="zh-CN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ea typeface="宋体"/>
              </a:rPr>
              <a:t>r</a:t>
            </a:r>
            <a:r>
              <a:rPr kumimoji="0" lang="zh-CN" altLang="en-US" sz="3200" b="0" dirty="0">
                <a:ea typeface="宋体"/>
              </a:rPr>
              <a:t>是正交向量组</a:t>
            </a:r>
            <a:r>
              <a:rPr kumimoji="0" lang="en-US" altLang="zh-CN" sz="3200" b="0" dirty="0">
                <a:ea typeface="宋体"/>
              </a:rPr>
              <a:t>, </a:t>
            </a:r>
            <a:r>
              <a:rPr kumimoji="0" lang="en-US" altLang="zh-CN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ea typeface="宋体"/>
              </a:rPr>
              <a:t>i</a:t>
            </a:r>
            <a:r>
              <a:rPr kumimoji="0" lang="en-US" altLang="zh-CN" sz="3200" b="0" dirty="0">
                <a:ea typeface="宋体"/>
              </a:rPr>
              <a:t> </a:t>
            </a:r>
            <a:r>
              <a:rPr kumimoji="0" lang="en-US" altLang="zh-CN" sz="3200" b="0" dirty="0">
                <a:ea typeface="宋体"/>
                <a:sym typeface="Symbol" panose="05050102010706020507" pitchFamily="18" charset="2"/>
              </a:rPr>
              <a:t> </a:t>
            </a:r>
            <a:r>
              <a:rPr kumimoji="0" lang="en-US" altLang="zh-CN" sz="3200" dirty="0">
                <a:ea typeface="宋体"/>
              </a:rPr>
              <a:t>0</a:t>
            </a:r>
            <a:r>
              <a:rPr kumimoji="0" lang="en-US" altLang="zh-CN" sz="3200" b="0" dirty="0">
                <a:ea typeface="宋体"/>
              </a:rPr>
              <a:t>(</a:t>
            </a:r>
            <a:r>
              <a:rPr kumimoji="0" lang="en-US" altLang="zh-CN" sz="3200" b="0" i="1" dirty="0">
                <a:ea typeface="宋体"/>
              </a:rPr>
              <a:t>i</a:t>
            </a:r>
            <a:r>
              <a:rPr kumimoji="0" lang="en-US" altLang="zh-CN" sz="3200" b="0" dirty="0">
                <a:ea typeface="宋体"/>
              </a:rPr>
              <a:t> =1, 2, …, </a:t>
            </a:r>
            <a:r>
              <a:rPr kumimoji="0" lang="en-US" altLang="zh-CN" sz="3200" b="0" i="1" dirty="0">
                <a:ea typeface="宋体"/>
              </a:rPr>
              <a:t>r</a:t>
            </a:r>
            <a:r>
              <a:rPr kumimoji="0" lang="en-US" altLang="zh-CN" sz="3200" b="0" dirty="0" smtClean="0">
                <a:ea typeface="宋体"/>
              </a:rPr>
              <a:t>)</a:t>
            </a:r>
            <a:r>
              <a:rPr kumimoji="0" lang="zh-CN" altLang="en-US" sz="3200" b="0" dirty="0" smtClean="0">
                <a:ea typeface="宋体"/>
              </a:rPr>
              <a:t>，</a:t>
            </a:r>
            <a:r>
              <a:rPr kumimoji="0" lang="en-US" altLang="zh-CN" sz="3200" b="0" i="1" baseline="-25000" dirty="0" smtClean="0">
                <a:solidFill>
                  <a:srgbClr val="FF0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 smtClean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 smtClean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j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)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= 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0,i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 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j</a:t>
            </a:r>
            <a:r>
              <a:rPr kumimoji="0" lang="en-US" altLang="zh-CN" sz="3200" b="0" dirty="0" smtClean="0">
                <a:solidFill>
                  <a:srgbClr val="FFFFFF"/>
                </a:solidFill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ea typeface="宋体"/>
              </a:rPr>
              <a:t>若</a:t>
            </a:r>
            <a:r>
              <a:rPr kumimoji="0" lang="zh-CN" altLang="en-US" sz="3200" b="0" dirty="0">
                <a:ea typeface="宋体"/>
              </a:rPr>
              <a:t>存在一组数</a:t>
            </a:r>
            <a:r>
              <a:rPr kumimoji="0" lang="en-US" altLang="zh-CN" sz="3200" b="0" i="1" dirty="0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ea typeface="宋体"/>
              </a:rPr>
              <a:t>1</a:t>
            </a:r>
            <a:r>
              <a:rPr kumimoji="0" lang="en-US" altLang="zh-CN" sz="3200" b="0" dirty="0">
                <a:ea typeface="宋体"/>
              </a:rPr>
              <a:t>, </a:t>
            </a:r>
            <a:r>
              <a:rPr kumimoji="0" lang="en-US" altLang="zh-CN" sz="3200" b="0" i="1" dirty="0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ea typeface="宋体"/>
              </a:rPr>
              <a:t>2</a:t>
            </a:r>
            <a:r>
              <a:rPr kumimoji="0" lang="en-US" altLang="zh-CN" sz="3200" b="0" dirty="0">
                <a:ea typeface="宋体"/>
              </a:rPr>
              <a:t>, …, </a:t>
            </a:r>
            <a:r>
              <a:rPr kumimoji="0" lang="en-US" altLang="zh-CN" sz="3200" b="0" i="1" dirty="0" err="1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ea typeface="宋体"/>
              </a:rPr>
              <a:t>r</a:t>
            </a:r>
            <a:r>
              <a:rPr kumimoji="0" lang="zh-CN" altLang="en-US" sz="3200" b="0" dirty="0">
                <a:ea typeface="宋体"/>
              </a:rPr>
              <a:t>使得</a:t>
            </a:r>
            <a:r>
              <a:rPr kumimoji="0" lang="en-US" altLang="zh-CN" sz="3200" b="0" i="1" dirty="0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ea typeface="宋体"/>
              </a:rPr>
              <a:t>1</a:t>
            </a:r>
            <a:r>
              <a:rPr kumimoji="0" lang="en-US" altLang="zh-CN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ea typeface="宋体"/>
              </a:rPr>
              <a:t>1</a:t>
            </a:r>
            <a:r>
              <a:rPr kumimoji="0" lang="en-US" altLang="zh-CN" sz="3200" b="0" dirty="0">
                <a:ea typeface="宋体"/>
              </a:rPr>
              <a:t> + </a:t>
            </a:r>
            <a:r>
              <a:rPr kumimoji="0" lang="en-US" altLang="zh-CN" sz="3200" b="0" i="1" dirty="0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ea typeface="宋体"/>
              </a:rPr>
              <a:t>1</a:t>
            </a:r>
            <a:r>
              <a:rPr kumimoji="0" lang="en-US" altLang="zh-CN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ea typeface="宋体"/>
              </a:rPr>
              <a:t>2 </a:t>
            </a:r>
            <a:r>
              <a:rPr kumimoji="0" lang="en-US" altLang="zh-CN" sz="3200" b="0" dirty="0">
                <a:ea typeface="宋体"/>
              </a:rPr>
              <a:t>+ …+ </a:t>
            </a:r>
            <a:r>
              <a:rPr kumimoji="0" lang="en-US" altLang="zh-CN" sz="3200" b="0" i="1" dirty="0" err="1"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ea typeface="宋体"/>
              </a:rPr>
              <a:t>r</a:t>
            </a:r>
            <a:r>
              <a:rPr kumimoji="0" lang="en-US" altLang="zh-CN" sz="3200" i="1" dirty="0" err="1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 err="1">
                <a:ea typeface="宋体"/>
              </a:rPr>
              <a:t>r</a:t>
            </a:r>
            <a:r>
              <a:rPr kumimoji="0" lang="en-US" altLang="zh-CN" sz="3200" b="0" i="1" baseline="-25000" dirty="0">
                <a:ea typeface="宋体"/>
              </a:rPr>
              <a:t> </a:t>
            </a:r>
            <a:r>
              <a:rPr kumimoji="0" lang="en-US" altLang="zh-CN" sz="3200" dirty="0">
                <a:ea typeface="宋体"/>
              </a:rPr>
              <a:t>= </a:t>
            </a:r>
            <a:r>
              <a:rPr kumimoji="0" lang="en-US" altLang="zh-CN" sz="3200" dirty="0" smtClean="0">
                <a:ea typeface="宋体"/>
              </a:rPr>
              <a:t>0</a:t>
            </a:r>
            <a:r>
              <a:rPr kumimoji="0" lang="en-US" altLang="zh-CN" sz="3200" b="0" dirty="0" smtClean="0"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ea typeface="宋体"/>
              </a:rPr>
              <a:t>于是</a:t>
            </a:r>
            <a:r>
              <a:rPr kumimoji="0" lang="zh-CN" altLang="en-US" sz="3200" b="0" dirty="0">
                <a:ea typeface="宋体"/>
              </a:rPr>
              <a:t>：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dirty="0">
                <a:solidFill>
                  <a:srgbClr val="FF0000"/>
                </a:solidFill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= 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0=(</a:t>
            </a:r>
            <a:r>
              <a:rPr kumimoji="0" lang="en-US" altLang="zh-CN" sz="3200" b="0" i="1" dirty="0" smtClean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 smtClean="0">
                <a:solidFill>
                  <a:srgbClr val="FF0000"/>
                </a:solidFill>
                <a:ea typeface="宋体"/>
              </a:rPr>
              <a:t>1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 + 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2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2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+ …+ </a:t>
            </a:r>
            <a:r>
              <a:rPr kumimoji="0" lang="en-US" altLang="zh-CN" sz="3200" b="0" i="1" dirty="0" err="1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r</a:t>
            </a:r>
            <a:r>
              <a:rPr kumimoji="0" lang="en-US" altLang="zh-CN" sz="3200" i="1" dirty="0" err="1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ea typeface="宋体"/>
              </a:rPr>
              <a:t>根据</a:t>
            </a:r>
            <a:r>
              <a:rPr kumimoji="0" lang="zh-CN" altLang="en-US" sz="3200" b="0" dirty="0">
                <a:ea typeface="宋体"/>
              </a:rPr>
              <a:t>内积</a:t>
            </a:r>
            <a:r>
              <a:rPr kumimoji="0" lang="zh-CN" altLang="en-US" sz="3200" b="0" dirty="0" smtClean="0">
                <a:ea typeface="宋体"/>
              </a:rPr>
              <a:t>的</a:t>
            </a:r>
            <a:r>
              <a:rPr kumimoji="0" lang="zh-CN" altLang="en-US" sz="3200" b="0" dirty="0">
                <a:ea typeface="宋体"/>
              </a:rPr>
              <a:t>可</a:t>
            </a:r>
            <a:r>
              <a:rPr kumimoji="0" lang="zh-CN" altLang="en-US" sz="3200" b="0" dirty="0" smtClean="0">
                <a:ea typeface="宋体"/>
              </a:rPr>
              <a:t>加性和数乘性</a:t>
            </a:r>
            <a:r>
              <a:rPr kumimoji="0" lang="en-US" altLang="zh-CN" sz="3200" b="0" dirty="0" smtClean="0">
                <a:ea typeface="宋体"/>
              </a:rPr>
              <a:t>,</a:t>
            </a:r>
            <a:r>
              <a:rPr kumimoji="0" lang="zh-CN" altLang="en-US" sz="3200" b="0" dirty="0">
                <a:ea typeface="宋体"/>
              </a:rPr>
              <a:t>有</a:t>
            </a: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r>
              <a:rPr kumimoji="0" lang="en-US" altLang="zh-CN" sz="3200" b="0" i="1" dirty="0" smtClean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      k</a:t>
            </a:r>
            <a:r>
              <a:rPr kumimoji="0" lang="en-US" altLang="zh-CN" sz="3200" b="0" baseline="-25000" dirty="0" smtClean="0">
                <a:solidFill>
                  <a:srgbClr val="FF0000"/>
                </a:solidFill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1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+ 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2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2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+ …+ 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-1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-1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</a:t>
            </a:r>
            <a:endParaRPr kumimoji="0" lang="en-US" altLang="zh-CN" sz="3200" b="0" dirty="0" smtClean="0">
              <a:solidFill>
                <a:srgbClr val="FF0000"/>
              </a:solidFill>
              <a:ea typeface="宋体"/>
            </a:endParaRP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    +</a:t>
            </a:r>
            <a:r>
              <a:rPr kumimoji="0" lang="en-US" altLang="zh-CN" sz="3200" b="0" i="1" dirty="0" err="1" smtClean="0">
                <a:solidFill>
                  <a:srgbClr val="00B05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 smtClean="0">
                <a:solidFill>
                  <a:srgbClr val="00B050"/>
                </a:solidFill>
                <a:ea typeface="宋体"/>
              </a:rPr>
              <a:t>i</a:t>
            </a:r>
            <a:r>
              <a:rPr kumimoji="0" lang="en-US" altLang="zh-CN" sz="3200" b="0" i="1" baseline="-25000" dirty="0" smtClean="0">
                <a:solidFill>
                  <a:srgbClr val="00B05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00B05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00B05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00B05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00B05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00B05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00B05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00B050"/>
                </a:solidFill>
                <a:ea typeface="宋体"/>
              </a:rPr>
              <a:t>) </a:t>
            </a:r>
            <a:endParaRPr kumimoji="0" lang="en-US" altLang="zh-CN" sz="3200" b="0" dirty="0" smtClean="0">
              <a:solidFill>
                <a:srgbClr val="00B050"/>
              </a:solidFill>
              <a:ea typeface="宋体"/>
            </a:endParaRP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r>
              <a:rPr kumimoji="0" lang="en-US" altLang="zh-CN" sz="3200" b="0" dirty="0">
                <a:solidFill>
                  <a:srgbClr val="FFC000"/>
                </a:solidFill>
                <a:ea typeface="宋体"/>
              </a:rPr>
              <a:t> </a:t>
            </a:r>
            <a:r>
              <a:rPr kumimoji="0" lang="en-US" altLang="zh-CN" sz="3200" b="0" dirty="0" smtClean="0">
                <a:solidFill>
                  <a:srgbClr val="FFC000"/>
                </a:solidFill>
                <a:ea typeface="宋体"/>
              </a:rPr>
              <a:t>    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+ 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+1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baseline="-25000" dirty="0">
                <a:solidFill>
                  <a:srgbClr val="FF0000"/>
                </a:solidFill>
                <a:ea typeface="宋体"/>
              </a:rPr>
              <a:t>+1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+…+ </a:t>
            </a:r>
            <a:r>
              <a:rPr kumimoji="0" lang="en-US" altLang="zh-CN" sz="3200" b="0" i="1" dirty="0" err="1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r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 = 0</a:t>
            </a:r>
            <a:r>
              <a:rPr kumimoji="0" lang="en-US" altLang="zh-CN" sz="3200" b="0" dirty="0" smtClean="0">
                <a:solidFill>
                  <a:srgbClr val="FF0000"/>
                </a:solidFill>
                <a:ea typeface="宋体"/>
              </a:rPr>
              <a:t>.</a:t>
            </a:r>
            <a:endParaRPr kumimoji="0" lang="en-US" altLang="zh-CN" sz="3200" b="0" dirty="0" smtClean="0">
              <a:solidFill>
                <a:srgbClr val="FFFFFF"/>
              </a:solidFill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ea typeface="宋体"/>
              </a:rPr>
              <a:t>由</a:t>
            </a:r>
            <a:r>
              <a:rPr kumimoji="0" lang="zh-CN" altLang="en-US" sz="3200" b="0" dirty="0">
                <a:ea typeface="宋体"/>
              </a:rPr>
              <a:t>已知条件知</a:t>
            </a:r>
            <a:r>
              <a:rPr kumimoji="0" lang="en-US" altLang="zh-CN" sz="3200" b="0" dirty="0">
                <a:ea typeface="宋体"/>
              </a:rPr>
              <a:t>, </a:t>
            </a:r>
            <a:r>
              <a:rPr kumimoji="0" lang="en-US" altLang="zh-CN" sz="3200" b="0" i="1" dirty="0" err="1">
                <a:solidFill>
                  <a:srgbClr val="008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solidFill>
                  <a:srgbClr val="008000"/>
                </a:solidFill>
                <a:ea typeface="宋体"/>
              </a:rPr>
              <a:t>i</a:t>
            </a:r>
            <a:r>
              <a:rPr kumimoji="0" lang="en-US" altLang="zh-CN" sz="3200" b="0" i="1" baseline="-25000" dirty="0">
                <a:solidFill>
                  <a:srgbClr val="008000"/>
                </a:solidFill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008000"/>
                </a:solidFill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008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008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008000"/>
                </a:solidFill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008000"/>
                </a:solidFill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008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008000"/>
                </a:solidFill>
                <a:ea typeface="宋体"/>
              </a:rPr>
              <a:t>) = 0</a:t>
            </a:r>
            <a:r>
              <a:rPr kumimoji="0" lang="en-US" altLang="zh-CN" sz="3200" b="0" dirty="0">
                <a:solidFill>
                  <a:srgbClr val="FFFFFF"/>
                </a:solidFill>
                <a:ea typeface="宋体"/>
              </a:rPr>
              <a:t>. </a:t>
            </a:r>
            <a:r>
              <a:rPr kumimoji="0" lang="zh-CN" altLang="en-US" sz="3200" b="0" dirty="0">
                <a:ea typeface="宋体"/>
              </a:rPr>
              <a:t>因为</a:t>
            </a:r>
            <a:r>
              <a:rPr kumimoji="0" lang="zh-CN" altLang="en-US" sz="3200" i="1" dirty="0"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ea typeface="宋体"/>
              </a:rPr>
              <a:t>i</a:t>
            </a:r>
            <a:r>
              <a:rPr kumimoji="0" lang="zh-CN" altLang="en-US" sz="3200" b="0" dirty="0">
                <a:ea typeface="宋体"/>
              </a:rPr>
              <a:t>非零</a:t>
            </a:r>
            <a:r>
              <a:rPr kumimoji="0" lang="en-US" altLang="zh-CN" sz="3200" b="0" dirty="0">
                <a:ea typeface="宋体"/>
              </a:rPr>
              <a:t>,</a:t>
            </a:r>
            <a:r>
              <a:rPr kumimoji="0" lang="zh-CN" altLang="en-US" sz="3200" b="0" dirty="0">
                <a:ea typeface="宋体"/>
              </a:rPr>
              <a:t>所以</a:t>
            </a:r>
            <a:r>
              <a:rPr kumimoji="0" lang="en-US" altLang="zh-CN" sz="3200" b="0" i="1" dirty="0" err="1">
                <a:solidFill>
                  <a:srgbClr val="FF0000"/>
                </a:solidFill>
                <a:ea typeface="宋体"/>
                <a:sym typeface="Symbol" panose="05050102010706020507" pitchFamily="18" charset="2"/>
              </a:rPr>
              <a:t>k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= 0(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 =1, 2, …, </a:t>
            </a:r>
            <a:r>
              <a:rPr kumimoji="0" lang="en-US" altLang="zh-CN" sz="3200" b="0" i="1" dirty="0">
                <a:solidFill>
                  <a:srgbClr val="FF0000"/>
                </a:solidFill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0000"/>
                </a:solidFill>
                <a:ea typeface="宋体"/>
              </a:rPr>
              <a:t>). </a:t>
            </a:r>
            <a:r>
              <a:rPr kumimoji="0" lang="zh-CN" altLang="en-US" sz="3200" b="0" dirty="0">
                <a:ea typeface="宋体"/>
              </a:rPr>
              <a:t>因此线性无关</a:t>
            </a:r>
            <a:r>
              <a:rPr kumimoji="0" lang="en-US" altLang="zh-CN" sz="3200" b="0" dirty="0" smtClean="0">
                <a:ea typeface="宋体"/>
              </a:rPr>
              <a:t>.</a:t>
            </a:r>
            <a:endParaRPr kumimoji="0" lang="en-US" altLang="zh-CN" sz="3200" b="0" dirty="0"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</a:rPr>
              <a:t>5.4 </a:t>
            </a:r>
            <a:r>
              <a:rPr lang="zh-CN" altLang="en-US" sz="3200">
                <a:solidFill>
                  <a:schemeClr val="bg1"/>
                </a:solidFill>
              </a:rPr>
              <a:t>已知向量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验证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与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正交</a:t>
            </a:r>
            <a:r>
              <a:rPr lang="en-US" altLang="zh-CN" sz="3200">
                <a:solidFill>
                  <a:schemeClr val="bg1"/>
                </a:solidFill>
              </a:rPr>
              <a:t>,</a:t>
            </a:r>
            <a:r>
              <a:rPr lang="zh-CN" altLang="en-US" sz="3200">
                <a:solidFill>
                  <a:schemeClr val="bg1"/>
                </a:solidFill>
              </a:rPr>
              <a:t>并求一个非零向量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使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为正交向量组</a:t>
            </a:r>
            <a:r>
              <a:rPr lang="en-US" altLang="zh-CN" sz="320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Solution  </a:t>
            </a:r>
            <a:r>
              <a:rPr lang="zh-CN" altLang="en-US" sz="3200">
                <a:solidFill>
                  <a:schemeClr val="bg1"/>
                </a:solidFill>
              </a:rPr>
              <a:t>因为</a:t>
            </a:r>
            <a:r>
              <a:rPr lang="en-US" altLang="zh-CN" sz="3200">
                <a:solidFill>
                  <a:schemeClr val="bg1"/>
                </a:solidFill>
              </a:rPr>
              <a:t>(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1 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) = 0,</a:t>
            </a:r>
            <a:r>
              <a:rPr lang="zh-CN" altLang="en-US" sz="3200">
                <a:solidFill>
                  <a:schemeClr val="bg1"/>
                </a:solidFill>
              </a:rPr>
              <a:t>所以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与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正交</a:t>
            </a:r>
            <a:r>
              <a:rPr lang="en-US" altLang="zh-CN" sz="3200">
                <a:solidFill>
                  <a:schemeClr val="bg1"/>
                </a:solidFill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设         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graphicFrame>
        <p:nvGraphicFramePr>
          <p:cNvPr id="64515" name="Object 5"/>
          <p:cNvGraphicFramePr>
            <a:graphicFrameLocks noChangeAspect="1"/>
          </p:cNvGraphicFramePr>
          <p:nvPr/>
        </p:nvGraphicFramePr>
        <p:xfrm>
          <a:off x="2955925" y="765175"/>
          <a:ext cx="323215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3" name="公式" r:id="rId3" imgW="1581126" imgH="819122" progId="Equation.3">
                  <p:embed/>
                </p:oleObj>
              </mc:Choice>
              <mc:Fallback>
                <p:oleObj name="公式" r:id="rId3" imgW="1581126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765175"/>
                        <a:ext cx="323215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995738" y="4797425"/>
          <a:ext cx="1665287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4" name="公式" r:id="rId5" imgW="743022" imgH="819122" progId="Equation.3">
                  <p:embed/>
                </p:oleObj>
              </mc:Choice>
              <mc:Fallback>
                <p:oleObj name="公式" r:id="rId5" imgW="743022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1665287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44450"/>
            <a:ext cx="9144000" cy="681355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且同时满足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 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) = 0, (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2 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) = 0: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令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 = 1,</a:t>
            </a:r>
            <a:r>
              <a:rPr lang="zh-CN" altLang="en-US" dirty="0" smtClean="0">
                <a:solidFill>
                  <a:schemeClr val="bg1"/>
                </a:solidFill>
              </a:rPr>
              <a:t>得一个非零解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这时</a:t>
            </a:r>
            <a:r>
              <a:rPr lang="zh-CN" altLang="en-US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为正交向量组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132138" y="1052513"/>
          <a:ext cx="32226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7" name="公式" r:id="rId3" imgW="1276326" imgH="514350" progId="Equation.3">
                  <p:embed/>
                </p:oleObj>
              </mc:Choice>
              <mc:Fallback>
                <p:oleObj name="公式" r:id="rId3" imgW="1276326" imgH="5143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52513"/>
                        <a:ext cx="32226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924300" y="3573463"/>
          <a:ext cx="182403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8" name="公式" r:id="rId5" imgW="666726" imgH="819122" progId="Equation.3">
                  <p:embed/>
                </p:oleObj>
              </mc:Choice>
              <mc:Fallback>
                <p:oleObj name="公式" r:id="rId5" imgW="666726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3463"/>
                        <a:ext cx="182403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09075" cy="6888039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5.3.2 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欧氏空间的定义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Def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5.6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向量空间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若在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上定义了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两个向量的内积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则称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</a:t>
            </a:r>
            <a:r>
              <a:rPr kumimoji="0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欧氏空间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(Euclidean space).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由于在欧氏空间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中定义了两个向量的内积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进而有向量长度以及两向量夹角概念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113"/>
            <a:ext cx="9144000" cy="6494085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是欧氏空间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的一个基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若满足下列两个条件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称是欧氏空间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的一个</a:t>
            </a:r>
            <a:r>
              <a:rPr kumimoji="0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单位正交基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(orthonormal basis)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或标准正交基或规范正交基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(1)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</a:t>
            </a:r>
            <a:r>
              <a:rPr kumimoji="0"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正交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向量组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(2)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均为</a:t>
            </a:r>
            <a:r>
              <a:rPr kumimoji="0"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单位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963738" y="311150"/>
          <a:ext cx="457993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9" name="公式" r:id="rId3" imgW="1866756" imgH="819122" progId="Equation.3">
                  <p:embed/>
                </p:oleObj>
              </mc:Choice>
              <mc:Fallback>
                <p:oleObj name="公式" r:id="rId3" imgW="1866756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11150"/>
                        <a:ext cx="4579937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63" y="2546350"/>
          <a:ext cx="9197975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50" name="公式" r:id="rId5" imgW="3876519" imgH="1495453" progId="Equation.3">
                  <p:embed/>
                </p:oleObj>
              </mc:Choice>
              <mc:Fallback>
                <p:oleObj name="公式" r:id="rId5" imgW="3876519" imgH="149545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546350"/>
                        <a:ext cx="9197975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0907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dirty="0" smtClean="0">
                <a:solidFill>
                  <a:srgbClr val="FFFFFF"/>
                </a:solidFill>
              </a:rPr>
              <a:t>5.3.1 </a:t>
            </a:r>
            <a:r>
              <a:rPr kumimoji="0" lang="zh-CN" altLang="en-US" dirty="0" smtClean="0">
                <a:solidFill>
                  <a:srgbClr val="FFFFFF"/>
                </a:solidFill>
              </a:rPr>
              <a:t>向量的内积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    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在空间解析几何中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给定两个</a:t>
            </a:r>
            <a:r>
              <a:rPr kumimoji="0" lang="en-US" altLang="zh-CN" dirty="0" smtClean="0">
                <a:solidFill>
                  <a:srgbClr val="FFFFFF"/>
                </a:solidFill>
              </a:rPr>
              <a:t>R</a:t>
            </a:r>
            <a:r>
              <a:rPr kumimoji="0" lang="en-US" altLang="zh-CN" b="0" baseline="30000" dirty="0" smtClean="0">
                <a:solidFill>
                  <a:srgbClr val="FFFFFF"/>
                </a:solidFill>
              </a:rPr>
              <a:t>3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中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3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维向量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在讨论力所做的</a:t>
            </a:r>
            <a:r>
              <a:rPr kumimoji="0" lang="zh-CN" altLang="en-US" b="0" dirty="0" smtClean="0">
                <a:solidFill>
                  <a:srgbClr val="99CC00"/>
                </a:solidFill>
                <a:ea typeface="华文行楷" panose="02010800040101010101" pitchFamily="2" charset="-122"/>
              </a:rPr>
              <a:t>功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时用到内积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: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 </a:t>
            </a:r>
            <a:r>
              <a:rPr kumimoji="0" lang="en-US" altLang="zh-CN" dirty="0" smtClean="0">
                <a:solidFill>
                  <a:srgbClr val="FFFFFF"/>
                </a:solidFill>
              </a:rPr>
              <a:t>= |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dirty="0" smtClean="0">
                <a:solidFill>
                  <a:srgbClr val="FFFFFF"/>
                </a:solidFill>
                <a:sym typeface="Symbol" panose="05050102010706020507" pitchFamily="18" charset="2"/>
              </a:rPr>
              <a:t> 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dirty="0" smtClean="0">
                <a:solidFill>
                  <a:srgbClr val="FFFFFF"/>
                </a:solidFill>
                <a:sym typeface="Symbol" panose="05050102010706020507" pitchFamily="18" charset="2"/>
              </a:rPr>
              <a:t></a:t>
            </a:r>
            <a:r>
              <a:rPr kumimoji="0" lang="en-US" altLang="zh-CN" b="0" dirty="0" err="1" smtClean="0">
                <a:solidFill>
                  <a:srgbClr val="FFFFFF"/>
                </a:solidFill>
                <a:sym typeface="Symbol" panose="05050102010706020507" pitchFamily="18" charset="2"/>
              </a:rPr>
              <a:t>cos</a:t>
            </a:r>
            <a:r>
              <a:rPr kumimoji="0" lang="en-US" altLang="zh-CN" b="0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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将其推广到</a:t>
            </a:r>
            <a:r>
              <a:rPr kumimoji="0" lang="en-US" altLang="zh-CN" dirty="0" err="1" smtClean="0">
                <a:solidFill>
                  <a:srgbClr val="99CC00"/>
                </a:solidFill>
              </a:rPr>
              <a:t>R</a:t>
            </a:r>
            <a:r>
              <a:rPr kumimoji="0" lang="en-US" altLang="zh-CN" b="0" i="1" baseline="30000" dirty="0" err="1" smtClean="0">
                <a:solidFill>
                  <a:srgbClr val="99CC00"/>
                </a:solidFill>
              </a:rPr>
              <a:t>n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中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有</a:t>
            </a:r>
          </a:p>
        </p:txBody>
      </p:sp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2411413" y="1125538"/>
          <a:ext cx="355282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Equation" r:id="rId3" imgW="1428918" imgH="819122" progId="Equation.DSMT4">
                  <p:embed/>
                </p:oleObj>
              </mc:Choice>
              <mc:Fallback>
                <p:oleObj name="Equation" r:id="rId3" imgW="1428918" imgH="81912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25538"/>
                        <a:ext cx="355282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12305"/>
              </p:ext>
            </p:extLst>
          </p:nvPr>
        </p:nvGraphicFramePr>
        <p:xfrm>
          <a:off x="2116138" y="3225800"/>
          <a:ext cx="45545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Equation" r:id="rId5" imgW="1866756" imgH="171578" progId="Equation.DSMT4">
                  <p:embed/>
                </p:oleObj>
              </mc:Choice>
              <mc:Fallback>
                <p:oleObj name="Equation" r:id="rId5" imgW="1866756" imgH="17157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225800"/>
                        <a:ext cx="455453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135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FF00"/>
                </a:solidFill>
              </a:rPr>
              <a:t>为何要考虑欧氏空间</a:t>
            </a:r>
            <a:r>
              <a:rPr lang="en-US" altLang="zh-CN" sz="3200" i="1" dirty="0">
                <a:solidFill>
                  <a:srgbClr val="FFFF00"/>
                </a:solidFill>
              </a:rPr>
              <a:t>V</a:t>
            </a:r>
            <a:r>
              <a:rPr lang="zh-CN" altLang="en-US" sz="3200" dirty="0">
                <a:solidFill>
                  <a:srgbClr val="FFFF00"/>
                </a:solidFill>
              </a:rPr>
              <a:t>的单位正交基</a:t>
            </a:r>
            <a:r>
              <a:rPr lang="en-US" altLang="zh-CN" sz="3200" dirty="0">
                <a:solidFill>
                  <a:srgbClr val="FFFF00"/>
                </a:solidFill>
              </a:rPr>
              <a:t>?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008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假设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, …,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i="1" baseline="-250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是欧氏空间</a:t>
            </a:r>
            <a:r>
              <a:rPr lang="en-US" altLang="zh-CN" sz="3200" i="1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的一个单位正交基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对于任意向量</a:t>
            </a:r>
            <a:r>
              <a:rPr lang="zh-CN" altLang="en-US" sz="3200" i="1" dirty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3200" dirty="0">
                <a:solidFill>
                  <a:schemeClr val="bg1"/>
                </a:solidFill>
              </a:rPr>
              <a:t>有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对于</a:t>
            </a:r>
            <a:r>
              <a:rPr lang="zh-CN" altLang="en-US" sz="3200" dirty="0">
                <a:solidFill>
                  <a:schemeClr val="bg1"/>
                </a:solidFill>
              </a:rPr>
              <a:t>任意</a:t>
            </a:r>
            <a:r>
              <a:rPr lang="en-US" altLang="zh-CN" sz="3200" i="1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(</a:t>
            </a:r>
            <a:r>
              <a:rPr lang="en-US" altLang="zh-CN" sz="3200" i="1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=1, 2, …, </a:t>
            </a:r>
            <a:r>
              <a:rPr lang="en-US" altLang="zh-CN" sz="3200" i="1" dirty="0">
                <a:solidFill>
                  <a:schemeClr val="bg1"/>
                </a:solidFill>
              </a:rPr>
              <a:t>r</a:t>
            </a:r>
            <a:r>
              <a:rPr lang="en-US" altLang="zh-CN" sz="3200" dirty="0">
                <a:solidFill>
                  <a:schemeClr val="bg1"/>
                </a:solidFill>
              </a:rPr>
              <a:t>),</a:t>
            </a:r>
            <a:r>
              <a:rPr lang="zh-CN" altLang="en-US" sz="3200" dirty="0">
                <a:solidFill>
                  <a:schemeClr val="bg1"/>
                </a:solidFill>
              </a:rPr>
              <a:t>因为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/>
          </a:p>
          <a:p>
            <a:pPr marL="0" indent="0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所以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, …, </a:t>
            </a:r>
            <a:r>
              <a:rPr lang="en-US" altLang="zh-CN" sz="3200" i="1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i="1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的计算较简单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  <a:r>
              <a:rPr lang="zh-CN" altLang="en-US" sz="3200" dirty="0">
                <a:solidFill>
                  <a:schemeClr val="bg1"/>
                </a:solidFill>
              </a:rPr>
              <a:t>若是</a:t>
            </a:r>
            <a:r>
              <a:rPr lang="en-US" altLang="zh-CN" sz="3200" i="1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的基而不是</a:t>
            </a:r>
            <a:r>
              <a:rPr lang="en-US" altLang="zh-CN" sz="3200" i="1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的单位正交基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要得出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i="1" dirty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, …, </a:t>
            </a:r>
            <a:r>
              <a:rPr lang="en-US" altLang="zh-CN" sz="3200" i="1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i="1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rgbClr val="FF0000"/>
                </a:solidFill>
              </a:rPr>
              <a:t>需要求解线性方程组</a:t>
            </a:r>
            <a:r>
              <a:rPr lang="en-US" altLang="zh-CN" sz="3200" dirty="0">
                <a:solidFill>
                  <a:srgbClr val="FF0000"/>
                </a:solidFill>
              </a:rPr>
              <a:t>.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52864"/>
              </p:ext>
            </p:extLst>
          </p:nvPr>
        </p:nvGraphicFramePr>
        <p:xfrm>
          <a:off x="2843808" y="2814588"/>
          <a:ext cx="4067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0" name="Equation" r:id="rId3" imgW="2019348" imgH="171578" progId="Equation.DSMT4">
                  <p:embed/>
                </p:oleObj>
              </mc:Choice>
              <mc:Fallback>
                <p:oleObj name="Equation" r:id="rId3" imgW="2019348" imgH="17157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14588"/>
                        <a:ext cx="40671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260648"/>
            <a:ext cx="1944216" cy="136540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81640"/>
              </p:ext>
            </p:extLst>
          </p:nvPr>
        </p:nvGraphicFramePr>
        <p:xfrm>
          <a:off x="503548" y="3861048"/>
          <a:ext cx="7560840" cy="144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1" name="Equation" r:id="rId6" imgW="2958840" imgH="685800" progId="Equation.DSMT4">
                  <p:embed/>
                </p:oleObj>
              </mc:Choice>
              <mc:Fallback>
                <p:oleObj name="Equation" r:id="rId6" imgW="295884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3861048"/>
                        <a:ext cx="7560840" cy="144379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8" y="0"/>
            <a:ext cx="9123362" cy="7134261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是线性无关的向量组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r>
              <a:rPr kumimoji="0" lang="zh-CN" altLang="en-US" sz="3200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生成一个</a:t>
            </a:r>
            <a:r>
              <a:rPr kumimoji="0"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向量空间</a:t>
            </a:r>
            <a:r>
              <a:rPr kumimoji="0"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假定在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上定义了两个向量的内积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显然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如何根据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得出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单位正交基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?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简言之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就是要根据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线性无关的向量组</a:t>
            </a:r>
            <a:r>
              <a:rPr kumimoji="0" lang="zh-C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得出一个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单位正交向量组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</a:t>
            </a:r>
            <a:r>
              <a:rPr kumimoji="0" lang="en-US" altLang="zh-CN" sz="3200" b="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使其与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…,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等价</a:t>
            </a:r>
            <a:r>
              <a:rPr kumimoji="0" lang="en-US" altLang="zh-CN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59257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现对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中两个线性无关的向量组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做一个简单的分析如下</a:t>
            </a: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：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关键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是找出与</a:t>
            </a:r>
            <a:r>
              <a:rPr kumimoji="0" lang="zh-C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等价的正交向量组</a:t>
            </a:r>
            <a:r>
              <a:rPr kumimoji="0" lang="zh-C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 </a:t>
            </a:r>
            <a:r>
              <a:rPr kumimoji="0" lang="en-US" altLang="zh-CN" sz="3200" b="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再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分别将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单位化得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等价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容易知道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e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等价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不妨取</a:t>
            </a:r>
            <a:r>
              <a:rPr kumimoji="0" lang="zh-CN" altLang="en-US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 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</a:t>
            </a:r>
            <a:r>
              <a:rPr kumimoji="0" lang="en-US" altLang="zh-CN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</a:t>
            </a:r>
            <a:r>
              <a:rPr kumimoji="0" lang="zh-CN" altLang="en-US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线性无关， </a:t>
            </a:r>
            <a:r>
              <a:rPr kumimoji="0" lang="zh-CN" altLang="en-US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和</a:t>
            </a:r>
            <a:r>
              <a:rPr kumimoji="0" lang="zh-CN" altLang="en-US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确定一个平面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，与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正交的向量可在该平面内与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垂直的方向上找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为了保证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可由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线性表示，将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往</a:t>
            </a:r>
            <a:r>
              <a:rPr kumimoji="0" lang="zh-CN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 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这两个互相垂直的方向上分解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 txBox="1">
            <a:spLocks noChangeArrowheads="1"/>
          </p:cNvSpPr>
          <p:nvPr/>
        </p:nvSpPr>
        <p:spPr bwMode="auto">
          <a:xfrm>
            <a:off x="0" y="44450"/>
            <a:ext cx="9144000" cy="68135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sp>
        <p:nvSpPr>
          <p:cNvPr id="72707" name="Line 5"/>
          <p:cNvSpPr>
            <a:spLocks noChangeShapeType="1"/>
          </p:cNvSpPr>
          <p:nvPr/>
        </p:nvSpPr>
        <p:spPr bwMode="auto">
          <a:xfrm>
            <a:off x="3779838" y="2276475"/>
            <a:ext cx="23764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Line 6"/>
          <p:cNvSpPr>
            <a:spLocks noChangeShapeType="1"/>
          </p:cNvSpPr>
          <p:nvPr/>
        </p:nvSpPr>
        <p:spPr bwMode="auto">
          <a:xfrm flipV="1">
            <a:off x="3779838" y="549275"/>
            <a:ext cx="0" cy="172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auto">
          <a:xfrm>
            <a:off x="3779838" y="549275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Line 8"/>
          <p:cNvSpPr>
            <a:spLocks noChangeShapeType="1"/>
          </p:cNvSpPr>
          <p:nvPr/>
        </p:nvSpPr>
        <p:spPr bwMode="auto">
          <a:xfrm flipV="1">
            <a:off x="5364163" y="549275"/>
            <a:ext cx="0" cy="172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1" name="Line 9"/>
          <p:cNvSpPr>
            <a:spLocks noChangeShapeType="1"/>
          </p:cNvSpPr>
          <p:nvPr/>
        </p:nvSpPr>
        <p:spPr bwMode="auto">
          <a:xfrm flipV="1">
            <a:off x="3779838" y="549275"/>
            <a:ext cx="1584325" cy="172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12" name="Object 10"/>
          <p:cNvGraphicFramePr>
            <a:graphicFrameLocks noChangeAspect="1"/>
          </p:cNvGraphicFramePr>
          <p:nvPr/>
        </p:nvGraphicFramePr>
        <p:xfrm>
          <a:off x="5724525" y="1628775"/>
          <a:ext cx="11541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77" name="公式" r:id="rId3" imgW="476178" imgH="161982" progId="Equation.3">
                  <p:embed/>
                </p:oleObj>
              </mc:Choice>
              <mc:Fallback>
                <p:oleObj name="公式" r:id="rId3" imgW="476178" imgH="16198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28775"/>
                        <a:ext cx="11541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11"/>
          <p:cNvGraphicFramePr>
            <a:graphicFrameLocks noChangeAspect="1"/>
          </p:cNvGraphicFramePr>
          <p:nvPr/>
        </p:nvGraphicFramePr>
        <p:xfrm>
          <a:off x="4500563" y="1628775"/>
          <a:ext cx="577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78" name="公式" r:id="rId5" imgW="171378" imgH="161982" progId="Equation.3">
                  <p:embed/>
                </p:oleObj>
              </mc:Choice>
              <mc:Fallback>
                <p:oleObj name="公式" r:id="rId5" imgW="171378" imgH="16198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628775"/>
                        <a:ext cx="577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2"/>
          <p:cNvGraphicFramePr>
            <a:graphicFrameLocks noChangeAspect="1"/>
          </p:cNvGraphicFramePr>
          <p:nvPr/>
        </p:nvGraphicFramePr>
        <p:xfrm>
          <a:off x="3106738" y="333375"/>
          <a:ext cx="481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79" name="公式" r:id="rId7" imgW="123837" imgH="161982" progId="Equation.3">
                  <p:embed/>
                </p:oleObj>
              </mc:Choice>
              <mc:Fallback>
                <p:oleObj name="公式" r:id="rId7" imgW="123837" imgH="1619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33375"/>
                        <a:ext cx="4810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3"/>
          <p:cNvGraphicFramePr>
            <a:graphicFrameLocks noChangeAspect="1"/>
          </p:cNvGraphicFramePr>
          <p:nvPr/>
        </p:nvGraphicFramePr>
        <p:xfrm>
          <a:off x="5435600" y="260350"/>
          <a:ext cx="447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0" name="公式" r:id="rId9" imgW="114252" imgH="161982" progId="Equation.3">
                  <p:embed/>
                </p:oleObj>
              </mc:Choice>
              <mc:Fallback>
                <p:oleObj name="公式" r:id="rId9" imgW="114252" imgH="16198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0350"/>
                        <a:ext cx="447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627313" y="2492375"/>
          <a:ext cx="4572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1" name="公式" r:id="rId11" imgW="2295393" imgH="161982" progId="Equation.3">
                  <p:embed/>
                </p:oleObj>
              </mc:Choice>
              <mc:Fallback>
                <p:oleObj name="公式" r:id="rId11" imgW="2295393" imgH="16198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2375"/>
                        <a:ext cx="4572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900113" y="3357563"/>
          <a:ext cx="5722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2" name="公式" r:id="rId13" imgW="2904993" imgH="161982" progId="Equation.3">
                  <p:embed/>
                </p:oleObj>
              </mc:Choice>
              <mc:Fallback>
                <p:oleObj name="公式" r:id="rId13" imgW="2904993" imgH="16198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57229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6516688" y="3141663"/>
          <a:ext cx="2333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3" name="公式" r:id="rId15" imgW="1104948" imgH="437965" progId="Equation.3">
                  <p:embed/>
                </p:oleObj>
              </mc:Choice>
              <mc:Fallback>
                <p:oleObj name="公式" r:id="rId15" imgW="1104948" imgH="4379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141663"/>
                        <a:ext cx="23336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2884488" y="4868863"/>
          <a:ext cx="4025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4" name="公式" r:id="rId17" imgW="2000178" imgH="437965" progId="Equation.3">
                  <p:embed/>
                </p:oleObj>
              </mc:Choice>
              <mc:Fallback>
                <p:oleObj name="公式" r:id="rId17" imgW="2000178" imgH="43796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868863"/>
                        <a:ext cx="4025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4084638" y="4292600"/>
          <a:ext cx="1987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85" name="公式" r:id="rId19" imgW="923985" imgH="161982" progId="Equation.3">
                  <p:embed/>
                </p:oleObj>
              </mc:Choice>
              <mc:Fallback>
                <p:oleObj name="公式" r:id="rId19" imgW="923985" imgH="16198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4292600"/>
                        <a:ext cx="19875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82081" y="2405829"/>
            <a:ext cx="4572000" cy="22193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-34173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对于线性无关的向量组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1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2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…,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i="1" baseline="-25000" dirty="0" smtClean="0">
                <a:solidFill>
                  <a:srgbClr val="FFFFFF"/>
                </a:solidFill>
              </a:rPr>
              <a:t>r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得出一个单位正交向量组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1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2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…, </a:t>
            </a:r>
            <a:r>
              <a:rPr kumimoji="0" lang="en-US" altLang="zh-CN" i="1" dirty="0" err="1" smtClean="0">
                <a:solidFill>
                  <a:srgbClr val="FFFFFF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b="0" i="1" baseline="-25000" dirty="0" err="1" smtClean="0">
                <a:solidFill>
                  <a:srgbClr val="FFFFFF"/>
                </a:solidFill>
              </a:rPr>
              <a:t>r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使其与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1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baseline="-25000" dirty="0" smtClean="0">
                <a:solidFill>
                  <a:srgbClr val="FFFFFF"/>
                </a:solidFill>
              </a:rPr>
              <a:t>2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…,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i="1" baseline="-25000" dirty="0" smtClean="0">
                <a:solidFill>
                  <a:srgbClr val="FFFFFF"/>
                </a:solidFill>
              </a:rPr>
              <a:t>r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等价的步骤如下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Step 1 </a:t>
            </a:r>
            <a:r>
              <a:rPr kumimoji="0" lang="zh-CN" altLang="en-US" dirty="0" smtClean="0">
                <a:solidFill>
                  <a:srgbClr val="FFFFFF"/>
                </a:solidFill>
                <a:latin typeface="Tahoma"/>
              </a:rPr>
              <a:t>正交化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. 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03020"/>
              </p:ext>
            </p:extLst>
          </p:nvPr>
        </p:nvGraphicFramePr>
        <p:xfrm>
          <a:off x="3760746" y="1484784"/>
          <a:ext cx="15541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3" name="公式" r:id="rId3" imgW="542889" imgH="161982" progId="Equation.3">
                  <p:embed/>
                </p:oleObj>
              </mc:Choice>
              <mc:Fallback>
                <p:oleObj name="公式" r:id="rId3" imgW="542889" imgH="1619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46" y="1484784"/>
                        <a:ext cx="15541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362076"/>
              </p:ext>
            </p:extLst>
          </p:nvPr>
        </p:nvGraphicFramePr>
        <p:xfrm>
          <a:off x="2987824" y="2233630"/>
          <a:ext cx="39481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4" name="公式" r:id="rId5" imgW="1600296" imgH="437965" progId="Equation.3">
                  <p:embed/>
                </p:oleObj>
              </mc:Choice>
              <mc:Fallback>
                <p:oleObj name="公式" r:id="rId5" imgW="1600296" imgH="4379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33630"/>
                        <a:ext cx="394811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61196"/>
              </p:ext>
            </p:extLst>
          </p:nvPr>
        </p:nvGraphicFramePr>
        <p:xfrm>
          <a:off x="1835696" y="3612506"/>
          <a:ext cx="6350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5" name="公式" r:id="rId7" imgW="2648118" imgH="437965" progId="Equation.3">
                  <p:embed/>
                </p:oleObj>
              </mc:Choice>
              <mc:Fallback>
                <p:oleObj name="公式" r:id="rId7" imgW="2648118" imgH="4379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12506"/>
                        <a:ext cx="63500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40261"/>
              </p:ext>
            </p:extLst>
          </p:nvPr>
        </p:nvGraphicFramePr>
        <p:xfrm>
          <a:off x="73777" y="5286114"/>
          <a:ext cx="8928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6" name="公式" r:id="rId9" imgW="4391037" imgH="437965" progId="Equation.3">
                  <p:embed/>
                </p:oleObj>
              </mc:Choice>
              <mc:Fallback>
                <p:oleObj name="公式" r:id="rId9" imgW="4391037" imgH="4379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7" y="5286114"/>
                        <a:ext cx="89281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67120"/>
              </p:ext>
            </p:extLst>
          </p:nvPr>
        </p:nvGraphicFramePr>
        <p:xfrm>
          <a:off x="3281363" y="5062538"/>
          <a:ext cx="2759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7" name="Equation" r:id="rId11" imgW="1028520" imgH="164880" progId="Equation.DSMT4">
                  <p:embed/>
                </p:oleObj>
              </mc:Choice>
              <mc:Fallback>
                <p:oleObj name="Equation" r:id="rId11" imgW="1028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5062538"/>
                        <a:ext cx="27590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Step 2 </a:t>
            </a:r>
            <a:r>
              <a:rPr lang="zh-CN" altLang="en-US" sz="3200">
                <a:solidFill>
                  <a:schemeClr val="bg1"/>
                </a:solidFill>
              </a:rPr>
              <a:t>单位化</a:t>
            </a:r>
            <a:r>
              <a:rPr lang="en-US" altLang="zh-CN" sz="3200">
                <a:solidFill>
                  <a:schemeClr val="bg1"/>
                </a:solidFill>
              </a:rPr>
              <a:t>. </a:t>
            </a:r>
            <a:r>
              <a:rPr lang="zh-CN" altLang="en-US" sz="3200">
                <a:solidFill>
                  <a:schemeClr val="bg1"/>
                </a:solidFill>
              </a:rPr>
              <a:t>将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…,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200" i="1" baseline="-25000">
                <a:solidFill>
                  <a:schemeClr val="bg1"/>
                </a:solidFill>
              </a:rPr>
              <a:t>r</a:t>
            </a:r>
            <a:r>
              <a:rPr lang="zh-CN" altLang="en-US" sz="3200">
                <a:solidFill>
                  <a:schemeClr val="bg1"/>
                </a:solidFill>
              </a:rPr>
              <a:t>单位化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solidFill>
                  <a:schemeClr val="bg1"/>
                </a:solidFill>
              </a:rPr>
              <a:t>得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546475" y="1196975"/>
          <a:ext cx="1892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5" name="公式" r:id="rId3" imgW="876444" imgH="466753" progId="Equation.3">
                  <p:embed/>
                </p:oleObj>
              </mc:Choice>
              <mc:Fallback>
                <p:oleObj name="公式" r:id="rId3" imgW="876444" imgH="46675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196975"/>
                        <a:ext cx="1892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563938" y="2349500"/>
          <a:ext cx="20208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6" name="公式" r:id="rId5" imgW="933570" imgH="466753" progId="Equation.3">
                  <p:embed/>
                </p:oleObj>
              </mc:Choice>
              <mc:Fallback>
                <p:oleObj name="公式" r:id="rId5" imgW="933570" imgH="46675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20208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95688" y="4292600"/>
          <a:ext cx="1955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7" name="公式" r:id="rId7" imgW="895230" imgH="466753" progId="Equation.3">
                  <p:embed/>
                </p:oleObj>
              </mc:Choice>
              <mc:Fallback>
                <p:oleObj name="公式" r:id="rId7" imgW="895230" imgH="4667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292600"/>
                        <a:ext cx="1955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500563" y="3644900"/>
          <a:ext cx="1920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8" name="公式" r:id="rId9" imgW="0" imgH="123981" progId="Equation.3">
                  <p:embed/>
                </p:oleObj>
              </mc:Choice>
              <mc:Fallback>
                <p:oleObj name="公式" r:id="rId9" imgW="0" imgH="12398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644900"/>
                        <a:ext cx="1920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上述</a:t>
            </a:r>
            <a:r>
              <a:rPr lang="zh-CN" altLang="en-US" sz="3200" dirty="0">
                <a:solidFill>
                  <a:schemeClr val="bg1"/>
                </a:solidFill>
              </a:rPr>
              <a:t>方法称为格拉姆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施密特方法</a:t>
            </a:r>
            <a:r>
              <a:rPr lang="en-US" altLang="zh-CN" sz="3200" dirty="0">
                <a:solidFill>
                  <a:schemeClr val="bg1"/>
                </a:solidFill>
              </a:rPr>
              <a:t>(Gram-Schmidt method)</a:t>
            </a:r>
            <a:r>
              <a:rPr lang="zh-CN" altLang="en-US" sz="3200" dirty="0">
                <a:solidFill>
                  <a:schemeClr val="bg1"/>
                </a:solidFill>
              </a:rPr>
              <a:t>，简称为</a:t>
            </a:r>
            <a:r>
              <a:rPr lang="zh-CN" altLang="en-US" sz="3200" dirty="0">
                <a:solidFill>
                  <a:srgbClr val="FF0000"/>
                </a:solidFill>
              </a:rPr>
              <a:t>施密特方法</a:t>
            </a:r>
            <a:r>
              <a:rPr lang="zh-CN" altLang="en-US" sz="3200" dirty="0">
                <a:solidFill>
                  <a:schemeClr val="bg1"/>
                </a:solidFill>
              </a:rPr>
              <a:t>，包括了</a:t>
            </a:r>
            <a:r>
              <a:rPr lang="zh-CN" altLang="en-US" sz="3200" dirty="0">
                <a:solidFill>
                  <a:srgbClr val="FF0000"/>
                </a:solidFill>
              </a:rPr>
              <a:t>正交化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dirty="0" err="1">
                <a:solidFill>
                  <a:schemeClr val="bg1"/>
                </a:solidFill>
              </a:rPr>
              <a:t>Orthogonalizing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单位化</a:t>
            </a:r>
            <a:r>
              <a:rPr lang="en-US" altLang="zh-CN" sz="3200" dirty="0">
                <a:solidFill>
                  <a:schemeClr val="bg1"/>
                </a:solidFill>
              </a:rPr>
              <a:t>(normalizing)</a:t>
            </a:r>
            <a:r>
              <a:rPr lang="zh-CN" altLang="en-US" sz="3200" dirty="0">
                <a:solidFill>
                  <a:schemeClr val="bg1"/>
                </a:solidFill>
              </a:rPr>
              <a:t>两个步骤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0562" y="3573016"/>
            <a:ext cx="8345934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ea typeface="宋体" panose="02010600030101010101" pitchFamily="2" charset="-122"/>
              </a:rPr>
              <a:t>说明：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求标准正交组的过程为</a:t>
            </a:r>
            <a:r>
              <a:rPr lang="zh-CN" altLang="en-US" sz="3600" b="1" dirty="0">
                <a:solidFill>
                  <a:srgbClr val="FF3300"/>
                </a:solidFill>
                <a:ea typeface="宋体" panose="02010600030101010101" pitchFamily="2" charset="-122"/>
              </a:rPr>
              <a:t>先正交化</a:t>
            </a:r>
            <a:r>
              <a:rPr lang="zh-CN" altLang="en-US" sz="36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，  再</a:t>
            </a:r>
            <a:r>
              <a:rPr lang="zh-CN" altLang="en-US" sz="3600" dirty="0">
                <a:solidFill>
                  <a:srgbClr val="FF0000"/>
                </a:solidFill>
              </a:rPr>
              <a:t>单位</a:t>
            </a:r>
            <a:r>
              <a:rPr lang="zh-CN" altLang="en-US" sz="36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化</a:t>
            </a: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dirty="0" smtClean="0">
                <a:solidFill>
                  <a:srgbClr val="FFFFFF"/>
                </a:solidFill>
                <a:ea typeface="华文新魏" panose="02010800040101010101" pitchFamily="2" charset="-122"/>
              </a:rPr>
              <a:t>例</a:t>
            </a:r>
            <a:r>
              <a:rPr kumimoji="0" lang="en-US" altLang="zh-CN" dirty="0" smtClean="0">
                <a:solidFill>
                  <a:srgbClr val="FFFFFF"/>
                </a:solidFill>
              </a:rPr>
              <a:t>5.5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已知线性无关的向量组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用施密特方法将其单位正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交化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.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Solution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先正交化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取</a:t>
            </a:r>
          </a:p>
        </p:txBody>
      </p:sp>
      <p:graphicFrame>
        <p:nvGraphicFramePr>
          <p:cNvPr id="77827" name="Object 5"/>
          <p:cNvGraphicFramePr>
            <a:graphicFrameLocks noChangeAspect="1"/>
          </p:cNvGraphicFramePr>
          <p:nvPr/>
        </p:nvGraphicFramePr>
        <p:xfrm>
          <a:off x="2195513" y="692150"/>
          <a:ext cx="5189537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5" name="公式" r:id="rId3" imgW="2143185" imgH="819122" progId="Equation.3">
                  <p:embed/>
                </p:oleObj>
              </mc:Choice>
              <mc:Fallback>
                <p:oleObj name="公式" r:id="rId3" imgW="2143185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92150"/>
                        <a:ext cx="5189537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268663" y="4652963"/>
          <a:ext cx="26066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6" name="公式" r:id="rId5" imgW="1000281" imgH="819122" progId="Equation.3">
                  <p:embed/>
                </p:oleObj>
              </mc:Choice>
              <mc:Fallback>
                <p:oleObj name="公式" r:id="rId5" imgW="1000281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4652963"/>
                        <a:ext cx="26066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438" y="392113"/>
          <a:ext cx="7821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58" name="公式" r:id="rId3" imgW="3286089" imgH="819122" progId="Equation.3">
                  <p:embed/>
                </p:oleObj>
              </mc:Choice>
              <mc:Fallback>
                <p:oleObj name="公式" r:id="rId3" imgW="3286089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392113"/>
                        <a:ext cx="78216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23850" y="2924175"/>
          <a:ext cx="62341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59" name="公式" r:id="rId5" imgW="2600193" imgH="437965" progId="Equation.3">
                  <p:embed/>
                </p:oleObj>
              </mc:Choice>
              <mc:Fallback>
                <p:oleObj name="公式" r:id="rId5" imgW="2600193" imgH="4379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623411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971550" y="4581525"/>
          <a:ext cx="64277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0" name="公式" r:id="rId7" imgW="2676489" imgH="819122" progId="Equation.3">
                  <p:embed/>
                </p:oleObj>
              </mc:Choice>
              <mc:Fallback>
                <p:oleObj name="公式" r:id="rId7" imgW="2676489" imgH="81912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6427788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smtClean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403350" y="-100013"/>
          <a:ext cx="5948363" cy="22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82" name="公式" r:id="rId3" imgW="2457570" imgH="885910" progId="Equation.3">
                  <p:embed/>
                </p:oleObj>
              </mc:Choice>
              <mc:Fallback>
                <p:oleObj name="公式" r:id="rId3" imgW="2457570" imgH="8859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-100013"/>
                        <a:ext cx="5948363" cy="227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69988" y="2293938"/>
          <a:ext cx="680402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83" name="公式" r:id="rId5" imgW="2829081" imgH="885910" progId="Equation.3">
                  <p:embed/>
                </p:oleObj>
              </mc:Choice>
              <mc:Fallback>
                <p:oleObj name="公式" r:id="rId5" imgW="2829081" imgH="88591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93938"/>
                        <a:ext cx="6804025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58888" y="4724400"/>
          <a:ext cx="46672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84" name="公式" r:id="rId7" imgW="1905096" imgH="885910" progId="Equation.3">
                  <p:embed/>
                </p:oleObj>
              </mc:Choice>
              <mc:Fallback>
                <p:oleObj name="公式" r:id="rId7" imgW="1905096" imgH="8859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46672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Def 5.3 </a:t>
            </a:r>
            <a:r>
              <a:rPr lang="zh-CN" altLang="en-US" dirty="0" smtClean="0">
                <a:solidFill>
                  <a:schemeClr val="bg1"/>
                </a:solidFill>
              </a:rPr>
              <a:t>给定两个</a:t>
            </a:r>
            <a:r>
              <a:rPr lang="en-US" altLang="zh-CN" i="1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维实向量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称为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+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 +…+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向量</a:t>
            </a:r>
            <a:r>
              <a:rPr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 smtClean="0">
                <a:solidFill>
                  <a:srgbClr val="FF0000"/>
                </a:solidFill>
              </a:rPr>
              <a:t>的内积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或点积</a:t>
            </a:r>
            <a:r>
              <a:rPr lang="en-US" altLang="zh-CN" dirty="0" smtClean="0">
                <a:solidFill>
                  <a:schemeClr val="bg1"/>
                </a:solidFill>
              </a:rPr>
              <a:t>) , </a:t>
            </a:r>
            <a:r>
              <a:rPr lang="zh-CN" altLang="en-US" dirty="0" smtClean="0">
                <a:solidFill>
                  <a:schemeClr val="bg1"/>
                </a:solidFill>
              </a:rPr>
              <a:t>记为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([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</a:t>
            </a:r>
            <a:r>
              <a:rPr lang="en-US" altLang="zh-CN" dirty="0" smtClean="0">
                <a:solidFill>
                  <a:srgbClr val="FF0000"/>
                </a:solidFill>
              </a:rPr>
              <a:t>). </a:t>
            </a: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2916238" y="981075"/>
          <a:ext cx="356552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4" name="Equation" r:id="rId3" imgW="1428918" imgH="1123893" progId="Equation.DSMT4">
                  <p:embed/>
                </p:oleObj>
              </mc:Choice>
              <mc:Fallback>
                <p:oleObj name="Equation" r:id="rId3" imgW="1428918" imgH="11238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3565525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</a:rPr>
              <a:t>5.6 </a:t>
            </a:r>
            <a:r>
              <a:rPr lang="zh-CN" altLang="en-US" sz="3200">
                <a:solidFill>
                  <a:schemeClr val="bg1"/>
                </a:solidFill>
              </a:rPr>
              <a:t>已知向量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求非零向量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en-US" altLang="zh-CN" sz="3200">
                <a:solidFill>
                  <a:schemeClr val="bg1"/>
                </a:solidFill>
              </a:rPr>
              <a:t>,</a:t>
            </a:r>
            <a:r>
              <a:rPr lang="zh-CN" altLang="en-US" sz="3200">
                <a:solidFill>
                  <a:schemeClr val="bg1"/>
                </a:solidFill>
              </a:rPr>
              <a:t>使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是正交向量组</a:t>
            </a:r>
            <a:r>
              <a:rPr lang="en-US" altLang="zh-CN" sz="320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Solution </a:t>
            </a:r>
            <a:r>
              <a:rPr lang="zh-CN" altLang="en-US" sz="3200">
                <a:solidFill>
                  <a:schemeClr val="bg1"/>
                </a:solidFill>
              </a:rPr>
              <a:t>向量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的分量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应满足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1</a:t>
            </a:r>
            <a:r>
              <a:rPr lang="en-US" altLang="zh-CN" sz="3200">
                <a:solidFill>
                  <a:schemeClr val="bg1"/>
                </a:solidFill>
              </a:rPr>
              <a:t>-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-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olidFill>
                  <a:schemeClr val="bg1"/>
                </a:solidFill>
              </a:rPr>
              <a:t>3 </a:t>
            </a:r>
            <a:r>
              <a:rPr lang="en-US" altLang="zh-CN" sz="3200">
                <a:solidFill>
                  <a:schemeClr val="bg1"/>
                </a:solidFill>
              </a:rPr>
              <a:t>= 0,</a:t>
            </a:r>
            <a:r>
              <a:rPr lang="zh-CN" altLang="en-US" sz="3200">
                <a:solidFill>
                  <a:schemeClr val="bg1"/>
                </a:solidFill>
              </a:rPr>
              <a:t>其基础解系为</a:t>
            </a:r>
          </a:p>
        </p:txBody>
      </p:sp>
      <p:graphicFrame>
        <p:nvGraphicFramePr>
          <p:cNvPr id="80899" name="Object 5"/>
          <p:cNvGraphicFramePr>
            <a:graphicFrameLocks noChangeAspect="1"/>
          </p:cNvGraphicFramePr>
          <p:nvPr/>
        </p:nvGraphicFramePr>
        <p:xfrm>
          <a:off x="4211638" y="549275"/>
          <a:ext cx="166052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7" name="公式" r:id="rId3" imgW="743022" imgH="819122" progId="Equation.3">
                  <p:embed/>
                </p:oleObj>
              </mc:Choice>
              <mc:Fallback>
                <p:oleObj name="公式" r:id="rId3" imgW="743022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49275"/>
                        <a:ext cx="1660525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9013" y="4292600"/>
          <a:ext cx="29083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8" name="公式" r:id="rId5" imgW="1409748" imgH="819122" progId="Equation.3">
                  <p:embed/>
                </p:oleObj>
              </mc:Choice>
              <mc:Fallback>
                <p:oleObj name="公式" r:id="rId5" imgW="1409748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292600"/>
                        <a:ext cx="29083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 txBox="1">
            <a:spLocks noChangeArrowheads="1"/>
          </p:cNvSpPr>
          <p:nvPr/>
        </p:nvSpPr>
        <p:spPr bwMode="auto">
          <a:xfrm>
            <a:off x="34925" y="0"/>
            <a:ext cx="910907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将</a:t>
            </a:r>
            <a:r>
              <a:rPr lang="zh-CN" altLang="en-US" sz="3200" i="1">
                <a:solidFill>
                  <a:schemeClr val="bg1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3200" baseline="-250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200" i="1">
                <a:solidFill>
                  <a:schemeClr val="bg1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3200" baseline="-25000">
                <a:solidFill>
                  <a:schemeClr val="bg1"/>
                </a:solidFill>
                <a:sym typeface="Symbol" panose="05050102010706020507" pitchFamily="18" charset="2"/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正交化</a:t>
            </a:r>
            <a:r>
              <a:rPr lang="en-US" altLang="zh-CN" sz="3200">
                <a:solidFill>
                  <a:schemeClr val="bg1"/>
                </a:solidFill>
              </a:rPr>
              <a:t>,</a:t>
            </a:r>
            <a:r>
              <a:rPr lang="zh-CN" altLang="en-US" sz="3200">
                <a:solidFill>
                  <a:schemeClr val="bg1"/>
                </a:solidFill>
              </a:rPr>
              <a:t>得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03575" y="981075"/>
          <a:ext cx="224631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1" name="公式" r:id="rId3" imgW="1047822" imgH="819122" progId="Equation.3">
                  <p:embed/>
                </p:oleObj>
              </mc:Choice>
              <mc:Fallback>
                <p:oleObj name="公式" r:id="rId3" imgW="1047822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81075"/>
                        <a:ext cx="224631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25563" y="3068638"/>
          <a:ext cx="6899275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2" name="公式" r:id="rId5" imgW="3524178" imgH="819122" progId="Equation.3">
                  <p:embed/>
                </p:oleObj>
              </mc:Choice>
              <mc:Fallback>
                <p:oleObj name="公式" r:id="rId5" imgW="3524178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068638"/>
                        <a:ext cx="6899275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5.3.3 </a:t>
            </a:r>
            <a:r>
              <a:rPr lang="zh-CN" altLang="en-US" sz="3200" dirty="0">
                <a:solidFill>
                  <a:schemeClr val="bg1"/>
                </a:solidFill>
              </a:rPr>
              <a:t>正交矩阵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与单位正交向量组密切相关的概念是正交矩阵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Def 5.6 </a:t>
            </a:r>
            <a:r>
              <a:rPr lang="zh-CN" altLang="en-US" sz="3200" dirty="0">
                <a:solidFill>
                  <a:schemeClr val="bg1"/>
                </a:solidFill>
              </a:rPr>
              <a:t>设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zh-CN" altLang="en-US" sz="3200" dirty="0">
                <a:solidFill>
                  <a:schemeClr val="bg1"/>
                </a:solidFill>
              </a:rPr>
              <a:t>是</a:t>
            </a:r>
            <a:r>
              <a:rPr lang="en-US" altLang="zh-CN" sz="3200" i="1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阶方阵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若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则称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zh-CN" altLang="en-US" sz="3200" dirty="0">
                <a:solidFill>
                  <a:schemeClr val="bg1"/>
                </a:solidFill>
              </a:rPr>
              <a:t>是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正交矩阵</a:t>
            </a:r>
            <a:r>
              <a:rPr lang="en-US" altLang="zh-CN" sz="3200" dirty="0">
                <a:solidFill>
                  <a:schemeClr val="bg1"/>
                </a:solidFill>
              </a:rPr>
              <a:t>(orthogonal matrix).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635375" y="2852738"/>
          <a:ext cx="1541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6" name="公式" r:id="rId3" imgW="685896" imgH="123981" progId="Equation.3">
                  <p:embed/>
                </p:oleObj>
              </mc:Choice>
              <mc:Fallback>
                <p:oleObj name="公式" r:id="rId3" imgW="685896" imgH="1239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852738"/>
                        <a:ext cx="15414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340768"/>
            <a:ext cx="40147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例如，单位矩阵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为正交矩阵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640553"/>
              </p:ext>
            </p:extLst>
          </p:nvPr>
        </p:nvGraphicFramePr>
        <p:xfrm>
          <a:off x="1691680" y="3501008"/>
          <a:ext cx="49006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3" r:id="rId3" imgW="2463800" imgH="457200" progId="Equation.DSMT4">
                  <p:embed/>
                </p:oleObj>
              </mc:Choice>
              <mc:Fallback>
                <p:oleObj r:id="rId3" imgW="246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49006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45127"/>
              </p:ext>
            </p:extLst>
          </p:nvPr>
        </p:nvGraphicFramePr>
        <p:xfrm>
          <a:off x="6530380" y="3456558"/>
          <a:ext cx="19272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4" r:id="rId5" imgW="890546" imgH="457995" progId="Equation.DSMT4">
                  <p:embed/>
                </p:oleObj>
              </mc:Choice>
              <mc:Fallback>
                <p:oleObj r:id="rId5" imgW="890546" imgH="4579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380" y="3456558"/>
                        <a:ext cx="19272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52313"/>
              </p:ext>
            </p:extLst>
          </p:nvPr>
        </p:nvGraphicFramePr>
        <p:xfrm>
          <a:off x="2614018" y="2407220"/>
          <a:ext cx="25828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5" r:id="rId7" imgW="1297653" imgH="457995" progId="Equation.DSMT4">
                  <p:embed/>
                </p:oleObj>
              </mc:Choice>
              <mc:Fallback>
                <p:oleObj r:id="rId7" imgW="1297653" imgH="4579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018" y="2407220"/>
                        <a:ext cx="258286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42393" y="2659633"/>
            <a:ext cx="1822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再如，矩阵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88943" y="2680270"/>
            <a:ext cx="23780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也为正交矩阵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78267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 build="p" autoUpdateAnimBg="0"/>
      <p:bldP spid="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470900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1</a:t>
            </a:r>
            <a:r>
              <a:rPr lang="zh-CN" altLang="en-US" sz="2400"/>
              <a:t>．</a:t>
            </a:r>
            <a:r>
              <a:rPr lang="en-US" altLang="zh-CN" sz="2400" i="1"/>
              <a:t>A</a:t>
            </a:r>
            <a:r>
              <a:rPr lang="zh-CN" altLang="en-US" sz="2400"/>
              <a:t>为正交矩阵的充要条件是</a:t>
            </a:r>
            <a:r>
              <a:rPr lang="en-US" altLang="zh-CN" sz="2400" i="1"/>
              <a:t>A</a:t>
            </a:r>
            <a:r>
              <a:rPr lang="en-US" altLang="zh-CN" sz="2400" baseline="30000"/>
              <a:t>-1</a:t>
            </a:r>
            <a:r>
              <a:rPr lang="en-US" altLang="zh-CN" sz="2400"/>
              <a:t>=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T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2.  </a:t>
            </a:r>
            <a:r>
              <a:rPr lang="zh-CN" altLang="en-US" sz="2400"/>
              <a:t>正交矩阵的逆矩阵是正交矩阵；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3.  </a:t>
            </a:r>
            <a:r>
              <a:rPr lang="zh-CN" altLang="en-US" sz="2400"/>
              <a:t>两个正交矩阵的乘积是正交矩阵；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4.  </a:t>
            </a:r>
            <a:r>
              <a:rPr lang="zh-CN" altLang="en-US" sz="2400"/>
              <a:t>正交矩阵是满秩的且</a:t>
            </a:r>
            <a:r>
              <a:rPr lang="en-US" altLang="zh-CN" sz="2400"/>
              <a:t>|</a:t>
            </a:r>
            <a:r>
              <a:rPr lang="en-US" altLang="zh-CN" sz="2400" i="1"/>
              <a:t>A</a:t>
            </a:r>
            <a:r>
              <a:rPr lang="en-US" altLang="zh-CN" sz="2400"/>
              <a:t>|=1</a:t>
            </a:r>
            <a:r>
              <a:rPr lang="zh-CN" altLang="en-US" sz="2400"/>
              <a:t>或</a:t>
            </a:r>
            <a:r>
              <a:rPr lang="en-US" altLang="zh-CN" sz="2400"/>
              <a:t>-1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5.   </a:t>
            </a:r>
            <a:r>
              <a:rPr lang="en-US" altLang="zh-CN" sz="2400" i="1"/>
              <a:t>A</a:t>
            </a:r>
            <a:r>
              <a:rPr lang="zh-CN" altLang="en-US" sz="2400"/>
              <a:t>为正交矩阵的充分必要条件是其列</a:t>
            </a:r>
            <a:r>
              <a:rPr lang="en-US" altLang="zh-CN" sz="2400"/>
              <a:t>(</a:t>
            </a:r>
            <a:r>
              <a:rPr lang="zh-CN" altLang="en-US" sz="2400"/>
              <a:t>行</a:t>
            </a:r>
            <a:r>
              <a:rPr lang="en-US" altLang="zh-CN" sz="2400"/>
              <a:t>)</a:t>
            </a:r>
            <a:r>
              <a:rPr lang="zh-CN" altLang="en-US" sz="2400"/>
              <a:t>向量组是标准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正交向量组</a:t>
            </a:r>
            <a:r>
              <a:rPr lang="en-US" altLang="zh-CN" sz="2400"/>
              <a:t>. </a:t>
            </a:r>
            <a:r>
              <a:rPr lang="zh-CN" altLang="en-US" sz="2400"/>
              <a:t>（证明见下页）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4313" y="450850"/>
            <a:ext cx="3048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3300"/>
                </a:solidFill>
                <a:latin typeface="楷体_GB2312" pitchFamily="1" charset="-122"/>
              </a:rPr>
              <a:t>正交矩阵的性质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4485595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</a:rPr>
              <a:t>  性质</a:t>
            </a: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</a:rPr>
              <a:t>5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阶实矩阵，则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为正交矩阵的充分必要条件是其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向量组是标准正交向量组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</a:rPr>
              <a:t> 证明：</a:t>
            </a:r>
            <a:r>
              <a:rPr lang="zh-CN" altLang="en-US" sz="2400" b="1">
                <a:ea typeface="宋体" panose="02010600030101010101" pitchFamily="2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ea typeface="宋体" panose="02010600030101010101" pitchFamily="2" charset="-122"/>
                <a:sym typeface="Symbol" panose="05050102010706020507" pitchFamily="18" charset="2"/>
              </a:rPr>
              <a:t></a:t>
            </a:r>
            <a:r>
              <a:rPr lang="zh-CN" altLang="en-US" sz="2400" b="1"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ea typeface="宋体" panose="02010600030101010101" pitchFamily="2" charset="-122"/>
              </a:rPr>
              <a:t>其中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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ea typeface="宋体" panose="02010600030101010101" pitchFamily="2" charset="-122"/>
              </a:rPr>
              <a:t>的列向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量组，则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ea typeface="宋体" panose="02010600030101010101" pitchFamily="2" charset="-122"/>
              </a:rPr>
              <a:t>的行向量组为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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ea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24075" y="2420938"/>
          <a:ext cx="30734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50" r:id="rId3" imgW="1676820" imgH="990750" progId="Equation.DSMT4">
                  <p:embed/>
                </p:oleObj>
              </mc:Choice>
              <mc:Fallback>
                <p:oleObj r:id="rId3" imgW="1676820" imgH="9907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30734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0825" y="2349500"/>
          <a:ext cx="18161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51" r:id="rId5" imgW="1081377" imgH="915990" progId="Equation.DSMT4">
                  <p:embed/>
                </p:oleObj>
              </mc:Choice>
              <mc:Fallback>
                <p:oleObj r:id="rId5" imgW="1081377" imgH="9159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9500"/>
                        <a:ext cx="18161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77431"/>
              </p:ext>
            </p:extLst>
          </p:nvPr>
        </p:nvGraphicFramePr>
        <p:xfrm>
          <a:off x="5219700" y="2420938"/>
          <a:ext cx="3840163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52" name="Equation" r:id="rId7" imgW="1854730" imgH="939970" progId="Equation.DSMT4">
                  <p:embed/>
                </p:oleObj>
              </mc:Choice>
              <mc:Fallback>
                <p:oleObj name="Equation" r:id="rId7" imgW="1854730" imgH="939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20938"/>
                        <a:ext cx="3840163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9238" y="4645025"/>
            <a:ext cx="8728075" cy="11001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    显然，若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</a:rPr>
              <a:t>为正交矩阵，则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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ea typeface="宋体" panose="02010600030101010101" pitchFamily="2" charset="-122"/>
              </a:rPr>
              <a:t>为标准正交向量组；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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ea typeface="宋体" panose="02010600030101010101" pitchFamily="2" charset="-122"/>
              </a:rPr>
              <a:t>为标准正交向量组，则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</a:rPr>
              <a:t>为正交矩阵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93725" y="5891213"/>
            <a:ext cx="476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ea typeface="宋体" panose="02010600030101010101" pitchFamily="2" charset="-122"/>
              </a:rPr>
              <a:t>的行向量组的证明类似，略</a:t>
            </a:r>
            <a:r>
              <a:rPr lang="en-US" altLang="zh-CN" sz="2400" b="1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15531"/>
              </p:ext>
            </p:extLst>
          </p:nvPr>
        </p:nvGraphicFramePr>
        <p:xfrm>
          <a:off x="2483768" y="2563813"/>
          <a:ext cx="3088059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53" name="公式" r:id="rId9" imgW="1152489" imgH="476350" progId="Equation.3">
                  <p:embed/>
                </p:oleObj>
              </mc:Choice>
              <mc:Fallback>
                <p:oleObj name="公式" r:id="rId9" imgW="1152489" imgH="476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63813"/>
                        <a:ext cx="3088059" cy="14589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61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7" grpId="0" bldLvl="0" animBg="1" autoUpdateAnimBg="0"/>
      <p:bldP spid="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i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是正交矩阵的充要条件是</a:t>
            </a:r>
            <a:r>
              <a:rPr lang="en-US" altLang="zh-CN" i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的列</a:t>
            </a:r>
            <a:r>
              <a:rPr lang="en-US" altLang="zh-CN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或行</a:t>
            </a:r>
            <a:r>
              <a:rPr lang="en-US" altLang="zh-CN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向量组是单位正交向量组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是正交矩阵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28078"/>
              </p:ext>
            </p:extLst>
          </p:nvPr>
        </p:nvGraphicFramePr>
        <p:xfrm>
          <a:off x="3131840" y="1412776"/>
          <a:ext cx="275113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8" name="公式" r:id="rId3" imgW="1847970" imgH="1905014" progId="Equation.3">
                  <p:embed/>
                </p:oleObj>
              </mc:Choice>
              <mc:Fallback>
                <p:oleObj name="公式" r:id="rId3" imgW="1847970" imgH="19050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2751137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450"/>
            <a:ext cx="9144000" cy="767594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是正交矩阵，则</a:t>
            </a: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zh-CN" altLang="en-US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(1) 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Ay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= 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y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(2) 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Ay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= 0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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y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= 0.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(3) 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 = 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66516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的线性变换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6725" y="4508500"/>
            <a:ext cx="75438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，则上述线性变换称为可逆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满秩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线性变换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742791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记作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PY.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5938" y="4919663"/>
            <a:ext cx="8326437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   问题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如何找一个可逆线性变换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使得将其代入二次型后，得到新的二次型只含变量的平方项的形式(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标准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形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33388" y="206375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</a:rPr>
              <a:t>化二次型为标准形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078413" y="1574800"/>
          <a:ext cx="337026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10" r:id="rId4" imgW="2120900" imgH="939800" progId="Equation.DSMT4">
                  <p:embed/>
                </p:oleObj>
              </mc:Choice>
              <mc:Fallback>
                <p:oleObj r:id="rId4" imgW="2120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1574800"/>
                        <a:ext cx="3370262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456113" y="2130425"/>
          <a:ext cx="495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11" r:id="rId6" imgW="216841" imgH="153064" progId="Equation.DSMT4">
                  <p:embed/>
                </p:oleObj>
              </mc:Choice>
              <mc:Fallback>
                <p:oleObj r:id="rId6" imgW="216841" imgH="1530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130425"/>
                        <a:ext cx="4953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84225" y="1500188"/>
          <a:ext cx="364331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12" r:id="rId8" imgW="1943944" imgH="940208" progId="Equation.DSMT4">
                  <p:embed/>
                </p:oleObj>
              </mc:Choice>
              <mc:Fallback>
                <p:oleObj r:id="rId8" imgW="1943944" imgH="940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500188"/>
                        <a:ext cx="3643313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5887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8825" y="452438"/>
            <a:ext cx="394652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现将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代入二次型，得</a:t>
            </a:r>
            <a:endParaRPr lang="zh-CN" altLang="en-US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54125" y="858838"/>
          <a:ext cx="70008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6" r:id="rId3" imgW="3527538" imgH="317225" progId="Equation.DSMT4">
                  <p:embed/>
                </p:oleObj>
              </mc:Choice>
              <mc:Fallback>
                <p:oleObj r:id="rId3" imgW="3527538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858838"/>
                        <a:ext cx="70008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00" y="1649413"/>
            <a:ext cx="583723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上式右端是关于变量</a:t>
            </a:r>
            <a:r>
              <a:rPr lang="en-US" altLang="zh-CN" sz="2400" b="1" i="1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baseline="-3000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baseline="-30000"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,…, </a:t>
            </a:r>
            <a:r>
              <a:rPr lang="en-US" altLang="zh-CN" sz="2400" b="1" i="1">
                <a:latin typeface="Times New Roman" panose="02020603050405020304" pitchFamily="18" charset="0"/>
                <a:ea typeface="华文细黑" panose="02010600040101010101" pitchFamily="2" charset="-122"/>
              </a:rPr>
              <a:t>y</a:t>
            </a:r>
            <a:r>
              <a:rPr lang="en-US" altLang="zh-CN" sz="2400" b="1" i="1" baseline="-3000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的二次型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73100" y="2714625"/>
          <a:ext cx="3276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7" r:id="rId5" imgW="1424254" imgH="241615" progId="Equation.DSMT4">
                  <p:embed/>
                </p:oleObj>
              </mc:Choice>
              <mc:Fallback>
                <p:oleObj r:id="rId5" imgW="1424254" imgH="2416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14625"/>
                        <a:ext cx="3276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1138" y="3335338"/>
            <a:ext cx="207168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比较两端得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5588" y="4178300"/>
            <a:ext cx="38417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那么，这个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存在吗？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264558"/>
              </p:ext>
            </p:extLst>
          </p:nvPr>
        </p:nvGraphicFramePr>
        <p:xfrm>
          <a:off x="1466850" y="3752850"/>
          <a:ext cx="14795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8" r:id="rId7" imgW="738202" imgH="229097" progId="Equation.DSMT4">
                  <p:embed/>
                </p:oleObj>
              </mc:Choice>
              <mc:Fallback>
                <p:oleObj r:id="rId7" imgW="738202" imgH="229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752850"/>
                        <a:ext cx="1479550" cy="4619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879850" y="2141538"/>
          <a:ext cx="37846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9" r:id="rId9" imgW="1918533" imgH="940208" progId="Equation.DSMT4">
                  <p:embed/>
                </p:oleObj>
              </mc:Choice>
              <mc:Fallback>
                <p:oleObj r:id="rId9" imgW="1918533" imgH="940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141538"/>
                        <a:ext cx="37846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7586663" y="2809875"/>
          <a:ext cx="9985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0" r:id="rId11" imgW="572494" imgH="228998" progId="Equation.DSMT4">
                  <p:embed/>
                </p:oleObj>
              </mc:Choice>
              <mc:Fallback>
                <p:oleObj r:id="rId11" imgW="572494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2809875"/>
                        <a:ext cx="9985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35738" y="661988"/>
            <a:ext cx="1722437" cy="10636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750175" y="2693988"/>
            <a:ext cx="841375" cy="74295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49763" y="3370263"/>
            <a:ext cx="74612" cy="3130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33363" y="4600575"/>
            <a:ext cx="4229100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分析：①若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个线性无关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的特征向量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,…, </a:t>
            </a:r>
            <a:r>
              <a:rPr lang="en-US" altLang="zh-CN" sz="2400" b="1" i="1" dirty="0" err="1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，令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,…, </a:t>
            </a:r>
            <a:r>
              <a:rPr lang="en-US" altLang="zh-CN" sz="2400" b="1" i="1" dirty="0" err="1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719638" y="4141788"/>
            <a:ext cx="4424362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②若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,…, </a:t>
            </a:r>
            <a:r>
              <a:rPr lang="en-US" altLang="zh-CN" sz="2400" b="1" i="1" dirty="0" err="1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已是标准正交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向量组，则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为正交矩阵，于是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问题最终归结为：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方阵</a:t>
            </a:r>
            <a:r>
              <a: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个标准正交的特征向量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4313" y="3292475"/>
            <a:ext cx="42814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475163" y="4067175"/>
            <a:ext cx="4303712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926138" y="1666875"/>
            <a:ext cx="2867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设其化成了标准形：</a:t>
            </a:r>
          </a:p>
        </p:txBody>
      </p:sp>
    </p:spTree>
    <p:extLst>
      <p:ext uri="{BB962C8B-B14F-4D97-AF65-F5344CB8AC3E}">
        <p14:creationId xmlns:p14="http://schemas.microsoft.com/office/powerpoint/2010/main" val="14680979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7" grpId="0" build="p" autoUpdateAnimBg="0"/>
      <p:bldP spid="11" grpId="0" animBg="1"/>
      <p:bldP spid="12" grpId="0" animBg="1"/>
      <p:bldP spid="13" grpId="0" animBg="1"/>
      <p:bldP spid="14" grpId="0" build="p" autoUpdateAnimBg="0"/>
      <p:bldP spid="15" grpId="0" build="p" autoUpdateAnimBg="0"/>
      <p:bldP spid="16" grpId="0" animBg="1"/>
      <p:bldP spid="17" grpId="0" animBg="1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  <a:latin typeface="Tahoma"/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根据內积的定义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容易验证內积满足下列性质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其中</a:t>
            </a:r>
            <a:r>
              <a:rPr kumimoji="0" lang="zh-CN" altLang="en-US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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是</a:t>
            </a:r>
            <a:r>
              <a:rPr kumimoji="0" lang="en-US" altLang="zh-CN" b="0" i="1" dirty="0" smtClean="0">
                <a:solidFill>
                  <a:srgbClr val="FFFFFF"/>
                </a:solidFill>
              </a:rPr>
              <a:t>n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维向量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</a:t>
            </a:r>
            <a:r>
              <a:rPr kumimoji="0" lang="en-US" altLang="zh-CN" b="0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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是实数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(1)</a:t>
            </a:r>
            <a:r>
              <a:rPr kumimoji="0" lang="zh-CN" altLang="en-US" dirty="0" smtClean="0">
                <a:solidFill>
                  <a:srgbClr val="FFFFFF"/>
                </a:solidFill>
                <a:latin typeface="Tahoma"/>
              </a:rPr>
              <a:t>交换性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：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= 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(2)</a:t>
            </a:r>
            <a:r>
              <a:rPr kumimoji="0" lang="zh-CN" altLang="en-US" dirty="0" smtClean="0">
                <a:solidFill>
                  <a:srgbClr val="FFFFFF"/>
                </a:solidFill>
                <a:latin typeface="Tahoma"/>
              </a:rPr>
              <a:t>数乘性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：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b="0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= </a:t>
            </a:r>
            <a:r>
              <a:rPr kumimoji="0" lang="en-US" altLang="zh-CN" b="0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(3)</a:t>
            </a:r>
            <a:r>
              <a:rPr kumimoji="0" lang="zh-CN" altLang="en-US" dirty="0" smtClean="0">
                <a:solidFill>
                  <a:srgbClr val="FFFFFF"/>
                </a:solidFill>
                <a:latin typeface="Tahoma"/>
              </a:rPr>
              <a:t>可加性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：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 +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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= 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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 +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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).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</a:rPr>
              <a:t>(4)</a:t>
            </a:r>
            <a:r>
              <a:rPr kumimoji="0" lang="zh-CN" altLang="en-US" dirty="0" smtClean="0">
                <a:solidFill>
                  <a:srgbClr val="FFFFFF"/>
                </a:solidFill>
                <a:latin typeface="Tahoma"/>
              </a:rPr>
              <a:t>非负性</a:t>
            </a:r>
            <a:r>
              <a:rPr kumimoji="0" lang="zh-CN" altLang="en-US" b="0" dirty="0" smtClean="0">
                <a:solidFill>
                  <a:srgbClr val="FFFFFF"/>
                </a:solidFill>
                <a:latin typeface="Tahoma"/>
              </a:rPr>
              <a:t>：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 b="0" dirty="0" smtClean="0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≥0</a:t>
            </a:r>
            <a:r>
              <a:rPr kumimoji="0" lang="zh-CN" altLang="en-US" b="0" dirty="0" smtClean="0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 b="0" dirty="0" smtClean="0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=0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 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= </a:t>
            </a:r>
            <a:r>
              <a:rPr kumimoji="0" lang="en-US" altLang="zh-CN" dirty="0" smtClean="0">
                <a:solidFill>
                  <a:srgbClr val="FFFFFF"/>
                </a:solidFill>
              </a:rPr>
              <a:t>0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.</a:t>
            </a: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1547813" y="333375"/>
          <a:ext cx="56975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9" name="Equation" r:id="rId3" imgW="2362104" imgH="171578" progId="Equation.DSMT4">
                  <p:embed/>
                </p:oleObj>
              </mc:Choice>
              <mc:Fallback>
                <p:oleObj name="Equation" r:id="rId3" imgW="2362104" imgH="17157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569753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203575" y="1052513"/>
          <a:ext cx="2441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0" name="Equation" r:id="rId5" imgW="933570" imgH="171578" progId="Equation.DSMT4">
                  <p:embed/>
                </p:oleObj>
              </mc:Choice>
              <mc:Fallback>
                <p:oleObj name="Equation" r:id="rId5" imgW="933570" imgH="17157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052513"/>
                        <a:ext cx="24415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71801" y="911831"/>
            <a:ext cx="34563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600" b="1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3300"/>
                </a:solidFill>
                <a:latin typeface="黑体" panose="02010609060101010101" pitchFamily="49" charset="-122"/>
              </a:rPr>
              <a:t>实对称矩阵的性质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1772816"/>
            <a:ext cx="7373938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</a:rPr>
              <a:t>定理1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实对称矩阵的特征值是实数；实对称矩阵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</a:rPr>
              <a:t>的 </a:t>
            </a:r>
            <a:r>
              <a:rPr lang="zh-CN" altLang="en-US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k</a:t>
            </a:r>
            <a:r>
              <a:rPr lang="zh-CN" altLang="en-US" sz="2400" b="1" dirty="0">
                <a:ea typeface="宋体" panose="02010600030101010101" pitchFamily="2" charset="-122"/>
              </a:rPr>
              <a:t>重特征值</a:t>
            </a:r>
            <a:r>
              <a:rPr lang="zh-CN" altLang="en-US" sz="2400" b="1" i="1" dirty="0">
                <a:latin typeface="Symbol" panose="05050102010706020507" pitchFamily="18" charset="2"/>
                <a:ea typeface="华文细黑" panose="02010600040101010101" pitchFamily="2" charset="-122"/>
              </a:rPr>
              <a:t>l</a:t>
            </a:r>
            <a:r>
              <a:rPr lang="zh-CN" altLang="en-US" sz="2400" b="1" i="1" baseline="-30000" dirty="0">
                <a:ea typeface="华文细黑" panose="02010600040101010101" pitchFamily="2" charset="-122"/>
              </a:rPr>
              <a:t>i  </a:t>
            </a:r>
            <a:r>
              <a:rPr lang="zh-CN" altLang="en-US" sz="2400" b="1" dirty="0">
                <a:ea typeface="宋体" panose="02010600030101010101" pitchFamily="2" charset="-122"/>
              </a:rPr>
              <a:t>对应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k</a:t>
            </a:r>
            <a:r>
              <a:rPr lang="zh-CN" altLang="en-US" sz="2400" b="1" dirty="0">
                <a:ea typeface="宋体" panose="02010600030101010101" pitchFamily="2" charset="-122"/>
              </a:rPr>
              <a:t>个线性无关的特征向量.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93332" y="2806945"/>
            <a:ext cx="792162" cy="89058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56482" y="3843581"/>
            <a:ext cx="6985000" cy="1035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实对称矩阵一定可以找到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ea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线性无关的特征向量</a:t>
            </a:r>
            <a:r>
              <a:rPr lang="zh-CN" altLang="en-US" sz="2400" b="1" dirty="0"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即一定可以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对角化</a:t>
            </a:r>
          </a:p>
        </p:txBody>
      </p:sp>
    </p:spTree>
    <p:extLst>
      <p:ext uri="{BB962C8B-B14F-4D97-AF65-F5344CB8AC3E}">
        <p14:creationId xmlns:p14="http://schemas.microsoft.com/office/powerpoint/2010/main" val="2912767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nimBg="1"/>
      <p:bldP spid="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13" y="25400"/>
            <a:ext cx="9132887" cy="6789551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最前面的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3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条性质在今后计算內积的过程中常用到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而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非负性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是定义向量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长度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的依据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r>
              <a:rPr kumimoji="0" lang="en-US" altLang="zh-CN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有很多的书将数乘性称为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齐次性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实际上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它是一条关于向量数乘与内积的性质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定义了向量内积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就可以类似于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空间解析几何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去定义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向量长度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以及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两向量夹角</a:t>
            </a:r>
            <a:r>
              <a:rPr kumimoji="0" lang="en-US" altLang="zh-CN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 smtClean="0">
                <a:solidFill>
                  <a:srgbClr val="FFFFFF"/>
                </a:solidFill>
                <a:latin typeface="Tahoma"/>
              </a:rPr>
              <a:t> </a:t>
            </a:r>
            <a:r>
              <a:rPr kumimoji="0" lang="en-US" altLang="zh-CN" dirty="0" smtClean="0">
                <a:solidFill>
                  <a:srgbClr val="FFFFFF"/>
                </a:solidFill>
              </a:rPr>
              <a:t>Def 5.4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给定</a:t>
            </a:r>
            <a:r>
              <a:rPr kumimoji="0" lang="en-US" altLang="zh-CN" b="0" i="1" dirty="0" smtClean="0">
                <a:solidFill>
                  <a:srgbClr val="FFFFFF"/>
                </a:solidFill>
              </a:rPr>
              <a:t>n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维向量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 smtClean="0">
                <a:solidFill>
                  <a:srgbClr val="FFFFFF"/>
                </a:solidFill>
              </a:rPr>
              <a:t>为</a:t>
            </a:r>
            <a:r>
              <a:rPr kumimoji="0" lang="zh-CN" altLang="en-US" dirty="0" smtClean="0">
                <a:solidFill>
                  <a:srgbClr val="FF0000"/>
                </a:solidFill>
              </a:rPr>
              <a:t>向量</a:t>
            </a:r>
            <a:r>
              <a:rPr kumimoji="0"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en-US" b="0" dirty="0" smtClean="0">
                <a:solidFill>
                  <a:srgbClr val="FF0000"/>
                </a:solidFill>
              </a:rPr>
              <a:t>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长度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(length/norm of the vector 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),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记为</a:t>
            </a:r>
            <a:r>
              <a:rPr kumimoji="0" lang="en-US" altLang="zh-CN" b="0" dirty="0" smtClean="0">
                <a:solidFill>
                  <a:srgbClr val="FF0000"/>
                </a:solidFill>
              </a:rPr>
              <a:t>||</a:t>
            </a:r>
            <a:r>
              <a:rPr kumimoji="0"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0000"/>
                </a:solidFill>
              </a:rPr>
              <a:t> ||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, </a:t>
            </a:r>
            <a:r>
              <a:rPr kumimoji="0" lang="zh-CN" altLang="en-US" b="0" dirty="0" smtClean="0">
                <a:solidFill>
                  <a:srgbClr val="FFFFFF"/>
                </a:solidFill>
              </a:rPr>
              <a:t>也可以记为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|</a:t>
            </a:r>
            <a:r>
              <a:rPr kumimoji="0" lang="en-US" altLang="zh-CN" i="1" dirty="0" smtClean="0">
                <a:solidFill>
                  <a:srgbClr val="FFFFFF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 |. </a:t>
            </a:r>
          </a:p>
        </p:txBody>
      </p:sp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3563938" y="476250"/>
          <a:ext cx="174307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5" name="Equation" r:id="rId3" imgW="628770" imgH="1123893" progId="Equation.DSMT4">
                  <p:embed/>
                </p:oleObj>
              </mc:Choice>
              <mc:Fallback>
                <p:oleObj name="Equation" r:id="rId3" imgW="628770" imgH="11238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6250"/>
                        <a:ext cx="174307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692275" y="3284538"/>
          <a:ext cx="53070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6" name="Equation" r:id="rId5" imgW="2190726" imgH="266771" progId="Equation.DSMT4">
                  <p:embed/>
                </p:oleObj>
              </mc:Choice>
              <mc:Fallback>
                <p:oleObj name="Equation" r:id="rId5" imgW="2190726" imgH="26677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53070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" y="23883"/>
            <a:ext cx="9109075" cy="2850011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在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及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3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中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           </a:t>
            </a: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向量的长度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在</a:t>
            </a:r>
            <a:r>
              <a:rPr kumimoji="0" lang="en-US" altLang="zh-CN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i="1" baseline="30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中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            </a:t>
            </a:r>
            <a:r>
              <a:rPr kumimoji="0" lang="zh-CN" altLang="en-US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为向量的</a:t>
            </a:r>
            <a:r>
              <a:rPr kumimoji="0" lang="zh-CN" altLang="en-US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范数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范数是长度和距离概念的一种推广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</a:p>
        </p:txBody>
      </p:sp>
      <p:graphicFrame>
        <p:nvGraphicFramePr>
          <p:cNvPr id="55299" name="对象 2"/>
          <p:cNvGraphicFramePr>
            <a:graphicFrameLocks noChangeAspect="1"/>
          </p:cNvGraphicFramePr>
          <p:nvPr/>
        </p:nvGraphicFramePr>
        <p:xfrm>
          <a:off x="2771775" y="549275"/>
          <a:ext cx="12461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2" name="公式" r:id="rId3" imgW="514518" imgH="199982" progId="Equation.3">
                  <p:embed/>
                </p:oleObj>
              </mc:Choice>
              <mc:Fallback>
                <p:oleObj name="公式" r:id="rId3" imgW="514518" imgH="199982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9275"/>
                        <a:ext cx="12461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3"/>
          <p:cNvGraphicFramePr>
            <a:graphicFrameLocks noChangeAspect="1"/>
          </p:cNvGraphicFramePr>
          <p:nvPr/>
        </p:nvGraphicFramePr>
        <p:xfrm>
          <a:off x="1763713" y="1628775"/>
          <a:ext cx="12461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3" name="Equation" r:id="rId5" imgW="514518" imgH="199982" progId="Equation.DSMT4">
                  <p:embed/>
                </p:oleObj>
              </mc:Choice>
              <mc:Fallback>
                <p:oleObj name="Equation" r:id="rId5" imgW="514518" imgH="19998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124618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3232961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0000"/>
                </a:solidFill>
              </a:rPr>
              <a:t>长度为</a:t>
            </a:r>
            <a:r>
              <a:rPr kumimoji="0" lang="en-US" altLang="zh-CN" b="0" dirty="0">
                <a:solidFill>
                  <a:srgbClr val="FF0000"/>
                </a:solidFill>
              </a:rPr>
              <a:t>1</a:t>
            </a:r>
            <a:r>
              <a:rPr kumimoji="0" lang="zh-CN" altLang="en-US" b="0" dirty="0">
                <a:solidFill>
                  <a:srgbClr val="FFFFFF"/>
                </a:solidFill>
              </a:rPr>
              <a:t>的向量称为</a:t>
            </a:r>
            <a:r>
              <a:rPr kumimoji="0"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单位向量</a:t>
            </a:r>
            <a:r>
              <a:rPr kumimoji="0" lang="en-US" altLang="zh-CN" b="0" dirty="0">
                <a:solidFill>
                  <a:srgbClr val="FFFFFF"/>
                </a:solidFill>
              </a:rPr>
              <a:t>. </a:t>
            </a:r>
            <a:r>
              <a:rPr kumimoji="0" lang="zh-CN" altLang="en-US" b="0" dirty="0">
                <a:solidFill>
                  <a:srgbClr val="FFFFFF"/>
                </a:solidFill>
              </a:rPr>
              <a:t>给定非零向量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因为向量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18100"/>
              </p:ext>
            </p:extLst>
          </p:nvPr>
        </p:nvGraphicFramePr>
        <p:xfrm>
          <a:off x="4140200" y="3861048"/>
          <a:ext cx="8636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4" name="Equation" r:id="rId7" imgW="323970" imgH="466753" progId="Equation.DSMT4">
                  <p:embed/>
                </p:oleObj>
              </mc:Choice>
              <mc:Fallback>
                <p:oleObj name="Equation" r:id="rId7" imgW="323970" imgH="4667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861048"/>
                        <a:ext cx="8636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537321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的长度为</a:t>
            </a:r>
            <a:r>
              <a:rPr kumimoji="0" lang="en-US" altLang="zh-CN" b="0" dirty="0">
                <a:solidFill>
                  <a:srgbClr val="FFFFFF"/>
                </a:solidFill>
              </a:rPr>
              <a:t>1, 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所以它是一个与向量方向一致的单位向量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通过这种方式可以将向量</a:t>
            </a:r>
            <a:r>
              <a:rPr kumimoji="0" lang="zh-CN" altLang="en-US" dirty="0" smtClean="0">
                <a:solidFill>
                  <a:srgbClr val="FF0000"/>
                </a:solidFill>
                <a:latin typeface="Tahoma"/>
                <a:ea typeface="华文新魏" panose="02010800040101010101" pitchFamily="2" charset="-122"/>
              </a:rPr>
              <a:t>单位化</a:t>
            </a:r>
            <a:r>
              <a:rPr kumimoji="0" lang="en-US" altLang="zh-CN" b="0" dirty="0" smtClean="0">
                <a:solidFill>
                  <a:srgbClr val="FFFFFF"/>
                </a:solidFill>
              </a:rPr>
              <a:t>(normalizing</a:t>
            </a:r>
            <a:r>
              <a:rPr kumimoji="0" lang="en-US" altLang="zh-CN" b="0" dirty="0">
                <a:solidFill>
                  <a:srgbClr val="FFFFFF"/>
                </a:solidFill>
              </a:rPr>
              <a:t>).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725" y="328612"/>
            <a:ext cx="7448550" cy="62007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09075" cy="816839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向量的长度满足下面的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3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条性质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它们是公理化定义向量范数的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3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个条件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(1)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</a:rPr>
              <a:t>非负性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Wingdings" panose="05000000000000000000" pitchFamily="2" charset="2"/>
              </a:rPr>
              <a:t>: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  <a:sym typeface="Wingdings" panose="05000000000000000000" pitchFamily="2" charset="2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/>
                <a:sym typeface="Symbol" panose="05050102010706020507" pitchFamily="18" charset="2"/>
              </a:rPr>
              <a:t>≥0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/>
                <a:sym typeface="Symbol" panose="05050102010706020507" pitchFamily="18" charset="2"/>
              </a:rPr>
              <a:t>且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/>
                <a:sym typeface="Symbol" panose="05050102010706020507" pitchFamily="18" charset="2"/>
              </a:rPr>
              <a:t> = 0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</a:rPr>
              <a:t> 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(2)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</a:rPr>
              <a:t>数乘性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</a:rPr>
              <a:t>：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</a:t>
            </a:r>
            <a:r>
              <a:rPr kumimoji="0" lang="en-US" altLang="zh-CN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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||.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 </a:t>
            </a: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  <a:sym typeface="Symbol" panose="05050102010706020507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(3)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三角不等式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：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 +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/>
              </a:rPr>
              <a:t>≤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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|| + ||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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||.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110724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-22225" y="-185738"/>
            <a:ext cx="9144000" cy="70437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对于两个非零向量</a:t>
            </a:r>
            <a:r>
              <a:rPr lang="zh-CN" altLang="en-US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zh-CN" altLang="en-US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由于对于任意数</a:t>
            </a:r>
            <a:r>
              <a:rPr lang="zh-CN" altLang="en-US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有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其关于</a:t>
            </a:r>
            <a:r>
              <a:rPr lang="zh-CN" altLang="en-US" i="1" dirty="0" smtClean="0">
                <a:solidFill>
                  <a:schemeClr val="bg1"/>
                </a:solidFill>
                <a:sym typeface="Symbol" panose="05050102010706020507" pitchFamily="18" charset="2"/>
              </a:rPr>
              <a:t></a:t>
            </a:r>
            <a:r>
              <a:rPr lang="zh-CN" altLang="en-US" dirty="0" smtClean="0">
                <a:solidFill>
                  <a:schemeClr val="bg1"/>
                </a:solidFill>
              </a:rPr>
              <a:t>的二次代数方程的判别式应小于等于</a:t>
            </a:r>
            <a:r>
              <a:rPr lang="en-US" altLang="zh-CN" dirty="0" smtClean="0">
                <a:solidFill>
                  <a:schemeClr val="bg1"/>
                </a:solidFill>
              </a:rPr>
              <a:t>0, </a:t>
            </a:r>
            <a:r>
              <a:rPr lang="zh-CN" altLang="en-US" dirty="0" smtClean="0">
                <a:solidFill>
                  <a:schemeClr val="bg1"/>
                </a:solidFill>
              </a:rPr>
              <a:t>于是有</a:t>
            </a:r>
            <a:r>
              <a:rPr lang="en-US" altLang="zh-CN" dirty="0" smtClean="0">
                <a:solidFill>
                  <a:srgbClr val="FF0000"/>
                </a:solidFill>
              </a:rPr>
              <a:t>Cauchy-Schwarz</a:t>
            </a:r>
            <a:r>
              <a:rPr lang="zh-CN" altLang="en-US" dirty="0" smtClean="0">
                <a:solidFill>
                  <a:srgbClr val="FF0000"/>
                </a:solidFill>
              </a:rPr>
              <a:t>不等式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进而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73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51755"/>
              </p:ext>
            </p:extLst>
          </p:nvPr>
        </p:nvGraphicFramePr>
        <p:xfrm>
          <a:off x="250825" y="1196975"/>
          <a:ext cx="8208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1" name="Equation" r:id="rId3" imgW="3838563" imgH="171578" progId="Equation.DSMT4">
                  <p:embed/>
                </p:oleObj>
              </mc:Choice>
              <mc:Fallback>
                <p:oleObj name="Equation" r:id="rId3" imgW="3838563" imgH="17157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82089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2987675" y="3371850"/>
          <a:ext cx="3992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2" name="Equation" r:id="rId5" imgW="1609881" imgH="171578" progId="Equation.DSMT4">
                  <p:embed/>
                </p:oleObj>
              </mc:Choice>
              <mc:Fallback>
                <p:oleObj name="Equation" r:id="rId5" imgW="1609881" imgH="17157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71850"/>
                        <a:ext cx="3992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9168"/>
              </p:ext>
            </p:extLst>
          </p:nvPr>
        </p:nvGraphicFramePr>
        <p:xfrm>
          <a:off x="2987824" y="4581128"/>
          <a:ext cx="2304256" cy="154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3" name="Equation" r:id="rId7" imgW="786960" imgH="500400" progId="Equation.DSMT4">
                  <p:embed/>
                </p:oleObj>
              </mc:Choice>
              <mc:Fallback>
                <p:oleObj name="Equation" r:id="rId7" imgW="786960" imgH="50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81128"/>
                        <a:ext cx="2304256" cy="154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41457</TotalTime>
  <Words>2300</Words>
  <Application>Microsoft Office PowerPoint</Application>
  <PresentationFormat>全屏显示(4:3)</PresentationFormat>
  <Paragraphs>238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模板</vt:lpstr>
      <vt:lpstr>自定义设计方案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赖红</dc:creator>
  <cp:lastModifiedBy>think</cp:lastModifiedBy>
  <cp:revision>254</cp:revision>
  <dcterms:created xsi:type="dcterms:W3CDTF">2017-12-14T02:20:40Z</dcterms:created>
  <dcterms:modified xsi:type="dcterms:W3CDTF">2022-05-30T07:17:52Z</dcterms:modified>
</cp:coreProperties>
</file>