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5" r:id="rId2"/>
  </p:sldMasterIdLst>
  <p:notesMasterIdLst>
    <p:notesMasterId r:id="rId25"/>
  </p:notesMasterIdLst>
  <p:handoutMasterIdLst>
    <p:handoutMasterId r:id="rId26"/>
  </p:handoutMasterIdLst>
  <p:sldIdLst>
    <p:sldId id="526" r:id="rId3"/>
    <p:sldId id="527" r:id="rId4"/>
    <p:sldId id="528" r:id="rId5"/>
    <p:sldId id="544" r:id="rId6"/>
    <p:sldId id="529" r:id="rId7"/>
    <p:sldId id="530" r:id="rId8"/>
    <p:sldId id="531" r:id="rId9"/>
    <p:sldId id="549" r:id="rId10"/>
    <p:sldId id="532" r:id="rId11"/>
    <p:sldId id="579" r:id="rId12"/>
    <p:sldId id="580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61" r:id="rId21"/>
    <p:sldId id="562" r:id="rId22"/>
    <p:sldId id="563" r:id="rId23"/>
    <p:sldId id="617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10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00CC"/>
    <a:srgbClr val="FFFF00"/>
    <a:srgbClr val="FF0000"/>
    <a:srgbClr val="003300"/>
    <a:srgbClr val="96969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06" autoAdjust="0"/>
  </p:normalViewPr>
  <p:slideViewPr>
    <p:cSldViewPr>
      <p:cViewPr varScale="1">
        <p:scale>
          <a:sx n="87" d="100"/>
          <a:sy n="87" d="100"/>
        </p:scale>
        <p:origin x="1220" y="56"/>
      </p:cViewPr>
      <p:guideLst>
        <p:guide orient="horz" pos="3312"/>
        <p:guide pos="1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A579D2C5-7B00-4D8F-B9FA-F50661C16A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84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BF51BC98-37E7-45F7-8A8A-8A0A1B8AD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541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正定的定义（正定矩阵</a:t>
            </a:r>
            <a:r>
              <a:rPr lang="en-US" altLang="zh-CN" dirty="0"/>
              <a:t>——</a:t>
            </a:r>
            <a:r>
              <a:rPr lang="zh-CN" altLang="en-US" dirty="0"/>
              <a:t>正定二次型）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51BC98-37E7-45F7-8A8A-8A0A1B8ADA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87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50134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330561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03481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656631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863E3-B5E5-4CBA-B90F-99BC725DE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29695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73B9C-21CA-4DD7-AF88-57972524F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29317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1783A-FA24-4037-81EC-2E994D9613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566075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57615-F584-4B2E-905A-BD7A5DB54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44659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7A333-4B04-4352-8915-03F01C29EA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88531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48A70-F127-4E16-973F-C3DFB11A56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723578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FCF48-308C-4B10-B8FF-D23777C8C9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47771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5566135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F0D34-B6CA-4296-A22C-4B4990D78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98636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6E932-8177-4159-A59C-1F465C73C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88390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36894-2DE9-419F-84BB-1825255D3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526219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A48C2-D2D4-41E5-8ED6-73EAE8190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6155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566213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040519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800774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557890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13503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198238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044135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fld id="{29D7FDB1-0B3B-48AE-AD1F-527BF92BF7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 txBox="1">
            <a:spLocks noChangeArrowheads="1"/>
          </p:cNvSpPr>
          <p:nvPr/>
        </p:nvSpPr>
        <p:spPr bwMode="auto">
          <a:xfrm>
            <a:off x="744538" y="188913"/>
            <a:ext cx="7543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chemeClr val="tx2"/>
                </a:solidFill>
                <a:ea typeface="黑体" panose="02010609060101010101" pitchFamily="49" charset="-122"/>
              </a:rPr>
              <a:t>5.5 </a:t>
            </a:r>
            <a:r>
              <a:rPr lang="zh-CN" altLang="en-US" sz="4400">
                <a:solidFill>
                  <a:schemeClr val="tx2"/>
                </a:solidFill>
                <a:ea typeface="黑体" panose="02010609060101010101" pitchFamily="49" charset="-122"/>
              </a:rPr>
              <a:t>正定二次型与正定矩阵</a:t>
            </a:r>
          </a:p>
        </p:txBody>
      </p:sp>
      <p:sp>
        <p:nvSpPr>
          <p:cNvPr id="107523" name="Rectangle 3"/>
          <p:cNvSpPr txBox="1">
            <a:spLocks noChangeArrowheads="1"/>
          </p:cNvSpPr>
          <p:nvPr/>
        </p:nvSpPr>
        <p:spPr bwMode="auto">
          <a:xfrm>
            <a:off x="395288" y="1412875"/>
            <a:ext cx="84248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200" dirty="0"/>
              <a:t>设是</a:t>
            </a:r>
            <a:r>
              <a:rPr lang="en-US" altLang="zh-CN" sz="3200" i="1" dirty="0"/>
              <a:t>n</a:t>
            </a:r>
            <a:r>
              <a:rPr lang="zh-CN" altLang="en-US" sz="3200" dirty="0"/>
              <a:t>元二次型</a:t>
            </a:r>
            <a:r>
              <a:rPr lang="en-US" altLang="zh-CN" sz="3200" dirty="0"/>
              <a:t>, </a:t>
            </a:r>
            <a:r>
              <a:rPr lang="zh-CN" altLang="en-US" sz="3200" dirty="0"/>
              <a:t>由惯性定理知</a:t>
            </a:r>
            <a:r>
              <a:rPr lang="en-US" altLang="zh-CN" sz="3200" dirty="0"/>
              <a:t>,  </a:t>
            </a:r>
            <a:r>
              <a:rPr lang="en-US" altLang="zh-CN" sz="3200" i="1" dirty="0"/>
              <a:t>f </a:t>
            </a:r>
            <a:r>
              <a:rPr lang="zh-CN" altLang="en-US" sz="3200" dirty="0"/>
              <a:t>的任何标准化二次型中</a:t>
            </a:r>
            <a:r>
              <a:rPr lang="en-US" altLang="zh-CN" sz="3200" dirty="0"/>
              <a:t>, </a:t>
            </a:r>
            <a:r>
              <a:rPr lang="zh-CN" altLang="en-US" sz="3200" dirty="0"/>
              <a:t>正惯性指数是不变的</a:t>
            </a:r>
            <a:r>
              <a:rPr lang="en-US" altLang="zh-CN" sz="3200" dirty="0"/>
              <a:t>. </a:t>
            </a:r>
            <a:r>
              <a:rPr lang="zh-CN" altLang="en-US" sz="3200" dirty="0"/>
              <a:t>有些</a:t>
            </a:r>
            <a:r>
              <a:rPr lang="en-US" altLang="zh-CN" sz="3200" i="1" dirty="0"/>
              <a:t>n</a:t>
            </a:r>
            <a:r>
              <a:rPr lang="zh-CN" altLang="en-US" sz="3200" dirty="0"/>
              <a:t>元二次型的</a:t>
            </a:r>
            <a:r>
              <a:rPr lang="zh-CN" altLang="en-US" sz="3200" dirty="0">
                <a:solidFill>
                  <a:srgbClr val="00B050"/>
                </a:solidFill>
              </a:rPr>
              <a:t>正惯性指数为未知量的个数</a:t>
            </a:r>
            <a:r>
              <a:rPr lang="en-US" altLang="zh-CN" sz="3200" i="1" dirty="0">
                <a:solidFill>
                  <a:srgbClr val="00B050"/>
                </a:solidFill>
              </a:rPr>
              <a:t>n</a:t>
            </a:r>
            <a:r>
              <a:rPr lang="en-US" altLang="zh-CN" sz="3200" dirty="0"/>
              <a:t>, </a:t>
            </a:r>
            <a:r>
              <a:rPr lang="zh-CN" altLang="en-US" sz="3200" dirty="0"/>
              <a:t>这样的二次型就是下面定义的正定二次型</a:t>
            </a:r>
            <a:r>
              <a:rPr lang="en-US" altLang="zh-CN" sz="3200" dirty="0"/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702374"/>
            <a:ext cx="842493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None/>
              <a:defRPr/>
            </a:pPr>
            <a:r>
              <a:rPr lang="zh-CN" altLang="en-US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比之于繁琐的计算出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所有特征值</a:t>
            </a:r>
            <a:r>
              <a:rPr lang="zh-CN" altLang="en-US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（定理</a:t>
            </a:r>
            <a:r>
              <a:rPr lang="en-US" altLang="zh-CN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的推论）或把实对称矩阵正交对角化（定理</a:t>
            </a:r>
            <a:r>
              <a:rPr lang="en-US" altLang="zh-CN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）进而得出矩阵的定性，</a:t>
            </a:r>
            <a:r>
              <a:rPr lang="en-US" altLang="zh-CN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Theorem 5.7(Hurwitz</a:t>
            </a:r>
            <a:r>
              <a:rPr lang="zh-CN" altLang="en-US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）要显得更加</a:t>
            </a:r>
            <a:r>
              <a:rPr lang="zh-CN" altLang="en-US" dirty="0">
                <a:solidFill>
                  <a:srgbClr val="008000"/>
                </a:solidFill>
                <a:latin typeface="宋体"/>
                <a:ea typeface="黑体" pitchFamily="49" charset="-122"/>
              </a:rPr>
              <a:t>“</a:t>
            </a:r>
            <a:r>
              <a:rPr lang="zh-CN" altLang="en-US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诱人</a:t>
            </a:r>
            <a:r>
              <a:rPr lang="zh-CN" altLang="en-US" dirty="0">
                <a:solidFill>
                  <a:srgbClr val="008000"/>
                </a:solidFill>
                <a:latin typeface="宋体"/>
                <a:ea typeface="黑体" pitchFamily="49" charset="-122"/>
              </a:rPr>
              <a:t>”</a:t>
            </a:r>
            <a:r>
              <a:rPr lang="zh-CN" altLang="en-US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，更具</a:t>
            </a:r>
            <a:r>
              <a:rPr lang="zh-CN" altLang="en-US" dirty="0">
                <a:solidFill>
                  <a:srgbClr val="008000"/>
                </a:solidFill>
                <a:latin typeface="宋体"/>
                <a:ea typeface="黑体" pitchFamily="49" charset="-122"/>
              </a:rPr>
              <a:t>“</a:t>
            </a:r>
            <a:r>
              <a:rPr lang="zh-CN" altLang="en-US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古典美</a:t>
            </a:r>
            <a:r>
              <a:rPr lang="zh-CN" altLang="en-US" dirty="0">
                <a:solidFill>
                  <a:srgbClr val="008000"/>
                </a:solidFill>
                <a:latin typeface="宋体"/>
                <a:ea typeface="黑体" pitchFamily="49" charset="-122"/>
              </a:rPr>
              <a:t>”</a:t>
            </a:r>
            <a:r>
              <a:rPr lang="zh-CN" altLang="en-US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05902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556792"/>
            <a:ext cx="7848872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高阶行列式难以计算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，更何况要计算出所有前主子式。因此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ea typeface="黑体" panose="02010609060101010101" pitchFamily="49" charset="-122"/>
              </a:rPr>
              <a:t>5.7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作为判定矩阵正定的方法，对低阶尚可考虑，至于高阶，显然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仅具理论价值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。这样一来，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判定高阶矩阵是否正定，还是需要从标准形或特征值入手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，而要得到高阶矩阵的标准形或特征值，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变换是首选方法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，这更加凸显出矩阵计算中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变换的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现代性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行列式的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古典性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3971118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/>
              <a:t> </a:t>
            </a:r>
            <a:r>
              <a:rPr lang="zh-CN" altLang="en-US" sz="3200">
                <a:solidFill>
                  <a:schemeClr val="bg1"/>
                </a:solidFill>
                <a:ea typeface="华文新魏" panose="02010800040101010101" pitchFamily="2" charset="-122"/>
              </a:rPr>
              <a:t>例</a:t>
            </a:r>
            <a:r>
              <a:rPr lang="en-US" altLang="zh-CN" sz="3200">
                <a:solidFill>
                  <a:schemeClr val="bg1"/>
                </a:solidFill>
              </a:rPr>
              <a:t>5.14 </a:t>
            </a:r>
            <a:r>
              <a:rPr lang="zh-CN" altLang="en-US" sz="3200">
                <a:solidFill>
                  <a:schemeClr val="bg1"/>
                </a:solidFill>
              </a:rPr>
              <a:t>判定实对称矩阵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</a:rPr>
              <a:t>是否正定</a:t>
            </a:r>
            <a:r>
              <a:rPr lang="en-US" altLang="zh-CN" sz="3200">
                <a:solidFill>
                  <a:schemeClr val="bg1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</a:rPr>
              <a:t>Solution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/>
          </a:p>
        </p:txBody>
      </p:sp>
      <p:graphicFrame>
        <p:nvGraphicFramePr>
          <p:cNvPr id="131075" name="Object 5"/>
          <p:cNvGraphicFramePr>
            <a:graphicFrameLocks noChangeAspect="1"/>
          </p:cNvGraphicFramePr>
          <p:nvPr/>
        </p:nvGraphicFramePr>
        <p:xfrm>
          <a:off x="3492500" y="908050"/>
          <a:ext cx="2855913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80993" imgH="819122" progId="Equation.3">
                  <p:embed/>
                </p:oleObj>
              </mc:Choice>
              <mc:Fallback>
                <p:oleObj name="公式" r:id="rId2" imgW="1380993" imgH="81912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908050"/>
                        <a:ext cx="2855913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692275" y="4292600"/>
          <a:ext cx="9636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1096" imgH="133194" progId="Equation.3">
                  <p:embed/>
                </p:oleObj>
              </mc:Choice>
              <mc:Fallback>
                <p:oleObj name="公式" r:id="rId4" imgW="381096" imgH="13319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92600"/>
                        <a:ext cx="9636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843213" y="3933825"/>
          <a:ext cx="237648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24118" imgH="476350" progId="Equation.3">
                  <p:embed/>
                </p:oleObj>
              </mc:Choice>
              <mc:Fallback>
                <p:oleObj name="公式" r:id="rId6" imgW="1124118" imgH="4763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933825"/>
                        <a:ext cx="2376487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5292725" y="3573463"/>
          <a:ext cx="3562350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52504" imgH="819122" progId="Equation.3">
                  <p:embed/>
                </p:oleObj>
              </mc:Choice>
              <mc:Fallback>
                <p:oleObj name="公式" r:id="rId8" imgW="1752504" imgH="81912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573463"/>
                        <a:ext cx="3562350" cy="179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ea typeface="华文新魏" panose="02010800040101010101" pitchFamily="2" charset="-122"/>
              </a:rPr>
              <a:t>例</a:t>
            </a:r>
            <a:r>
              <a:rPr lang="en-US" altLang="zh-CN" sz="3200">
                <a:solidFill>
                  <a:schemeClr val="bg1"/>
                </a:solidFill>
              </a:rPr>
              <a:t>5.15  </a:t>
            </a:r>
            <a:r>
              <a:rPr lang="en-US" altLang="zh-CN" sz="3200" i="1">
                <a:solidFill>
                  <a:schemeClr val="bg1"/>
                </a:solidFill>
              </a:rPr>
              <a:t>t</a:t>
            </a:r>
            <a:r>
              <a:rPr lang="zh-CN" altLang="en-US" sz="3200">
                <a:solidFill>
                  <a:schemeClr val="bg1"/>
                </a:solidFill>
              </a:rPr>
              <a:t>满足何条件时</a:t>
            </a:r>
            <a:r>
              <a:rPr lang="en-US" altLang="zh-CN" sz="3200">
                <a:solidFill>
                  <a:schemeClr val="bg1"/>
                </a:solidFill>
              </a:rPr>
              <a:t>, </a:t>
            </a:r>
            <a:r>
              <a:rPr lang="zh-CN" altLang="en-US" sz="3200">
                <a:solidFill>
                  <a:schemeClr val="bg1"/>
                </a:solidFill>
              </a:rPr>
              <a:t>二次型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</a:rPr>
              <a:t>正定</a:t>
            </a:r>
            <a:r>
              <a:rPr lang="en-US" altLang="zh-CN" sz="3200">
                <a:solidFill>
                  <a:schemeClr val="bg1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</a:rPr>
              <a:t>Solution </a:t>
            </a:r>
            <a:r>
              <a:rPr lang="zh-CN" altLang="en-US" sz="3200">
                <a:solidFill>
                  <a:schemeClr val="bg1"/>
                </a:solidFill>
              </a:rPr>
              <a:t>二次型</a:t>
            </a:r>
            <a:r>
              <a:rPr lang="en-US" altLang="zh-CN" sz="3200" i="1">
                <a:solidFill>
                  <a:schemeClr val="bg1"/>
                </a:solidFill>
              </a:rPr>
              <a:t>f</a:t>
            </a:r>
            <a:r>
              <a:rPr lang="zh-CN" altLang="en-US" sz="3200">
                <a:solidFill>
                  <a:schemeClr val="bg1"/>
                </a:solidFill>
              </a:rPr>
              <a:t>的矩阵为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/>
          </a:p>
        </p:txBody>
      </p:sp>
      <p:graphicFrame>
        <p:nvGraphicFramePr>
          <p:cNvPr id="132099" name="Object 5"/>
          <p:cNvGraphicFramePr>
            <a:graphicFrameLocks noChangeAspect="1"/>
          </p:cNvGraphicFramePr>
          <p:nvPr/>
        </p:nvGraphicFramePr>
        <p:xfrm>
          <a:off x="2316163" y="836613"/>
          <a:ext cx="513238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71822" imgH="190386" progId="Equation.3">
                  <p:embed/>
                </p:oleObj>
              </mc:Choice>
              <mc:Fallback>
                <p:oleObj name="公式" r:id="rId2" imgW="2571822" imgH="19038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836613"/>
                        <a:ext cx="513238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203575" y="2205038"/>
          <a:ext cx="2374900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24118" imgH="819122" progId="Equation.3">
                  <p:embed/>
                </p:oleObj>
              </mc:Choice>
              <mc:Fallback>
                <p:oleObj name="公式" r:id="rId4" imgW="1124118" imgH="81912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05038"/>
                        <a:ext cx="2374900" cy="179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1331913" y="4292600"/>
          <a:ext cx="28908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90578" imgH="476350" progId="Equation.3">
                  <p:embed/>
                </p:oleObj>
              </mc:Choice>
              <mc:Fallback>
                <p:oleObj name="公式" r:id="rId6" imgW="1390578" imgH="47635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92600"/>
                        <a:ext cx="2890837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5076825" y="3933825"/>
          <a:ext cx="3338513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38252" imgH="819122" progId="Equation.3">
                  <p:embed/>
                </p:oleObj>
              </mc:Choice>
              <mc:Fallback>
                <p:oleObj name="公式" r:id="rId8" imgW="1638252" imgH="81912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933825"/>
                        <a:ext cx="3338513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2484438" y="5800725"/>
          <a:ext cx="45243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257437" imgH="428753" progId="Equation.3">
                  <p:embed/>
                </p:oleObj>
              </mc:Choice>
              <mc:Fallback>
                <p:oleObj name="公式" r:id="rId10" imgW="2257437" imgH="42875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800725"/>
                        <a:ext cx="45243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25" y="0"/>
            <a:ext cx="9144000" cy="6937284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例</a:t>
            </a: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5.16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设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zh-CN" altLang="en-US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是秩为</a:t>
            </a:r>
            <a:r>
              <a:rPr kumimoji="0" lang="en-US" altLang="zh-CN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的三阶实对称矩阵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且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en-US" altLang="zh-CN" sz="3200" b="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+ 2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= </a:t>
            </a: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0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当</a:t>
            </a:r>
            <a:r>
              <a:rPr kumimoji="0" lang="en-US" altLang="zh-CN" sz="3200" b="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k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取何值时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en-US" altLang="zh-CN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+ </a:t>
            </a:r>
            <a:r>
              <a:rPr kumimoji="0" lang="en-US" altLang="zh-CN" sz="3200" b="0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k</a:t>
            </a:r>
            <a:r>
              <a:rPr kumimoji="0" lang="en-US" altLang="zh-CN" sz="3200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E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正定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Solution 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设</a:t>
            </a:r>
            <a:r>
              <a:rPr kumimoji="0" lang="zh-CN" altLang="en-US" sz="3200" b="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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的特征值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则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en-US" altLang="zh-CN" sz="3200" b="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+ 2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的特征值</a:t>
            </a:r>
            <a:r>
              <a:rPr kumimoji="0" lang="zh-CN" altLang="en-US" sz="3200" b="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</a:t>
            </a:r>
            <a:r>
              <a:rPr kumimoji="0" lang="en-US" altLang="zh-CN" sz="3200" b="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+ 2</a:t>
            </a:r>
            <a:r>
              <a:rPr kumimoji="0" lang="en-US" altLang="zh-CN" sz="3200" b="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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于是</a:t>
            </a:r>
            <a:r>
              <a:rPr kumimoji="0" lang="zh-CN" altLang="en-US" sz="3200" b="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</a:t>
            </a:r>
            <a:r>
              <a:rPr kumimoji="0" lang="en-US" altLang="zh-CN" sz="3200" b="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+ 2</a:t>
            </a:r>
            <a:r>
              <a:rPr kumimoji="0" lang="en-US" altLang="zh-CN" sz="3200" b="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 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= 0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进而</a:t>
            </a:r>
            <a:r>
              <a:rPr kumimoji="0" lang="zh-CN" altLang="en-US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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= 0, 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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= -2.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因为实对称矩阵均可对角化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根据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 = 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知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齐次线性方程组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– 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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E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 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= </a:t>
            </a: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0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的基础解系中仅一个解向量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进而</a:t>
            </a:r>
            <a:r>
              <a:rPr kumimoji="0" lang="zh-CN" altLang="en-US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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= -2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的二重特征值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因此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+ </a:t>
            </a:r>
            <a:r>
              <a:rPr kumimoji="0" lang="en-US" altLang="zh-CN" sz="3200" b="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k</a:t>
            </a:r>
            <a:r>
              <a:rPr kumimoji="0" lang="en-US" altLang="zh-CN" sz="32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E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的特征值为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-2 + 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k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-2 + 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k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k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由于正定的充要条件是的特征值全为正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所以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k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&gt; 2.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-20026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dirty="0">
                <a:solidFill>
                  <a:srgbClr val="FFFFFF"/>
                </a:solidFill>
                <a:ea typeface="华文新魏" panose="02010800040101010101" pitchFamily="2" charset="-122"/>
              </a:rPr>
              <a:t>例</a:t>
            </a:r>
            <a:r>
              <a:rPr kumimoji="0" lang="en-US" altLang="zh-CN" dirty="0">
                <a:solidFill>
                  <a:srgbClr val="FFFFFF"/>
                </a:solidFill>
              </a:rPr>
              <a:t>5.17</a:t>
            </a:r>
            <a:r>
              <a:rPr kumimoji="0" lang="en-US" altLang="zh-CN" b="0" dirty="0">
                <a:solidFill>
                  <a:srgbClr val="FFFFFF"/>
                </a:solidFill>
              </a:rPr>
              <a:t>  </a:t>
            </a:r>
            <a:r>
              <a:rPr kumimoji="0" lang="zh-CN" altLang="en-US" b="0" dirty="0">
                <a:solidFill>
                  <a:srgbClr val="FFFFFF"/>
                </a:solidFill>
              </a:rPr>
              <a:t>设</a:t>
            </a:r>
            <a:r>
              <a:rPr kumimoji="0" lang="en-US" altLang="zh-CN" i="1" dirty="0">
                <a:solidFill>
                  <a:srgbClr val="FFFFFF"/>
                </a:solidFill>
              </a:rPr>
              <a:t>A</a:t>
            </a:r>
            <a:r>
              <a:rPr kumimoji="0" lang="zh-CN" altLang="en-US" b="0" dirty="0">
                <a:solidFill>
                  <a:srgbClr val="FFFFFF"/>
                </a:solidFill>
              </a:rPr>
              <a:t>是实对称矩阵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</a:rPr>
              <a:t>则</a:t>
            </a:r>
            <a:r>
              <a:rPr kumimoji="0" lang="en-US" altLang="zh-CN" i="1" dirty="0">
                <a:solidFill>
                  <a:srgbClr val="FF0000"/>
                </a:solidFill>
              </a:rPr>
              <a:t>A</a:t>
            </a:r>
            <a:r>
              <a:rPr kumimoji="0" lang="zh-CN" altLang="en-US" b="0" dirty="0">
                <a:solidFill>
                  <a:srgbClr val="FF0000"/>
                </a:solidFill>
              </a:rPr>
              <a:t>正定的充要条件是</a:t>
            </a:r>
            <a:r>
              <a:rPr kumimoji="0" lang="en-US" altLang="zh-CN" i="1" dirty="0">
                <a:solidFill>
                  <a:srgbClr val="FF0000"/>
                </a:solidFill>
              </a:rPr>
              <a:t>A</a:t>
            </a:r>
            <a:r>
              <a:rPr kumimoji="0" lang="zh-CN" altLang="en-US" b="0" dirty="0">
                <a:solidFill>
                  <a:srgbClr val="FF0000"/>
                </a:solidFill>
              </a:rPr>
              <a:t>与</a:t>
            </a:r>
            <a:r>
              <a:rPr kumimoji="0" lang="en-US" altLang="zh-CN" i="1" dirty="0">
                <a:solidFill>
                  <a:srgbClr val="FF0000"/>
                </a:solidFill>
              </a:rPr>
              <a:t>E</a:t>
            </a:r>
            <a:r>
              <a:rPr kumimoji="0" lang="zh-CN" altLang="en-US" b="0" dirty="0">
                <a:solidFill>
                  <a:srgbClr val="FF0000"/>
                </a:solidFill>
              </a:rPr>
              <a:t>合同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</a:rPr>
              <a:t>即存在可逆矩阵</a:t>
            </a:r>
            <a:r>
              <a:rPr kumimoji="0" lang="en-US" altLang="zh-CN" i="1" dirty="0">
                <a:solidFill>
                  <a:srgbClr val="FFFFFF"/>
                </a:solidFill>
              </a:rPr>
              <a:t>U</a:t>
            </a:r>
            <a:r>
              <a:rPr kumimoji="0" lang="en-US" altLang="zh-CN" b="0" dirty="0">
                <a:solidFill>
                  <a:srgbClr val="FFFFFF"/>
                </a:solidFill>
              </a:rPr>
              <a:t>,</a:t>
            </a:r>
            <a:r>
              <a:rPr kumimoji="0" lang="zh-CN" altLang="en-US" b="0" dirty="0">
                <a:solidFill>
                  <a:srgbClr val="FFFFFF"/>
                </a:solidFill>
              </a:rPr>
              <a:t>使得</a:t>
            </a:r>
            <a:r>
              <a:rPr kumimoji="0" lang="en-US" altLang="zh-CN" i="1" dirty="0">
                <a:solidFill>
                  <a:srgbClr val="FF0000"/>
                </a:solidFill>
              </a:rPr>
              <a:t>A</a:t>
            </a:r>
            <a:r>
              <a:rPr kumimoji="0" lang="en-US" altLang="zh-CN" b="0" dirty="0">
                <a:solidFill>
                  <a:srgbClr val="FF0000"/>
                </a:solidFill>
              </a:rPr>
              <a:t> = </a:t>
            </a:r>
            <a:r>
              <a:rPr kumimoji="0" lang="en-US" altLang="zh-CN" i="1" dirty="0">
                <a:solidFill>
                  <a:srgbClr val="FF0000"/>
                </a:solidFill>
              </a:rPr>
              <a:t>U</a:t>
            </a:r>
            <a:r>
              <a:rPr kumimoji="0" lang="en-US" altLang="zh-CN" b="0" baseline="30000" dirty="0">
                <a:solidFill>
                  <a:srgbClr val="FF0000"/>
                </a:solidFill>
              </a:rPr>
              <a:t>T</a:t>
            </a:r>
            <a:r>
              <a:rPr kumimoji="0" lang="en-US" altLang="zh-CN" i="1" dirty="0">
                <a:solidFill>
                  <a:srgbClr val="FF0000"/>
                </a:solidFill>
              </a:rPr>
              <a:t>U</a:t>
            </a:r>
            <a:r>
              <a:rPr kumimoji="0" lang="en-US" altLang="zh-CN" b="0" dirty="0">
                <a:solidFill>
                  <a:srgbClr val="FFFFFF"/>
                </a:solidFill>
              </a:rPr>
              <a:t>.</a:t>
            </a:r>
            <a:endParaRPr kumimoji="0" lang="en-US" altLang="zh-CN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dirty="0">
                <a:solidFill>
                  <a:srgbClr val="FFFFFF"/>
                </a:solidFill>
              </a:rPr>
              <a:t>Proof</a:t>
            </a:r>
            <a:r>
              <a:rPr kumimoji="0" lang="en-US" altLang="zh-CN" b="0" dirty="0">
                <a:solidFill>
                  <a:srgbClr val="FFFFFF"/>
                </a:solidFill>
              </a:rPr>
              <a:t> </a:t>
            </a:r>
            <a:r>
              <a:rPr kumimoji="0" lang="zh-CN" altLang="en-US" b="0" dirty="0">
                <a:solidFill>
                  <a:srgbClr val="FFFFFF"/>
                </a:solidFill>
              </a:rPr>
              <a:t>因为</a:t>
            </a:r>
            <a:r>
              <a:rPr kumimoji="0" lang="en-US" altLang="zh-CN" i="1" dirty="0">
                <a:solidFill>
                  <a:srgbClr val="FFFFFF"/>
                </a:solidFill>
              </a:rPr>
              <a:t>A</a:t>
            </a:r>
            <a:r>
              <a:rPr kumimoji="0" lang="zh-CN" altLang="en-US" b="0" dirty="0">
                <a:solidFill>
                  <a:srgbClr val="FFC000"/>
                </a:solidFill>
              </a:rPr>
              <a:t>是实对称矩阵</a:t>
            </a:r>
            <a:r>
              <a:rPr kumimoji="0" lang="en-US" altLang="zh-CN" b="0" dirty="0">
                <a:solidFill>
                  <a:srgbClr val="FFC000"/>
                </a:solidFill>
              </a:rPr>
              <a:t>, </a:t>
            </a:r>
            <a:r>
              <a:rPr kumimoji="0" lang="zh-CN" altLang="en-US" b="0" dirty="0">
                <a:solidFill>
                  <a:srgbClr val="FFC000"/>
                </a:solidFill>
              </a:rPr>
              <a:t>存在正交矩阵</a:t>
            </a:r>
            <a:r>
              <a:rPr kumimoji="0" lang="en-US" altLang="zh-CN" i="1" dirty="0">
                <a:solidFill>
                  <a:srgbClr val="FFC000"/>
                </a:solidFill>
              </a:rPr>
              <a:t>P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</a:rPr>
              <a:t>使得</a:t>
            </a: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b="0" dirty="0">
                <a:solidFill>
                  <a:srgbClr val="FFFFFF"/>
                </a:solidFill>
              </a:rPr>
              <a:t>(</a:t>
            </a:r>
            <a:r>
              <a:rPr kumimoji="0" lang="en-US" altLang="zh-CN" b="0" dirty="0">
                <a:solidFill>
                  <a:srgbClr val="FFFFFF"/>
                </a:solidFill>
                <a:sym typeface="Symbol" panose="05050102010706020507" pitchFamily="18" charset="2"/>
              </a:rPr>
              <a:t></a:t>
            </a:r>
            <a:r>
              <a:rPr kumimoji="0" lang="en-US" altLang="zh-CN" b="0" dirty="0">
                <a:solidFill>
                  <a:srgbClr val="FFFFFF"/>
                </a:solidFill>
              </a:rPr>
              <a:t>)</a:t>
            </a:r>
            <a:r>
              <a:rPr kumimoji="0" lang="zh-CN" altLang="en-US" b="0" dirty="0">
                <a:solidFill>
                  <a:srgbClr val="FFFFFF"/>
                </a:solidFill>
              </a:rPr>
              <a:t>若</a:t>
            </a:r>
            <a:r>
              <a:rPr kumimoji="0" lang="en-US" altLang="zh-CN" i="1" dirty="0">
                <a:solidFill>
                  <a:srgbClr val="FFFFFF"/>
                </a:solidFill>
              </a:rPr>
              <a:t>A</a:t>
            </a:r>
            <a:r>
              <a:rPr kumimoji="0" lang="zh-CN" altLang="en-US" b="0" dirty="0">
                <a:solidFill>
                  <a:srgbClr val="FFFFFF"/>
                </a:solidFill>
              </a:rPr>
              <a:t>正定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</a:rPr>
              <a:t>则 </a:t>
            </a: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b="0" dirty="0">
                <a:solidFill>
                  <a:srgbClr val="FFFFFF"/>
                </a:solidFill>
                <a:latin typeface="Tahoma"/>
              </a:rPr>
              <a:t>令 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586038" y="2317750"/>
          <a:ext cx="52879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71556" imgH="190386" progId="Equation.3">
                  <p:embed/>
                </p:oleObj>
              </mc:Choice>
              <mc:Fallback>
                <p:oleObj name="公式" r:id="rId2" imgW="2171556" imgH="19038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2317750"/>
                        <a:ext cx="528796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458826"/>
              </p:ext>
            </p:extLst>
          </p:nvPr>
        </p:nvGraphicFramePr>
        <p:xfrm>
          <a:off x="2700338" y="4005263"/>
          <a:ext cx="52482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2770" imgH="190386" progId="Equation.DSMT4">
                  <p:embed/>
                </p:oleObj>
              </mc:Choice>
              <mc:Fallback>
                <p:oleObj name="Equation" r:id="rId4" imgW="2152770" imgH="19038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05263"/>
                        <a:ext cx="52482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563938" y="5013325"/>
          <a:ext cx="34258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52622" imgH="171578" progId="Equation.3">
                  <p:embed/>
                </p:oleObj>
              </mc:Choice>
              <mc:Fallback>
                <p:oleObj name="公式" r:id="rId6" imgW="1352622" imgH="17157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013325"/>
                        <a:ext cx="34258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763713" y="5732463"/>
          <a:ext cx="59483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57570" imgH="228771" progId="Equation.3">
                  <p:embed/>
                </p:oleObj>
              </mc:Choice>
              <mc:Fallback>
                <p:oleObj name="公式" r:id="rId8" imgW="2457570" imgH="22877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732463"/>
                        <a:ext cx="5948362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b="0" dirty="0">
                <a:solidFill>
                  <a:srgbClr val="FFFFFF"/>
                </a:solidFill>
              </a:rPr>
              <a:t>(</a:t>
            </a:r>
            <a:r>
              <a:rPr kumimoji="0" lang="en-US" altLang="zh-CN" b="0" dirty="0">
                <a:solidFill>
                  <a:srgbClr val="FFFFFF"/>
                </a:solidFill>
                <a:sym typeface="Symbol" panose="05050102010706020507" pitchFamily="18" charset="2"/>
              </a:rPr>
              <a:t></a:t>
            </a:r>
            <a:r>
              <a:rPr kumimoji="0" lang="en-US" altLang="zh-CN" b="0" dirty="0">
                <a:solidFill>
                  <a:srgbClr val="FFFFFF"/>
                </a:solidFill>
              </a:rPr>
              <a:t>)</a:t>
            </a:r>
            <a:r>
              <a:rPr kumimoji="0" lang="zh-CN" altLang="en-US" b="0" dirty="0">
                <a:solidFill>
                  <a:srgbClr val="FFFFFF"/>
                </a:solidFill>
                <a:latin typeface="Tahoma"/>
              </a:rPr>
              <a:t>若</a:t>
            </a:r>
            <a:r>
              <a:rPr kumimoji="0" lang="en-US" altLang="zh-CN" i="1" dirty="0">
                <a:solidFill>
                  <a:srgbClr val="FFFFFF"/>
                </a:solidFill>
              </a:rPr>
              <a:t>A</a:t>
            </a:r>
            <a:r>
              <a:rPr kumimoji="0" lang="en-US" altLang="zh-CN" b="0" dirty="0">
                <a:solidFill>
                  <a:srgbClr val="FFFFFF"/>
                </a:solidFill>
              </a:rPr>
              <a:t> = </a:t>
            </a:r>
            <a:r>
              <a:rPr kumimoji="0" lang="en-US" altLang="zh-CN" i="1" dirty="0">
                <a:solidFill>
                  <a:srgbClr val="FFFFFF"/>
                </a:solidFill>
              </a:rPr>
              <a:t>U</a:t>
            </a:r>
            <a:r>
              <a:rPr kumimoji="0" lang="en-US" altLang="zh-CN" b="0" baseline="30000" dirty="0">
                <a:solidFill>
                  <a:srgbClr val="FFFFFF"/>
                </a:solidFill>
              </a:rPr>
              <a:t>T</a:t>
            </a:r>
            <a:r>
              <a:rPr kumimoji="0" lang="en-US" altLang="zh-CN" i="1" dirty="0">
                <a:solidFill>
                  <a:srgbClr val="FFFFFF"/>
                </a:solidFill>
              </a:rPr>
              <a:t>U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</a:rPr>
              <a:t>则对于任意</a:t>
            </a:r>
            <a:r>
              <a:rPr kumimoji="0" lang="en-US" altLang="zh-CN" i="1" dirty="0">
                <a:solidFill>
                  <a:srgbClr val="FFFFFF"/>
                </a:solidFill>
              </a:rPr>
              <a:t>x</a:t>
            </a:r>
            <a:r>
              <a:rPr kumimoji="0" lang="en-US" altLang="zh-CN" b="0" dirty="0">
                <a:solidFill>
                  <a:srgbClr val="FFFFFF"/>
                </a:solidFill>
              </a:rPr>
              <a:t> </a:t>
            </a:r>
            <a:r>
              <a:rPr kumimoji="0" lang="en-US" altLang="zh-CN" b="0" dirty="0">
                <a:solidFill>
                  <a:srgbClr val="FFFFFF"/>
                </a:solidFill>
                <a:sym typeface="Symbol" panose="05050102010706020507" pitchFamily="18" charset="2"/>
              </a:rPr>
              <a:t> </a:t>
            </a:r>
            <a:r>
              <a:rPr kumimoji="0" lang="en-US" altLang="zh-CN" dirty="0">
                <a:solidFill>
                  <a:srgbClr val="FFFFFF"/>
                </a:solidFill>
              </a:rPr>
              <a:t>0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</a:rPr>
              <a:t>由于</a:t>
            </a:r>
            <a:r>
              <a:rPr kumimoji="0" lang="en-US" altLang="zh-CN" i="1" dirty="0">
                <a:solidFill>
                  <a:srgbClr val="FFFFFF"/>
                </a:solidFill>
              </a:rPr>
              <a:t>U</a:t>
            </a:r>
            <a:r>
              <a:rPr kumimoji="0" lang="zh-CN" altLang="en-US" b="0" dirty="0">
                <a:solidFill>
                  <a:srgbClr val="FFFFFF"/>
                </a:solidFill>
              </a:rPr>
              <a:t>可逆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en-US" altLang="zh-CN" i="1" dirty="0" err="1">
                <a:solidFill>
                  <a:srgbClr val="FFFFFF"/>
                </a:solidFill>
              </a:rPr>
              <a:t>Ux</a:t>
            </a:r>
            <a:r>
              <a:rPr kumimoji="0" lang="en-US" altLang="zh-CN" b="0" dirty="0">
                <a:solidFill>
                  <a:srgbClr val="FFFFFF"/>
                </a:solidFill>
              </a:rPr>
              <a:t> </a:t>
            </a:r>
            <a:r>
              <a:rPr kumimoji="0" lang="en-US" altLang="zh-CN" b="0" dirty="0">
                <a:solidFill>
                  <a:srgbClr val="FFFFFF"/>
                </a:solidFill>
                <a:sym typeface="Symbol" panose="05050102010706020507" pitchFamily="18" charset="2"/>
              </a:rPr>
              <a:t> </a:t>
            </a:r>
            <a:r>
              <a:rPr kumimoji="0" lang="en-US" altLang="zh-CN" dirty="0">
                <a:solidFill>
                  <a:srgbClr val="FFFFFF"/>
                </a:solidFill>
              </a:rPr>
              <a:t>0</a:t>
            </a:r>
            <a:r>
              <a:rPr kumimoji="0" lang="en-US" altLang="zh-CN" b="0" dirty="0">
                <a:solidFill>
                  <a:srgbClr val="FFFFFF"/>
                </a:solidFill>
              </a:rPr>
              <a:t>. </a:t>
            </a:r>
            <a:r>
              <a:rPr kumimoji="0" lang="zh-CN" altLang="en-US" b="0" dirty="0">
                <a:solidFill>
                  <a:srgbClr val="FFFFFF"/>
                </a:solidFill>
              </a:rPr>
              <a:t>这时</a:t>
            </a: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b="0" dirty="0">
                <a:solidFill>
                  <a:srgbClr val="FFFFFF"/>
                </a:solidFill>
              </a:rPr>
              <a:t>所以</a:t>
            </a:r>
            <a:r>
              <a:rPr kumimoji="0" lang="en-US" altLang="zh-CN" i="1" dirty="0">
                <a:solidFill>
                  <a:srgbClr val="FFFFFF"/>
                </a:solidFill>
              </a:rPr>
              <a:t>A</a:t>
            </a:r>
            <a:r>
              <a:rPr kumimoji="0" lang="zh-CN" altLang="en-US" b="0" dirty="0">
                <a:solidFill>
                  <a:srgbClr val="FFFFFF"/>
                </a:solidFill>
              </a:rPr>
              <a:t>正定</a:t>
            </a:r>
            <a:r>
              <a:rPr kumimoji="0" lang="en-US" altLang="zh-CN" b="0" dirty="0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135171" name="Object 5"/>
          <p:cNvGraphicFramePr>
            <a:graphicFrameLocks noChangeAspect="1"/>
          </p:cNvGraphicFramePr>
          <p:nvPr/>
        </p:nvGraphicFramePr>
        <p:xfrm>
          <a:off x="179388" y="188913"/>
          <a:ext cx="66865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81156" imgH="228771" progId="Equation.3">
                  <p:embed/>
                </p:oleObj>
              </mc:Choice>
              <mc:Fallback>
                <p:oleObj name="公式" r:id="rId3" imgW="2781156" imgH="22877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8913"/>
                        <a:ext cx="668655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6"/>
          <p:cNvGraphicFramePr>
            <a:graphicFrameLocks noChangeAspect="1"/>
          </p:cNvGraphicFramePr>
          <p:nvPr/>
        </p:nvGraphicFramePr>
        <p:xfrm>
          <a:off x="2843213" y="908050"/>
          <a:ext cx="56007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524281" imgH="228771" progId="Equation.3">
                  <p:embed/>
                </p:oleObj>
              </mc:Choice>
              <mc:Fallback>
                <p:oleObj name="公式" r:id="rId5" imgW="2524281" imgH="22877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908050"/>
                        <a:ext cx="56007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49288" y="3398838"/>
          <a:ext cx="83105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819393" imgH="171578" progId="Equation.3">
                  <p:embed/>
                </p:oleObj>
              </mc:Choice>
              <mc:Fallback>
                <p:oleObj name="公式" r:id="rId7" imgW="3819393" imgH="17157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3398838"/>
                        <a:ext cx="83105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598730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例</a:t>
            </a:r>
            <a:r>
              <a:rPr kumimoji="0"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5.18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 </a:t>
            </a:r>
            <a:r>
              <a:rPr kumimoji="0" lang="zh-CN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设</a:t>
            </a:r>
            <a:r>
              <a:rPr kumimoji="0" lang="en-US" altLang="zh-CN" b="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zh-CN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阶实对称矩阵</a:t>
            </a:r>
            <a:r>
              <a:rPr kumimoji="0" lang="en-US" altLang="zh-CN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zh-CN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和</a:t>
            </a:r>
            <a:r>
              <a:rPr kumimoji="0" lang="en-US" altLang="zh-CN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B</a:t>
            </a:r>
            <a:r>
              <a:rPr kumimoji="0" lang="zh-CN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是正定矩阵</a:t>
            </a:r>
            <a:r>
              <a:rPr kumimoji="0" lang="en-US" altLang="zh-CN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若</a:t>
            </a:r>
            <a:r>
              <a:rPr kumimoji="0" lang="en-US" altLang="zh-CN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AB</a:t>
            </a:r>
            <a:r>
              <a:rPr kumimoji="0" lang="en-US" altLang="zh-CN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= </a:t>
            </a:r>
            <a:r>
              <a:rPr kumimoji="0" lang="en-US" altLang="zh-CN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BA</a:t>
            </a:r>
            <a:r>
              <a:rPr kumimoji="0" lang="en-US" altLang="zh-CN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则</a:t>
            </a:r>
            <a:r>
              <a:rPr kumimoji="0" lang="en-US" altLang="zh-CN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AB</a:t>
            </a:r>
            <a:r>
              <a:rPr kumimoji="0" lang="zh-CN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正定</a:t>
            </a:r>
            <a:r>
              <a:rPr kumimoji="0" lang="en-US" altLang="zh-CN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Proof 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因为</a:t>
            </a:r>
            <a:r>
              <a:rPr kumimoji="0" lang="en-US" altLang="zh-CN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和</a:t>
            </a:r>
            <a:r>
              <a:rPr kumimoji="0" lang="en-US" altLang="zh-CN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B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是对称矩阵且</a:t>
            </a:r>
            <a:r>
              <a:rPr kumimoji="0" lang="en-US" altLang="zh-CN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AB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= </a:t>
            </a:r>
            <a:r>
              <a:rPr kumimoji="0" lang="en-US" altLang="zh-CN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BA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于是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</a:t>
            </a:r>
            <a:r>
              <a:rPr kumimoji="0" lang="en-US" altLang="zh-CN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AB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</a:t>
            </a:r>
            <a:r>
              <a:rPr kumimoji="0" lang="en-US" altLang="zh-CN" b="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T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= </a:t>
            </a:r>
            <a:r>
              <a:rPr kumimoji="0" lang="en-US" altLang="zh-CN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AB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所以</a:t>
            </a:r>
            <a:r>
              <a:rPr kumimoji="0" lang="en-US" altLang="zh-CN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AB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是对称矩阵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由于</a:t>
            </a:r>
            <a:r>
              <a:rPr kumimoji="0" lang="en-US" altLang="zh-CN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zh-CN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和</a:t>
            </a:r>
            <a:r>
              <a:rPr kumimoji="0" lang="en-US" altLang="zh-CN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B</a:t>
            </a:r>
            <a:r>
              <a:rPr kumimoji="0" lang="zh-CN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是正定矩阵</a:t>
            </a:r>
            <a:r>
              <a:rPr kumimoji="0" lang="en-US" altLang="zh-CN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存在</a:t>
            </a:r>
            <a:r>
              <a:rPr kumimoji="0" lang="zh-CN" altLang="en-US" sz="24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可逆矩阵</a:t>
            </a:r>
            <a:r>
              <a:rPr kumimoji="0" lang="en-US" altLang="zh-CN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U</a:t>
            </a:r>
            <a:r>
              <a:rPr kumimoji="0" lang="zh-CN" altLang="en-US" sz="24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和</a:t>
            </a:r>
            <a:r>
              <a:rPr kumimoji="0" lang="en-US" altLang="zh-CN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</a:t>
            </a:r>
            <a:r>
              <a:rPr kumimoji="0" lang="en-US" altLang="zh-CN" sz="24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24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使得</a:t>
            </a:r>
            <a:r>
              <a:rPr kumimoji="0" lang="en-US" altLang="zh-CN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en-US" altLang="zh-CN" sz="24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= </a:t>
            </a:r>
            <a:r>
              <a:rPr kumimoji="0" lang="en-US" altLang="zh-CN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U</a:t>
            </a:r>
            <a:r>
              <a:rPr kumimoji="0" lang="en-US" altLang="zh-CN" sz="2400" b="0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T</a:t>
            </a:r>
            <a:r>
              <a:rPr kumimoji="0" lang="en-US" altLang="zh-CN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U</a:t>
            </a:r>
            <a:r>
              <a:rPr kumimoji="0" lang="zh-CN" altLang="en-US" sz="24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且</a:t>
            </a:r>
            <a:r>
              <a:rPr kumimoji="0" lang="en-US" altLang="zh-CN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B</a:t>
            </a:r>
            <a:r>
              <a:rPr kumimoji="0" lang="en-US" altLang="zh-CN" sz="24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= </a:t>
            </a:r>
            <a:r>
              <a:rPr kumimoji="0" lang="en-US" altLang="zh-CN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</a:t>
            </a:r>
            <a:r>
              <a:rPr kumimoji="0" lang="en-US" altLang="zh-CN" sz="2400" b="0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T</a:t>
            </a:r>
            <a:r>
              <a:rPr kumimoji="0" lang="en-US" altLang="zh-CN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</a:t>
            </a:r>
            <a:r>
              <a:rPr kumimoji="0" lang="en-US" altLang="zh-CN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24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取</a:t>
            </a:r>
            <a:r>
              <a:rPr kumimoji="0"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= </a:t>
            </a:r>
            <a:r>
              <a:rPr kumimoji="0"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VU</a:t>
            </a:r>
            <a:r>
              <a:rPr kumimoji="0" lang="en-US" altLang="zh-CN" b="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T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则</a:t>
            </a:r>
            <a:r>
              <a:rPr kumimoji="0" lang="en-US" altLang="zh-CN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可逆且这里</a:t>
            </a:r>
            <a:r>
              <a:rPr kumimoji="0"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C</a:t>
            </a:r>
            <a:r>
              <a:rPr kumimoji="0"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= </a:t>
            </a:r>
            <a:r>
              <a:rPr kumimoji="0"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en-US" altLang="zh-CN" b="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T</a:t>
            </a:r>
            <a:r>
              <a:rPr kumimoji="0"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R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正定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由</a:t>
            </a:r>
            <a:r>
              <a:rPr kumimoji="0"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例</a:t>
            </a:r>
            <a:r>
              <a:rPr kumimoji="0"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5.17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),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进而</a:t>
            </a:r>
            <a:r>
              <a:rPr kumimoji="0"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C</a:t>
            </a:r>
            <a:r>
              <a:rPr kumimoji="0" lang="zh-CN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的特征值均为正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由于</a:t>
            </a:r>
            <a:r>
              <a:rPr kumimoji="0"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AB</a:t>
            </a:r>
            <a:r>
              <a:rPr kumimoji="0" lang="zh-CN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与</a:t>
            </a:r>
            <a:r>
              <a:rPr kumimoji="0"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C</a:t>
            </a:r>
            <a:r>
              <a:rPr kumimoji="0" lang="zh-CN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相似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所以</a:t>
            </a:r>
            <a:r>
              <a:rPr kumimoji="0"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AB</a:t>
            </a:r>
            <a:r>
              <a:rPr kumimoji="0" lang="zh-CN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的特征值与</a:t>
            </a:r>
            <a:r>
              <a:rPr kumimoji="0"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C</a:t>
            </a:r>
            <a:r>
              <a:rPr kumimoji="0" lang="zh-CN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相同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</a:t>
            </a:r>
            <a:r>
              <a:rPr kumimoji="0"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即</a:t>
            </a:r>
            <a:r>
              <a:rPr kumimoji="0"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AB</a:t>
            </a:r>
            <a:r>
              <a:rPr kumimoji="0" lang="zh-CN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的特征值均为正</a:t>
            </a:r>
            <a:r>
              <a:rPr kumimoji="0"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</a:t>
            </a:r>
            <a:r>
              <a:rPr kumimoji="0" lang="zh-CN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故</a:t>
            </a:r>
            <a:r>
              <a:rPr kumimoji="0"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AB</a:t>
            </a:r>
            <a:r>
              <a:rPr kumimoji="0" lang="zh-CN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正定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  <a:r>
              <a:rPr kumimoji="0" lang="en-US" altLang="zh-CN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宋体"/>
              </a:rPr>
              <a:t> </a:t>
            </a:r>
            <a:endParaRPr kumimoji="0" lang="en-US" altLang="zh-CN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40" y="3573016"/>
            <a:ext cx="7885560" cy="70599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232650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介绍几个关于正定性的其他几个概念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设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f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,…, </a:t>
            </a:r>
            <a:r>
              <a:rPr kumimoji="0" lang="en-US" altLang="zh-CN" sz="3200" b="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 = </a:t>
            </a:r>
            <a:r>
              <a:rPr kumimoji="0" lang="en-US" altLang="zh-CN" sz="32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baseline="30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T</a:t>
            </a:r>
            <a:r>
              <a:rPr kumimoji="0" lang="en-US" altLang="zh-CN" sz="32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Ax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是二次型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若对于任意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 </a:t>
            </a: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0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都有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f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 ≥0,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则称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f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为</a:t>
            </a:r>
            <a:r>
              <a:rPr kumimoji="0"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半正定二次型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若对于任意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 </a:t>
            </a: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0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都有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f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 &lt; 0,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则称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f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为</a:t>
            </a:r>
            <a:r>
              <a:rPr kumimoji="0"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负定二次型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若对于任意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  <a:sym typeface="Symbol" panose="05050102010706020507" pitchFamily="18" charset="2"/>
              </a:rPr>
              <a:t> </a:t>
            </a: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0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都有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f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 ≤0,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则称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f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为</a:t>
            </a:r>
            <a:r>
              <a:rPr kumimoji="0"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半负定二次型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二次型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f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负定的充要条件是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–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f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正定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实对称矩阵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负定的充要条件是 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-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正定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789"/>
            <a:ext cx="6696744" cy="688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bg1"/>
                </a:solidFill>
              </a:rPr>
              <a:t>5.5.1 </a:t>
            </a:r>
            <a:r>
              <a:rPr lang="zh-CN" altLang="en-US" dirty="0">
                <a:solidFill>
                  <a:schemeClr val="bg1"/>
                </a:solidFill>
              </a:rPr>
              <a:t>正定二次型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Def</a:t>
            </a:r>
            <a:r>
              <a:rPr lang="en-US" altLang="zh-CN" dirty="0">
                <a:solidFill>
                  <a:schemeClr val="bg1"/>
                </a:solidFill>
              </a:rPr>
              <a:t> 5.8 </a:t>
            </a:r>
            <a:r>
              <a:rPr lang="zh-CN" altLang="en-US" dirty="0">
                <a:solidFill>
                  <a:schemeClr val="bg1"/>
                </a:solidFill>
              </a:rPr>
              <a:t>设</a:t>
            </a:r>
            <a:r>
              <a:rPr lang="en-US" altLang="zh-CN" i="1" dirty="0">
                <a:solidFill>
                  <a:schemeClr val="bg1"/>
                </a:solidFill>
              </a:rPr>
              <a:t>f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i="1" dirty="0">
                <a:solidFill>
                  <a:schemeClr val="bg1"/>
                </a:solidFill>
              </a:rPr>
              <a:t>x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i="1" dirty="0">
                <a:solidFill>
                  <a:schemeClr val="bg1"/>
                </a:solidFill>
              </a:rPr>
              <a:t>x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,…, </a:t>
            </a:r>
            <a:r>
              <a:rPr lang="en-US" altLang="zh-CN" i="1" dirty="0" err="1">
                <a:solidFill>
                  <a:schemeClr val="bg1"/>
                </a:solidFill>
              </a:rPr>
              <a:t>x</a:t>
            </a:r>
            <a:r>
              <a:rPr lang="en-US" altLang="zh-CN" i="1" baseline="-25000" dirty="0" err="1">
                <a:solidFill>
                  <a:schemeClr val="bg1"/>
                </a:solidFill>
              </a:rPr>
              <a:t>n</a:t>
            </a:r>
            <a:r>
              <a:rPr lang="en-US" altLang="zh-CN" dirty="0">
                <a:solidFill>
                  <a:schemeClr val="bg1"/>
                </a:solidFill>
              </a:rPr>
              <a:t>) = </a:t>
            </a:r>
            <a:r>
              <a:rPr lang="en-US" altLang="zh-CN" i="1" dirty="0" err="1">
                <a:solidFill>
                  <a:schemeClr val="bg1"/>
                </a:solidFill>
              </a:rPr>
              <a:t>x</a:t>
            </a:r>
            <a:r>
              <a:rPr lang="en-US" altLang="zh-CN" baseline="30000" dirty="0" err="1">
                <a:solidFill>
                  <a:schemeClr val="bg1"/>
                </a:solidFill>
              </a:rPr>
              <a:t>T</a:t>
            </a:r>
            <a:r>
              <a:rPr lang="en-US" altLang="zh-CN" i="1" dirty="0" err="1">
                <a:solidFill>
                  <a:schemeClr val="bg1"/>
                </a:solidFill>
              </a:rPr>
              <a:t>Ax</a:t>
            </a:r>
            <a:r>
              <a:rPr lang="zh-CN" altLang="en-US" dirty="0">
                <a:solidFill>
                  <a:schemeClr val="bg1"/>
                </a:solidFill>
              </a:rPr>
              <a:t>是二次型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若对于</a:t>
            </a:r>
            <a:r>
              <a:rPr lang="zh-CN" altLang="en-US" dirty="0">
                <a:solidFill>
                  <a:srgbClr val="FFC000"/>
                </a:solidFill>
              </a:rPr>
              <a:t>任意</a:t>
            </a:r>
            <a:r>
              <a:rPr lang="en-US" altLang="zh-CN" i="1" dirty="0">
                <a:solidFill>
                  <a:srgbClr val="FFC000"/>
                </a:solidFill>
              </a:rPr>
              <a:t>x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  <a:sym typeface="Symbol" panose="05050102010706020507" pitchFamily="18" charset="2"/>
              </a:rPr>
              <a:t>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sz="3600" dirty="0">
                <a:solidFill>
                  <a:srgbClr val="FF0000"/>
                </a:solidFill>
              </a:rPr>
              <a:t>都有</a:t>
            </a:r>
            <a:r>
              <a:rPr lang="en-US" altLang="zh-CN" sz="3600" i="1" dirty="0">
                <a:solidFill>
                  <a:srgbClr val="FF0000"/>
                </a:solidFill>
              </a:rPr>
              <a:t>f</a:t>
            </a:r>
            <a:r>
              <a:rPr lang="en-US" altLang="zh-CN" sz="3600" dirty="0">
                <a:solidFill>
                  <a:srgbClr val="FF0000"/>
                </a:solidFill>
              </a:rPr>
              <a:t>(</a:t>
            </a:r>
            <a:r>
              <a:rPr lang="en-US" altLang="zh-CN" sz="3600" i="1" dirty="0">
                <a:solidFill>
                  <a:srgbClr val="FF0000"/>
                </a:solidFill>
              </a:rPr>
              <a:t>x</a:t>
            </a:r>
            <a:r>
              <a:rPr lang="en-US" altLang="zh-CN" sz="36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600" dirty="0">
                <a:solidFill>
                  <a:srgbClr val="FF0000"/>
                </a:solidFill>
              </a:rPr>
              <a:t>, </a:t>
            </a:r>
            <a:r>
              <a:rPr lang="en-US" altLang="zh-CN" sz="3600" i="1" dirty="0">
                <a:solidFill>
                  <a:srgbClr val="FF0000"/>
                </a:solidFill>
              </a:rPr>
              <a:t>x</a:t>
            </a:r>
            <a:r>
              <a:rPr lang="en-US" altLang="zh-CN" sz="3600" baseline="-25000" dirty="0">
                <a:solidFill>
                  <a:srgbClr val="FF0000"/>
                </a:solidFill>
              </a:rPr>
              <a:t>2</a:t>
            </a:r>
            <a:r>
              <a:rPr lang="en-US" altLang="zh-CN" sz="3600" dirty="0">
                <a:solidFill>
                  <a:srgbClr val="FF0000"/>
                </a:solidFill>
              </a:rPr>
              <a:t>,…, </a:t>
            </a:r>
            <a:r>
              <a:rPr lang="en-US" altLang="zh-CN" sz="3600" i="1" dirty="0" err="1">
                <a:solidFill>
                  <a:srgbClr val="FF0000"/>
                </a:solidFill>
              </a:rPr>
              <a:t>x</a:t>
            </a:r>
            <a:r>
              <a:rPr lang="en-US" altLang="zh-CN" sz="3600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3600" dirty="0">
                <a:solidFill>
                  <a:srgbClr val="FF0000"/>
                </a:solidFill>
              </a:rPr>
              <a:t>) &gt; 0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则称</a:t>
            </a:r>
            <a:r>
              <a:rPr lang="en-US" altLang="zh-CN" i="1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为正定二次型</a:t>
            </a:r>
            <a:r>
              <a:rPr lang="en-US" altLang="zh-CN" dirty="0">
                <a:solidFill>
                  <a:schemeClr val="bg1"/>
                </a:solidFill>
              </a:rPr>
              <a:t>(positive definite quadratic form). </a:t>
            </a:r>
          </a:p>
          <a:p>
            <a:pPr eaLnBrk="1" hangingPunct="1"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根据定义容易知道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二次型</a:t>
            </a:r>
          </a:p>
          <a:p>
            <a:pPr eaLnBrk="1" hangingPunct="1">
              <a:defRPr/>
            </a:pP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是正定的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而二次型</a:t>
            </a:r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不正定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因为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563938" y="3429000"/>
          <a:ext cx="30813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95245" imgH="171578" progId="Equation.3">
                  <p:embed/>
                </p:oleObj>
              </mc:Choice>
              <mc:Fallback>
                <p:oleObj name="公式" r:id="rId2" imgW="1495245" imgH="17157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429000"/>
                        <a:ext cx="30813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203575" y="4581525"/>
          <a:ext cx="42370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04845" imgH="171578" progId="Equation.3">
                  <p:embed/>
                </p:oleObj>
              </mc:Choice>
              <mc:Fallback>
                <p:oleObj name="公式" r:id="rId4" imgW="2104845" imgH="17157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581525"/>
                        <a:ext cx="42370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177350"/>
              </p:ext>
            </p:extLst>
          </p:nvPr>
        </p:nvGraphicFramePr>
        <p:xfrm>
          <a:off x="3995738" y="6021388"/>
          <a:ext cx="26654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76326" imgH="133194" progId="Equation.DSMT4">
                  <p:embed/>
                </p:oleObj>
              </mc:Choice>
              <mc:Fallback>
                <p:oleObj name="Equation" r:id="rId6" imgW="1276326" imgH="13319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6021388"/>
                        <a:ext cx="2665412" cy="512762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6496" cy="692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2"/>
            <a:ext cx="8460432" cy="712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8172450" cy="3676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86975"/>
            <a:ext cx="3328331" cy="2604176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2446882" y="1556792"/>
            <a:ext cx="5274310" cy="445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792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113" y="11113"/>
            <a:ext cx="9155113" cy="6641818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若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f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,…, </a:t>
            </a:r>
            <a:r>
              <a:rPr kumimoji="0" lang="en-US" altLang="zh-CN" sz="3200" b="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是正定二次型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则对于任意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= 1, 2, …, 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取</a:t>
            </a:r>
            <a:r>
              <a:rPr kumimoji="0" lang="en-US" altLang="zh-CN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= (0, …, 0, 1, 0, …, 0)</a:t>
            </a:r>
            <a:r>
              <a:rPr kumimoji="0" lang="en-US" altLang="zh-CN" sz="3200" b="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T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其中第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i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分量为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其余分量均为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0.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由于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f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1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,…, </a:t>
            </a:r>
            <a:r>
              <a:rPr kumimoji="0" lang="en-US" altLang="zh-CN" sz="3200" b="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x</a:t>
            </a:r>
            <a:r>
              <a:rPr kumimoji="0" lang="en-US" altLang="zh-CN" sz="3200" b="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 &gt; 0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知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b="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en-US" altLang="zh-CN" sz="3200" b="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ii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&gt; 0(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i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= 1, 2, …, </a:t>
            </a:r>
            <a:r>
              <a:rPr kumimoji="0" lang="en-US" altLang="zh-CN" sz="3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).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下面证明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Theorem 5.5  </a:t>
            </a:r>
            <a:r>
              <a:rPr kumimoji="0" lang="en-US" altLang="zh-CN" sz="3200" b="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zh-CN" altLang="en-US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元二次型正定的充要条件是</a:t>
            </a:r>
            <a:r>
              <a:rPr kumimoji="0" lang="en-US" altLang="zh-CN" sz="3200" b="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f </a:t>
            </a:r>
            <a:r>
              <a:rPr kumimoji="0" lang="zh-CN" altLang="en-US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的正惯性指数为</a:t>
            </a:r>
            <a:r>
              <a:rPr kumimoji="0" lang="en-US" altLang="zh-CN" sz="3200" b="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en-US" altLang="zh-CN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</a:p>
          <a:p>
            <a:pPr eaLnBrk="1" hangingPunct="1">
              <a:spcBef>
                <a:spcPct val="20000"/>
              </a:spcBef>
              <a:buClr>
                <a:srgbClr val="FFFFCC"/>
              </a:buClr>
              <a:buSzPct val="70000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44450"/>
            <a:ext cx="9144000" cy="68135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b="0" dirty="0">
                <a:solidFill>
                  <a:srgbClr val="FFFFFF"/>
                </a:solidFill>
              </a:rPr>
              <a:t>Proof </a:t>
            </a:r>
            <a:r>
              <a:rPr kumimoji="0" lang="zh-CN" altLang="en-US" b="0" dirty="0">
                <a:solidFill>
                  <a:srgbClr val="FFFFFF"/>
                </a:solidFill>
              </a:rPr>
              <a:t>设二次型</a:t>
            </a:r>
            <a:r>
              <a:rPr kumimoji="0" lang="en-US" altLang="zh-CN" b="0" i="1" dirty="0">
                <a:solidFill>
                  <a:srgbClr val="FFFFFF"/>
                </a:solidFill>
              </a:rPr>
              <a:t>f</a:t>
            </a:r>
            <a:r>
              <a:rPr kumimoji="0" lang="zh-CN" altLang="en-US" b="0" dirty="0">
                <a:solidFill>
                  <a:srgbClr val="FFFFFF"/>
                </a:solidFill>
              </a:rPr>
              <a:t>在</a:t>
            </a:r>
            <a:r>
              <a:rPr kumimoji="0" lang="zh-CN" altLang="en-US" b="0" dirty="0">
                <a:solidFill>
                  <a:srgbClr val="99CC00"/>
                </a:solidFill>
                <a:ea typeface="华文新魏" panose="02010800040101010101" pitchFamily="2" charset="-122"/>
              </a:rPr>
              <a:t>可逆</a:t>
            </a:r>
            <a:r>
              <a:rPr kumimoji="0" lang="zh-CN" altLang="en-US" b="0" dirty="0">
                <a:solidFill>
                  <a:srgbClr val="FFFFFF"/>
                </a:solidFill>
              </a:rPr>
              <a:t>线性变换</a:t>
            </a:r>
            <a:r>
              <a:rPr kumimoji="0" lang="en-US" altLang="zh-CN" i="1" dirty="0">
                <a:solidFill>
                  <a:srgbClr val="FFFFFF"/>
                </a:solidFill>
              </a:rPr>
              <a:t>x</a:t>
            </a:r>
            <a:r>
              <a:rPr kumimoji="0" lang="en-US" altLang="zh-CN" b="0" dirty="0">
                <a:solidFill>
                  <a:srgbClr val="FFFFFF"/>
                </a:solidFill>
              </a:rPr>
              <a:t> = </a:t>
            </a:r>
            <a:r>
              <a:rPr kumimoji="0" lang="en-US" altLang="zh-CN" i="1" dirty="0" err="1">
                <a:solidFill>
                  <a:srgbClr val="FFFFFF"/>
                </a:solidFill>
              </a:rPr>
              <a:t>Py</a:t>
            </a:r>
            <a:r>
              <a:rPr kumimoji="0" lang="zh-CN" altLang="en-US" b="0" dirty="0">
                <a:solidFill>
                  <a:srgbClr val="FFFFFF"/>
                </a:solidFill>
              </a:rPr>
              <a:t>下的标准形为</a:t>
            </a:r>
            <a:r>
              <a:rPr kumimoji="0" lang="zh-CN" altLang="en-US" b="0" dirty="0">
                <a:solidFill>
                  <a:srgbClr val="FFFFFF"/>
                </a:solidFill>
                <a:latin typeface="Tahoma"/>
              </a:rPr>
              <a:t> </a:t>
            </a: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b="0" dirty="0">
                <a:solidFill>
                  <a:srgbClr val="FFFFFF"/>
                </a:solidFill>
              </a:rPr>
              <a:t>(</a:t>
            </a:r>
            <a:r>
              <a:rPr kumimoji="0" lang="en-US" altLang="zh-CN" b="0" dirty="0">
                <a:solidFill>
                  <a:srgbClr val="FFFFFF"/>
                </a:solidFill>
                <a:sym typeface="Symbol" panose="05050102010706020507" pitchFamily="18" charset="2"/>
              </a:rPr>
              <a:t></a:t>
            </a:r>
            <a:r>
              <a:rPr kumimoji="0" lang="en-US" altLang="zh-CN" b="0" dirty="0">
                <a:solidFill>
                  <a:srgbClr val="FFFFFF"/>
                </a:solidFill>
              </a:rPr>
              <a:t>)</a:t>
            </a:r>
            <a:r>
              <a:rPr kumimoji="0" lang="en-US" altLang="zh-CN" b="0" dirty="0">
                <a:solidFill>
                  <a:srgbClr val="FFFFFF"/>
                </a:solidFill>
                <a:latin typeface="Tahoma"/>
              </a:rPr>
              <a:t> </a:t>
            </a:r>
            <a:r>
              <a:rPr kumimoji="0" lang="zh-CN" altLang="en-US" b="0" dirty="0">
                <a:solidFill>
                  <a:srgbClr val="FFFFFF"/>
                </a:solidFill>
              </a:rPr>
              <a:t>若存在某</a:t>
            </a:r>
            <a:r>
              <a:rPr kumimoji="0" lang="en-US" altLang="zh-CN" b="0" i="1" dirty="0">
                <a:solidFill>
                  <a:srgbClr val="FFFFFF"/>
                </a:solidFill>
              </a:rPr>
              <a:t>k</a:t>
            </a:r>
            <a:r>
              <a:rPr kumimoji="0" lang="en-US" altLang="zh-CN" b="0" i="1" baseline="-25000" dirty="0">
                <a:solidFill>
                  <a:srgbClr val="FFFFFF"/>
                </a:solidFill>
              </a:rPr>
              <a:t>i</a:t>
            </a:r>
            <a:r>
              <a:rPr kumimoji="0" lang="en-US" altLang="zh-CN" b="0" dirty="0">
                <a:solidFill>
                  <a:srgbClr val="FFFFFF"/>
                </a:solidFill>
                <a:latin typeface="Tahoma"/>
              </a:rPr>
              <a:t>≤</a:t>
            </a:r>
            <a:r>
              <a:rPr kumimoji="0" lang="en-US" altLang="zh-CN" b="0" dirty="0">
                <a:solidFill>
                  <a:srgbClr val="FFFFFF"/>
                </a:solidFill>
              </a:rPr>
              <a:t>0, </a:t>
            </a:r>
            <a:r>
              <a:rPr kumimoji="0" lang="zh-CN" altLang="en-US" b="0" dirty="0">
                <a:solidFill>
                  <a:srgbClr val="FFFFFF"/>
                </a:solidFill>
              </a:rPr>
              <a:t>取</a:t>
            </a:r>
            <a:r>
              <a:rPr kumimoji="0" lang="en-US" altLang="zh-CN" i="1" dirty="0">
                <a:solidFill>
                  <a:srgbClr val="FFFFFF"/>
                </a:solidFill>
              </a:rPr>
              <a:t>y</a:t>
            </a:r>
            <a:r>
              <a:rPr kumimoji="0" lang="en-US" altLang="zh-CN" b="0" dirty="0">
                <a:solidFill>
                  <a:srgbClr val="FFFFFF"/>
                </a:solidFill>
              </a:rPr>
              <a:t> = (0, …, 0, 1, 0, …, 0)</a:t>
            </a:r>
            <a:r>
              <a:rPr kumimoji="0" lang="en-US" altLang="zh-CN" b="0" baseline="30000" dirty="0">
                <a:solidFill>
                  <a:srgbClr val="FFFFFF"/>
                </a:solidFill>
              </a:rPr>
              <a:t>T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</a:rPr>
              <a:t>其中第</a:t>
            </a:r>
            <a:r>
              <a:rPr kumimoji="0" lang="en-US" altLang="zh-CN" b="0" i="1" dirty="0">
                <a:solidFill>
                  <a:srgbClr val="FFFFFF"/>
                </a:solidFill>
              </a:rPr>
              <a:t>i</a:t>
            </a:r>
            <a:r>
              <a:rPr kumimoji="0" lang="zh-CN" altLang="en-US" b="0" dirty="0">
                <a:solidFill>
                  <a:srgbClr val="FFFFFF"/>
                </a:solidFill>
              </a:rPr>
              <a:t>分量为</a:t>
            </a:r>
            <a:r>
              <a:rPr kumimoji="0" lang="en-US" altLang="zh-CN" b="0" dirty="0">
                <a:solidFill>
                  <a:srgbClr val="FFFFFF"/>
                </a:solidFill>
              </a:rPr>
              <a:t>1, </a:t>
            </a:r>
            <a:r>
              <a:rPr kumimoji="0" lang="zh-CN" altLang="en-US" b="0" dirty="0">
                <a:solidFill>
                  <a:srgbClr val="FFFFFF"/>
                </a:solidFill>
              </a:rPr>
              <a:t>其余分量均为</a:t>
            </a:r>
            <a:r>
              <a:rPr kumimoji="0" lang="en-US" altLang="zh-CN" b="0" dirty="0">
                <a:solidFill>
                  <a:srgbClr val="FFFFFF"/>
                </a:solidFill>
              </a:rPr>
              <a:t>0.</a:t>
            </a:r>
            <a:r>
              <a:rPr kumimoji="0" lang="en-US" altLang="zh-CN" b="0" dirty="0">
                <a:solidFill>
                  <a:srgbClr val="FFFFFF"/>
                </a:solidFill>
                <a:latin typeface="Tahoma"/>
              </a:rPr>
              <a:t> </a:t>
            </a: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b="0" dirty="0">
                <a:solidFill>
                  <a:srgbClr val="FFFFFF"/>
                </a:solidFill>
              </a:rPr>
              <a:t>由于</a:t>
            </a:r>
            <a:r>
              <a:rPr kumimoji="0" lang="en-US" altLang="zh-CN" i="1" dirty="0">
                <a:solidFill>
                  <a:srgbClr val="FFFFFF"/>
                </a:solidFill>
              </a:rPr>
              <a:t>P</a:t>
            </a:r>
            <a:r>
              <a:rPr kumimoji="0" lang="zh-CN" altLang="en-US" b="0" dirty="0">
                <a:solidFill>
                  <a:srgbClr val="FFFFFF"/>
                </a:solidFill>
              </a:rPr>
              <a:t>可逆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en-US" altLang="zh-CN" i="1" dirty="0">
                <a:solidFill>
                  <a:srgbClr val="FFFFFF"/>
                </a:solidFill>
              </a:rPr>
              <a:t>x</a:t>
            </a:r>
            <a:r>
              <a:rPr kumimoji="0" lang="en-US" altLang="zh-CN" b="0" dirty="0">
                <a:solidFill>
                  <a:srgbClr val="FFFFFF"/>
                </a:solidFill>
              </a:rPr>
              <a:t> = </a:t>
            </a:r>
            <a:r>
              <a:rPr kumimoji="0" lang="en-US" altLang="zh-CN" i="1" dirty="0" err="1">
                <a:solidFill>
                  <a:srgbClr val="FFFFFF"/>
                </a:solidFill>
              </a:rPr>
              <a:t>Py</a:t>
            </a:r>
            <a:r>
              <a:rPr kumimoji="0" lang="en-US" altLang="zh-CN" i="1" dirty="0">
                <a:solidFill>
                  <a:srgbClr val="FFFFFF"/>
                </a:solidFill>
              </a:rPr>
              <a:t> </a:t>
            </a:r>
            <a:r>
              <a:rPr kumimoji="0" lang="en-US" altLang="zh-CN" b="0" dirty="0">
                <a:solidFill>
                  <a:srgbClr val="FFFFFF"/>
                </a:solidFill>
                <a:sym typeface="Symbol" panose="05050102010706020507" pitchFamily="18" charset="2"/>
              </a:rPr>
              <a:t> </a:t>
            </a:r>
            <a:r>
              <a:rPr kumimoji="0" lang="en-US" altLang="zh-CN" dirty="0">
                <a:solidFill>
                  <a:srgbClr val="FFFFFF"/>
                </a:solidFill>
                <a:sym typeface="Symbol" panose="05050102010706020507" pitchFamily="18" charset="2"/>
              </a:rPr>
              <a:t>0</a:t>
            </a:r>
            <a:r>
              <a:rPr kumimoji="0" lang="en-US" altLang="zh-CN" b="0" dirty="0">
                <a:solidFill>
                  <a:srgbClr val="FFFFFF"/>
                </a:solidFill>
                <a:sym typeface="Symbol" panose="05050102010706020507" pitchFamily="18" charset="2"/>
              </a:rPr>
              <a:t>,</a:t>
            </a:r>
            <a:r>
              <a:rPr kumimoji="0" lang="zh-CN" altLang="en-US" b="0" dirty="0">
                <a:solidFill>
                  <a:srgbClr val="FFFFFF"/>
                </a:solidFill>
                <a:latin typeface="Tahoma"/>
                <a:sym typeface="Symbol" panose="05050102010706020507" pitchFamily="18" charset="2"/>
              </a:rPr>
              <a:t>这时</a:t>
            </a:r>
            <a:r>
              <a:rPr kumimoji="0" lang="en-US" altLang="zh-CN" b="0" i="1" dirty="0">
                <a:solidFill>
                  <a:srgbClr val="FFFFFF"/>
                </a:solidFill>
                <a:sym typeface="Symbol" panose="05050102010706020507" pitchFamily="18" charset="2"/>
              </a:rPr>
              <a:t>f</a:t>
            </a:r>
            <a:r>
              <a:rPr kumimoji="0" lang="en-US" altLang="zh-CN" b="0" dirty="0">
                <a:solidFill>
                  <a:srgbClr val="FFFFFF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i="1" dirty="0">
                <a:solidFill>
                  <a:srgbClr val="FFFFFF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zh-CN" b="0" dirty="0">
                <a:solidFill>
                  <a:srgbClr val="FFFFFF"/>
                </a:solidFill>
                <a:sym typeface="Symbol" panose="05050102010706020507" pitchFamily="18" charset="2"/>
              </a:rPr>
              <a:t>) = </a:t>
            </a:r>
            <a:r>
              <a:rPr kumimoji="0" lang="en-US" altLang="zh-CN" b="0" i="1" dirty="0">
                <a:solidFill>
                  <a:srgbClr val="FFFFFF"/>
                </a:solidFill>
              </a:rPr>
              <a:t>k</a:t>
            </a:r>
            <a:r>
              <a:rPr kumimoji="0" lang="en-US" altLang="zh-CN" b="0" i="1" baseline="-25000" dirty="0">
                <a:solidFill>
                  <a:srgbClr val="FFFFFF"/>
                </a:solidFill>
              </a:rPr>
              <a:t>i</a:t>
            </a:r>
            <a:r>
              <a:rPr kumimoji="0" lang="en-US" altLang="zh-CN" b="0" dirty="0">
                <a:solidFill>
                  <a:srgbClr val="FFFFFF"/>
                </a:solidFill>
                <a:latin typeface="Tahoma"/>
              </a:rPr>
              <a:t>≤</a:t>
            </a:r>
            <a:r>
              <a:rPr kumimoji="0" lang="en-US" altLang="zh-CN" b="0" dirty="0">
                <a:solidFill>
                  <a:srgbClr val="FFFFFF"/>
                </a:solidFill>
              </a:rPr>
              <a:t>0.</a:t>
            </a:r>
            <a:r>
              <a:rPr kumimoji="0" lang="zh-CN" altLang="en-US" b="0" dirty="0">
                <a:solidFill>
                  <a:srgbClr val="FFFFFF"/>
                </a:solidFill>
              </a:rPr>
              <a:t>与</a:t>
            </a:r>
            <a:r>
              <a:rPr kumimoji="0" lang="en-US" altLang="zh-CN" b="0" i="1" dirty="0">
                <a:solidFill>
                  <a:srgbClr val="FFFFFF"/>
                </a:solidFill>
              </a:rPr>
              <a:t>f</a:t>
            </a:r>
            <a:r>
              <a:rPr kumimoji="0" lang="zh-CN" altLang="en-US" b="0" dirty="0">
                <a:solidFill>
                  <a:srgbClr val="FFFFFF"/>
                </a:solidFill>
              </a:rPr>
              <a:t>正定条件矛盾</a:t>
            </a:r>
            <a:r>
              <a:rPr kumimoji="0" lang="en-US" altLang="zh-CN" b="0" dirty="0">
                <a:solidFill>
                  <a:srgbClr val="FFFFFF"/>
                </a:solidFill>
              </a:rPr>
              <a:t>. </a:t>
            </a:r>
            <a:r>
              <a:rPr kumimoji="0" lang="zh-CN" altLang="en-US" b="0" dirty="0">
                <a:solidFill>
                  <a:srgbClr val="FFFFFF"/>
                </a:solidFill>
              </a:rPr>
              <a:t>因此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en-US" altLang="zh-CN" b="0" i="1" dirty="0" err="1">
                <a:solidFill>
                  <a:srgbClr val="FFFFFF"/>
                </a:solidFill>
              </a:rPr>
              <a:t>k</a:t>
            </a:r>
            <a:r>
              <a:rPr kumimoji="0" lang="en-US" altLang="zh-CN" b="0" i="1" baseline="-25000" dirty="0" err="1">
                <a:solidFill>
                  <a:srgbClr val="FFFFFF"/>
                </a:solidFill>
              </a:rPr>
              <a:t>i</a:t>
            </a:r>
            <a:r>
              <a:rPr kumimoji="0" lang="en-US" altLang="zh-CN" b="0" i="1" baseline="-25000" dirty="0">
                <a:solidFill>
                  <a:srgbClr val="FFFFFF"/>
                </a:solidFill>
              </a:rPr>
              <a:t> </a:t>
            </a:r>
            <a:r>
              <a:rPr kumimoji="0" lang="en-US" altLang="zh-CN" b="0" dirty="0">
                <a:solidFill>
                  <a:srgbClr val="FFFFFF"/>
                </a:solidFill>
              </a:rPr>
              <a:t>&gt;</a:t>
            </a:r>
            <a:r>
              <a:rPr kumimoji="0" lang="en-US" altLang="zh-CN" b="0" dirty="0">
                <a:solidFill>
                  <a:srgbClr val="FFFFFF"/>
                </a:solidFill>
                <a:latin typeface="Tahoma"/>
              </a:rPr>
              <a:t> </a:t>
            </a:r>
            <a:r>
              <a:rPr kumimoji="0" lang="en-US" altLang="zh-CN" b="0" dirty="0">
                <a:solidFill>
                  <a:srgbClr val="FFFFFF"/>
                </a:solidFill>
              </a:rPr>
              <a:t>0 (</a:t>
            </a:r>
            <a:r>
              <a:rPr kumimoji="0" lang="en-US" altLang="zh-CN" b="0" i="1" dirty="0">
                <a:solidFill>
                  <a:srgbClr val="FFFFFF"/>
                </a:solidFill>
              </a:rPr>
              <a:t>i</a:t>
            </a:r>
            <a:r>
              <a:rPr kumimoji="0" lang="en-US" altLang="zh-CN" b="0" dirty="0">
                <a:solidFill>
                  <a:srgbClr val="FFFFFF"/>
                </a:solidFill>
              </a:rPr>
              <a:t> = 1, 2, …, </a:t>
            </a:r>
            <a:r>
              <a:rPr kumimoji="0" lang="en-US" altLang="zh-CN" b="0" i="1" dirty="0">
                <a:solidFill>
                  <a:srgbClr val="FFFFFF"/>
                </a:solidFill>
              </a:rPr>
              <a:t>n</a:t>
            </a:r>
            <a:r>
              <a:rPr kumimoji="0" lang="en-US" altLang="zh-CN" b="0" dirty="0">
                <a:solidFill>
                  <a:srgbClr val="FFFFFF"/>
                </a:solidFill>
              </a:rPr>
              <a:t>).</a:t>
            </a:r>
            <a:r>
              <a:rPr kumimoji="0" lang="en-US" altLang="zh-CN" b="0" dirty="0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endParaRPr kumimoji="0" lang="zh-CN" altLang="zh-CN" b="0" dirty="0">
              <a:solidFill>
                <a:srgbClr val="FFFFFF"/>
              </a:solidFill>
              <a:sym typeface="Symbol" panose="05050102010706020507" pitchFamily="18" charset="2"/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>
              <a:solidFill>
                <a:srgbClr val="FFFFFF"/>
              </a:solidFill>
            </a:endParaRPr>
          </a:p>
        </p:txBody>
      </p:sp>
      <p:graphicFrame>
        <p:nvGraphicFramePr>
          <p:cNvPr id="124931" name="Object 5"/>
          <p:cNvGraphicFramePr>
            <a:graphicFrameLocks noChangeAspect="1"/>
          </p:cNvGraphicFramePr>
          <p:nvPr/>
        </p:nvGraphicFramePr>
        <p:xfrm>
          <a:off x="2987675" y="1412875"/>
          <a:ext cx="41735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61956" imgH="152386" progId="Equation.3">
                  <p:embed/>
                </p:oleObj>
              </mc:Choice>
              <mc:Fallback>
                <p:oleObj name="公式" r:id="rId2" imgW="1561956" imgH="15238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12875"/>
                        <a:ext cx="417353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CC"/>
              </a:buClr>
              <a:defRPr/>
            </a:pPr>
            <a:r>
              <a:rPr kumimoji="0" lang="en-US" altLang="zh-CN" b="0" dirty="0">
                <a:solidFill>
                  <a:srgbClr val="FFFFFF"/>
                </a:solidFill>
              </a:rPr>
              <a:t>(</a:t>
            </a:r>
            <a:r>
              <a:rPr kumimoji="0" lang="en-US" altLang="zh-CN" b="0" dirty="0">
                <a:solidFill>
                  <a:srgbClr val="FFFFFF"/>
                </a:solidFill>
                <a:sym typeface="Symbol" panose="05050102010706020507" pitchFamily="18" charset="2"/>
              </a:rPr>
              <a:t></a:t>
            </a:r>
            <a:r>
              <a:rPr kumimoji="0" lang="en-US" altLang="zh-CN" b="0" dirty="0">
                <a:solidFill>
                  <a:srgbClr val="FFFFFF"/>
                </a:solidFill>
              </a:rPr>
              <a:t>)</a:t>
            </a:r>
            <a:r>
              <a:rPr kumimoji="0" lang="zh-CN" altLang="en-US" b="0" dirty="0">
                <a:solidFill>
                  <a:srgbClr val="FFFFFF"/>
                </a:solidFill>
                <a:latin typeface="Tahoma"/>
              </a:rPr>
              <a:t>假设</a:t>
            </a:r>
            <a:r>
              <a:rPr kumimoji="0" lang="zh-CN" altLang="en-US" b="0" dirty="0">
                <a:solidFill>
                  <a:srgbClr val="FFFFFF"/>
                </a:solidFill>
              </a:rPr>
              <a:t> </a:t>
            </a:r>
            <a:r>
              <a:rPr kumimoji="0" lang="en-US" altLang="zh-CN" b="0" i="1" dirty="0" err="1">
                <a:solidFill>
                  <a:srgbClr val="FFFFFF"/>
                </a:solidFill>
              </a:rPr>
              <a:t>k</a:t>
            </a:r>
            <a:r>
              <a:rPr kumimoji="0" lang="en-US" altLang="zh-CN" b="0" i="1" baseline="-25000" dirty="0" err="1">
                <a:solidFill>
                  <a:srgbClr val="FFFFFF"/>
                </a:solidFill>
              </a:rPr>
              <a:t>i</a:t>
            </a:r>
            <a:r>
              <a:rPr kumimoji="0" lang="en-US" altLang="zh-CN" b="0" i="1" baseline="-25000" dirty="0">
                <a:solidFill>
                  <a:srgbClr val="FFFFFF"/>
                </a:solidFill>
              </a:rPr>
              <a:t> </a:t>
            </a:r>
            <a:r>
              <a:rPr kumimoji="0" lang="en-US" altLang="zh-CN" b="0" dirty="0">
                <a:solidFill>
                  <a:srgbClr val="FFFFFF"/>
                </a:solidFill>
              </a:rPr>
              <a:t>&gt;</a:t>
            </a:r>
            <a:r>
              <a:rPr kumimoji="0" lang="en-US" altLang="zh-CN" b="0" dirty="0">
                <a:solidFill>
                  <a:srgbClr val="FFFFFF"/>
                </a:solidFill>
                <a:latin typeface="Tahoma"/>
              </a:rPr>
              <a:t> </a:t>
            </a:r>
            <a:r>
              <a:rPr kumimoji="0" lang="en-US" altLang="zh-CN" b="0" dirty="0">
                <a:solidFill>
                  <a:srgbClr val="FFFFFF"/>
                </a:solidFill>
              </a:rPr>
              <a:t>0, </a:t>
            </a:r>
            <a:r>
              <a:rPr kumimoji="0" lang="zh-CN" altLang="en-US" b="0" dirty="0">
                <a:solidFill>
                  <a:srgbClr val="FFFFFF"/>
                </a:solidFill>
              </a:rPr>
              <a:t>则对于任意</a:t>
            </a:r>
            <a:r>
              <a:rPr kumimoji="0" lang="en-US" altLang="zh-CN" i="1" dirty="0">
                <a:solidFill>
                  <a:srgbClr val="FFFFFF"/>
                </a:solidFill>
              </a:rPr>
              <a:t>x </a:t>
            </a:r>
            <a:r>
              <a:rPr kumimoji="0" lang="en-US" altLang="zh-CN" b="0" dirty="0">
                <a:solidFill>
                  <a:srgbClr val="FFFFFF"/>
                </a:solidFill>
                <a:sym typeface="Symbol" panose="05050102010706020507" pitchFamily="18" charset="2"/>
              </a:rPr>
              <a:t> </a:t>
            </a:r>
            <a:r>
              <a:rPr kumimoji="0" lang="en-US" altLang="zh-CN" dirty="0">
                <a:solidFill>
                  <a:srgbClr val="FFFFFF"/>
                </a:solidFill>
              </a:rPr>
              <a:t>0</a:t>
            </a:r>
            <a:r>
              <a:rPr kumimoji="0" lang="en-US" altLang="zh-CN" b="0" dirty="0">
                <a:solidFill>
                  <a:srgbClr val="FFFFFF"/>
                </a:solidFill>
              </a:rPr>
              <a:t>,</a:t>
            </a:r>
            <a:r>
              <a:rPr kumimoji="0" lang="zh-CN" altLang="en-US" b="0" dirty="0">
                <a:solidFill>
                  <a:srgbClr val="FFFFFF"/>
                </a:solidFill>
              </a:rPr>
              <a:t>有  </a:t>
            </a: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b="0" dirty="0">
                <a:solidFill>
                  <a:srgbClr val="FFFFFF"/>
                </a:solidFill>
                <a:latin typeface="Tahoma"/>
              </a:rPr>
              <a:t>进而</a:t>
            </a:r>
          </a:p>
          <a:p>
            <a:pPr eaLnBrk="1" hangingPunct="1">
              <a:buClr>
                <a:srgbClr val="FFFFCC"/>
              </a:buClr>
              <a:defRPr/>
            </a:pPr>
            <a:endParaRPr kumimoji="0" lang="zh-CN" altLang="en-US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endParaRPr kumimoji="0" lang="en-US" altLang="zh-CN" b="0" dirty="0">
              <a:solidFill>
                <a:srgbClr val="FFFFFF"/>
              </a:solidFill>
            </a:endParaRPr>
          </a:p>
          <a:p>
            <a:pPr eaLnBrk="1" hangingPunct="1">
              <a:buClr>
                <a:srgbClr val="FFFFCC"/>
              </a:buClr>
              <a:defRPr/>
            </a:pPr>
            <a:r>
              <a:rPr kumimoji="0" lang="zh-CN" altLang="en-US" b="0" dirty="0">
                <a:solidFill>
                  <a:srgbClr val="FFFFFF"/>
                </a:solidFill>
              </a:rPr>
              <a:t>对于任意二次型</a:t>
            </a:r>
            <a:r>
              <a:rPr kumimoji="0" lang="en-US" altLang="zh-CN" b="0" i="1" dirty="0">
                <a:solidFill>
                  <a:srgbClr val="FFFFFF"/>
                </a:solidFill>
              </a:rPr>
              <a:t>f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</a:rPr>
              <a:t>由于必存在一个正交变换</a:t>
            </a:r>
            <a:r>
              <a:rPr kumimoji="0" lang="en-US" altLang="zh-CN" i="1" dirty="0">
                <a:solidFill>
                  <a:srgbClr val="FFFFFF"/>
                </a:solidFill>
              </a:rPr>
              <a:t>x</a:t>
            </a:r>
            <a:r>
              <a:rPr kumimoji="0" lang="en-US" altLang="zh-CN" b="0" dirty="0">
                <a:solidFill>
                  <a:srgbClr val="FFFFFF"/>
                </a:solidFill>
              </a:rPr>
              <a:t> = </a:t>
            </a:r>
            <a:r>
              <a:rPr kumimoji="0" lang="en-US" altLang="zh-CN" i="1" dirty="0" err="1">
                <a:solidFill>
                  <a:srgbClr val="FFFFFF"/>
                </a:solidFill>
              </a:rPr>
              <a:t>Py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</a:rPr>
              <a:t>将</a:t>
            </a:r>
            <a:r>
              <a:rPr kumimoji="0" lang="en-US" altLang="zh-CN" b="0" i="1" dirty="0">
                <a:solidFill>
                  <a:srgbClr val="FFFFFF"/>
                </a:solidFill>
              </a:rPr>
              <a:t>f </a:t>
            </a:r>
            <a:r>
              <a:rPr kumimoji="0" lang="zh-CN" altLang="en-US" b="0" dirty="0">
                <a:solidFill>
                  <a:srgbClr val="FFFFFF"/>
                </a:solidFill>
              </a:rPr>
              <a:t>标准化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</a:rPr>
              <a:t>且标准形中平方项的系数为二次型</a:t>
            </a:r>
            <a:r>
              <a:rPr kumimoji="0" lang="en-US" altLang="zh-CN" b="0" i="1" dirty="0">
                <a:solidFill>
                  <a:srgbClr val="FFFFFF"/>
                </a:solidFill>
              </a:rPr>
              <a:t>f</a:t>
            </a:r>
            <a:r>
              <a:rPr kumimoji="0" lang="zh-CN" altLang="en-US" b="0" dirty="0">
                <a:solidFill>
                  <a:srgbClr val="FFFFFF"/>
                </a:solidFill>
              </a:rPr>
              <a:t>的矩阵的特征值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</a:rPr>
              <a:t>所以</a:t>
            </a:r>
            <a:r>
              <a:rPr kumimoji="0" lang="zh-CN" altLang="en-US" dirty="0">
                <a:solidFill>
                  <a:srgbClr val="FF0000"/>
                </a:solidFill>
              </a:rPr>
              <a:t>正定二次型</a:t>
            </a:r>
            <a:r>
              <a:rPr kumimoji="0" lang="en-US" altLang="zh-CN" i="1" dirty="0">
                <a:solidFill>
                  <a:srgbClr val="FF0000"/>
                </a:solidFill>
              </a:rPr>
              <a:t>f</a:t>
            </a:r>
            <a:r>
              <a:rPr kumimoji="0" lang="zh-CN" altLang="en-US" dirty="0">
                <a:solidFill>
                  <a:srgbClr val="FF0000"/>
                </a:solidFill>
              </a:rPr>
              <a:t>的矩阵的特征值全为正</a:t>
            </a:r>
            <a:r>
              <a:rPr kumimoji="0" lang="en-US" altLang="zh-CN" b="0" dirty="0">
                <a:solidFill>
                  <a:srgbClr val="FFFFFF"/>
                </a:solidFill>
              </a:rPr>
              <a:t>, </a:t>
            </a:r>
            <a:r>
              <a:rPr kumimoji="0" lang="zh-CN" altLang="en-US" b="0" dirty="0">
                <a:solidFill>
                  <a:srgbClr val="FFFFFF"/>
                </a:solidFill>
              </a:rPr>
              <a:t>即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27475" y="877888"/>
          <a:ext cx="18272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66726" imgH="171578" progId="Equation.3">
                  <p:embed/>
                </p:oleObj>
              </mc:Choice>
              <mc:Fallback>
                <p:oleObj name="公式" r:id="rId2" imgW="666726" imgH="17157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877888"/>
                        <a:ext cx="18272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547813" y="1989138"/>
          <a:ext cx="65357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714445" imgH="190386" progId="Equation.3">
                  <p:embed/>
                </p:oleObj>
              </mc:Choice>
              <mc:Fallback>
                <p:oleObj name="公式" r:id="rId4" imgW="2714445" imgH="19038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89138"/>
                        <a:ext cx="65357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484438" y="5445125"/>
          <a:ext cx="34242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52622" imgH="171578" progId="Equation.3">
                  <p:embed/>
                </p:oleObj>
              </mc:Choice>
              <mc:Fallback>
                <p:oleObj name="公式" r:id="rId6" imgW="1352622" imgH="17157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45125"/>
                        <a:ext cx="342423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9050" y="0"/>
            <a:ext cx="9163050" cy="669106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5.5.2 </a:t>
            </a:r>
            <a:r>
              <a:rPr kumimoji="0"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正定矩阵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Def</a:t>
            </a: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 5.9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正定二次型的矩阵称为</a:t>
            </a:r>
            <a:r>
              <a:rPr kumimoji="0"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正定矩阵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(positive definite matrix).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由于二次型的矩阵是实对称矩阵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因此正定矩阵仅对实对称阵而言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经过前面的分析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有</a:t>
            </a: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zh-CN" alt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Theorem 5.6  </a:t>
            </a:r>
            <a:r>
              <a:rPr kumimoji="0" lang="en-US" altLang="zh-CN" sz="3200" b="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n</a:t>
            </a:r>
            <a:r>
              <a:rPr kumimoji="0" lang="zh-CN" altLang="en-US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阶实对称矩阵</a:t>
            </a:r>
            <a:r>
              <a:rPr kumimoji="0" lang="en-US" altLang="zh-CN" sz="3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zh-CN" altLang="en-US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正定的充要条件是</a:t>
            </a:r>
            <a:r>
              <a:rPr kumimoji="0" lang="en-US" altLang="zh-CN" sz="3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zh-CN" altLang="en-US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的特征值全为正</a:t>
            </a:r>
            <a:r>
              <a:rPr kumimoji="0" lang="en-US" altLang="zh-CN" sz="3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endParaRPr kumimoji="0" lang="en-US" altLang="zh-CN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FFCC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根据上述定理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容易得出：若实对称矩阵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正定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则</a:t>
            </a:r>
            <a:r>
              <a:rPr kumimoji="0" lang="en-US" altLang="zh-CN" sz="3200" b="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k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en-US" altLang="zh-CN" sz="3200" b="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-1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en-US" altLang="zh-CN" sz="3200" b="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*</a:t>
            </a:r>
            <a:r>
              <a:rPr kumimoji="0" lang="en-US" altLang="zh-CN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, </a:t>
            </a:r>
            <a:r>
              <a:rPr kumimoji="0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A</a:t>
            </a:r>
            <a:r>
              <a:rPr kumimoji="0" lang="en-US" altLang="zh-CN" sz="3200" b="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2</a:t>
            </a:r>
            <a:r>
              <a:rPr kumimoji="0"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正定</a:t>
            </a:r>
            <a:r>
              <a:rPr kumimoji="0" lang="en-US" altLang="zh-CN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chemeClr val="bg1"/>
                </a:solidFill>
                <a:ea typeface="华文新魏" panose="02010800040101010101" pitchFamily="2" charset="-122"/>
              </a:rPr>
              <a:t>例</a:t>
            </a:r>
            <a:r>
              <a:rPr lang="en-US" altLang="zh-CN" sz="3200" dirty="0">
                <a:solidFill>
                  <a:schemeClr val="bg1"/>
                </a:solidFill>
              </a:rPr>
              <a:t>5.13 </a:t>
            </a:r>
            <a:r>
              <a:rPr lang="zh-CN" altLang="en-US" sz="3200" dirty="0">
                <a:solidFill>
                  <a:schemeClr val="bg1"/>
                </a:solidFill>
              </a:rPr>
              <a:t>设</a:t>
            </a:r>
            <a:r>
              <a:rPr lang="en-US" altLang="zh-CN" sz="3200" i="1" dirty="0">
                <a:solidFill>
                  <a:schemeClr val="bg1"/>
                </a:solidFill>
              </a:rPr>
              <a:t>n</a:t>
            </a:r>
            <a:r>
              <a:rPr lang="zh-CN" altLang="en-US" sz="3200" dirty="0">
                <a:solidFill>
                  <a:schemeClr val="bg1"/>
                </a:solidFill>
              </a:rPr>
              <a:t>阶实对称矩阵</a:t>
            </a:r>
            <a:r>
              <a:rPr lang="en-US" altLang="zh-CN" sz="3200" i="1" dirty="0">
                <a:solidFill>
                  <a:srgbClr val="FFC000"/>
                </a:solidFill>
              </a:rPr>
              <a:t>A</a:t>
            </a:r>
            <a:r>
              <a:rPr lang="zh-CN" altLang="en-US" sz="3200" dirty="0">
                <a:solidFill>
                  <a:srgbClr val="FFC000"/>
                </a:solidFill>
              </a:rPr>
              <a:t>和</a:t>
            </a:r>
            <a:r>
              <a:rPr lang="en-US" altLang="zh-CN" sz="3200" i="1" dirty="0">
                <a:solidFill>
                  <a:srgbClr val="FFC000"/>
                </a:solidFill>
              </a:rPr>
              <a:t>B</a:t>
            </a:r>
            <a:r>
              <a:rPr lang="zh-CN" altLang="en-US" sz="3200" dirty="0">
                <a:solidFill>
                  <a:srgbClr val="FFC000"/>
                </a:solidFill>
              </a:rPr>
              <a:t>是正定矩阵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zh-CN" altLang="en-US" sz="3200" dirty="0">
                <a:solidFill>
                  <a:schemeClr val="bg1"/>
                </a:solidFill>
              </a:rPr>
              <a:t>则</a:t>
            </a:r>
            <a:r>
              <a:rPr lang="en-US" altLang="zh-CN" sz="3200" i="1" dirty="0">
                <a:solidFill>
                  <a:srgbClr val="FFC000"/>
                </a:solidFill>
              </a:rPr>
              <a:t>A</a:t>
            </a:r>
            <a:r>
              <a:rPr lang="en-US" altLang="zh-CN" sz="3200" dirty="0">
                <a:solidFill>
                  <a:srgbClr val="FFC000"/>
                </a:solidFill>
              </a:rPr>
              <a:t> + </a:t>
            </a:r>
            <a:r>
              <a:rPr lang="en-US" altLang="zh-CN" sz="3200" i="1" dirty="0">
                <a:solidFill>
                  <a:srgbClr val="FFC000"/>
                </a:solidFill>
              </a:rPr>
              <a:t>B</a:t>
            </a:r>
            <a:r>
              <a:rPr lang="zh-CN" altLang="en-US" sz="3200" dirty="0">
                <a:solidFill>
                  <a:srgbClr val="FFC000"/>
                </a:solidFill>
              </a:rPr>
              <a:t>正定</a:t>
            </a:r>
            <a:r>
              <a:rPr lang="en-US" altLang="zh-CN" sz="3200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Proof </a:t>
            </a:r>
            <a:r>
              <a:rPr lang="zh-CN" altLang="en-US" sz="3200" dirty="0">
                <a:solidFill>
                  <a:schemeClr val="bg1"/>
                </a:solidFill>
              </a:rPr>
              <a:t>因为</a:t>
            </a:r>
            <a:r>
              <a:rPr lang="en-US" altLang="zh-CN" sz="3200" i="1" dirty="0">
                <a:solidFill>
                  <a:schemeClr val="bg1"/>
                </a:solidFill>
              </a:rPr>
              <a:t>A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i="1" dirty="0">
                <a:solidFill>
                  <a:schemeClr val="bg1"/>
                </a:solidFill>
              </a:rPr>
              <a:t>B</a:t>
            </a:r>
            <a:r>
              <a:rPr lang="zh-CN" altLang="en-US" sz="3200" dirty="0">
                <a:solidFill>
                  <a:schemeClr val="bg1"/>
                </a:solidFill>
              </a:rPr>
              <a:t>是正定矩阵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zh-CN" altLang="en-US" sz="3200" dirty="0">
                <a:solidFill>
                  <a:schemeClr val="bg1"/>
                </a:solidFill>
              </a:rPr>
              <a:t>所以</a:t>
            </a:r>
            <a:r>
              <a:rPr lang="en-US" altLang="zh-CN" sz="3200" i="1" dirty="0">
                <a:solidFill>
                  <a:schemeClr val="bg1"/>
                </a:solidFill>
              </a:rPr>
              <a:t>A</a:t>
            </a:r>
            <a:r>
              <a:rPr lang="en-US" altLang="zh-CN" sz="3200" baseline="30000" dirty="0">
                <a:solidFill>
                  <a:schemeClr val="bg1"/>
                </a:solidFill>
              </a:rPr>
              <a:t>T</a:t>
            </a:r>
            <a:r>
              <a:rPr lang="en-US" altLang="zh-CN" sz="3200" dirty="0">
                <a:solidFill>
                  <a:schemeClr val="bg1"/>
                </a:solidFill>
              </a:rPr>
              <a:t> = </a:t>
            </a:r>
            <a:r>
              <a:rPr lang="en-US" altLang="zh-CN" sz="3200" i="1" dirty="0">
                <a:solidFill>
                  <a:schemeClr val="bg1"/>
                </a:solidFill>
              </a:rPr>
              <a:t>A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zh-CN" altLang="en-US" sz="3200" dirty="0">
                <a:solidFill>
                  <a:schemeClr val="bg1"/>
                </a:solidFill>
              </a:rPr>
              <a:t>且</a:t>
            </a:r>
            <a:r>
              <a:rPr lang="en-US" altLang="zh-CN" sz="3200" i="1" dirty="0">
                <a:solidFill>
                  <a:schemeClr val="bg1"/>
                </a:solidFill>
              </a:rPr>
              <a:t>B</a:t>
            </a:r>
            <a:r>
              <a:rPr lang="en-US" altLang="zh-CN" sz="3200" baseline="30000" dirty="0">
                <a:solidFill>
                  <a:schemeClr val="bg1"/>
                </a:solidFill>
              </a:rPr>
              <a:t>T</a:t>
            </a:r>
            <a:r>
              <a:rPr lang="en-US" altLang="zh-CN" sz="3200" dirty="0">
                <a:solidFill>
                  <a:schemeClr val="bg1"/>
                </a:solidFill>
              </a:rPr>
              <a:t> = </a:t>
            </a:r>
            <a:r>
              <a:rPr lang="en-US" altLang="zh-CN" sz="3200" i="1" dirty="0">
                <a:solidFill>
                  <a:schemeClr val="bg1"/>
                </a:solidFill>
              </a:rPr>
              <a:t>B</a:t>
            </a:r>
            <a:r>
              <a:rPr lang="zh-CN" altLang="en-US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en-US" altLang="zh-CN" sz="3200" i="1" dirty="0">
                <a:solidFill>
                  <a:srgbClr val="FF0000"/>
                </a:solidFill>
              </a:rPr>
              <a:t>A</a:t>
            </a:r>
            <a:r>
              <a:rPr lang="en-US" altLang="zh-CN" sz="3200" dirty="0">
                <a:solidFill>
                  <a:srgbClr val="FF0000"/>
                </a:solidFill>
              </a:rPr>
              <a:t>+</a:t>
            </a:r>
            <a:r>
              <a:rPr lang="en-US" altLang="zh-CN" sz="3200" i="1" dirty="0">
                <a:solidFill>
                  <a:srgbClr val="FF0000"/>
                </a:solidFill>
              </a:rPr>
              <a:t>B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  <a:r>
              <a:rPr lang="en-US" altLang="zh-CN" sz="3200" baseline="30000" dirty="0">
                <a:solidFill>
                  <a:srgbClr val="FF0000"/>
                </a:solidFill>
              </a:rPr>
              <a:t>T</a:t>
            </a:r>
            <a:r>
              <a:rPr lang="en-US" altLang="zh-CN" sz="3200" dirty="0">
                <a:solidFill>
                  <a:srgbClr val="FF0000"/>
                </a:solidFill>
              </a:rPr>
              <a:t> = </a:t>
            </a:r>
            <a:r>
              <a:rPr lang="en-US" altLang="zh-CN" sz="3200" i="1" dirty="0">
                <a:solidFill>
                  <a:srgbClr val="FF0000"/>
                </a:solidFill>
              </a:rPr>
              <a:t>A</a:t>
            </a:r>
            <a:r>
              <a:rPr lang="en-US" altLang="zh-CN" sz="3200" baseline="30000" dirty="0">
                <a:solidFill>
                  <a:srgbClr val="FF0000"/>
                </a:solidFill>
              </a:rPr>
              <a:t>T</a:t>
            </a:r>
            <a:r>
              <a:rPr lang="en-US" altLang="zh-CN" sz="3200" dirty="0">
                <a:solidFill>
                  <a:srgbClr val="FF0000"/>
                </a:solidFill>
              </a:rPr>
              <a:t>+</a:t>
            </a:r>
            <a:r>
              <a:rPr lang="en-US" altLang="zh-CN" sz="3200" i="1" dirty="0">
                <a:solidFill>
                  <a:srgbClr val="FF0000"/>
                </a:solidFill>
              </a:rPr>
              <a:t> B</a:t>
            </a:r>
            <a:r>
              <a:rPr lang="en-US" altLang="zh-CN" sz="3200" baseline="30000" dirty="0">
                <a:solidFill>
                  <a:srgbClr val="FF0000"/>
                </a:solidFill>
              </a:rPr>
              <a:t>T</a:t>
            </a:r>
            <a:r>
              <a:rPr lang="en-US" altLang="zh-CN" sz="3200" dirty="0">
                <a:solidFill>
                  <a:srgbClr val="FF0000"/>
                </a:solidFill>
              </a:rPr>
              <a:t> = </a:t>
            </a:r>
            <a:r>
              <a:rPr lang="en-US" altLang="zh-CN" sz="3200" i="1" dirty="0">
                <a:solidFill>
                  <a:srgbClr val="FF0000"/>
                </a:solidFill>
              </a:rPr>
              <a:t>A+ B.</a:t>
            </a:r>
            <a:endParaRPr lang="en-US" altLang="zh-CN" sz="3200" baseline="300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i="1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对于任意</a:t>
            </a:r>
            <a:r>
              <a:rPr lang="en-US" altLang="zh-CN" sz="3200" i="1" dirty="0">
                <a:solidFill>
                  <a:schemeClr val="bg1"/>
                </a:solidFill>
              </a:rPr>
              <a:t>x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sym typeface="Symbol" panose="05050102010706020507" pitchFamily="18" charset="2"/>
              </a:rPr>
              <a:t> </a:t>
            </a:r>
            <a:r>
              <a:rPr lang="en-US" altLang="zh-CN" sz="3200" dirty="0">
                <a:solidFill>
                  <a:schemeClr val="bg1"/>
                </a:solidFill>
              </a:rPr>
              <a:t>0, </a:t>
            </a:r>
            <a:r>
              <a:rPr lang="zh-CN" altLang="en-US" sz="3200" dirty="0">
                <a:solidFill>
                  <a:schemeClr val="bg1"/>
                </a:solidFill>
              </a:rPr>
              <a:t>都有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CN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于是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en-US" altLang="zh-CN" sz="3200" i="1" dirty="0">
                <a:solidFill>
                  <a:schemeClr val="bg1"/>
                </a:solidFill>
              </a:rPr>
              <a:t>A + B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en-US" altLang="zh-CN" sz="3200" baseline="30000" dirty="0">
                <a:solidFill>
                  <a:schemeClr val="bg1"/>
                </a:solidFill>
              </a:rPr>
              <a:t>T</a:t>
            </a:r>
            <a:r>
              <a:rPr lang="en-US" altLang="zh-CN" sz="3200" dirty="0">
                <a:solidFill>
                  <a:schemeClr val="bg1"/>
                </a:solidFill>
              </a:rPr>
              <a:t> = </a:t>
            </a:r>
            <a:r>
              <a:rPr lang="en-US" altLang="zh-CN" sz="3200" i="1" dirty="0">
                <a:solidFill>
                  <a:schemeClr val="bg1"/>
                </a:solidFill>
              </a:rPr>
              <a:t>A + B</a:t>
            </a:r>
            <a:r>
              <a:rPr lang="zh-CN" altLang="en-US" sz="3200" dirty="0">
                <a:solidFill>
                  <a:schemeClr val="bg1"/>
                </a:solidFill>
              </a:rPr>
              <a:t>且</a:t>
            </a:r>
          </a:p>
          <a:p>
            <a:pPr marL="0" indent="0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因此</a:t>
            </a:r>
            <a:r>
              <a:rPr lang="en-US" altLang="zh-CN" sz="3200" i="1" dirty="0">
                <a:solidFill>
                  <a:schemeClr val="bg1"/>
                </a:solidFill>
              </a:rPr>
              <a:t>A</a:t>
            </a:r>
            <a:r>
              <a:rPr lang="en-US" altLang="zh-CN" sz="3200" dirty="0">
                <a:solidFill>
                  <a:schemeClr val="bg1"/>
                </a:solidFill>
              </a:rPr>
              <a:t> + </a:t>
            </a:r>
            <a:r>
              <a:rPr lang="en-US" altLang="zh-CN" sz="3200" i="1" dirty="0">
                <a:solidFill>
                  <a:schemeClr val="bg1"/>
                </a:solidFill>
              </a:rPr>
              <a:t>B</a:t>
            </a:r>
            <a:r>
              <a:rPr lang="zh-CN" altLang="en-US" sz="3200" dirty="0">
                <a:solidFill>
                  <a:schemeClr val="bg1"/>
                </a:solidFill>
              </a:rPr>
              <a:t>正定</a:t>
            </a:r>
            <a:r>
              <a:rPr lang="en-US" altLang="zh-CN" sz="3200" dirty="0">
                <a:solidFill>
                  <a:schemeClr val="bg1"/>
                </a:solidFill>
              </a:rPr>
              <a:t>. 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741532"/>
              </p:ext>
            </p:extLst>
          </p:nvPr>
        </p:nvGraphicFramePr>
        <p:xfrm>
          <a:off x="3131840" y="3922503"/>
          <a:ext cx="32083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61956" imgH="171578" progId="Equation.3">
                  <p:embed/>
                </p:oleObj>
              </mc:Choice>
              <mc:Fallback>
                <p:oleObj name="公式" r:id="rId2" imgW="1561956" imgH="17157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922503"/>
                        <a:ext cx="32083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039758"/>
              </p:ext>
            </p:extLst>
          </p:nvPr>
        </p:nvGraphicFramePr>
        <p:xfrm>
          <a:off x="2555776" y="5102119"/>
          <a:ext cx="51022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62237" imgH="171578" progId="Equation.3">
                  <p:embed/>
                </p:oleObj>
              </mc:Choice>
              <mc:Fallback>
                <p:oleObj name="公式" r:id="rId4" imgW="2562237" imgH="17157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102119"/>
                        <a:ext cx="51022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-177869"/>
            <a:ext cx="9144000" cy="684722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en-US" altLang="zh-CN" sz="3200" dirty="0"/>
              <a:t> </a:t>
            </a:r>
            <a:r>
              <a:rPr lang="zh-CN" altLang="en-US" sz="3200" dirty="0">
                <a:solidFill>
                  <a:schemeClr val="bg1"/>
                </a:solidFill>
                <a:ea typeface="华文新魏" pitchFamily="2" charset="-122"/>
              </a:rPr>
              <a:t>例</a:t>
            </a:r>
            <a:r>
              <a:rPr lang="en-US" altLang="zh-CN" sz="3200" dirty="0">
                <a:solidFill>
                  <a:schemeClr val="bg1"/>
                </a:solidFill>
              </a:rPr>
              <a:t>5.14 </a:t>
            </a:r>
            <a:r>
              <a:rPr lang="zh-CN" altLang="en-US" sz="3200" dirty="0">
                <a:solidFill>
                  <a:schemeClr val="bg1"/>
                </a:solidFill>
              </a:rPr>
              <a:t>判定实对称矩阵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endParaRPr lang="zh-CN" altLang="en-US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endParaRPr lang="zh-CN" altLang="en-US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endParaRPr lang="zh-CN" altLang="en-US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dirty="0">
                <a:solidFill>
                  <a:schemeClr val="bg1"/>
                </a:solidFill>
              </a:rPr>
              <a:t>是否正定</a:t>
            </a:r>
            <a:r>
              <a:rPr lang="en-US" altLang="zh-CN" sz="3200" dirty="0">
                <a:solidFill>
                  <a:schemeClr val="bg1"/>
                </a:solidFill>
              </a:rPr>
              <a:t>.</a:t>
            </a:r>
            <a:endParaRPr lang="en-US" altLang="zh-CN" sz="3200" dirty="0"/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endParaRPr lang="en-US" altLang="zh-CN" sz="3200" dirty="0"/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endParaRPr lang="en-US" altLang="zh-CN" sz="3200" dirty="0"/>
          </a:p>
        </p:txBody>
      </p:sp>
      <p:graphicFrame>
        <p:nvGraphicFramePr>
          <p:cNvPr id="129027" name="Object 5"/>
          <p:cNvGraphicFramePr>
            <a:graphicFrameLocks noChangeAspect="1"/>
          </p:cNvGraphicFramePr>
          <p:nvPr/>
        </p:nvGraphicFramePr>
        <p:xfrm>
          <a:off x="3492500" y="908050"/>
          <a:ext cx="2855913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80993" imgH="819122" progId="Equation.3">
                  <p:embed/>
                </p:oleObj>
              </mc:Choice>
              <mc:Fallback>
                <p:oleObj name="公式" r:id="rId2" imgW="1380993" imgH="81912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908050"/>
                        <a:ext cx="2855913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Theorem 5.7(Hurwitz</a:t>
            </a:r>
            <a:r>
              <a:rPr lang="zh-CN" altLang="en-US" sz="3200" dirty="0">
                <a:solidFill>
                  <a:srgbClr val="FF0000"/>
                </a:solidFill>
              </a:rPr>
              <a:t>赫尔维茨定理</a:t>
            </a:r>
            <a:r>
              <a:rPr lang="en-US" altLang="zh-CN" sz="3200" dirty="0">
                <a:solidFill>
                  <a:schemeClr val="bg1"/>
                </a:solidFill>
              </a:rPr>
              <a:t>)  </a:t>
            </a:r>
            <a:r>
              <a:rPr lang="en-US" altLang="zh-CN" sz="3200" i="1" dirty="0">
                <a:solidFill>
                  <a:schemeClr val="bg1"/>
                </a:solidFill>
              </a:rPr>
              <a:t>n</a:t>
            </a:r>
            <a:r>
              <a:rPr lang="zh-CN" altLang="en-US" sz="3200" dirty="0">
                <a:solidFill>
                  <a:schemeClr val="bg1"/>
                </a:solidFill>
              </a:rPr>
              <a:t>阶实对称矩阵正定的充要条件是</a:t>
            </a:r>
            <a:r>
              <a:rPr lang="en-US" altLang="zh-CN" sz="3200" i="1" dirty="0">
                <a:solidFill>
                  <a:srgbClr val="FF0000"/>
                </a:solidFill>
              </a:rPr>
              <a:t>A</a:t>
            </a:r>
            <a:r>
              <a:rPr lang="zh-CN" altLang="en-US" sz="3200" dirty="0">
                <a:solidFill>
                  <a:srgbClr val="FF0000"/>
                </a:solidFill>
              </a:rPr>
              <a:t>的各阶顺序主子式都为正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zh-CN" altLang="en-US" sz="3200" dirty="0">
                <a:solidFill>
                  <a:schemeClr val="bg1"/>
                </a:solidFill>
              </a:rPr>
              <a:t>即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067175" y="2205038"/>
          <a:ext cx="214947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0281" imgH="514350" progId="Equation.3">
                  <p:embed/>
                </p:oleObj>
              </mc:Choice>
              <mc:Fallback>
                <p:oleObj name="公式" r:id="rId2" imgW="1000281" imgH="5143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205038"/>
                        <a:ext cx="214947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979613" y="2565400"/>
          <a:ext cx="1219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14518" imgH="161982" progId="Equation.3">
                  <p:embed/>
                </p:oleObj>
              </mc:Choice>
              <mc:Fallback>
                <p:oleObj name="公式" r:id="rId4" imgW="514518" imgH="16198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65400"/>
                        <a:ext cx="1219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7"/>
          <p:cNvGraphicFramePr>
            <a:graphicFrameLocks noChangeAspect="1"/>
          </p:cNvGraphicFramePr>
          <p:nvPr/>
        </p:nvGraphicFramePr>
        <p:xfrm>
          <a:off x="7092950" y="2636838"/>
          <a:ext cx="452438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3007" imgH="0" progId="Equation.3">
                  <p:embed/>
                </p:oleObj>
              </mc:Choice>
              <mc:Fallback>
                <p:oleObj name="公式" r:id="rId6" imgW="143007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636838"/>
                        <a:ext cx="452438" cy="19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916238" y="3644900"/>
          <a:ext cx="3713162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09630" imgH="1123893" progId="Equation.3">
                  <p:embed/>
                </p:oleObj>
              </mc:Choice>
              <mc:Fallback>
                <p:oleObj name="公式" r:id="rId8" imgW="1809630" imgH="112389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644900"/>
                        <a:ext cx="3713162" cy="237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42718</TotalTime>
  <Words>1210</Words>
  <Application>Microsoft Office PowerPoint</Application>
  <PresentationFormat>全屏显示(4:3)</PresentationFormat>
  <Paragraphs>92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宋体</vt:lpstr>
      <vt:lpstr>Arial</vt:lpstr>
      <vt:lpstr>Tahoma</vt:lpstr>
      <vt:lpstr>Times New Roman</vt:lpstr>
      <vt:lpstr>Wingdings</vt:lpstr>
      <vt:lpstr>黑体</vt:lpstr>
      <vt:lpstr>模板</vt:lpstr>
      <vt:lpstr>自定义设计方案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赖红</dc:creator>
  <cp:lastModifiedBy>839147@qq.com</cp:lastModifiedBy>
  <cp:revision>249</cp:revision>
  <dcterms:created xsi:type="dcterms:W3CDTF">2017-12-14T02:20:40Z</dcterms:created>
  <dcterms:modified xsi:type="dcterms:W3CDTF">2022-12-12T06:29:29Z</dcterms:modified>
</cp:coreProperties>
</file>