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68" r:id="rId5"/>
    <p:sldId id="258" r:id="rId6"/>
    <p:sldId id="277" r:id="rId7"/>
    <p:sldId id="267" r:id="rId8"/>
    <p:sldId id="274" r:id="rId9"/>
    <p:sldId id="259" r:id="rId10"/>
    <p:sldId id="260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0C0C"/>
    <a:srgbClr val="C0C0C0"/>
    <a:srgbClr val="CCD4CC"/>
    <a:srgbClr val="8B9CDF"/>
    <a:srgbClr val="DDE3E4"/>
    <a:srgbClr val="673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3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9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6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99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0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0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0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E6CA98-0A83-4B5D-BD79-DEC7F081B6A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00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E6CA98-0A83-4B5D-BD79-DEC7F081B6A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41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4732DD7-F04C-4CF2-B684-390412F1E22E}"/>
              </a:ext>
            </a:extLst>
          </p:cNvPr>
          <p:cNvSpPr/>
          <p:nvPr/>
        </p:nvSpPr>
        <p:spPr>
          <a:xfrm>
            <a:off x="307550" y="1125587"/>
            <a:ext cx="11576900" cy="5065866"/>
          </a:xfrm>
          <a:prstGeom prst="roundRect">
            <a:avLst>
              <a:gd name="adj" fmla="val 38044"/>
            </a:avLst>
          </a:prstGeom>
          <a:solidFill>
            <a:srgbClr val="CCD4C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8D8C2-0541-4608-91D3-61DB89DBF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772" y="2847136"/>
            <a:ext cx="10931716" cy="1318160"/>
          </a:xfrm>
        </p:spPr>
        <p:txBody>
          <a:bodyPr>
            <a:noAutofit/>
          </a:bodyPr>
          <a:lstStyle/>
          <a:p>
            <a:pPr algn="ctr"/>
            <a:r>
              <a:rPr lang="ru-RU" sz="60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Экзаменационный билет №24</a:t>
            </a:r>
            <a:br>
              <a:rPr lang="ru-RU" sz="6000" cap="none" dirty="0">
                <a:solidFill>
                  <a:schemeClr val="tx1"/>
                </a:solidFill>
              </a:rPr>
            </a:br>
            <a:endParaRPr lang="ru-RU" sz="6000" dirty="0">
              <a:solidFill>
                <a:srgbClr val="0B0C0C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AA93F9-A0BD-4DDF-B7F1-E584151EF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574" y="3506216"/>
            <a:ext cx="11352852" cy="2009134"/>
          </a:xfrm>
        </p:spPr>
        <p:txBody>
          <a:bodyPr>
            <a:normAutofit fontScale="25000" lnSpcReduction="20000"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9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 профессиональному модулю ПМ.01 «Эксплуатация и модификация информационных систем» специальности 09.02.04 «Информационные системы (по отраслям)»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52359C4E-44CB-4D75-A8AC-94B6A2B5C2CF}"/>
              </a:ext>
            </a:extLst>
          </p:cNvPr>
          <p:cNvSpPr txBox="1">
            <a:spLocks/>
          </p:cNvSpPr>
          <p:nvPr/>
        </p:nvSpPr>
        <p:spPr>
          <a:xfrm>
            <a:off x="6391630" y="6395112"/>
            <a:ext cx="5941244" cy="462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cap="none" dirty="0">
                <a:solidFill>
                  <a:srgbClr val="0B0C0C"/>
                </a:solidFill>
              </a:rPr>
              <a:t>Выполнил Пономарёв Иван ИС1-20</a:t>
            </a:r>
          </a:p>
        </p:txBody>
      </p:sp>
    </p:spTree>
    <p:extLst>
      <p:ext uri="{BB962C8B-B14F-4D97-AF65-F5344CB8AC3E}">
        <p14:creationId xmlns:p14="http://schemas.microsoft.com/office/powerpoint/2010/main" val="375033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1402EF2-8767-4C04-B2D9-7B49C12B65CA}"/>
              </a:ext>
            </a:extLst>
          </p:cNvPr>
          <p:cNvSpPr/>
          <p:nvPr/>
        </p:nvSpPr>
        <p:spPr>
          <a:xfrm>
            <a:off x="787400" y="286603"/>
            <a:ext cx="10769600" cy="1559131"/>
          </a:xfrm>
          <a:prstGeom prst="roundRect">
            <a:avLst>
              <a:gd name="adj" fmla="val 11780"/>
            </a:avLst>
          </a:prstGeom>
          <a:solidFill>
            <a:srgbClr val="CCD4C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804CD-88AF-46CE-A0F6-60693C90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742814"/>
            <a:ext cx="10769600" cy="64670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B0C0C"/>
                </a:solidFill>
              </a:rPr>
              <a:t>Политика безопасности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5493B0-628D-4462-835F-55352E91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47" y="2220685"/>
            <a:ext cx="2029614" cy="20296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EA9F58-1609-46A6-89CC-A45EC9BDD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78" y="2301945"/>
            <a:ext cx="2261643" cy="226164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CAD7598-F67A-4165-A531-11B8467A9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33" y="2301945"/>
            <a:ext cx="1930425" cy="1930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C0274C-C155-41EF-8529-80002B9CBA80}"/>
              </a:ext>
            </a:extLst>
          </p:cNvPr>
          <p:cNvSpPr txBox="1"/>
          <p:nvPr/>
        </p:nvSpPr>
        <p:spPr>
          <a:xfrm>
            <a:off x="4371109" y="4482328"/>
            <a:ext cx="344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РЕЗЕРВИРОВАНИЕ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F896EC-096A-424F-A5D4-218FA5F49C2D}"/>
              </a:ext>
            </a:extLst>
          </p:cNvPr>
          <p:cNvSpPr txBox="1"/>
          <p:nvPr/>
        </p:nvSpPr>
        <p:spPr>
          <a:xfrm>
            <a:off x="285655" y="4482328"/>
            <a:ext cx="344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ТЕСТИРОВАНИЕ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E8E04-4A6D-41CE-9291-086D62BE87F1}"/>
              </a:ext>
            </a:extLst>
          </p:cNvPr>
          <p:cNvSpPr txBox="1"/>
          <p:nvPr/>
        </p:nvSpPr>
        <p:spPr>
          <a:xfrm>
            <a:off x="8244977" y="4482328"/>
            <a:ext cx="355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ВОССТАНОВЛЕНИЕ</a:t>
            </a:r>
          </a:p>
        </p:txBody>
      </p:sp>
    </p:spTree>
    <p:extLst>
      <p:ext uri="{BB962C8B-B14F-4D97-AF65-F5344CB8AC3E}">
        <p14:creationId xmlns:p14="http://schemas.microsoft.com/office/powerpoint/2010/main" val="84201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4732DD7-F04C-4CF2-B684-390412F1E22E}"/>
              </a:ext>
            </a:extLst>
          </p:cNvPr>
          <p:cNvSpPr/>
          <p:nvPr/>
        </p:nvSpPr>
        <p:spPr>
          <a:xfrm>
            <a:off x="660622" y="960861"/>
            <a:ext cx="10931716" cy="4564995"/>
          </a:xfrm>
          <a:prstGeom prst="roundRect">
            <a:avLst>
              <a:gd name="adj" fmla="val 38044"/>
            </a:avLst>
          </a:prstGeom>
          <a:solidFill>
            <a:srgbClr val="CCD4C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8D8C2-0541-4608-91D3-61DB89DBF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622" y="2788996"/>
            <a:ext cx="10931716" cy="90872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B0C0C"/>
                </a:solidFill>
              </a:rPr>
              <a:t>Демонстрация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55759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7228A7-80B9-46AC-97C0-24C86141B8B4}"/>
              </a:ext>
            </a:extLst>
          </p:cNvPr>
          <p:cNvSpPr/>
          <p:nvPr/>
        </p:nvSpPr>
        <p:spPr>
          <a:xfrm>
            <a:off x="787400" y="286603"/>
            <a:ext cx="10476345" cy="1559131"/>
          </a:xfrm>
          <a:prstGeom prst="roundRect">
            <a:avLst>
              <a:gd name="adj" fmla="val 11780"/>
            </a:avLst>
          </a:prstGeom>
          <a:solidFill>
            <a:srgbClr val="CCD4C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28FBE-1F44-4DFE-B108-A9B0D460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9" y="672417"/>
            <a:ext cx="10476345" cy="76917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0B0C0C"/>
                </a:solidFill>
              </a:rPr>
              <a:t>Тематика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2638CF4-D22E-4C17-AA7B-6116C2461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404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7E15879D-70AB-4156-B640-8F938EE41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429" y="1980488"/>
            <a:ext cx="12192000" cy="43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4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7228A7-80B9-46AC-97C0-24C86141B8B4}"/>
              </a:ext>
            </a:extLst>
          </p:cNvPr>
          <p:cNvSpPr/>
          <p:nvPr/>
        </p:nvSpPr>
        <p:spPr>
          <a:xfrm>
            <a:off x="787400" y="286603"/>
            <a:ext cx="10476345" cy="1559131"/>
          </a:xfrm>
          <a:prstGeom prst="roundRect">
            <a:avLst>
              <a:gd name="adj" fmla="val 11780"/>
            </a:avLst>
          </a:prstGeom>
          <a:solidFill>
            <a:srgbClr val="CCD4C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28FBE-1F44-4DFE-B108-A9B0D460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9" y="672417"/>
            <a:ext cx="10476345" cy="76917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B0C0C"/>
                </a:solidFill>
              </a:rPr>
              <a:t>Каскадная модель жизненного цикла ИС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2638CF4-D22E-4C17-AA7B-6116C2461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404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5F0600A-C1B9-4CAA-9D29-29EC5A82ECE3}"/>
              </a:ext>
            </a:extLst>
          </p:cNvPr>
          <p:cNvGrpSpPr/>
          <p:nvPr/>
        </p:nvGrpSpPr>
        <p:grpSpPr>
          <a:xfrm>
            <a:off x="2427349" y="2040466"/>
            <a:ext cx="7196443" cy="3857060"/>
            <a:chOff x="2427349" y="2040466"/>
            <a:chExt cx="7196443" cy="3857060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D935B490-EB5C-4712-A6FA-BC64339A245B}"/>
                </a:ext>
              </a:extLst>
            </p:cNvPr>
            <p:cNvGrpSpPr/>
            <p:nvPr/>
          </p:nvGrpSpPr>
          <p:grpSpPr>
            <a:xfrm>
              <a:off x="2427349" y="2040466"/>
              <a:ext cx="7196443" cy="3857060"/>
              <a:chOff x="498764" y="1971304"/>
              <a:chExt cx="7196443" cy="3857060"/>
            </a:xfrm>
          </p:grpSpPr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1C2F5303-E024-484F-8D71-5840944BF9EA}"/>
                  </a:ext>
                </a:extLst>
              </p:cNvPr>
              <p:cNvSpPr/>
              <p:nvPr/>
            </p:nvSpPr>
            <p:spPr>
              <a:xfrm>
                <a:off x="498764" y="1971304"/>
                <a:ext cx="2398815" cy="6709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АНАЛИЗ</a:t>
                </a:r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D73857F-DF7B-438B-A224-8919BBB3A9D6}"/>
                  </a:ext>
                </a:extLst>
              </p:cNvPr>
              <p:cNvSpPr/>
              <p:nvPr/>
            </p:nvSpPr>
            <p:spPr>
              <a:xfrm>
                <a:off x="1698171" y="2767830"/>
                <a:ext cx="2398815" cy="6709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ПРОЕКТИРВАНИЕ</a:t>
                </a:r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9CC9B159-65AF-41F6-8D6A-01B55D02FD8E}"/>
                  </a:ext>
                </a:extLst>
              </p:cNvPr>
              <p:cNvSpPr/>
              <p:nvPr/>
            </p:nvSpPr>
            <p:spPr>
              <a:xfrm>
                <a:off x="2897578" y="3564356"/>
                <a:ext cx="2398815" cy="6709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РАЗРАБОТКА</a:t>
                </a:r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659432B7-531D-4978-9C99-1A9FBC2EE749}"/>
                  </a:ext>
                </a:extLst>
              </p:cNvPr>
              <p:cNvSpPr/>
              <p:nvPr/>
            </p:nvSpPr>
            <p:spPr>
              <a:xfrm>
                <a:off x="4096985" y="4360882"/>
                <a:ext cx="2398815" cy="6709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ВНЕДРЕНИЕ</a:t>
                </a:r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4E11F177-67B7-43F5-AF45-D1E3B4C889C5}"/>
                  </a:ext>
                </a:extLst>
              </p:cNvPr>
              <p:cNvSpPr/>
              <p:nvPr/>
            </p:nvSpPr>
            <p:spPr>
              <a:xfrm>
                <a:off x="5296392" y="5157408"/>
                <a:ext cx="2398815" cy="6709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СОПРОВОЖДЕНИЕ</a:t>
                </a:r>
              </a:p>
            </p:txBody>
          </p:sp>
        </p:grpSp>
        <p:cxnSp>
          <p:nvCxnSpPr>
            <p:cNvPr id="14" name="Соединитель: уступ 13">
              <a:extLst>
                <a:ext uri="{FF2B5EF4-FFF2-40B4-BE49-F238E27FC236}">
                  <a16:creationId xmlns:a16="http://schemas.microsoft.com/office/drawing/2014/main" id="{48421704-CCF3-4F67-A2FF-7AA2F4677FFA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4826164" y="2375944"/>
              <a:ext cx="796802" cy="461048"/>
            </a:xfrm>
            <a:prstGeom prst="bentConnector3">
              <a:avLst>
                <a:gd name="adj1" fmla="val 100673"/>
              </a:avLst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Соединитель: уступ 15">
              <a:extLst>
                <a:ext uri="{FF2B5EF4-FFF2-40B4-BE49-F238E27FC236}">
                  <a16:creationId xmlns:a16="http://schemas.microsoft.com/office/drawing/2014/main" id="{0FA0BF71-6AB8-4D84-8E39-24867CF6DB77}"/>
                </a:ext>
              </a:extLst>
            </p:cNvPr>
            <p:cNvCxnSpPr/>
            <p:nvPr/>
          </p:nvCxnSpPr>
          <p:spPr>
            <a:xfrm>
              <a:off x="6025570" y="3172470"/>
              <a:ext cx="796802" cy="461048"/>
            </a:xfrm>
            <a:prstGeom prst="bentConnector3">
              <a:avLst>
                <a:gd name="adj1" fmla="val 100673"/>
              </a:avLst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Соединитель: уступ 16">
              <a:extLst>
                <a:ext uri="{FF2B5EF4-FFF2-40B4-BE49-F238E27FC236}">
                  <a16:creationId xmlns:a16="http://schemas.microsoft.com/office/drawing/2014/main" id="{DE0E30FE-12C9-4CF5-99DE-CBF85B2BB88D}"/>
                </a:ext>
              </a:extLst>
            </p:cNvPr>
            <p:cNvCxnSpPr/>
            <p:nvPr/>
          </p:nvCxnSpPr>
          <p:spPr>
            <a:xfrm>
              <a:off x="7224977" y="3968996"/>
              <a:ext cx="796802" cy="461048"/>
            </a:xfrm>
            <a:prstGeom prst="bentConnector3">
              <a:avLst>
                <a:gd name="adj1" fmla="val 100673"/>
              </a:avLst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Соединитель: уступ 17">
              <a:extLst>
                <a:ext uri="{FF2B5EF4-FFF2-40B4-BE49-F238E27FC236}">
                  <a16:creationId xmlns:a16="http://schemas.microsoft.com/office/drawing/2014/main" id="{7BC914AF-FD57-490E-8033-D10C3B9CA3E1}"/>
                </a:ext>
              </a:extLst>
            </p:cNvPr>
            <p:cNvCxnSpPr/>
            <p:nvPr/>
          </p:nvCxnSpPr>
          <p:spPr>
            <a:xfrm>
              <a:off x="8422073" y="4765522"/>
              <a:ext cx="796802" cy="461048"/>
            </a:xfrm>
            <a:prstGeom prst="bentConnector3">
              <a:avLst>
                <a:gd name="adj1" fmla="val 100673"/>
              </a:avLst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Соединитель: изогнутый 19">
              <a:extLst>
                <a:ext uri="{FF2B5EF4-FFF2-40B4-BE49-F238E27FC236}">
                  <a16:creationId xmlns:a16="http://schemas.microsoft.com/office/drawing/2014/main" id="{EFCCFAE3-9384-4655-AF77-CB57756DB571}"/>
                </a:ext>
              </a:extLst>
            </p:cNvPr>
            <p:cNvCxnSpPr>
              <a:stCxn id="12" idx="1"/>
            </p:cNvCxnSpPr>
            <p:nvPr/>
          </p:nvCxnSpPr>
          <p:spPr>
            <a:xfrm rot="10800000">
              <a:off x="6561117" y="5101000"/>
              <a:ext cx="663860" cy="461048"/>
            </a:xfrm>
            <a:prstGeom prst="curvedConnector3">
              <a:avLst>
                <a:gd name="adj1" fmla="val 100982"/>
              </a:avLst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Соединитель: изогнутый 21">
              <a:extLst>
                <a:ext uri="{FF2B5EF4-FFF2-40B4-BE49-F238E27FC236}">
                  <a16:creationId xmlns:a16="http://schemas.microsoft.com/office/drawing/2014/main" id="{0773C53B-2901-4ED5-84FE-1E7A5D97D3B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142016" y="4304474"/>
              <a:ext cx="2081806" cy="1257574"/>
            </a:xfrm>
            <a:prstGeom prst="curvedConnector3">
              <a:avLst>
                <a:gd name="adj1" fmla="val 99913"/>
              </a:avLst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Соединитель: изогнутый 24">
              <a:extLst>
                <a:ext uri="{FF2B5EF4-FFF2-40B4-BE49-F238E27FC236}">
                  <a16:creationId xmlns:a16="http://schemas.microsoft.com/office/drawing/2014/main" id="{CCDEEFD3-0572-43A0-B612-BB2B1E57D37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41453" y="3507949"/>
              <a:ext cx="3268515" cy="2054099"/>
            </a:xfrm>
            <a:prstGeom prst="curvedConnector3">
              <a:avLst>
                <a:gd name="adj1" fmla="val 100684"/>
              </a:avLst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Соединитель: изогнутый 27">
              <a:extLst>
                <a:ext uri="{FF2B5EF4-FFF2-40B4-BE49-F238E27FC236}">
                  <a16:creationId xmlns:a16="http://schemas.microsoft.com/office/drawing/2014/main" id="{052B6012-596A-410B-A5E7-06B13977B81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42261" y="2711422"/>
              <a:ext cx="4596571" cy="2850626"/>
            </a:xfrm>
            <a:prstGeom prst="curvedConnector3">
              <a:avLst>
                <a:gd name="adj1" fmla="val 100895"/>
              </a:avLst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Соединитель: изогнутый 30">
              <a:extLst>
                <a:ext uri="{FF2B5EF4-FFF2-40B4-BE49-F238E27FC236}">
                  <a16:creationId xmlns:a16="http://schemas.microsoft.com/office/drawing/2014/main" id="{F717F1AA-1F31-42EE-B3E9-6384561760D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rot="10800000">
              <a:off x="5149524" y="4304474"/>
              <a:ext cx="876047" cy="461048"/>
            </a:xfrm>
            <a:prstGeom prst="curvedConnector3">
              <a:avLst>
                <a:gd name="adj1" fmla="val 100156"/>
              </a:avLst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Соединитель: изогнутый 33">
              <a:extLst>
                <a:ext uri="{FF2B5EF4-FFF2-40B4-BE49-F238E27FC236}">
                  <a16:creationId xmlns:a16="http://schemas.microsoft.com/office/drawing/2014/main" id="{8A91D12F-5DA0-4547-967C-48F773FE47E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40297" y="3507948"/>
              <a:ext cx="2063912" cy="1257575"/>
            </a:xfrm>
            <a:prstGeom prst="curvedConnector3">
              <a:avLst>
                <a:gd name="adj1" fmla="val 100633"/>
              </a:avLst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Соединитель: изогнутый 36">
              <a:extLst>
                <a:ext uri="{FF2B5EF4-FFF2-40B4-BE49-F238E27FC236}">
                  <a16:creationId xmlns:a16="http://schemas.microsoft.com/office/drawing/2014/main" id="{4044EF4F-8DE6-4985-9981-6D7278279E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41106" y="2711421"/>
              <a:ext cx="3444461" cy="2063556"/>
            </a:xfrm>
            <a:prstGeom prst="curvedConnector3">
              <a:avLst>
                <a:gd name="adj1" fmla="val 100681"/>
              </a:avLst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Соединитель: изогнутый 39">
              <a:extLst>
                <a:ext uri="{FF2B5EF4-FFF2-40B4-BE49-F238E27FC236}">
                  <a16:creationId xmlns:a16="http://schemas.microsoft.com/office/drawing/2014/main" id="{C8191B4F-EDE8-46A1-B4EB-54CCCA56375A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rot="10800000">
              <a:off x="3950423" y="3507948"/>
              <a:ext cx="875740" cy="461049"/>
            </a:xfrm>
            <a:prstGeom prst="curvedConnector3">
              <a:avLst>
                <a:gd name="adj1" fmla="val 101529"/>
              </a:avLst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Соединитель: изогнутый 43">
              <a:extLst>
                <a:ext uri="{FF2B5EF4-FFF2-40B4-BE49-F238E27FC236}">
                  <a16:creationId xmlns:a16="http://schemas.microsoft.com/office/drawing/2014/main" id="{2F03E3CB-E837-4EEB-B8F6-04C62CF549C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41105" y="2739624"/>
              <a:ext cx="2184483" cy="1229374"/>
            </a:xfrm>
            <a:prstGeom prst="curvedConnector3">
              <a:avLst>
                <a:gd name="adj1" fmla="val 100557"/>
              </a:avLst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36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1402EF2-8767-4C04-B2D9-7B49C12B65CA}"/>
              </a:ext>
            </a:extLst>
          </p:cNvPr>
          <p:cNvSpPr/>
          <p:nvPr/>
        </p:nvSpPr>
        <p:spPr>
          <a:xfrm>
            <a:off x="711200" y="322889"/>
            <a:ext cx="10769600" cy="1559131"/>
          </a:xfrm>
          <a:prstGeom prst="roundRect">
            <a:avLst>
              <a:gd name="adj" fmla="val 11780"/>
            </a:avLst>
          </a:prstGeom>
          <a:solidFill>
            <a:srgbClr val="CCD4C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804CD-88AF-46CE-A0F6-60693C90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742814"/>
            <a:ext cx="10769600" cy="64670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B0C0C"/>
                </a:solidFill>
              </a:rPr>
              <a:t>Основные объекты системы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7297BED-BB1A-4CB6-BD2E-8B0865E42F71}"/>
              </a:ext>
            </a:extLst>
          </p:cNvPr>
          <p:cNvSpPr/>
          <p:nvPr/>
        </p:nvSpPr>
        <p:spPr>
          <a:xfrm>
            <a:off x="1409532" y="4520085"/>
            <a:ext cx="2424380" cy="752559"/>
          </a:xfrm>
          <a:prstGeom prst="roundRect">
            <a:avLst>
              <a:gd name="adj" fmla="val 50000"/>
            </a:avLst>
          </a:prstGeom>
          <a:solidFill>
            <a:srgbClr val="CCD4CC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spc="-50" dirty="0">
                <a:solidFill>
                  <a:srgbClr val="0B0C0C"/>
                </a:solidFill>
                <a:latin typeface="+mj-lt"/>
                <a:ea typeface="+mj-ea"/>
                <a:cs typeface="+mj-cs"/>
              </a:rPr>
              <a:t>Платежи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1F2A963-A98D-4921-8090-73D7E028F2B0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833912" y="4896365"/>
            <a:ext cx="2257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B24FBD7-8E32-4066-925F-AD462A470199}"/>
              </a:ext>
            </a:extLst>
          </p:cNvPr>
          <p:cNvCxnSpPr>
            <a:cxnSpLocks/>
          </p:cNvCxnSpPr>
          <p:nvPr/>
        </p:nvCxnSpPr>
        <p:spPr>
          <a:xfrm flipH="1">
            <a:off x="4059710" y="4005943"/>
            <a:ext cx="1213059" cy="8904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Арка 26">
            <a:extLst>
              <a:ext uri="{FF2B5EF4-FFF2-40B4-BE49-F238E27FC236}">
                <a16:creationId xmlns:a16="http://schemas.microsoft.com/office/drawing/2014/main" id="{E942AE49-0B2D-4088-A2F1-4684EAF6EF28}"/>
              </a:ext>
            </a:extLst>
          </p:cNvPr>
          <p:cNvSpPr/>
          <p:nvPr/>
        </p:nvSpPr>
        <p:spPr>
          <a:xfrm rot="10800000">
            <a:off x="4558937" y="3277056"/>
            <a:ext cx="3074124" cy="793923"/>
          </a:xfrm>
          <a:prstGeom prst="blockArc">
            <a:avLst>
              <a:gd name="adj1" fmla="val 10804781"/>
              <a:gd name="adj2" fmla="val 21547977"/>
              <a:gd name="adj3" fmla="val 0"/>
            </a:avLst>
          </a:prstGeom>
          <a:noFill/>
          <a:ln w="63500" cap="sq">
            <a:solidFill>
              <a:srgbClr val="000000"/>
            </a:solidFill>
          </a:ln>
          <a:effectLst>
            <a:outerShdw blurRad="76200" dist="38100" dir="2700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CB654946-3589-43FF-92A3-2CE265BF571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087826" y="4070979"/>
            <a:ext cx="26816" cy="1217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DC56FE55-70BA-4F38-BB7E-9B8DED5FEC58}"/>
              </a:ext>
            </a:extLst>
          </p:cNvPr>
          <p:cNvCxnSpPr>
            <a:cxnSpLocks/>
          </p:cNvCxnSpPr>
          <p:nvPr/>
        </p:nvCxnSpPr>
        <p:spPr>
          <a:xfrm flipH="1">
            <a:off x="8132290" y="4896365"/>
            <a:ext cx="2257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4293F414-5384-4C9C-94C2-5E9507044B71}"/>
              </a:ext>
            </a:extLst>
          </p:cNvPr>
          <p:cNvCxnSpPr>
            <a:cxnSpLocks/>
          </p:cNvCxnSpPr>
          <p:nvPr/>
        </p:nvCxnSpPr>
        <p:spPr>
          <a:xfrm>
            <a:off x="6926510" y="4032127"/>
            <a:ext cx="1213572" cy="8642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E0A6A9C-5DDF-4890-A1C0-BB4BBC40D215}"/>
              </a:ext>
            </a:extLst>
          </p:cNvPr>
          <p:cNvSpPr/>
          <p:nvPr/>
        </p:nvSpPr>
        <p:spPr>
          <a:xfrm>
            <a:off x="8358087" y="4520085"/>
            <a:ext cx="2586119" cy="752559"/>
          </a:xfrm>
          <a:prstGeom prst="roundRect">
            <a:avLst>
              <a:gd name="adj" fmla="val 50000"/>
            </a:avLst>
          </a:prstGeom>
          <a:solidFill>
            <a:srgbClr val="CCD4CC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spc="-50" dirty="0">
                <a:solidFill>
                  <a:srgbClr val="0B0C0C"/>
                </a:solidFill>
                <a:latin typeface="+mj-lt"/>
                <a:ea typeface="+mj-ea"/>
                <a:cs typeface="+mj-cs"/>
              </a:rPr>
              <a:t>Закупка киноплёнки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D36F917-5A6D-4C42-A33A-042B1F8C8228}"/>
              </a:ext>
            </a:extLst>
          </p:cNvPr>
          <p:cNvSpPr/>
          <p:nvPr/>
        </p:nvSpPr>
        <p:spPr>
          <a:xfrm>
            <a:off x="4788910" y="5288148"/>
            <a:ext cx="2597832" cy="752559"/>
          </a:xfrm>
          <a:prstGeom prst="roundRect">
            <a:avLst>
              <a:gd name="adj" fmla="val 50000"/>
            </a:avLst>
          </a:prstGeom>
          <a:solidFill>
            <a:srgbClr val="CCD4CC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spc="-50" dirty="0">
                <a:solidFill>
                  <a:srgbClr val="0B0C0C"/>
                </a:solidFill>
                <a:latin typeface="+mj-lt"/>
                <a:ea typeface="+mj-ea"/>
                <a:cs typeface="+mj-cs"/>
              </a:rPr>
              <a:t>Аренда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F9276AA8-3093-4E6B-91C8-381DC783B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627" y="1882020"/>
            <a:ext cx="2090742" cy="209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1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142B3C8-1852-4D6B-BFF3-FD9E544FF4B2}"/>
              </a:ext>
            </a:extLst>
          </p:cNvPr>
          <p:cNvSpPr/>
          <p:nvPr/>
        </p:nvSpPr>
        <p:spPr>
          <a:xfrm>
            <a:off x="787400" y="286603"/>
            <a:ext cx="10769600" cy="1559131"/>
          </a:xfrm>
          <a:prstGeom prst="roundRect">
            <a:avLst>
              <a:gd name="adj" fmla="val 11780"/>
            </a:avLst>
          </a:prstGeom>
          <a:solidFill>
            <a:srgbClr val="CCD4C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5D95E-DE6D-4D62-91AD-668B61F2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84" y="286603"/>
            <a:ext cx="10769600" cy="116218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B0C0C"/>
                </a:solidFill>
              </a:rPr>
              <a:t>UML</a:t>
            </a:r>
            <a:r>
              <a:rPr lang="ru-RU" dirty="0">
                <a:solidFill>
                  <a:srgbClr val="0B0C0C"/>
                </a:solidFill>
              </a:rPr>
              <a:t> – диаграммы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6083B5-52F4-4362-8DE7-D1791547A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19" y="1934336"/>
            <a:ext cx="3817401" cy="43952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3680D5-A061-426D-9FCA-6E2F6E2BE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837" y="2089675"/>
            <a:ext cx="6620865" cy="39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7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1402EF2-8767-4C04-B2D9-7B49C12B65CA}"/>
              </a:ext>
            </a:extLst>
          </p:cNvPr>
          <p:cNvSpPr/>
          <p:nvPr/>
        </p:nvSpPr>
        <p:spPr>
          <a:xfrm>
            <a:off x="711200" y="322889"/>
            <a:ext cx="10769600" cy="1559131"/>
          </a:xfrm>
          <a:prstGeom prst="roundRect">
            <a:avLst>
              <a:gd name="adj" fmla="val 11780"/>
            </a:avLst>
          </a:prstGeom>
          <a:solidFill>
            <a:srgbClr val="CCD4C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804CD-88AF-46CE-A0F6-60693C90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742814"/>
            <a:ext cx="10769600" cy="64670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B0C0C"/>
                </a:solidFill>
              </a:rPr>
              <a:t>Инфологическая модель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30863B-E015-4F71-B172-25698DDF6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88" y="1953492"/>
            <a:ext cx="6361424" cy="43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390EC7-9126-4931-91A3-DF8AD60E0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78" y="1696630"/>
            <a:ext cx="6014043" cy="4494610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1402EF2-8767-4C04-B2D9-7B49C12B65CA}"/>
              </a:ext>
            </a:extLst>
          </p:cNvPr>
          <p:cNvSpPr/>
          <p:nvPr/>
        </p:nvSpPr>
        <p:spPr>
          <a:xfrm>
            <a:off x="711200" y="322889"/>
            <a:ext cx="10769600" cy="1559131"/>
          </a:xfrm>
          <a:prstGeom prst="roundRect">
            <a:avLst>
              <a:gd name="adj" fmla="val 11780"/>
            </a:avLst>
          </a:prstGeom>
          <a:solidFill>
            <a:srgbClr val="CCD4C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804CD-88AF-46CE-A0F6-60693C90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742814"/>
            <a:ext cx="10769600" cy="64670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B0C0C"/>
                </a:solidFill>
              </a:rPr>
              <a:t>Даталогическая модель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90898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142B3C8-1852-4D6B-BFF3-FD9E544FF4B2}"/>
              </a:ext>
            </a:extLst>
          </p:cNvPr>
          <p:cNvSpPr/>
          <p:nvPr/>
        </p:nvSpPr>
        <p:spPr>
          <a:xfrm>
            <a:off x="787400" y="286603"/>
            <a:ext cx="10769600" cy="1559131"/>
          </a:xfrm>
          <a:prstGeom prst="roundRect">
            <a:avLst>
              <a:gd name="adj" fmla="val 11780"/>
            </a:avLst>
          </a:prstGeom>
          <a:solidFill>
            <a:srgbClr val="CCD4C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5D95E-DE6D-4D62-91AD-668B61F2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84" y="286603"/>
            <a:ext cx="10769600" cy="1559131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B0C0C"/>
                </a:solidFill>
              </a:rPr>
              <a:t>Инструментальное средство разработки</a:t>
            </a:r>
            <a:br>
              <a:rPr lang="ru-RU" dirty="0">
                <a:solidFill>
                  <a:srgbClr val="0B0C0C"/>
                </a:solidFill>
              </a:rPr>
            </a:br>
            <a:r>
              <a:rPr lang="ru-RU" dirty="0">
                <a:solidFill>
                  <a:srgbClr val="0B0C0C"/>
                </a:solidFill>
              </a:rPr>
              <a:t>Платформа 1С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5FF035-E4C0-463F-834D-B93A21BF2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51" y="2244689"/>
            <a:ext cx="4576464" cy="357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AC7438C-FE0F-4258-BE5D-275AA83169F7}"/>
              </a:ext>
            </a:extLst>
          </p:cNvPr>
          <p:cNvSpPr/>
          <p:nvPr/>
        </p:nvSpPr>
        <p:spPr>
          <a:xfrm>
            <a:off x="787400" y="286603"/>
            <a:ext cx="10769600" cy="1559131"/>
          </a:xfrm>
          <a:prstGeom prst="roundRect">
            <a:avLst>
              <a:gd name="adj" fmla="val 11780"/>
            </a:avLst>
          </a:prstGeom>
          <a:solidFill>
            <a:srgbClr val="CCD4C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65F60-2F57-40F5-B5A5-DB2A764D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86604"/>
            <a:ext cx="10769600" cy="1209688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B0C0C"/>
                </a:solidFill>
              </a:rPr>
              <a:t>Внешний вид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2A372E-3BF6-4764-AAA2-C9C7A7C490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7400" y="2136575"/>
            <a:ext cx="6356959" cy="14317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772B87-EB2D-479E-BCF9-76402B09D3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94026" y="2136575"/>
            <a:ext cx="4682239" cy="29144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8CD582-3585-4429-B58B-6006E4E68A2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80759" y="3698657"/>
            <a:ext cx="4177538" cy="25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Другая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C0C0C0"/>
      </a:accent1>
      <a:accent2>
        <a:srgbClr val="8B9CDF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595959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</TotalTime>
  <Words>75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Calibri</vt:lpstr>
      <vt:lpstr>Times New Roman</vt:lpstr>
      <vt:lpstr>Ретро</vt:lpstr>
      <vt:lpstr>Экзаменационный билет №24 </vt:lpstr>
      <vt:lpstr>Тематика</vt:lpstr>
      <vt:lpstr>Каскадная модель жизненного цикла ИС</vt:lpstr>
      <vt:lpstr>Основные объекты системы</vt:lpstr>
      <vt:lpstr>UML – диаграммы</vt:lpstr>
      <vt:lpstr>Инфологическая модель базы данных</vt:lpstr>
      <vt:lpstr>Даталогическая модель базы данных</vt:lpstr>
      <vt:lpstr>Инструментальное средство разработки Платформа 1С</vt:lpstr>
      <vt:lpstr>Внешний вид</vt:lpstr>
      <vt:lpstr>Политика безопасности</vt:lpstr>
      <vt:lpstr>Демонстрация системы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Сергей Г.</dc:creator>
  <cp:lastModifiedBy>Иван</cp:lastModifiedBy>
  <cp:revision>31</cp:revision>
  <dcterms:created xsi:type="dcterms:W3CDTF">2023-05-16T17:37:51Z</dcterms:created>
  <dcterms:modified xsi:type="dcterms:W3CDTF">2023-06-30T06:44:00Z</dcterms:modified>
</cp:coreProperties>
</file>