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902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96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96875218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96875218e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896875218e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6875218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g38968752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be9fc3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5be9fc32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85be9fc329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c7c93f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c7c93f19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85c7c93f19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c7c93f1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c7c93f1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85c7c93f1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96875218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96875218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896875218e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be9fc32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be9fc329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85be9fc329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 Course</a:t>
            </a:r>
            <a:endParaRPr sz="2400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3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989683" y="4157822"/>
            <a:ext cx="2631915" cy="32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C&amp;P</a:t>
            </a:r>
            <a:r>
              <a:rPr lang="en-US" sz="2099" b="0" i="0" u="none" strike="noStrike" cap="non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 Course</a:t>
            </a:r>
            <a:endParaRPr sz="2099" b="0" i="0" u="none" strike="noStrike" cap="non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able of Contents">
  <p:cSld name="3_Table of Conten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able of Contents">
  <p:cSld name="2_Table of Conten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5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5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790000" y="450001"/>
            <a:ext cx="6837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3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4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5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 rtl="0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4640" algn="l" rtl="0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9"/>
              <a:buFont typeface="Arial"/>
              <a:buNone/>
            </a:pPr>
            <a:endParaRPr sz="1959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52">
          <p15:clr>
            <a:srgbClr val="F26B43"/>
          </p15:clr>
        </p15:guide>
        <p15:guide id="3" pos="5886">
          <p15:clr>
            <a:srgbClr val="F26B43"/>
          </p15:clr>
        </p15:guide>
        <p15:guide id="4" orient="horz" pos="323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222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309093" y="212850"/>
            <a:ext cx="7561200" cy="17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100" b="1" dirty="0" err="1">
                <a:solidFill>
                  <a:schemeClr val="lt1"/>
                </a:solidFill>
              </a:rPr>
              <a:t>PowerSense</a:t>
            </a:r>
            <a:r>
              <a:rPr lang="en-US" sz="3100" b="1" dirty="0">
                <a:solidFill>
                  <a:schemeClr val="lt1"/>
                </a:solidFill>
              </a:rPr>
              <a:t> RD: </a:t>
            </a:r>
            <a:r>
              <a:rPr lang="en-US" sz="3100" b="1" dirty="0" err="1">
                <a:solidFill>
                  <a:schemeClr val="lt1"/>
                </a:solidFill>
              </a:rPr>
              <a:t>Iluminando</a:t>
            </a:r>
            <a:r>
              <a:rPr lang="en-US" sz="3100" b="1" dirty="0">
                <a:solidFill>
                  <a:schemeClr val="lt1"/>
                </a:solidFill>
              </a:rPr>
              <a:t> </a:t>
            </a:r>
            <a:r>
              <a:rPr lang="en-US" sz="3100" b="1" dirty="0" err="1">
                <a:solidFill>
                  <a:schemeClr val="lt1"/>
                </a:solidFill>
              </a:rPr>
              <a:t>el</a:t>
            </a:r>
            <a:r>
              <a:rPr lang="en-US" sz="3100" b="1" dirty="0">
                <a:solidFill>
                  <a:schemeClr val="lt1"/>
                </a:solidFill>
              </a:rPr>
              <a:t> </a:t>
            </a:r>
            <a:r>
              <a:rPr lang="en-US" sz="3100" b="1" dirty="0" err="1">
                <a:solidFill>
                  <a:schemeClr val="lt1"/>
                </a:solidFill>
              </a:rPr>
              <a:t>futuro</a:t>
            </a:r>
            <a:r>
              <a:rPr lang="en-US" sz="3100" b="1" dirty="0">
                <a:solidFill>
                  <a:schemeClr val="lt1"/>
                </a:solidFill>
              </a:rPr>
              <a:t> </a:t>
            </a:r>
            <a:r>
              <a:rPr lang="en-US" sz="3100" b="1" dirty="0" err="1">
                <a:solidFill>
                  <a:srgbClr val="434343"/>
                </a:solidFill>
              </a:rPr>
              <a:t>energético</a:t>
            </a:r>
            <a:r>
              <a:rPr lang="en-US" sz="3100" b="1" dirty="0">
                <a:solidFill>
                  <a:srgbClr val="434343"/>
                </a:solidFill>
              </a:rPr>
              <a:t> de la República Dominicana.</a:t>
            </a:r>
            <a:endParaRPr sz="3100" b="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 sz="3100" b="1" dirty="0">
              <a:solidFill>
                <a:srgbClr val="434343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663425" y="4033350"/>
            <a:ext cx="1680600" cy="21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i="1">
                <a:solidFill>
                  <a:schemeClr val="dk1"/>
                </a:solidFill>
              </a:rPr>
              <a:t>Transformamos datos en decisiones inteligentes para un país más eficiente, sostenible y consciente del valor de su energía.</a:t>
            </a:r>
            <a:endParaRPr sz="13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6" descr=" a image on electrical data analisis, power plants etc for a pitch slide powersensepitch deck clsoing image"/>
          <p:cNvPicPr preferRelativeResize="0"/>
          <p:nvPr/>
        </p:nvPicPr>
        <p:blipFill rotWithShape="1">
          <a:blip r:embed="rId3">
            <a:alphaModFix/>
          </a:blip>
          <a:srcRect l="10249"/>
          <a:stretch/>
        </p:blipFill>
        <p:spPr>
          <a:xfrm>
            <a:off x="522300" y="1558325"/>
            <a:ext cx="6933574" cy="42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974725" y="2054524"/>
            <a:ext cx="6575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sz="2399"/>
              <a:t>PROPUESTA DE PROYECTO: ANÁLISIS DE DEMANDA ELÉCTRICA Y OPTIMIZACIÓN DE CONSUMO</a:t>
            </a:r>
            <a:endParaRPr sz="2399"/>
          </a:p>
        </p:txBody>
      </p:sp>
      <p:sp>
        <p:nvSpPr>
          <p:cNvPr id="62" name="Google Shape;62;p8"/>
          <p:cNvSpPr/>
          <p:nvPr/>
        </p:nvSpPr>
        <p:spPr>
          <a:xfrm>
            <a:off x="6123375" y="3465525"/>
            <a:ext cx="2550000" cy="27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SenpAI 先輩</a:t>
            </a:r>
            <a:endParaRPr sz="3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Sarah Peña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Deybby Rosario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Darwin Méndez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Isaac Cabrera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Jean Castellanos</a:t>
            </a:r>
            <a:endParaRPr sz="200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body" idx="5"/>
          </p:nvPr>
        </p:nvSpPr>
        <p:spPr>
          <a:xfrm>
            <a:off x="1269275" y="1965125"/>
            <a:ext cx="27897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Crecimiento Acelerado de la Demanda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El aumento constante del consumo energético nacional supera la capacidad de planificación y distribución eficiente de las empresas eléctricas.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Desafíos actuales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5"/>
          </p:nvPr>
        </p:nvSpPr>
        <p:spPr>
          <a:xfrm>
            <a:off x="5963650" y="4186725"/>
            <a:ext cx="27897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>
                <a:solidFill>
                  <a:schemeClr val="dk1"/>
                </a:solidFill>
              </a:rPr>
              <a:t>Escasa Conciencia Energética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Los usuarios finales carecen de información clara sobre cómo y cuándo consumen más energía, dificultando el uso responsable y sostenible.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5"/>
          </p:nvPr>
        </p:nvSpPr>
        <p:spPr>
          <a:xfrm>
            <a:off x="5963650" y="1965125"/>
            <a:ext cx="27897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Desigualdad Regional en el Consumo</a:t>
            </a:r>
            <a:endParaRPr b="1">
              <a:solidFill>
                <a:schemeClr val="dk1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Las zonas urbanas concentran la mayor parte de la demanda, mientras que las regiones rurales presentan carencias de suministro y monitoreo.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5"/>
          </p:nvPr>
        </p:nvSpPr>
        <p:spPr>
          <a:xfrm>
            <a:off x="1269275" y="4186725"/>
            <a:ext cx="2789700" cy="17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Falta de Análisis Predictivo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La toma de decisiones se basa en datos históricos sin herramientas analíticas que anticipen tendencias o comportamientos de consumo.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l="20025" t="30784" r="60333" b="31157"/>
          <a:stretch/>
        </p:blipFill>
        <p:spPr>
          <a:xfrm>
            <a:off x="4363774" y="2769925"/>
            <a:ext cx="1175274" cy="15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/>
        </p:nvSpPr>
        <p:spPr>
          <a:xfrm>
            <a:off x="449467" y="307412"/>
            <a:ext cx="854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¿Qué aportaría a la resolución?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700625" y="1431925"/>
            <a:ext cx="4675200" cy="4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Sería útil tener una plataforma de análisis de datos eléctricos que permita: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Visualizar tendencias</a:t>
            </a:r>
            <a:r>
              <a:rPr lang="en-US">
                <a:solidFill>
                  <a:schemeClr val="dk1"/>
                </a:solidFill>
              </a:rPr>
              <a:t> históricas y actuales del consumo energético nacional.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Identificar patrones</a:t>
            </a:r>
            <a:r>
              <a:rPr lang="en-US">
                <a:solidFill>
                  <a:schemeClr val="dk1"/>
                </a:solidFill>
              </a:rPr>
              <a:t> por región y empresa distribuidora.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Apoyar la toma de decisiones</a:t>
            </a:r>
            <a:r>
              <a:rPr lang="en-US">
                <a:solidFill>
                  <a:schemeClr val="dk1"/>
                </a:solidFill>
              </a:rPr>
              <a:t> con información basada en datos reales.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Promover eficiencia energética</a:t>
            </a:r>
            <a:r>
              <a:rPr lang="en-US">
                <a:solidFill>
                  <a:schemeClr val="dk1"/>
                </a:solidFill>
              </a:rPr>
              <a:t>, reduciendo desperdicio y costos.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>
                <a:solidFill>
                  <a:schemeClr val="dk1"/>
                </a:solidFill>
              </a:rPr>
              <a:t>En resumen, conectar los datos con la acción inteligente.</a:t>
            </a:r>
            <a:endParaRPr b="1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pic>
        <p:nvPicPr>
          <p:cNvPr id="79" name="Google Shape;79;p10" descr=" a image on electrical data analisis, power plants etc for a pitch slide"/>
          <p:cNvPicPr preferRelativeResize="0"/>
          <p:nvPr/>
        </p:nvPicPr>
        <p:blipFill rotWithShape="1">
          <a:blip r:embed="rId3">
            <a:alphaModFix/>
          </a:blip>
          <a:srcRect t="3873"/>
          <a:stretch/>
        </p:blipFill>
        <p:spPr>
          <a:xfrm>
            <a:off x="6162350" y="1231450"/>
            <a:ext cx="2828425" cy="49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113" y="1274163"/>
            <a:ext cx="6764632" cy="45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252368" y="68626"/>
            <a:ext cx="68379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¿De </a:t>
            </a:r>
            <a:r>
              <a:rPr lang="en-US" dirty="0" err="1">
                <a:solidFill>
                  <a:schemeClr val="lt1"/>
                </a:solidFill>
              </a:rPr>
              <a:t>qué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trata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PowerSense</a:t>
            </a:r>
            <a:r>
              <a:rPr lang="en-US" dirty="0">
                <a:solidFill>
                  <a:schemeClr val="lt1"/>
                </a:solidFill>
              </a:rPr>
              <a:t> RD?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4951425" y="1597175"/>
            <a:ext cx="4048500" cy="4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PowerSense RD</a:t>
            </a:r>
            <a:r>
              <a:rPr lang="en-US" sz="1700">
                <a:solidFill>
                  <a:schemeClr val="dk1"/>
                </a:solidFill>
              </a:rPr>
              <a:t> es un sistema interactivo desarrollado con </a:t>
            </a:r>
            <a:r>
              <a:rPr lang="en-US" sz="1700" b="1">
                <a:solidFill>
                  <a:schemeClr val="dk1"/>
                </a:solidFill>
              </a:rPr>
              <a:t>Python y Streamlit</a:t>
            </a:r>
            <a:r>
              <a:rPr lang="en-US" sz="1700">
                <a:solidFill>
                  <a:schemeClr val="dk1"/>
                </a:solidFill>
              </a:rPr>
              <a:t>, que analiza los datos públicos de la </a:t>
            </a:r>
            <a:r>
              <a:rPr lang="en-US" sz="1700" b="1">
                <a:solidFill>
                  <a:schemeClr val="dk1"/>
                </a:solidFill>
              </a:rPr>
              <a:t>Oficina Nacional de Estadística (ONE)</a:t>
            </a:r>
            <a:r>
              <a:rPr lang="en-US" sz="1700">
                <a:solidFill>
                  <a:schemeClr val="dk1"/>
                </a:solidFill>
              </a:rPr>
              <a:t> y de las distribuidoras </a:t>
            </a:r>
            <a:r>
              <a:rPr lang="en-US" sz="1700" b="1">
                <a:solidFill>
                  <a:schemeClr val="dk1"/>
                </a:solidFill>
              </a:rPr>
              <a:t>EDESUR, EDENORTE y EDEESTE</a:t>
            </a:r>
            <a:r>
              <a:rPr lang="en-US" sz="1700">
                <a:solidFill>
                  <a:schemeClr val="dk1"/>
                </a:solidFill>
              </a:rPr>
              <a:t>, entre </a:t>
            </a:r>
            <a:r>
              <a:rPr lang="en-US" sz="1700" b="1">
                <a:solidFill>
                  <a:schemeClr val="dk1"/>
                </a:solidFill>
              </a:rPr>
              <a:t>2012 y 2024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Permite comprender cómo evoluciona el consumo energético en el país, detectar picos de demanda y proponer estrategias de optimización.</a:t>
            </a:r>
            <a:endParaRPr sz="1900" b="1">
              <a:solidFill>
                <a:schemeClr val="dk1"/>
              </a:solidFill>
            </a:endParaRPr>
          </a:p>
        </p:txBody>
      </p:sp>
      <p:pic>
        <p:nvPicPr>
          <p:cNvPr id="93" name="Google Shape;93;p12" descr=" a image on electrical data analisis, power plants etc for a pitch slid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63" y="1185738"/>
            <a:ext cx="2747922" cy="50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277924" y="114346"/>
            <a:ext cx="68379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</a:rPr>
              <a:t>Descripción</a:t>
            </a:r>
            <a:r>
              <a:rPr lang="en-US" dirty="0">
                <a:solidFill>
                  <a:schemeClr val="lt1"/>
                </a:solidFill>
              </a:rPr>
              <a:t> de la </a:t>
            </a:r>
            <a:r>
              <a:rPr lang="en-US" dirty="0" err="1">
                <a:solidFill>
                  <a:schemeClr val="lt1"/>
                </a:solidFill>
              </a:rPr>
              <a:t>Solución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558800" y="1558075"/>
            <a:ext cx="3952800" cy="4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Un </a:t>
            </a:r>
            <a:r>
              <a:rPr lang="en-US" sz="1500" b="1">
                <a:solidFill>
                  <a:schemeClr val="dk1"/>
                </a:solidFill>
              </a:rPr>
              <a:t>dashboard interactivo</a:t>
            </a:r>
            <a:r>
              <a:rPr lang="en-US" sz="1500">
                <a:solidFill>
                  <a:schemeClr val="dk1"/>
                </a:solidFill>
              </a:rPr>
              <a:t> que muestra: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Gráficos comparativos por región y año.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Picos y caídas en el consumo eléctrico.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Tendencias por empresa distribuidora.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Indicadores de eficiencia y uso promedio.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 b="1" i="1">
                <a:solidFill>
                  <a:schemeClr val="dk1"/>
                </a:solidFill>
              </a:rPr>
              <a:t>Todo en una interfaz visual, moderna y accesible.</a:t>
            </a:r>
            <a:endParaRPr sz="1900" b="1" i="1">
              <a:solidFill>
                <a:schemeClr val="dk1"/>
              </a:solidFill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25" y="1303012"/>
            <a:ext cx="4328799" cy="47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235025" y="96058"/>
            <a:ext cx="68379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lt1"/>
                </a:solidFill>
              </a:rPr>
              <a:t>Beneficios</a:t>
            </a:r>
            <a:r>
              <a:rPr lang="en-US" dirty="0">
                <a:solidFill>
                  <a:schemeClr val="lt1"/>
                </a:solidFill>
              </a:rPr>
              <a:t> Clave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73675" y="1418675"/>
            <a:ext cx="3621600" cy="4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Ambiental:</a:t>
            </a:r>
            <a:r>
              <a:rPr lang="en-US" sz="1300">
                <a:solidFill>
                  <a:schemeClr val="dk1"/>
                </a:solidFill>
              </a:rPr>
              <a:t> Promueve un uso racional de la energía, reduciendo el impacto ambiental.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Social:</a:t>
            </a:r>
            <a:r>
              <a:rPr lang="en-US" sz="1300">
                <a:solidFill>
                  <a:schemeClr val="dk1"/>
                </a:solidFill>
              </a:rPr>
              <a:t> Fomenta la educación energética y la transparencia en el consumo.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Económico:</a:t>
            </a:r>
            <a:r>
              <a:rPr lang="en-US" sz="1300">
                <a:solidFill>
                  <a:schemeClr val="dk1"/>
                </a:solidFill>
              </a:rPr>
              <a:t> Permite identificar oportunidades de ahorro y eficiencia.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US" sz="1300" b="1">
                <a:solidFill>
                  <a:schemeClr val="dk1"/>
                </a:solidFill>
              </a:rPr>
              <a:t>Institucional:</a:t>
            </a:r>
            <a:r>
              <a:rPr lang="en-US" sz="1300">
                <a:solidFill>
                  <a:schemeClr val="dk1"/>
                </a:solidFill>
              </a:rPr>
              <a:t> Facilita la planificación estratégica para empresas y entidades del sector eléctrico.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PowerSense RD transforma datos en decisiones sostenibles.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109" name="Google Shape;109;p14" descr=" a image on electrical data analisis, power plants etc for a pitch slide powersense RD benefits"/>
          <p:cNvPicPr preferRelativeResize="0"/>
          <p:nvPr/>
        </p:nvPicPr>
        <p:blipFill rotWithShape="1">
          <a:blip r:embed="rId3">
            <a:alphaModFix/>
          </a:blip>
          <a:srcRect b="27488"/>
          <a:stretch/>
        </p:blipFill>
        <p:spPr>
          <a:xfrm>
            <a:off x="5210250" y="1246850"/>
            <a:ext cx="3621600" cy="481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425" y="2422375"/>
            <a:ext cx="4646600" cy="355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00" y="1597575"/>
            <a:ext cx="3910025" cy="251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Custom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Calibri</vt:lpstr>
      <vt:lpstr>SIC_Template_AI</vt:lpstr>
      <vt:lpstr>Samsung Innovation Campus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Vanessa Peña Baez</cp:lastModifiedBy>
  <cp:revision>1</cp:revision>
  <dcterms:modified xsi:type="dcterms:W3CDTF">2025-10-09T06:50:59Z</dcterms:modified>
</cp:coreProperties>
</file>